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48"/>
  </p:notesMasterIdLst>
  <p:sldIdLst>
    <p:sldId id="256" r:id="rId2"/>
    <p:sldId id="257" r:id="rId3"/>
    <p:sldId id="258" r:id="rId4"/>
    <p:sldId id="392" r:id="rId5"/>
    <p:sldId id="390" r:id="rId6"/>
    <p:sldId id="312" r:id="rId7"/>
    <p:sldId id="310" r:id="rId8"/>
    <p:sldId id="311" r:id="rId9"/>
    <p:sldId id="309" r:id="rId10"/>
    <p:sldId id="362" r:id="rId11"/>
    <p:sldId id="363" r:id="rId12"/>
    <p:sldId id="364" r:id="rId13"/>
    <p:sldId id="365" r:id="rId14"/>
    <p:sldId id="366" r:id="rId15"/>
    <p:sldId id="367" r:id="rId16"/>
    <p:sldId id="368" r:id="rId17"/>
    <p:sldId id="369" r:id="rId18"/>
    <p:sldId id="370" r:id="rId19"/>
    <p:sldId id="373" r:id="rId20"/>
    <p:sldId id="374" r:id="rId21"/>
    <p:sldId id="389" r:id="rId22"/>
    <p:sldId id="394" r:id="rId23"/>
    <p:sldId id="393" r:id="rId24"/>
    <p:sldId id="375" r:id="rId25"/>
    <p:sldId id="388" r:id="rId26"/>
    <p:sldId id="376" r:id="rId27"/>
    <p:sldId id="377" r:id="rId28"/>
    <p:sldId id="387" r:id="rId29"/>
    <p:sldId id="395" r:id="rId30"/>
    <p:sldId id="294" r:id="rId31"/>
    <p:sldId id="380" r:id="rId32"/>
    <p:sldId id="379" r:id="rId33"/>
    <p:sldId id="381" r:id="rId34"/>
    <p:sldId id="378" r:id="rId35"/>
    <p:sldId id="382" r:id="rId36"/>
    <p:sldId id="383" r:id="rId37"/>
    <p:sldId id="384" r:id="rId38"/>
    <p:sldId id="386" r:id="rId39"/>
    <p:sldId id="385" r:id="rId40"/>
    <p:sldId id="391" r:id="rId41"/>
    <p:sldId id="396" r:id="rId42"/>
    <p:sldId id="295" r:id="rId43"/>
    <p:sldId id="296" r:id="rId44"/>
    <p:sldId id="297" r:id="rId45"/>
    <p:sldId id="298" r:id="rId46"/>
    <p:sldId id="299" r:id="rId47"/>
  </p:sldIdLst>
  <p:sldSz cx="12192000" cy="6858000"/>
  <p:notesSz cx="6858000" cy="9144000"/>
  <p:embeddedFontLst>
    <p:embeddedFont>
      <p:font typeface="Calibri" panose="020F0502020204030204" pitchFamily="34" charset="0"/>
      <p:regular r:id="rId49"/>
      <p:bold r:id="rId50"/>
      <p:italic r:id="rId51"/>
      <p:boldItalic r:id="rId52"/>
    </p:embeddedFont>
    <p:embeddedFont>
      <p:font typeface="Noto Sans Symbols" pitchFamily="2" charset="0"/>
      <p:regular r:id="rId53"/>
      <p:bold r:id="rId54"/>
    </p:embeddedFont>
    <p:embeddedFont>
      <p:font typeface="Quattrocento Sans" panose="020B0802050000020003" pitchFamily="34" charset="0"/>
      <p:regular r:id="rId55"/>
      <p:bold r:id="rId56"/>
      <p:italic r:id="rId57"/>
      <p:boldItalic r:id="rId58"/>
    </p:embeddedFont>
    <p:embeddedFont>
      <p:font typeface="Roboto" panose="020000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B1104BE9-3B64-2C43-AED0-FC461586612B}">
          <p14:sldIdLst>
            <p14:sldId id="256"/>
            <p14:sldId id="257"/>
            <p14:sldId id="258"/>
          </p14:sldIdLst>
        </p14:section>
        <p14:section name="2.1 - Các phương pháp nghiên cứu" id="{753E9806-B0C2-584B-910A-D9FF9ECB1DF1}">
          <p14:sldIdLst>
            <p14:sldId id="392"/>
            <p14:sldId id="390"/>
            <p14:sldId id="312"/>
            <p14:sldId id="310"/>
            <p14:sldId id="311"/>
            <p14:sldId id="309"/>
            <p14:sldId id="362"/>
            <p14:sldId id="363"/>
            <p14:sldId id="364"/>
            <p14:sldId id="365"/>
            <p14:sldId id="366"/>
            <p14:sldId id="367"/>
            <p14:sldId id="368"/>
            <p14:sldId id="369"/>
            <p14:sldId id="370"/>
            <p14:sldId id="373"/>
            <p14:sldId id="374"/>
            <p14:sldId id="389"/>
            <p14:sldId id="394"/>
          </p14:sldIdLst>
        </p14:section>
        <p14:section name="2.2 - Hành vi người dùng" id="{40216EA2-5E9D-E54F-BCDB-9E2EAA1D6BF2}">
          <p14:sldIdLst>
            <p14:sldId id="393"/>
            <p14:sldId id="375"/>
            <p14:sldId id="388"/>
            <p14:sldId id="376"/>
            <p14:sldId id="377"/>
            <p14:sldId id="387"/>
            <p14:sldId id="395"/>
            <p14:sldId id="294"/>
            <p14:sldId id="380"/>
            <p14:sldId id="379"/>
            <p14:sldId id="381"/>
            <p14:sldId id="378"/>
            <p14:sldId id="382"/>
            <p14:sldId id="383"/>
            <p14:sldId id="384"/>
            <p14:sldId id="386"/>
            <p14:sldId id="385"/>
            <p14:sldId id="391"/>
            <p14:sldId id="396"/>
            <p14:sldId id="295"/>
            <p14:sldId id="296"/>
            <p14:sldId id="297"/>
            <p14:sldId id="298"/>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6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818"/>
    <p:restoredTop sz="71341" autoAdjust="0"/>
  </p:normalViewPr>
  <p:slideViewPr>
    <p:cSldViewPr snapToGrid="0">
      <p:cViewPr varScale="1">
        <p:scale>
          <a:sx n="36" d="100"/>
          <a:sy n="36" d="100"/>
        </p:scale>
        <p:origin x="240" y="5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 name="Google Shape;4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171450" algn="l" rtl="0">
              <a:spcBef>
                <a:spcPts val="0"/>
              </a:spcBef>
              <a:spcAft>
                <a:spcPts val="0"/>
              </a:spcAft>
              <a:buClr>
                <a:schemeClr val="dk1"/>
              </a:buClr>
              <a:buSzPts val="1200"/>
              <a:buFont typeface="Calibri" panose="020F0502020204030204"/>
              <a:buChar char="-"/>
            </a:pPr>
            <a:endParaRPr dirty="0"/>
          </a:p>
        </p:txBody>
      </p:sp>
      <p:sp>
        <p:nvSpPr>
          <p:cNvPr id="52" name="Google Shape;5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err="1"/>
              <a:t>Câu</a:t>
            </a:r>
            <a:r>
              <a:rPr lang="en-US" dirty="0"/>
              <a:t> 1 </a:t>
            </a:r>
            <a:r>
              <a:rPr lang="en-US" dirty="0" err="1"/>
              <a:t>đến</a:t>
            </a:r>
            <a:r>
              <a:rPr lang="en-US" dirty="0"/>
              <a:t> </a:t>
            </a:r>
            <a:r>
              <a:rPr lang="en-US" dirty="0" err="1"/>
              <a:t>câu</a:t>
            </a:r>
            <a:r>
              <a:rPr lang="en-US" dirty="0"/>
              <a:t> 11</a:t>
            </a:r>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lang="en-US"/>
          </a:p>
        </p:txBody>
      </p:sp>
    </p:spTree>
    <p:extLst>
      <p:ext uri="{BB962C8B-B14F-4D97-AF65-F5344CB8AC3E}">
        <p14:creationId xmlns:p14="http://schemas.microsoft.com/office/powerpoint/2010/main" val="285521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63" name="Google Shape;6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lang="en-US"/>
          </a:p>
        </p:txBody>
      </p:sp>
    </p:spTree>
    <p:extLst>
      <p:ext uri="{BB962C8B-B14F-4D97-AF65-F5344CB8AC3E}">
        <p14:creationId xmlns:p14="http://schemas.microsoft.com/office/powerpoint/2010/main" val="1460686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err="1"/>
              <a:t>Câu</a:t>
            </a:r>
            <a:r>
              <a:rPr lang="en-US" dirty="0"/>
              <a:t> 12 </a:t>
            </a:r>
            <a:r>
              <a:rPr lang="en-US" dirty="0" err="1"/>
              <a:t>đến</a:t>
            </a:r>
            <a:r>
              <a:rPr lang="en-US" dirty="0"/>
              <a:t> </a:t>
            </a:r>
            <a:r>
              <a:rPr lang="en-US" dirty="0" err="1"/>
              <a:t>câu</a:t>
            </a:r>
            <a:r>
              <a:rPr lang="en-US" dirty="0"/>
              <a:t> 14</a:t>
            </a:r>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lang="en-US"/>
          </a:p>
        </p:txBody>
      </p:sp>
    </p:spTree>
    <p:extLst>
      <p:ext uri="{BB962C8B-B14F-4D97-AF65-F5344CB8AC3E}">
        <p14:creationId xmlns:p14="http://schemas.microsoft.com/office/powerpoint/2010/main" val="278221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63" name="Google Shape;6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panose="020F0502020204030204"/>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63" name="Google Shape;6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extLst>
      <p:ext uri="{BB962C8B-B14F-4D97-AF65-F5344CB8AC3E}">
        <p14:creationId xmlns:p14="http://schemas.microsoft.com/office/powerpoint/2010/main" val="285113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lang="en-US"/>
          </a:p>
        </p:txBody>
      </p:sp>
    </p:spTree>
    <p:extLst>
      <p:ext uri="{BB962C8B-B14F-4D97-AF65-F5344CB8AC3E}">
        <p14:creationId xmlns:p14="http://schemas.microsoft.com/office/powerpoint/2010/main" val="3868866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err="1"/>
              <a:t>Câu</a:t>
            </a:r>
            <a:r>
              <a:rPr lang="en-US" dirty="0"/>
              <a:t> 15 </a:t>
            </a:r>
            <a:r>
              <a:rPr lang="en-US" dirty="0" err="1"/>
              <a:t>đến</a:t>
            </a:r>
            <a:r>
              <a:rPr lang="en-US" dirty="0"/>
              <a:t> </a:t>
            </a:r>
            <a:r>
              <a:rPr lang="en-US" dirty="0" err="1"/>
              <a:t>câu</a:t>
            </a:r>
            <a:r>
              <a:rPr lang="en-US" dirty="0"/>
              <a:t> 20</a:t>
            </a:r>
          </a:p>
        </p:txBody>
      </p:sp>
      <p:sp>
        <p:nvSpPr>
          <p:cNvPr id="346" name="Google Shape;34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lang="en-US"/>
          </a:p>
        </p:txBody>
      </p:sp>
    </p:spTree>
    <p:extLst>
      <p:ext uri="{BB962C8B-B14F-4D97-AF65-F5344CB8AC3E}">
        <p14:creationId xmlns:p14="http://schemas.microsoft.com/office/powerpoint/2010/main" val="3215338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95250" algn="l" rtl="0">
              <a:spcBef>
                <a:spcPts val="0"/>
              </a:spcBef>
              <a:spcAft>
                <a:spcPts val="0"/>
              </a:spcAft>
              <a:buClr>
                <a:schemeClr val="dk1"/>
              </a:buClr>
              <a:buSzPts val="1200"/>
              <a:buFont typeface="Calibri" panose="020F0502020204030204"/>
              <a:buNone/>
            </a:pPr>
            <a:endParaRPr/>
          </a:p>
        </p:txBody>
      </p:sp>
      <p:sp>
        <p:nvSpPr>
          <p:cNvPr id="354" name="Google Shape;354;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95250" algn="l" rtl="0">
              <a:spcBef>
                <a:spcPts val="0"/>
              </a:spcBef>
              <a:spcAft>
                <a:spcPts val="0"/>
              </a:spcAft>
              <a:buClr>
                <a:schemeClr val="dk1"/>
              </a:buClr>
              <a:buSzPts val="1200"/>
              <a:buFont typeface="Calibri" panose="020F0502020204030204"/>
              <a:buNone/>
            </a:pPr>
            <a:endParaRPr/>
          </a:p>
        </p:txBody>
      </p:sp>
      <p:sp>
        <p:nvSpPr>
          <p:cNvPr id="369" name="Google Shape;369;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3" name="Google Shape;38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panose="020B0604020202020204"/>
                <a:ea typeface="Arial" panose="020B0604020202020204"/>
                <a:cs typeface="Arial" panose="020B0604020202020204"/>
                <a:sym typeface="Arial" panose="020B0604020202020204"/>
              </a:rPr>
              <a:t>46</a:t>
            </a:fld>
            <a:endParaRPr sz="12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lang="en-US" dirty="0"/>
          </a:p>
        </p:txBody>
      </p:sp>
      <p:sp>
        <p:nvSpPr>
          <p:cNvPr id="74" name="Google Shape;7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grpSp>
        <p:nvGrpSpPr>
          <p:cNvPr id="16" name="Google Shape;16;p46"/>
          <p:cNvGrpSpPr/>
          <p:nvPr/>
        </p:nvGrpSpPr>
        <p:grpSpPr>
          <a:xfrm>
            <a:off x="3" y="6200775"/>
            <a:ext cx="12204700" cy="657225"/>
            <a:chOff x="0" y="5994401"/>
            <a:chExt cx="9153525" cy="863385"/>
          </a:xfrm>
        </p:grpSpPr>
        <p:sp>
          <p:nvSpPr>
            <p:cNvPr id="17" name="Google Shape;17;p46"/>
            <p:cNvSpPr/>
            <p:nvPr/>
          </p:nvSpPr>
          <p:spPr>
            <a:xfrm>
              <a:off x="0" y="5994862"/>
              <a:ext cx="9153525" cy="862924"/>
            </a:xfrm>
            <a:prstGeom prst="rect">
              <a:avLst/>
            </a:prstGeom>
            <a:solidFill>
              <a:srgbClr val="D7D7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 name="Google Shape;18;p46"/>
            <p:cNvSpPr/>
            <p:nvPr/>
          </p:nvSpPr>
          <p:spPr>
            <a:xfrm>
              <a:off x="3866605" y="5994401"/>
              <a:ext cx="4869720" cy="863384"/>
            </a:xfrm>
            <a:prstGeom prst="parallelogram">
              <a:avLst>
                <a:gd name="adj" fmla="val 5383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19" name="Google Shape;19;p46" descr="D:\Poly\THCS tren lop\LOGO FPT POLYTECHNIC.png"/>
          <p:cNvPicPr preferRelativeResize="0"/>
          <p:nvPr/>
        </p:nvPicPr>
        <p:blipFill rotWithShape="1">
          <a:blip r:embed="rId2"/>
          <a:srcRect/>
          <a:stretch>
            <a:fillRect/>
          </a:stretch>
        </p:blipFill>
        <p:spPr>
          <a:xfrm>
            <a:off x="129665" y="6267450"/>
            <a:ext cx="1927736" cy="504826"/>
          </a:xfrm>
          <a:prstGeom prst="rect">
            <a:avLst/>
          </a:prstGeom>
          <a:noFill/>
          <a:ln>
            <a:noFill/>
          </a:ln>
        </p:spPr>
      </p:pic>
      <p:sp>
        <p:nvSpPr>
          <p:cNvPr id="20" name="Google Shape;20;p46"/>
          <p:cNvSpPr txBox="1">
            <a:spLocks noGrp="1"/>
          </p:cNvSpPr>
          <p:nvPr>
            <p:ph type="ctrTitle"/>
          </p:nvPr>
        </p:nvSpPr>
        <p:spPr>
          <a:xfrm>
            <a:off x="412753" y="381000"/>
            <a:ext cx="11379200" cy="14689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Quattrocento Sans" panose="020B0502050000020003"/>
              <a:buNone/>
              <a:defRPr sz="4000" b="1">
                <a:solidFill>
                  <a:schemeClr val="dk2"/>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6"/>
          <p:cNvSpPr txBox="1">
            <a:spLocks noGrp="1"/>
          </p:cNvSpPr>
          <p:nvPr>
            <p:ph type="subTitle" idx="1"/>
          </p:nvPr>
        </p:nvSpPr>
        <p:spPr>
          <a:xfrm>
            <a:off x="5656313" y="6282000"/>
            <a:ext cx="3139128" cy="492443"/>
          </a:xfrm>
          <a:prstGeom prst="rect">
            <a:avLst/>
          </a:prstGeom>
          <a:noFill/>
          <a:ln>
            <a:noFill/>
          </a:ln>
        </p:spPr>
        <p:txBody>
          <a:bodyPr spcFirstLastPara="1" wrap="square" lIns="0" tIns="0" rIns="0" bIns="0" anchor="t" anchorCtr="0">
            <a:spAutoFit/>
          </a:bodyPr>
          <a:lstStyle>
            <a:lvl1pPr lvl="0" algn="l">
              <a:spcBef>
                <a:spcPts val="320"/>
              </a:spcBef>
              <a:spcAft>
                <a:spcPts val="0"/>
              </a:spcAft>
              <a:buSzPts val="1600"/>
              <a:buNone/>
              <a:defRPr sz="1600">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lvl="1" algn="ctr">
              <a:spcBef>
                <a:spcPts val="480"/>
              </a:spcBef>
              <a:spcAft>
                <a:spcPts val="0"/>
              </a:spcAft>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46"/>
          <p:cNvSpPr txBox="1">
            <a:spLocks noGrp="1"/>
          </p:cNvSpPr>
          <p:nvPr>
            <p:ph type="sldNum" idx="12"/>
          </p:nvPr>
        </p:nvSpPr>
        <p:spPr>
          <a:xfrm>
            <a:off x="11419840" y="6356360"/>
            <a:ext cx="696685" cy="36618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ct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ct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ct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ct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ct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ct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ct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ct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3"/>
        <p:cNvGrpSpPr/>
        <p:nvPr/>
      </p:nvGrpSpPr>
      <p:grpSpPr>
        <a:xfrm>
          <a:off x="0" y="0"/>
          <a:ext cx="0" cy="0"/>
          <a:chOff x="0" y="0"/>
          <a:chExt cx="0" cy="0"/>
        </a:xfrm>
      </p:grpSpPr>
      <p:sp>
        <p:nvSpPr>
          <p:cNvPr id="24" name="Google Shape;24;p47"/>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panose="020B0502050000020003"/>
              <a:buNone/>
              <a:defRPr sz="2400" b="0" i="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7"/>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400"/>
              <a:buFont typeface="Quattrocento Sans" panose="020B0502050000020003"/>
              <a:buNone/>
              <a:defRPr sz="2400" b="1">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a:spcBef>
                <a:spcPts val="320"/>
              </a:spcBef>
              <a:spcAft>
                <a:spcPts val="0"/>
              </a:spcAft>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47"/>
          <p:cNvSpPr txBox="1">
            <a:spLocks noGrp="1"/>
          </p:cNvSpPr>
          <p:nvPr>
            <p:ph type="sldNum" idx="12"/>
          </p:nvPr>
        </p:nvSpPr>
        <p:spPr>
          <a:xfrm>
            <a:off x="-1930400" y="6188076"/>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pic>
        <p:nvPicPr>
          <p:cNvPr id="27" name="Google Shape;27;p47" descr="LOGO FPT POLYTECHNIC.jpg"/>
          <p:cNvPicPr preferRelativeResize="0"/>
          <p:nvPr/>
        </p:nvPicPr>
        <p:blipFill rotWithShape="1">
          <a:blip r:embed="rId2"/>
          <a:srcRect/>
          <a:stretch>
            <a:fillRect/>
          </a:stretch>
        </p:blipFill>
        <p:spPr>
          <a:xfrm>
            <a:off x="0" y="152401"/>
            <a:ext cx="2336800" cy="7619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8"/>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8"/>
          <p:cNvSpPr txBox="1">
            <a:spLocks noGrp="1"/>
          </p:cNvSpPr>
          <p:nvPr>
            <p:ph type="body" idx="1"/>
          </p:nvPr>
        </p:nvSpPr>
        <p:spPr>
          <a:xfrm>
            <a:off x="406400" y="914400"/>
            <a:ext cx="11379200" cy="5410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81000" algn="l">
              <a:spcBef>
                <a:spcPts val="480"/>
              </a:spcBef>
              <a:spcAft>
                <a:spcPts val="0"/>
              </a:spcAft>
              <a:buSzPts val="24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8"/>
          <p:cNvSpPr txBox="1">
            <a:spLocks noGrp="1"/>
          </p:cNvSpPr>
          <p:nvPr>
            <p:ph type="dt" idx="10"/>
          </p:nvPr>
        </p:nvSpPr>
        <p:spPr>
          <a:xfrm>
            <a:off x="1447799" y="6532518"/>
            <a:ext cx="2396068" cy="204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8"/>
          <p:cNvSpPr txBox="1">
            <a:spLocks noGrp="1"/>
          </p:cNvSpPr>
          <p:nvPr>
            <p:ph type="ftr" idx="11"/>
          </p:nvPr>
        </p:nvSpPr>
        <p:spPr>
          <a:xfrm>
            <a:off x="4622800" y="6532518"/>
            <a:ext cx="3860800" cy="20417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8"/>
          <p:cNvSpPr txBox="1">
            <a:spLocks noGrp="1"/>
          </p:cNvSpPr>
          <p:nvPr>
            <p:ph type="sldNum" idx="12"/>
          </p:nvPr>
        </p:nvSpPr>
        <p:spPr>
          <a:xfrm>
            <a:off x="11633200" y="6532518"/>
            <a:ext cx="518160" cy="204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grpSp>
        <p:nvGrpSpPr>
          <p:cNvPr id="34" name="Google Shape;34;p48"/>
          <p:cNvGrpSpPr/>
          <p:nvPr/>
        </p:nvGrpSpPr>
        <p:grpSpPr>
          <a:xfrm>
            <a:off x="56639" y="6477000"/>
            <a:ext cx="12135363" cy="381476"/>
            <a:chOff x="42479" y="6476999"/>
            <a:chExt cx="9101522" cy="381476"/>
          </a:xfrm>
        </p:grpSpPr>
        <p:pic>
          <p:nvPicPr>
            <p:cNvPr id="35" name="Google Shape;35;p48" descr="D:\Poly\THCS tren lop\LOGO FPT POLYTECHNIC.png"/>
            <p:cNvPicPr preferRelativeResize="0"/>
            <p:nvPr/>
          </p:nvPicPr>
          <p:blipFill rotWithShape="1">
            <a:blip r:embed="rId2"/>
            <a:srcRect/>
            <a:stretch>
              <a:fillRect/>
            </a:stretch>
          </p:blipFill>
          <p:spPr>
            <a:xfrm>
              <a:off x="42479" y="6476999"/>
              <a:ext cx="1002655" cy="358611"/>
            </a:xfrm>
            <a:prstGeom prst="rect">
              <a:avLst/>
            </a:prstGeom>
            <a:noFill/>
            <a:ln>
              <a:noFill/>
            </a:ln>
          </p:spPr>
        </p:pic>
        <p:grpSp>
          <p:nvGrpSpPr>
            <p:cNvPr id="36" name="Google Shape;36;p48"/>
            <p:cNvGrpSpPr/>
            <p:nvPr/>
          </p:nvGrpSpPr>
          <p:grpSpPr>
            <a:xfrm>
              <a:off x="1085849" y="6774794"/>
              <a:ext cx="8058152" cy="83681"/>
              <a:chOff x="385434" y="6812756"/>
              <a:chExt cx="2653041" cy="45719"/>
            </a:xfrm>
          </p:grpSpPr>
          <p:sp>
            <p:nvSpPr>
              <p:cNvPr id="37" name="Google Shape;37;p48"/>
              <p:cNvSpPr/>
              <p:nvPr/>
            </p:nvSpPr>
            <p:spPr>
              <a:xfrm>
                <a:off x="385434" y="6812756"/>
                <a:ext cx="824241"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 name="Google Shape;38;p48"/>
              <p:cNvSpPr/>
              <p:nvPr/>
            </p:nvSpPr>
            <p:spPr>
              <a:xfrm>
                <a:off x="1209675" y="6812756"/>
                <a:ext cx="914400" cy="4571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9" name="Google Shape;39;p48"/>
              <p:cNvSpPr/>
              <p:nvPr/>
            </p:nvSpPr>
            <p:spPr>
              <a:xfrm>
                <a:off x="2124075" y="6812756"/>
                <a:ext cx="914400" cy="4571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40" name="Google Shape;40;p48"/>
          <p:cNvSpPr/>
          <p:nvPr/>
        </p:nvSpPr>
        <p:spPr>
          <a:xfrm>
            <a:off x="0" y="830800"/>
            <a:ext cx="12192002" cy="4571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5"/>
          <p:cNvSpPr txBox="1">
            <a:spLocks noGrp="1"/>
          </p:cNvSpPr>
          <p:nvPr>
            <p:ph type="title"/>
          </p:nvPr>
        </p:nvSpPr>
        <p:spPr>
          <a:xfrm>
            <a:off x="406400" y="275170"/>
            <a:ext cx="11480800" cy="61383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2800"/>
              <a:buFont typeface="Quattrocento Sans" panose="020B0502050000020003"/>
              <a:buNone/>
              <a:defRPr sz="2800" b="1" i="0" u="none" strike="noStrike" cap="none">
                <a:solidFill>
                  <a:schemeClr val="dk2"/>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5"/>
          <p:cNvSpPr txBox="1">
            <a:spLocks noGrp="1"/>
          </p:cNvSpPr>
          <p:nvPr>
            <p:ph type="body" idx="1"/>
          </p:nvPr>
        </p:nvSpPr>
        <p:spPr>
          <a:xfrm>
            <a:off x="406400" y="914400"/>
            <a:ext cx="11480800" cy="556477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2"/>
              </a:buClr>
              <a:buSzPts val="2400"/>
              <a:buFont typeface="Noto Sans Symbols"/>
              <a:buChar char="▪"/>
              <a:defRPr sz="24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1pPr>
            <a:lvl2pPr marL="914400" marR="0" lvl="1" indent="-381000" algn="l" rtl="0">
              <a:spcBef>
                <a:spcPts val="480"/>
              </a:spcBef>
              <a:spcAft>
                <a:spcPts val="0"/>
              </a:spcAft>
              <a:buClr>
                <a:schemeClr val="accent1"/>
              </a:buClr>
              <a:buSzPts val="2400"/>
              <a:buFont typeface="Arial" panose="020B0604020202020204"/>
              <a:buChar char="•"/>
              <a:defRPr sz="24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45"/>
          <p:cNvSpPr txBox="1">
            <a:spLocks noGrp="1"/>
          </p:cNvSpPr>
          <p:nvPr>
            <p:ph type="dt" idx="10"/>
          </p:nvPr>
        </p:nvSpPr>
        <p:spPr>
          <a:xfrm>
            <a:off x="406400" y="6570618"/>
            <a:ext cx="2844800" cy="2041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45"/>
          <p:cNvSpPr txBox="1">
            <a:spLocks noGrp="1"/>
          </p:cNvSpPr>
          <p:nvPr>
            <p:ph type="ftr" idx="11"/>
          </p:nvPr>
        </p:nvSpPr>
        <p:spPr>
          <a:xfrm>
            <a:off x="4165600" y="6570618"/>
            <a:ext cx="3860800" cy="20417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45"/>
          <p:cNvSpPr txBox="1">
            <a:spLocks noGrp="1"/>
          </p:cNvSpPr>
          <p:nvPr>
            <p:ph type="sldNum" idx="12"/>
          </p:nvPr>
        </p:nvSpPr>
        <p:spPr>
          <a:xfrm>
            <a:off x="9042400" y="6570618"/>
            <a:ext cx="2844800" cy="2041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p:nvPr/>
        </p:nvSpPr>
        <p:spPr>
          <a:xfrm>
            <a:off x="5867400" y="6324600"/>
            <a:ext cx="5197764"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Bài</a:t>
            </a: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02: </a:t>
            </a:r>
            <a:r>
              <a:rPr lang="en-US" sz="18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Trải</a:t>
            </a: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nghiệm</a:t>
            </a: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người</a:t>
            </a: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dùng</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Google Shape;48;p1"/>
          <p:cNvSpPr txBox="1">
            <a:spLocks noGrp="1"/>
          </p:cNvSpPr>
          <p:nvPr>
            <p:ph type="subTitle" idx="1"/>
          </p:nvPr>
        </p:nvSpPr>
        <p:spPr>
          <a:xfrm>
            <a:off x="8458200" y="609600"/>
            <a:ext cx="3200400" cy="457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SzPts val="4000"/>
              <a:buNone/>
            </a:pPr>
            <a:r>
              <a:rPr lang="en-US" sz="4000" b="1" dirty="0" err="1">
                <a:solidFill>
                  <a:srgbClr val="8565E5"/>
                </a:solidFill>
              </a:rPr>
              <a:t>Bài</a:t>
            </a:r>
            <a:r>
              <a:rPr lang="en-US" sz="4000" b="1" dirty="0">
                <a:solidFill>
                  <a:srgbClr val="8565E5"/>
                </a:solidFill>
              </a:rPr>
              <a:t> 02:</a:t>
            </a:r>
            <a:endParaRPr sz="4000" b="1" dirty="0">
              <a:solidFill>
                <a:srgbClr val="8565E5"/>
              </a:solidFill>
            </a:endParaRPr>
          </a:p>
          <a:p>
            <a:pPr marL="0" lvl="0" indent="0" algn="ctr" rtl="0">
              <a:spcBef>
                <a:spcPts val="800"/>
              </a:spcBef>
              <a:spcAft>
                <a:spcPts val="0"/>
              </a:spcAft>
              <a:buSzPts val="4000"/>
              <a:buNone/>
            </a:pPr>
            <a:r>
              <a:rPr lang="en-US" sz="4000" b="1" dirty="0" err="1">
                <a:solidFill>
                  <a:srgbClr val="8565E5"/>
                </a:solidFill>
              </a:rPr>
              <a:t>Trải</a:t>
            </a:r>
            <a:endParaRPr lang="en-US" sz="4000" b="1" dirty="0">
              <a:solidFill>
                <a:srgbClr val="8565E5"/>
              </a:solidFill>
            </a:endParaRPr>
          </a:p>
          <a:p>
            <a:pPr marL="0" lvl="0" indent="0" algn="ctr" rtl="0">
              <a:spcBef>
                <a:spcPts val="800"/>
              </a:spcBef>
              <a:spcAft>
                <a:spcPts val="0"/>
              </a:spcAft>
              <a:buSzPts val="4000"/>
              <a:buNone/>
            </a:pPr>
            <a:r>
              <a:rPr lang="en-US" sz="4000" b="1" dirty="0" err="1">
                <a:solidFill>
                  <a:srgbClr val="8565E5"/>
                </a:solidFill>
              </a:rPr>
              <a:t>Nghiệm</a:t>
            </a:r>
            <a:endParaRPr lang="en-US" sz="4000" b="1" dirty="0">
              <a:solidFill>
                <a:srgbClr val="8565E5"/>
              </a:solidFill>
            </a:endParaRPr>
          </a:p>
          <a:p>
            <a:pPr marL="0" lvl="0" indent="0" algn="ctr" rtl="0">
              <a:spcBef>
                <a:spcPts val="800"/>
              </a:spcBef>
              <a:spcAft>
                <a:spcPts val="0"/>
              </a:spcAft>
              <a:buSzPts val="4000"/>
              <a:buNone/>
            </a:pPr>
            <a:r>
              <a:rPr lang="en-US" sz="4000" b="1" dirty="0" err="1">
                <a:solidFill>
                  <a:srgbClr val="8565E5"/>
                </a:solidFill>
              </a:rPr>
              <a:t>Người</a:t>
            </a:r>
            <a:endParaRPr lang="en-US" sz="4000" b="1" dirty="0">
              <a:solidFill>
                <a:srgbClr val="8565E5"/>
              </a:solidFill>
            </a:endParaRPr>
          </a:p>
          <a:p>
            <a:pPr marL="0" lvl="0" indent="0" algn="ctr" rtl="0">
              <a:spcBef>
                <a:spcPts val="800"/>
              </a:spcBef>
              <a:spcAft>
                <a:spcPts val="0"/>
              </a:spcAft>
              <a:buSzPts val="4000"/>
              <a:buNone/>
            </a:pPr>
            <a:r>
              <a:rPr lang="en-US" sz="4000" b="1" dirty="0" err="1">
                <a:solidFill>
                  <a:srgbClr val="8565E5"/>
                </a:solidFill>
              </a:rPr>
              <a:t>dùng</a:t>
            </a:r>
            <a:endParaRPr sz="4000" b="1" dirty="0">
              <a:solidFill>
                <a:srgbClr val="8565E5"/>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215" y="-348615"/>
            <a:ext cx="6167755" cy="61677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7002780" cy="4741545"/>
          </a:xfrm>
          <a:prstGeom prst="rect">
            <a:avLst/>
          </a:prstGeom>
          <a:noFill/>
          <a:ln>
            <a:noFill/>
          </a:ln>
        </p:spPr>
        <p:txBody>
          <a:bodyPr spcFirstLastPara="1" wrap="square" lIns="91425" tIns="45700" rIns="91425" bIns="45700" anchor="t" anchorCtr="0">
            <a:spAutoFit/>
          </a:bodyPr>
          <a:lstStyle/>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Thiết kế người dùng làm trung tâm (User-centered design - UCD) là phương pháp thiết kế sản phẩm, dịch vụ hoặc hệ thống, tập trung vào nhu cầu và mong muốn của người dùng. </a:t>
            </a:r>
          </a:p>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Người dùng được đưa vào tâm trí của quá trình thiết kế, bắt đầu từ việc tìm hiểu và hiểu về nhu cầu của họ, áp dụng qua các giai đoạn thiết kế và phát triển sản phẩm, đến khi sản phẩm được đưa ra thị trường.</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 </a:t>
            </a:r>
            <a:r>
              <a:rPr lang="en-US" dirty="0" err="1"/>
              <a:t>Thiết kế người dùng làm trung tâm</a:t>
            </a:r>
            <a:endParaRPr dirty="0"/>
          </a:p>
        </p:txBody>
      </p:sp>
      <p:pic>
        <p:nvPicPr>
          <p:cNvPr id="2" name="Picture 1" descr="12"/>
          <p:cNvPicPr>
            <a:picLocks noChangeAspect="1"/>
          </p:cNvPicPr>
          <p:nvPr/>
        </p:nvPicPr>
        <p:blipFill>
          <a:blip r:embed="rId3"/>
          <a:stretch>
            <a:fillRect/>
          </a:stretch>
        </p:blipFill>
        <p:spPr>
          <a:xfrm>
            <a:off x="7545705" y="1193165"/>
            <a:ext cx="4318635" cy="43186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5749290" cy="4741545"/>
          </a:xfrm>
          <a:prstGeom prst="rect">
            <a:avLst/>
          </a:prstGeom>
          <a:noFill/>
          <a:ln>
            <a:noFill/>
          </a:ln>
        </p:spPr>
        <p:txBody>
          <a:bodyPr spcFirstLastPara="1" wrap="square" lIns="91425" tIns="45700" rIns="91425" bIns="45700" anchor="t" anchorCtr="0">
            <a:spAutoFit/>
          </a:bodyPr>
          <a:lstStyle/>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UCD yêu cầu các nhà thiết kế tập trung vào người dùng cuối, nghiên cứu và hiểu rõ hơn về họ, và sử dụng thông tin này để định hình sản phẩm. </a:t>
            </a:r>
          </a:p>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Các quá trình như sơ đồ nhiệm vụ, người dùng giả, kiểm tra người dùng và phản hồi người dùng được sử dụng để thu thập thông tin và đánh giá sản phẩm với từng người dùng cụ thể.</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 </a:t>
            </a:r>
            <a:r>
              <a:rPr lang="en-US" dirty="0" err="1"/>
              <a:t>Thiết kế người dùng làm trung tâm</a:t>
            </a:r>
            <a:endParaRPr dirty="0"/>
          </a:p>
        </p:txBody>
      </p:sp>
      <p:pic>
        <p:nvPicPr>
          <p:cNvPr id="2" name="Picture 1" descr="10"/>
          <p:cNvPicPr>
            <a:picLocks noChangeAspect="1"/>
          </p:cNvPicPr>
          <p:nvPr/>
        </p:nvPicPr>
        <p:blipFill>
          <a:blip r:embed="rId3"/>
          <a:stretch>
            <a:fillRect/>
          </a:stretch>
        </p:blipFill>
        <p:spPr>
          <a:xfrm>
            <a:off x="5787390" y="254635"/>
            <a:ext cx="6603365" cy="6603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5864225" cy="4224655"/>
          </a:xfrm>
          <a:prstGeom prst="rect">
            <a:avLst/>
          </a:prstGeom>
          <a:noFill/>
          <a:ln>
            <a:noFill/>
          </a:ln>
        </p:spPr>
        <p:txBody>
          <a:bodyPr spcFirstLastPara="1" wrap="square" lIns="91425" tIns="45700" rIns="91425" bIns="45700" anchor="t" anchorCtr="0">
            <a:spAutoFit/>
          </a:bodyPr>
          <a:lstStyle/>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UCD giúp sản phẩm hoặc dịch vụ tạo ra trải nghiệm tốt nhất cho người dùng, nâng cao hiệu quả và đáp ứng nhu cầu của khách hàng. </a:t>
            </a:r>
          </a:p>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UCD cũng có thể giảm thiểu rủi ro khi đưa sản phẩm mới ra thị trường bằng cách đảm bảo rằng sản phẩm đáp ứng được nhu cầu của người dùng.</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 </a:t>
            </a:r>
            <a:r>
              <a:rPr lang="en-US" dirty="0" err="1"/>
              <a:t>Thiết kế người dùng làm trung tâm</a:t>
            </a:r>
            <a:endParaRPr dirty="0"/>
          </a:p>
        </p:txBody>
      </p:sp>
      <p:pic>
        <p:nvPicPr>
          <p:cNvPr id="2" name="Picture 1" descr="10"/>
          <p:cNvPicPr>
            <a:picLocks noChangeAspect="1"/>
          </p:cNvPicPr>
          <p:nvPr/>
        </p:nvPicPr>
        <p:blipFill>
          <a:blip r:embed="rId3"/>
          <a:stretch>
            <a:fillRect/>
          </a:stretch>
        </p:blipFill>
        <p:spPr>
          <a:xfrm>
            <a:off x="5787390" y="254635"/>
            <a:ext cx="6603365" cy="6603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7454900" cy="2673985"/>
          </a:xfrm>
          <a:prstGeom prst="rect">
            <a:avLst/>
          </a:prstGeom>
          <a:noFill/>
          <a:ln>
            <a:noFill/>
          </a:ln>
        </p:spPr>
        <p:txBody>
          <a:bodyPr spcFirstLastPara="1" wrap="square" lIns="91425" tIns="45700" rIns="91425" bIns="45700" anchor="t" anchorCtr="0">
            <a:spAutoFit/>
          </a:bodyPr>
          <a:lstStyle/>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Sơ đồ nhiệm vụ (Task analysis)</a:t>
            </a:r>
          </a:p>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Người dùng giả (Personas)</a:t>
            </a:r>
          </a:p>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Kiểm tra người dùng (Usability testing)</a:t>
            </a:r>
          </a:p>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Phản hồi người dùng (User feedback)</a:t>
            </a:r>
          </a:p>
          <a:p>
            <a:pPr lvl="1" indent="-457200">
              <a:lnSpc>
                <a:spcPct val="120000"/>
              </a:lnSpc>
              <a:spcBef>
                <a:spcPts val="0"/>
              </a:spcBef>
              <a:buClr>
                <a:srgbClr val="DD7471"/>
              </a:buClr>
              <a:buFont typeface="Wingdings" panose="05000000000000000000" pitchFamily="2" charset="2"/>
              <a:buChar char="§"/>
            </a:pPr>
            <a:r>
              <a:rPr lang="en-US" sz="2800">
                <a:latin typeface="Calibri" panose="020F0502020204030204" pitchFamily="34" charset="0"/>
                <a:cs typeface="Calibri" panose="020F0502020204030204" pitchFamily="34" charset="0"/>
                <a:sym typeface="+mn-ea"/>
              </a:rPr>
              <a:t>Thiết kế thử nghiệm (Prototype design)</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4.1. </a:t>
            </a:r>
            <a:r>
              <a:rPr lang="en-US" dirty="0" err="1"/>
              <a:t>Một số phương pháp UCD</a:t>
            </a:r>
            <a:endParaRPr dirty="0"/>
          </a:p>
        </p:txBody>
      </p:sp>
      <p:pic>
        <p:nvPicPr>
          <p:cNvPr id="2" name="Picture 1" descr="7"/>
          <p:cNvPicPr>
            <a:picLocks noChangeAspect="1"/>
          </p:cNvPicPr>
          <p:nvPr/>
        </p:nvPicPr>
        <p:blipFill>
          <a:blip r:embed="rId3"/>
          <a:stretch>
            <a:fillRect/>
          </a:stretch>
        </p:blipFill>
        <p:spPr>
          <a:xfrm>
            <a:off x="6819900" y="2070735"/>
            <a:ext cx="5372100" cy="5372100"/>
          </a:xfrm>
          <a:prstGeom prst="rect">
            <a:avLst/>
          </a:prstGeom>
        </p:spPr>
      </p:pic>
      <p:pic>
        <p:nvPicPr>
          <p:cNvPr id="3" name="Picture 2" descr="2"/>
          <p:cNvPicPr>
            <a:picLocks noChangeAspect="1"/>
          </p:cNvPicPr>
          <p:nvPr/>
        </p:nvPicPr>
        <p:blipFill>
          <a:blip r:embed="rId4"/>
          <a:stretch>
            <a:fillRect/>
          </a:stretch>
        </p:blipFill>
        <p:spPr>
          <a:xfrm flipH="1">
            <a:off x="8087360" y="782955"/>
            <a:ext cx="2957830" cy="29578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6918960" cy="370776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Sơ đồ nhiệm vụ (Task analysis): </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Là cách để hiểu công việc, tác vụ của người dùng trong một hệ thống hoặc sản phẩm cụ thể. </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Xác định các hoạt động, chức năng của sản phẩm cần phải đáp ứng và đánh giá tính khả thi của nó.</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4.1. </a:t>
            </a:r>
            <a:r>
              <a:rPr lang="en-US" dirty="0" err="1"/>
              <a:t>Một số phương pháp UCD</a:t>
            </a:r>
            <a:endParaRPr dirty="0"/>
          </a:p>
        </p:txBody>
      </p:sp>
      <p:pic>
        <p:nvPicPr>
          <p:cNvPr id="2" name="Picture 1" descr="7"/>
          <p:cNvPicPr>
            <a:picLocks noChangeAspect="1"/>
          </p:cNvPicPr>
          <p:nvPr/>
        </p:nvPicPr>
        <p:blipFill>
          <a:blip r:embed="rId3"/>
          <a:stretch>
            <a:fillRect/>
          </a:stretch>
        </p:blipFill>
        <p:spPr>
          <a:xfrm>
            <a:off x="6819900" y="2070735"/>
            <a:ext cx="5372100" cy="5372100"/>
          </a:xfrm>
          <a:prstGeom prst="rect">
            <a:avLst/>
          </a:prstGeom>
        </p:spPr>
      </p:pic>
      <p:pic>
        <p:nvPicPr>
          <p:cNvPr id="3" name="Picture 2" descr="2"/>
          <p:cNvPicPr>
            <a:picLocks noChangeAspect="1"/>
          </p:cNvPicPr>
          <p:nvPr/>
        </p:nvPicPr>
        <p:blipFill>
          <a:blip r:embed="rId4"/>
          <a:stretch>
            <a:fillRect/>
          </a:stretch>
        </p:blipFill>
        <p:spPr>
          <a:xfrm flipH="1">
            <a:off x="8087360" y="782955"/>
            <a:ext cx="2957830" cy="2957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7454900" cy="267398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Người dùng giả (Personas): </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Thiết kế tập trung vào khách hàng hoặc người dùng của sản phẩm. </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Giúp các nhà thiết kế tạo ra mô hình khách hàng tiêu biểu và hiểu rõ khách hàng hơn.</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4.1. </a:t>
            </a:r>
            <a:r>
              <a:rPr lang="en-US" dirty="0" err="1"/>
              <a:t>Một số phương pháp UCD</a:t>
            </a:r>
            <a:endParaRPr dirty="0"/>
          </a:p>
        </p:txBody>
      </p:sp>
      <p:pic>
        <p:nvPicPr>
          <p:cNvPr id="2" name="Picture 1" descr="7"/>
          <p:cNvPicPr>
            <a:picLocks noChangeAspect="1"/>
          </p:cNvPicPr>
          <p:nvPr/>
        </p:nvPicPr>
        <p:blipFill>
          <a:blip r:embed="rId3"/>
          <a:stretch>
            <a:fillRect/>
          </a:stretch>
        </p:blipFill>
        <p:spPr>
          <a:xfrm>
            <a:off x="6819900" y="2070735"/>
            <a:ext cx="5372100" cy="5372100"/>
          </a:xfrm>
          <a:prstGeom prst="rect">
            <a:avLst/>
          </a:prstGeom>
        </p:spPr>
      </p:pic>
      <p:pic>
        <p:nvPicPr>
          <p:cNvPr id="3" name="Picture 2" descr="2"/>
          <p:cNvPicPr>
            <a:picLocks noChangeAspect="1"/>
          </p:cNvPicPr>
          <p:nvPr/>
        </p:nvPicPr>
        <p:blipFill>
          <a:blip r:embed="rId4"/>
          <a:stretch>
            <a:fillRect/>
          </a:stretch>
        </p:blipFill>
        <p:spPr>
          <a:xfrm flipH="1">
            <a:off x="8087360" y="782955"/>
            <a:ext cx="2957830" cy="29578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6899275" cy="370776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Kiểm tra người dùng (Usability testing):</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Là một phương pháp để đánh giá và kiểm tra khả năng sử dụng của sản phẩm bởi người sử dụng thực tế. </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Giúp nhà thiết kế hiểu rõ hơn về các vấn đề liên quan đến trải nghiệm người dùng và cải thiện sản phẩm.</a:t>
            </a:r>
          </a:p>
        </p:txBody>
      </p:sp>
      <p:sp>
        <p:nvSpPr>
          <p:cNvPr id="78" name="Google Shape;78;p4"/>
          <p:cNvSpPr txBox="1">
            <a:spLocks noGrp="1"/>
          </p:cNvSpPr>
          <p:nvPr>
            <p:ph type="title"/>
          </p:nvPr>
        </p:nvSpPr>
        <p:spPr>
          <a:xfrm>
            <a:off x="457200" y="257916"/>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4.1. </a:t>
            </a:r>
            <a:r>
              <a:rPr lang="en-US" dirty="0" err="1"/>
              <a:t>Một số phương pháp UCD</a:t>
            </a:r>
            <a:endParaRPr dirty="0"/>
          </a:p>
        </p:txBody>
      </p:sp>
      <p:pic>
        <p:nvPicPr>
          <p:cNvPr id="2" name="Picture 1" descr="7"/>
          <p:cNvPicPr>
            <a:picLocks noChangeAspect="1"/>
          </p:cNvPicPr>
          <p:nvPr/>
        </p:nvPicPr>
        <p:blipFill>
          <a:blip r:embed="rId3"/>
          <a:stretch>
            <a:fillRect/>
          </a:stretch>
        </p:blipFill>
        <p:spPr>
          <a:xfrm>
            <a:off x="6819900" y="2070735"/>
            <a:ext cx="5372100" cy="5372100"/>
          </a:xfrm>
          <a:prstGeom prst="rect">
            <a:avLst/>
          </a:prstGeom>
        </p:spPr>
      </p:pic>
      <p:pic>
        <p:nvPicPr>
          <p:cNvPr id="3" name="Picture 2" descr="2"/>
          <p:cNvPicPr>
            <a:picLocks noChangeAspect="1"/>
          </p:cNvPicPr>
          <p:nvPr/>
        </p:nvPicPr>
        <p:blipFill>
          <a:blip r:embed="rId4"/>
          <a:stretch>
            <a:fillRect/>
          </a:stretch>
        </p:blipFill>
        <p:spPr>
          <a:xfrm flipH="1">
            <a:off x="8087360" y="782955"/>
            <a:ext cx="2957830" cy="29578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6141720" cy="422465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Phản hồi người dùng (User feedback): </a:t>
            </a:r>
          </a:p>
          <a:p>
            <a:pPr marL="914400" lvl="2"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Là một phương pháp thiết kế đơn giản nhưng hiệu quả để cải thiện sản phẩm. </a:t>
            </a:r>
          </a:p>
          <a:p>
            <a:pPr marL="914400" lvl="2"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Phản hồi về tính năng và trải nghiệm của người dùng đóng vai trò quan trọng để tạo ra một sản phẩm tốt hơn.</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4.1. </a:t>
            </a:r>
            <a:r>
              <a:rPr lang="en-US" dirty="0" err="1"/>
              <a:t>Một số phương pháp UCD</a:t>
            </a:r>
            <a:endParaRPr dirty="0"/>
          </a:p>
        </p:txBody>
      </p:sp>
      <p:pic>
        <p:nvPicPr>
          <p:cNvPr id="2" name="Picture 1" descr="7"/>
          <p:cNvPicPr>
            <a:picLocks noChangeAspect="1"/>
          </p:cNvPicPr>
          <p:nvPr/>
        </p:nvPicPr>
        <p:blipFill>
          <a:blip r:embed="rId3"/>
          <a:stretch>
            <a:fillRect/>
          </a:stretch>
        </p:blipFill>
        <p:spPr>
          <a:xfrm>
            <a:off x="6819900" y="2070735"/>
            <a:ext cx="5372100" cy="5372100"/>
          </a:xfrm>
          <a:prstGeom prst="rect">
            <a:avLst/>
          </a:prstGeom>
        </p:spPr>
      </p:pic>
      <p:pic>
        <p:nvPicPr>
          <p:cNvPr id="3" name="Picture 2" descr="2"/>
          <p:cNvPicPr>
            <a:picLocks noChangeAspect="1"/>
          </p:cNvPicPr>
          <p:nvPr/>
        </p:nvPicPr>
        <p:blipFill>
          <a:blip r:embed="rId4"/>
          <a:stretch>
            <a:fillRect/>
          </a:stretch>
        </p:blipFill>
        <p:spPr>
          <a:xfrm flipH="1">
            <a:off x="8087360" y="782955"/>
            <a:ext cx="2957830" cy="29578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6496050" cy="474154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dirty="0" err="1">
                <a:latin typeface="Calibri" panose="020F0502020204030204" pitchFamily="34" charset="0"/>
                <a:cs typeface="Calibri" panose="020F0502020204030204" pitchFamily="34" charset="0"/>
                <a:sym typeface="+mn-ea"/>
              </a:rPr>
              <a:t>Thiết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kế</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thử</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nghiệm</a:t>
            </a:r>
            <a:r>
              <a:rPr lang="en-US" sz="2800" dirty="0">
                <a:latin typeface="Calibri" panose="020F0502020204030204" pitchFamily="34" charset="0"/>
                <a:cs typeface="Calibri" panose="020F0502020204030204" pitchFamily="34" charset="0"/>
                <a:sym typeface="+mn-ea"/>
              </a:rPr>
              <a:t> (Prototype design): </a:t>
            </a:r>
          </a:p>
          <a:p>
            <a:pPr marL="914400" lvl="2" indent="-457200">
              <a:lnSpc>
                <a:spcPct val="120000"/>
              </a:lnSpc>
              <a:spcBef>
                <a:spcPts val="0"/>
              </a:spcBef>
              <a:buClr>
                <a:srgbClr val="DD7471"/>
              </a:buClr>
              <a:buFont typeface="Wingdings" panose="05000000000000000000" charset="0"/>
              <a:buChar char="§"/>
            </a:pPr>
            <a:r>
              <a:rPr lang="en-US" sz="2800" dirty="0" err="1">
                <a:latin typeface="Calibri" panose="020F0502020204030204" pitchFamily="34" charset="0"/>
                <a:cs typeface="Calibri" panose="020F0502020204030204" pitchFamily="34" charset="0"/>
                <a:sym typeface="+mn-ea"/>
              </a:rPr>
              <a:t>Là</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một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phương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pháp</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thiết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kế</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giúp</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cải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thiện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tính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khả</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dụng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và</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trải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nghiệm</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người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dùng</a:t>
            </a:r>
            <a:r>
              <a:rPr lang="en-US" sz="2800" dirty="0">
                <a:latin typeface="Calibri" panose="020F0502020204030204" pitchFamily="34" charset="0"/>
                <a:cs typeface="Calibri" panose="020F0502020204030204" pitchFamily="34" charset="0"/>
                <a:sym typeface="+mn-ea"/>
              </a:rPr>
              <a:t> </a:t>
            </a:r>
          </a:p>
          <a:p>
            <a:pPr marL="914400" lvl="2" indent="-457200">
              <a:lnSpc>
                <a:spcPct val="120000"/>
              </a:lnSpc>
              <a:spcBef>
                <a:spcPts val="0"/>
              </a:spcBef>
              <a:buClr>
                <a:srgbClr val="DD7471"/>
              </a:buClr>
              <a:buFont typeface="Wingdings" panose="05000000000000000000" charset="0"/>
              <a:buChar char="§"/>
            </a:pPr>
            <a:r>
              <a:rPr lang="en-US" sz="2800" dirty="0" err="1">
                <a:latin typeface="Calibri" panose="020F0502020204030204" pitchFamily="34" charset="0"/>
                <a:cs typeface="Calibri" panose="020F0502020204030204" pitchFamily="34" charset="0"/>
                <a:sym typeface="+mn-ea"/>
              </a:rPr>
              <a:t>Tạo</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ra</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một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mô</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hình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hoặc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phần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mềm</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có</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tính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năng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đơn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giản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để</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kiểm</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tra</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và</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đánh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giá</a:t>
            </a:r>
            <a:r>
              <a:rPr lang="en-US" sz="2800" dirty="0">
                <a:latin typeface="Calibri" panose="020F0502020204030204" pitchFamily="34" charset="0"/>
                <a:cs typeface="Calibri" panose="020F0502020204030204" pitchFamily="34" charset="0"/>
                <a:sym typeface="+mn-ea"/>
              </a:rPr>
              <a:t>.</a:t>
            </a:r>
          </a:p>
          <a:p>
            <a:pPr marL="914400" lvl="2" indent="-457200">
              <a:lnSpc>
                <a:spcPct val="120000"/>
              </a:lnSpc>
              <a:spcBef>
                <a:spcPts val="0"/>
              </a:spcBef>
              <a:buClr>
                <a:srgbClr val="DD7471"/>
              </a:buClr>
              <a:buFont typeface="Wingdings" panose="05000000000000000000" charset="0"/>
              <a:buChar char="§"/>
            </a:pPr>
            <a:r>
              <a:rPr lang="en-US" sz="2800" dirty="0" err="1">
                <a:latin typeface="Calibri" panose="020F0502020204030204" pitchFamily="34" charset="0"/>
                <a:cs typeface="Calibri" panose="020F0502020204030204" pitchFamily="34" charset="0"/>
                <a:sym typeface="+mn-ea"/>
              </a:rPr>
              <a:t>Tăng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độ</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chính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xác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và</a:t>
            </a:r>
            <a:r>
              <a:rPr lang="en-US" sz="2800" dirty="0">
                <a:latin typeface="Calibri" panose="020F0502020204030204" pitchFamily="34" charset="0"/>
                <a:cs typeface="Calibri" panose="020F0502020204030204" pitchFamily="34" charset="0"/>
                <a:sym typeface="+mn-ea"/>
              </a:rPr>
              <a:t> </a:t>
            </a:r>
            <a:r>
              <a:rPr lang="en-US" sz="2800" b="1" dirty="0" err="1">
                <a:latin typeface="Calibri" panose="020F0502020204030204" pitchFamily="34" charset="0"/>
                <a:cs typeface="Calibri" panose="020F0502020204030204" pitchFamily="34" charset="0"/>
                <a:sym typeface="+mn-ea"/>
              </a:rPr>
              <a:t>tính</a:t>
            </a:r>
            <a:r>
              <a:rPr lang="en-US" sz="2800" b="1" dirty="0">
                <a:latin typeface="Calibri" panose="020F0502020204030204" pitchFamily="34" charset="0"/>
                <a:cs typeface="Calibri" panose="020F0502020204030204" pitchFamily="34" charset="0"/>
                <a:sym typeface="+mn-ea"/>
              </a:rPr>
              <a:t> </a:t>
            </a:r>
            <a:r>
              <a:rPr lang="en-US" sz="2800" b="1" dirty="0" err="1">
                <a:latin typeface="Calibri" panose="020F0502020204030204" pitchFamily="34" charset="0"/>
                <a:cs typeface="Calibri" panose="020F0502020204030204" pitchFamily="34" charset="0"/>
                <a:sym typeface="+mn-ea"/>
              </a:rPr>
              <a:t>khả</a:t>
            </a:r>
            <a:r>
              <a:rPr lang="en-US" sz="2800" b="1" dirty="0">
                <a:latin typeface="Calibri" panose="020F0502020204030204" pitchFamily="34" charset="0"/>
                <a:cs typeface="Calibri" panose="020F0502020204030204" pitchFamily="34" charset="0"/>
                <a:sym typeface="+mn-ea"/>
              </a:rPr>
              <a:t> </a:t>
            </a:r>
            <a:r>
              <a:rPr lang="en-US" sz="2800" b="1" dirty="0" err="1">
                <a:latin typeface="Calibri" panose="020F0502020204030204" pitchFamily="34" charset="0"/>
                <a:cs typeface="Calibri" panose="020F0502020204030204" pitchFamily="34" charset="0"/>
                <a:sym typeface="+mn-ea"/>
              </a:rPr>
              <a:t>dụng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của</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sản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phẩm</a:t>
            </a:r>
            <a:r>
              <a:rPr lang="en-US" sz="2800" dirty="0">
                <a:latin typeface="Calibri" panose="020F0502020204030204" pitchFamily="34" charset="0"/>
                <a:cs typeface="Calibri" panose="020F0502020204030204" pitchFamily="34" charset="0"/>
                <a:sym typeface="+mn-ea"/>
              </a:rPr>
              <a:t>.</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4.1. </a:t>
            </a:r>
            <a:r>
              <a:rPr lang="en-US" dirty="0" err="1"/>
              <a:t>Một số phương pháp UCD</a:t>
            </a:r>
            <a:endParaRPr dirty="0"/>
          </a:p>
        </p:txBody>
      </p:sp>
      <p:pic>
        <p:nvPicPr>
          <p:cNvPr id="2" name="Picture 1" descr="7"/>
          <p:cNvPicPr>
            <a:picLocks noChangeAspect="1"/>
          </p:cNvPicPr>
          <p:nvPr/>
        </p:nvPicPr>
        <p:blipFill>
          <a:blip r:embed="rId3"/>
          <a:stretch>
            <a:fillRect/>
          </a:stretch>
        </p:blipFill>
        <p:spPr>
          <a:xfrm>
            <a:off x="6819900" y="2070735"/>
            <a:ext cx="5372100" cy="5372100"/>
          </a:xfrm>
          <a:prstGeom prst="rect">
            <a:avLst/>
          </a:prstGeom>
        </p:spPr>
      </p:pic>
      <p:pic>
        <p:nvPicPr>
          <p:cNvPr id="3" name="Picture 2" descr="2"/>
          <p:cNvPicPr>
            <a:picLocks noChangeAspect="1"/>
          </p:cNvPicPr>
          <p:nvPr/>
        </p:nvPicPr>
        <p:blipFill>
          <a:blip r:embed="rId4"/>
          <a:stretch>
            <a:fillRect/>
          </a:stretch>
        </p:blipFill>
        <p:spPr>
          <a:xfrm flipH="1">
            <a:off x="8087360" y="782955"/>
            <a:ext cx="2957830" cy="29578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7454900" cy="5257800"/>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Khả năng sử dụng sản phẩm (Usability)</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Là khả năng của một sản phẩm, dịch vụ hoặc hệ thống để được sử dụng một cách dễ dàng và hiệu quả bởi người dùng cuối. </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Các yếu tố cơ bản: sự đơn giản, tính mạch lạc, trải nghiệm người dùng và khả năng sử dụng ở mức độ đồng nhất. </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Đo lường độ dễ dàng và hiệu quả khi người dùng tương tác với sản phẩm.</a:t>
            </a:r>
          </a:p>
          <a:p>
            <a:pPr marL="457200" lvl="1" indent="-457200">
              <a:lnSpc>
                <a:spcPct val="120000"/>
              </a:lnSpc>
              <a:spcBef>
                <a:spcPts val="0"/>
              </a:spcBef>
              <a:buClr>
                <a:srgbClr val="DD7471"/>
              </a:buClr>
              <a:buFont typeface="Wingdings" panose="05000000000000000000" charset="0"/>
              <a:buChar char="§"/>
            </a:pPr>
            <a:endParaRPr lang="en-US" sz="2800">
              <a:latin typeface="Calibri" panose="020F0502020204030204" pitchFamily="34" charset="0"/>
              <a:cs typeface="Calibri" panose="020F0502020204030204" pitchFamily="34" charset="0"/>
              <a:sym typeface="+mn-ea"/>
            </a:endParaRP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4.2 </a:t>
            </a:r>
            <a:r>
              <a:rPr lang="en-US" dirty="0" err="1"/>
              <a:t>Khả</a:t>
            </a:r>
            <a:r>
              <a:rPr lang="en-US" dirty="0"/>
              <a:t> </a:t>
            </a:r>
            <a:r>
              <a:rPr lang="en-US" dirty="0" err="1"/>
              <a:t>năng</a:t>
            </a:r>
            <a:r>
              <a:rPr lang="en-US" dirty="0"/>
              <a:t> </a:t>
            </a:r>
            <a:r>
              <a:rPr lang="en-US" dirty="0" err="1"/>
              <a:t>sử</a:t>
            </a:r>
            <a:r>
              <a:rPr lang="en-US" dirty="0"/>
              <a:t> </a:t>
            </a:r>
            <a:r>
              <a:rPr lang="en-US" dirty="0" err="1"/>
              <a:t>dụng</a:t>
            </a:r>
            <a:r>
              <a:rPr lang="en-US" dirty="0"/>
              <a:t> </a:t>
            </a:r>
            <a:r>
              <a:rPr lang="en-US" dirty="0" err="1"/>
              <a:t>sản</a:t>
            </a:r>
            <a:r>
              <a:rPr lang="en-US" dirty="0"/>
              <a:t> </a:t>
            </a:r>
            <a:r>
              <a:rPr lang="en-US" dirty="0" err="1"/>
              <a:t>phẩm</a:t>
            </a:r>
            <a:endParaRPr dirty="0"/>
          </a:p>
        </p:txBody>
      </p:sp>
      <p:pic>
        <p:nvPicPr>
          <p:cNvPr id="2" name="Picture 1" descr="11"/>
          <p:cNvPicPr>
            <a:picLocks noChangeAspect="1"/>
          </p:cNvPicPr>
          <p:nvPr/>
        </p:nvPicPr>
        <p:blipFill>
          <a:blip r:embed="rId3"/>
          <a:stretch>
            <a:fillRect/>
          </a:stretch>
        </p:blipFill>
        <p:spPr>
          <a:xfrm>
            <a:off x="7749540" y="2640965"/>
            <a:ext cx="4442460" cy="4442460"/>
          </a:xfrm>
          <a:prstGeom prst="rect">
            <a:avLst/>
          </a:prstGeom>
        </p:spPr>
      </p:pic>
      <p:pic>
        <p:nvPicPr>
          <p:cNvPr id="4" name="Picture 3" descr="12"/>
          <p:cNvPicPr>
            <a:picLocks noChangeAspect="1"/>
          </p:cNvPicPr>
          <p:nvPr/>
        </p:nvPicPr>
        <p:blipFill>
          <a:blip r:embed="rId4"/>
          <a:stretch>
            <a:fillRect/>
          </a:stretch>
        </p:blipFill>
        <p:spPr>
          <a:xfrm>
            <a:off x="8296275" y="944880"/>
            <a:ext cx="2823210" cy="26962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p:nvPr/>
        </p:nvSpPr>
        <p:spPr>
          <a:xfrm>
            <a:off x="685799" y="1547784"/>
            <a:ext cx="11529291" cy="4989541"/>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5" name="Google Shape;55;p2"/>
          <p:cNvSpPr/>
          <p:nvPr/>
        </p:nvSpPr>
        <p:spPr>
          <a:xfrm>
            <a:off x="685800" y="1199805"/>
            <a:ext cx="3276600" cy="695960"/>
          </a:xfrm>
          <a:prstGeom prst="rightArrow">
            <a:avLst>
              <a:gd name="adj1" fmla="val 100000"/>
              <a:gd name="adj2" fmla="val 5000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6" name="Google Shape;56;p2"/>
          <p:cNvSpPr txBox="1">
            <a:spLocks noGrp="1"/>
          </p:cNvSpPr>
          <p:nvPr>
            <p:ph type="body" idx="1"/>
          </p:nvPr>
        </p:nvSpPr>
        <p:spPr>
          <a:xfrm>
            <a:off x="1000760" y="2124365"/>
            <a:ext cx="9491749" cy="3809365"/>
          </a:xfrm>
          <a:prstGeom prst="rect">
            <a:avLst/>
          </a:prstGeom>
          <a:noFill/>
          <a:ln>
            <a:noFill/>
          </a:ln>
        </p:spPr>
        <p:txBody>
          <a:bodyPr spcFirstLastPara="1" wrap="square" lIns="91425" tIns="45700" rIns="91425" bIns="45700" anchor="t" anchorCtr="0">
            <a:noAutofit/>
          </a:bodyPr>
          <a:lstStyle/>
          <a:p>
            <a:pPr lvl="0" indent="-457200" algn="just">
              <a:lnSpc>
                <a:spcPct val="120000"/>
              </a:lnSpc>
              <a:spcBef>
                <a:spcPts val="0"/>
              </a:spcBef>
              <a:buClr>
                <a:srgbClr val="DD7471"/>
              </a:buClr>
              <a:buFont typeface="Noto Sans Symbols"/>
              <a:buChar char="✔"/>
            </a:pPr>
            <a:r>
              <a:rPr lang="en-US" sz="2800" b="0" dirty="0">
                <a:solidFill>
                  <a:srgbClr val="262626"/>
                </a:solidFill>
                <a:latin typeface="Calibri" panose="020F0502020204030204" pitchFamily="34" charset="0"/>
                <a:cs typeface="Calibri" panose="020F0502020204030204" pitchFamily="34" charset="0"/>
              </a:rPr>
              <a:t>Hiểu UX Insight là gì?</a:t>
            </a:r>
          </a:p>
          <a:p>
            <a:pPr lvl="0" indent="-457200" algn="just">
              <a:lnSpc>
                <a:spcPct val="120000"/>
              </a:lnSpc>
              <a:spcBef>
                <a:spcPts val="0"/>
              </a:spcBef>
              <a:buClr>
                <a:srgbClr val="DD7471"/>
              </a:buClr>
              <a:buFont typeface="Noto Sans Symbols"/>
              <a:buChar char="✔"/>
            </a:pPr>
            <a:r>
              <a:rPr lang="en-US" sz="2800" b="0" dirty="0" err="1">
                <a:solidFill>
                  <a:srgbClr val="262626"/>
                </a:solidFill>
                <a:latin typeface="Calibri" panose="020F0502020204030204" pitchFamily="34" charset="0"/>
                <a:cs typeface="Calibri" panose="020F0502020204030204" pitchFamily="34" charset="0"/>
              </a:rPr>
              <a:t>Hiểu rõ thiết</a:t>
            </a:r>
            <a:r>
              <a:rPr lang="en-US" sz="2800" b="0" dirty="0">
                <a:solidFill>
                  <a:srgbClr val="262626"/>
                </a:solidFill>
                <a:latin typeface="Calibri" panose="020F0502020204030204" pitchFamily="34" charset="0"/>
                <a:cs typeface="Calibri" panose="020F0502020204030204" pitchFamily="34" charset="0"/>
              </a:rPr>
              <a:t> </a:t>
            </a:r>
            <a:r>
              <a:rPr lang="en-US" sz="2800" b="0" dirty="0" err="1">
                <a:solidFill>
                  <a:srgbClr val="262626"/>
                </a:solidFill>
                <a:latin typeface="Calibri" panose="020F0502020204030204" pitchFamily="34" charset="0"/>
                <a:cs typeface="Calibri" panose="020F0502020204030204" pitchFamily="34" charset="0"/>
              </a:rPr>
              <a:t>kế</a:t>
            </a:r>
            <a:r>
              <a:rPr lang="en-US" sz="2800" b="0" dirty="0">
                <a:solidFill>
                  <a:srgbClr val="262626"/>
                </a:solidFill>
                <a:latin typeface="Calibri" panose="020F0502020204030204" pitchFamily="34" charset="0"/>
                <a:cs typeface="Calibri" panose="020F0502020204030204" pitchFamily="34" charset="0"/>
              </a:rPr>
              <a:t> </a:t>
            </a:r>
            <a:r>
              <a:rPr lang="en-US" sz="2800" b="0" dirty="0" err="1">
                <a:solidFill>
                  <a:srgbClr val="262626"/>
                </a:solidFill>
                <a:latin typeface="Calibri" panose="020F0502020204030204" pitchFamily="34" charset="0"/>
                <a:cs typeface="Calibri" panose="020F0502020204030204" pitchFamily="34" charset="0"/>
              </a:rPr>
              <a:t>người</a:t>
            </a:r>
            <a:r>
              <a:rPr lang="en-US" sz="2800" b="0" dirty="0">
                <a:solidFill>
                  <a:srgbClr val="262626"/>
                </a:solidFill>
                <a:latin typeface="Calibri" panose="020F0502020204030204" pitchFamily="34" charset="0"/>
                <a:cs typeface="Calibri" panose="020F0502020204030204" pitchFamily="34" charset="0"/>
              </a:rPr>
              <a:t> </a:t>
            </a:r>
            <a:r>
              <a:rPr lang="en-US" sz="2800" b="0" dirty="0" err="1">
                <a:solidFill>
                  <a:srgbClr val="262626"/>
                </a:solidFill>
                <a:latin typeface="Calibri" panose="020F0502020204030204" pitchFamily="34" charset="0"/>
                <a:cs typeface="Calibri" panose="020F0502020204030204" pitchFamily="34" charset="0"/>
              </a:rPr>
              <a:t>dùng</a:t>
            </a:r>
            <a:r>
              <a:rPr lang="en-US" sz="2800" b="0" dirty="0">
                <a:solidFill>
                  <a:srgbClr val="262626"/>
                </a:solidFill>
                <a:latin typeface="Calibri" panose="020F0502020204030204" pitchFamily="34" charset="0"/>
                <a:cs typeface="Calibri" panose="020F0502020204030204" pitchFamily="34" charset="0"/>
              </a:rPr>
              <a:t> </a:t>
            </a:r>
            <a:r>
              <a:rPr lang="en-US" sz="2800" b="0" dirty="0" err="1">
                <a:solidFill>
                  <a:srgbClr val="262626"/>
                </a:solidFill>
                <a:latin typeface="Calibri" panose="020F0502020204030204" pitchFamily="34" charset="0"/>
                <a:cs typeface="Calibri" panose="020F0502020204030204" pitchFamily="34" charset="0"/>
              </a:rPr>
              <a:t>làm</a:t>
            </a:r>
            <a:r>
              <a:rPr lang="en-US" sz="2800" b="0" dirty="0">
                <a:solidFill>
                  <a:srgbClr val="262626"/>
                </a:solidFill>
                <a:latin typeface="Calibri" panose="020F0502020204030204" pitchFamily="34" charset="0"/>
                <a:cs typeface="Calibri" panose="020F0502020204030204" pitchFamily="34" charset="0"/>
              </a:rPr>
              <a:t> </a:t>
            </a:r>
            <a:r>
              <a:rPr lang="en-US" sz="2800" b="0" dirty="0" err="1">
                <a:solidFill>
                  <a:srgbClr val="262626"/>
                </a:solidFill>
                <a:latin typeface="Calibri" panose="020F0502020204030204" pitchFamily="34" charset="0"/>
                <a:cs typeface="Calibri" panose="020F0502020204030204" pitchFamily="34" charset="0"/>
              </a:rPr>
              <a:t>trung</a:t>
            </a:r>
            <a:r>
              <a:rPr lang="en-US" sz="2800" b="0" dirty="0">
                <a:solidFill>
                  <a:srgbClr val="262626"/>
                </a:solidFill>
                <a:latin typeface="Calibri" panose="020F0502020204030204" pitchFamily="34" charset="0"/>
                <a:cs typeface="Calibri" panose="020F0502020204030204" pitchFamily="34" charset="0"/>
              </a:rPr>
              <a:t> </a:t>
            </a:r>
            <a:r>
              <a:rPr lang="en-US" sz="2800" b="0" dirty="0" err="1">
                <a:solidFill>
                  <a:srgbClr val="262626"/>
                </a:solidFill>
                <a:latin typeface="Calibri" panose="020F0502020204030204" pitchFamily="34" charset="0"/>
                <a:cs typeface="Calibri" panose="020F0502020204030204" pitchFamily="34" charset="0"/>
              </a:rPr>
              <a:t>tâm</a:t>
            </a:r>
            <a:endParaRPr lang="vi-VN" sz="2800" b="0" dirty="0">
              <a:solidFill>
                <a:srgbClr val="262626"/>
              </a:solidFill>
              <a:latin typeface="Calibri" panose="020F0502020204030204" pitchFamily="34" charset="0"/>
              <a:cs typeface="Calibri" panose="020F0502020204030204" pitchFamily="34" charset="0"/>
            </a:endParaRPr>
          </a:p>
          <a:p>
            <a:pPr indent="-457200" algn="just">
              <a:lnSpc>
                <a:spcPct val="120000"/>
              </a:lnSpc>
              <a:spcBef>
                <a:spcPts val="0"/>
              </a:spcBef>
              <a:buClr>
                <a:srgbClr val="DD7471"/>
              </a:buClr>
              <a:buFont typeface="Noto Sans Symbols"/>
              <a:buChar char="✔"/>
            </a:pPr>
            <a:r>
              <a:rPr lang="en-US" sz="2800" b="0" dirty="0" err="1">
                <a:solidFill>
                  <a:srgbClr val="262626"/>
                </a:solidFill>
                <a:latin typeface="Calibri" panose="020F0502020204030204" pitchFamily="34" charset="0"/>
                <a:cs typeface="Calibri" panose="020F0502020204030204" pitchFamily="34" charset="0"/>
              </a:rPr>
              <a:t>Hiểu được </a:t>
            </a:r>
            <a:r>
              <a:rPr lang="en-US" sz="2800" dirty="0" err="1">
                <a:solidFill>
                  <a:srgbClr val="262626"/>
                </a:solidFill>
                <a:latin typeface="Calibri" panose="020F0502020204030204" pitchFamily="34" charset="0"/>
                <a:cs typeface="Calibri" panose="020F0502020204030204" pitchFamily="34" charset="0"/>
              </a:rPr>
              <a:t>phương</a:t>
            </a:r>
            <a:r>
              <a:rPr lang="en-US" sz="2800" dirty="0">
                <a:solidFill>
                  <a:srgbClr val="262626"/>
                </a:solidFill>
                <a:latin typeface="Calibri" panose="020F0502020204030204" pitchFamily="34" charset="0"/>
                <a:cs typeface="Calibri" panose="020F0502020204030204" pitchFamily="34" charset="0"/>
              </a:rPr>
              <a:t> </a:t>
            </a:r>
            <a:r>
              <a:rPr lang="en-US" sz="2800" dirty="0" err="1">
                <a:solidFill>
                  <a:srgbClr val="262626"/>
                </a:solidFill>
                <a:latin typeface="Calibri" panose="020F0502020204030204" pitchFamily="34" charset="0"/>
                <a:cs typeface="Calibri" panose="020F0502020204030204" pitchFamily="34" charset="0"/>
              </a:rPr>
              <a:t>pháp</a:t>
            </a:r>
            <a:r>
              <a:rPr lang="en-US" sz="2800" dirty="0">
                <a:solidFill>
                  <a:srgbClr val="262626"/>
                </a:solidFill>
                <a:latin typeface="Calibri" panose="020F0502020204030204" pitchFamily="34" charset="0"/>
                <a:cs typeface="Calibri" panose="020F0502020204030204" pitchFamily="34" charset="0"/>
              </a:rPr>
              <a:t> </a:t>
            </a:r>
            <a:r>
              <a:rPr lang="en-US" sz="2800" dirty="0" err="1">
                <a:solidFill>
                  <a:srgbClr val="262626"/>
                </a:solidFill>
                <a:latin typeface="Calibri" panose="020F0502020204030204" pitchFamily="34" charset="0"/>
                <a:cs typeface="Calibri" panose="020F0502020204030204" pitchFamily="34" charset="0"/>
              </a:rPr>
              <a:t>nghiên</a:t>
            </a:r>
            <a:r>
              <a:rPr lang="en-US" sz="2800" dirty="0">
                <a:solidFill>
                  <a:srgbClr val="262626"/>
                </a:solidFill>
                <a:latin typeface="Calibri" panose="020F0502020204030204" pitchFamily="34" charset="0"/>
                <a:cs typeface="Calibri" panose="020F0502020204030204" pitchFamily="34" charset="0"/>
              </a:rPr>
              <a:t> </a:t>
            </a:r>
            <a:r>
              <a:rPr lang="en-US" sz="2800" dirty="0" err="1">
                <a:solidFill>
                  <a:srgbClr val="262626"/>
                </a:solidFill>
                <a:latin typeface="Calibri" panose="020F0502020204030204" pitchFamily="34" charset="0"/>
                <a:cs typeface="Calibri" panose="020F0502020204030204" pitchFamily="34" charset="0"/>
              </a:rPr>
              <a:t>cứu </a:t>
            </a:r>
            <a:r>
              <a:rPr lang="en-US" sz="2800" b="0" dirty="0" err="1">
                <a:solidFill>
                  <a:srgbClr val="262626"/>
                </a:solidFill>
                <a:latin typeface="Calibri" panose="020F0502020204030204" pitchFamily="34" charset="0"/>
                <a:cs typeface="Calibri" panose="020F0502020204030204" pitchFamily="34" charset="0"/>
              </a:rPr>
              <a:t>người dùng</a:t>
            </a:r>
          </a:p>
          <a:p>
            <a:pPr indent="-457200">
              <a:lnSpc>
                <a:spcPct val="120000"/>
              </a:lnSpc>
              <a:spcBef>
                <a:spcPts val="0"/>
              </a:spcBef>
              <a:buClr>
                <a:srgbClr val="DD7471"/>
              </a:buClr>
              <a:buFont typeface="Noto Sans Symbols"/>
              <a:buChar char="✔"/>
            </a:pPr>
            <a:r>
              <a:rPr lang="en-US" sz="2800" b="0" dirty="0" err="1">
                <a:latin typeface="Calibri" panose="020F0502020204030204" pitchFamily="34" charset="0"/>
                <a:cs typeface="Calibri" panose="020F0502020204030204" pitchFamily="34" charset="0"/>
              </a:rPr>
              <a:t>Hiểu</a:t>
            </a:r>
            <a:r>
              <a:rPr lang="en-US" sz="2800" b="0" dirty="0">
                <a:latin typeface="Calibri" panose="020F0502020204030204" pitchFamily="34" charset="0"/>
                <a:cs typeface="Calibri" panose="020F0502020204030204" pitchFamily="34" charset="0"/>
              </a:rPr>
              <a:t> được cách nghiên cứu </a:t>
            </a:r>
            <a:r>
              <a:rPr lang="en-US" sz="2800" dirty="0">
                <a:latin typeface="Calibri" panose="020F0502020204030204" pitchFamily="34" charset="0"/>
                <a:cs typeface="Calibri" panose="020F0502020204030204" pitchFamily="34" charset="0"/>
              </a:rPr>
              <a:t>hành vi người dùng</a:t>
            </a:r>
          </a:p>
          <a:p>
            <a:pPr indent="-457200">
              <a:lnSpc>
                <a:spcPct val="120000"/>
              </a:lnSpc>
              <a:spcBef>
                <a:spcPts val="0"/>
              </a:spcBef>
              <a:buClr>
                <a:srgbClr val="DD7471"/>
              </a:buClr>
              <a:buFont typeface="Noto Sans Symbols"/>
              <a:buChar char="✔"/>
            </a:pPr>
            <a:r>
              <a:rPr lang="en-US" sz="2800" b="0" dirty="0">
                <a:latin typeface="Calibri" panose="020F0502020204030204" pitchFamily="34" charset="0"/>
                <a:cs typeface="Calibri" panose="020F0502020204030204" pitchFamily="34" charset="0"/>
              </a:rPr>
              <a:t>Hiểu và thiết kế wireframe với figma</a:t>
            </a:r>
          </a:p>
          <a:p>
            <a:pPr indent="-457200">
              <a:lnSpc>
                <a:spcPct val="120000"/>
              </a:lnSpc>
              <a:spcBef>
                <a:spcPts val="0"/>
              </a:spcBef>
              <a:buClr>
                <a:srgbClr val="DD7471"/>
              </a:buClr>
              <a:buFont typeface="Noto Sans Symbols"/>
              <a:buChar char="✔"/>
            </a:pPr>
            <a:endParaRPr lang="en-US" sz="2800" b="0" dirty="0">
              <a:latin typeface="Calibri" panose="020F0502020204030204" pitchFamily="34" charset="0"/>
              <a:cs typeface="Calibri" panose="020F0502020204030204" pitchFamily="34" charset="0"/>
            </a:endParaRPr>
          </a:p>
          <a:p>
            <a:pPr lvl="0" indent="-457200" algn="just">
              <a:lnSpc>
                <a:spcPct val="120000"/>
              </a:lnSpc>
              <a:spcBef>
                <a:spcPts val="0"/>
              </a:spcBef>
              <a:buClr>
                <a:srgbClr val="DD7471"/>
              </a:buClr>
              <a:buFont typeface="Noto Sans Symbols"/>
              <a:buChar char="✔"/>
            </a:pPr>
            <a:endParaRPr lang="vi-VN" sz="2800" b="0" dirty="0">
              <a:solidFill>
                <a:srgbClr val="262626"/>
              </a:solidFill>
              <a:latin typeface="Calibri" panose="020F0502020204030204" pitchFamily="34" charset="0"/>
              <a:cs typeface="Calibri" panose="020F0502020204030204" pitchFamily="34" charset="0"/>
            </a:endParaRPr>
          </a:p>
        </p:txBody>
      </p:sp>
      <p:sp>
        <p:nvSpPr>
          <p:cNvPr id="57" name="Google Shape;57;p2"/>
          <p:cNvSpPr txBox="1">
            <a:spLocks noGrp="1"/>
          </p:cNvSpPr>
          <p:nvPr>
            <p:ph type="sldNum" idx="4294967295"/>
          </p:nvPr>
        </p:nvSpPr>
        <p:spPr>
          <a:xfrm>
            <a:off x="76200" y="617220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2</a:t>
            </a:fld>
            <a:endParaRPr sz="2000" dirty="0">
              <a:solidFill>
                <a:schemeClr val="lt1"/>
              </a:solidFill>
            </a:endParaRPr>
          </a:p>
        </p:txBody>
      </p:sp>
      <p:sp>
        <p:nvSpPr>
          <p:cNvPr id="58" name="Google Shape;58;p2"/>
          <p:cNvSpPr txBox="1"/>
          <p:nvPr/>
        </p:nvSpPr>
        <p:spPr>
          <a:xfrm>
            <a:off x="1000760" y="1319185"/>
            <a:ext cx="2809240" cy="4572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400" b="1">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Mục tiêu bài học</a:t>
            </a:r>
            <a:endParaRPr sz="2400" b="1">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06400" y="1083310"/>
            <a:ext cx="6736080" cy="5257800"/>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b="1">
                <a:latin typeface="Calibri" panose="020F0502020204030204" pitchFamily="34" charset="0"/>
                <a:cs typeface="Calibri" panose="020F0502020204030204" pitchFamily="34" charset="0"/>
                <a:sym typeface="+mn-ea"/>
              </a:rPr>
              <a:t>5</a:t>
            </a:r>
            <a:r>
              <a:rPr lang="en-US" sz="2800">
                <a:latin typeface="Calibri" panose="020F0502020204030204" pitchFamily="34" charset="0"/>
                <a:cs typeface="Calibri" panose="020F0502020204030204" pitchFamily="34" charset="0"/>
                <a:sym typeface="+mn-ea"/>
              </a:rPr>
              <a:t> </a:t>
            </a:r>
            <a:r>
              <a:rPr lang="en-US" sz="2800" b="1">
                <a:latin typeface="Calibri" panose="020F0502020204030204" pitchFamily="34" charset="0"/>
                <a:cs typeface="Calibri" panose="020F0502020204030204" pitchFamily="34" charset="0"/>
                <a:sym typeface="+mn-ea"/>
              </a:rPr>
              <a:t>yếu tố quan trọng</a:t>
            </a:r>
            <a:r>
              <a:rPr lang="en-US" sz="2800">
                <a:latin typeface="Calibri" panose="020F0502020204030204" pitchFamily="34" charset="0"/>
                <a:cs typeface="Calibri" panose="020F0502020204030204" pitchFamily="34" charset="0"/>
                <a:sym typeface="+mn-ea"/>
              </a:rPr>
              <a:t> cần được đánh giá:</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Độ dễ dàng trong việc điều hướng và sử dụng sản phẩm.</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Hệ thống phản hồi thích đáng, đảm bảo người dùng luôn biết mình đang làm gì.</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Thời gian phản hồi ít và đáp ứng nhanh để thông báo cho người dùng biết sản phẩm của họ có hoạt động như mong đợi hay không.</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4.2. </a:t>
            </a:r>
            <a:r>
              <a:rPr lang="en-US" dirty="0" err="1"/>
              <a:t>Khả năng sử dụng sản phẩm</a:t>
            </a:r>
            <a:endParaRPr dirty="0"/>
          </a:p>
        </p:txBody>
      </p:sp>
      <p:pic>
        <p:nvPicPr>
          <p:cNvPr id="2" name="Picture 1" descr="5"/>
          <p:cNvPicPr>
            <a:picLocks noChangeAspect="1"/>
          </p:cNvPicPr>
          <p:nvPr/>
        </p:nvPicPr>
        <p:blipFill>
          <a:blip r:embed="rId3"/>
          <a:stretch>
            <a:fillRect/>
          </a:stretch>
        </p:blipFill>
        <p:spPr>
          <a:xfrm>
            <a:off x="7066915" y="1322705"/>
            <a:ext cx="4911725" cy="4911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5614670" cy="5257800"/>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b="1">
                <a:latin typeface="Calibri" panose="020F0502020204030204" pitchFamily="34" charset="0"/>
                <a:cs typeface="Calibri" panose="020F0502020204030204" pitchFamily="34" charset="0"/>
                <a:sym typeface="+mn-ea"/>
              </a:rPr>
              <a:t>5</a:t>
            </a:r>
            <a:r>
              <a:rPr lang="en-US" sz="2800">
                <a:latin typeface="Calibri" panose="020F0502020204030204" pitchFamily="34" charset="0"/>
                <a:cs typeface="Calibri" panose="020F0502020204030204" pitchFamily="34" charset="0"/>
                <a:sym typeface="+mn-ea"/>
              </a:rPr>
              <a:t> </a:t>
            </a:r>
            <a:r>
              <a:rPr lang="en-US" sz="2800" b="1">
                <a:latin typeface="Calibri" panose="020F0502020204030204" pitchFamily="34" charset="0"/>
                <a:cs typeface="Calibri" panose="020F0502020204030204" pitchFamily="34" charset="0"/>
                <a:sym typeface="+mn-ea"/>
              </a:rPr>
              <a:t>yếu tố quan trọng</a:t>
            </a:r>
            <a:r>
              <a:rPr lang="en-US" sz="2800">
                <a:latin typeface="Calibri" panose="020F0502020204030204" pitchFamily="34" charset="0"/>
                <a:cs typeface="Calibri" panose="020F0502020204030204" pitchFamily="34" charset="0"/>
                <a:sym typeface="+mn-ea"/>
              </a:rPr>
              <a:t> cần được đánh giá:</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Sự nhất quán trong giao diện và kết cấu sản phẩm, làm cho việc sử dụng sản phẩm trở nên dễ dàng và không gây bất kỳ bối rối nào cho người dùng.</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Khả năng đáp ứng các nhu cầu và mục đích sử dụng đối với sản phẩm.</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4.2. </a:t>
            </a:r>
            <a:r>
              <a:rPr lang="en-US" dirty="0" err="1"/>
              <a:t>Khả năng sử dụng sản phẩm</a:t>
            </a:r>
            <a:endParaRPr dirty="0"/>
          </a:p>
        </p:txBody>
      </p:sp>
      <p:pic>
        <p:nvPicPr>
          <p:cNvPr id="2" name="Picture 1" descr="5"/>
          <p:cNvPicPr>
            <a:picLocks noChangeAspect="1"/>
          </p:cNvPicPr>
          <p:nvPr/>
        </p:nvPicPr>
        <p:blipFill>
          <a:blip r:embed="rId3"/>
          <a:stretch>
            <a:fillRect/>
          </a:stretch>
        </p:blipFill>
        <p:spPr>
          <a:xfrm>
            <a:off x="7066915" y="1322705"/>
            <a:ext cx="4911725" cy="49117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lvl="0">
              <a:buSzPts val="2800"/>
            </a:pPr>
            <a:r>
              <a:rPr lang="en-US" dirty="0"/>
              <a:t>TRẮC NGHIỆM</a:t>
            </a:r>
            <a:endParaRPr dirty="0"/>
          </a:p>
        </p:txBody>
      </p:sp>
      <p:sp>
        <p:nvSpPr>
          <p:cNvPr id="77" name="Google Shape;77;p4"/>
          <p:cNvSpPr txBox="1"/>
          <p:nvPr/>
        </p:nvSpPr>
        <p:spPr>
          <a:xfrm>
            <a:off x="252730" y="1057275"/>
            <a:ext cx="5680710" cy="609357"/>
          </a:xfrm>
          <a:prstGeom prst="rect">
            <a:avLst/>
          </a:prstGeom>
          <a:noFill/>
          <a:ln>
            <a:noFill/>
          </a:ln>
        </p:spPr>
        <p:txBody>
          <a:bodyPr spcFirstLastPara="1" wrap="square" lIns="91425" tIns="45700" rIns="91425" bIns="45700" anchor="t" anchorCtr="0">
            <a:spAutoFit/>
          </a:bodyPr>
          <a:lstStyle/>
          <a:p>
            <a:pPr marL="457200" lvl="2" indent="0">
              <a:lnSpc>
                <a:spcPct val="120000"/>
              </a:lnSpc>
              <a:spcBef>
                <a:spcPts val="0"/>
              </a:spcBef>
              <a:buClr>
                <a:srgbClr val="DD7471"/>
              </a:buClr>
              <a:buFont typeface="Wingdings" panose="05000000000000000000" charset="0"/>
              <a:buNone/>
            </a:pPr>
            <a:r>
              <a:rPr lang="en-US" sz="2800" dirty="0" err="1">
                <a:latin typeface="Calibri" panose="020F0502020204030204" pitchFamily="34" charset="0"/>
                <a:cs typeface="Calibri" panose="020F0502020204030204" pitchFamily="34" charset="0"/>
                <a:sym typeface="+mn-ea"/>
              </a:rPr>
              <a:t>Trắc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nghiệm</a:t>
            </a:r>
            <a:r>
              <a:rPr lang="en-US" sz="2800" dirty="0">
                <a:latin typeface="Calibri" panose="020F0502020204030204" pitchFamily="34" charset="0"/>
                <a:cs typeface="Calibri" panose="020F0502020204030204" pitchFamily="34" charset="0"/>
                <a:sym typeface="+mn-ea"/>
              </a:rPr>
              <a:t> 2.1</a:t>
            </a:r>
          </a:p>
        </p:txBody>
      </p:sp>
    </p:spTree>
    <p:extLst>
      <p:ext uri="{BB962C8B-B14F-4D97-AF65-F5344CB8AC3E}">
        <p14:creationId xmlns:p14="http://schemas.microsoft.com/office/powerpoint/2010/main" val="3098198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p:nvPr/>
        </p:nvSpPr>
        <p:spPr>
          <a:xfrm>
            <a:off x="893038" y="4013149"/>
            <a:ext cx="10456487" cy="2251464"/>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6" name="Google Shape;66;p3"/>
          <p:cNvSpPr/>
          <p:nvPr/>
        </p:nvSpPr>
        <p:spPr>
          <a:xfrm>
            <a:off x="893038" y="3665169"/>
            <a:ext cx="3276600" cy="695960"/>
          </a:xfrm>
          <a:prstGeom prst="rightArrow">
            <a:avLst>
              <a:gd name="adj1" fmla="val 10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7" name="Google Shape;67;p3"/>
          <p:cNvSpPr txBox="1">
            <a:spLocks noGrp="1"/>
          </p:cNvSpPr>
          <p:nvPr>
            <p:ph type="body" idx="1"/>
          </p:nvPr>
        </p:nvSpPr>
        <p:spPr>
          <a:xfrm>
            <a:off x="1314909" y="4589827"/>
            <a:ext cx="7162165" cy="866140"/>
          </a:xfrm>
          <a:prstGeom prst="rect">
            <a:avLst/>
          </a:prstGeom>
          <a:noFill/>
          <a:ln>
            <a:noFill/>
          </a:ln>
        </p:spPr>
        <p:txBody>
          <a:bodyPr spcFirstLastPara="1" wrap="square" lIns="91425" tIns="45700" rIns="91425" bIns="45700" anchor="t" anchorCtr="0">
            <a:noAutofit/>
          </a:bodyPr>
          <a:lstStyle/>
          <a:p>
            <a:pPr lvl="0" indent="-457200">
              <a:lnSpc>
                <a:spcPct val="120000"/>
              </a:lnSpc>
              <a:spcBef>
                <a:spcPts val="0"/>
              </a:spcBef>
              <a:buClr>
                <a:srgbClr val="DD7471"/>
              </a:buClr>
              <a:buFont typeface="Noto Sans Symbols"/>
              <a:buChar char="✔"/>
            </a:pPr>
            <a:r>
              <a:rPr lang="vi-VN" sz="2800" b="0" dirty="0">
                <a:solidFill>
                  <a:srgbClr val="262626"/>
                </a:solidFill>
              </a:rPr>
              <a:t>Trải nghiệm khách hàng</a:t>
            </a:r>
          </a:p>
          <a:p>
            <a:pPr marL="0" lvl="0" indent="0">
              <a:lnSpc>
                <a:spcPct val="120000"/>
              </a:lnSpc>
              <a:spcBef>
                <a:spcPts val="0"/>
              </a:spcBef>
              <a:buClr>
                <a:srgbClr val="DD7471"/>
              </a:buClr>
            </a:pPr>
            <a:r>
              <a:rPr lang="vi-VN" sz="2800" b="0" dirty="0">
                <a:solidFill>
                  <a:srgbClr val="262626"/>
                </a:solidFill>
              </a:rPr>
              <a:t>Hành vi người dùng</a:t>
            </a:r>
          </a:p>
        </p:txBody>
      </p:sp>
      <p:sp>
        <p:nvSpPr>
          <p:cNvPr id="68" name="Google Shape;68;p3"/>
          <p:cNvSpPr txBox="1">
            <a:spLocks noGrp="1"/>
          </p:cNvSpPr>
          <p:nvPr>
            <p:ph type="sldNum" idx="4294967295"/>
          </p:nvPr>
        </p:nvSpPr>
        <p:spPr>
          <a:xfrm>
            <a:off x="76200" y="617220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23</a:t>
            </a:fld>
            <a:endParaRPr sz="2000">
              <a:solidFill>
                <a:schemeClr val="lt1"/>
              </a:solidFill>
            </a:endParaRPr>
          </a:p>
        </p:txBody>
      </p:sp>
      <p:sp>
        <p:nvSpPr>
          <p:cNvPr id="69" name="Google Shape;69;p3"/>
          <p:cNvSpPr txBox="1"/>
          <p:nvPr/>
        </p:nvSpPr>
        <p:spPr>
          <a:xfrm>
            <a:off x="1207998" y="3784549"/>
            <a:ext cx="2809240" cy="4572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400" b="1" dirty="0" err="1">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Phần</a:t>
            </a:r>
            <a:r>
              <a:rPr lang="en-US" sz="2400" b="1"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 2</a:t>
            </a:r>
            <a:endParaRPr sz="2400" b="1"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0" name="Google Shape;70;p3"/>
          <p:cNvPicPr preferRelativeResize="0"/>
          <p:nvPr/>
        </p:nvPicPr>
        <p:blipFill rotWithShape="1">
          <a:blip r:embed="rId3"/>
          <a:srcRect/>
          <a:stretch>
            <a:fillRect/>
          </a:stretch>
        </p:blipFill>
        <p:spPr>
          <a:xfrm>
            <a:off x="5068798" y="457200"/>
            <a:ext cx="7220811" cy="3625320"/>
          </a:xfrm>
          <a:prstGeom prst="rect">
            <a:avLst/>
          </a:prstGeom>
          <a:noFill/>
          <a:ln>
            <a:noFill/>
          </a:ln>
        </p:spPr>
      </p:pic>
    </p:spTree>
    <p:extLst>
      <p:ext uri="{BB962C8B-B14F-4D97-AF65-F5344CB8AC3E}">
        <p14:creationId xmlns:p14="http://schemas.microsoft.com/office/powerpoint/2010/main" val="284513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66725" y="1057275"/>
            <a:ext cx="7031355" cy="5257800"/>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dirty="0" err="1">
                <a:latin typeface="Calibri" panose="020F0502020204030204" pitchFamily="34" charset="0"/>
                <a:cs typeface="Calibri" panose="020F0502020204030204" pitchFamily="34" charset="0"/>
                <a:sym typeface="+mn-ea"/>
              </a:rPr>
              <a:t>Hành</a:t>
            </a:r>
            <a:r>
              <a:rPr lang="en-US" sz="2800" dirty="0">
                <a:latin typeface="Calibri" panose="020F0502020204030204" pitchFamily="34" charset="0"/>
                <a:cs typeface="Calibri" panose="020F0502020204030204" pitchFamily="34" charset="0"/>
                <a:sym typeface="+mn-ea"/>
              </a:rPr>
              <a:t> vi </a:t>
            </a:r>
            <a:r>
              <a:rPr lang="en-US" sz="2800" dirty="0" err="1">
                <a:latin typeface="Calibri" panose="020F0502020204030204" pitchFamily="34" charset="0"/>
                <a:cs typeface="Calibri" panose="020F0502020204030204" pitchFamily="34" charset="0"/>
                <a:sym typeface="+mn-ea"/>
              </a:rPr>
              <a:t>người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dùng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là</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sự</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tương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tác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giữa</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người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dùng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và</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sản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phẩm</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dịch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vụ</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hệ</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thống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hoặc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ứng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dụng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đang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được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sử</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dụng</a:t>
            </a:r>
            <a:r>
              <a:rPr lang="en-US" sz="2800" dirty="0">
                <a:latin typeface="Calibri" panose="020F0502020204030204" pitchFamily="34" charset="0"/>
                <a:cs typeface="Calibri" panose="020F0502020204030204" pitchFamily="34" charset="0"/>
                <a:sym typeface="+mn-ea"/>
              </a:rPr>
              <a:t>. </a:t>
            </a:r>
          </a:p>
          <a:p>
            <a:pPr marL="457200" lvl="1" indent="-457200">
              <a:lnSpc>
                <a:spcPct val="120000"/>
              </a:lnSpc>
              <a:spcBef>
                <a:spcPts val="0"/>
              </a:spcBef>
              <a:buClr>
                <a:srgbClr val="DD7471"/>
              </a:buClr>
              <a:buFont typeface="Wingdings" panose="05000000000000000000" charset="0"/>
              <a:buChar char="§"/>
            </a:pPr>
            <a:r>
              <a:rPr lang="en-US" sz="2800" dirty="0" err="1">
                <a:latin typeface="Calibri" panose="020F0502020204030204" pitchFamily="34" charset="0"/>
                <a:cs typeface="Calibri" panose="020F0502020204030204" pitchFamily="34" charset="0"/>
                <a:sym typeface="+mn-ea"/>
              </a:rPr>
              <a:t>Hành</a:t>
            </a:r>
            <a:r>
              <a:rPr lang="en-US" sz="2800" dirty="0">
                <a:latin typeface="Calibri" panose="020F0502020204030204" pitchFamily="34" charset="0"/>
                <a:cs typeface="Calibri" panose="020F0502020204030204" pitchFamily="34" charset="0"/>
                <a:sym typeface="+mn-ea"/>
              </a:rPr>
              <a:t> vi </a:t>
            </a:r>
            <a:r>
              <a:rPr lang="en-US" sz="2800" dirty="0" err="1">
                <a:latin typeface="Calibri" panose="020F0502020204030204" pitchFamily="34" charset="0"/>
                <a:cs typeface="Calibri" panose="020F0502020204030204" pitchFamily="34" charset="0"/>
                <a:sym typeface="+mn-ea"/>
              </a:rPr>
              <a:t>người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dùng</a:t>
            </a:r>
            <a:r>
              <a:rPr lang="en-US" sz="2800" dirty="0">
                <a:latin typeface="Calibri" panose="020F0502020204030204" pitchFamily="34" charset="0"/>
                <a:cs typeface="Calibri" panose="020F0502020204030204" pitchFamily="34" charset="0"/>
                <a:sym typeface="+mn-ea"/>
              </a:rPr>
              <a:t> bao </a:t>
            </a:r>
            <a:r>
              <a:rPr lang="en-US" sz="2800" dirty="0" err="1">
                <a:latin typeface="Calibri" panose="020F0502020204030204" pitchFamily="34" charset="0"/>
                <a:cs typeface="Calibri" panose="020F0502020204030204" pitchFamily="34" charset="0"/>
                <a:sym typeface="+mn-ea"/>
              </a:rPr>
              <a:t>gồm</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mọi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hoạt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động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thao</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tác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và</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cách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thức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mà</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người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dùng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tương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tác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với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sản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phẩm</a:t>
            </a:r>
            <a:r>
              <a:rPr lang="en-US" sz="2800" dirty="0">
                <a:latin typeface="Calibri" panose="020F0502020204030204" pitchFamily="34" charset="0"/>
                <a:cs typeface="Calibri" panose="020F0502020204030204" pitchFamily="34" charset="0"/>
                <a:sym typeface="+mn-ea"/>
              </a:rPr>
              <a:t> hay </a:t>
            </a:r>
            <a:r>
              <a:rPr lang="en-US" sz="2800" dirty="0" err="1">
                <a:latin typeface="Calibri" panose="020F0502020204030204" pitchFamily="34" charset="0"/>
                <a:cs typeface="Calibri" panose="020F0502020204030204" pitchFamily="34" charset="0"/>
                <a:sym typeface="+mn-ea"/>
              </a:rPr>
              <a:t>ứng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dụng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đó</a:t>
            </a:r>
            <a:r>
              <a:rPr lang="en-US" sz="2800" dirty="0">
                <a:latin typeface="Calibri" panose="020F0502020204030204" pitchFamily="34" charset="0"/>
                <a:cs typeface="Calibri" panose="020F0502020204030204" pitchFamily="34" charset="0"/>
                <a:sym typeface="+mn-ea"/>
              </a:rPr>
              <a:t>. </a:t>
            </a:r>
          </a:p>
          <a:p>
            <a:pPr marL="457200" lvl="1" indent="-457200">
              <a:lnSpc>
                <a:spcPct val="120000"/>
              </a:lnSpc>
              <a:spcBef>
                <a:spcPts val="0"/>
              </a:spcBef>
              <a:buClr>
                <a:srgbClr val="DD7471"/>
              </a:buClr>
              <a:buFont typeface="Wingdings" panose="05000000000000000000" charset="0"/>
              <a:buChar char="§"/>
            </a:pPr>
            <a:r>
              <a:rPr lang="en-US" sz="2800" dirty="0" err="1">
                <a:latin typeface="Calibri" panose="020F0502020204030204" pitchFamily="34" charset="0"/>
                <a:cs typeface="Calibri" panose="020F0502020204030204" pitchFamily="34" charset="0"/>
                <a:sym typeface="+mn-ea"/>
              </a:rPr>
              <a:t>Hành</a:t>
            </a:r>
            <a:r>
              <a:rPr lang="en-US" sz="2800" dirty="0">
                <a:latin typeface="Calibri" panose="020F0502020204030204" pitchFamily="34" charset="0"/>
                <a:cs typeface="Calibri" panose="020F0502020204030204" pitchFamily="34" charset="0"/>
                <a:sym typeface="+mn-ea"/>
              </a:rPr>
              <a:t> vi </a:t>
            </a:r>
            <a:r>
              <a:rPr lang="en-US" sz="2800" dirty="0" err="1">
                <a:latin typeface="Calibri" panose="020F0502020204030204" pitchFamily="34" charset="0"/>
                <a:cs typeface="Calibri" panose="020F0502020204030204" pitchFamily="34" charset="0"/>
                <a:sym typeface="+mn-ea"/>
              </a:rPr>
              <a:t>người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dùng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có</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mối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quan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hệ</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mật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thiết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với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trải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nghiệm</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người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dùng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và</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nó</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được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coi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là</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nhân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tố</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chính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quyết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định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đến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sự</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thành</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công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của</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một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sản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phẩm</a:t>
            </a:r>
            <a:r>
              <a:rPr lang="en-US" sz="2800" dirty="0">
                <a:latin typeface="Calibri" panose="020F0502020204030204" pitchFamily="34" charset="0"/>
                <a:cs typeface="Calibri" panose="020F0502020204030204" pitchFamily="34" charset="0"/>
                <a:sym typeface="+mn-ea"/>
              </a:rPr>
              <a:t>.</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err="1"/>
              <a:t>Hành</a:t>
            </a:r>
            <a:r>
              <a:rPr lang="en-US" dirty="0"/>
              <a:t> vi </a:t>
            </a:r>
            <a:r>
              <a:rPr lang="en-US" dirty="0" err="1"/>
              <a:t>người</a:t>
            </a:r>
            <a:r>
              <a:rPr lang="en-US" dirty="0"/>
              <a:t> </a:t>
            </a:r>
            <a:r>
              <a:rPr lang="en-US" dirty="0" err="1"/>
              <a:t>dùng</a:t>
            </a:r>
            <a:endParaRPr dirty="0"/>
          </a:p>
        </p:txBody>
      </p:sp>
      <p:pic>
        <p:nvPicPr>
          <p:cNvPr id="2" name="Picture 1" descr="8"/>
          <p:cNvPicPr>
            <a:picLocks noChangeAspect="1"/>
          </p:cNvPicPr>
          <p:nvPr/>
        </p:nvPicPr>
        <p:blipFill>
          <a:blip r:embed="rId3"/>
          <a:stretch>
            <a:fillRect/>
          </a:stretch>
        </p:blipFill>
        <p:spPr>
          <a:xfrm>
            <a:off x="7028815" y="1917700"/>
            <a:ext cx="5592445" cy="5592445"/>
          </a:xfrm>
          <a:prstGeom prst="rect">
            <a:avLst/>
          </a:prstGeom>
        </p:spPr>
      </p:pic>
      <p:pic>
        <p:nvPicPr>
          <p:cNvPr id="4" name="Picture 3" descr="12"/>
          <p:cNvPicPr>
            <a:picLocks noChangeAspect="1"/>
          </p:cNvPicPr>
          <p:nvPr/>
        </p:nvPicPr>
        <p:blipFill>
          <a:blip r:embed="rId4"/>
          <a:stretch>
            <a:fillRect/>
          </a:stretch>
        </p:blipFill>
        <p:spPr>
          <a:xfrm>
            <a:off x="8296275" y="944880"/>
            <a:ext cx="2823210" cy="26962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66725" y="1058545"/>
            <a:ext cx="6122035" cy="474154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b="1">
                <a:latin typeface="Calibri" panose="020F0502020204030204" pitchFamily="34" charset="0"/>
                <a:cs typeface="Calibri" panose="020F0502020204030204" pitchFamily="34" charset="0"/>
                <a:sym typeface="+mn-ea"/>
              </a:rPr>
              <a:t>6</a:t>
            </a:r>
            <a:r>
              <a:rPr lang="en-US" sz="2800">
                <a:latin typeface="Calibri" panose="020F0502020204030204" pitchFamily="34" charset="0"/>
                <a:cs typeface="Calibri" panose="020F0502020204030204" pitchFamily="34" charset="0"/>
                <a:sym typeface="+mn-ea"/>
              </a:rPr>
              <a:t> </a:t>
            </a:r>
            <a:r>
              <a:rPr lang="en-US" sz="2800" b="1">
                <a:latin typeface="Calibri" panose="020F0502020204030204" pitchFamily="34" charset="0"/>
                <a:cs typeface="Calibri" panose="020F0502020204030204" pitchFamily="34" charset="0"/>
                <a:sym typeface="+mn-ea"/>
              </a:rPr>
              <a:t>trường hợp</a:t>
            </a:r>
            <a:r>
              <a:rPr lang="en-US" sz="2800">
                <a:latin typeface="Calibri" panose="020F0502020204030204" pitchFamily="34" charset="0"/>
                <a:cs typeface="Calibri" panose="020F0502020204030204" pitchFamily="34" charset="0"/>
                <a:sym typeface="+mn-ea"/>
              </a:rPr>
              <a:t> của hành vi người dùng bao gồm:</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Tìm kiếm thông tin trên trang web hoặc ứng dụng.</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Click vào các liên kết và nút để chuyển đến các trang khác nhau hoặc thực hiện các thao tác khác.</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Điền thông tin đăng nhập hoặc đăng ký.</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err="1"/>
              <a:t>Hành</a:t>
            </a:r>
            <a:r>
              <a:rPr lang="en-US" dirty="0"/>
              <a:t> vi </a:t>
            </a:r>
            <a:r>
              <a:rPr lang="en-US" dirty="0" err="1"/>
              <a:t>người</a:t>
            </a:r>
            <a:r>
              <a:rPr lang="en-US" dirty="0"/>
              <a:t> </a:t>
            </a:r>
            <a:r>
              <a:rPr lang="en-US" dirty="0" err="1"/>
              <a:t>dùng</a:t>
            </a:r>
            <a:endParaRPr dirty="0"/>
          </a:p>
        </p:txBody>
      </p:sp>
      <p:pic>
        <p:nvPicPr>
          <p:cNvPr id="2" name="Picture 1" descr="4"/>
          <p:cNvPicPr>
            <a:picLocks noChangeAspect="1"/>
          </p:cNvPicPr>
          <p:nvPr/>
        </p:nvPicPr>
        <p:blipFill>
          <a:blip r:embed="rId3"/>
          <a:stretch>
            <a:fillRect/>
          </a:stretch>
        </p:blipFill>
        <p:spPr>
          <a:xfrm>
            <a:off x="6483985" y="494030"/>
            <a:ext cx="5708015" cy="57080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6303645" cy="5257800"/>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b="1">
                <a:latin typeface="Calibri" panose="020F0502020204030204" pitchFamily="34" charset="0"/>
                <a:cs typeface="Calibri" panose="020F0502020204030204" pitchFamily="34" charset="0"/>
                <a:sym typeface="+mn-ea"/>
              </a:rPr>
              <a:t>6 trường hợp</a:t>
            </a:r>
            <a:r>
              <a:rPr lang="en-US" sz="2800">
                <a:latin typeface="Calibri" panose="020F0502020204030204" pitchFamily="34" charset="0"/>
                <a:cs typeface="Calibri" panose="020F0502020204030204" pitchFamily="34" charset="0"/>
                <a:sym typeface="+mn-ea"/>
              </a:rPr>
              <a:t> của hành vi người dùng bao gồm:</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Thực hiện các thao tác để sử dụng các tính năng, sách lược hoặc chức năng khác nhau của sản phẩm.</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Bình luận hoặc đánh giá sản phẩm.</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Chia sẻ sản phẩm hay thông tin có liên quan đến sản phẩm đến với người khác.</a:t>
            </a:r>
          </a:p>
          <a:p>
            <a:pPr marL="457200" lvl="1" indent="-457200">
              <a:lnSpc>
                <a:spcPct val="120000"/>
              </a:lnSpc>
              <a:spcBef>
                <a:spcPts val="0"/>
              </a:spcBef>
              <a:buClr>
                <a:srgbClr val="DD7471"/>
              </a:buClr>
              <a:buFont typeface="Wingdings" panose="05000000000000000000" charset="0"/>
              <a:buChar char="§"/>
            </a:pPr>
            <a:endParaRPr lang="en-US" sz="2800">
              <a:latin typeface="Calibri" panose="020F0502020204030204" pitchFamily="34" charset="0"/>
              <a:cs typeface="Calibri" panose="020F0502020204030204" pitchFamily="34" charset="0"/>
              <a:sym typeface="+mn-ea"/>
            </a:endParaRP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err="1"/>
              <a:t>Hành</a:t>
            </a:r>
            <a:r>
              <a:rPr lang="en-US" dirty="0"/>
              <a:t> vi </a:t>
            </a:r>
            <a:r>
              <a:rPr lang="en-US" dirty="0" err="1"/>
              <a:t>người</a:t>
            </a:r>
            <a:r>
              <a:rPr lang="en-US" dirty="0"/>
              <a:t> </a:t>
            </a:r>
            <a:r>
              <a:rPr lang="en-US" dirty="0" err="1"/>
              <a:t>dùng</a:t>
            </a:r>
            <a:endParaRPr dirty="0"/>
          </a:p>
        </p:txBody>
      </p:sp>
      <p:pic>
        <p:nvPicPr>
          <p:cNvPr id="2" name="Picture 1" descr="4"/>
          <p:cNvPicPr>
            <a:picLocks noChangeAspect="1"/>
          </p:cNvPicPr>
          <p:nvPr/>
        </p:nvPicPr>
        <p:blipFill>
          <a:blip r:embed="rId3"/>
          <a:stretch>
            <a:fillRect/>
          </a:stretch>
        </p:blipFill>
        <p:spPr>
          <a:xfrm>
            <a:off x="6483985" y="616585"/>
            <a:ext cx="5708015" cy="57080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6801485" cy="5257800"/>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Việc hiểu và thu thập thông tin về hành vi người dùng sẽ giúp các nhà thiết kế nâng cao trải nghiệm người dùng và đảm bảo sản phẩm phù hợp với mong muốn của người dùng. </a:t>
            </a:r>
          </a:p>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Để thu thập thông tin về hành vi người dùng, có thể sử dụng các công cụ như Google Analytics, các cuộc khảo sát hoặc phỏng vấn trực tiếp người dùng để thu thập thông tin chi tiết.</a:t>
            </a: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err="1"/>
              <a:t>Hành</a:t>
            </a:r>
            <a:r>
              <a:rPr lang="en-US" dirty="0"/>
              <a:t> vi </a:t>
            </a:r>
            <a:r>
              <a:rPr lang="en-US" dirty="0" err="1"/>
              <a:t>người</a:t>
            </a:r>
            <a:r>
              <a:rPr lang="en-US" dirty="0"/>
              <a:t> </a:t>
            </a:r>
            <a:r>
              <a:rPr lang="en-US" dirty="0" err="1"/>
              <a:t>dùng</a:t>
            </a:r>
            <a:endParaRPr dirty="0"/>
          </a:p>
        </p:txBody>
      </p:sp>
      <p:pic>
        <p:nvPicPr>
          <p:cNvPr id="2" name="Picture 1"/>
          <p:cNvPicPr>
            <a:picLocks noChangeAspect="1"/>
          </p:cNvPicPr>
          <p:nvPr/>
        </p:nvPicPr>
        <p:blipFill>
          <a:blip r:embed="rId3"/>
          <a:stretch>
            <a:fillRect/>
          </a:stretch>
        </p:blipFill>
        <p:spPr>
          <a:xfrm>
            <a:off x="8018780" y="1427480"/>
            <a:ext cx="3554095" cy="1510665"/>
          </a:xfrm>
          <a:prstGeom prst="rect">
            <a:avLst/>
          </a:prstGeom>
        </p:spPr>
      </p:pic>
      <p:pic>
        <p:nvPicPr>
          <p:cNvPr id="3" name="Picture 2"/>
          <p:cNvPicPr>
            <a:picLocks noChangeAspect="1"/>
          </p:cNvPicPr>
          <p:nvPr/>
        </p:nvPicPr>
        <p:blipFill>
          <a:blip r:embed="rId4"/>
          <a:stretch>
            <a:fillRect/>
          </a:stretch>
        </p:blipFill>
        <p:spPr>
          <a:xfrm>
            <a:off x="7406640" y="3421380"/>
            <a:ext cx="4079240" cy="26568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lvl="0">
              <a:buSzPts val="2800"/>
            </a:pPr>
            <a:r>
              <a:rPr lang="en-US" dirty="0" err="1"/>
              <a:t>Hành</a:t>
            </a:r>
            <a:r>
              <a:rPr lang="en-US" dirty="0"/>
              <a:t> vi </a:t>
            </a:r>
            <a:r>
              <a:rPr lang="en-US" dirty="0" err="1"/>
              <a:t>người</a:t>
            </a:r>
            <a:r>
              <a:rPr lang="en-US" dirty="0"/>
              <a:t> </a:t>
            </a:r>
            <a:r>
              <a:rPr lang="en-US" dirty="0" err="1"/>
              <a:t>dùng</a:t>
            </a:r>
            <a:endParaRPr dirty="0"/>
          </a:p>
        </p:txBody>
      </p:sp>
      <p:sp>
        <p:nvSpPr>
          <p:cNvPr id="77" name="Google Shape;77;p4"/>
          <p:cNvSpPr txBox="1"/>
          <p:nvPr/>
        </p:nvSpPr>
        <p:spPr>
          <a:xfrm>
            <a:off x="252730" y="1057275"/>
            <a:ext cx="5680710" cy="1643486"/>
          </a:xfrm>
          <a:prstGeom prst="rect">
            <a:avLst/>
          </a:prstGeom>
          <a:noFill/>
          <a:ln>
            <a:noFill/>
          </a:ln>
        </p:spPr>
        <p:txBody>
          <a:bodyPr spcFirstLastPara="1" wrap="square" lIns="91425" tIns="45700" rIns="91425" bIns="45700" anchor="t" anchorCtr="0">
            <a:spAutoFit/>
          </a:bodyPr>
          <a:lstStyle/>
          <a:p>
            <a:pPr marL="457200" lvl="2" indent="0">
              <a:lnSpc>
                <a:spcPct val="120000"/>
              </a:lnSpc>
              <a:spcBef>
                <a:spcPts val="0"/>
              </a:spcBef>
              <a:buClr>
                <a:srgbClr val="DD7471"/>
              </a:buClr>
              <a:buFont typeface="Wingdings" panose="05000000000000000000" charset="0"/>
              <a:buNone/>
            </a:pPr>
            <a:r>
              <a:rPr lang="en-US" sz="2800" dirty="0">
                <a:latin typeface="Calibri" panose="020F0502020204030204" pitchFamily="34" charset="0"/>
                <a:cs typeface="Calibri" panose="020F0502020204030204" pitchFamily="34" charset="0"/>
                <a:sym typeface="+mn-ea"/>
              </a:rPr>
              <a:t>Demo </a:t>
            </a:r>
            <a:r>
              <a:rPr lang="en-US" sz="2800" dirty="0" err="1">
                <a:latin typeface="Calibri" panose="020F0502020204030204" pitchFamily="34" charset="0"/>
                <a:cs typeface="Calibri" panose="020F0502020204030204" pitchFamily="34" charset="0"/>
                <a:sym typeface="+mn-ea"/>
              </a:rPr>
              <a:t>một</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số</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hành</a:t>
            </a:r>
            <a:r>
              <a:rPr lang="en-US" sz="2800" dirty="0">
                <a:latin typeface="Calibri" panose="020F0502020204030204" pitchFamily="34" charset="0"/>
                <a:cs typeface="Calibri" panose="020F0502020204030204" pitchFamily="34" charset="0"/>
                <a:sym typeface="+mn-ea"/>
              </a:rPr>
              <a:t> vi </a:t>
            </a:r>
            <a:r>
              <a:rPr lang="en-US" sz="2800" dirty="0" err="1">
                <a:latin typeface="Calibri" panose="020F0502020204030204" pitchFamily="34" charset="0"/>
                <a:cs typeface="Calibri" panose="020F0502020204030204" pitchFamily="34" charset="0"/>
                <a:sym typeface="+mn-ea"/>
              </a:rPr>
              <a:t>người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dùng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mua</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hàng</a:t>
            </a:r>
            <a:r>
              <a:rPr lang="en-US" sz="2800" dirty="0">
                <a:latin typeface="Calibri" panose="020F0502020204030204" pitchFamily="34" charset="0"/>
                <a:cs typeface="Calibri" panose="020F0502020204030204" pitchFamily="34" charset="0"/>
                <a:sym typeface="+mn-ea"/>
              </a:rPr>
              <a:t> – comment – chia </a:t>
            </a:r>
            <a:r>
              <a:rPr lang="en-US" sz="2800" dirty="0" err="1">
                <a:latin typeface="Calibri" panose="020F0502020204030204" pitchFamily="34" charset="0"/>
                <a:cs typeface="Calibri" panose="020F0502020204030204" pitchFamily="34" charset="0"/>
                <a:sym typeface="+mn-ea"/>
              </a:rPr>
              <a:t>sẻ</a:t>
            </a:r>
            <a:endParaRPr lang="en-US" sz="2800" dirty="0">
              <a:latin typeface="Calibri" panose="020F0502020204030204" pitchFamily="34" charset="0"/>
              <a:cs typeface="Calibri" panose="020F0502020204030204" pitchFamily="34" charset="0"/>
              <a:sym typeface="+mn-ea"/>
            </a:endParaRPr>
          </a:p>
          <a:p>
            <a:pPr marL="914400" lvl="2" indent="-457200">
              <a:lnSpc>
                <a:spcPct val="120000"/>
              </a:lnSpc>
              <a:spcBef>
                <a:spcPts val="0"/>
              </a:spcBef>
              <a:buClr>
                <a:srgbClr val="DD7471"/>
              </a:buClr>
              <a:buFont typeface="Arial" panose="020B0604020202020204" pitchFamily="34" charset="0"/>
              <a:buChar char="•"/>
            </a:pPr>
            <a:endParaRPr lang="en-US" sz="2800" dirty="0">
              <a:latin typeface="Calibri" panose="020F0502020204030204" pitchFamily="34" charset="0"/>
              <a:cs typeface="Calibri" panose="020F0502020204030204" pitchFamily="3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lvl="0">
              <a:buSzPts val="2800"/>
            </a:pPr>
            <a:r>
              <a:rPr lang="en-US" dirty="0"/>
              <a:t>TRẮC NGHIỆM</a:t>
            </a:r>
            <a:endParaRPr dirty="0"/>
          </a:p>
        </p:txBody>
      </p:sp>
      <p:sp>
        <p:nvSpPr>
          <p:cNvPr id="77" name="Google Shape;77;p4"/>
          <p:cNvSpPr txBox="1"/>
          <p:nvPr/>
        </p:nvSpPr>
        <p:spPr>
          <a:xfrm>
            <a:off x="252730" y="1057275"/>
            <a:ext cx="5680710" cy="609357"/>
          </a:xfrm>
          <a:prstGeom prst="rect">
            <a:avLst/>
          </a:prstGeom>
          <a:noFill/>
          <a:ln>
            <a:noFill/>
          </a:ln>
        </p:spPr>
        <p:txBody>
          <a:bodyPr spcFirstLastPara="1" wrap="square" lIns="91425" tIns="45700" rIns="91425" bIns="45700" anchor="t" anchorCtr="0">
            <a:spAutoFit/>
          </a:bodyPr>
          <a:lstStyle/>
          <a:p>
            <a:pPr marL="457200" lvl="2" indent="0">
              <a:lnSpc>
                <a:spcPct val="120000"/>
              </a:lnSpc>
              <a:spcBef>
                <a:spcPts val="0"/>
              </a:spcBef>
              <a:buClr>
                <a:srgbClr val="DD7471"/>
              </a:buClr>
              <a:buFont typeface="Wingdings" panose="05000000000000000000" charset="0"/>
              <a:buNone/>
            </a:pPr>
            <a:r>
              <a:rPr lang="en-US" sz="2800" dirty="0" err="1">
                <a:latin typeface="Calibri" panose="020F0502020204030204" pitchFamily="34" charset="0"/>
                <a:cs typeface="Calibri" panose="020F0502020204030204" pitchFamily="34" charset="0"/>
                <a:sym typeface="+mn-ea"/>
              </a:rPr>
              <a:t>Trắc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nghiệm</a:t>
            </a:r>
            <a:r>
              <a:rPr lang="en-US" sz="2800" dirty="0">
                <a:latin typeface="Calibri" panose="020F0502020204030204" pitchFamily="34" charset="0"/>
                <a:cs typeface="Calibri" panose="020F0502020204030204" pitchFamily="34" charset="0"/>
                <a:sym typeface="+mn-ea"/>
              </a:rPr>
              <a:t> 2.2</a:t>
            </a:r>
          </a:p>
        </p:txBody>
      </p:sp>
    </p:spTree>
    <p:extLst>
      <p:ext uri="{BB962C8B-B14F-4D97-AF65-F5344CB8AC3E}">
        <p14:creationId xmlns:p14="http://schemas.microsoft.com/office/powerpoint/2010/main" val="170619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p:nvPr/>
        </p:nvSpPr>
        <p:spPr>
          <a:xfrm>
            <a:off x="599440" y="1676399"/>
            <a:ext cx="10456487" cy="4739497"/>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6" name="Google Shape;66;p3"/>
          <p:cNvSpPr/>
          <p:nvPr/>
        </p:nvSpPr>
        <p:spPr>
          <a:xfrm>
            <a:off x="599440" y="1328420"/>
            <a:ext cx="3276600" cy="695960"/>
          </a:xfrm>
          <a:prstGeom prst="rightArrow">
            <a:avLst>
              <a:gd name="adj1" fmla="val 10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7" name="Google Shape;67;p3"/>
          <p:cNvSpPr txBox="1">
            <a:spLocks noGrp="1"/>
          </p:cNvSpPr>
          <p:nvPr>
            <p:ph type="body" idx="1"/>
          </p:nvPr>
        </p:nvSpPr>
        <p:spPr>
          <a:xfrm>
            <a:off x="828039" y="2176779"/>
            <a:ext cx="9221125" cy="3995421"/>
          </a:xfrm>
          <a:prstGeom prst="rect">
            <a:avLst/>
          </a:prstGeom>
          <a:noFill/>
          <a:ln>
            <a:noFill/>
          </a:ln>
        </p:spPr>
        <p:txBody>
          <a:bodyPr spcFirstLastPara="1" wrap="square" lIns="91425" tIns="45700" rIns="91425" bIns="45700" anchor="t" anchorCtr="0">
            <a:noAutofit/>
          </a:bodyPr>
          <a:lstStyle/>
          <a:p>
            <a:pPr marL="514350" lvl="0" indent="-514350" algn="just">
              <a:lnSpc>
                <a:spcPct val="120000"/>
              </a:lnSpc>
              <a:spcBef>
                <a:spcPts val="0"/>
              </a:spcBef>
              <a:buClr>
                <a:srgbClr val="DD7471"/>
              </a:buClr>
              <a:buAutoNum type="arabicPeriod"/>
            </a:pPr>
            <a:r>
              <a:rPr lang="en-US" sz="2800" b="0" dirty="0">
                <a:solidFill>
                  <a:srgbClr val="262626"/>
                </a:solidFill>
                <a:latin typeface="Calibri" panose="020F0502020204030204" pitchFamily="34" charset="0"/>
                <a:cs typeface="Calibri" panose="020F0502020204030204" pitchFamily="34" charset="0"/>
                <a:sym typeface="+mn-ea"/>
              </a:rPr>
              <a:t>UX Insight là </a:t>
            </a:r>
            <a:r>
              <a:rPr lang="en-US" sz="2800" b="0" dirty="0" err="1">
                <a:solidFill>
                  <a:srgbClr val="262626"/>
                </a:solidFill>
                <a:latin typeface="Calibri" panose="020F0502020204030204" pitchFamily="34" charset="0"/>
                <a:cs typeface="Calibri" panose="020F0502020204030204" pitchFamily="34" charset="0"/>
                <a:sym typeface="+mn-ea"/>
              </a:rPr>
              <a:t>gì</a:t>
            </a:r>
            <a:r>
              <a:rPr lang="en-US" sz="2800" b="0" dirty="0">
                <a:solidFill>
                  <a:srgbClr val="262626"/>
                </a:solidFill>
                <a:latin typeface="Calibri" panose="020F0502020204030204" pitchFamily="34" charset="0"/>
                <a:cs typeface="Calibri" panose="020F0502020204030204" pitchFamily="34" charset="0"/>
                <a:sym typeface="+mn-ea"/>
              </a:rPr>
              <a:t>?</a:t>
            </a:r>
            <a:endParaRPr lang="en-US" sz="2800" b="0" dirty="0">
              <a:solidFill>
                <a:srgbClr val="262626"/>
              </a:solidFill>
              <a:latin typeface="Calibri" panose="020F0502020204030204" pitchFamily="34" charset="0"/>
              <a:cs typeface="Calibri" panose="020F0502020204030204" pitchFamily="34" charset="0"/>
            </a:endParaRPr>
          </a:p>
          <a:p>
            <a:pPr marL="514350" lvl="0" indent="-514350" algn="just">
              <a:lnSpc>
                <a:spcPct val="120000"/>
              </a:lnSpc>
              <a:spcBef>
                <a:spcPts val="0"/>
              </a:spcBef>
              <a:buClr>
                <a:srgbClr val="DD7471"/>
              </a:buClr>
              <a:buAutoNum type="arabicPeriod"/>
            </a:pPr>
            <a:r>
              <a:rPr lang="en-US" sz="2800" b="0" dirty="0" err="1">
                <a:solidFill>
                  <a:srgbClr val="262626"/>
                </a:solidFill>
                <a:latin typeface="Calibri" panose="020F0502020204030204" pitchFamily="34" charset="0"/>
                <a:cs typeface="Calibri" panose="020F0502020204030204" pitchFamily="34" charset="0"/>
                <a:sym typeface="+mn-ea"/>
              </a:rPr>
              <a:t>Thiết</a:t>
            </a:r>
            <a:r>
              <a:rPr lang="en-US" sz="2800" b="0" dirty="0">
                <a:solidFill>
                  <a:srgbClr val="262626"/>
                </a:solidFill>
                <a:latin typeface="Calibri" panose="020F0502020204030204" pitchFamily="34" charset="0"/>
                <a:cs typeface="Calibri" panose="020F0502020204030204" pitchFamily="34" charset="0"/>
                <a:sym typeface="+mn-ea"/>
              </a:rPr>
              <a:t> </a:t>
            </a:r>
            <a:r>
              <a:rPr lang="en-US" sz="2800" b="0" dirty="0" err="1">
                <a:solidFill>
                  <a:srgbClr val="262626"/>
                </a:solidFill>
                <a:latin typeface="Calibri" panose="020F0502020204030204" pitchFamily="34" charset="0"/>
                <a:cs typeface="Calibri" panose="020F0502020204030204" pitchFamily="34" charset="0"/>
                <a:sym typeface="+mn-ea"/>
              </a:rPr>
              <a:t>kế</a:t>
            </a:r>
            <a:r>
              <a:rPr lang="en-US" sz="2800" b="0" dirty="0">
                <a:solidFill>
                  <a:srgbClr val="262626"/>
                </a:solidFill>
                <a:latin typeface="Calibri" panose="020F0502020204030204" pitchFamily="34" charset="0"/>
                <a:cs typeface="Calibri" panose="020F0502020204030204" pitchFamily="34" charset="0"/>
                <a:sym typeface="+mn-ea"/>
              </a:rPr>
              <a:t> </a:t>
            </a:r>
            <a:r>
              <a:rPr lang="en-US" sz="2800" b="0" dirty="0" err="1">
                <a:solidFill>
                  <a:srgbClr val="262626"/>
                </a:solidFill>
                <a:latin typeface="Calibri" panose="020F0502020204030204" pitchFamily="34" charset="0"/>
                <a:cs typeface="Calibri" panose="020F0502020204030204" pitchFamily="34" charset="0"/>
                <a:sym typeface="+mn-ea"/>
              </a:rPr>
              <a:t>người</a:t>
            </a:r>
            <a:r>
              <a:rPr lang="en-US" sz="2800" b="0" dirty="0">
                <a:solidFill>
                  <a:srgbClr val="262626"/>
                </a:solidFill>
                <a:latin typeface="Calibri" panose="020F0502020204030204" pitchFamily="34" charset="0"/>
                <a:cs typeface="Calibri" panose="020F0502020204030204" pitchFamily="34" charset="0"/>
                <a:sym typeface="+mn-ea"/>
              </a:rPr>
              <a:t> </a:t>
            </a:r>
            <a:r>
              <a:rPr lang="en-US" sz="2800" b="0" dirty="0" err="1">
                <a:solidFill>
                  <a:srgbClr val="262626"/>
                </a:solidFill>
                <a:latin typeface="Calibri" panose="020F0502020204030204" pitchFamily="34" charset="0"/>
                <a:cs typeface="Calibri" panose="020F0502020204030204" pitchFamily="34" charset="0"/>
                <a:sym typeface="+mn-ea"/>
              </a:rPr>
              <a:t>dùng</a:t>
            </a:r>
            <a:r>
              <a:rPr lang="en-US" sz="2800" b="0" dirty="0">
                <a:solidFill>
                  <a:srgbClr val="262626"/>
                </a:solidFill>
                <a:latin typeface="Calibri" panose="020F0502020204030204" pitchFamily="34" charset="0"/>
                <a:cs typeface="Calibri" panose="020F0502020204030204" pitchFamily="34" charset="0"/>
                <a:sym typeface="+mn-ea"/>
              </a:rPr>
              <a:t> </a:t>
            </a:r>
            <a:r>
              <a:rPr lang="en-US" sz="2800" b="0" dirty="0" err="1">
                <a:solidFill>
                  <a:srgbClr val="262626"/>
                </a:solidFill>
                <a:latin typeface="Calibri" panose="020F0502020204030204" pitchFamily="34" charset="0"/>
                <a:cs typeface="Calibri" panose="020F0502020204030204" pitchFamily="34" charset="0"/>
                <a:sym typeface="+mn-ea"/>
              </a:rPr>
              <a:t>làm</a:t>
            </a:r>
            <a:r>
              <a:rPr lang="en-US" sz="2800" b="0" dirty="0">
                <a:solidFill>
                  <a:srgbClr val="262626"/>
                </a:solidFill>
                <a:latin typeface="Calibri" panose="020F0502020204030204" pitchFamily="34" charset="0"/>
                <a:cs typeface="Calibri" panose="020F0502020204030204" pitchFamily="34" charset="0"/>
                <a:sym typeface="+mn-ea"/>
              </a:rPr>
              <a:t> </a:t>
            </a:r>
            <a:r>
              <a:rPr lang="en-US" sz="2800" b="0" dirty="0" err="1">
                <a:solidFill>
                  <a:srgbClr val="262626"/>
                </a:solidFill>
                <a:latin typeface="Calibri" panose="020F0502020204030204" pitchFamily="34" charset="0"/>
                <a:cs typeface="Calibri" panose="020F0502020204030204" pitchFamily="34" charset="0"/>
                <a:sym typeface="+mn-ea"/>
              </a:rPr>
              <a:t>trung</a:t>
            </a:r>
            <a:r>
              <a:rPr lang="en-US" sz="2800" b="0" dirty="0">
                <a:solidFill>
                  <a:srgbClr val="262626"/>
                </a:solidFill>
                <a:latin typeface="Calibri" panose="020F0502020204030204" pitchFamily="34" charset="0"/>
                <a:cs typeface="Calibri" panose="020F0502020204030204" pitchFamily="34" charset="0"/>
                <a:sym typeface="+mn-ea"/>
              </a:rPr>
              <a:t> </a:t>
            </a:r>
            <a:r>
              <a:rPr lang="en-US" sz="2800" b="0" dirty="0" err="1">
                <a:solidFill>
                  <a:srgbClr val="262626"/>
                </a:solidFill>
                <a:latin typeface="Calibri" panose="020F0502020204030204" pitchFamily="34" charset="0"/>
                <a:cs typeface="Calibri" panose="020F0502020204030204" pitchFamily="34" charset="0"/>
                <a:sym typeface="+mn-ea"/>
              </a:rPr>
              <a:t>tâm</a:t>
            </a:r>
            <a:endParaRPr lang="vi-VN" sz="2800" b="0" dirty="0">
              <a:solidFill>
                <a:srgbClr val="262626"/>
              </a:solidFill>
              <a:latin typeface="Calibri" panose="020F0502020204030204" pitchFamily="34" charset="0"/>
              <a:cs typeface="Calibri" panose="020F0502020204030204" pitchFamily="34" charset="0"/>
            </a:endParaRPr>
          </a:p>
          <a:p>
            <a:pPr marL="514350" lvl="0" indent="-514350" algn="just">
              <a:lnSpc>
                <a:spcPct val="120000"/>
              </a:lnSpc>
              <a:spcBef>
                <a:spcPts val="0"/>
              </a:spcBef>
              <a:buClr>
                <a:srgbClr val="DD7471"/>
              </a:buClr>
              <a:buAutoNum type="arabicPeriod"/>
            </a:pPr>
            <a:r>
              <a:rPr lang="en-US" sz="2800" dirty="0" err="1">
                <a:solidFill>
                  <a:srgbClr val="262626"/>
                </a:solidFill>
                <a:latin typeface="Calibri" panose="020F0502020204030204" pitchFamily="34" charset="0"/>
                <a:cs typeface="Calibri" panose="020F0502020204030204" pitchFamily="34" charset="0"/>
                <a:sym typeface="+mn-ea"/>
              </a:rPr>
              <a:t>Phương</a:t>
            </a:r>
            <a:r>
              <a:rPr lang="en-US" sz="2800" dirty="0">
                <a:solidFill>
                  <a:srgbClr val="262626"/>
                </a:solidFill>
                <a:latin typeface="Calibri" panose="020F0502020204030204" pitchFamily="34" charset="0"/>
                <a:cs typeface="Calibri" panose="020F0502020204030204" pitchFamily="34" charset="0"/>
                <a:sym typeface="+mn-ea"/>
              </a:rPr>
              <a:t> </a:t>
            </a:r>
            <a:r>
              <a:rPr lang="en-US" sz="2800" dirty="0" err="1">
                <a:solidFill>
                  <a:srgbClr val="262626"/>
                </a:solidFill>
                <a:latin typeface="Calibri" panose="020F0502020204030204" pitchFamily="34" charset="0"/>
                <a:cs typeface="Calibri" panose="020F0502020204030204" pitchFamily="34" charset="0"/>
                <a:sym typeface="+mn-ea"/>
              </a:rPr>
              <a:t>pháp</a:t>
            </a:r>
            <a:r>
              <a:rPr lang="en-US" sz="2800" dirty="0">
                <a:solidFill>
                  <a:srgbClr val="262626"/>
                </a:solidFill>
                <a:latin typeface="Calibri" panose="020F0502020204030204" pitchFamily="34" charset="0"/>
                <a:cs typeface="Calibri" panose="020F0502020204030204" pitchFamily="34" charset="0"/>
                <a:sym typeface="+mn-ea"/>
              </a:rPr>
              <a:t> </a:t>
            </a:r>
            <a:r>
              <a:rPr lang="en-US" sz="2800" dirty="0" err="1">
                <a:solidFill>
                  <a:srgbClr val="262626"/>
                </a:solidFill>
                <a:latin typeface="Calibri" panose="020F0502020204030204" pitchFamily="34" charset="0"/>
                <a:cs typeface="Calibri" panose="020F0502020204030204" pitchFamily="34" charset="0"/>
                <a:sym typeface="+mn-ea"/>
              </a:rPr>
              <a:t>nghiên</a:t>
            </a:r>
            <a:r>
              <a:rPr lang="en-US" sz="2800" dirty="0">
                <a:solidFill>
                  <a:srgbClr val="262626"/>
                </a:solidFill>
                <a:latin typeface="Calibri" panose="020F0502020204030204" pitchFamily="34" charset="0"/>
                <a:cs typeface="Calibri" panose="020F0502020204030204" pitchFamily="34" charset="0"/>
                <a:sym typeface="+mn-ea"/>
              </a:rPr>
              <a:t> </a:t>
            </a:r>
            <a:r>
              <a:rPr lang="en-US" sz="2800" dirty="0" err="1">
                <a:solidFill>
                  <a:srgbClr val="262626"/>
                </a:solidFill>
                <a:latin typeface="Calibri" panose="020F0502020204030204" pitchFamily="34" charset="0"/>
                <a:cs typeface="Calibri" panose="020F0502020204030204" pitchFamily="34" charset="0"/>
                <a:sym typeface="+mn-ea"/>
              </a:rPr>
              <a:t>cứu</a:t>
            </a:r>
            <a:r>
              <a:rPr lang="en-US" sz="2800" dirty="0">
                <a:solidFill>
                  <a:srgbClr val="262626"/>
                </a:solidFill>
                <a:latin typeface="Calibri" panose="020F0502020204030204" pitchFamily="34" charset="0"/>
                <a:cs typeface="Calibri" panose="020F0502020204030204" pitchFamily="34" charset="0"/>
                <a:sym typeface="+mn-ea"/>
              </a:rPr>
              <a:t> </a:t>
            </a:r>
            <a:r>
              <a:rPr lang="en-US" sz="2800" dirty="0" err="1">
                <a:solidFill>
                  <a:srgbClr val="262626"/>
                </a:solidFill>
                <a:latin typeface="Calibri" panose="020F0502020204030204" pitchFamily="34" charset="0"/>
                <a:cs typeface="Calibri" panose="020F0502020204030204" pitchFamily="34" charset="0"/>
                <a:sym typeface="+mn-ea"/>
              </a:rPr>
              <a:t>người</a:t>
            </a:r>
            <a:r>
              <a:rPr lang="en-US" sz="2800" dirty="0">
                <a:solidFill>
                  <a:srgbClr val="262626"/>
                </a:solidFill>
                <a:latin typeface="Calibri" panose="020F0502020204030204" pitchFamily="34" charset="0"/>
                <a:cs typeface="Calibri" panose="020F0502020204030204" pitchFamily="34" charset="0"/>
                <a:sym typeface="+mn-ea"/>
              </a:rPr>
              <a:t> </a:t>
            </a:r>
            <a:r>
              <a:rPr lang="en-US" sz="2800" dirty="0" err="1">
                <a:solidFill>
                  <a:srgbClr val="262626"/>
                </a:solidFill>
                <a:latin typeface="Calibri" panose="020F0502020204030204" pitchFamily="34" charset="0"/>
                <a:cs typeface="Calibri" panose="020F0502020204030204" pitchFamily="34" charset="0"/>
                <a:sym typeface="+mn-ea"/>
              </a:rPr>
              <a:t>dùng</a:t>
            </a:r>
            <a:endParaRPr lang="en-US" sz="2800" dirty="0">
              <a:solidFill>
                <a:srgbClr val="262626"/>
              </a:solidFill>
              <a:latin typeface="Calibri" panose="020F0502020204030204" pitchFamily="34" charset="0"/>
              <a:cs typeface="Calibri" panose="020F0502020204030204" pitchFamily="34" charset="0"/>
            </a:endParaRPr>
          </a:p>
          <a:p>
            <a:pPr marL="514350" lvl="0" indent="-514350" algn="just">
              <a:lnSpc>
                <a:spcPct val="120000"/>
              </a:lnSpc>
              <a:spcBef>
                <a:spcPts val="0"/>
              </a:spcBef>
              <a:buClr>
                <a:srgbClr val="DD7471"/>
              </a:buClr>
              <a:buAutoNum type="arabicPeriod"/>
            </a:pPr>
            <a:r>
              <a:rPr lang="en-US" sz="2800" b="0" dirty="0" err="1">
                <a:latin typeface="Calibri" panose="020F0502020204030204" pitchFamily="34" charset="0"/>
                <a:cs typeface="Calibri" panose="020F0502020204030204" pitchFamily="34" charset="0"/>
                <a:sym typeface="+mn-ea"/>
              </a:rPr>
              <a:t>Cách</a:t>
            </a:r>
            <a:r>
              <a:rPr lang="en-US" sz="2800" b="0" dirty="0">
                <a:latin typeface="Calibri" panose="020F0502020204030204" pitchFamily="34" charset="0"/>
                <a:cs typeface="Calibri" panose="020F0502020204030204" pitchFamily="34" charset="0"/>
                <a:sym typeface="+mn-ea"/>
              </a:rPr>
              <a:t> nghiên cứu </a:t>
            </a:r>
            <a:r>
              <a:rPr lang="en-US" sz="2800" dirty="0">
                <a:latin typeface="Calibri" panose="020F0502020204030204" pitchFamily="34" charset="0"/>
                <a:cs typeface="Calibri" panose="020F0502020204030204" pitchFamily="34" charset="0"/>
                <a:sym typeface="+mn-ea"/>
              </a:rPr>
              <a:t>hành vi </a:t>
            </a:r>
            <a:r>
              <a:rPr lang="en-US" sz="2800" dirty="0" err="1">
                <a:latin typeface="Calibri" panose="020F0502020204030204" pitchFamily="34" charset="0"/>
                <a:cs typeface="Calibri" panose="020F0502020204030204" pitchFamily="34" charset="0"/>
                <a:sym typeface="+mn-ea"/>
              </a:rPr>
              <a:t>người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dùng</a:t>
            </a:r>
            <a:endParaRPr lang="en-US" sz="2800" dirty="0">
              <a:latin typeface="Calibri" panose="020F0502020204030204" pitchFamily="34" charset="0"/>
              <a:cs typeface="Calibri" panose="020F0502020204030204" pitchFamily="34" charset="0"/>
            </a:endParaRPr>
          </a:p>
          <a:p>
            <a:pPr marL="514350" lvl="0" indent="-514350" algn="just">
              <a:lnSpc>
                <a:spcPct val="120000"/>
              </a:lnSpc>
              <a:spcBef>
                <a:spcPts val="0"/>
              </a:spcBef>
              <a:buClr>
                <a:srgbClr val="DD7471"/>
              </a:buClr>
              <a:buAutoNum type="arabicPeriod"/>
            </a:pPr>
            <a:r>
              <a:rPr lang="en-US" sz="2800" b="0" dirty="0" err="1">
                <a:latin typeface="Calibri" panose="020F0502020204030204" pitchFamily="34" charset="0"/>
                <a:cs typeface="Calibri" panose="020F0502020204030204" pitchFamily="34" charset="0"/>
                <a:sym typeface="+mn-ea"/>
              </a:rPr>
              <a:t>Thiết</a:t>
            </a:r>
            <a:r>
              <a:rPr lang="en-US" sz="2800" b="0" dirty="0">
                <a:latin typeface="Calibri" panose="020F0502020204030204" pitchFamily="34" charset="0"/>
                <a:cs typeface="Calibri" panose="020F0502020204030204" pitchFamily="34" charset="0"/>
                <a:sym typeface="+mn-ea"/>
              </a:rPr>
              <a:t> kế wireframe với figma</a:t>
            </a:r>
            <a:endParaRPr lang="vi-VN" sz="2800" b="0" dirty="0">
              <a:solidFill>
                <a:srgbClr val="262626"/>
              </a:solidFill>
              <a:latin typeface="Calibri" panose="020F0502020204030204" pitchFamily="34" charset="0"/>
              <a:cs typeface="Calibri" panose="020F0502020204030204" pitchFamily="34" charset="0"/>
            </a:endParaRPr>
          </a:p>
        </p:txBody>
      </p:sp>
      <p:sp>
        <p:nvSpPr>
          <p:cNvPr id="68" name="Google Shape;68;p3"/>
          <p:cNvSpPr txBox="1">
            <a:spLocks noGrp="1"/>
          </p:cNvSpPr>
          <p:nvPr>
            <p:ph type="sldNum" idx="4294967295"/>
          </p:nvPr>
        </p:nvSpPr>
        <p:spPr>
          <a:xfrm>
            <a:off x="76200" y="617220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3</a:t>
            </a:fld>
            <a:endParaRPr sz="2000">
              <a:solidFill>
                <a:schemeClr val="lt1"/>
              </a:solidFill>
            </a:endParaRPr>
          </a:p>
        </p:txBody>
      </p:sp>
      <p:sp>
        <p:nvSpPr>
          <p:cNvPr id="69" name="Google Shape;69;p3"/>
          <p:cNvSpPr txBox="1"/>
          <p:nvPr/>
        </p:nvSpPr>
        <p:spPr>
          <a:xfrm>
            <a:off x="914400" y="1447800"/>
            <a:ext cx="2809240" cy="4572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400" b="1">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Nội dung bài học</a:t>
            </a:r>
            <a:endParaRPr sz="2400" b="1">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0" name="Google Shape;70;p3"/>
          <p:cNvPicPr preferRelativeResize="0"/>
          <p:nvPr/>
        </p:nvPicPr>
        <p:blipFill rotWithShape="1">
          <a:blip r:embed="rId3"/>
          <a:srcRect/>
          <a:stretch>
            <a:fillRect/>
          </a:stretch>
        </p:blipFill>
        <p:spPr>
          <a:xfrm>
            <a:off x="6934200" y="152353"/>
            <a:ext cx="5117229" cy="21157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a:t>
            </a:r>
            <a:endParaRPr dirty="0"/>
          </a:p>
        </p:txBody>
      </p:sp>
      <p:sp>
        <p:nvSpPr>
          <p:cNvPr id="77" name="Google Shape;77;p4"/>
          <p:cNvSpPr txBox="1"/>
          <p:nvPr/>
        </p:nvSpPr>
        <p:spPr>
          <a:xfrm>
            <a:off x="466725" y="1057275"/>
            <a:ext cx="5624195" cy="370776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Wireframe là một dạng thiết kế tĩnh của website, ứng dụng hoặc sản phẩm khác trong đó các thành phần chính được bố trí chính xác và cấu trúc tổng thể của sản phẩm được hiển thị bằng các đường thẳng và hình học đơn giản khác. </a:t>
            </a:r>
          </a:p>
        </p:txBody>
      </p:sp>
      <p:pic>
        <p:nvPicPr>
          <p:cNvPr id="3" name="Picture 2"/>
          <p:cNvPicPr>
            <a:picLocks noChangeAspect="1"/>
          </p:cNvPicPr>
          <p:nvPr/>
        </p:nvPicPr>
        <p:blipFill>
          <a:blip r:embed="rId3"/>
          <a:stretch>
            <a:fillRect/>
          </a:stretch>
        </p:blipFill>
        <p:spPr>
          <a:xfrm>
            <a:off x="8295005" y="1057275"/>
            <a:ext cx="2809875" cy="5638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a:t>
            </a:r>
            <a:endParaRPr dirty="0"/>
          </a:p>
        </p:txBody>
      </p:sp>
      <p:sp>
        <p:nvSpPr>
          <p:cNvPr id="77" name="Google Shape;77;p4"/>
          <p:cNvSpPr txBox="1"/>
          <p:nvPr/>
        </p:nvSpPr>
        <p:spPr>
          <a:xfrm>
            <a:off x="466725" y="1057275"/>
            <a:ext cx="6362700" cy="474154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Wireframe chỉ ra các khoảng trống, màu sắc, độ rộng, chiều cao, vị trí và bố cục của các thành phần chính của sản phẩm (chẳng hạn như các nút bấm, ô nhập liệu, vùng đồ họa,...). </a:t>
            </a:r>
          </a:p>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Wireframe cung cấp cho người thiết kế và khách hàng cái nhìn tổng quát về sản phẩm trước khi bắt đầu quá trình phát triển và thiết kế chi tiết.</a:t>
            </a:r>
          </a:p>
        </p:txBody>
      </p:sp>
      <p:pic>
        <p:nvPicPr>
          <p:cNvPr id="3" name="Picture 2"/>
          <p:cNvPicPr>
            <a:picLocks noChangeAspect="1"/>
          </p:cNvPicPr>
          <p:nvPr/>
        </p:nvPicPr>
        <p:blipFill>
          <a:blip r:embed="rId3"/>
          <a:stretch>
            <a:fillRect/>
          </a:stretch>
        </p:blipFill>
        <p:spPr>
          <a:xfrm>
            <a:off x="6859270" y="1273810"/>
            <a:ext cx="4926330" cy="48088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a:t>
            </a:r>
            <a:endParaRPr dirty="0"/>
          </a:p>
        </p:txBody>
      </p:sp>
      <p:sp>
        <p:nvSpPr>
          <p:cNvPr id="77" name="Google Shape;77;p4"/>
          <p:cNvSpPr txBox="1"/>
          <p:nvPr/>
        </p:nvSpPr>
        <p:spPr>
          <a:xfrm>
            <a:off x="466725" y="1058545"/>
            <a:ext cx="6130925" cy="422465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Một số lợi ích của thiết kế wireframe bao gồm:</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Định hình được thiết kế tổng thể và cấu trúc sản phẩm.</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Tập trung năng lực vào các yếu tố chính của sản phẩm như cấu trúc, tính năng và bố cục, thay vì lo lắng về phần thiết kế chi tiết và đồ họa.</a:t>
            </a:r>
          </a:p>
        </p:txBody>
      </p:sp>
      <p:pic>
        <p:nvPicPr>
          <p:cNvPr id="2" name="Picture 1"/>
          <p:cNvPicPr>
            <a:picLocks noChangeAspect="1"/>
          </p:cNvPicPr>
          <p:nvPr/>
        </p:nvPicPr>
        <p:blipFill>
          <a:blip r:embed="rId3"/>
          <a:stretch>
            <a:fillRect/>
          </a:stretch>
        </p:blipFill>
        <p:spPr>
          <a:xfrm>
            <a:off x="7317105" y="1273810"/>
            <a:ext cx="4468495" cy="43110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a:t>
            </a:r>
            <a:endParaRPr dirty="0"/>
          </a:p>
        </p:txBody>
      </p:sp>
      <p:sp>
        <p:nvSpPr>
          <p:cNvPr id="77" name="Google Shape;77;p4"/>
          <p:cNvSpPr txBox="1"/>
          <p:nvPr/>
        </p:nvSpPr>
        <p:spPr>
          <a:xfrm>
            <a:off x="466725" y="1058545"/>
            <a:ext cx="6552565" cy="5257800"/>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Một số lợi ích của thiết kế wireframe bao gồm:</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Hiển thị các khả năng tương tác giữa các thành phần.</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Giúp người thiết kế và khách hàng đưa ra quyết định dễ dàng hơn trong các vấn đề thiết kế tổng thể.</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Đưa ra định hướng cho các nhà phát triển bắt đầu xây dựng sản phẩm.</a:t>
            </a:r>
          </a:p>
          <a:p>
            <a:pPr marL="457200" lvl="1" indent="-457200">
              <a:lnSpc>
                <a:spcPct val="120000"/>
              </a:lnSpc>
              <a:spcBef>
                <a:spcPts val="0"/>
              </a:spcBef>
              <a:buClr>
                <a:srgbClr val="DD7471"/>
              </a:buClr>
              <a:buFont typeface="Wingdings" panose="05000000000000000000" charset="0"/>
              <a:buChar char="§"/>
            </a:pPr>
            <a:endParaRPr lang="en-US" sz="2800">
              <a:latin typeface="Calibri" panose="020F0502020204030204" pitchFamily="34" charset="0"/>
              <a:cs typeface="Calibri" panose="020F0502020204030204" pitchFamily="34" charset="0"/>
              <a:sym typeface="+mn-ea"/>
            </a:endParaRPr>
          </a:p>
        </p:txBody>
      </p:sp>
      <p:pic>
        <p:nvPicPr>
          <p:cNvPr id="2" name="Picture 1"/>
          <p:cNvPicPr>
            <a:picLocks noChangeAspect="1"/>
          </p:cNvPicPr>
          <p:nvPr/>
        </p:nvPicPr>
        <p:blipFill>
          <a:blip r:embed="rId3"/>
          <a:stretch>
            <a:fillRect/>
          </a:stretch>
        </p:blipFill>
        <p:spPr>
          <a:xfrm>
            <a:off x="7571740" y="1202690"/>
            <a:ext cx="4213860" cy="3759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a:t>
            </a:r>
            <a:endParaRPr dirty="0"/>
          </a:p>
        </p:txBody>
      </p:sp>
      <p:sp>
        <p:nvSpPr>
          <p:cNvPr id="77" name="Google Shape;77;p4"/>
          <p:cNvSpPr txBox="1"/>
          <p:nvPr/>
        </p:nvSpPr>
        <p:spPr>
          <a:xfrm>
            <a:off x="466725" y="1057275"/>
            <a:ext cx="5680710" cy="4224655"/>
          </a:xfrm>
          <a:prstGeom prst="rect">
            <a:avLst/>
          </a:prstGeom>
          <a:noFill/>
          <a:ln>
            <a:noFill/>
          </a:ln>
        </p:spPr>
        <p:txBody>
          <a:bodyPr spcFirstLastPara="1" wrap="square" lIns="91425" tIns="45700" rIns="91425" bIns="45700" anchor="t" anchorCtr="0">
            <a:spAutoFit/>
          </a:bodyPr>
          <a:lstStyle/>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Wireframe không phải là một mô hình hoàn chỉnh</a:t>
            </a:r>
          </a:p>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Nó là công cụ rất hữu ích trong quá trình thiết kế sản phẩm. </a:t>
            </a:r>
          </a:p>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Dựa trên wireframe, các nhà thiết kế có thể phát triển các mô hình người dùng và thiết kế chi tiết hơn.</a:t>
            </a:r>
          </a:p>
          <a:p>
            <a:pPr marL="457200" lvl="1" indent="-457200">
              <a:lnSpc>
                <a:spcPct val="120000"/>
              </a:lnSpc>
              <a:spcBef>
                <a:spcPts val="0"/>
              </a:spcBef>
              <a:buClr>
                <a:srgbClr val="DD7471"/>
              </a:buClr>
              <a:buFont typeface="Wingdings" panose="05000000000000000000" charset="0"/>
              <a:buChar char="§"/>
            </a:pPr>
            <a:endParaRPr lang="en-US" sz="2800">
              <a:latin typeface="Calibri" panose="020F0502020204030204" pitchFamily="34" charset="0"/>
              <a:cs typeface="Calibri" panose="020F0502020204030204" pitchFamily="34" charset="0"/>
              <a:sym typeface="+mn-ea"/>
            </a:endParaRPr>
          </a:p>
        </p:txBody>
      </p:sp>
      <p:pic>
        <p:nvPicPr>
          <p:cNvPr id="3" name="Picture 2"/>
          <p:cNvPicPr>
            <a:picLocks noChangeAspect="1"/>
          </p:cNvPicPr>
          <p:nvPr/>
        </p:nvPicPr>
        <p:blipFill>
          <a:blip r:embed="rId3"/>
          <a:stretch>
            <a:fillRect/>
          </a:stretch>
        </p:blipFill>
        <p:spPr>
          <a:xfrm>
            <a:off x="7083425" y="1292225"/>
            <a:ext cx="4591685" cy="51682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 với figma</a:t>
            </a:r>
            <a:endParaRPr dirty="0"/>
          </a:p>
        </p:txBody>
      </p:sp>
      <p:sp>
        <p:nvSpPr>
          <p:cNvPr id="77" name="Google Shape;77;p4"/>
          <p:cNvSpPr txBox="1"/>
          <p:nvPr/>
        </p:nvSpPr>
        <p:spPr>
          <a:xfrm>
            <a:off x="466725" y="1057275"/>
            <a:ext cx="5680710" cy="3707765"/>
          </a:xfrm>
          <a:prstGeom prst="rect">
            <a:avLst/>
          </a:prstGeom>
          <a:noFill/>
          <a:ln>
            <a:noFill/>
          </a:ln>
        </p:spPr>
        <p:txBody>
          <a:bodyPr spcFirstLastPara="1" wrap="square" lIns="91425" tIns="45700" rIns="91425" bIns="45700" anchor="t" anchorCtr="0">
            <a:spAutoFit/>
          </a:bodyPr>
          <a:lstStyle/>
          <a:p>
            <a:pPr marL="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Layout grid</a:t>
            </a:r>
          </a:p>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Công cụ text</a:t>
            </a:r>
          </a:p>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Công shape</a:t>
            </a:r>
          </a:p>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Công cụ Pen</a:t>
            </a:r>
          </a:p>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Tìm hiểu component</a:t>
            </a:r>
          </a:p>
          <a:p>
            <a:pPr marL="45720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Plugin: Awersome</a:t>
            </a:r>
          </a:p>
          <a:p>
            <a:pPr marL="457200" lvl="1" indent="-457200">
              <a:lnSpc>
                <a:spcPct val="120000"/>
              </a:lnSpc>
              <a:spcBef>
                <a:spcPts val="0"/>
              </a:spcBef>
              <a:buClr>
                <a:srgbClr val="DD7471"/>
              </a:buClr>
              <a:buFont typeface="Wingdings" panose="05000000000000000000" charset="0"/>
              <a:buChar char="§"/>
            </a:pPr>
            <a:endParaRPr lang="en-US" sz="2800">
              <a:latin typeface="Calibri" panose="020F0502020204030204" pitchFamily="34" charset="0"/>
              <a:cs typeface="Calibri" panose="020F0502020204030204" pitchFamily="34" charset="0"/>
              <a:sym typeface="+mn-ea"/>
            </a:endParaRPr>
          </a:p>
        </p:txBody>
      </p:sp>
      <p:pic>
        <p:nvPicPr>
          <p:cNvPr id="3" name="Picture 2"/>
          <p:cNvPicPr>
            <a:picLocks noChangeAspect="1"/>
          </p:cNvPicPr>
          <p:nvPr/>
        </p:nvPicPr>
        <p:blipFill>
          <a:blip r:embed="rId3"/>
          <a:stretch>
            <a:fillRect/>
          </a:stretch>
        </p:blipFill>
        <p:spPr>
          <a:xfrm>
            <a:off x="7083425" y="1292225"/>
            <a:ext cx="4591685" cy="51682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 với figma</a:t>
            </a:r>
            <a:endParaRPr dirty="0"/>
          </a:p>
        </p:txBody>
      </p:sp>
      <p:sp>
        <p:nvSpPr>
          <p:cNvPr id="77" name="Google Shape;77;p4"/>
          <p:cNvSpPr txBox="1"/>
          <p:nvPr/>
        </p:nvSpPr>
        <p:spPr>
          <a:xfrm>
            <a:off x="466725" y="1057275"/>
            <a:ext cx="5680710" cy="2157095"/>
          </a:xfrm>
          <a:prstGeom prst="rect">
            <a:avLst/>
          </a:prstGeom>
          <a:noFill/>
          <a:ln>
            <a:noFill/>
          </a:ln>
        </p:spPr>
        <p:txBody>
          <a:bodyPr spcFirstLastPara="1" wrap="square" lIns="91425" tIns="45700" rIns="91425" bIns="45700" anchor="t" anchorCtr="0">
            <a:spAutoFit/>
          </a:bodyPr>
          <a:lstStyle/>
          <a:p>
            <a:pPr marL="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Layout grid</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Layout chuẩn 12 cột theo chuẩn 960.gs</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Layout grid với figma</a:t>
            </a:r>
          </a:p>
        </p:txBody>
      </p:sp>
      <p:pic>
        <p:nvPicPr>
          <p:cNvPr id="2" name="Picture 1"/>
          <p:cNvPicPr>
            <a:picLocks noChangeAspect="1"/>
          </p:cNvPicPr>
          <p:nvPr/>
        </p:nvPicPr>
        <p:blipFill>
          <a:blip r:embed="rId3"/>
          <a:stretch>
            <a:fillRect/>
          </a:stretch>
        </p:blipFill>
        <p:spPr>
          <a:xfrm>
            <a:off x="7214870" y="1219835"/>
            <a:ext cx="4570730" cy="51517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 với figma</a:t>
            </a:r>
            <a:endParaRPr dirty="0"/>
          </a:p>
        </p:txBody>
      </p:sp>
      <p:sp>
        <p:nvSpPr>
          <p:cNvPr id="77" name="Google Shape;77;p4"/>
          <p:cNvSpPr txBox="1"/>
          <p:nvPr/>
        </p:nvSpPr>
        <p:spPr>
          <a:xfrm>
            <a:off x="466725" y="1057275"/>
            <a:ext cx="5680710" cy="3190875"/>
          </a:xfrm>
          <a:prstGeom prst="rect">
            <a:avLst/>
          </a:prstGeom>
          <a:noFill/>
          <a:ln>
            <a:noFill/>
          </a:ln>
        </p:spPr>
        <p:txBody>
          <a:bodyPr spcFirstLastPara="1" wrap="square" lIns="91425" tIns="45700" rIns="91425" bIns="45700" anchor="t" anchorCtr="0">
            <a:spAutoFit/>
          </a:bodyPr>
          <a:lstStyle/>
          <a:p>
            <a:pPr marL="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Cách vẽ pen</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Đường cong, đường thẳng, kết thúc vẽ.</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Đổi màu đường cong</a:t>
            </a:r>
          </a:p>
          <a:p>
            <a:pPr marL="914400" lvl="2" indent="-457200">
              <a:lnSpc>
                <a:spcPct val="120000"/>
              </a:lnSpc>
              <a:spcBef>
                <a:spcPts val="0"/>
              </a:spcBef>
              <a:buClr>
                <a:srgbClr val="DD7471"/>
              </a:buClr>
              <a:buFont typeface="Arial" panose="020B0604020202020204" pitchFamily="34" charset="0"/>
              <a:buChar char="•"/>
            </a:pPr>
            <a:endParaRPr lang="en-US" sz="2800">
              <a:latin typeface="Calibri" panose="020F0502020204030204" pitchFamily="34" charset="0"/>
              <a:cs typeface="Calibri" panose="020F0502020204030204" pitchFamily="34" charset="0"/>
              <a:sym typeface="+mn-ea"/>
            </a:endParaRPr>
          </a:p>
          <a:p>
            <a:pPr marL="914400" lvl="2" indent="-457200">
              <a:lnSpc>
                <a:spcPct val="120000"/>
              </a:lnSpc>
              <a:spcBef>
                <a:spcPts val="0"/>
              </a:spcBef>
              <a:buClr>
                <a:srgbClr val="DD7471"/>
              </a:buClr>
              <a:buFont typeface="Arial" panose="020B0604020202020204" pitchFamily="34" charset="0"/>
              <a:buChar char="•"/>
            </a:pPr>
            <a:endParaRPr lang="en-US" sz="2800">
              <a:latin typeface="Calibri" panose="020F0502020204030204" pitchFamily="34" charset="0"/>
              <a:cs typeface="Calibri" panose="020F0502020204030204" pitchFamily="34" charset="0"/>
              <a:sym typeface="+mn-ea"/>
            </a:endParaRPr>
          </a:p>
        </p:txBody>
      </p:sp>
      <p:pic>
        <p:nvPicPr>
          <p:cNvPr id="2" name="Picture 1"/>
          <p:cNvPicPr>
            <a:picLocks noChangeAspect="1"/>
          </p:cNvPicPr>
          <p:nvPr/>
        </p:nvPicPr>
        <p:blipFill>
          <a:blip r:embed="rId3"/>
          <a:stretch>
            <a:fillRect/>
          </a:stretch>
        </p:blipFill>
        <p:spPr>
          <a:xfrm>
            <a:off x="7214870" y="1219835"/>
            <a:ext cx="4570730" cy="51517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 với figma</a:t>
            </a:r>
            <a:endParaRPr dirty="0"/>
          </a:p>
        </p:txBody>
      </p:sp>
      <p:sp>
        <p:nvSpPr>
          <p:cNvPr id="77" name="Google Shape;77;p4"/>
          <p:cNvSpPr txBox="1"/>
          <p:nvPr/>
        </p:nvSpPr>
        <p:spPr>
          <a:xfrm>
            <a:off x="466725" y="1057275"/>
            <a:ext cx="5680710" cy="2673985"/>
          </a:xfrm>
          <a:prstGeom prst="rect">
            <a:avLst/>
          </a:prstGeom>
          <a:noFill/>
          <a:ln>
            <a:noFill/>
          </a:ln>
        </p:spPr>
        <p:txBody>
          <a:bodyPr spcFirstLastPara="1" wrap="square" lIns="91425" tIns="45700" rIns="91425" bIns="45700" anchor="t" anchorCtr="0">
            <a:spAutoFit/>
          </a:bodyPr>
          <a:lstStyle/>
          <a:p>
            <a:pPr marL="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Tìm hiểu component</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Component</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Instance</a:t>
            </a:r>
          </a:p>
          <a:p>
            <a:pPr marL="914400" lvl="2" indent="-457200">
              <a:lnSpc>
                <a:spcPct val="120000"/>
              </a:lnSpc>
              <a:spcBef>
                <a:spcPts val="0"/>
              </a:spcBef>
              <a:buClr>
                <a:srgbClr val="DD7471"/>
              </a:buClr>
              <a:buFont typeface="Arial" panose="020B0604020202020204" pitchFamily="34" charset="0"/>
              <a:buChar char="•"/>
            </a:pPr>
            <a:endParaRPr lang="en-US" sz="2800">
              <a:latin typeface="Calibri" panose="020F0502020204030204" pitchFamily="34" charset="0"/>
              <a:cs typeface="Calibri" panose="020F0502020204030204" pitchFamily="34" charset="0"/>
              <a:sym typeface="+mn-ea"/>
            </a:endParaRPr>
          </a:p>
          <a:p>
            <a:pPr marL="914400" lvl="2" indent="-457200">
              <a:lnSpc>
                <a:spcPct val="120000"/>
              </a:lnSpc>
              <a:spcBef>
                <a:spcPts val="0"/>
              </a:spcBef>
              <a:buClr>
                <a:srgbClr val="DD7471"/>
              </a:buClr>
              <a:buFont typeface="Arial" panose="020B0604020202020204" pitchFamily="34" charset="0"/>
              <a:buChar char="•"/>
            </a:pPr>
            <a:endParaRPr lang="en-US" sz="2800">
              <a:latin typeface="Calibri" panose="020F0502020204030204" pitchFamily="34" charset="0"/>
              <a:cs typeface="Calibri" panose="020F0502020204030204" pitchFamily="34" charset="0"/>
              <a:sym typeface="+mn-ea"/>
            </a:endParaRPr>
          </a:p>
        </p:txBody>
      </p:sp>
      <p:pic>
        <p:nvPicPr>
          <p:cNvPr id="2" name="Picture 1"/>
          <p:cNvPicPr>
            <a:picLocks noChangeAspect="1"/>
          </p:cNvPicPr>
          <p:nvPr/>
        </p:nvPicPr>
        <p:blipFill>
          <a:blip r:embed="rId3"/>
          <a:stretch>
            <a:fillRect/>
          </a:stretch>
        </p:blipFill>
        <p:spPr>
          <a:xfrm>
            <a:off x="7214870" y="1219835"/>
            <a:ext cx="4570730" cy="51517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 với figma</a:t>
            </a:r>
            <a:endParaRPr dirty="0"/>
          </a:p>
        </p:txBody>
      </p:sp>
      <p:sp>
        <p:nvSpPr>
          <p:cNvPr id="77" name="Google Shape;77;p4"/>
          <p:cNvSpPr txBox="1"/>
          <p:nvPr/>
        </p:nvSpPr>
        <p:spPr>
          <a:xfrm>
            <a:off x="466725" y="1057275"/>
            <a:ext cx="5680710" cy="2673985"/>
          </a:xfrm>
          <a:prstGeom prst="rect">
            <a:avLst/>
          </a:prstGeom>
          <a:noFill/>
          <a:ln>
            <a:noFill/>
          </a:ln>
        </p:spPr>
        <p:txBody>
          <a:bodyPr spcFirstLastPara="1" wrap="square" lIns="91425" tIns="45700" rIns="91425" bIns="45700" anchor="t" anchorCtr="0">
            <a:spAutoFit/>
          </a:bodyPr>
          <a:lstStyle/>
          <a:p>
            <a:pPr marL="0" lvl="1" indent="-457200">
              <a:lnSpc>
                <a:spcPct val="120000"/>
              </a:lnSpc>
              <a:spcBef>
                <a:spcPts val="0"/>
              </a:spcBef>
              <a:buClr>
                <a:srgbClr val="DD7471"/>
              </a:buClr>
              <a:buFont typeface="Wingdings" panose="05000000000000000000" charset="0"/>
              <a:buChar char="§"/>
            </a:pPr>
            <a:r>
              <a:rPr lang="en-US" sz="2800">
                <a:latin typeface="Calibri" panose="020F0502020204030204" pitchFamily="34" charset="0"/>
                <a:cs typeface="Calibri" panose="020F0502020204030204" pitchFamily="34" charset="0"/>
                <a:sym typeface="+mn-ea"/>
              </a:rPr>
              <a:t>Plugin awersome</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Cài đặt</a:t>
            </a:r>
          </a:p>
          <a:p>
            <a:pPr marL="914400" lvl="2" indent="-457200">
              <a:lnSpc>
                <a:spcPct val="120000"/>
              </a:lnSpc>
              <a:spcBef>
                <a:spcPts val="0"/>
              </a:spcBef>
              <a:buClr>
                <a:srgbClr val="DD7471"/>
              </a:buClr>
              <a:buFont typeface="Arial" panose="020B0604020202020204" pitchFamily="34" charset="0"/>
              <a:buChar char="•"/>
            </a:pPr>
            <a:r>
              <a:rPr lang="en-US" sz="2800">
                <a:latin typeface="Calibri" panose="020F0502020204030204" pitchFamily="34" charset="0"/>
                <a:cs typeface="Calibri" panose="020F0502020204030204" pitchFamily="34" charset="0"/>
                <a:sym typeface="+mn-ea"/>
              </a:rPr>
              <a:t>Tìm icon</a:t>
            </a:r>
          </a:p>
          <a:p>
            <a:pPr marL="914400" lvl="2" indent="-457200">
              <a:lnSpc>
                <a:spcPct val="120000"/>
              </a:lnSpc>
              <a:spcBef>
                <a:spcPts val="0"/>
              </a:spcBef>
              <a:buClr>
                <a:srgbClr val="DD7471"/>
              </a:buClr>
              <a:buFont typeface="Arial" panose="020B0604020202020204" pitchFamily="34" charset="0"/>
              <a:buChar char="•"/>
            </a:pPr>
            <a:endParaRPr lang="en-US" sz="2800">
              <a:latin typeface="Calibri" panose="020F0502020204030204" pitchFamily="34" charset="0"/>
              <a:cs typeface="Calibri" panose="020F0502020204030204" pitchFamily="34" charset="0"/>
              <a:sym typeface="+mn-ea"/>
            </a:endParaRPr>
          </a:p>
          <a:p>
            <a:pPr marL="914400" lvl="2" indent="-457200">
              <a:lnSpc>
                <a:spcPct val="120000"/>
              </a:lnSpc>
              <a:spcBef>
                <a:spcPts val="0"/>
              </a:spcBef>
              <a:buClr>
                <a:srgbClr val="DD7471"/>
              </a:buClr>
              <a:buFont typeface="Arial" panose="020B0604020202020204" pitchFamily="34" charset="0"/>
              <a:buChar char="•"/>
            </a:pPr>
            <a:endParaRPr lang="en-US" sz="2800">
              <a:latin typeface="Calibri" panose="020F0502020204030204" pitchFamily="34" charset="0"/>
              <a:cs typeface="Calibri" panose="020F0502020204030204" pitchFamily="34" charset="0"/>
              <a:sym typeface="+mn-ea"/>
            </a:endParaRPr>
          </a:p>
        </p:txBody>
      </p:sp>
      <p:pic>
        <p:nvPicPr>
          <p:cNvPr id="2" name="Picture 1"/>
          <p:cNvPicPr>
            <a:picLocks noChangeAspect="1"/>
          </p:cNvPicPr>
          <p:nvPr/>
        </p:nvPicPr>
        <p:blipFill>
          <a:blip r:embed="rId3"/>
          <a:stretch>
            <a:fillRect/>
          </a:stretch>
        </p:blipFill>
        <p:spPr>
          <a:xfrm>
            <a:off x="7214870" y="1219835"/>
            <a:ext cx="4570730" cy="51517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p:nvPr/>
        </p:nvSpPr>
        <p:spPr>
          <a:xfrm>
            <a:off x="893038" y="4013149"/>
            <a:ext cx="10456487" cy="2251464"/>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6" name="Google Shape;66;p3"/>
          <p:cNvSpPr/>
          <p:nvPr/>
        </p:nvSpPr>
        <p:spPr>
          <a:xfrm>
            <a:off x="893038" y="3665169"/>
            <a:ext cx="3276600" cy="695960"/>
          </a:xfrm>
          <a:prstGeom prst="rightArrow">
            <a:avLst>
              <a:gd name="adj1" fmla="val 10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7" name="Google Shape;67;p3"/>
          <p:cNvSpPr txBox="1">
            <a:spLocks noGrp="1"/>
          </p:cNvSpPr>
          <p:nvPr>
            <p:ph type="body" idx="1"/>
          </p:nvPr>
        </p:nvSpPr>
        <p:spPr>
          <a:xfrm>
            <a:off x="1314909" y="4589827"/>
            <a:ext cx="7162165" cy="866140"/>
          </a:xfrm>
          <a:prstGeom prst="rect">
            <a:avLst/>
          </a:prstGeom>
          <a:noFill/>
          <a:ln>
            <a:noFill/>
          </a:ln>
        </p:spPr>
        <p:txBody>
          <a:bodyPr spcFirstLastPara="1" wrap="square" lIns="91425" tIns="45700" rIns="91425" bIns="45700" anchor="t" anchorCtr="0">
            <a:noAutofit/>
          </a:bodyPr>
          <a:lstStyle/>
          <a:p>
            <a:pPr lvl="0" indent="-457200">
              <a:lnSpc>
                <a:spcPct val="120000"/>
              </a:lnSpc>
              <a:spcBef>
                <a:spcPts val="0"/>
              </a:spcBef>
              <a:buClr>
                <a:srgbClr val="DD7471"/>
              </a:buClr>
              <a:buFont typeface="Noto Sans Symbols"/>
              <a:buChar char="✔"/>
            </a:pPr>
            <a:r>
              <a:rPr lang="vi-VN" sz="2800" b="0" dirty="0">
                <a:solidFill>
                  <a:srgbClr val="262626"/>
                </a:solidFill>
              </a:rPr>
              <a:t>Trải nghiệm khách hàng</a:t>
            </a:r>
          </a:p>
          <a:p>
            <a:pPr marL="0" lvl="0" indent="0">
              <a:lnSpc>
                <a:spcPct val="120000"/>
              </a:lnSpc>
              <a:spcBef>
                <a:spcPts val="0"/>
              </a:spcBef>
              <a:buClr>
                <a:srgbClr val="DD7471"/>
              </a:buClr>
            </a:pPr>
            <a:r>
              <a:rPr lang="en-US" sz="2800" b="0" dirty="0">
                <a:solidFill>
                  <a:srgbClr val="262626"/>
                </a:solidFill>
              </a:rPr>
              <a:t>	</a:t>
            </a:r>
            <a:r>
              <a:rPr lang="vi-VN" sz="2800" b="0" dirty="0">
                <a:solidFill>
                  <a:srgbClr val="262626"/>
                </a:solidFill>
              </a:rPr>
              <a:t>Các phương pháp nghiên cứu </a:t>
            </a:r>
          </a:p>
        </p:txBody>
      </p:sp>
      <p:sp>
        <p:nvSpPr>
          <p:cNvPr id="68" name="Google Shape;68;p3"/>
          <p:cNvSpPr txBox="1">
            <a:spLocks noGrp="1"/>
          </p:cNvSpPr>
          <p:nvPr>
            <p:ph type="sldNum" idx="4294967295"/>
          </p:nvPr>
        </p:nvSpPr>
        <p:spPr>
          <a:xfrm>
            <a:off x="76200" y="617220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4</a:t>
            </a:fld>
            <a:endParaRPr sz="2000">
              <a:solidFill>
                <a:schemeClr val="lt1"/>
              </a:solidFill>
            </a:endParaRPr>
          </a:p>
        </p:txBody>
      </p:sp>
      <p:sp>
        <p:nvSpPr>
          <p:cNvPr id="69" name="Google Shape;69;p3"/>
          <p:cNvSpPr txBox="1"/>
          <p:nvPr/>
        </p:nvSpPr>
        <p:spPr>
          <a:xfrm>
            <a:off x="1207998" y="3784549"/>
            <a:ext cx="2809240" cy="4572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400" b="1" dirty="0" err="1">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Phần</a:t>
            </a:r>
            <a:r>
              <a:rPr lang="en-US" sz="2400" b="1"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 1</a:t>
            </a:r>
            <a:endParaRPr sz="2400" b="1"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0" name="Google Shape;70;p3"/>
          <p:cNvPicPr preferRelativeResize="0"/>
          <p:nvPr/>
        </p:nvPicPr>
        <p:blipFill rotWithShape="1">
          <a:blip r:embed="rId3"/>
          <a:srcRect/>
          <a:stretch>
            <a:fillRect/>
          </a:stretch>
        </p:blipFill>
        <p:spPr>
          <a:xfrm>
            <a:off x="5068798" y="457200"/>
            <a:ext cx="7220811" cy="3625320"/>
          </a:xfrm>
          <a:prstGeom prst="rect">
            <a:avLst/>
          </a:prstGeom>
          <a:noFill/>
          <a:ln>
            <a:noFill/>
          </a:ln>
        </p:spPr>
      </p:pic>
    </p:spTree>
    <p:extLst>
      <p:ext uri="{BB962C8B-B14F-4D97-AF65-F5344CB8AC3E}">
        <p14:creationId xmlns:p14="http://schemas.microsoft.com/office/powerpoint/2010/main" val="2893455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5. Thiết kế wireframe với figma</a:t>
            </a:r>
            <a:endParaRPr dirty="0"/>
          </a:p>
        </p:txBody>
      </p:sp>
      <p:sp>
        <p:nvSpPr>
          <p:cNvPr id="77" name="Google Shape;77;p4"/>
          <p:cNvSpPr txBox="1"/>
          <p:nvPr/>
        </p:nvSpPr>
        <p:spPr>
          <a:xfrm>
            <a:off x="252730" y="1057275"/>
            <a:ext cx="5680710" cy="1123315"/>
          </a:xfrm>
          <a:prstGeom prst="rect">
            <a:avLst/>
          </a:prstGeom>
          <a:noFill/>
          <a:ln>
            <a:noFill/>
          </a:ln>
        </p:spPr>
        <p:txBody>
          <a:bodyPr spcFirstLastPara="1" wrap="square" lIns="91425" tIns="45700" rIns="91425" bIns="45700" anchor="t" anchorCtr="0">
            <a:spAutoFit/>
          </a:bodyPr>
          <a:lstStyle/>
          <a:p>
            <a:pPr marL="457200" lvl="2" indent="0">
              <a:lnSpc>
                <a:spcPct val="120000"/>
              </a:lnSpc>
              <a:spcBef>
                <a:spcPts val="0"/>
              </a:spcBef>
              <a:buClr>
                <a:srgbClr val="DD7471"/>
              </a:buClr>
              <a:buFont typeface="Wingdings" panose="05000000000000000000" charset="0"/>
              <a:buNone/>
            </a:pPr>
            <a:r>
              <a:rPr lang="en-US" sz="2800" dirty="0">
                <a:latin typeface="Calibri" panose="020F0502020204030204" pitchFamily="34" charset="0"/>
                <a:cs typeface="Calibri" panose="020F0502020204030204" pitchFamily="34" charset="0"/>
                <a:sym typeface="+mn-ea"/>
              </a:rPr>
              <a:t>Demo wireframe </a:t>
            </a:r>
            <a:r>
              <a:rPr lang="en-US" sz="2800" dirty="0" err="1">
                <a:latin typeface="Calibri" panose="020F0502020204030204" pitchFamily="34" charset="0"/>
                <a:cs typeface="Calibri" panose="020F0502020204030204" pitchFamily="34" charset="0"/>
                <a:sym typeface="+mn-ea"/>
              </a:rPr>
              <a:t>trang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chủ</a:t>
            </a:r>
            <a:endParaRPr lang="en-US" sz="2800" dirty="0">
              <a:latin typeface="Calibri" panose="020F0502020204030204" pitchFamily="34" charset="0"/>
              <a:cs typeface="Calibri" panose="020F0502020204030204" pitchFamily="34" charset="0"/>
              <a:sym typeface="+mn-ea"/>
            </a:endParaRPr>
          </a:p>
          <a:p>
            <a:pPr marL="914400" lvl="2" indent="-457200">
              <a:lnSpc>
                <a:spcPct val="120000"/>
              </a:lnSpc>
              <a:spcBef>
                <a:spcPts val="0"/>
              </a:spcBef>
              <a:buClr>
                <a:srgbClr val="DD7471"/>
              </a:buClr>
              <a:buFont typeface="Arial" panose="020B0604020202020204" pitchFamily="34" charset="0"/>
              <a:buChar char="•"/>
            </a:pPr>
            <a:endParaRPr lang="en-US" sz="2800" dirty="0">
              <a:latin typeface="Calibri" panose="020F0502020204030204" pitchFamily="34" charset="0"/>
              <a:cs typeface="Calibri" panose="020F0502020204030204" pitchFamily="34" charset="0"/>
              <a:sym typeface="+mn-ea"/>
            </a:endParaRPr>
          </a:p>
        </p:txBody>
      </p:sp>
      <p:pic>
        <p:nvPicPr>
          <p:cNvPr id="3" name="Picture 2"/>
          <p:cNvPicPr>
            <a:picLocks noChangeAspect="1"/>
          </p:cNvPicPr>
          <p:nvPr/>
        </p:nvPicPr>
        <p:blipFill>
          <a:blip r:embed="rId3"/>
          <a:stretch>
            <a:fillRect/>
          </a:stretch>
        </p:blipFill>
        <p:spPr>
          <a:xfrm>
            <a:off x="7083425" y="1292225"/>
            <a:ext cx="4591685" cy="5168265"/>
          </a:xfrm>
          <a:prstGeom prst="rect">
            <a:avLst/>
          </a:prstGeom>
        </p:spPr>
      </p:pic>
    </p:spTree>
    <p:extLst>
      <p:ext uri="{BB962C8B-B14F-4D97-AF65-F5344CB8AC3E}">
        <p14:creationId xmlns:p14="http://schemas.microsoft.com/office/powerpoint/2010/main" val="326324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lvl="0">
              <a:buSzPts val="2800"/>
            </a:pPr>
            <a:r>
              <a:rPr lang="en-US" dirty="0"/>
              <a:t>TRẮC NGHIỆM</a:t>
            </a:r>
            <a:endParaRPr dirty="0"/>
          </a:p>
        </p:txBody>
      </p:sp>
      <p:sp>
        <p:nvSpPr>
          <p:cNvPr id="77" name="Google Shape;77;p4"/>
          <p:cNvSpPr txBox="1"/>
          <p:nvPr/>
        </p:nvSpPr>
        <p:spPr>
          <a:xfrm>
            <a:off x="252730" y="1057275"/>
            <a:ext cx="5680710" cy="609357"/>
          </a:xfrm>
          <a:prstGeom prst="rect">
            <a:avLst/>
          </a:prstGeom>
          <a:noFill/>
          <a:ln>
            <a:noFill/>
          </a:ln>
        </p:spPr>
        <p:txBody>
          <a:bodyPr spcFirstLastPara="1" wrap="square" lIns="91425" tIns="45700" rIns="91425" bIns="45700" anchor="t" anchorCtr="0">
            <a:spAutoFit/>
          </a:bodyPr>
          <a:lstStyle/>
          <a:p>
            <a:pPr marL="457200" lvl="2" indent="0">
              <a:lnSpc>
                <a:spcPct val="120000"/>
              </a:lnSpc>
              <a:spcBef>
                <a:spcPts val="0"/>
              </a:spcBef>
              <a:buClr>
                <a:srgbClr val="DD7471"/>
              </a:buClr>
              <a:buFont typeface="Wingdings" panose="05000000000000000000" charset="0"/>
              <a:buNone/>
            </a:pPr>
            <a:r>
              <a:rPr lang="en-US" sz="2800" dirty="0" err="1">
                <a:latin typeface="Calibri" panose="020F0502020204030204" pitchFamily="34" charset="0"/>
                <a:cs typeface="Calibri" panose="020F0502020204030204" pitchFamily="34" charset="0"/>
                <a:sym typeface="+mn-ea"/>
              </a:rPr>
              <a:t>Trắc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nghiệm</a:t>
            </a:r>
            <a:r>
              <a:rPr lang="en-US" sz="2800" dirty="0">
                <a:latin typeface="Calibri" panose="020F0502020204030204" pitchFamily="34" charset="0"/>
                <a:cs typeface="Calibri" panose="020F0502020204030204" pitchFamily="34" charset="0"/>
                <a:sym typeface="+mn-ea"/>
              </a:rPr>
              <a:t> 2.3</a:t>
            </a:r>
          </a:p>
        </p:txBody>
      </p:sp>
    </p:spTree>
    <p:extLst>
      <p:ext uri="{BB962C8B-B14F-4D97-AF65-F5344CB8AC3E}">
        <p14:creationId xmlns:p14="http://schemas.microsoft.com/office/powerpoint/2010/main" val="2746982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p:nvPr/>
        </p:nvSpPr>
        <p:spPr>
          <a:xfrm>
            <a:off x="1847850" y="5791373"/>
            <a:ext cx="9107104" cy="1066800"/>
          </a:xfrm>
          <a:prstGeom prst="rect">
            <a:avLst/>
          </a:prstGeom>
          <a:solidFill>
            <a:schemeClr val="accent6">
              <a:lumMod val="75000"/>
            </a:schemeClr>
          </a:solidFill>
          <a:ln>
            <a:noFill/>
          </a:ln>
        </p:spPr>
        <p:txBody>
          <a:bodyPr spcFirstLastPara="1" wrap="square" lIns="91425" tIns="45700" rIns="504000" bIns="45700" anchor="ctr" anchorCtr="0">
            <a:noAutofit/>
          </a:bodyPr>
          <a:lstStyle/>
          <a:p>
            <a:pPr marL="457200" marR="0" lvl="1" indent="0" algn="r" rtl="0">
              <a:spcBef>
                <a:spcPts val="0"/>
              </a:spcBef>
              <a:spcAft>
                <a:spcPts val="0"/>
              </a:spcAft>
              <a:buNone/>
            </a:pPr>
            <a:r>
              <a:rPr lang="en-US" sz="50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TỔNG KẾT BÀI ONLINE 2</a:t>
            </a:r>
            <a:endParaRPr sz="50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440" y="-213995"/>
            <a:ext cx="6167755" cy="616775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699655" y="237836"/>
            <a:ext cx="4800600" cy="484187"/>
          </a:xfrm>
          <a:prstGeom prst="rect">
            <a:avLst/>
          </a:prstGeom>
          <a:noFill/>
          <a:ln>
            <a:noFill/>
          </a:ln>
        </p:spPr>
        <p:txBody>
          <a:bodyPr spcFirstLastPara="1" wrap="square" lIns="91425" tIns="45700" rIns="91425" bIns="45700" anchor="ctr" anchorCtr="0">
            <a:normAutofit fontScale="90000"/>
          </a:bodyPr>
          <a:lstStyle/>
          <a:p>
            <a:pPr marL="0" lvl="0" indent="0" rtl="0">
              <a:spcBef>
                <a:spcPts val="0"/>
              </a:spcBef>
              <a:spcAft>
                <a:spcPts val="0"/>
              </a:spcAft>
              <a:buClr>
                <a:schemeClr val="dk2"/>
              </a:buClr>
              <a:buSzPct val="100000"/>
              <a:buFont typeface="Quattrocento Sans" panose="020B0502050000020003"/>
              <a:buNone/>
            </a:pPr>
            <a:r>
              <a:rPr lang="en-US" sz="3200" dirty="0" err="1"/>
              <a:t>Nội</a:t>
            </a:r>
            <a:r>
              <a:rPr lang="en-US" sz="3200" dirty="0"/>
              <a:t> dung </a:t>
            </a:r>
            <a:r>
              <a:rPr lang="en-US" sz="3200" dirty="0" err="1"/>
              <a:t>bài</a:t>
            </a:r>
            <a:r>
              <a:rPr lang="en-US" sz="3200" dirty="0"/>
              <a:t> 2</a:t>
            </a:r>
            <a:endParaRPr sz="3200" dirty="0"/>
          </a:p>
        </p:txBody>
      </p:sp>
      <p:sp>
        <p:nvSpPr>
          <p:cNvPr id="364" name="Google Shape;364;p41"/>
          <p:cNvSpPr txBox="1"/>
          <p:nvPr/>
        </p:nvSpPr>
        <p:spPr>
          <a:xfrm>
            <a:off x="533400" y="1143000"/>
            <a:ext cx="8125460" cy="5249545"/>
          </a:xfrm>
          <a:prstGeom prst="rect">
            <a:avLst/>
          </a:prstGeom>
          <a:noFill/>
          <a:ln>
            <a:noFill/>
          </a:ln>
        </p:spPr>
        <p:txBody>
          <a:bodyPr spcFirstLastPara="1" wrap="square" lIns="121875" tIns="60925" rIns="121875" bIns="60925" anchor="t" anchorCtr="0">
            <a:noAutofit/>
          </a:bodyPr>
          <a:lstStyle/>
          <a:p>
            <a:pPr marL="457200" lvl="0" indent="-457200" algn="just">
              <a:lnSpc>
                <a:spcPct val="120000"/>
              </a:lnSpc>
              <a:spcBef>
                <a:spcPts val="0"/>
              </a:spcBef>
              <a:buClr>
                <a:srgbClr val="DD7471"/>
              </a:buClr>
              <a:buAutoNum type="arabicPeriod"/>
            </a:pPr>
            <a:r>
              <a:rPr lang="en-US" sz="2400" dirty="0">
                <a:solidFill>
                  <a:srgbClr val="262626"/>
                </a:solidFill>
                <a:latin typeface="Calibri" panose="020F0502020204030204" pitchFamily="34" charset="0"/>
                <a:cs typeface="Calibri" panose="020F0502020204030204" pitchFamily="34" charset="0"/>
                <a:sym typeface="+mn-ea"/>
              </a:rPr>
              <a:t>UX Insight là </a:t>
            </a:r>
            <a:r>
              <a:rPr lang="en-US" sz="2400" dirty="0" err="1">
                <a:solidFill>
                  <a:srgbClr val="262626"/>
                </a:solidFill>
                <a:latin typeface="Calibri" panose="020F0502020204030204" pitchFamily="34" charset="0"/>
                <a:cs typeface="Calibri" panose="020F0502020204030204" pitchFamily="34" charset="0"/>
                <a:sym typeface="+mn-ea"/>
              </a:rPr>
              <a:t>gì</a:t>
            </a:r>
            <a:r>
              <a:rPr lang="en-US" sz="2400" dirty="0">
                <a:solidFill>
                  <a:srgbClr val="262626"/>
                </a:solidFill>
                <a:latin typeface="Calibri" panose="020F0502020204030204" pitchFamily="34" charset="0"/>
                <a:cs typeface="Calibri" panose="020F0502020204030204" pitchFamily="34" charset="0"/>
                <a:sym typeface="+mn-ea"/>
              </a:rPr>
              <a:t>?</a:t>
            </a:r>
            <a:endParaRPr lang="en-US" sz="2400" dirty="0">
              <a:solidFill>
                <a:srgbClr val="262626"/>
              </a:solidFill>
              <a:latin typeface="Calibri" panose="020F0502020204030204" pitchFamily="34" charset="0"/>
              <a:cs typeface="Calibri" panose="020F0502020204030204" pitchFamily="34" charset="0"/>
            </a:endParaRPr>
          </a:p>
          <a:p>
            <a:pPr marL="457200" lvl="0" indent="-457200" algn="just">
              <a:lnSpc>
                <a:spcPct val="120000"/>
              </a:lnSpc>
              <a:spcBef>
                <a:spcPts val="0"/>
              </a:spcBef>
              <a:buClr>
                <a:srgbClr val="DD7471"/>
              </a:buClr>
              <a:buAutoNum type="arabicPeriod"/>
            </a:pPr>
            <a:r>
              <a:rPr lang="en-US" sz="2400" dirty="0" err="1">
                <a:solidFill>
                  <a:srgbClr val="262626"/>
                </a:solidFill>
                <a:latin typeface="Calibri" panose="020F0502020204030204" pitchFamily="34" charset="0"/>
                <a:cs typeface="Calibri" panose="020F0502020204030204" pitchFamily="34" charset="0"/>
                <a:sym typeface="+mn-ea"/>
              </a:rPr>
              <a:t>Thiết</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kế</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người</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dùng</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làm</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trung</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tâm</a:t>
            </a:r>
            <a:endParaRPr lang="vi-VN" sz="2400" dirty="0">
              <a:solidFill>
                <a:srgbClr val="262626"/>
              </a:solidFill>
              <a:latin typeface="Calibri" panose="020F0502020204030204" pitchFamily="34" charset="0"/>
              <a:cs typeface="Calibri" panose="020F0502020204030204" pitchFamily="34" charset="0"/>
            </a:endParaRPr>
          </a:p>
          <a:p>
            <a:pPr marL="457200" lvl="0" indent="-457200" algn="just">
              <a:lnSpc>
                <a:spcPct val="120000"/>
              </a:lnSpc>
              <a:spcBef>
                <a:spcPts val="0"/>
              </a:spcBef>
              <a:buClr>
                <a:srgbClr val="DD7471"/>
              </a:buClr>
              <a:buAutoNum type="arabicPeriod"/>
            </a:pPr>
            <a:r>
              <a:rPr lang="en-US" sz="2400" dirty="0" err="1">
                <a:solidFill>
                  <a:srgbClr val="262626"/>
                </a:solidFill>
                <a:latin typeface="Calibri" panose="020F0502020204030204" pitchFamily="34" charset="0"/>
                <a:cs typeface="Calibri" panose="020F0502020204030204" pitchFamily="34" charset="0"/>
                <a:sym typeface="+mn-ea"/>
              </a:rPr>
              <a:t>Phương</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pháp</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nghiên</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cứu</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người</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dùng</a:t>
            </a:r>
            <a:endParaRPr lang="en-US" sz="2400" dirty="0">
              <a:solidFill>
                <a:srgbClr val="262626"/>
              </a:solidFill>
              <a:latin typeface="Calibri" panose="020F0502020204030204" pitchFamily="34" charset="0"/>
              <a:cs typeface="Calibri" panose="020F0502020204030204" pitchFamily="34" charset="0"/>
            </a:endParaRPr>
          </a:p>
          <a:p>
            <a:pPr marL="457200" lvl="0" indent="-457200" algn="just">
              <a:lnSpc>
                <a:spcPct val="120000"/>
              </a:lnSpc>
              <a:spcBef>
                <a:spcPts val="0"/>
              </a:spcBef>
              <a:buClr>
                <a:srgbClr val="DD7471"/>
              </a:buClr>
              <a:buAutoNum type="arabicPeriod"/>
            </a:pPr>
            <a:r>
              <a:rPr lang="en-US" sz="2400" dirty="0" err="1">
                <a:solidFill>
                  <a:srgbClr val="262626"/>
                </a:solidFill>
                <a:latin typeface="Calibri" panose="020F0502020204030204" pitchFamily="34" charset="0"/>
                <a:cs typeface="Calibri" panose="020F0502020204030204" pitchFamily="34" charset="0"/>
                <a:sym typeface="+mn-ea"/>
              </a:rPr>
              <a:t>Tính</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khả</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năng</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sử</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dụng</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sản</a:t>
            </a:r>
            <a:r>
              <a:rPr lang="en-US" sz="2400" dirty="0">
                <a:solidFill>
                  <a:srgbClr val="262626"/>
                </a:solidFill>
                <a:latin typeface="Calibri" panose="020F0502020204030204" pitchFamily="34" charset="0"/>
                <a:cs typeface="Calibri" panose="020F0502020204030204" pitchFamily="34" charset="0"/>
                <a:sym typeface="+mn-ea"/>
              </a:rPr>
              <a:t> </a:t>
            </a:r>
            <a:r>
              <a:rPr lang="en-US" sz="2400" dirty="0" err="1">
                <a:solidFill>
                  <a:srgbClr val="262626"/>
                </a:solidFill>
                <a:latin typeface="Calibri" panose="020F0502020204030204" pitchFamily="34" charset="0"/>
                <a:cs typeface="Calibri" panose="020F0502020204030204" pitchFamily="34" charset="0"/>
                <a:sym typeface="+mn-ea"/>
              </a:rPr>
              <a:t>phẩm</a:t>
            </a:r>
            <a:endParaRPr lang="en-US" sz="2400" dirty="0">
              <a:solidFill>
                <a:srgbClr val="262626"/>
              </a:solidFill>
              <a:latin typeface="Calibri" panose="020F0502020204030204" pitchFamily="34" charset="0"/>
              <a:cs typeface="Calibri" panose="020F0502020204030204" pitchFamily="34" charset="0"/>
            </a:endParaRPr>
          </a:p>
          <a:p>
            <a:pPr marL="457200" lvl="0" indent="-457200" algn="just">
              <a:lnSpc>
                <a:spcPct val="120000"/>
              </a:lnSpc>
              <a:spcBef>
                <a:spcPts val="0"/>
              </a:spcBef>
              <a:buClr>
                <a:srgbClr val="DD7471"/>
              </a:buClr>
              <a:buAutoNum type="arabicPeriod"/>
            </a:pPr>
            <a:r>
              <a:rPr lang="en-US" sz="2400" dirty="0" err="1">
                <a:latin typeface="Calibri" panose="020F0502020204030204" pitchFamily="34" charset="0"/>
                <a:cs typeface="Calibri" panose="020F0502020204030204" pitchFamily="34" charset="0"/>
                <a:sym typeface="+mn-ea"/>
              </a:rPr>
              <a:t>Cách</a:t>
            </a:r>
            <a:r>
              <a:rPr lang="en-US" sz="2400" dirty="0">
                <a:latin typeface="Calibri" panose="020F0502020204030204" pitchFamily="34" charset="0"/>
                <a:cs typeface="Calibri" panose="020F0502020204030204" pitchFamily="34" charset="0"/>
                <a:sym typeface="+mn-ea"/>
              </a:rPr>
              <a:t> nghiên cứu hành vi </a:t>
            </a:r>
            <a:r>
              <a:rPr lang="en-US" sz="2400" dirty="0" err="1">
                <a:latin typeface="Calibri" panose="020F0502020204030204" pitchFamily="34" charset="0"/>
                <a:cs typeface="Calibri" panose="020F0502020204030204" pitchFamily="34" charset="0"/>
                <a:sym typeface="+mn-ea"/>
              </a:rPr>
              <a:t>người</a:t>
            </a:r>
            <a:r>
              <a:rPr lang="en-US" sz="2400" dirty="0">
                <a:latin typeface="Calibri" panose="020F0502020204030204" pitchFamily="34" charset="0"/>
                <a:cs typeface="Calibri" panose="020F0502020204030204" pitchFamily="34" charset="0"/>
                <a:sym typeface="+mn-ea"/>
              </a:rPr>
              <a:t> </a:t>
            </a:r>
            <a:r>
              <a:rPr lang="en-US" sz="2400" dirty="0" err="1">
                <a:latin typeface="Calibri" panose="020F0502020204030204" pitchFamily="34" charset="0"/>
                <a:cs typeface="Calibri" panose="020F0502020204030204" pitchFamily="34" charset="0"/>
                <a:sym typeface="+mn-ea"/>
              </a:rPr>
              <a:t>dùng</a:t>
            </a:r>
            <a:endParaRPr lang="en-US" sz="2400" dirty="0">
              <a:latin typeface="Calibri" panose="020F0502020204030204" pitchFamily="34" charset="0"/>
              <a:cs typeface="Calibri" panose="020F0502020204030204" pitchFamily="34" charset="0"/>
            </a:endParaRPr>
          </a:p>
          <a:p>
            <a:pPr marL="457200" lvl="0" indent="-457200" algn="just">
              <a:lnSpc>
                <a:spcPct val="120000"/>
              </a:lnSpc>
              <a:spcBef>
                <a:spcPts val="0"/>
              </a:spcBef>
              <a:buClr>
                <a:srgbClr val="DD7471"/>
              </a:buClr>
              <a:buAutoNum type="arabicPeriod"/>
            </a:pPr>
            <a:r>
              <a:rPr lang="en-US" sz="2400" dirty="0" err="1">
                <a:latin typeface="Calibri" panose="020F0502020204030204" pitchFamily="34" charset="0"/>
                <a:cs typeface="Calibri" panose="020F0502020204030204" pitchFamily="34" charset="0"/>
                <a:sym typeface="+mn-ea"/>
              </a:rPr>
              <a:t>Thiết</a:t>
            </a:r>
            <a:r>
              <a:rPr lang="en-US" sz="2400" dirty="0">
                <a:latin typeface="Calibri" panose="020F0502020204030204" pitchFamily="34" charset="0"/>
                <a:cs typeface="Calibri" panose="020F0502020204030204" pitchFamily="34" charset="0"/>
                <a:sym typeface="+mn-ea"/>
              </a:rPr>
              <a:t> kế wireframe với figma</a:t>
            </a:r>
            <a:endParaRPr sz="2400" dirty="0">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 name="Picture 2"/>
          <p:cNvPicPr>
            <a:picLocks noChangeAspect="1"/>
          </p:cNvPicPr>
          <p:nvPr/>
        </p:nvPicPr>
        <p:blipFill>
          <a:blip r:embed="rId3"/>
          <a:stretch>
            <a:fillRect/>
          </a:stretch>
        </p:blipFill>
        <p:spPr>
          <a:xfrm>
            <a:off x="7214870" y="3804285"/>
            <a:ext cx="4079240" cy="26568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2"/>
          <p:cNvSpPr/>
          <p:nvPr/>
        </p:nvSpPr>
        <p:spPr>
          <a:xfrm>
            <a:off x="1981200" y="5810250"/>
            <a:ext cx="9107104" cy="1066800"/>
          </a:xfrm>
          <a:prstGeom prst="rect">
            <a:avLst/>
          </a:prstGeom>
          <a:solidFill>
            <a:schemeClr val="dk2"/>
          </a:solidFill>
          <a:ln>
            <a:noFill/>
          </a:ln>
        </p:spPr>
        <p:txBody>
          <a:bodyPr spcFirstLastPara="1" wrap="square" lIns="91425" tIns="45700" rIns="504000" bIns="45700" anchor="ctr" anchorCtr="0">
            <a:noAutofit/>
          </a:bodyPr>
          <a:lstStyle/>
          <a:p>
            <a:pPr marL="457200" marR="0" lvl="1" indent="0" algn="ctr" rtl="0">
              <a:spcBef>
                <a:spcPts val="0"/>
              </a:spcBef>
              <a:spcAft>
                <a:spcPts val="0"/>
              </a:spcAft>
              <a:buNone/>
            </a:pPr>
            <a:r>
              <a:rPr lang="en-US" sz="5000" b="1" i="0" u="none" strike="noStrike" cap="none"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GIỚI THIỆU BÀI ONLINE 3</a:t>
            </a:r>
            <a:endParaRPr sz="5000" b="1" i="0" u="none" strike="noStrike" cap="none"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073" y="397163"/>
            <a:ext cx="6858000" cy="6858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3"/>
          <p:cNvSpPr txBox="1">
            <a:spLocks noGrp="1"/>
          </p:cNvSpPr>
          <p:nvPr>
            <p:ph type="title"/>
          </p:nvPr>
        </p:nvSpPr>
        <p:spPr>
          <a:xfrm>
            <a:off x="533400" y="228600"/>
            <a:ext cx="11228705" cy="48387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2"/>
              </a:buClr>
              <a:buSzPct val="100000"/>
              <a:buFont typeface="Quattrocento Sans" panose="020B0502050000020003"/>
              <a:buNone/>
            </a:pPr>
            <a:r>
              <a:rPr lang="en-US" sz="3110">
                <a:solidFill>
                  <a:schemeClr val="bg2"/>
                </a:solidFill>
              </a:rPr>
              <a:t>Nội dung bài online 3: </a:t>
            </a:r>
          </a:p>
        </p:txBody>
      </p:sp>
      <p:sp>
        <p:nvSpPr>
          <p:cNvPr id="379" name="Google Shape;379;p43"/>
          <p:cNvSpPr txBox="1"/>
          <p:nvPr/>
        </p:nvSpPr>
        <p:spPr>
          <a:xfrm>
            <a:off x="533400" y="1143000"/>
            <a:ext cx="7529945" cy="4925100"/>
          </a:xfrm>
          <a:prstGeom prst="rect">
            <a:avLst/>
          </a:prstGeom>
          <a:noFill/>
          <a:ln>
            <a:noFill/>
          </a:ln>
        </p:spPr>
        <p:txBody>
          <a:bodyPr spcFirstLastPara="1" wrap="square" lIns="121875" tIns="60925" rIns="121875" bIns="60925" anchor="t" anchorCtr="0">
            <a:noAutofit/>
          </a:bodyPr>
          <a:lstStyle/>
          <a:p>
            <a:pPr marL="73025" lvl="0" indent="-152400">
              <a:lnSpc>
                <a:spcPct val="130000"/>
              </a:lnSpc>
              <a:spcBef>
                <a:spcPts val="480"/>
              </a:spcBef>
              <a:buClr>
                <a:schemeClr val="dk2"/>
              </a:buClr>
              <a:buSzPts val="2400"/>
              <a:buFont typeface="Noto Sans Symbols"/>
              <a:buChar char="⮚"/>
            </a:pP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Sáng</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tạo</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và</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độc</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đáo</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p>
          <a:p>
            <a:pPr lvl="0">
              <a:lnSpc>
                <a:spcPct val="130000"/>
              </a:lnSpc>
              <a:spcBef>
                <a:spcPts val="480"/>
              </a:spcBef>
              <a:buClr>
                <a:schemeClr val="dk2"/>
              </a:buClr>
              <a:buSzPts val="2400"/>
            </a:pP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tích</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và</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xây</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dựng</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các</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chức</a:t>
            </a:r>
            <a:r>
              <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r>
              <a:rPr lang="en-US" sz="2400" dirty="0" err="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năng</a:t>
            </a:r>
            <a:endPar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lvl="0">
              <a:lnSpc>
                <a:spcPct val="130000"/>
              </a:lnSpc>
              <a:spcBef>
                <a:spcPts val="480"/>
              </a:spcBef>
              <a:buClr>
                <a:schemeClr val="dk2"/>
              </a:buClr>
              <a:buSzPts val="2400"/>
            </a:pPr>
            <a:r>
              <a:rPr lang="vi-VN"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Tính thương hiệu trong thiết kế UI/UX</a:t>
            </a:r>
            <a:endParaRPr lang="en-US" sz="2400" dirty="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6" name="Google Shape;386;p44"/>
          <p:cNvGrpSpPr/>
          <p:nvPr/>
        </p:nvGrpSpPr>
        <p:grpSpPr>
          <a:xfrm>
            <a:off x="28574" y="152400"/>
            <a:ext cx="2714625" cy="857310"/>
            <a:chOff x="1425720" y="578314"/>
            <a:chExt cx="2912000" cy="857310"/>
          </a:xfrm>
        </p:grpSpPr>
        <p:sp>
          <p:nvSpPr>
            <p:cNvPr id="387" name="Google Shape;387;p44"/>
            <p:cNvSpPr/>
            <p:nvPr/>
          </p:nvSpPr>
          <p:spPr>
            <a:xfrm>
              <a:off x="1425720" y="578314"/>
              <a:ext cx="2912000" cy="857310"/>
            </a:xfrm>
            <a:prstGeom prst="parallelogram">
              <a:avLst>
                <a:gd name="adj" fmla="val 25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88" name="Google Shape;388;p44" descr="D:\Poly\THCS tren lop\LOGO FPT POLYTECHNIC.png"/>
            <p:cNvPicPr preferRelativeResize="0"/>
            <p:nvPr/>
          </p:nvPicPr>
          <p:blipFill rotWithShape="1">
            <a:blip r:embed="rId3"/>
            <a:srcRect/>
            <a:stretch>
              <a:fillRect/>
            </a:stretch>
          </p:blipFill>
          <p:spPr>
            <a:xfrm>
              <a:off x="1880598" y="703629"/>
              <a:ext cx="2002245" cy="606681"/>
            </a:xfrm>
            <a:prstGeom prst="rect">
              <a:avLst/>
            </a:prstGeom>
            <a:noFill/>
            <a:ln>
              <a:noFill/>
            </a:ln>
          </p:spPr>
        </p:pic>
      </p:grpSp>
      <p:pic>
        <p:nvPicPr>
          <p:cNvPr id="389" name="Google Shape;389;p44"/>
          <p:cNvPicPr preferRelativeResize="0"/>
          <p:nvPr/>
        </p:nvPicPr>
        <p:blipFill rotWithShape="1">
          <a:blip r:embed="rId4"/>
          <a:srcRect/>
          <a:stretch>
            <a:fillRect/>
          </a:stretch>
        </p:blipFill>
        <p:spPr>
          <a:xfrm>
            <a:off x="2971800" y="884396"/>
            <a:ext cx="5800725" cy="4603622"/>
          </a:xfrm>
          <a:prstGeom prst="rect">
            <a:avLst/>
          </a:prstGeom>
          <a:noFill/>
          <a:ln>
            <a:noFill/>
          </a:ln>
        </p:spPr>
      </p:pic>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199" y="1066800"/>
            <a:ext cx="8215746" cy="612435"/>
          </a:xfrm>
          <a:prstGeom prst="rect">
            <a:avLst/>
          </a:prstGeom>
          <a:noFill/>
          <a:ln>
            <a:noFill/>
          </a:ln>
        </p:spPr>
        <p:txBody>
          <a:bodyPr spcFirstLastPara="1" wrap="square" lIns="91425" tIns="45700" rIns="91425" bIns="45700" anchor="t" anchorCtr="0">
            <a:spAutoFit/>
          </a:bodyPr>
          <a:lstStyle/>
          <a:p>
            <a:pPr marL="457200" lvl="0" indent="-457200">
              <a:lnSpc>
                <a:spcPct val="130000"/>
              </a:lnSpc>
              <a:buClr>
                <a:schemeClr val="accent1"/>
              </a:buClr>
              <a:buSzPts val="2800"/>
              <a:buFont typeface="Noto Sans Symbols"/>
              <a:buChar char="▪"/>
            </a:pPr>
            <a:endParaRPr sz="26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1. UX Insight?</a:t>
            </a:r>
            <a:endParaRPr dirty="0"/>
          </a:p>
        </p:txBody>
      </p:sp>
      <p:sp>
        <p:nvSpPr>
          <p:cNvPr id="2" name="Google Shape;77;p4"/>
          <p:cNvSpPr txBox="1"/>
          <p:nvPr/>
        </p:nvSpPr>
        <p:spPr>
          <a:xfrm>
            <a:off x="457200" y="1066800"/>
            <a:ext cx="5503545" cy="5290185"/>
          </a:xfrm>
          <a:prstGeom prst="rect">
            <a:avLst/>
          </a:prstGeom>
          <a:noFill/>
          <a:ln>
            <a:noFill/>
          </a:ln>
        </p:spPr>
        <p:txBody>
          <a:bodyPr spcFirstLastPara="1" wrap="square" lIns="91425" tIns="45700" rIns="91425" bIns="45700" anchor="t" anchorCtr="0">
            <a:spAutoFit/>
          </a:bodyPr>
          <a:lstStyle/>
          <a:p>
            <a:pPr marL="457200" lvl="0" indent="-457200">
              <a:lnSpc>
                <a:spcPct val="130000"/>
              </a:lnSpc>
              <a:buClr>
                <a:schemeClr val="accent1"/>
              </a:buClr>
              <a:buSzPts val="2800"/>
              <a:buFont typeface="Wingdings" panose="05000000000000000000" charset="0"/>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User Experience (UX) là trải nghiệm toàn diện mà một người dùng trải qua khi tương tác với một sản phẩm hoặc dịch vụ. Nó bao gồm tất cả các khía cạnh liên quan đến sự tương tác của người dùng với sản phẩm hoặc dịch vụ, bao gồm giao diện người dùng, khả năng sử dụng, khả năng tiếp cận, nội dung và sự hài lòng tổng thể.</a:t>
            </a:r>
          </a:p>
        </p:txBody>
      </p:sp>
      <p:pic>
        <p:nvPicPr>
          <p:cNvPr id="3" name="Picture 2" descr="11"/>
          <p:cNvPicPr>
            <a:picLocks noChangeAspect="1"/>
          </p:cNvPicPr>
          <p:nvPr/>
        </p:nvPicPr>
        <p:blipFill>
          <a:blip r:embed="rId3"/>
          <a:stretch>
            <a:fillRect/>
          </a:stretch>
        </p:blipFill>
        <p:spPr>
          <a:xfrm>
            <a:off x="6088380" y="513080"/>
            <a:ext cx="6398260" cy="6398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199" y="1066800"/>
            <a:ext cx="8215746" cy="612435"/>
          </a:xfrm>
          <a:prstGeom prst="rect">
            <a:avLst/>
          </a:prstGeom>
          <a:noFill/>
          <a:ln>
            <a:noFill/>
          </a:ln>
        </p:spPr>
        <p:txBody>
          <a:bodyPr spcFirstLastPara="1" wrap="square" lIns="91425" tIns="45700" rIns="91425" bIns="45700" anchor="t" anchorCtr="0">
            <a:spAutoFit/>
          </a:bodyPr>
          <a:lstStyle/>
          <a:p>
            <a:pPr marL="457200" lvl="0" indent="-457200">
              <a:lnSpc>
                <a:spcPct val="130000"/>
              </a:lnSpc>
              <a:buClr>
                <a:schemeClr val="accent1"/>
              </a:buClr>
              <a:buSzPts val="2800"/>
              <a:buFont typeface="Noto Sans Symbols"/>
              <a:buChar char="▪"/>
            </a:pPr>
            <a:endParaRPr sz="26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1. UX Insight?</a:t>
            </a:r>
            <a:endParaRPr dirty="0"/>
          </a:p>
        </p:txBody>
      </p:sp>
      <p:sp>
        <p:nvSpPr>
          <p:cNvPr id="2" name="Google Shape;77;p4"/>
          <p:cNvSpPr txBox="1"/>
          <p:nvPr/>
        </p:nvSpPr>
        <p:spPr>
          <a:xfrm>
            <a:off x="457200" y="1066800"/>
            <a:ext cx="5666105" cy="3729990"/>
          </a:xfrm>
          <a:prstGeom prst="rect">
            <a:avLst/>
          </a:prstGeom>
          <a:noFill/>
          <a:ln>
            <a:noFill/>
          </a:ln>
        </p:spPr>
        <p:txBody>
          <a:bodyPr spcFirstLastPara="1" wrap="square" lIns="91425" tIns="45700" rIns="91425" bIns="45700" anchor="t" anchorCtr="0">
            <a:spAutoFit/>
          </a:bodyPr>
          <a:lstStyle/>
          <a:p>
            <a:pPr marL="457200" lvl="0" indent="-457200">
              <a:lnSpc>
                <a:spcPct val="130000"/>
              </a:lnSpc>
              <a:buClr>
                <a:schemeClr val="accent1"/>
              </a:buClr>
              <a:buSzPts val="2800"/>
              <a:buFont typeface="Wingdings" panose="05000000000000000000" charset="0"/>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Insight có nghĩa là hiểu sâu sắc về một vấn đề hoặc tình huống cụ thể. Đó là khả năng nhìn vào một vấn đề hoặc tình huống từ một góc độ mới, mang lại những hiểu biết mới và có thể dẫn đến sự hiểu biết sâu sắc và giải pháp tốt hơn.</a:t>
            </a:r>
          </a:p>
        </p:txBody>
      </p:sp>
      <p:pic>
        <p:nvPicPr>
          <p:cNvPr id="3" name="Picture 2" descr="9"/>
          <p:cNvPicPr>
            <a:picLocks noChangeAspect="1"/>
          </p:cNvPicPr>
          <p:nvPr/>
        </p:nvPicPr>
        <p:blipFill>
          <a:blip r:embed="rId3"/>
          <a:stretch>
            <a:fillRect/>
          </a:stretch>
        </p:blipFill>
        <p:spPr>
          <a:xfrm>
            <a:off x="6001385" y="335280"/>
            <a:ext cx="5708650" cy="5708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199" y="1066800"/>
            <a:ext cx="8215746" cy="612435"/>
          </a:xfrm>
          <a:prstGeom prst="rect">
            <a:avLst/>
          </a:prstGeom>
          <a:noFill/>
          <a:ln>
            <a:noFill/>
          </a:ln>
        </p:spPr>
        <p:txBody>
          <a:bodyPr spcFirstLastPara="1" wrap="square" lIns="91425" tIns="45700" rIns="91425" bIns="45700" anchor="t" anchorCtr="0">
            <a:spAutoFit/>
          </a:bodyPr>
          <a:lstStyle/>
          <a:p>
            <a:pPr marL="457200" lvl="0" indent="-457200">
              <a:lnSpc>
                <a:spcPct val="130000"/>
              </a:lnSpc>
              <a:buClr>
                <a:schemeClr val="accent1"/>
              </a:buClr>
              <a:buSzPts val="2800"/>
              <a:buFont typeface="Noto Sans Symbols"/>
              <a:buChar char="▪"/>
            </a:pPr>
            <a:endParaRPr sz="26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2. </a:t>
            </a:r>
            <a:r>
              <a:rPr lang="en-US" dirty="0" err="1"/>
              <a:t>Quy</a:t>
            </a:r>
            <a:r>
              <a:rPr lang="en-US" dirty="0"/>
              <a:t> </a:t>
            </a:r>
            <a:r>
              <a:rPr lang="en-US" dirty="0" err="1"/>
              <a:t>trình</a:t>
            </a:r>
            <a:r>
              <a:rPr lang="en-US" dirty="0"/>
              <a:t> </a:t>
            </a:r>
            <a:r>
              <a:rPr lang="en-US" dirty="0" err="1"/>
              <a:t>trải</a:t>
            </a:r>
            <a:r>
              <a:rPr lang="en-US" dirty="0"/>
              <a:t> </a:t>
            </a:r>
            <a:r>
              <a:rPr lang="en-US" dirty="0" err="1"/>
              <a:t>nghiệm</a:t>
            </a:r>
            <a:r>
              <a:rPr lang="en-US" dirty="0"/>
              <a:t> </a:t>
            </a:r>
            <a:r>
              <a:rPr lang="en-US" dirty="0" err="1"/>
              <a:t>người</a:t>
            </a:r>
            <a:r>
              <a:rPr lang="en-US" dirty="0"/>
              <a:t> </a:t>
            </a:r>
            <a:r>
              <a:rPr lang="en-US" dirty="0" err="1"/>
              <a:t>dùng</a:t>
            </a:r>
            <a:r>
              <a:rPr lang="en-US" dirty="0"/>
              <a:t> (UX Process)? </a:t>
            </a:r>
            <a:endParaRPr dirty="0"/>
          </a:p>
        </p:txBody>
      </p:sp>
      <p:pic>
        <p:nvPicPr>
          <p:cNvPr id="2" name="Picture 1"/>
          <p:cNvPicPr>
            <a:picLocks noChangeAspect="1"/>
          </p:cNvPicPr>
          <p:nvPr/>
        </p:nvPicPr>
        <p:blipFill>
          <a:blip r:embed="rId3"/>
          <a:stretch>
            <a:fillRect/>
          </a:stretch>
        </p:blipFill>
        <p:spPr>
          <a:xfrm>
            <a:off x="2186709" y="1316863"/>
            <a:ext cx="7936345" cy="49195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200" y="1066800"/>
            <a:ext cx="6385560" cy="4770120"/>
          </a:xfrm>
          <a:prstGeom prst="rect">
            <a:avLst/>
          </a:prstGeom>
          <a:noFill/>
          <a:ln>
            <a:noFill/>
          </a:ln>
        </p:spPr>
        <p:txBody>
          <a:bodyPr spcFirstLastPara="1" wrap="square" lIns="91425" tIns="45700" rIns="91425" bIns="45700" anchor="t" anchorCtr="0">
            <a:spAutoFit/>
          </a:bodyPr>
          <a:lstStyle/>
          <a:p>
            <a:pPr marL="457200" lvl="0" indent="-457200">
              <a:lnSpc>
                <a:spcPct val="130000"/>
              </a:lnSpc>
              <a:buClr>
                <a:schemeClr val="accent1"/>
              </a:buClr>
              <a:buSzPts val="2800"/>
              <a:buFont typeface="Noto Sans Symbols"/>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Start</a:t>
            </a:r>
          </a:p>
          <a:p>
            <a:pPr marL="457200" lvl="0" indent="-457200">
              <a:lnSpc>
                <a:spcPct val="130000"/>
              </a:lnSpc>
              <a:buClr>
                <a:schemeClr val="accent1"/>
              </a:buClr>
              <a:buSzPts val="2800"/>
              <a:buFont typeface="Noto Sans Symbols"/>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Explore the problem: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vấn</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đề</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nằm</a:t>
            </a:r>
            <a:r>
              <a:rPr lang="en-US" sz="2600" dirty="0">
                <a:solidFill>
                  <a:schemeClr val="dk1"/>
                </a:solidFill>
                <a:latin typeface="Calibri" panose="020F0502020204030204"/>
                <a:ea typeface="Calibri" panose="020F0502020204030204"/>
                <a:cs typeface="Calibri" panose="020F0502020204030204"/>
                <a:sym typeface="Calibri" panose="020F0502020204030204"/>
              </a:rPr>
              <a:t> ở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đâu</a:t>
            </a:r>
            <a:r>
              <a:rPr lang="en-US" sz="2600" dirty="0">
                <a:solidFill>
                  <a:schemeClr val="dk1"/>
                </a:solidFill>
                <a:latin typeface="Calibri" panose="020F0502020204030204"/>
                <a:ea typeface="Calibri" panose="020F0502020204030204"/>
                <a:cs typeface="Calibri" panose="020F0502020204030204"/>
                <a:sym typeface="Calibri" panose="020F0502020204030204"/>
              </a:rPr>
              <a:t>?</a:t>
            </a:r>
          </a:p>
          <a:p>
            <a:pPr marL="457200" lvl="0" indent="-457200">
              <a:lnSpc>
                <a:spcPct val="130000"/>
              </a:lnSpc>
              <a:buClr>
                <a:schemeClr val="accent1"/>
              </a:buClr>
              <a:buSzPts val="2800"/>
              <a:buFont typeface="Noto Sans Symbols"/>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Decide what to fix: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Quyết</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định</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sửa</a:t>
            </a:r>
            <a:r>
              <a:rPr lang="en-US" sz="2600" dirty="0">
                <a:solidFill>
                  <a:schemeClr val="dk1"/>
                </a:solidFill>
                <a:latin typeface="Calibri" panose="020F0502020204030204"/>
                <a:ea typeface="Calibri" panose="020F0502020204030204"/>
                <a:cs typeface="Calibri" panose="020F0502020204030204"/>
                <a:sym typeface="Calibri" panose="020F0502020204030204"/>
              </a:rPr>
              <a:t>?</a:t>
            </a:r>
          </a:p>
          <a:p>
            <a:pPr marL="457200" lvl="0" indent="-457200">
              <a:lnSpc>
                <a:spcPct val="130000"/>
              </a:lnSpc>
              <a:buClr>
                <a:schemeClr val="accent1"/>
              </a:buClr>
              <a:buSzPts val="2800"/>
              <a:buFont typeface="Noto Sans Symbols"/>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Test potential solutions: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có</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những</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thiết</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kế</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để</a:t>
            </a:r>
            <a:r>
              <a:rPr lang="en-US" sz="2600" dirty="0">
                <a:solidFill>
                  <a:schemeClr val="dk1"/>
                </a:solidFill>
                <a:latin typeface="Calibri" panose="020F0502020204030204"/>
                <a:ea typeface="Calibri" panose="020F0502020204030204"/>
                <a:cs typeface="Calibri" panose="020F0502020204030204"/>
                <a:sym typeface="Calibri" panose="020F0502020204030204"/>
              </a:rPr>
              <a:t> test</a:t>
            </a:r>
          </a:p>
          <a:p>
            <a:pPr marL="457200" lvl="0" indent="-457200">
              <a:lnSpc>
                <a:spcPct val="130000"/>
              </a:lnSpc>
              <a:buClr>
                <a:schemeClr val="accent1"/>
              </a:buClr>
              <a:buSzPts val="2800"/>
              <a:buFont typeface="Noto Sans Symbols"/>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Refine final solution: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chốt</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thiết</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kế</a:t>
            </a:r>
            <a:endParaRPr lang="en-US" sz="2600"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nSpc>
                <a:spcPct val="130000"/>
              </a:lnSpc>
              <a:buClr>
                <a:schemeClr val="accent1"/>
              </a:buClr>
              <a:buSzPts val="2800"/>
              <a:buFont typeface="Noto Sans Symbols"/>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Use usability testing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thường</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là</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giai</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đoạn</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nằm</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giữa</a:t>
            </a:r>
            <a:r>
              <a:rPr lang="en-US" sz="2600" dirty="0">
                <a:solidFill>
                  <a:schemeClr val="dk1"/>
                </a:solidFill>
                <a:latin typeface="Calibri" panose="020F0502020204030204"/>
                <a:ea typeface="Calibri" panose="020F0502020204030204"/>
                <a:cs typeface="Calibri" panose="020F0502020204030204"/>
                <a:sym typeface="Calibri" panose="020F0502020204030204"/>
              </a:rPr>
              <a:t> 2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giai</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đoạn</a:t>
            </a: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dirty="0" err="1">
                <a:solidFill>
                  <a:schemeClr val="dk1"/>
                </a:solidFill>
                <a:latin typeface="Calibri" panose="020F0502020204030204"/>
                <a:ea typeface="Calibri" panose="020F0502020204030204"/>
                <a:cs typeface="Calibri" panose="020F0502020204030204"/>
                <a:sym typeface="Calibri" panose="020F0502020204030204"/>
              </a:rPr>
              <a:t>này</a:t>
            </a:r>
            <a:r>
              <a:rPr lang="en-US" sz="2600" dirty="0">
                <a:solidFill>
                  <a:schemeClr val="dk1"/>
                </a:solidFill>
                <a:latin typeface="Calibri" panose="020F0502020204030204"/>
                <a:ea typeface="Calibri" panose="020F0502020204030204"/>
                <a:cs typeface="Calibri" panose="020F0502020204030204"/>
                <a:sym typeface="Calibri" panose="020F0502020204030204"/>
              </a:rPr>
              <a:t>: Test potential solutions &amp; Refine final solution</a:t>
            </a:r>
            <a:endParaRPr sz="26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lvl="0">
              <a:buSzPts val="2800"/>
            </a:pPr>
            <a:r>
              <a:rPr lang="en-US" dirty="0"/>
              <a:t>2. </a:t>
            </a:r>
            <a:r>
              <a:rPr lang="en-US" dirty="0" err="1"/>
              <a:t>Quy</a:t>
            </a:r>
            <a:r>
              <a:rPr lang="en-US" dirty="0"/>
              <a:t> </a:t>
            </a:r>
            <a:r>
              <a:rPr lang="en-US" dirty="0" err="1"/>
              <a:t>trình</a:t>
            </a:r>
            <a:r>
              <a:rPr lang="en-US" dirty="0"/>
              <a:t> </a:t>
            </a:r>
            <a:r>
              <a:rPr lang="en-US" dirty="0" err="1"/>
              <a:t>trải</a:t>
            </a:r>
            <a:r>
              <a:rPr lang="en-US" dirty="0"/>
              <a:t> </a:t>
            </a:r>
            <a:r>
              <a:rPr lang="en-US" dirty="0" err="1"/>
              <a:t>nghiệm</a:t>
            </a:r>
            <a:r>
              <a:rPr lang="en-US" dirty="0"/>
              <a:t> </a:t>
            </a:r>
            <a:r>
              <a:rPr lang="en-US" dirty="0" err="1"/>
              <a:t>người</a:t>
            </a:r>
            <a:r>
              <a:rPr lang="en-US" dirty="0"/>
              <a:t> </a:t>
            </a:r>
            <a:r>
              <a:rPr lang="en-US" dirty="0" err="1"/>
              <a:t>dùng</a:t>
            </a:r>
            <a:r>
              <a:rPr lang="en-US" dirty="0"/>
              <a:t> (UX Process)? </a:t>
            </a:r>
            <a:endParaRPr dirty="0"/>
          </a:p>
        </p:txBody>
      </p:sp>
      <p:pic>
        <p:nvPicPr>
          <p:cNvPr id="2" name="Picture 1" descr="1"/>
          <p:cNvPicPr>
            <a:picLocks noChangeAspect="1"/>
          </p:cNvPicPr>
          <p:nvPr/>
        </p:nvPicPr>
        <p:blipFill>
          <a:blip r:embed="rId3"/>
          <a:stretch>
            <a:fillRect/>
          </a:stretch>
        </p:blipFill>
        <p:spPr>
          <a:xfrm>
            <a:off x="6580505" y="942340"/>
            <a:ext cx="5791200" cy="579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4"/>
          <p:cNvSpPr txBox="1"/>
          <p:nvPr/>
        </p:nvSpPr>
        <p:spPr>
          <a:xfrm>
            <a:off x="457199" y="1066800"/>
            <a:ext cx="8058728" cy="2673985"/>
          </a:xfrm>
          <a:prstGeom prst="rect">
            <a:avLst/>
          </a:prstGeom>
          <a:noFill/>
          <a:ln>
            <a:noFill/>
          </a:ln>
        </p:spPr>
        <p:txBody>
          <a:bodyPr spcFirstLastPara="1" wrap="square" lIns="91425" tIns="45700" rIns="91425" bIns="45700" anchor="t" anchorCtr="0">
            <a:spAutoFit/>
          </a:bodyPr>
          <a:lstStyle/>
          <a:p>
            <a:pPr lvl="1" indent="-457200">
              <a:lnSpc>
                <a:spcPct val="120000"/>
              </a:lnSpc>
              <a:spcBef>
                <a:spcPts val="0"/>
              </a:spcBef>
              <a:buClr>
                <a:srgbClr val="DD7471"/>
              </a:buClr>
              <a:buFont typeface="Wingdings" panose="05000000000000000000" pitchFamily="2" charset="2"/>
              <a:buChar char="§"/>
            </a:pPr>
            <a:r>
              <a:rPr lang="en-US" sz="2800" dirty="0" err="1">
                <a:latin typeface="Calibri" panose="020F0502020204030204" pitchFamily="34" charset="0"/>
                <a:cs typeface="Calibri" panose="020F0502020204030204" pitchFamily="34" charset="0"/>
                <a:sym typeface="+mn-ea"/>
              </a:rPr>
              <a:t>Phỏng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vấn</a:t>
            </a:r>
            <a:endParaRPr lang="en-US" sz="2800" dirty="0">
              <a:latin typeface="Calibri" panose="020F0502020204030204" pitchFamily="34" charset="0"/>
              <a:cs typeface="Calibri" panose="020F0502020204030204" pitchFamily="34" charset="0"/>
            </a:endParaRPr>
          </a:p>
          <a:p>
            <a:pPr lvl="1" indent="-457200">
              <a:lnSpc>
                <a:spcPct val="120000"/>
              </a:lnSpc>
              <a:spcBef>
                <a:spcPts val="0"/>
              </a:spcBef>
              <a:buClr>
                <a:srgbClr val="DD7471"/>
              </a:buClr>
              <a:buFont typeface="Wingdings" panose="05000000000000000000" pitchFamily="2" charset="2"/>
              <a:buChar char="§"/>
            </a:pPr>
            <a:r>
              <a:rPr lang="en-US" sz="2800" dirty="0" err="1">
                <a:latin typeface="Calibri" panose="020F0502020204030204" pitchFamily="34" charset="0"/>
                <a:cs typeface="Calibri" panose="020F0502020204030204" pitchFamily="34" charset="0"/>
                <a:sym typeface="+mn-ea"/>
              </a:rPr>
              <a:t>Bảng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câu</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hỏi</a:t>
            </a:r>
            <a:endParaRPr lang="en-US" sz="2800" b="0" dirty="0">
              <a:latin typeface="Calibri" panose="020F0502020204030204" pitchFamily="34" charset="0"/>
              <a:cs typeface="Calibri" panose="020F0502020204030204" pitchFamily="34" charset="0"/>
            </a:endParaRPr>
          </a:p>
          <a:p>
            <a:pPr lvl="1" indent="-457200">
              <a:lnSpc>
                <a:spcPct val="120000"/>
              </a:lnSpc>
              <a:spcBef>
                <a:spcPts val="0"/>
              </a:spcBef>
              <a:buClr>
                <a:srgbClr val="DD7471"/>
              </a:buClr>
              <a:buFont typeface="Wingdings" panose="05000000000000000000" pitchFamily="2" charset="2"/>
              <a:buChar char="§"/>
            </a:pPr>
            <a:r>
              <a:rPr lang="en-US" sz="2800" dirty="0" err="1">
                <a:latin typeface="Calibri" panose="020F0502020204030204" pitchFamily="34" charset="0"/>
                <a:cs typeface="Calibri" panose="020F0502020204030204" pitchFamily="34" charset="0"/>
                <a:sym typeface="+mn-ea"/>
              </a:rPr>
              <a:t>Tập</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trung</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nhóm</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mục</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tiêu</a:t>
            </a:r>
            <a:endParaRPr lang="en-US" sz="2800" dirty="0">
              <a:latin typeface="Calibri" panose="020F0502020204030204" pitchFamily="34" charset="0"/>
              <a:cs typeface="Calibri" panose="020F0502020204030204" pitchFamily="34" charset="0"/>
            </a:endParaRPr>
          </a:p>
          <a:p>
            <a:pPr lvl="1" indent="-457200">
              <a:lnSpc>
                <a:spcPct val="120000"/>
              </a:lnSpc>
              <a:spcBef>
                <a:spcPts val="0"/>
              </a:spcBef>
              <a:buClr>
                <a:srgbClr val="DD7471"/>
              </a:buClr>
              <a:buFont typeface="Wingdings" panose="05000000000000000000" pitchFamily="2" charset="2"/>
              <a:buChar char="§"/>
            </a:pPr>
            <a:r>
              <a:rPr lang="en-US" sz="2800" dirty="0" err="1">
                <a:latin typeface="Calibri" panose="020F0502020204030204" pitchFamily="34" charset="0"/>
                <a:cs typeface="Calibri" panose="020F0502020204030204" pitchFamily="34" charset="0"/>
                <a:sym typeface="+mn-ea"/>
              </a:rPr>
              <a:t>Quan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sát</a:t>
            </a:r>
            <a:endParaRPr lang="en-US" sz="2800" b="0" dirty="0">
              <a:latin typeface="Calibri" panose="020F0502020204030204" pitchFamily="34" charset="0"/>
              <a:cs typeface="Calibri" panose="020F0502020204030204" pitchFamily="34" charset="0"/>
            </a:endParaRPr>
          </a:p>
          <a:p>
            <a:pPr lvl="1" indent="-457200">
              <a:lnSpc>
                <a:spcPct val="120000"/>
              </a:lnSpc>
              <a:spcBef>
                <a:spcPts val="0"/>
              </a:spcBef>
              <a:buClr>
                <a:srgbClr val="DD7471"/>
              </a:buClr>
              <a:buFont typeface="Wingdings" panose="05000000000000000000" pitchFamily="2" charset="2"/>
              <a:buChar char="§"/>
            </a:pPr>
            <a:r>
              <a:rPr lang="en-US" sz="2800" dirty="0" err="1">
                <a:latin typeface="Calibri" panose="020F0502020204030204" pitchFamily="34" charset="0"/>
                <a:cs typeface="Calibri" panose="020F0502020204030204" pitchFamily="34" charset="0"/>
                <a:sym typeface="+mn-ea"/>
              </a:rPr>
              <a:t>Nghiên</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cứu</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tài</a:t>
            </a:r>
            <a:r>
              <a:rPr lang="en-US" sz="2800" dirty="0">
                <a:latin typeface="Calibri" panose="020F0502020204030204" pitchFamily="34" charset="0"/>
                <a:cs typeface="Calibri" panose="020F0502020204030204" pitchFamily="34" charset="0"/>
                <a:sym typeface="+mn-ea"/>
              </a:rPr>
              <a:t> </a:t>
            </a:r>
            <a:r>
              <a:rPr lang="en-US" sz="2800" dirty="0" err="1">
                <a:latin typeface="Calibri" panose="020F0502020204030204" pitchFamily="34" charset="0"/>
                <a:cs typeface="Calibri" panose="020F0502020204030204" pitchFamily="34" charset="0"/>
                <a:sym typeface="+mn-ea"/>
              </a:rPr>
              <a:t>liệu</a:t>
            </a:r>
            <a:endParaRPr sz="26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txBox="1">
            <a:spLocks noGrp="1"/>
          </p:cNvSpPr>
          <p:nvPr>
            <p:ph type="title"/>
          </p:nvPr>
        </p:nvSpPr>
        <p:spPr>
          <a:xfrm>
            <a:off x="406400" y="254849"/>
            <a:ext cx="11379200" cy="6138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800"/>
              <a:buFont typeface="Quattrocento Sans" panose="020B0502050000020003"/>
              <a:buNone/>
            </a:pPr>
            <a:r>
              <a:rPr lang="en-US" dirty="0"/>
              <a:t>3. </a:t>
            </a:r>
            <a:r>
              <a:rPr lang="en-US" dirty="0" err="1"/>
              <a:t>Các phương pháp nghiên cứu</a:t>
            </a:r>
            <a:endParaRPr dirty="0"/>
          </a:p>
        </p:txBody>
      </p:sp>
      <p:pic>
        <p:nvPicPr>
          <p:cNvPr id="2" name="Picture 1" descr="4"/>
          <p:cNvPicPr>
            <a:picLocks noChangeAspect="1"/>
          </p:cNvPicPr>
          <p:nvPr/>
        </p:nvPicPr>
        <p:blipFill>
          <a:blip r:embed="rId3"/>
          <a:stretch>
            <a:fillRect/>
          </a:stretch>
        </p:blipFill>
        <p:spPr>
          <a:xfrm>
            <a:off x="7173595" y="688975"/>
            <a:ext cx="4385945" cy="4385945"/>
          </a:xfrm>
          <a:prstGeom prst="rect">
            <a:avLst/>
          </a:prstGeom>
        </p:spPr>
      </p:pic>
      <p:pic>
        <p:nvPicPr>
          <p:cNvPr id="3" name="Picture 2" descr="6"/>
          <p:cNvPicPr>
            <a:picLocks noChangeAspect="1"/>
          </p:cNvPicPr>
          <p:nvPr/>
        </p:nvPicPr>
        <p:blipFill>
          <a:blip r:embed="rId4"/>
          <a:stretch>
            <a:fillRect/>
          </a:stretch>
        </p:blipFill>
        <p:spPr>
          <a:xfrm>
            <a:off x="4613910" y="2749550"/>
            <a:ext cx="4011930" cy="4011930"/>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12">
      <a:dk1>
        <a:srgbClr val="000000"/>
      </a:dk1>
      <a:lt1>
        <a:srgbClr val="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2099</Words>
  <Application>Microsoft Macintosh PowerPoint</Application>
  <PresentationFormat>Widescreen</PresentationFormat>
  <Paragraphs>226</Paragraphs>
  <Slides>46</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Wingdings</vt:lpstr>
      <vt:lpstr>Courier New</vt:lpstr>
      <vt:lpstr>Noto Sans Symbols</vt:lpstr>
      <vt:lpstr>Roboto</vt:lpstr>
      <vt:lpstr>Quattrocento Sans</vt:lpstr>
      <vt:lpstr>Calibri</vt:lpstr>
      <vt:lpstr>Custom Design</vt:lpstr>
      <vt:lpstr>PowerPoint Presentation</vt:lpstr>
      <vt:lpstr>PowerPoint Presentation</vt:lpstr>
      <vt:lpstr>PowerPoint Presentation</vt:lpstr>
      <vt:lpstr>PowerPoint Presentation</vt:lpstr>
      <vt:lpstr>1. UX Insight?</vt:lpstr>
      <vt:lpstr>1. UX Insight?</vt:lpstr>
      <vt:lpstr>2. Quy trình trải nghiệm người dùng (UX Process)? </vt:lpstr>
      <vt:lpstr>2. Quy trình trải nghiệm người dùng (UX Process)? </vt:lpstr>
      <vt:lpstr>3. Các phương pháp nghiên cứu</vt:lpstr>
      <vt:lpstr>4. Thiết kế người dùng làm trung tâm</vt:lpstr>
      <vt:lpstr>4. Thiết kế người dùng làm trung tâm</vt:lpstr>
      <vt:lpstr>4. Thiết kế người dùng làm trung tâm</vt:lpstr>
      <vt:lpstr>4.1. Một số phương pháp UCD</vt:lpstr>
      <vt:lpstr>4.1. Một số phương pháp UCD</vt:lpstr>
      <vt:lpstr>4.1. Một số phương pháp UCD</vt:lpstr>
      <vt:lpstr>4.1. Một số phương pháp UCD</vt:lpstr>
      <vt:lpstr>4.1. Một số phương pháp UCD</vt:lpstr>
      <vt:lpstr>4.1. Một số phương pháp UCD</vt:lpstr>
      <vt:lpstr>4.2 Khả năng sử dụng sản phẩm</vt:lpstr>
      <vt:lpstr>4.2. Khả năng sử dụng sản phẩm</vt:lpstr>
      <vt:lpstr>4.2. Khả năng sử dụng sản phẩm</vt:lpstr>
      <vt:lpstr>TRẮC NGHIỆM</vt:lpstr>
      <vt:lpstr>PowerPoint Presentation</vt:lpstr>
      <vt:lpstr>Hành vi người dùng</vt:lpstr>
      <vt:lpstr>Hành vi người dùng</vt:lpstr>
      <vt:lpstr>Hành vi người dùng</vt:lpstr>
      <vt:lpstr>Hành vi người dùng</vt:lpstr>
      <vt:lpstr>Hành vi người dùng</vt:lpstr>
      <vt:lpstr>TRẮC NGHIỆM</vt:lpstr>
      <vt:lpstr>5. Thiết kế wireframe</vt:lpstr>
      <vt:lpstr>5. Thiết kế wireframe</vt:lpstr>
      <vt:lpstr>5. Thiết kế wireframe</vt:lpstr>
      <vt:lpstr>5. Thiết kế wireframe</vt:lpstr>
      <vt:lpstr>5. Thiết kế wireframe</vt:lpstr>
      <vt:lpstr>5. Thiết kế wireframe với figma</vt:lpstr>
      <vt:lpstr>5. Thiết kế wireframe với figma</vt:lpstr>
      <vt:lpstr>5. Thiết kế wireframe với figma</vt:lpstr>
      <vt:lpstr>5. Thiết kế wireframe với figma</vt:lpstr>
      <vt:lpstr>5. Thiết kế wireframe với figma</vt:lpstr>
      <vt:lpstr>5. Thiết kế wireframe với figma</vt:lpstr>
      <vt:lpstr>TRẮC NGHIỆM</vt:lpstr>
      <vt:lpstr>PowerPoint Presentation</vt:lpstr>
      <vt:lpstr>Nội dung bài 2</vt:lpstr>
      <vt:lpstr>PowerPoint Presentation</vt:lpstr>
      <vt:lpstr>Nội dung bài online 3: </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Tram Ta</cp:lastModifiedBy>
  <cp:revision>68</cp:revision>
  <dcterms:created xsi:type="dcterms:W3CDTF">2014-05-13T09:25:00Z</dcterms:created>
  <dcterms:modified xsi:type="dcterms:W3CDTF">2023-04-17T05:39:02Z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2589D9DC766A45C49A5709A5A6AB3798</vt:lpwstr>
  </property>
  <property fmtid="{D5CDD505-2E9C-101B-9397-08002B2CF9AE}" pid="3" name="KSOProductBuildVer">
    <vt:lpwstr>1033-11.2.0.11486</vt:lpwstr>
  </property>
</Properties>
</file>