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9786EC-019E-44D4-9B42-8FB0E8ED68DA}">
  <a:tblStyle styleId="{249786EC-019E-44D4-9B42-8FB0E8ED68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7519ac12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7519ac12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7519ac12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7519ac12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7519ac12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7519ac12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7519ac12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7519ac12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be607be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be607be8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be607be8b_2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be607be8b_2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b5c4616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b5c4616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7519ac12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7519ac12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14200" y="5451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Top Deal Auto</a:t>
            </a:r>
            <a:endParaRPr b="1"/>
          </a:p>
          <a:p>
            <a:pPr indent="0" lvl="0" marL="0" rtl="0" algn="l">
              <a:spcBef>
                <a:spcPts val="0"/>
              </a:spcBef>
              <a:spcAft>
                <a:spcPts val="0"/>
              </a:spcAft>
              <a:buNone/>
            </a:pPr>
            <a:r>
              <a:rPr lang="vi" sz="3666"/>
              <a:t>Website Development</a:t>
            </a:r>
            <a:endParaRPr sz="3666"/>
          </a:p>
        </p:txBody>
      </p:sp>
      <p:sp>
        <p:nvSpPr>
          <p:cNvPr id="135" name="Google Shape;135;p13"/>
          <p:cNvSpPr txBox="1"/>
          <p:nvPr>
            <p:ph idx="1" type="subTitle"/>
          </p:nvPr>
        </p:nvSpPr>
        <p:spPr>
          <a:xfrm>
            <a:off x="6329100" y="2943000"/>
            <a:ext cx="2202600" cy="18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600"/>
              <a:t>Prestige K/DA</a:t>
            </a:r>
            <a:endParaRPr b="1" sz="1600"/>
          </a:p>
          <a:p>
            <a:pPr indent="0" lvl="0" marL="0" rtl="0" algn="l">
              <a:spcBef>
                <a:spcPts val="0"/>
              </a:spcBef>
              <a:spcAft>
                <a:spcPts val="0"/>
              </a:spcAft>
              <a:buNone/>
            </a:pPr>
            <a:r>
              <a:rPr lang="vi"/>
              <a:t>Pham Duc Linh</a:t>
            </a:r>
            <a:endParaRPr/>
          </a:p>
          <a:p>
            <a:pPr indent="0" lvl="0" marL="0" rtl="0" algn="l">
              <a:spcBef>
                <a:spcPts val="0"/>
              </a:spcBef>
              <a:spcAft>
                <a:spcPts val="0"/>
              </a:spcAft>
              <a:buNone/>
            </a:pPr>
            <a:r>
              <a:rPr lang="vi"/>
              <a:t>Nguyen Thanh Dat</a:t>
            </a:r>
            <a:endParaRPr/>
          </a:p>
          <a:p>
            <a:pPr indent="0" lvl="0" marL="0" rtl="0" algn="l">
              <a:spcBef>
                <a:spcPts val="0"/>
              </a:spcBef>
              <a:spcAft>
                <a:spcPts val="0"/>
              </a:spcAft>
              <a:buNone/>
            </a:pPr>
            <a:r>
              <a:rPr lang="vi"/>
              <a:t>Pham Anh Vu</a:t>
            </a:r>
            <a:endParaRPr/>
          </a:p>
          <a:p>
            <a:pPr indent="0" lvl="0" marL="0" rtl="0" algn="l">
              <a:spcBef>
                <a:spcPts val="0"/>
              </a:spcBef>
              <a:spcAft>
                <a:spcPts val="0"/>
              </a:spcAft>
              <a:buNone/>
            </a:pPr>
            <a:r>
              <a:rPr lang="vi"/>
              <a:t>Tran Tuan Nam</a:t>
            </a:r>
            <a:endParaRPr/>
          </a:p>
          <a:p>
            <a:pPr indent="0" lvl="0" marL="0" rtl="0" algn="l">
              <a:spcBef>
                <a:spcPts val="0"/>
              </a:spcBef>
              <a:spcAft>
                <a:spcPts val="0"/>
              </a:spcAft>
              <a:buNone/>
            </a:pPr>
            <a:r>
              <a:rPr lang="vi"/>
              <a:t>Phung Xuan Tung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Industry Background</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Roboto"/>
              <a:buChar char="●"/>
            </a:pPr>
            <a:r>
              <a:rPr lang="vi" sz="1200">
                <a:latin typeface="Roboto"/>
                <a:ea typeface="Roboto"/>
                <a:cs typeface="Roboto"/>
                <a:sym typeface="Roboto"/>
              </a:rPr>
              <a:t>Market Trends:</a:t>
            </a:r>
            <a:endParaRPr sz="1200">
              <a:latin typeface="Roboto"/>
              <a:ea typeface="Roboto"/>
              <a:cs typeface="Roboto"/>
              <a:sym typeface="Roboto"/>
            </a:endParaRPr>
          </a:p>
          <a:p>
            <a:pPr indent="0" lvl="0" marL="457200" rtl="0" algn="l">
              <a:spcBef>
                <a:spcPts val="0"/>
              </a:spcBef>
              <a:spcAft>
                <a:spcPts val="0"/>
              </a:spcAft>
              <a:buNone/>
            </a:pPr>
            <a:r>
              <a:rPr lang="vi" sz="1200">
                <a:latin typeface="Roboto"/>
                <a:ea typeface="Roboto"/>
                <a:cs typeface="Roboto"/>
                <a:sym typeface="Roboto"/>
              </a:rPr>
              <a:t>- The automotive industry is increasingly reliant on online platforms for sales and services.</a:t>
            </a:r>
            <a:endParaRPr sz="1200">
              <a:latin typeface="Roboto"/>
              <a:ea typeface="Roboto"/>
              <a:cs typeface="Roboto"/>
              <a:sym typeface="Roboto"/>
            </a:endParaRPr>
          </a:p>
          <a:p>
            <a:pPr indent="0" lvl="0" marL="457200" rtl="0" algn="l">
              <a:spcBef>
                <a:spcPts val="0"/>
              </a:spcBef>
              <a:spcAft>
                <a:spcPts val="0"/>
              </a:spcAft>
              <a:buNone/>
            </a:pPr>
            <a:r>
              <a:rPr lang="vi" sz="1200">
                <a:latin typeface="Roboto"/>
                <a:ea typeface="Roboto"/>
                <a:cs typeface="Roboto"/>
                <a:sym typeface="Roboto"/>
              </a:rPr>
              <a:t>- Customers expect easy access to information and services, driving the demand for robust online presences from dealerships.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vi" sz="1200">
                <a:latin typeface="Roboto"/>
                <a:ea typeface="Roboto"/>
                <a:cs typeface="Roboto"/>
                <a:sym typeface="Roboto"/>
              </a:rPr>
              <a:t>Competitive Differentiation:</a:t>
            </a:r>
            <a:endParaRPr sz="1200">
              <a:latin typeface="Roboto"/>
              <a:ea typeface="Roboto"/>
              <a:cs typeface="Roboto"/>
              <a:sym typeface="Roboto"/>
            </a:endParaRPr>
          </a:p>
          <a:p>
            <a:pPr indent="0" lvl="0" marL="457200" rtl="0" algn="l">
              <a:spcBef>
                <a:spcPts val="0"/>
              </a:spcBef>
              <a:spcAft>
                <a:spcPts val="0"/>
              </a:spcAft>
              <a:buNone/>
            </a:pPr>
            <a:r>
              <a:rPr lang="vi" sz="1200">
                <a:latin typeface="Roboto"/>
                <a:ea typeface="Roboto"/>
                <a:cs typeface="Roboto"/>
                <a:sym typeface="Roboto"/>
              </a:rPr>
              <a:t>- Top Deal Auto's website will stand out with intuitive navigation and personalized services.</a:t>
            </a:r>
            <a:endParaRPr sz="1200">
              <a:latin typeface="Roboto"/>
              <a:ea typeface="Roboto"/>
              <a:cs typeface="Roboto"/>
              <a:sym typeface="Roboto"/>
            </a:endParaRPr>
          </a:p>
          <a:p>
            <a:pPr indent="0" lvl="0" marL="457200" rtl="0" algn="l">
              <a:spcBef>
                <a:spcPts val="0"/>
              </a:spcBef>
              <a:spcAft>
                <a:spcPts val="0"/>
              </a:spcAft>
              <a:buNone/>
            </a:pPr>
            <a:r>
              <a:rPr lang="vi" sz="1200">
                <a:latin typeface="Roboto"/>
                <a:ea typeface="Roboto"/>
                <a:cs typeface="Roboto"/>
                <a:sym typeface="Roboto"/>
              </a:rPr>
              <a:t>- Transparency, trustworthiness, and user-centric design will set it apart from competitors, fostering customer loyalty.</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Company Background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marR="0" rtl="0" algn="l">
              <a:lnSpc>
                <a:spcPct val="115000"/>
              </a:lnSpc>
              <a:spcBef>
                <a:spcPts val="0"/>
              </a:spcBef>
              <a:spcAft>
                <a:spcPts val="0"/>
              </a:spcAft>
              <a:buClr>
                <a:schemeClr val="lt1"/>
              </a:buClr>
              <a:buSzPts val="1200"/>
              <a:buFont typeface="Roboto"/>
              <a:buChar char="●"/>
            </a:pPr>
            <a:r>
              <a:rPr lang="vi" sz="1200">
                <a:latin typeface="Roboto"/>
                <a:ea typeface="Roboto"/>
                <a:cs typeface="Roboto"/>
                <a:sym typeface="Roboto"/>
              </a:rPr>
              <a:t>Established in the 1970s by Bill Joyce and partners, Top Deal Auto overcame initial market challenges with a transformative TV showcase in 1978.</a:t>
            </a:r>
            <a:endParaRPr sz="1200">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lang="vi" sz="1200">
                <a:latin typeface="Roboto"/>
                <a:ea typeface="Roboto"/>
                <a:cs typeface="Roboto"/>
                <a:sym typeface="Roboto"/>
              </a:rPr>
              <a:t>Recognized as the preferred car supplier for local businesses and government agencies, solidifying its position in the automotive market.</a:t>
            </a:r>
            <a:endParaRPr sz="1200">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lang="vi" sz="1200">
                <a:latin typeface="Roboto"/>
                <a:ea typeface="Roboto"/>
                <a:cs typeface="Roboto"/>
                <a:sym typeface="Roboto"/>
              </a:rPr>
              <a:t>Under new leadership from the next generation, the current project demonstrates Top Deal Auto's commitment to adapting and thriving in the evolving automotive landscape.</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Project Objectives</a:t>
            </a:r>
            <a:endParaRPr/>
          </a:p>
        </p:txBody>
      </p:sp>
      <p:sp>
        <p:nvSpPr>
          <p:cNvPr id="153" name="Google Shape;153;p16"/>
          <p:cNvSpPr txBox="1"/>
          <p:nvPr>
            <p:ph idx="1" type="body"/>
          </p:nvPr>
        </p:nvSpPr>
        <p:spPr>
          <a:xfrm>
            <a:off x="854625" y="1062550"/>
            <a:ext cx="7692000" cy="37857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50000"/>
              </a:lnSpc>
              <a:spcBef>
                <a:spcPts val="0"/>
              </a:spcBef>
              <a:spcAft>
                <a:spcPts val="0"/>
              </a:spcAft>
              <a:buSzPct val="100000"/>
              <a:buChar char="●"/>
            </a:pPr>
            <a:r>
              <a:rPr b="1" lang="vi"/>
              <a:t>Re-design and Optimize Online Presence</a:t>
            </a:r>
            <a:r>
              <a:rPr lang="vi"/>
              <a:t>: Develop a more professional and responsive website to enhance Top Deal Auto's online visibility and user experience.</a:t>
            </a:r>
            <a:endParaRPr/>
          </a:p>
          <a:p>
            <a:pPr indent="-304958" lvl="0" marL="457200" rtl="0" algn="l">
              <a:lnSpc>
                <a:spcPct val="150000"/>
              </a:lnSpc>
              <a:spcBef>
                <a:spcPts val="1000"/>
              </a:spcBef>
              <a:spcAft>
                <a:spcPts val="0"/>
              </a:spcAft>
              <a:buSzPct val="100000"/>
              <a:buChar char="●"/>
            </a:pPr>
            <a:r>
              <a:rPr b="1" lang="vi"/>
              <a:t>Scalability for Market Expansion</a:t>
            </a:r>
            <a:r>
              <a:rPr lang="vi"/>
              <a:t>: Meet the increasing demand for services locally and extend reach to interstate markets through an improved online platform.</a:t>
            </a:r>
            <a:endParaRPr/>
          </a:p>
          <a:p>
            <a:pPr indent="-304958" lvl="0" marL="457200" rtl="0" algn="l">
              <a:lnSpc>
                <a:spcPct val="150000"/>
              </a:lnSpc>
              <a:spcBef>
                <a:spcPts val="1000"/>
              </a:spcBef>
              <a:spcAft>
                <a:spcPts val="0"/>
              </a:spcAft>
              <a:buSzPct val="100000"/>
              <a:buChar char="●"/>
            </a:pPr>
            <a:r>
              <a:rPr b="1" lang="vi"/>
              <a:t>Enhance User Interface</a:t>
            </a:r>
            <a:r>
              <a:rPr lang="vi"/>
              <a:t>: Create an intuitive and user-friendly interface to ensure seamless navigation for potential buyers visiting the website.</a:t>
            </a:r>
            <a:endParaRPr/>
          </a:p>
          <a:p>
            <a:pPr indent="-304958" lvl="0" marL="457200" rtl="0" algn="l">
              <a:lnSpc>
                <a:spcPct val="150000"/>
              </a:lnSpc>
              <a:spcBef>
                <a:spcPts val="1000"/>
              </a:spcBef>
              <a:spcAft>
                <a:spcPts val="0"/>
              </a:spcAft>
              <a:buSzPct val="100000"/>
              <a:buChar char="●"/>
            </a:pPr>
            <a:r>
              <a:rPr b="1" lang="vi"/>
              <a:t>Implement Comprehensive Car Catalogue:</a:t>
            </a:r>
            <a:r>
              <a:rPr lang="vi"/>
              <a:t> Develop and integrate a detailed car catalogue that allows for easy browsing and search functionalities, catering to user preferences and requirements.</a:t>
            </a:r>
            <a:endParaRPr/>
          </a:p>
          <a:p>
            <a:pPr indent="-304958" lvl="0" marL="457200" rtl="0" algn="l">
              <a:lnSpc>
                <a:spcPct val="150000"/>
              </a:lnSpc>
              <a:spcBef>
                <a:spcPts val="1000"/>
              </a:spcBef>
              <a:spcAft>
                <a:spcPts val="0"/>
              </a:spcAft>
              <a:buSzPct val="100000"/>
              <a:buChar char="●"/>
            </a:pPr>
            <a:r>
              <a:rPr b="1" lang="vi"/>
              <a:t>Facilitate Trading Activities:</a:t>
            </a:r>
            <a:r>
              <a:rPr lang="vi"/>
              <a:t> Enable users to initiate and manage their trading activities directly through the website, providing a robust user-driven experience.</a:t>
            </a:r>
            <a:endParaRPr/>
          </a:p>
          <a:p>
            <a:pPr indent="-304958" lvl="0" marL="457200" rtl="0" algn="l">
              <a:lnSpc>
                <a:spcPct val="150000"/>
              </a:lnSpc>
              <a:spcBef>
                <a:spcPts val="1000"/>
              </a:spcBef>
              <a:spcAft>
                <a:spcPts val="1000"/>
              </a:spcAft>
              <a:buSzPct val="100000"/>
              <a:buChar char="●"/>
            </a:pPr>
            <a:r>
              <a:rPr b="1" lang="vi"/>
              <a:t>Ensure Multi-Device Compatibility: </a:t>
            </a:r>
            <a:r>
              <a:rPr lang="vi"/>
              <a:t>Design the website to be accessible across various devices and platforms, ensuring a consistent user experience regardless of access point.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Project Overview</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sz="1200">
              <a:latin typeface="Roboto"/>
              <a:ea typeface="Roboto"/>
              <a:cs typeface="Roboto"/>
              <a:sym typeface="Roboto"/>
            </a:endParaRPr>
          </a:p>
          <a:p>
            <a:pPr indent="-304800" lvl="0" marL="457200" marR="0" rtl="0" algn="l">
              <a:lnSpc>
                <a:spcPct val="115000"/>
              </a:lnSpc>
              <a:spcBef>
                <a:spcPts val="0"/>
              </a:spcBef>
              <a:spcAft>
                <a:spcPts val="0"/>
              </a:spcAft>
              <a:buClr>
                <a:schemeClr val="lt1"/>
              </a:buClr>
              <a:buSzPts val="1200"/>
              <a:buFont typeface="Roboto"/>
              <a:buChar char="●"/>
            </a:pPr>
            <a:r>
              <a:rPr lang="vi" sz="1200">
                <a:latin typeface="Roboto"/>
                <a:ea typeface="Roboto"/>
                <a:cs typeface="Roboto"/>
                <a:sym typeface="Roboto"/>
              </a:rPr>
              <a:t>Key features</a:t>
            </a:r>
            <a:endParaRPr sz="1200">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lang="vi" sz="1200">
                <a:latin typeface="Roboto"/>
                <a:ea typeface="Roboto"/>
                <a:cs typeface="Roboto"/>
                <a:sym typeface="Roboto"/>
              </a:rPr>
              <a:t>User-friendly and attractive online presence</a:t>
            </a:r>
            <a:endParaRPr sz="1200">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lang="vi" sz="1200">
                <a:latin typeface="Roboto"/>
                <a:ea typeface="Roboto"/>
                <a:cs typeface="Roboto"/>
                <a:sym typeface="Roboto"/>
              </a:rPr>
              <a:t>Responsive, modern design</a:t>
            </a:r>
            <a:endParaRPr sz="1200">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lang="vi" sz="1200">
                <a:latin typeface="Roboto"/>
                <a:ea typeface="Roboto"/>
                <a:cs typeface="Roboto"/>
                <a:sym typeface="Roboto"/>
              </a:rPr>
              <a:t>Allow online purchases</a:t>
            </a:r>
            <a:endParaRPr sz="1200">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lang="vi" sz="1200">
                <a:latin typeface="Roboto"/>
                <a:ea typeface="Roboto"/>
                <a:cs typeface="Roboto"/>
                <a:sym typeface="Roboto"/>
              </a:rPr>
              <a:t>Allow inventory and logistic management</a:t>
            </a:r>
            <a:endParaRPr sz="1200">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lang="vi" sz="1200">
                <a:latin typeface="Roboto"/>
                <a:ea typeface="Roboto"/>
                <a:cs typeface="Roboto"/>
                <a:sym typeface="Roboto"/>
              </a:rPr>
              <a:t>Security </a:t>
            </a:r>
            <a:r>
              <a:rPr lang="vi" sz="1200">
                <a:latin typeface="Roboto"/>
                <a:ea typeface="Roboto"/>
                <a:cs typeface="Roboto"/>
                <a:sym typeface="Roboto"/>
              </a:rPr>
              <a:t>features</a:t>
            </a:r>
            <a:endParaRPr sz="1200">
              <a:latin typeface="Roboto"/>
              <a:ea typeface="Roboto"/>
              <a:cs typeface="Roboto"/>
              <a:sym typeface="Roboto"/>
            </a:endParaRPr>
          </a:p>
          <a:p>
            <a:pPr indent="-304800" lvl="1" marL="914400" marR="0" rtl="0" algn="l">
              <a:lnSpc>
                <a:spcPct val="115000"/>
              </a:lnSpc>
              <a:spcBef>
                <a:spcPts val="0"/>
              </a:spcBef>
              <a:spcAft>
                <a:spcPts val="0"/>
              </a:spcAft>
              <a:buClr>
                <a:srgbClr val="000000"/>
              </a:buClr>
              <a:buSzPts val="1200"/>
              <a:buFont typeface="Roboto"/>
              <a:buAutoNum type="alphaLcPeriod"/>
            </a:pPr>
            <a:r>
              <a:rPr lang="vi" sz="1200">
                <a:latin typeface="Roboto"/>
                <a:ea typeface="Roboto"/>
                <a:cs typeface="Roboto"/>
                <a:sym typeface="Roboto"/>
              </a:rPr>
              <a:t>Scale seamlessly along with the business</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Risks</a:t>
            </a:r>
            <a:endParaRPr/>
          </a:p>
        </p:txBody>
      </p:sp>
      <p:sp>
        <p:nvSpPr>
          <p:cNvPr id="165" name="Google Shape;165;p18"/>
          <p:cNvSpPr txBox="1"/>
          <p:nvPr>
            <p:ph idx="1" type="body"/>
          </p:nvPr>
        </p:nvSpPr>
        <p:spPr>
          <a:xfrm>
            <a:off x="1052550" y="1116150"/>
            <a:ext cx="70389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Technical Risks:</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Integration challenges with existing systems (e.g., inventory management, payment gateways).</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Scalability issues, especially during peak traffic times.</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Security vulnerabilities leading to data breaches or fraud.</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Compatibility issues across different devices and browsers.</a:t>
            </a:r>
            <a:endParaRPr sz="1200">
              <a:solidFill>
                <a:srgbClr val="ECECEC"/>
              </a:solidFill>
              <a:highlight>
                <a:srgbClr val="212121"/>
              </a:highlight>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Market Risks:</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Fluctuating demand for cars, influenced by economic conditions and consumer preferences.</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Competition from established car dealerships and online platforms.</a:t>
            </a:r>
            <a:endParaRPr sz="1200">
              <a:solidFill>
                <a:srgbClr val="ECECEC"/>
              </a:solidFill>
              <a:highlight>
                <a:srgbClr val="212121"/>
              </a:highlight>
              <a:latin typeface="Roboto"/>
              <a:ea typeface="Roboto"/>
              <a:cs typeface="Roboto"/>
              <a:sym typeface="Roboto"/>
            </a:endParaRPr>
          </a:p>
          <a:p>
            <a:pPr indent="-304800" lvl="1" marL="914400" rtl="0" algn="l">
              <a:spcBef>
                <a:spcPts val="0"/>
              </a:spcBef>
              <a:spcAft>
                <a:spcPts val="0"/>
              </a:spcAft>
              <a:buClr>
                <a:srgbClr val="ECECEC"/>
              </a:buClr>
              <a:buSzPts val="1200"/>
              <a:buFont typeface="Roboto"/>
              <a:buChar char="-"/>
            </a:pPr>
            <a:r>
              <a:rPr lang="vi" sz="1200">
                <a:solidFill>
                  <a:srgbClr val="ECECEC"/>
                </a:solidFill>
                <a:highlight>
                  <a:srgbClr val="212121"/>
                </a:highlight>
                <a:latin typeface="Roboto"/>
                <a:ea typeface="Roboto"/>
                <a:cs typeface="Roboto"/>
                <a:sym typeface="Roboto"/>
              </a:rPr>
              <a:t>Regulatory changes impacting the automotive industry (e.g., emission standards, tariffs).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Project Timeline</a:t>
            </a:r>
            <a:endParaRPr/>
          </a:p>
        </p:txBody>
      </p:sp>
      <p:grpSp>
        <p:nvGrpSpPr>
          <p:cNvPr id="171" name="Google Shape;171;p19"/>
          <p:cNvGrpSpPr/>
          <p:nvPr/>
        </p:nvGrpSpPr>
        <p:grpSpPr>
          <a:xfrm>
            <a:off x="1087525" y="1574025"/>
            <a:ext cx="1834900" cy="2315200"/>
            <a:chOff x="1083025" y="1574025"/>
            <a:chExt cx="1834900" cy="2315200"/>
          </a:xfrm>
        </p:grpSpPr>
        <p:sp>
          <p:nvSpPr>
            <p:cNvPr id="172" name="Google Shape;172;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vi" sz="800">
                  <a:solidFill>
                    <a:srgbClr val="0C57D3"/>
                  </a:solidFill>
                  <a:latin typeface="Roboto"/>
                  <a:ea typeface="Roboto"/>
                  <a:cs typeface="Roboto"/>
                  <a:sym typeface="Roboto"/>
                </a:rPr>
                <a:t>30/03</a:t>
              </a:r>
              <a:endParaRPr sz="800">
                <a:solidFill>
                  <a:srgbClr val="0C57D3"/>
                </a:solidFill>
                <a:latin typeface="Roboto"/>
                <a:ea typeface="Roboto"/>
                <a:cs typeface="Roboto"/>
                <a:sym typeface="Roboto"/>
              </a:endParaRPr>
            </a:p>
          </p:txBody>
        </p:sp>
        <p:sp>
          <p:nvSpPr>
            <p:cNvPr id="173" name="Google Shape;173;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0C57D3"/>
                  </a:solidFill>
                  <a:latin typeface="Roboto"/>
                  <a:ea typeface="Roboto"/>
                  <a:cs typeface="Roboto"/>
                  <a:sym typeface="Roboto"/>
                </a:rPr>
                <a:t>Sprint 1</a:t>
              </a:r>
              <a:endParaRPr b="1" sz="1000">
                <a:solidFill>
                  <a:srgbClr val="0C57D3"/>
                </a:solidFill>
                <a:latin typeface="Roboto"/>
                <a:ea typeface="Roboto"/>
                <a:cs typeface="Roboto"/>
                <a:sym typeface="Roboto"/>
              </a:endParaRPr>
            </a:p>
          </p:txBody>
        </p:sp>
        <p:sp>
          <p:nvSpPr>
            <p:cNvPr id="174" name="Google Shape;174;p19"/>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vi" sz="800">
                  <a:solidFill>
                    <a:srgbClr val="0C57D3"/>
                  </a:solidFill>
                  <a:latin typeface="Roboto"/>
                  <a:ea typeface="Roboto"/>
                  <a:cs typeface="Roboto"/>
                  <a:sym typeface="Roboto"/>
                </a:rPr>
                <a:t>Graphical interface with product viewing functionalities for users, Inventory management</a:t>
              </a:r>
              <a:endParaRPr sz="800">
                <a:solidFill>
                  <a:srgbClr val="0C57D3"/>
                </a:solidFill>
                <a:latin typeface="Roboto"/>
                <a:ea typeface="Roboto"/>
                <a:cs typeface="Roboto"/>
                <a:sym typeface="Roboto"/>
              </a:endParaRPr>
            </a:p>
          </p:txBody>
        </p:sp>
        <p:cxnSp>
          <p:nvCxnSpPr>
            <p:cNvPr id="175" name="Google Shape;175;p19"/>
            <p:cNvCxnSpPr/>
            <p:nvPr/>
          </p:nvCxnSpPr>
          <p:spPr>
            <a:xfrm>
              <a:off x="2180202" y="1695421"/>
              <a:ext cx="718500" cy="741900"/>
            </a:xfrm>
            <a:prstGeom prst="straightConnector1">
              <a:avLst/>
            </a:prstGeom>
            <a:noFill/>
            <a:ln cap="flat" cmpd="sng" w="9525">
              <a:solidFill>
                <a:srgbClr val="0D5CDF"/>
              </a:solidFill>
              <a:prstDash val="solid"/>
              <a:round/>
              <a:headEnd len="sm" w="sm" type="none"/>
              <a:tailEnd len="sm" w="sm" type="none"/>
            </a:ln>
          </p:spPr>
        </p:cxnSp>
        <p:sp>
          <p:nvSpPr>
            <p:cNvPr id="176" name="Google Shape;176;p19"/>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a:t>  </a:t>
              </a:r>
              <a:endParaRPr/>
            </a:p>
          </p:txBody>
        </p:sp>
        <p:sp>
          <p:nvSpPr>
            <p:cNvPr id="177" name="Google Shape;177;p19"/>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9"/>
          <p:cNvGrpSpPr/>
          <p:nvPr/>
        </p:nvGrpSpPr>
        <p:grpSpPr>
          <a:xfrm>
            <a:off x="2796474" y="1574025"/>
            <a:ext cx="1834900" cy="2315200"/>
            <a:chOff x="1083025" y="1574025"/>
            <a:chExt cx="1834900" cy="2315200"/>
          </a:xfrm>
        </p:grpSpPr>
        <p:sp>
          <p:nvSpPr>
            <p:cNvPr id="179" name="Google Shape;179;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vi" sz="800">
                  <a:solidFill>
                    <a:srgbClr val="0C57D3"/>
                  </a:solidFill>
                  <a:latin typeface="Roboto"/>
                  <a:ea typeface="Roboto"/>
                  <a:cs typeface="Roboto"/>
                  <a:sym typeface="Roboto"/>
                </a:rPr>
                <a:t>15/05</a:t>
              </a:r>
              <a:endParaRPr sz="800">
                <a:solidFill>
                  <a:srgbClr val="0C57D3"/>
                </a:solidFill>
                <a:latin typeface="Roboto"/>
                <a:ea typeface="Roboto"/>
                <a:cs typeface="Roboto"/>
                <a:sym typeface="Roboto"/>
              </a:endParaRPr>
            </a:p>
          </p:txBody>
        </p:sp>
        <p:sp>
          <p:nvSpPr>
            <p:cNvPr id="180" name="Google Shape;180;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0C57D3"/>
                  </a:solidFill>
                  <a:latin typeface="Roboto"/>
                  <a:ea typeface="Roboto"/>
                  <a:cs typeface="Roboto"/>
                  <a:sym typeface="Roboto"/>
                </a:rPr>
                <a:t>Sprint 2</a:t>
              </a:r>
              <a:endParaRPr b="1" sz="1000">
                <a:solidFill>
                  <a:srgbClr val="0C57D3"/>
                </a:solidFill>
                <a:latin typeface="Roboto"/>
                <a:ea typeface="Roboto"/>
                <a:cs typeface="Roboto"/>
                <a:sym typeface="Roboto"/>
              </a:endParaRPr>
            </a:p>
          </p:txBody>
        </p:sp>
        <p:sp>
          <p:nvSpPr>
            <p:cNvPr id="181" name="Google Shape;181;p19"/>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vi" sz="800">
                  <a:solidFill>
                    <a:srgbClr val="0C57D3"/>
                  </a:solidFill>
                  <a:latin typeface="Roboto"/>
                  <a:ea typeface="Roboto"/>
                  <a:cs typeface="Roboto"/>
                  <a:sym typeface="Roboto"/>
                </a:rPr>
                <a:t>user transaction handling and logistic.</a:t>
              </a:r>
              <a:endParaRPr sz="800">
                <a:solidFill>
                  <a:srgbClr val="0C57D3"/>
                </a:solidFill>
                <a:latin typeface="Roboto"/>
                <a:ea typeface="Roboto"/>
                <a:cs typeface="Roboto"/>
                <a:sym typeface="Roboto"/>
              </a:endParaRPr>
            </a:p>
          </p:txBody>
        </p:sp>
        <p:cxnSp>
          <p:nvCxnSpPr>
            <p:cNvPr id="182" name="Google Shape;182;p19"/>
            <p:cNvCxnSpPr/>
            <p:nvPr/>
          </p:nvCxnSpPr>
          <p:spPr>
            <a:xfrm>
              <a:off x="2180202" y="1695421"/>
              <a:ext cx="718500" cy="741900"/>
            </a:xfrm>
            <a:prstGeom prst="straightConnector1">
              <a:avLst/>
            </a:prstGeom>
            <a:noFill/>
            <a:ln cap="flat" cmpd="sng" w="9525">
              <a:solidFill>
                <a:srgbClr val="0D5CDF"/>
              </a:solidFill>
              <a:prstDash val="solid"/>
              <a:round/>
              <a:headEnd len="sm" w="sm" type="none"/>
              <a:tailEnd len="sm" w="sm" type="none"/>
            </a:ln>
          </p:spPr>
        </p:cxnSp>
        <p:sp>
          <p:nvSpPr>
            <p:cNvPr id="183" name="Google Shape;183;p19"/>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a:t>  </a:t>
              </a:r>
              <a:endParaRPr/>
            </a:p>
          </p:txBody>
        </p:sp>
        <p:sp>
          <p:nvSpPr>
            <p:cNvPr id="184" name="Google Shape;184;p19"/>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9"/>
          <p:cNvGrpSpPr/>
          <p:nvPr/>
        </p:nvGrpSpPr>
        <p:grpSpPr>
          <a:xfrm>
            <a:off x="4508319" y="1573314"/>
            <a:ext cx="1834900" cy="2315200"/>
            <a:chOff x="1083025" y="1574025"/>
            <a:chExt cx="1834900" cy="2315200"/>
          </a:xfrm>
        </p:grpSpPr>
        <p:sp>
          <p:nvSpPr>
            <p:cNvPr id="186" name="Google Shape;186;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vi" sz="800">
                  <a:solidFill>
                    <a:srgbClr val="858585"/>
                  </a:solidFill>
                  <a:latin typeface="Roboto"/>
                  <a:ea typeface="Roboto"/>
                  <a:cs typeface="Roboto"/>
                  <a:sym typeface="Roboto"/>
                </a:rPr>
                <a:t>01/07</a:t>
              </a:r>
              <a:endParaRPr sz="800">
                <a:solidFill>
                  <a:srgbClr val="858585"/>
                </a:solidFill>
                <a:latin typeface="Roboto"/>
                <a:ea typeface="Roboto"/>
                <a:cs typeface="Roboto"/>
                <a:sym typeface="Roboto"/>
              </a:endParaRPr>
            </a:p>
          </p:txBody>
        </p:sp>
        <p:sp>
          <p:nvSpPr>
            <p:cNvPr id="187" name="Google Shape;187;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858585"/>
                  </a:solidFill>
                  <a:latin typeface="Roboto"/>
                  <a:ea typeface="Roboto"/>
                  <a:cs typeface="Roboto"/>
                  <a:sym typeface="Roboto"/>
                </a:rPr>
                <a:t>Sprint 3</a:t>
              </a:r>
              <a:endParaRPr b="1" sz="1000">
                <a:solidFill>
                  <a:srgbClr val="858585"/>
                </a:solidFill>
                <a:latin typeface="Roboto"/>
                <a:ea typeface="Roboto"/>
                <a:cs typeface="Roboto"/>
                <a:sym typeface="Roboto"/>
              </a:endParaRPr>
            </a:p>
          </p:txBody>
        </p:sp>
        <p:sp>
          <p:nvSpPr>
            <p:cNvPr id="188" name="Google Shape;188;p19"/>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vi" sz="800">
                  <a:solidFill>
                    <a:srgbClr val="858585"/>
                  </a:solidFill>
                  <a:latin typeface="Roboto"/>
                  <a:ea typeface="Roboto"/>
                  <a:cs typeface="Roboto"/>
                  <a:sym typeface="Roboto"/>
                </a:rPr>
                <a:t> advanced user transaction handling and customer support.</a:t>
              </a:r>
              <a:endParaRPr sz="800">
                <a:solidFill>
                  <a:srgbClr val="858585"/>
                </a:solidFill>
                <a:latin typeface="Roboto"/>
                <a:ea typeface="Roboto"/>
                <a:cs typeface="Roboto"/>
                <a:sym typeface="Roboto"/>
              </a:endParaRPr>
            </a:p>
          </p:txBody>
        </p:sp>
        <p:cxnSp>
          <p:nvCxnSpPr>
            <p:cNvPr id="189" name="Google Shape;189;p19"/>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90" name="Google Shape;190;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a:t>  </a:t>
              </a:r>
              <a:endParaRPr/>
            </a:p>
          </p:txBody>
        </p:sp>
        <p:sp>
          <p:nvSpPr>
            <p:cNvPr id="191" name="Google Shape;191;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9"/>
          <p:cNvGrpSpPr/>
          <p:nvPr/>
        </p:nvGrpSpPr>
        <p:grpSpPr>
          <a:xfrm>
            <a:off x="6221583" y="1573303"/>
            <a:ext cx="1834900" cy="2315200"/>
            <a:chOff x="1083025" y="1574025"/>
            <a:chExt cx="1834900" cy="2315200"/>
          </a:xfrm>
        </p:grpSpPr>
        <p:sp>
          <p:nvSpPr>
            <p:cNvPr id="193" name="Google Shape;193;p19"/>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vi" sz="800">
                  <a:solidFill>
                    <a:srgbClr val="858585"/>
                  </a:solidFill>
                  <a:latin typeface="Roboto"/>
                  <a:ea typeface="Roboto"/>
                  <a:cs typeface="Roboto"/>
                  <a:sym typeface="Roboto"/>
                </a:rPr>
                <a:t>15/08</a:t>
              </a:r>
              <a:endParaRPr sz="800">
                <a:solidFill>
                  <a:srgbClr val="858585"/>
                </a:solidFill>
                <a:latin typeface="Roboto"/>
                <a:ea typeface="Roboto"/>
                <a:cs typeface="Roboto"/>
                <a:sym typeface="Roboto"/>
              </a:endParaRPr>
            </a:p>
          </p:txBody>
        </p:sp>
        <p:sp>
          <p:nvSpPr>
            <p:cNvPr id="194" name="Google Shape;194;p19"/>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858585"/>
                  </a:solidFill>
                  <a:latin typeface="Roboto"/>
                  <a:ea typeface="Roboto"/>
                  <a:cs typeface="Roboto"/>
                  <a:sym typeface="Roboto"/>
                </a:rPr>
                <a:t>Sprint 4</a:t>
              </a:r>
              <a:endParaRPr b="1" sz="1000">
                <a:solidFill>
                  <a:srgbClr val="858585"/>
                </a:solidFill>
                <a:latin typeface="Roboto"/>
                <a:ea typeface="Roboto"/>
                <a:cs typeface="Roboto"/>
                <a:sym typeface="Roboto"/>
              </a:endParaRPr>
            </a:p>
          </p:txBody>
        </p:sp>
        <p:sp>
          <p:nvSpPr>
            <p:cNvPr id="195" name="Google Shape;195;p19"/>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vi" sz="800">
                  <a:solidFill>
                    <a:srgbClr val="858585"/>
                  </a:solidFill>
                  <a:latin typeface="Roboto"/>
                  <a:ea typeface="Roboto"/>
                  <a:cs typeface="Roboto"/>
                  <a:sym typeface="Roboto"/>
                </a:rPr>
                <a:t>Testing user’s and iterate on feedbacks</a:t>
              </a:r>
              <a:endParaRPr sz="800">
                <a:solidFill>
                  <a:srgbClr val="858585"/>
                </a:solidFill>
                <a:latin typeface="Roboto"/>
                <a:ea typeface="Roboto"/>
                <a:cs typeface="Roboto"/>
                <a:sym typeface="Roboto"/>
              </a:endParaRPr>
            </a:p>
          </p:txBody>
        </p:sp>
        <p:cxnSp>
          <p:nvCxnSpPr>
            <p:cNvPr id="196" name="Google Shape;196;p19"/>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97" name="Google Shape;197;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a:t>  </a:t>
              </a:r>
              <a:endParaRPr/>
            </a:p>
          </p:txBody>
        </p:sp>
        <p:sp>
          <p:nvSpPr>
            <p:cNvPr id="198" name="Google Shape;198;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Quality Management (DoD)</a:t>
            </a:r>
            <a:endParaRPr/>
          </a:p>
        </p:txBody>
      </p:sp>
      <p:sp>
        <p:nvSpPr>
          <p:cNvPr id="204" name="Google Shape;204;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1800"/>
              </a:spcBef>
              <a:spcAft>
                <a:spcPts val="0"/>
              </a:spcAft>
              <a:buSzPts val="1200"/>
              <a:buFont typeface="Arial"/>
              <a:buChar char="●"/>
            </a:pPr>
            <a:r>
              <a:rPr b="1" lang="vi" sz="1200">
                <a:latin typeface="Arial"/>
                <a:ea typeface="Arial"/>
                <a:cs typeface="Arial"/>
                <a:sym typeface="Arial"/>
              </a:rPr>
              <a:t>Functionality Suitability:</a:t>
            </a:r>
            <a:r>
              <a:rPr lang="vi" sz="1200">
                <a:latin typeface="Arial"/>
                <a:ea typeface="Arial"/>
                <a:cs typeface="Arial"/>
                <a:sym typeface="Arial"/>
              </a:rPr>
              <a:t> ensure the functional correctness of user purchasing and administrator product management flows, with a maximum 5% failure rate in UI, UX, and functional tests, while also allowing core operations of the existing system to be completed and matching 95% of additional functionalities.</a:t>
            </a:r>
            <a:endParaRPr sz="1200">
              <a:solidFill>
                <a:srgbClr val="D1D5DB"/>
              </a:solidFill>
              <a:highlight>
                <a:srgbClr val="343541"/>
              </a:highlight>
              <a:latin typeface="Arial"/>
              <a:ea typeface="Arial"/>
              <a:cs typeface="Arial"/>
              <a:sym typeface="Arial"/>
            </a:endParaRPr>
          </a:p>
          <a:p>
            <a:pPr indent="-304800" lvl="0" marL="457200" rtl="0" algn="l">
              <a:spcBef>
                <a:spcPts val="0"/>
              </a:spcBef>
              <a:spcAft>
                <a:spcPts val="0"/>
              </a:spcAft>
              <a:buSzPts val="1200"/>
              <a:buFont typeface="Arial"/>
              <a:buChar char="●"/>
            </a:pPr>
            <a:r>
              <a:rPr b="1" lang="vi" sz="1200">
                <a:latin typeface="Arial"/>
                <a:ea typeface="Arial"/>
                <a:cs typeface="Arial"/>
                <a:sym typeface="Arial"/>
              </a:rPr>
              <a:t>Performance Efficiency: </a:t>
            </a:r>
            <a:r>
              <a:rPr lang="vi" sz="1200">
                <a:latin typeface="Arial"/>
                <a:ea typeface="Arial"/>
                <a:cs typeface="Arial"/>
                <a:sym typeface="Arial"/>
              </a:rPr>
              <a:t>maintain low-latency content delivery globally, with specific response time thresholds for content delivery, transactions, and administrator tasks, along with efficient resource utilization, even distribution of network traffic, and scalable capacity, all monitored and managed through AWS services, while adhering to defined thresholds.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b="1" lang="vi" sz="1200">
                <a:latin typeface="Arial"/>
                <a:ea typeface="Arial"/>
                <a:cs typeface="Arial"/>
                <a:sym typeface="Arial"/>
              </a:rPr>
              <a:t>Usability: </a:t>
            </a:r>
            <a:r>
              <a:rPr lang="vi" sz="1200">
                <a:latin typeface="Arial"/>
                <a:ea typeface="Arial"/>
                <a:cs typeface="Arial"/>
                <a:sym typeface="Arial"/>
              </a:rPr>
              <a:t>visually appealing, consistent with the brand and modern standards, user satisfaction rating of ≥ 4 out of 5, compliance rate of ≥ 90%, reducing the number of user errors by ≥ 50%, and maintaining user ratings for error messages of ≥ 4 out of 5.</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b="1" lang="vi" sz="1200">
                <a:latin typeface="Arial"/>
                <a:ea typeface="Arial"/>
                <a:cs typeface="Arial"/>
                <a:sym typeface="Arial"/>
              </a:rPr>
              <a:t>Reliability:</a:t>
            </a:r>
            <a:endParaRPr b="1" sz="1200">
              <a:latin typeface="Arial"/>
              <a:ea typeface="Arial"/>
              <a:cs typeface="Arial"/>
              <a:sym typeface="Arial"/>
            </a:endParaRPr>
          </a:p>
          <a:p>
            <a:pPr indent="-304800" lvl="0" marL="457200" rtl="0" algn="l">
              <a:spcBef>
                <a:spcPts val="0"/>
              </a:spcBef>
              <a:spcAft>
                <a:spcPts val="0"/>
              </a:spcAft>
              <a:buSzPts val="1200"/>
              <a:buFont typeface="Arial"/>
              <a:buChar char="●"/>
            </a:pPr>
            <a:r>
              <a:rPr b="1" lang="vi" sz="1200">
                <a:latin typeface="Arial"/>
                <a:ea typeface="Arial"/>
                <a:cs typeface="Arial"/>
                <a:sym typeface="Arial"/>
              </a:rPr>
              <a:t>Security:</a:t>
            </a:r>
            <a:endParaRPr b="1" sz="1200">
              <a:latin typeface="Arial"/>
              <a:ea typeface="Arial"/>
              <a:cs typeface="Arial"/>
              <a:sym typeface="Arial"/>
            </a:endParaRPr>
          </a:p>
          <a:p>
            <a:pPr indent="-304800" lvl="0" marL="457200" rtl="0" algn="l">
              <a:spcBef>
                <a:spcPts val="0"/>
              </a:spcBef>
              <a:spcAft>
                <a:spcPts val="0"/>
              </a:spcAft>
              <a:buSzPts val="1200"/>
              <a:buFont typeface="Arial"/>
              <a:buChar char="●"/>
            </a:pPr>
            <a:r>
              <a:rPr b="1" lang="vi" sz="1200">
                <a:latin typeface="Arial"/>
                <a:ea typeface="Arial"/>
                <a:cs typeface="Arial"/>
                <a:sym typeface="Arial"/>
              </a:rPr>
              <a:t>Portability:</a:t>
            </a:r>
            <a:r>
              <a:rPr lang="vi" sz="1200">
                <a:latin typeface="Arial"/>
                <a:ea typeface="Arial"/>
                <a:cs typeface="Arial"/>
                <a:sym typeface="Arial"/>
              </a:rPr>
              <a:t> </a:t>
            </a:r>
            <a:endParaRPr sz="1200">
              <a:latin typeface="Arial"/>
              <a:ea typeface="Arial"/>
              <a:cs typeface="Arial"/>
              <a:sym typeface="Arial"/>
            </a:endParaRPr>
          </a:p>
          <a:p>
            <a:pPr indent="0" lvl="0" marL="0" rtl="0" algn="l">
              <a:spcBef>
                <a:spcPts val="1800"/>
              </a:spcBef>
              <a:spcAft>
                <a:spcPts val="6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1177825" y="71800"/>
            <a:ext cx="7038900" cy="49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Team Expertise</a:t>
            </a:r>
            <a:endParaRPr/>
          </a:p>
        </p:txBody>
      </p:sp>
      <p:graphicFrame>
        <p:nvGraphicFramePr>
          <p:cNvPr id="210" name="Google Shape;210;p21"/>
          <p:cNvGraphicFramePr/>
          <p:nvPr/>
        </p:nvGraphicFramePr>
        <p:xfrm>
          <a:off x="245475" y="663450"/>
          <a:ext cx="3000000" cy="3000000"/>
        </p:xfrm>
        <a:graphic>
          <a:graphicData uri="http://schemas.openxmlformats.org/drawingml/2006/table">
            <a:tbl>
              <a:tblPr>
                <a:noFill/>
                <a:tableStyleId>{249786EC-019E-44D4-9B42-8FB0E8ED68DA}</a:tableStyleId>
              </a:tblPr>
              <a:tblGrid>
                <a:gridCol w="870325"/>
                <a:gridCol w="1932325"/>
                <a:gridCol w="4547850"/>
                <a:gridCol w="1438550"/>
              </a:tblGrid>
              <a:tr h="373575">
                <a:tc>
                  <a:txBody>
                    <a:bodyPr/>
                    <a:lstStyle/>
                    <a:p>
                      <a:pPr indent="0" lvl="0" marL="0" rtl="0" algn="l">
                        <a:spcBef>
                          <a:spcPts val="0"/>
                        </a:spcBef>
                        <a:spcAft>
                          <a:spcPts val="0"/>
                        </a:spcAft>
                        <a:buNone/>
                      </a:pPr>
                      <a:r>
                        <a:rPr lang="vi" sz="1100">
                          <a:solidFill>
                            <a:schemeClr val="lt1"/>
                          </a:solidFill>
                        </a:rPr>
                        <a:t>Name</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Roles</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Experiences</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Certificates</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1550">
                <a:tc>
                  <a:txBody>
                    <a:bodyPr/>
                    <a:lstStyle/>
                    <a:p>
                      <a:pPr indent="0" lvl="0" marL="0" rtl="0" algn="l">
                        <a:spcBef>
                          <a:spcPts val="0"/>
                        </a:spcBef>
                        <a:spcAft>
                          <a:spcPts val="0"/>
                        </a:spcAft>
                        <a:buNone/>
                      </a:pPr>
                      <a:r>
                        <a:rPr lang="vi" sz="1100">
                          <a:solidFill>
                            <a:schemeClr val="lt1"/>
                          </a:solidFill>
                        </a:rPr>
                        <a:t>Pham Anh Vu</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Solutions, IT Architect</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Specializes in AWS and Azure, with 8 years of experience in deploying scalable cloud solutions. Known for optimizing cloud costs and implementing serverless technologies, he has led the cloud migration of high-traffic platforms, showcasing his capability to manage demanding cloud environments.</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98450" lvl="0" marL="457200" rtl="0" algn="l">
                        <a:spcBef>
                          <a:spcPts val="0"/>
                        </a:spcBef>
                        <a:spcAft>
                          <a:spcPts val="0"/>
                        </a:spcAft>
                        <a:buClr>
                          <a:schemeClr val="lt1"/>
                        </a:buClr>
                        <a:buSzPts val="1100"/>
                        <a:buChar char="-"/>
                      </a:pPr>
                      <a:r>
                        <a:rPr lang="vi" sz="1100">
                          <a:solidFill>
                            <a:schemeClr val="lt1"/>
                          </a:solidFill>
                        </a:rPr>
                        <a:t>AWS SAA-C03</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09675">
                <a:tc>
                  <a:txBody>
                    <a:bodyPr/>
                    <a:lstStyle/>
                    <a:p>
                      <a:pPr indent="0" lvl="0" marL="0" rtl="0" algn="l">
                        <a:spcBef>
                          <a:spcPts val="0"/>
                        </a:spcBef>
                        <a:spcAft>
                          <a:spcPts val="0"/>
                        </a:spcAft>
                        <a:buNone/>
                      </a:pPr>
                      <a:r>
                        <a:rPr lang="vi" sz="1100">
                          <a:solidFill>
                            <a:schemeClr val="lt1"/>
                          </a:solidFill>
                        </a:rPr>
                        <a:t>Pham Duc Linh</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Product Owner - BA</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With a background in product management and a keen eye for market trends, Linh has 4 years of experience in aligning project goals with customer needs. He excels in roadmap planning and stakeholder communication, ensuring projects are customer-focused and market-driven.</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0975">
                <a:tc>
                  <a:txBody>
                    <a:bodyPr/>
                    <a:lstStyle/>
                    <a:p>
                      <a:pPr indent="0" lvl="0" marL="0" rtl="0" algn="l">
                        <a:spcBef>
                          <a:spcPts val="0"/>
                        </a:spcBef>
                        <a:spcAft>
                          <a:spcPts val="0"/>
                        </a:spcAft>
                        <a:buNone/>
                      </a:pPr>
                      <a:r>
                        <a:rPr lang="vi" sz="1100">
                          <a:solidFill>
                            <a:schemeClr val="lt1"/>
                          </a:solidFill>
                        </a:rPr>
                        <a:t>Nguyen Thanh Dat</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Project Manager - Scrum Master</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Certified Scrum Master with 5 years of experience in fostering Agile environments. Skilled in enhancing team productivity and removing project impediments.</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2300">
                <a:tc>
                  <a:txBody>
                    <a:bodyPr/>
                    <a:lstStyle/>
                    <a:p>
                      <a:pPr indent="0" lvl="0" marL="0" rtl="0" algn="l">
                        <a:spcBef>
                          <a:spcPts val="0"/>
                        </a:spcBef>
                        <a:spcAft>
                          <a:spcPts val="0"/>
                        </a:spcAft>
                        <a:buNone/>
                      </a:pPr>
                      <a:r>
                        <a:rPr lang="vi" sz="1100">
                          <a:solidFill>
                            <a:schemeClr val="lt1"/>
                          </a:solidFill>
                        </a:rPr>
                        <a:t>Phung Xuan Tung</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Lead Developer (FE)</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6 years of experience in front-end development, skilled in React and responsive design</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2300">
                <a:tc>
                  <a:txBody>
                    <a:bodyPr/>
                    <a:lstStyle/>
                    <a:p>
                      <a:pPr indent="0" lvl="0" marL="0" rtl="0" algn="l">
                        <a:spcBef>
                          <a:spcPts val="0"/>
                        </a:spcBef>
                        <a:spcAft>
                          <a:spcPts val="0"/>
                        </a:spcAft>
                        <a:buNone/>
                      </a:pPr>
                      <a:r>
                        <a:rPr lang="vi" sz="1100">
                          <a:solidFill>
                            <a:schemeClr val="lt1"/>
                          </a:solidFill>
                        </a:rPr>
                        <a:t>Tran Tuan Nam</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Lead Developer (BE)</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vi" sz="1100">
                          <a:solidFill>
                            <a:schemeClr val="lt1"/>
                          </a:solidFill>
                        </a:rPr>
                        <a:t> 5 years in back-end development, specializes in Node.js and database management</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