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k540gU3NU0ZtQxq+uqXLJQuYi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 Slide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11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" name="Google Shape;19;p11"/>
          <p:cNvSpPr/>
          <p:nvPr/>
        </p:nvSpPr>
        <p:spPr>
          <a:xfrm>
            <a:off x="82177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78590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78434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>
            <p:ph idx="2" type="pic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0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1669987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1" name="Google Shape;101;p2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2" name="Google Shape;102;p21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2" name="Google Shape;112;p22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2"/>
          <p:cNvSpPr txBox="1"/>
          <p:nvPr>
            <p:ph idx="5" type="body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2"/>
          <p:cNvSpPr txBox="1"/>
          <p:nvPr>
            <p:ph idx="6" type="body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2" name="Google Shape;122;p23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3" name="Google Shape;123;p23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/>
          <p:nvPr>
            <p:ph idx="3" type="pic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/>
          <p:nvPr>
            <p:ph idx="4" type="pic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2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p2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p2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2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2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" name="Google Shape;29;p12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12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i="0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3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13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13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13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4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14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0" i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3" name="Google Shape;53;p15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5"/>
          <p:cNvSpPr/>
          <p:nvPr>
            <p:ph idx="2" type="pic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3" type="body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7"/>
          <p:cNvSpPr txBox="1"/>
          <p:nvPr>
            <p:ph idx="4" type="body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7" name="Google Shape;67;p17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>
            <p:ph idx="2" type="pic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/>
          <p:nvPr>
            <p:ph idx="3" type="pic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8"/>
          <p:cNvSpPr/>
          <p:nvPr>
            <p:ph idx="4" type="pic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8"/>
          <p:cNvSpPr/>
          <p:nvPr>
            <p:ph idx="5" type="pic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1" name="Google Shape;81;p18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86" name="Google Shape;86;p19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</a:pPr>
            <a:r>
              <a:rPr lang="en-US" sz="5400">
                <a:solidFill>
                  <a:schemeClr val="lt1"/>
                </a:solidFill>
              </a:rPr>
              <a:t>SENTIMENT ANALYSIS: UNVEILING THE POWER OF A.I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5641848" y="4700015"/>
            <a:ext cx="5093208" cy="1833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Group 2: Ngo Anh Tu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          Nguyen Le Thang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                 Phung Xuan Tung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          Nguyen Duc Minh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1" name="Google Shape;161;p2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SENTIMENTAL ANALYSIS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-"/>
            </a:pPr>
            <a:r>
              <a:rPr lang="en-US"/>
              <a:t>Sentiment Analysis is an NLP technique focused on understanding the emotional tone within textual data.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-"/>
            </a:pPr>
            <a:r>
              <a:rPr lang="en-US"/>
              <a:t>The primary goal is to determine whether the expressed sentiment in the text is positive, negative, or neutral.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-"/>
            </a:pPr>
            <a:r>
              <a:rPr lang="en-US"/>
              <a:t>Involves the use of machine learning algorithms and linguistic analysis to automatically categorize and quantify sentiments.</a:t>
            </a:r>
            <a:endParaRPr/>
          </a:p>
        </p:txBody>
      </p:sp>
      <p:sp>
        <p:nvSpPr>
          <p:cNvPr id="163" name="Google Shape;163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pic>
        <p:nvPicPr>
          <p:cNvPr descr="Sentiment Analysis | Sentiment Analysis Python | Express Analytics" id="165" name="Google Shape;1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923" y="2189524"/>
            <a:ext cx="4637655" cy="247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lang="en-US"/>
              <a:t>SENTIMENT ANALYSIS CATEGORIES</a:t>
            </a:r>
            <a:endParaRPr/>
          </a:p>
        </p:txBody>
      </p:sp>
      <p:sp>
        <p:nvSpPr>
          <p:cNvPr id="171" name="Google Shape;171;p3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 sz="2500"/>
              <a:t>3 Main Categories of Sentiment Analysis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lang="en-US" sz="5400"/>
              <a:t>CATEGORIES</a:t>
            </a:r>
            <a:endParaRPr/>
          </a:p>
        </p:txBody>
      </p:sp>
      <p:sp>
        <p:nvSpPr>
          <p:cNvPr id="177" name="Google Shape;17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Positive Sentiment: Text expressing happiness, satisfaction, or approval, conveying a favorable outlook or positive opinion.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Negative Sentiment: Text articulating discontent, disappointment, or criticism, reflecting an unfavorable perspective or negative opinion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Neutral Sentiment: Text with an absence of strong emotional tone, presenting information objectively without conveying a distinctly positive or negative viewpoint.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ctrTitle"/>
          </p:nvPr>
        </p:nvSpPr>
        <p:spPr>
          <a:xfrm>
            <a:off x="6687314" y="-479395"/>
            <a:ext cx="4139182" cy="47584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Open Sans"/>
              <a:buNone/>
            </a:pPr>
            <a:r>
              <a:rPr lang="en-US" sz="4500"/>
              <a:t>How Sentiment Analysis Works</a:t>
            </a:r>
            <a:endParaRPr/>
          </a:p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artoon of a person standing next to a computer screen&#10;&#10;Description automatically generated" id="186" name="Google Shape;186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" l="22459" r="30652" t="0"/>
          <a:stretch/>
        </p:blipFill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Steps in Sentiment Analysis</a:t>
            </a:r>
            <a:endParaRPr/>
          </a:p>
        </p:txBody>
      </p:sp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grpSp>
        <p:nvGrpSpPr>
          <p:cNvPr id="193" name="Google Shape;193;p6"/>
          <p:cNvGrpSpPr/>
          <p:nvPr/>
        </p:nvGrpSpPr>
        <p:grpSpPr>
          <a:xfrm>
            <a:off x="1449734" y="2209799"/>
            <a:ext cx="9902130" cy="2651761"/>
            <a:chOff x="1934" y="883919"/>
            <a:chExt cx="9902130" cy="2651761"/>
          </a:xfrm>
        </p:grpSpPr>
        <p:sp>
          <p:nvSpPr>
            <p:cNvPr id="194" name="Google Shape;194;p6"/>
            <p:cNvSpPr/>
            <p:nvPr/>
          </p:nvSpPr>
          <p:spPr>
            <a:xfrm rot="5400000">
              <a:off x="-909957" y="1795812"/>
              <a:ext cx="1988820" cy="165035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fmla="val 2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82550" spcFirstLastPara="1" rIns="82550" wrap="square" tIns="165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Collection and Preprocessing</a:t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66970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166970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Gather textual data from different sources and clean it by removing irrelevant information, handling errors, and standardizing the format.</a:t>
              </a:r>
              <a:endParaRPr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t/>
              </a:r>
              <a:endParaRPr b="0" i="0" sz="11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 rot="5400000">
              <a:off x="1049839" y="1795812"/>
              <a:ext cx="1988820" cy="165035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82550" spcFirstLastPara="1" rIns="82550" wrap="square" tIns="165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 Extraction and Tokenization</a:t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126766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2126766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Break down the text into smaller units (tokens) and identify relevant features or attributes to facilitate analysis.</a:t>
              </a:r>
              <a:endParaRPr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 rot="5400000">
              <a:off x="3009635" y="1795812"/>
              <a:ext cx="1988820" cy="165035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fmla="val 25000" name="adj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82550" spcFirstLastPara="1" rIns="82550" wrap="square" tIns="165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Sentiment Classification Model</a:t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086563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4086563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Use machine learning algorithms trained on labeled datasets to classify text into positive, negative, or neutral sentiments.</a:t>
              </a:r>
              <a:endParaRPr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 rot="5400000">
              <a:off x="4969432" y="1795812"/>
              <a:ext cx="1988820" cy="165035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fmla="val 25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6047059" y="2872740"/>
              <a:ext cx="1731473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82550" spcFirstLastPara="1" rIns="82550" wrap="square" tIns="165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 and Evaluation</a:t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046360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6046360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 the model on labeled data, evaluate its performance using metrics like accuracy, precision, and recall.</a:t>
              </a:r>
              <a:endParaRPr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t/>
              </a:r>
              <a:endParaRPr b="0" i="0" sz="1100" u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 rot="5400000">
              <a:off x="6929229" y="1795812"/>
              <a:ext cx="1988820" cy="165035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841121" y="2872740"/>
              <a:ext cx="2062943" cy="662940"/>
            </a:xfrm>
            <a:prstGeom prst="chevron">
              <a:avLst>
                <a:gd fmla="val 2500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8006856" y="2872740"/>
              <a:ext cx="1731473" cy="66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82550" spcFirstLastPara="1" rIns="82550" wrap="square" tIns="165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None/>
              </a:pPr>
              <a:r>
                <a:rPr lang="en-US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and Improvement</a:t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006156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8006156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 the trained model to analyze sentiments in real-time data, making it applicable for various applications and improve it further more in the future</a:t>
              </a:r>
              <a:endParaRPr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 sz="5400"/>
              <a:t> Challenges in Sentiment Analysis</a:t>
            </a:r>
            <a:endParaRPr/>
          </a:p>
        </p:txBody>
      </p:sp>
      <p:sp>
        <p:nvSpPr>
          <p:cNvPr id="224" name="Google Shape;224;p7"/>
          <p:cNvSpPr txBox="1"/>
          <p:nvPr>
            <p:ph idx="4" type="body"/>
          </p:nvPr>
        </p:nvSpPr>
        <p:spPr>
          <a:xfrm>
            <a:off x="1500809" y="1858617"/>
            <a:ext cx="10127974" cy="4122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Sarcasm and Irony: Detection of sarcastic or ironic expressions in text poses a challenge due to the need for understanding context, tone, and subtle linguistic cues.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Context-Dependent Sentiment: Sentiment can vary based on context, making it challenging for models to accurately interpret the emotional tone of words or phrases in different situations.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Domain-Specific Nuances: Sentiment analysis models may struggle when faced with industry or community-specific language patterns, requiring customization and additional training on domain-specific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Negation and Double Negation: Dealing with negations, where words reverse sentiment, and handling complex negation structures present challenges for sentiment analysis models.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</a:pPr>
            <a:r>
              <a:rPr lang="en-US" sz="4000"/>
              <a:t>APPLICATION OF SENTIMENT ANALYSIS </a:t>
            </a:r>
            <a:endParaRPr/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Social Media Monitoring: Sentiment analysis is employed to track and understand public opinions on social media, enabling businesses to engage with customers in real-time and manage their online reputation effectively.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Customer Feedback Analysis: Sentiment analysis is utilized to analyze customer reviews and feedback, providing businesses with valuable insights into customer satisfaction levels and guiding improvements in products or services.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Financial Markets: In the financial sector, sentiment analysis is applied to analyze textual data, such as news and social media, to assess market sentiment, inform investment decisions, and manage risks in financial markets.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5760720" y="585216"/>
            <a:ext cx="5276088" cy="3529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en-US"/>
              <a:t>THANK YOU FOR LISTENING</a:t>
            </a:r>
            <a:endParaRPr/>
          </a:p>
        </p:txBody>
      </p:sp>
      <p:sp>
        <p:nvSpPr>
          <p:cNvPr id="236" name="Google Shape;236;p9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ANALYSIS</a:t>
            </a:r>
            <a:endParaRPr/>
          </a:p>
        </p:txBody>
      </p:sp>
      <p:pic>
        <p:nvPicPr>
          <p:cNvPr descr="mountains at sunset" id="237" name="Google Shape;237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1" l="0" r="0" t="41"/>
          <a:stretch/>
        </p:blipFill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at sunset" id="238" name="Google Shape;238;p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47" l="0" r="0" t="347"/>
          <a:stretch/>
        </p:blipFill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under near dusk sky" id="239" name="Google Shape;239;p9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16" r="15" t="0"/>
          <a:stretch/>
        </p:blipFill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under the night sky just before dawn" id="240" name="Google Shape;240;p9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107" l="0" r="0" t="108"/>
          <a:stretch/>
        </p:blipFill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2024-01-30T14:46:09Z</dcterms:created>
  <dc:creator>ANH TU NGO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