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4"/>
  </p:sldMasterIdLst>
  <p:notesMasterIdLst>
    <p:notesMasterId r:id="rId30"/>
  </p:notesMasterIdLst>
  <p:handoutMasterIdLst>
    <p:handoutMasterId r:id="rId31"/>
  </p:handoutMasterIdLst>
  <p:sldIdLst>
    <p:sldId id="268" r:id="rId5"/>
    <p:sldId id="269" r:id="rId6"/>
    <p:sldId id="270" r:id="rId7"/>
    <p:sldId id="279" r:id="rId8"/>
    <p:sldId id="289" r:id="rId9"/>
    <p:sldId id="290" r:id="rId10"/>
    <p:sldId id="291" r:id="rId11"/>
    <p:sldId id="292" r:id="rId12"/>
    <p:sldId id="293" r:id="rId13"/>
    <p:sldId id="294" r:id="rId14"/>
    <p:sldId id="295" r:id="rId15"/>
    <p:sldId id="296" r:id="rId16"/>
    <p:sldId id="297" r:id="rId17"/>
    <p:sldId id="271" r:id="rId18"/>
    <p:sldId id="280" r:id="rId19"/>
    <p:sldId id="281" r:id="rId20"/>
    <p:sldId id="282" r:id="rId21"/>
    <p:sldId id="283" r:id="rId22"/>
    <p:sldId id="286" r:id="rId23"/>
    <p:sldId id="287" r:id="rId24"/>
    <p:sldId id="272" r:id="rId25"/>
    <p:sldId id="285" r:id="rId26"/>
    <p:sldId id="288" r:id="rId27"/>
    <p:sldId id="284" r:id="rId28"/>
    <p:sldId id="273" r:id="rId2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8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E28F23-0111-97D4-8EDD-B35F5090E7D0}" v="20" dt="2022-04-30T06:19:56.426"/>
    <p1510:client id="{F23E9DDB-060E-4362-81C7-E97F9E065D48}" v="266" dt="2022-04-30T06:26:11.196"/>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94"/>
  </p:normalViewPr>
  <p:slideViewPr>
    <p:cSldViewPr snapToGrid="0">
      <p:cViewPr varScale="1">
        <p:scale>
          <a:sx n="104" d="100"/>
          <a:sy n="104" d="100"/>
        </p:scale>
        <p:origin x="232" y="568"/>
      </p:cViewPr>
      <p:guideLst>
        <p:guide orient="horz" pos="2160"/>
        <p:guide orient="horz" pos="384"/>
        <p:guide orient="horz" pos="3792"/>
        <p:guide pos="959"/>
        <p:guide pos="6719"/>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4/30/22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4/30/22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21</a:t>
            </a:fld>
            <a:endParaRPr lang="en-US"/>
          </a:p>
        </p:txBody>
      </p:sp>
    </p:spTree>
    <p:extLst>
      <p:ext uri="{BB962C8B-B14F-4D97-AF65-F5344CB8AC3E}">
        <p14:creationId xmlns:p14="http://schemas.microsoft.com/office/powerpoint/2010/main" val="1965874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22</a:t>
            </a:fld>
            <a:endParaRPr lang="en-US"/>
          </a:p>
        </p:txBody>
      </p:sp>
    </p:spTree>
    <p:extLst>
      <p:ext uri="{BB962C8B-B14F-4D97-AF65-F5344CB8AC3E}">
        <p14:creationId xmlns:p14="http://schemas.microsoft.com/office/powerpoint/2010/main" val="2344692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24</a:t>
            </a:fld>
            <a:endParaRPr lang="en-US"/>
          </a:p>
        </p:txBody>
      </p:sp>
    </p:spTree>
    <p:extLst>
      <p:ext uri="{BB962C8B-B14F-4D97-AF65-F5344CB8AC3E}">
        <p14:creationId xmlns:p14="http://schemas.microsoft.com/office/powerpoint/2010/main" val="4203256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25</a:t>
            </a:fld>
            <a:endParaRPr lang="en-US"/>
          </a:p>
        </p:txBody>
      </p:sp>
    </p:spTree>
    <p:extLst>
      <p:ext uri="{BB962C8B-B14F-4D97-AF65-F5344CB8AC3E}">
        <p14:creationId xmlns:p14="http://schemas.microsoft.com/office/powerpoint/2010/main" val="1400489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Omar: This dataset comes from Kaggle, and it is composed of college students’ academic profile and if they got a job post graduation. We will investigate what does it take for a student to get a job. We will also predict if a student gets a job.</a:t>
            </a:r>
          </a:p>
        </p:txBody>
      </p:sp>
      <p:sp>
        <p:nvSpPr>
          <p:cNvPr id="4" name="Slide Number Placeholder 3"/>
          <p:cNvSpPr>
            <a:spLocks noGrp="1"/>
          </p:cNvSpPr>
          <p:nvPr>
            <p:ph type="sldNum" sz="quarter" idx="10"/>
          </p:nvPr>
        </p:nvSpPr>
        <p:spPr/>
        <p:txBody>
          <a:bodyPr/>
          <a:lstStyle/>
          <a:p>
            <a:fld id="{BF105DB2-FD3E-441D-8B7E-7AE83ECE27B3}" type="slidenum">
              <a:rPr lang="en-US" smtClean="0"/>
              <a:t>2</a:t>
            </a:fld>
            <a:endParaRPr lang="en-US"/>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Omar: Here are the values of the dataset, they will be covered when we go over their distributions.</a:t>
            </a:r>
          </a:p>
        </p:txBody>
      </p:sp>
      <p:sp>
        <p:nvSpPr>
          <p:cNvPr id="4" name="Slide Number Placeholder 3"/>
          <p:cNvSpPr>
            <a:spLocks noGrp="1"/>
          </p:cNvSpPr>
          <p:nvPr>
            <p:ph type="sldNum" sz="quarter" idx="10"/>
          </p:nvPr>
        </p:nvSpPr>
        <p:spPr/>
        <p:txBody>
          <a:bodyPr/>
          <a:lstStyle/>
          <a:p>
            <a:fld id="{BF105DB2-FD3E-441D-8B7E-7AE83ECE27B3}" type="slidenum">
              <a:rPr lang="en-US" smtClean="0"/>
              <a:t>3</a:t>
            </a:fld>
            <a:endParaRPr lang="en-US"/>
          </a:p>
        </p:txBody>
      </p:sp>
    </p:spTree>
    <p:extLst>
      <p:ext uri="{BB962C8B-B14F-4D97-AF65-F5344CB8AC3E}">
        <p14:creationId xmlns:p14="http://schemas.microsoft.com/office/powerpoint/2010/main" val="354644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4</a:t>
            </a:fld>
            <a:endParaRPr lang="en-US"/>
          </a:p>
        </p:txBody>
      </p:sp>
    </p:spTree>
    <p:extLst>
      <p:ext uri="{BB962C8B-B14F-4D97-AF65-F5344CB8AC3E}">
        <p14:creationId xmlns:p14="http://schemas.microsoft.com/office/powerpoint/2010/main" val="2547229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Omar: To attempt to answer our research question (what it takes for student to get placed), I made various </a:t>
            </a:r>
            <a:r>
              <a:rPr lang="en-US" err="1"/>
              <a:t>countplots</a:t>
            </a:r>
            <a:r>
              <a:rPr lang="en-US"/>
              <a:t> to observe any patterns or findings within the discrete values.</a:t>
            </a:r>
          </a:p>
          <a:p>
            <a:r>
              <a:rPr lang="en-US"/>
              <a:t>	M &gt; F</a:t>
            </a:r>
          </a:p>
          <a:p>
            <a:r>
              <a:rPr lang="en-US"/>
              <a:t>	Others = Central (general educational knowledge exams)</a:t>
            </a:r>
          </a:p>
          <a:p>
            <a:r>
              <a:rPr lang="en-US"/>
              <a:t>	Others &gt; Central</a:t>
            </a:r>
          </a:p>
          <a:p>
            <a:r>
              <a:rPr lang="en-US"/>
              <a:t>	Commerce &gt; Science &gt; Arts</a:t>
            </a:r>
          </a:p>
        </p:txBody>
      </p:sp>
      <p:sp>
        <p:nvSpPr>
          <p:cNvPr id="4" name="Slide Number Placeholder 3"/>
          <p:cNvSpPr>
            <a:spLocks noGrp="1"/>
          </p:cNvSpPr>
          <p:nvPr>
            <p:ph type="sldNum" sz="quarter" idx="10"/>
          </p:nvPr>
        </p:nvSpPr>
        <p:spPr/>
        <p:txBody>
          <a:bodyPr/>
          <a:lstStyle/>
          <a:p>
            <a:fld id="{BF105DB2-FD3E-441D-8B7E-7AE83ECE27B3}" type="slidenum">
              <a:rPr lang="en-US" smtClean="0"/>
              <a:t>14</a:t>
            </a:fld>
            <a:endParaRPr lang="en-US"/>
          </a:p>
        </p:txBody>
      </p:sp>
    </p:spTree>
    <p:extLst>
      <p:ext uri="{BB962C8B-B14F-4D97-AF65-F5344CB8AC3E}">
        <p14:creationId xmlns:p14="http://schemas.microsoft.com/office/powerpoint/2010/main" val="2805730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Omar: </a:t>
            </a:r>
            <a:r>
              <a:rPr lang="en-US" err="1"/>
              <a:t>Comm&amp;Mgmt</a:t>
            </a:r>
            <a:r>
              <a:rPr lang="en-US"/>
              <a:t> &gt; </a:t>
            </a:r>
            <a:r>
              <a:rPr lang="en-US" err="1"/>
              <a:t>Sci&amp;Tech</a:t>
            </a:r>
            <a:endParaRPr lang="en-US"/>
          </a:p>
          <a:p>
            <a:r>
              <a:rPr lang="en-US"/>
              <a:t>	No &gt; Yes</a:t>
            </a:r>
          </a:p>
          <a:p>
            <a:r>
              <a:rPr lang="en-US"/>
              <a:t>	</a:t>
            </a:r>
            <a:r>
              <a:rPr lang="en-US" err="1"/>
              <a:t>Mkt&amp;Fin</a:t>
            </a:r>
            <a:r>
              <a:rPr lang="en-US"/>
              <a:t> &gt; </a:t>
            </a:r>
            <a:r>
              <a:rPr lang="en-US" err="1"/>
              <a:t>Mkt&amp;HR</a:t>
            </a:r>
            <a:endParaRPr lang="en-US"/>
          </a:p>
          <a:p>
            <a:r>
              <a:rPr lang="en-US"/>
              <a:t>	Placed &gt; Not Placed</a:t>
            </a:r>
          </a:p>
        </p:txBody>
      </p:sp>
      <p:sp>
        <p:nvSpPr>
          <p:cNvPr id="4" name="Slide Number Placeholder 3"/>
          <p:cNvSpPr>
            <a:spLocks noGrp="1"/>
          </p:cNvSpPr>
          <p:nvPr>
            <p:ph type="sldNum" sz="quarter" idx="10"/>
          </p:nvPr>
        </p:nvSpPr>
        <p:spPr/>
        <p:txBody>
          <a:bodyPr/>
          <a:lstStyle/>
          <a:p>
            <a:fld id="{BF105DB2-FD3E-441D-8B7E-7AE83ECE27B3}" type="slidenum">
              <a:rPr lang="en-US" smtClean="0"/>
              <a:t>15</a:t>
            </a:fld>
            <a:endParaRPr lang="en-US"/>
          </a:p>
        </p:txBody>
      </p:sp>
    </p:spTree>
    <p:extLst>
      <p:ext uri="{BB962C8B-B14F-4D97-AF65-F5344CB8AC3E}">
        <p14:creationId xmlns:p14="http://schemas.microsoft.com/office/powerpoint/2010/main" val="110513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Omar: </a:t>
            </a:r>
          </a:p>
        </p:txBody>
      </p:sp>
      <p:sp>
        <p:nvSpPr>
          <p:cNvPr id="4" name="Slide Number Placeholder 3"/>
          <p:cNvSpPr>
            <a:spLocks noGrp="1"/>
          </p:cNvSpPr>
          <p:nvPr>
            <p:ph type="sldNum" sz="quarter" idx="10"/>
          </p:nvPr>
        </p:nvSpPr>
        <p:spPr/>
        <p:txBody>
          <a:bodyPr/>
          <a:lstStyle/>
          <a:p>
            <a:fld id="{BF105DB2-FD3E-441D-8B7E-7AE83ECE27B3}" type="slidenum">
              <a:rPr lang="en-US" smtClean="0"/>
              <a:t>16</a:t>
            </a:fld>
            <a:endParaRPr lang="en-US"/>
          </a:p>
        </p:txBody>
      </p:sp>
    </p:spTree>
    <p:extLst>
      <p:ext uri="{BB962C8B-B14F-4D97-AF65-F5344CB8AC3E}">
        <p14:creationId xmlns:p14="http://schemas.microsoft.com/office/powerpoint/2010/main" val="119026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Omar: Students with no prior experience consists more of the dataset, which explains why more of them got placed.</a:t>
            </a:r>
          </a:p>
        </p:txBody>
      </p:sp>
      <p:sp>
        <p:nvSpPr>
          <p:cNvPr id="4" name="Slide Number Placeholder 3"/>
          <p:cNvSpPr>
            <a:spLocks noGrp="1"/>
          </p:cNvSpPr>
          <p:nvPr>
            <p:ph type="sldNum" sz="quarter" idx="10"/>
          </p:nvPr>
        </p:nvSpPr>
        <p:spPr/>
        <p:txBody>
          <a:bodyPr/>
          <a:lstStyle/>
          <a:p>
            <a:fld id="{BF105DB2-FD3E-441D-8B7E-7AE83ECE27B3}" type="slidenum">
              <a:rPr lang="en-US" smtClean="0"/>
              <a:t>17</a:t>
            </a:fld>
            <a:endParaRPr lang="en-US"/>
          </a:p>
        </p:txBody>
      </p:sp>
    </p:spTree>
    <p:extLst>
      <p:ext uri="{BB962C8B-B14F-4D97-AF65-F5344CB8AC3E}">
        <p14:creationId xmlns:p14="http://schemas.microsoft.com/office/powerpoint/2010/main" val="1379927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18</a:t>
            </a:fld>
            <a:endParaRPr lang="en-US"/>
          </a:p>
        </p:txBody>
      </p:sp>
    </p:spTree>
    <p:extLst>
      <p:ext uri="{BB962C8B-B14F-4D97-AF65-F5344CB8AC3E}">
        <p14:creationId xmlns:p14="http://schemas.microsoft.com/office/powerpoint/2010/main" val="666168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a:t>Add a footer</a:t>
            </a:r>
          </a:p>
        </p:txBody>
      </p:sp>
      <p:sp>
        <p:nvSpPr>
          <p:cNvPr id="20" name="Date Placeholder 19"/>
          <p:cNvSpPr>
            <a:spLocks noGrp="1"/>
          </p:cNvSpPr>
          <p:nvPr>
            <p:ph type="dt" sz="half" idx="10"/>
          </p:nvPr>
        </p:nvSpPr>
        <p:spPr/>
        <p:txBody>
          <a:bodyPr/>
          <a:lstStyle/>
          <a:p>
            <a:fld id="{333B76B7-5811-4114-8A95-998148FFD529}" type="datetime1">
              <a:rPr lang="en-US" smtClean="0"/>
              <a:t>4/30/22</a:t>
            </a:fld>
            <a:endParaRPr lang="en-US"/>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175C077A-EF7A-41AA-8976-110EB7416C60}" type="datetime1">
              <a:rPr lang="en-US" smtClean="0"/>
              <a:t>4/30/22</a:t>
            </a:fld>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CFF5912B-6681-4BDF-AE10-F59636249FF3}" type="datetime1">
              <a:rPr lang="en-US" smtClean="0"/>
              <a:t>4/30/22</a:t>
            </a:fld>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905C8E22-D0BA-4CB4-9C32-B27533199514}" type="datetime1">
              <a:rPr lang="en-US" smtClean="0"/>
              <a:t>4/30/22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FC2180A9-7A83-412D-A8AC-5AF60A8AA507}" type="datetime1">
              <a:rPr lang="en-US" smtClean="0"/>
              <a:t>4/30/22</a:t>
            </a:fld>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4/30/22</a:t>
            </a:fld>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38BB83F9-4677-4C31-8407-7919061A580B}" type="datetime1">
              <a:rPr lang="en-US" smtClean="0"/>
              <a:t>4/30/22</a:t>
            </a:fld>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C33939A6-3450-434F-A872-BEE63F7EB093}" type="datetime1">
              <a:rPr lang="en-US" smtClean="0"/>
              <a:t>4/30/22</a:t>
            </a:fld>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E3BABB1C-FA00-4171-BA31-4C5E719472F3}" type="datetime1">
              <a:rPr lang="en-US" smtClean="0"/>
              <a:t>4/30/22</a:t>
            </a:fld>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D76C8610-5B57-4C6B-BF9F-F5397A1F60B8}" type="datetime1">
              <a:rPr lang="en-US" smtClean="0"/>
              <a:t>4/30/22</a:t>
            </a:fld>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BADBF3DD-8B6D-46AA-BCA9-242D4EF63DDF}" type="datetime1">
              <a:rPr lang="en-US" smtClean="0"/>
              <a:t>4/30/22</a:t>
            </a:fld>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23C41AE9-3D4A-4A08-B03D-DC6D2ADF5464}" type="datetime1">
              <a:rPr lang="en-US" smtClean="0"/>
              <a:t>4/30/22</a:t>
            </a:fld>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4/30/22</a:t>
            </a:fld>
            <a:endParaRPr lang="en-US"/>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Student Job Placement</a:t>
            </a:r>
          </a:p>
        </p:txBody>
      </p:sp>
      <p:sp>
        <p:nvSpPr>
          <p:cNvPr id="3" name="Content Placeholder 2"/>
          <p:cNvSpPr>
            <a:spLocks noGrp="1"/>
          </p:cNvSpPr>
          <p:nvPr>
            <p:ph type="subTitle" idx="1"/>
          </p:nvPr>
        </p:nvSpPr>
        <p:spPr>
          <a:xfrm>
            <a:off x="1217612" y="5029200"/>
            <a:ext cx="10515599" cy="838200"/>
          </a:xfrm>
        </p:spPr>
        <p:txBody>
          <a:bodyPr>
            <a:normAutofit/>
          </a:bodyPr>
          <a:lstStyle/>
          <a:p>
            <a:r>
              <a:rPr lang="en-US"/>
              <a:t>COSC 3337</a:t>
            </a:r>
            <a:r>
              <a:rPr lang="en-US" b="1"/>
              <a:t>|</a:t>
            </a:r>
            <a:r>
              <a:rPr lang="en-US"/>
              <a:t> </a:t>
            </a:r>
            <a:r>
              <a:rPr lang="en-US">
                <a:effectLst/>
              </a:rPr>
              <a:t>Phu Nguyen, Lizthebett Valdivia, Omar Cano, &amp; Chiemela Amaefule </a:t>
            </a:r>
          </a:p>
          <a:p>
            <a:r>
              <a:rPr lang="en-US"/>
              <a:t> </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10;&#10;Description automatically generated">
            <a:extLst>
              <a:ext uri="{FF2B5EF4-FFF2-40B4-BE49-F238E27FC236}">
                <a16:creationId xmlns:a16="http://schemas.microsoft.com/office/drawing/2014/main" id="{B9DBDE97-9DD0-A43E-523B-56E4250EF278}"/>
              </a:ext>
            </a:extLst>
          </p:cNvPr>
          <p:cNvPicPr>
            <a:picLocks noChangeAspect="1"/>
          </p:cNvPicPr>
          <p:nvPr/>
        </p:nvPicPr>
        <p:blipFill>
          <a:blip r:embed="rId2"/>
          <a:stretch>
            <a:fillRect/>
          </a:stretch>
        </p:blipFill>
        <p:spPr>
          <a:xfrm>
            <a:off x="98887" y="963828"/>
            <a:ext cx="11375307" cy="4930344"/>
          </a:xfrm>
          <a:prstGeom prst="rect">
            <a:avLst/>
          </a:prstGeom>
        </p:spPr>
      </p:pic>
    </p:spTree>
    <p:extLst>
      <p:ext uri="{BB962C8B-B14F-4D97-AF65-F5344CB8AC3E}">
        <p14:creationId xmlns:p14="http://schemas.microsoft.com/office/powerpoint/2010/main" val="253264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605B9-64E9-55E9-9CC7-54F455AF6A59}"/>
              </a:ext>
            </a:extLst>
          </p:cNvPr>
          <p:cNvSpPr>
            <a:spLocks noGrp="1"/>
          </p:cNvSpPr>
          <p:nvPr>
            <p:ph type="title"/>
          </p:nvPr>
        </p:nvSpPr>
        <p:spPr/>
        <p:txBody>
          <a:bodyPr/>
          <a:lstStyle/>
          <a:p>
            <a:r>
              <a:rPr lang="en-US" dirty="0"/>
              <a:t>Creating Model</a:t>
            </a:r>
          </a:p>
        </p:txBody>
      </p:sp>
      <p:pic>
        <p:nvPicPr>
          <p:cNvPr id="6" name="Picture 5" descr="Graphical user interface, text&#10;&#10;Description automatically generated">
            <a:extLst>
              <a:ext uri="{FF2B5EF4-FFF2-40B4-BE49-F238E27FC236}">
                <a16:creationId xmlns:a16="http://schemas.microsoft.com/office/drawing/2014/main" id="{30923A54-ACD0-3BF5-2BCF-5C3479F80FDD}"/>
              </a:ext>
            </a:extLst>
          </p:cNvPr>
          <p:cNvPicPr>
            <a:picLocks noChangeAspect="1"/>
          </p:cNvPicPr>
          <p:nvPr/>
        </p:nvPicPr>
        <p:blipFill>
          <a:blip r:embed="rId2"/>
          <a:stretch>
            <a:fillRect/>
          </a:stretch>
        </p:blipFill>
        <p:spPr>
          <a:xfrm>
            <a:off x="416482" y="2034059"/>
            <a:ext cx="11355859" cy="3155778"/>
          </a:xfrm>
          <a:prstGeom prst="rect">
            <a:avLst/>
          </a:prstGeom>
        </p:spPr>
      </p:pic>
    </p:spTree>
    <p:extLst>
      <p:ext uri="{BB962C8B-B14F-4D97-AF65-F5344CB8AC3E}">
        <p14:creationId xmlns:p14="http://schemas.microsoft.com/office/powerpoint/2010/main" val="417466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5141B837-DB4C-868D-0E6F-A786A965FAAF}"/>
              </a:ext>
            </a:extLst>
          </p:cNvPr>
          <p:cNvPicPr>
            <a:picLocks noChangeAspect="1"/>
          </p:cNvPicPr>
          <p:nvPr/>
        </p:nvPicPr>
        <p:blipFill>
          <a:blip r:embed="rId2"/>
          <a:stretch>
            <a:fillRect/>
          </a:stretch>
        </p:blipFill>
        <p:spPr>
          <a:xfrm>
            <a:off x="3039718" y="205087"/>
            <a:ext cx="5387589" cy="5945310"/>
          </a:xfrm>
          <a:prstGeom prst="rect">
            <a:avLst/>
          </a:prstGeom>
        </p:spPr>
      </p:pic>
    </p:spTree>
    <p:extLst>
      <p:ext uri="{BB962C8B-B14F-4D97-AF65-F5344CB8AC3E}">
        <p14:creationId xmlns:p14="http://schemas.microsoft.com/office/powerpoint/2010/main" val="117600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with medium confidence">
            <a:extLst>
              <a:ext uri="{FF2B5EF4-FFF2-40B4-BE49-F238E27FC236}">
                <a16:creationId xmlns:a16="http://schemas.microsoft.com/office/drawing/2014/main" id="{F8D58F79-2818-E1FF-027F-8656710E6C82}"/>
              </a:ext>
            </a:extLst>
          </p:cNvPr>
          <p:cNvPicPr>
            <a:picLocks noChangeAspect="1"/>
          </p:cNvPicPr>
          <p:nvPr/>
        </p:nvPicPr>
        <p:blipFill>
          <a:blip r:embed="rId2"/>
          <a:stretch>
            <a:fillRect/>
          </a:stretch>
        </p:blipFill>
        <p:spPr>
          <a:xfrm>
            <a:off x="1522876" y="1716190"/>
            <a:ext cx="8760467" cy="4532210"/>
          </a:xfrm>
          <a:prstGeom prst="rect">
            <a:avLst/>
          </a:prstGeom>
        </p:spPr>
      </p:pic>
      <p:sp>
        <p:nvSpPr>
          <p:cNvPr id="4" name="Title 3">
            <a:extLst>
              <a:ext uri="{FF2B5EF4-FFF2-40B4-BE49-F238E27FC236}">
                <a16:creationId xmlns:a16="http://schemas.microsoft.com/office/drawing/2014/main" id="{1EED4AC1-5650-1196-5C27-F14A4FE88CB5}"/>
              </a:ext>
            </a:extLst>
          </p:cNvPr>
          <p:cNvSpPr>
            <a:spLocks noGrp="1"/>
          </p:cNvSpPr>
          <p:nvPr>
            <p:ph type="title"/>
          </p:nvPr>
        </p:nvSpPr>
        <p:spPr/>
        <p:txBody>
          <a:bodyPr/>
          <a:lstStyle/>
          <a:p>
            <a:r>
              <a:rPr lang="en-US" dirty="0"/>
              <a:t>Confusion Matrix</a:t>
            </a:r>
          </a:p>
        </p:txBody>
      </p:sp>
    </p:spTree>
    <p:extLst>
      <p:ext uri="{BB962C8B-B14F-4D97-AF65-F5344CB8AC3E}">
        <p14:creationId xmlns:p14="http://schemas.microsoft.com/office/powerpoint/2010/main" val="3004334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457200"/>
            <a:ext cx="9143538" cy="1066800"/>
          </a:xfrm>
        </p:spPr>
        <p:txBody>
          <a:bodyPr/>
          <a:lstStyle/>
          <a:p>
            <a:r>
              <a:rPr lang="en-US"/>
              <a:t>Data Findings</a:t>
            </a:r>
          </a:p>
        </p:txBody>
      </p:sp>
      <p:pic>
        <p:nvPicPr>
          <p:cNvPr id="7" name="Content Placeholder 6">
            <a:extLst>
              <a:ext uri="{FF2B5EF4-FFF2-40B4-BE49-F238E27FC236}">
                <a16:creationId xmlns:a16="http://schemas.microsoft.com/office/drawing/2014/main" id="{8BA70A8C-53FD-4669-AA99-C3683F8FAD1C}"/>
              </a:ext>
            </a:extLst>
          </p:cNvPr>
          <p:cNvPicPr>
            <a:picLocks noGrp="1" noChangeAspect="1"/>
          </p:cNvPicPr>
          <p:nvPr>
            <p:ph idx="1"/>
          </p:nvPr>
        </p:nvPicPr>
        <p:blipFill>
          <a:blip r:embed="rId3"/>
          <a:stretch>
            <a:fillRect/>
          </a:stretch>
        </p:blipFill>
        <p:spPr>
          <a:xfrm>
            <a:off x="5256212" y="1137323"/>
            <a:ext cx="6400800" cy="4583354"/>
          </a:xfrm>
        </p:spPr>
      </p:pic>
      <p:sp>
        <p:nvSpPr>
          <p:cNvPr id="12" name="Rectangle 4">
            <a:extLst>
              <a:ext uri="{FF2B5EF4-FFF2-40B4-BE49-F238E27FC236}">
                <a16:creationId xmlns:a16="http://schemas.microsoft.com/office/drawing/2014/main" id="{E443FBDC-4591-4201-B1EC-D18BCA64E4F1}"/>
              </a:ext>
            </a:extLst>
          </p:cNvPr>
          <p:cNvSpPr>
            <a:spLocks noChangeArrowheads="1"/>
          </p:cNvSpPr>
          <p:nvPr/>
        </p:nvSpPr>
        <p:spPr bwMode="auto">
          <a:xfrm>
            <a:off x="912812" y="1727947"/>
            <a:ext cx="3962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u="none" strike="noStrike" cap="none" normalizeH="0" baseline="0">
                <a:ln>
                  <a:noFill/>
                </a:ln>
                <a:solidFill>
                  <a:srgbClr val="212121"/>
                </a:solidFill>
                <a:effectLst/>
              </a:rPr>
              <a:t>There are more males than females in the dataset.</a:t>
            </a:r>
          </a:p>
          <a:p>
            <a:pPr marR="0" lvl="0" algn="l" defTabSz="914400" rtl="0" eaLnBrk="0" fontAlgn="base" latinLnBrk="0" hangingPunct="0">
              <a:lnSpc>
                <a:spcPct val="100000"/>
              </a:lnSpc>
              <a:spcBef>
                <a:spcPct val="0"/>
              </a:spcBef>
              <a:spcAft>
                <a:spcPct val="0"/>
              </a:spcAft>
              <a:buClrTx/>
              <a:buSzTx/>
              <a:tabLst/>
            </a:pPr>
            <a:endParaRPr lang="en-US" altLang="en-US">
              <a:solidFill>
                <a:srgbClr val="212121"/>
              </a:solidFil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a:solidFill>
                  <a:srgbClr val="212121"/>
                </a:solidFill>
              </a:rPr>
              <a:t>T</a:t>
            </a:r>
            <a:r>
              <a:rPr kumimoji="0" lang="en-US" altLang="en-US" b="0" u="none" strike="noStrike" cap="none" normalizeH="0" baseline="0">
                <a:ln>
                  <a:noFill/>
                </a:ln>
                <a:solidFill>
                  <a:srgbClr val="212121"/>
                </a:solidFill>
                <a:effectLst/>
              </a:rPr>
              <a:t>here is almost the same number of students taking the secondary exam at Central and Others.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a:solidFill>
                <a:srgbClr val="212121"/>
              </a:solidFil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u="none" strike="noStrike" cap="none" normalizeH="0" baseline="0">
                <a:ln>
                  <a:noFill/>
                </a:ln>
                <a:solidFill>
                  <a:srgbClr val="212121"/>
                </a:solidFill>
                <a:effectLst/>
              </a:rPr>
              <a:t>There is slightly more students that took the higher secondary exam at Others than Central.</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a:solidFill>
                <a:srgbClr val="212121"/>
              </a:solidFil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u="none" strike="noStrike" cap="none" normalizeH="0" baseline="0">
                <a:ln>
                  <a:noFill/>
                </a:ln>
                <a:solidFill>
                  <a:srgbClr val="212121"/>
                </a:solidFill>
                <a:effectLst/>
              </a:rPr>
              <a:t>More students centered their focus of 12th Grade study in Commerce than Science and Arts. </a:t>
            </a:r>
            <a:endParaRPr kumimoji="0" lang="en-US" altLang="en-US" sz="1600" b="0" u="none" strike="noStrike" cap="none" normalizeH="0" baseline="0">
              <a:ln>
                <a:noFill/>
              </a:ln>
              <a:solidFill>
                <a:schemeClr val="tx1"/>
              </a:solidFill>
              <a:effectLst/>
            </a:endParaRPr>
          </a:p>
        </p:txBody>
      </p:sp>
      <p:sp>
        <p:nvSpPr>
          <p:cNvPr id="6" name="TextBox 5">
            <a:extLst>
              <a:ext uri="{FF2B5EF4-FFF2-40B4-BE49-F238E27FC236}">
                <a16:creationId xmlns:a16="http://schemas.microsoft.com/office/drawing/2014/main" id="{B165B74B-2D61-42F6-99EA-CA531B4239DC}"/>
              </a:ext>
            </a:extLst>
          </p:cNvPr>
          <p:cNvSpPr txBox="1"/>
          <p:nvPr/>
        </p:nvSpPr>
        <p:spPr>
          <a:xfrm>
            <a:off x="9828212" y="6401586"/>
            <a:ext cx="2218458" cy="369332"/>
          </a:xfrm>
          <a:prstGeom prst="rect">
            <a:avLst/>
          </a:prstGeom>
          <a:noFill/>
          <a:ln>
            <a:solidFill>
              <a:schemeClr val="accent1">
                <a:lumMod val="20000"/>
                <a:lumOff val="80000"/>
              </a:schemeClr>
            </a:solidFill>
          </a:ln>
        </p:spPr>
        <p:txBody>
          <a:bodyPr wrap="square">
            <a:spAutoFit/>
          </a:bodyPr>
          <a:lstStyle/>
          <a:p>
            <a:pPr rtl="0">
              <a:spcBef>
                <a:spcPts val="0"/>
              </a:spcBef>
              <a:spcAft>
                <a:spcPts val="0"/>
              </a:spcAft>
            </a:pPr>
            <a:r>
              <a:rPr lang="en-US" sz="1800" b="0" i="1" u="none" strike="noStrike">
                <a:solidFill>
                  <a:srgbClr val="FFF2CC"/>
                </a:solidFill>
                <a:effectLst/>
                <a:latin typeface="Roboto" panose="02000000000000000000" pitchFamily="2" charset="0"/>
              </a:rPr>
              <a:t>Slide by Omar Cano</a:t>
            </a:r>
            <a:endParaRPr lang="en-US" b="0">
              <a:effectLst/>
            </a:endParaRP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75612" y="381000"/>
            <a:ext cx="3504736" cy="1066800"/>
          </a:xfrm>
        </p:spPr>
        <p:txBody>
          <a:bodyPr/>
          <a:lstStyle/>
          <a:p>
            <a:r>
              <a:rPr lang="en-US"/>
              <a:t>Data Findings</a:t>
            </a:r>
          </a:p>
        </p:txBody>
      </p:sp>
      <p:sp>
        <p:nvSpPr>
          <p:cNvPr id="12" name="Rectangle 4">
            <a:extLst>
              <a:ext uri="{FF2B5EF4-FFF2-40B4-BE49-F238E27FC236}">
                <a16:creationId xmlns:a16="http://schemas.microsoft.com/office/drawing/2014/main" id="{E443FBDC-4591-4201-B1EC-D18BCA64E4F1}"/>
              </a:ext>
            </a:extLst>
          </p:cNvPr>
          <p:cNvSpPr>
            <a:spLocks noChangeArrowheads="1"/>
          </p:cNvSpPr>
          <p:nvPr/>
        </p:nvSpPr>
        <p:spPr bwMode="auto">
          <a:xfrm>
            <a:off x="7466012" y="1905000"/>
            <a:ext cx="39624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a:t>More students centered their focus of undergrad in </a:t>
            </a:r>
            <a:r>
              <a:rPr lang="en-US" altLang="en-US" err="1"/>
              <a:t>Comm&amp;Mgmt</a:t>
            </a:r>
            <a:r>
              <a:rPr lang="en-US" altLang="en-US"/>
              <a:t> than </a:t>
            </a:r>
            <a:r>
              <a:rPr lang="en-US" altLang="en-US" err="1"/>
              <a:t>Sci&amp;Tech</a:t>
            </a:r>
            <a:r>
              <a:rPr lang="en-US" altLang="en-US"/>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a:t>More students had no prior work experience.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a:t>There is almost the same number of students with MBA degree of either </a:t>
            </a:r>
            <a:r>
              <a:rPr lang="en-US" altLang="en-US" err="1"/>
              <a:t>Mkt&amp;HR</a:t>
            </a:r>
            <a:r>
              <a:rPr lang="en-US" altLang="en-US"/>
              <a:t> or </a:t>
            </a:r>
            <a:r>
              <a:rPr lang="en-US" altLang="en-US" err="1"/>
              <a:t>Mkt&amp;Fin</a:t>
            </a:r>
            <a:r>
              <a:rPr lang="en-US" altLang="en-US"/>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a:t>More students received a job position than not.</a:t>
            </a:r>
            <a:endParaRPr kumimoji="0" lang="en-US" altLang="en-US" sz="1600" b="0" u="none" strike="noStrike" cap="none" normalizeH="0" baseline="0">
              <a:ln>
                <a:noFill/>
              </a:ln>
              <a:solidFill>
                <a:schemeClr val="tx1"/>
              </a:solidFill>
              <a:effectLst/>
            </a:endParaRPr>
          </a:p>
        </p:txBody>
      </p:sp>
      <p:pic>
        <p:nvPicPr>
          <p:cNvPr id="4" name="Picture 3">
            <a:extLst>
              <a:ext uri="{FF2B5EF4-FFF2-40B4-BE49-F238E27FC236}">
                <a16:creationId xmlns:a16="http://schemas.microsoft.com/office/drawing/2014/main" id="{E1405868-C140-4BBF-8431-6E89F7C1132C}"/>
              </a:ext>
            </a:extLst>
          </p:cNvPr>
          <p:cNvPicPr>
            <a:picLocks noChangeAspect="1"/>
          </p:cNvPicPr>
          <p:nvPr/>
        </p:nvPicPr>
        <p:blipFill>
          <a:blip r:embed="rId3"/>
          <a:stretch>
            <a:fillRect/>
          </a:stretch>
        </p:blipFill>
        <p:spPr>
          <a:xfrm>
            <a:off x="455612" y="1219200"/>
            <a:ext cx="6541430" cy="4674796"/>
          </a:xfrm>
          <a:prstGeom prst="rect">
            <a:avLst/>
          </a:prstGeom>
        </p:spPr>
      </p:pic>
      <p:sp>
        <p:nvSpPr>
          <p:cNvPr id="5" name="TextBox 4">
            <a:extLst>
              <a:ext uri="{FF2B5EF4-FFF2-40B4-BE49-F238E27FC236}">
                <a16:creationId xmlns:a16="http://schemas.microsoft.com/office/drawing/2014/main" id="{C36CD08D-2CA6-4455-A24A-CDC1699C4260}"/>
              </a:ext>
            </a:extLst>
          </p:cNvPr>
          <p:cNvSpPr txBox="1"/>
          <p:nvPr/>
        </p:nvSpPr>
        <p:spPr>
          <a:xfrm>
            <a:off x="9828212" y="6401586"/>
            <a:ext cx="2218458" cy="369332"/>
          </a:xfrm>
          <a:prstGeom prst="rect">
            <a:avLst/>
          </a:prstGeom>
          <a:noFill/>
          <a:ln>
            <a:solidFill>
              <a:schemeClr val="accent1">
                <a:lumMod val="20000"/>
                <a:lumOff val="80000"/>
              </a:schemeClr>
            </a:solidFill>
          </a:ln>
        </p:spPr>
        <p:txBody>
          <a:bodyPr wrap="square">
            <a:spAutoFit/>
          </a:bodyPr>
          <a:lstStyle/>
          <a:p>
            <a:pPr rtl="0">
              <a:spcBef>
                <a:spcPts val="0"/>
              </a:spcBef>
              <a:spcAft>
                <a:spcPts val="0"/>
              </a:spcAft>
            </a:pPr>
            <a:r>
              <a:rPr lang="en-US" sz="1800" b="0" i="1" u="none" strike="noStrike">
                <a:solidFill>
                  <a:srgbClr val="FFF2CC"/>
                </a:solidFill>
                <a:effectLst/>
                <a:latin typeface="Roboto" panose="02000000000000000000" pitchFamily="2" charset="0"/>
              </a:rPr>
              <a:t>Slide by Omar Cano</a:t>
            </a:r>
            <a:endParaRPr lang="en-US" b="0">
              <a:effectLst/>
            </a:endParaRPr>
          </a:p>
        </p:txBody>
      </p:sp>
    </p:spTree>
    <p:extLst>
      <p:ext uri="{BB962C8B-B14F-4D97-AF65-F5344CB8AC3E}">
        <p14:creationId xmlns:p14="http://schemas.microsoft.com/office/powerpoint/2010/main" val="59682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876" y="304800"/>
            <a:ext cx="9143538" cy="1066800"/>
          </a:xfrm>
        </p:spPr>
        <p:txBody>
          <a:bodyPr/>
          <a:lstStyle/>
          <a:p>
            <a:r>
              <a:rPr lang="en-US"/>
              <a:t>Data Findings</a:t>
            </a:r>
          </a:p>
        </p:txBody>
      </p:sp>
      <p:sp>
        <p:nvSpPr>
          <p:cNvPr id="12" name="Rectangle 4">
            <a:extLst>
              <a:ext uri="{FF2B5EF4-FFF2-40B4-BE49-F238E27FC236}">
                <a16:creationId xmlns:a16="http://schemas.microsoft.com/office/drawing/2014/main" id="{E443FBDC-4591-4201-B1EC-D18BCA64E4F1}"/>
              </a:ext>
            </a:extLst>
          </p:cNvPr>
          <p:cNvSpPr>
            <a:spLocks noChangeArrowheads="1"/>
          </p:cNvSpPr>
          <p:nvPr/>
        </p:nvSpPr>
        <p:spPr bwMode="auto">
          <a:xfrm>
            <a:off x="303212" y="2237561"/>
            <a:ext cx="4876800"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0" u="none" strike="noStrike" cap="none" normalizeH="0" baseline="0">
                <a:ln>
                  <a:noFill/>
                </a:ln>
                <a:solidFill>
                  <a:srgbClr val="212121"/>
                </a:solidFill>
                <a:effectLst/>
              </a:rPr>
              <a:t>More men get placed than women.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b="0" u="none" strike="noStrike" cap="none" normalizeH="0" baseline="0">
              <a:ln>
                <a:noFill/>
              </a:ln>
              <a:solidFill>
                <a:srgbClr val="21212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0" u="none" strike="noStrike" cap="none" normalizeH="0" baseline="0">
                <a:ln>
                  <a:noFill/>
                </a:ln>
                <a:solidFill>
                  <a:srgbClr val="212121"/>
                </a:solidFill>
                <a:effectLst/>
              </a:rPr>
              <a:t>The number of students who took secondary exam under ‘Central’ and got placed is close to the number of those who took it under ‘</a:t>
            </a:r>
            <a:r>
              <a:rPr lang="en-US" altLang="en-US" sz="1600">
                <a:solidFill>
                  <a:srgbClr val="212121"/>
                </a:solidFill>
              </a:rPr>
              <a:t>O</a:t>
            </a:r>
            <a:r>
              <a:rPr kumimoji="0" lang="en-US" altLang="en-US" sz="1600" b="0" u="none" strike="noStrike" cap="none" normalizeH="0" baseline="0">
                <a:ln>
                  <a:noFill/>
                </a:ln>
                <a:solidFill>
                  <a:srgbClr val="212121"/>
                </a:solidFill>
                <a:effectLst/>
              </a:rPr>
              <a:t>ther’ and got placed.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b="0" u="none" strike="noStrike" cap="none" normalizeH="0" baseline="0">
              <a:ln>
                <a:noFill/>
              </a:ln>
              <a:solidFill>
                <a:srgbClr val="21212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0" u="none" strike="noStrike" cap="none" normalizeH="0" baseline="0">
                <a:ln>
                  <a:noFill/>
                </a:ln>
                <a:solidFill>
                  <a:srgbClr val="212121"/>
                </a:solidFill>
                <a:effectLst/>
              </a:rPr>
              <a:t>More students who took the higher secondary exam under ‘Other’ got placed</a:t>
            </a:r>
            <a:r>
              <a:rPr lang="en-US" altLang="en-US" sz="1600">
                <a:solidFill>
                  <a:srgbClr val="212121"/>
                </a:solidFill>
              </a:rPr>
              <a:t>. </a:t>
            </a:r>
            <a:endParaRPr kumimoji="0" lang="en-US" altLang="en-US" sz="1600" b="0" u="none" strike="noStrike" cap="none" normalizeH="0" baseline="0">
              <a:ln>
                <a:noFill/>
              </a:ln>
              <a:solidFill>
                <a:srgbClr val="21212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b="0" u="none" strike="noStrike" cap="none" normalizeH="0" baseline="0">
              <a:ln>
                <a:noFill/>
              </a:ln>
              <a:solidFill>
                <a:srgbClr val="21212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0" u="none" strike="noStrike" cap="none" normalizeH="0" baseline="0">
                <a:ln>
                  <a:noFill/>
                </a:ln>
                <a:solidFill>
                  <a:srgbClr val="212121"/>
                </a:solidFill>
                <a:effectLst/>
              </a:rPr>
              <a:t>More students who centered their focus of 12th grade study on Commerce got placed. Half of those who studied Arts did not get placed</a:t>
            </a:r>
            <a:r>
              <a:rPr kumimoji="0" lang="en-US" altLang="en-US" b="0" u="none" strike="noStrike" cap="none" normalizeH="0" baseline="0">
                <a:ln>
                  <a:noFill/>
                </a:ln>
                <a:solidFill>
                  <a:srgbClr val="212121"/>
                </a:solidFill>
                <a:effectLst/>
              </a:rPr>
              <a:t>.</a:t>
            </a:r>
            <a:endParaRPr kumimoji="0" lang="en-US" altLang="en-US" sz="1600" b="0" u="none" strike="noStrike" cap="none" normalizeH="0" baseline="0">
              <a:ln>
                <a:noFill/>
              </a:ln>
              <a:solidFill>
                <a:schemeClr val="tx1"/>
              </a:solidFill>
              <a:effectLst/>
            </a:endParaRPr>
          </a:p>
        </p:txBody>
      </p:sp>
      <p:pic>
        <p:nvPicPr>
          <p:cNvPr id="6" name="Picture 5">
            <a:extLst>
              <a:ext uri="{FF2B5EF4-FFF2-40B4-BE49-F238E27FC236}">
                <a16:creationId xmlns:a16="http://schemas.microsoft.com/office/drawing/2014/main" id="{0FD0B0BB-1157-4375-B347-93E85CBBB65D}"/>
              </a:ext>
            </a:extLst>
          </p:cNvPr>
          <p:cNvPicPr>
            <a:picLocks noChangeAspect="1"/>
          </p:cNvPicPr>
          <p:nvPr/>
        </p:nvPicPr>
        <p:blipFill>
          <a:blip r:embed="rId3"/>
          <a:stretch>
            <a:fillRect/>
          </a:stretch>
        </p:blipFill>
        <p:spPr>
          <a:xfrm>
            <a:off x="5190975" y="1026720"/>
            <a:ext cx="6878872" cy="4804559"/>
          </a:xfrm>
          <a:prstGeom prst="rect">
            <a:avLst/>
          </a:prstGeom>
        </p:spPr>
      </p:pic>
      <p:sp>
        <p:nvSpPr>
          <p:cNvPr id="5" name="TextBox 4">
            <a:extLst>
              <a:ext uri="{FF2B5EF4-FFF2-40B4-BE49-F238E27FC236}">
                <a16:creationId xmlns:a16="http://schemas.microsoft.com/office/drawing/2014/main" id="{89C321D6-189E-4BFA-8CCE-5151C3A1386F}"/>
              </a:ext>
            </a:extLst>
          </p:cNvPr>
          <p:cNvSpPr txBox="1"/>
          <p:nvPr/>
        </p:nvSpPr>
        <p:spPr>
          <a:xfrm>
            <a:off x="9828212" y="6401586"/>
            <a:ext cx="2218458" cy="369332"/>
          </a:xfrm>
          <a:prstGeom prst="rect">
            <a:avLst/>
          </a:prstGeom>
          <a:noFill/>
          <a:ln>
            <a:solidFill>
              <a:schemeClr val="accent1">
                <a:lumMod val="20000"/>
                <a:lumOff val="80000"/>
              </a:schemeClr>
            </a:solidFill>
          </a:ln>
        </p:spPr>
        <p:txBody>
          <a:bodyPr wrap="square">
            <a:spAutoFit/>
          </a:bodyPr>
          <a:lstStyle/>
          <a:p>
            <a:pPr rtl="0">
              <a:spcBef>
                <a:spcPts val="0"/>
              </a:spcBef>
              <a:spcAft>
                <a:spcPts val="0"/>
              </a:spcAft>
            </a:pPr>
            <a:r>
              <a:rPr lang="en-US" sz="1800" b="0" i="1" u="none" strike="noStrike">
                <a:solidFill>
                  <a:srgbClr val="FFF2CC"/>
                </a:solidFill>
                <a:effectLst/>
                <a:latin typeface="Roboto" panose="02000000000000000000" pitchFamily="2" charset="0"/>
              </a:rPr>
              <a:t>Slide by Omar Cano</a:t>
            </a:r>
            <a:endParaRPr lang="en-US" b="0">
              <a:effectLst/>
            </a:endParaRPr>
          </a:p>
        </p:txBody>
      </p:sp>
    </p:spTree>
    <p:extLst>
      <p:ext uri="{BB962C8B-B14F-4D97-AF65-F5344CB8AC3E}">
        <p14:creationId xmlns:p14="http://schemas.microsoft.com/office/powerpoint/2010/main" val="404896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0412" y="166330"/>
            <a:ext cx="3504736" cy="1066800"/>
          </a:xfrm>
        </p:spPr>
        <p:txBody>
          <a:bodyPr/>
          <a:lstStyle/>
          <a:p>
            <a:r>
              <a:rPr lang="en-US"/>
              <a:t>Data Findings</a:t>
            </a:r>
          </a:p>
        </p:txBody>
      </p:sp>
      <p:sp>
        <p:nvSpPr>
          <p:cNvPr id="12" name="Rectangle 4">
            <a:extLst>
              <a:ext uri="{FF2B5EF4-FFF2-40B4-BE49-F238E27FC236}">
                <a16:creationId xmlns:a16="http://schemas.microsoft.com/office/drawing/2014/main" id="{E443FBDC-4591-4201-B1EC-D18BCA64E4F1}"/>
              </a:ext>
            </a:extLst>
          </p:cNvPr>
          <p:cNvSpPr>
            <a:spLocks noChangeArrowheads="1"/>
          </p:cNvSpPr>
          <p:nvPr/>
        </p:nvSpPr>
        <p:spPr bwMode="auto">
          <a:xfrm>
            <a:off x="7395100" y="1471657"/>
            <a:ext cx="4490513"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1550"/>
              <a:t>Many who centered their focus of undergrad in </a:t>
            </a:r>
            <a:r>
              <a:rPr lang="en-US" altLang="en-US" sz="1550" err="1"/>
              <a:t>Comm&amp;Mgmt</a:t>
            </a:r>
            <a:r>
              <a:rPr lang="en-US" altLang="en-US" sz="1550"/>
              <a:t> got placed, and more than half of those whose undergrad degree is ‘Other’ did not get placed.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sz="155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1550"/>
              <a:t>More students who did not have work experience got placed. Almost all students who did have prior experience got placed while many who did not have experience did not get placed. Perhaps </a:t>
            </a:r>
            <a:r>
              <a:rPr lang="en-US" altLang="en-US" sz="1550" err="1"/>
              <a:t>workex</a:t>
            </a:r>
            <a:r>
              <a:rPr lang="en-US" altLang="en-US" sz="1550"/>
              <a:t> is a good indicator.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sz="155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1550"/>
              <a:t>More students whose MBA degree is </a:t>
            </a:r>
            <a:r>
              <a:rPr lang="en-US" altLang="en-US" sz="1550" err="1"/>
              <a:t>Mkt&amp;Fin</a:t>
            </a:r>
            <a:r>
              <a:rPr lang="en-US" altLang="en-US" sz="1550"/>
              <a:t> got placed, and almost half of those whose MBA is </a:t>
            </a:r>
            <a:r>
              <a:rPr lang="en-US" altLang="en-US" sz="1550" err="1"/>
              <a:t>Mkt&amp;HR</a:t>
            </a:r>
            <a:r>
              <a:rPr lang="en-US" altLang="en-US" sz="1550"/>
              <a:t> did not get placed.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550" b="0" u="none" strike="noStrike" cap="none" normalizeH="0" baseline="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1550"/>
              <a:t>In the cases where there is a majority that gets placed, it is likely because those dominate the dataset.</a:t>
            </a:r>
            <a:endParaRPr kumimoji="0" lang="en-US" altLang="en-US" sz="1550" b="0" u="none" strike="noStrike" cap="none" normalizeH="0" baseline="0">
              <a:ln>
                <a:noFill/>
              </a:ln>
              <a:solidFill>
                <a:schemeClr val="tx1"/>
              </a:solidFill>
              <a:effectLst/>
            </a:endParaRPr>
          </a:p>
        </p:txBody>
      </p:sp>
      <p:pic>
        <p:nvPicPr>
          <p:cNvPr id="5" name="Picture 4">
            <a:extLst>
              <a:ext uri="{FF2B5EF4-FFF2-40B4-BE49-F238E27FC236}">
                <a16:creationId xmlns:a16="http://schemas.microsoft.com/office/drawing/2014/main" id="{1B380BFA-A393-4888-839E-CCE4BBA97448}"/>
              </a:ext>
            </a:extLst>
          </p:cNvPr>
          <p:cNvPicPr>
            <a:picLocks noChangeAspect="1"/>
          </p:cNvPicPr>
          <p:nvPr/>
        </p:nvPicPr>
        <p:blipFill>
          <a:blip r:embed="rId3"/>
          <a:stretch>
            <a:fillRect/>
          </a:stretch>
        </p:blipFill>
        <p:spPr>
          <a:xfrm>
            <a:off x="303212" y="1143000"/>
            <a:ext cx="6917570" cy="4862226"/>
          </a:xfrm>
          <a:prstGeom prst="rect">
            <a:avLst/>
          </a:prstGeom>
        </p:spPr>
      </p:pic>
      <p:sp>
        <p:nvSpPr>
          <p:cNvPr id="6" name="Rectangle 5">
            <a:extLst>
              <a:ext uri="{FF2B5EF4-FFF2-40B4-BE49-F238E27FC236}">
                <a16:creationId xmlns:a16="http://schemas.microsoft.com/office/drawing/2014/main" id="{A205547E-2118-46B6-A5AD-A778BF138442}"/>
              </a:ext>
            </a:extLst>
          </p:cNvPr>
          <p:cNvSpPr/>
          <p:nvPr/>
        </p:nvSpPr>
        <p:spPr>
          <a:xfrm>
            <a:off x="3960812" y="3581400"/>
            <a:ext cx="3259970"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7" name="TextBox 6">
            <a:extLst>
              <a:ext uri="{FF2B5EF4-FFF2-40B4-BE49-F238E27FC236}">
                <a16:creationId xmlns:a16="http://schemas.microsoft.com/office/drawing/2014/main" id="{747F07E3-12EE-4D3D-B267-A4FE19288574}"/>
              </a:ext>
            </a:extLst>
          </p:cNvPr>
          <p:cNvSpPr txBox="1"/>
          <p:nvPr/>
        </p:nvSpPr>
        <p:spPr>
          <a:xfrm>
            <a:off x="9828212" y="6401586"/>
            <a:ext cx="2218458" cy="369332"/>
          </a:xfrm>
          <a:prstGeom prst="rect">
            <a:avLst/>
          </a:prstGeom>
          <a:noFill/>
          <a:ln>
            <a:solidFill>
              <a:schemeClr val="accent1">
                <a:lumMod val="20000"/>
                <a:lumOff val="80000"/>
              </a:schemeClr>
            </a:solidFill>
          </a:ln>
        </p:spPr>
        <p:txBody>
          <a:bodyPr wrap="square">
            <a:spAutoFit/>
          </a:bodyPr>
          <a:lstStyle/>
          <a:p>
            <a:pPr rtl="0">
              <a:spcBef>
                <a:spcPts val="0"/>
              </a:spcBef>
              <a:spcAft>
                <a:spcPts val="0"/>
              </a:spcAft>
            </a:pPr>
            <a:r>
              <a:rPr lang="en-US" sz="1800" b="0" i="1" u="none" strike="noStrike">
                <a:solidFill>
                  <a:srgbClr val="FFF2CC"/>
                </a:solidFill>
                <a:effectLst/>
                <a:latin typeface="Roboto" panose="02000000000000000000" pitchFamily="2" charset="0"/>
              </a:rPr>
              <a:t>Slide by Omar Cano</a:t>
            </a:r>
            <a:endParaRPr lang="en-US" b="0">
              <a:effectLst/>
            </a:endParaRPr>
          </a:p>
        </p:txBody>
      </p:sp>
    </p:spTree>
    <p:extLst>
      <p:ext uri="{BB962C8B-B14F-4D97-AF65-F5344CB8AC3E}">
        <p14:creationId xmlns:p14="http://schemas.microsoft.com/office/powerpoint/2010/main" val="284023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22612" y="206688"/>
            <a:ext cx="9143538" cy="1066800"/>
          </a:xfrm>
        </p:spPr>
        <p:txBody>
          <a:bodyPr/>
          <a:lstStyle/>
          <a:p>
            <a:r>
              <a:rPr lang="en-US"/>
              <a:t>Data Findings</a:t>
            </a:r>
          </a:p>
        </p:txBody>
      </p:sp>
      <p:pic>
        <p:nvPicPr>
          <p:cNvPr id="6" name="Picture 6" descr="Chart, bar chart, histogram&#10;&#10;Description automatically generated">
            <a:extLst>
              <a:ext uri="{FF2B5EF4-FFF2-40B4-BE49-F238E27FC236}">
                <a16:creationId xmlns:a16="http://schemas.microsoft.com/office/drawing/2014/main" id="{C6EF7EF9-91B4-0AB6-7F27-7238647C447D}"/>
              </a:ext>
            </a:extLst>
          </p:cNvPr>
          <p:cNvPicPr>
            <a:picLocks noChangeAspect="1"/>
          </p:cNvPicPr>
          <p:nvPr/>
        </p:nvPicPr>
        <p:blipFill>
          <a:blip r:embed="rId3"/>
          <a:stretch>
            <a:fillRect/>
          </a:stretch>
        </p:blipFill>
        <p:spPr>
          <a:xfrm>
            <a:off x="380703" y="1506923"/>
            <a:ext cx="4050872" cy="4415933"/>
          </a:xfrm>
          <a:prstGeom prst="rect">
            <a:avLst/>
          </a:prstGeom>
        </p:spPr>
      </p:pic>
      <p:pic>
        <p:nvPicPr>
          <p:cNvPr id="7" name="Picture 7" descr="Chart, bar chart&#10;&#10;Description automatically generated">
            <a:extLst>
              <a:ext uri="{FF2B5EF4-FFF2-40B4-BE49-F238E27FC236}">
                <a16:creationId xmlns:a16="http://schemas.microsoft.com/office/drawing/2014/main" id="{1960CF35-68B9-1BB8-89DE-E048FC5878DF}"/>
              </a:ext>
            </a:extLst>
          </p:cNvPr>
          <p:cNvPicPr>
            <a:picLocks noChangeAspect="1"/>
          </p:cNvPicPr>
          <p:nvPr/>
        </p:nvPicPr>
        <p:blipFill>
          <a:blip r:embed="rId4"/>
          <a:stretch>
            <a:fillRect/>
          </a:stretch>
        </p:blipFill>
        <p:spPr>
          <a:xfrm>
            <a:off x="4255556" y="1437872"/>
            <a:ext cx="4392537" cy="3080999"/>
          </a:xfrm>
          <a:prstGeom prst="rect">
            <a:avLst/>
          </a:prstGeom>
        </p:spPr>
      </p:pic>
      <p:sp>
        <p:nvSpPr>
          <p:cNvPr id="8" name="TextBox 7">
            <a:extLst>
              <a:ext uri="{FF2B5EF4-FFF2-40B4-BE49-F238E27FC236}">
                <a16:creationId xmlns:a16="http://schemas.microsoft.com/office/drawing/2014/main" id="{7B81B449-F280-2232-A28C-2FCD05E33C48}"/>
              </a:ext>
            </a:extLst>
          </p:cNvPr>
          <p:cNvSpPr txBox="1"/>
          <p:nvPr/>
        </p:nvSpPr>
        <p:spPr>
          <a:xfrm>
            <a:off x="8531265" y="1414164"/>
            <a:ext cx="2743200" cy="4278094"/>
          </a:xfrm>
          <a:prstGeom prst="rect">
            <a:avLst/>
          </a:prstGeom>
          <a:noFill/>
          <a:ln>
            <a:solidFill>
              <a:schemeClr val="accent1">
                <a:lumMod val="20000"/>
                <a:lumOff val="80000"/>
              </a:schemeClr>
            </a:solidFill>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285750" indent="-285750">
              <a:buFont typeface="Arial"/>
              <a:buChar char="•"/>
            </a:pPr>
            <a:r>
              <a:rPr lang="en-US" sz="1600" i="1">
                <a:latin typeface="Calibri"/>
                <a:cs typeface="Calibri"/>
              </a:rPr>
              <a:t>Majority of the students had a grade between 60 and 80 in 10th grade</a:t>
            </a:r>
            <a:endParaRPr lang="en-US" sz="1600">
              <a:latin typeface="Calibri"/>
              <a:cs typeface="Calibri" panose="020F0502020204030204"/>
            </a:endParaRPr>
          </a:p>
          <a:p>
            <a:pPr marL="285750" indent="-285750">
              <a:buFont typeface="Arial"/>
              <a:buChar char="•"/>
            </a:pPr>
            <a:r>
              <a:rPr lang="en-US" sz="1600" i="1">
                <a:latin typeface="Calibri"/>
                <a:cs typeface="Calibri"/>
              </a:rPr>
              <a:t>Most of the students had grades between 60 and 80 in 12th grade</a:t>
            </a:r>
            <a:endParaRPr lang="en-US" sz="1600">
              <a:latin typeface="Calibri"/>
              <a:cs typeface="Calibri" panose="020F0502020204030204"/>
            </a:endParaRPr>
          </a:p>
          <a:p>
            <a:pPr marL="285750" indent="-285750">
              <a:buFont typeface="Arial"/>
              <a:buChar char="•"/>
            </a:pPr>
            <a:r>
              <a:rPr lang="en-US" sz="1600" i="1">
                <a:latin typeface="Calibri"/>
                <a:cs typeface="Calibri"/>
              </a:rPr>
              <a:t>The students had similar grades on their employability tests but there were higher grades around 55 and 65</a:t>
            </a:r>
          </a:p>
          <a:p>
            <a:pPr marL="285750" indent="-285750">
              <a:buFont typeface="Arial"/>
              <a:buChar char="•"/>
            </a:pPr>
            <a:r>
              <a:rPr lang="en-US" sz="1600" i="1">
                <a:latin typeface="Calibri"/>
                <a:cs typeface="Calibri"/>
              </a:rPr>
              <a:t>Most students scored  between 57 and 65 on their MBA</a:t>
            </a:r>
          </a:p>
          <a:p>
            <a:pPr marL="285750" indent="-285750">
              <a:buFont typeface="Arial"/>
              <a:buChar char="•"/>
            </a:pPr>
            <a:r>
              <a:rPr lang="en-US" sz="1600" i="1">
                <a:latin typeface="Calibri"/>
                <a:cs typeface="Calibri"/>
              </a:rPr>
              <a:t>Most students scored around 65 in their degree percentage</a:t>
            </a:r>
          </a:p>
        </p:txBody>
      </p:sp>
      <p:sp>
        <p:nvSpPr>
          <p:cNvPr id="9" name="TextBox 8">
            <a:extLst>
              <a:ext uri="{FF2B5EF4-FFF2-40B4-BE49-F238E27FC236}">
                <a16:creationId xmlns:a16="http://schemas.microsoft.com/office/drawing/2014/main" id="{6263364B-EFA7-41C0-9C68-41FE8EECDB95}"/>
              </a:ext>
            </a:extLst>
          </p:cNvPr>
          <p:cNvSpPr txBox="1"/>
          <p:nvPr/>
        </p:nvSpPr>
        <p:spPr>
          <a:xfrm>
            <a:off x="8837612" y="6401586"/>
            <a:ext cx="3209058" cy="646331"/>
          </a:xfrm>
          <a:prstGeom prst="rect">
            <a:avLst/>
          </a:prstGeom>
          <a:noFill/>
          <a:ln>
            <a:solidFill>
              <a:schemeClr val="accent1">
                <a:lumMod val="20000"/>
                <a:lumOff val="80000"/>
              </a:schemeClr>
            </a:solidFill>
          </a:ln>
        </p:spPr>
        <p:txBody>
          <a:bodyPr wrap="square">
            <a:spAutoFit/>
          </a:bodyPr>
          <a:lstStyle/>
          <a:p>
            <a:r>
              <a:rPr lang="en-US" sz="1800" b="0" i="1" u="none" strike="noStrike">
                <a:solidFill>
                  <a:srgbClr val="FFF2CC"/>
                </a:solidFill>
                <a:effectLst/>
                <a:latin typeface="Roboto" panose="02000000000000000000" pitchFamily="2" charset="0"/>
              </a:rPr>
              <a:t>Slide by </a:t>
            </a:r>
            <a:r>
              <a:rPr lang="en-US" sz="1800" b="0" i="1" u="none" strike="noStrike" err="1">
                <a:solidFill>
                  <a:srgbClr val="FFF2CC"/>
                </a:solidFill>
                <a:effectLst/>
                <a:latin typeface="Roboto" panose="02000000000000000000" pitchFamily="2" charset="0"/>
              </a:rPr>
              <a:t>Chiemela</a:t>
            </a:r>
            <a:r>
              <a:rPr lang="en-US" sz="1800" b="0" i="1" u="none" strike="noStrike">
                <a:solidFill>
                  <a:srgbClr val="FFF2CC"/>
                </a:solidFill>
                <a:effectLst/>
                <a:latin typeface="Roboto" panose="02000000000000000000" pitchFamily="2" charset="0"/>
              </a:rPr>
              <a:t> </a:t>
            </a:r>
            <a:r>
              <a:rPr lang="en-US" sz="1800" b="0" i="1" u="none" strike="noStrike" err="1">
                <a:solidFill>
                  <a:srgbClr val="FFF2CC"/>
                </a:solidFill>
                <a:effectLst/>
                <a:latin typeface="Roboto" panose="02000000000000000000" pitchFamily="2" charset="0"/>
              </a:rPr>
              <a:t>Amaefule</a:t>
            </a:r>
            <a:endParaRPr lang="en-US">
              <a:effectLst/>
            </a:endParaRPr>
          </a:p>
          <a:p>
            <a:pPr rtl="0">
              <a:spcBef>
                <a:spcPts val="0"/>
              </a:spcBef>
              <a:spcAft>
                <a:spcPts val="0"/>
              </a:spcAft>
            </a:pPr>
            <a:endParaRPr lang="en-US"/>
          </a:p>
        </p:txBody>
      </p:sp>
    </p:spTree>
    <p:extLst>
      <p:ext uri="{BB962C8B-B14F-4D97-AF65-F5344CB8AC3E}">
        <p14:creationId xmlns:p14="http://schemas.microsoft.com/office/powerpoint/2010/main" val="392857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BED9-7ABB-B6B4-5958-6F2B4A9211A4}"/>
              </a:ext>
            </a:extLst>
          </p:cNvPr>
          <p:cNvSpPr>
            <a:spLocks noGrp="1"/>
          </p:cNvSpPr>
          <p:nvPr>
            <p:ph type="title"/>
          </p:nvPr>
        </p:nvSpPr>
        <p:spPr>
          <a:xfrm>
            <a:off x="-4056" y="316827"/>
            <a:ext cx="2050406" cy="543357"/>
          </a:xfrm>
        </p:spPr>
        <p:txBody>
          <a:bodyPr/>
          <a:lstStyle/>
          <a:p>
            <a:r>
              <a:rPr lang="en-US">
                <a:cs typeface="Calibri"/>
              </a:rPr>
              <a:t>BOX PLOTS</a:t>
            </a:r>
            <a:endParaRPr lang="en-US"/>
          </a:p>
        </p:txBody>
      </p:sp>
      <p:pic>
        <p:nvPicPr>
          <p:cNvPr id="4" name="Picture 4" descr="Chart, box and whisker chart&#10;&#10;Description automatically generated">
            <a:extLst>
              <a:ext uri="{FF2B5EF4-FFF2-40B4-BE49-F238E27FC236}">
                <a16:creationId xmlns:a16="http://schemas.microsoft.com/office/drawing/2014/main" id="{CEC66E05-55BD-5722-B109-B1F609D6428F}"/>
              </a:ext>
            </a:extLst>
          </p:cNvPr>
          <p:cNvPicPr>
            <a:picLocks noChangeAspect="1"/>
          </p:cNvPicPr>
          <p:nvPr/>
        </p:nvPicPr>
        <p:blipFill>
          <a:blip r:embed="rId2"/>
          <a:stretch>
            <a:fillRect/>
          </a:stretch>
        </p:blipFill>
        <p:spPr>
          <a:xfrm>
            <a:off x="8649" y="819044"/>
            <a:ext cx="3668189" cy="1981661"/>
          </a:xfrm>
          <a:prstGeom prst="rect">
            <a:avLst/>
          </a:prstGeom>
        </p:spPr>
      </p:pic>
      <p:sp>
        <p:nvSpPr>
          <p:cNvPr id="5" name="TextBox 4">
            <a:extLst>
              <a:ext uri="{FF2B5EF4-FFF2-40B4-BE49-F238E27FC236}">
                <a16:creationId xmlns:a16="http://schemas.microsoft.com/office/drawing/2014/main" id="{DE1C7928-2E29-F675-63A2-BEBF76A58B61}"/>
              </a:ext>
            </a:extLst>
          </p:cNvPr>
          <p:cNvSpPr txBox="1"/>
          <p:nvPr/>
        </p:nvSpPr>
        <p:spPr>
          <a:xfrm>
            <a:off x="470483" y="2754573"/>
            <a:ext cx="3142688" cy="461665"/>
          </a:xfrm>
          <a:prstGeom prst="rect">
            <a:avLst/>
          </a:prstGeom>
          <a:noFill/>
          <a:ln>
            <a:solidFill>
              <a:schemeClr val="accent1">
                <a:lumMod val="20000"/>
                <a:lumOff val="80000"/>
              </a:schemeClr>
            </a:solidFill>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171450" indent="-171450">
              <a:buFont typeface="Arial"/>
              <a:buChar char="•"/>
            </a:pPr>
            <a:r>
              <a:rPr lang="en-US" sz="1200">
                <a:latin typeface="Calibri"/>
                <a:cs typeface="Calibri"/>
              </a:rPr>
              <a:t>Those placed had higher scores in 10th grade. </a:t>
            </a:r>
            <a:endParaRPr lang="en-US" sz="1200" i="1">
              <a:latin typeface="Calibri"/>
              <a:cs typeface="Calibri"/>
            </a:endParaRPr>
          </a:p>
        </p:txBody>
      </p:sp>
      <p:pic>
        <p:nvPicPr>
          <p:cNvPr id="6" name="Picture 6" descr="Chart, box and whisker chart&#10;&#10;Description automatically generated">
            <a:extLst>
              <a:ext uri="{FF2B5EF4-FFF2-40B4-BE49-F238E27FC236}">
                <a16:creationId xmlns:a16="http://schemas.microsoft.com/office/drawing/2014/main" id="{65BEF3A4-4792-6BCC-C376-9BA01098EB16}"/>
              </a:ext>
            </a:extLst>
          </p:cNvPr>
          <p:cNvPicPr>
            <a:picLocks noChangeAspect="1"/>
          </p:cNvPicPr>
          <p:nvPr/>
        </p:nvPicPr>
        <p:blipFill>
          <a:blip r:embed="rId3"/>
          <a:stretch>
            <a:fillRect/>
          </a:stretch>
        </p:blipFill>
        <p:spPr>
          <a:xfrm>
            <a:off x="3612921" y="3462117"/>
            <a:ext cx="3614924" cy="1983177"/>
          </a:xfrm>
          <a:prstGeom prst="rect">
            <a:avLst/>
          </a:prstGeom>
        </p:spPr>
      </p:pic>
      <p:sp>
        <p:nvSpPr>
          <p:cNvPr id="7" name="TextBox 6">
            <a:extLst>
              <a:ext uri="{FF2B5EF4-FFF2-40B4-BE49-F238E27FC236}">
                <a16:creationId xmlns:a16="http://schemas.microsoft.com/office/drawing/2014/main" id="{E982F478-4636-D0FF-9E18-3F6BE98CEF19}"/>
              </a:ext>
            </a:extLst>
          </p:cNvPr>
          <p:cNvSpPr txBox="1"/>
          <p:nvPr/>
        </p:nvSpPr>
        <p:spPr>
          <a:xfrm>
            <a:off x="4031200" y="5576769"/>
            <a:ext cx="3311360" cy="461665"/>
          </a:xfrm>
          <a:prstGeom prst="rect">
            <a:avLst/>
          </a:prstGeom>
          <a:noFill/>
          <a:ln>
            <a:solidFill>
              <a:schemeClr val="accent1">
                <a:lumMod val="20000"/>
                <a:lumOff val="80000"/>
              </a:schemeClr>
            </a:solidFill>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285750" indent="-285750">
              <a:buFont typeface="Arial"/>
              <a:buChar char="•"/>
            </a:pPr>
            <a:r>
              <a:rPr lang="en-US" sz="1100" i="1">
                <a:latin typeface="Calibri"/>
                <a:cs typeface="Calibri"/>
              </a:rPr>
              <a:t> </a:t>
            </a:r>
            <a:r>
              <a:rPr lang="en-US" sz="1200">
                <a:latin typeface="Calibri"/>
                <a:cs typeface="Calibri"/>
              </a:rPr>
              <a:t>Those placed have higher Higher-Secondary scores. </a:t>
            </a:r>
            <a:endParaRPr lang="en-US" sz="1200">
              <a:cs typeface="Calibri"/>
            </a:endParaRPr>
          </a:p>
        </p:txBody>
      </p:sp>
      <p:pic>
        <p:nvPicPr>
          <p:cNvPr id="8" name="Picture 8" descr="Chart, box and whisker chart&#10;&#10;Description automatically generated">
            <a:extLst>
              <a:ext uri="{FF2B5EF4-FFF2-40B4-BE49-F238E27FC236}">
                <a16:creationId xmlns:a16="http://schemas.microsoft.com/office/drawing/2014/main" id="{DABBE218-A470-02B0-3A83-D3324F48E881}"/>
              </a:ext>
            </a:extLst>
          </p:cNvPr>
          <p:cNvPicPr>
            <a:picLocks noChangeAspect="1"/>
          </p:cNvPicPr>
          <p:nvPr/>
        </p:nvPicPr>
        <p:blipFill>
          <a:blip r:embed="rId4"/>
          <a:stretch>
            <a:fillRect/>
          </a:stretch>
        </p:blipFill>
        <p:spPr>
          <a:xfrm>
            <a:off x="3612920" y="861972"/>
            <a:ext cx="3233191" cy="1886933"/>
          </a:xfrm>
          <a:prstGeom prst="rect">
            <a:avLst/>
          </a:prstGeom>
        </p:spPr>
      </p:pic>
      <p:pic>
        <p:nvPicPr>
          <p:cNvPr id="9" name="Picture 9" descr="Chart, box and whisker chart&#10;&#10;Description automatically generated">
            <a:extLst>
              <a:ext uri="{FF2B5EF4-FFF2-40B4-BE49-F238E27FC236}">
                <a16:creationId xmlns:a16="http://schemas.microsoft.com/office/drawing/2014/main" id="{7DBAD79E-E1B8-8B17-9A47-958B0ACADD79}"/>
              </a:ext>
            </a:extLst>
          </p:cNvPr>
          <p:cNvPicPr>
            <a:picLocks noChangeAspect="1"/>
          </p:cNvPicPr>
          <p:nvPr/>
        </p:nvPicPr>
        <p:blipFill>
          <a:blip r:embed="rId5"/>
          <a:stretch>
            <a:fillRect/>
          </a:stretch>
        </p:blipFill>
        <p:spPr>
          <a:xfrm>
            <a:off x="7279332" y="819325"/>
            <a:ext cx="3401863" cy="1839146"/>
          </a:xfrm>
          <a:prstGeom prst="rect">
            <a:avLst/>
          </a:prstGeom>
        </p:spPr>
      </p:pic>
      <p:pic>
        <p:nvPicPr>
          <p:cNvPr id="10" name="Picture 10" descr="Chart, box and whisker chart&#10;&#10;Description automatically generated">
            <a:extLst>
              <a:ext uri="{FF2B5EF4-FFF2-40B4-BE49-F238E27FC236}">
                <a16:creationId xmlns:a16="http://schemas.microsoft.com/office/drawing/2014/main" id="{9FB01635-58DD-4A9D-48ED-E2B8D93CBA6C}"/>
              </a:ext>
            </a:extLst>
          </p:cNvPr>
          <p:cNvPicPr>
            <a:picLocks noChangeAspect="1"/>
          </p:cNvPicPr>
          <p:nvPr/>
        </p:nvPicPr>
        <p:blipFill>
          <a:blip r:embed="rId6"/>
          <a:stretch>
            <a:fillRect/>
          </a:stretch>
        </p:blipFill>
        <p:spPr>
          <a:xfrm>
            <a:off x="8650" y="3465409"/>
            <a:ext cx="3854615" cy="2003214"/>
          </a:xfrm>
          <a:prstGeom prst="rect">
            <a:avLst/>
          </a:prstGeom>
        </p:spPr>
      </p:pic>
      <p:sp>
        <p:nvSpPr>
          <p:cNvPr id="11" name="TextBox 10">
            <a:extLst>
              <a:ext uri="{FF2B5EF4-FFF2-40B4-BE49-F238E27FC236}">
                <a16:creationId xmlns:a16="http://schemas.microsoft.com/office/drawing/2014/main" id="{CA8C18D2-47F0-17A1-604D-536AA796525D}"/>
              </a:ext>
            </a:extLst>
          </p:cNvPr>
          <p:cNvSpPr txBox="1"/>
          <p:nvPr/>
        </p:nvSpPr>
        <p:spPr>
          <a:xfrm>
            <a:off x="3765710" y="2784842"/>
            <a:ext cx="3142688" cy="369332"/>
          </a:xfrm>
          <a:prstGeom prst="rect">
            <a:avLst/>
          </a:prstGeom>
          <a:noFill/>
          <a:ln>
            <a:solidFill>
              <a:schemeClr val="accent1">
                <a:lumMod val="20000"/>
                <a:lumOff val="80000"/>
              </a:schemeClr>
            </a:solidFill>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285750" indent="-285750">
              <a:buFont typeface="Arial"/>
              <a:buChar char="•"/>
            </a:pPr>
            <a:r>
              <a:rPr lang="en-US" i="1">
                <a:latin typeface="Consolas"/>
              </a:rPr>
              <a:t> </a:t>
            </a:r>
            <a:r>
              <a:rPr lang="en-US" sz="1200">
                <a:latin typeface="Calibri"/>
                <a:cs typeface="Calibri"/>
              </a:rPr>
              <a:t>Those placed have higher degree scores.</a:t>
            </a:r>
          </a:p>
        </p:txBody>
      </p:sp>
      <p:sp>
        <p:nvSpPr>
          <p:cNvPr id="12" name="TextBox 11">
            <a:extLst>
              <a:ext uri="{FF2B5EF4-FFF2-40B4-BE49-F238E27FC236}">
                <a16:creationId xmlns:a16="http://schemas.microsoft.com/office/drawing/2014/main" id="{FD2A228E-E45D-48B3-E1A3-4654F076B936}"/>
              </a:ext>
            </a:extLst>
          </p:cNvPr>
          <p:cNvSpPr txBox="1"/>
          <p:nvPr/>
        </p:nvSpPr>
        <p:spPr>
          <a:xfrm>
            <a:off x="7397447" y="2789217"/>
            <a:ext cx="3710848" cy="468893"/>
          </a:xfrm>
          <a:prstGeom prst="rect">
            <a:avLst/>
          </a:prstGeom>
          <a:noFill/>
          <a:ln>
            <a:solidFill>
              <a:schemeClr val="accent1">
                <a:lumMod val="20000"/>
                <a:lumOff val="80000"/>
              </a:schemeClr>
            </a:solidFill>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171450" indent="-171450">
              <a:buFont typeface="Arial"/>
              <a:buChar char="•"/>
            </a:pPr>
            <a:r>
              <a:rPr lang="en-US" sz="1200">
                <a:latin typeface="Calibri"/>
                <a:cs typeface="Calibri"/>
              </a:rPr>
              <a:t> 50 % of placed students have an employability test score higher than 72.</a:t>
            </a:r>
          </a:p>
        </p:txBody>
      </p:sp>
      <p:sp>
        <p:nvSpPr>
          <p:cNvPr id="13" name="TextBox 12">
            <a:extLst>
              <a:ext uri="{FF2B5EF4-FFF2-40B4-BE49-F238E27FC236}">
                <a16:creationId xmlns:a16="http://schemas.microsoft.com/office/drawing/2014/main" id="{22E8DC87-F2B0-07EB-F438-F8D74168825F}"/>
              </a:ext>
            </a:extLst>
          </p:cNvPr>
          <p:cNvSpPr txBox="1"/>
          <p:nvPr/>
        </p:nvSpPr>
        <p:spPr>
          <a:xfrm>
            <a:off x="393925" y="5501340"/>
            <a:ext cx="3089424" cy="830997"/>
          </a:xfrm>
          <a:prstGeom prst="rect">
            <a:avLst/>
          </a:prstGeom>
          <a:noFill/>
          <a:ln>
            <a:solidFill>
              <a:schemeClr val="accent1">
                <a:lumMod val="20000"/>
                <a:lumOff val="80000"/>
              </a:schemeClr>
            </a:solidFill>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171450" indent="-171450">
              <a:buFont typeface="Arial,Sans-Serif"/>
              <a:buChar char="•"/>
            </a:pPr>
            <a:r>
              <a:rPr lang="en-US"/>
              <a:t> </a:t>
            </a:r>
            <a:r>
              <a:rPr lang="en-US" sz="1200"/>
              <a:t>50 % of placed students have an MBA percentage higher than 62.</a:t>
            </a:r>
            <a:endParaRPr lang="en-US" sz="1200">
              <a:ea typeface="+mn-lt"/>
              <a:cs typeface="+mn-lt"/>
            </a:endParaRPr>
          </a:p>
          <a:p>
            <a:pPr algn="l"/>
            <a:endParaRPr lang="en-US">
              <a:cs typeface="Calibri"/>
            </a:endParaRPr>
          </a:p>
        </p:txBody>
      </p:sp>
      <p:sp>
        <p:nvSpPr>
          <p:cNvPr id="14" name="TextBox 13">
            <a:extLst>
              <a:ext uri="{FF2B5EF4-FFF2-40B4-BE49-F238E27FC236}">
                <a16:creationId xmlns:a16="http://schemas.microsoft.com/office/drawing/2014/main" id="{2AB4831D-1B08-43C7-95C7-B4129DDDEB72}"/>
              </a:ext>
            </a:extLst>
          </p:cNvPr>
          <p:cNvSpPr txBox="1"/>
          <p:nvPr/>
        </p:nvSpPr>
        <p:spPr>
          <a:xfrm>
            <a:off x="8837612" y="6401586"/>
            <a:ext cx="3209058" cy="646331"/>
          </a:xfrm>
          <a:prstGeom prst="rect">
            <a:avLst/>
          </a:prstGeom>
          <a:noFill/>
          <a:ln>
            <a:solidFill>
              <a:schemeClr val="accent1">
                <a:lumMod val="20000"/>
                <a:lumOff val="80000"/>
              </a:schemeClr>
            </a:solidFill>
          </a:ln>
        </p:spPr>
        <p:txBody>
          <a:bodyPr wrap="square">
            <a:spAutoFit/>
          </a:bodyPr>
          <a:lstStyle/>
          <a:p>
            <a:r>
              <a:rPr lang="en-US" sz="1800" b="0" i="1" u="none" strike="noStrike">
                <a:solidFill>
                  <a:srgbClr val="FFF2CC"/>
                </a:solidFill>
                <a:effectLst/>
                <a:latin typeface="Roboto" panose="02000000000000000000" pitchFamily="2" charset="0"/>
              </a:rPr>
              <a:t>Slide by </a:t>
            </a:r>
            <a:r>
              <a:rPr lang="en-US" sz="1800" b="0" i="1" u="none" strike="noStrike" err="1">
                <a:solidFill>
                  <a:srgbClr val="FFF2CC"/>
                </a:solidFill>
                <a:effectLst/>
                <a:latin typeface="Roboto" panose="02000000000000000000" pitchFamily="2" charset="0"/>
              </a:rPr>
              <a:t>Chiemela</a:t>
            </a:r>
            <a:r>
              <a:rPr lang="en-US" sz="1800" b="0" i="1" u="none" strike="noStrike">
                <a:solidFill>
                  <a:srgbClr val="FFF2CC"/>
                </a:solidFill>
                <a:effectLst/>
                <a:latin typeface="Roboto" panose="02000000000000000000" pitchFamily="2" charset="0"/>
              </a:rPr>
              <a:t> </a:t>
            </a:r>
            <a:r>
              <a:rPr lang="en-US" sz="1800" b="0" i="1" u="none" strike="noStrike" err="1">
                <a:solidFill>
                  <a:srgbClr val="FFF2CC"/>
                </a:solidFill>
                <a:effectLst/>
                <a:latin typeface="Roboto" panose="02000000000000000000" pitchFamily="2" charset="0"/>
              </a:rPr>
              <a:t>Amaefule</a:t>
            </a:r>
            <a:endParaRPr lang="en-US">
              <a:effectLst/>
            </a:endParaRPr>
          </a:p>
          <a:p>
            <a:pPr rtl="0">
              <a:spcBef>
                <a:spcPts val="0"/>
              </a:spcBef>
              <a:spcAft>
                <a:spcPts val="0"/>
              </a:spcAft>
            </a:pPr>
            <a:endParaRPr lang="en-US"/>
          </a:p>
        </p:txBody>
      </p:sp>
    </p:spTree>
    <p:extLst>
      <p:ext uri="{BB962C8B-B14F-4D97-AF65-F5344CB8AC3E}">
        <p14:creationId xmlns:p14="http://schemas.microsoft.com/office/powerpoint/2010/main" val="189820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457200"/>
            <a:ext cx="9143538" cy="1066800"/>
          </a:xfrm>
        </p:spPr>
        <p:txBody>
          <a:bodyPr/>
          <a:lstStyle/>
          <a:p>
            <a:r>
              <a:rPr lang="en-US"/>
              <a:t>Problem Statement</a:t>
            </a:r>
          </a:p>
        </p:txBody>
      </p:sp>
      <p:sp>
        <p:nvSpPr>
          <p:cNvPr id="3" name="Content Placeholder 2"/>
          <p:cNvSpPr>
            <a:spLocks noGrp="1"/>
          </p:cNvSpPr>
          <p:nvPr>
            <p:ph idx="1"/>
          </p:nvPr>
        </p:nvSpPr>
        <p:spPr/>
        <p:txBody>
          <a:bodyPr/>
          <a:lstStyle/>
          <a:p>
            <a:r>
              <a:rPr lang="en-US"/>
              <a:t>The data consists of university students’ academic profile and whether they received a full-time position. </a:t>
            </a:r>
          </a:p>
          <a:p>
            <a:r>
              <a:rPr lang="en-US"/>
              <a:t>This dataset is provided by Dr. Dhimant Ganatara, a professor at Jain University.</a:t>
            </a:r>
          </a:p>
          <a:p>
            <a:r>
              <a:rPr lang="en-US"/>
              <a:t>We will investigate what factors influence a student to receive a job offer. In other words, what does it take for a student to get a job position?</a:t>
            </a:r>
          </a:p>
          <a:p>
            <a:r>
              <a:rPr lang="en-US"/>
              <a:t>We will also learn to predict if a student gets placed.</a:t>
            </a:r>
          </a:p>
        </p:txBody>
      </p:sp>
      <p:sp>
        <p:nvSpPr>
          <p:cNvPr id="4" name="TextBox 3">
            <a:extLst>
              <a:ext uri="{FF2B5EF4-FFF2-40B4-BE49-F238E27FC236}">
                <a16:creationId xmlns:a16="http://schemas.microsoft.com/office/drawing/2014/main" id="{24A79FD5-8542-4FB6-887C-E685504027DC}"/>
              </a:ext>
            </a:extLst>
          </p:cNvPr>
          <p:cNvSpPr txBox="1"/>
          <p:nvPr/>
        </p:nvSpPr>
        <p:spPr>
          <a:xfrm>
            <a:off x="9828212" y="6401586"/>
            <a:ext cx="2218458" cy="369332"/>
          </a:xfrm>
          <a:prstGeom prst="rect">
            <a:avLst/>
          </a:prstGeom>
          <a:noFill/>
          <a:ln>
            <a:solidFill>
              <a:schemeClr val="accent1">
                <a:lumMod val="20000"/>
                <a:lumOff val="80000"/>
              </a:schemeClr>
            </a:solidFill>
          </a:ln>
        </p:spPr>
        <p:txBody>
          <a:bodyPr wrap="square">
            <a:spAutoFit/>
          </a:bodyPr>
          <a:lstStyle/>
          <a:p>
            <a:pPr rtl="0">
              <a:spcBef>
                <a:spcPts val="0"/>
              </a:spcBef>
              <a:spcAft>
                <a:spcPts val="0"/>
              </a:spcAft>
            </a:pPr>
            <a:r>
              <a:rPr lang="en-US" sz="1800" b="0" i="1" u="none" strike="noStrike">
                <a:solidFill>
                  <a:srgbClr val="FFF2CC"/>
                </a:solidFill>
                <a:effectLst/>
                <a:latin typeface="Roboto" panose="02000000000000000000" pitchFamily="2" charset="0"/>
              </a:rPr>
              <a:t>Slide by Omar Cano</a:t>
            </a:r>
            <a:endParaRPr lang="en-US" b="0">
              <a:effectLst/>
            </a:endParaRP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D785C-7A84-B63F-6B9C-4EA98CACE9BA}"/>
              </a:ext>
            </a:extLst>
          </p:cNvPr>
          <p:cNvSpPr>
            <a:spLocks noGrp="1"/>
          </p:cNvSpPr>
          <p:nvPr>
            <p:ph type="title"/>
          </p:nvPr>
        </p:nvSpPr>
        <p:spPr>
          <a:xfrm>
            <a:off x="1522876" y="609600"/>
            <a:ext cx="9143538" cy="1066800"/>
          </a:xfrm>
        </p:spPr>
        <p:txBody>
          <a:bodyPr anchor="b">
            <a:normAutofit/>
          </a:bodyPr>
          <a:lstStyle/>
          <a:p>
            <a:r>
              <a:rPr lang="en-US"/>
              <a:t>HEATMAP</a:t>
            </a:r>
          </a:p>
        </p:txBody>
      </p:sp>
      <p:pic>
        <p:nvPicPr>
          <p:cNvPr id="4" name="Picture 4">
            <a:extLst>
              <a:ext uri="{FF2B5EF4-FFF2-40B4-BE49-F238E27FC236}">
                <a16:creationId xmlns:a16="http://schemas.microsoft.com/office/drawing/2014/main" id="{CBDECEF1-3812-4D71-492C-552092EF59DF}"/>
              </a:ext>
            </a:extLst>
          </p:cNvPr>
          <p:cNvPicPr>
            <a:picLocks noChangeAspect="1"/>
          </p:cNvPicPr>
          <p:nvPr/>
        </p:nvPicPr>
        <p:blipFill>
          <a:blip r:embed="rId2"/>
          <a:stretch>
            <a:fillRect/>
          </a:stretch>
        </p:blipFill>
        <p:spPr>
          <a:xfrm>
            <a:off x="1522876" y="1982172"/>
            <a:ext cx="9143538" cy="3543120"/>
          </a:xfrm>
          <a:prstGeom prst="rect">
            <a:avLst/>
          </a:prstGeom>
          <a:noFill/>
        </p:spPr>
      </p:pic>
      <p:sp>
        <p:nvSpPr>
          <p:cNvPr id="5" name="TextBox 4">
            <a:extLst>
              <a:ext uri="{FF2B5EF4-FFF2-40B4-BE49-F238E27FC236}">
                <a16:creationId xmlns:a16="http://schemas.microsoft.com/office/drawing/2014/main" id="{F1969BC5-2C37-A10D-4D3D-2C4FEF8EB605}"/>
              </a:ext>
            </a:extLst>
          </p:cNvPr>
          <p:cNvSpPr txBox="1"/>
          <p:nvPr/>
        </p:nvSpPr>
        <p:spPr>
          <a:xfrm>
            <a:off x="3427265" y="5632892"/>
            <a:ext cx="6018428" cy="523220"/>
          </a:xfrm>
          <a:prstGeom prst="rect">
            <a:avLst/>
          </a:prstGeom>
          <a:noFill/>
          <a:ln>
            <a:solidFill>
              <a:schemeClr val="accent1">
                <a:lumMod val="20000"/>
                <a:lumOff val="80000"/>
              </a:schemeClr>
            </a:solidFill>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r>
              <a:rPr lang="en-US" sz="2800"/>
              <a:t>No multicollinearity exists in our data</a:t>
            </a:r>
            <a:endParaRPr lang="en-US" sz="2800">
              <a:cs typeface="Calibri"/>
            </a:endParaRPr>
          </a:p>
        </p:txBody>
      </p:sp>
      <p:sp>
        <p:nvSpPr>
          <p:cNvPr id="6" name="TextBox 5">
            <a:extLst>
              <a:ext uri="{FF2B5EF4-FFF2-40B4-BE49-F238E27FC236}">
                <a16:creationId xmlns:a16="http://schemas.microsoft.com/office/drawing/2014/main" id="{B3FB2012-5903-41B1-BD3E-70DAEC1A4A5B}"/>
              </a:ext>
            </a:extLst>
          </p:cNvPr>
          <p:cNvSpPr txBox="1"/>
          <p:nvPr/>
        </p:nvSpPr>
        <p:spPr>
          <a:xfrm>
            <a:off x="8837612" y="6401586"/>
            <a:ext cx="3209058" cy="646331"/>
          </a:xfrm>
          <a:prstGeom prst="rect">
            <a:avLst/>
          </a:prstGeom>
          <a:noFill/>
          <a:ln>
            <a:solidFill>
              <a:schemeClr val="accent1">
                <a:lumMod val="20000"/>
                <a:lumOff val="80000"/>
              </a:schemeClr>
            </a:solidFill>
          </a:ln>
        </p:spPr>
        <p:txBody>
          <a:bodyPr wrap="square">
            <a:spAutoFit/>
          </a:bodyPr>
          <a:lstStyle/>
          <a:p>
            <a:r>
              <a:rPr lang="en-US" sz="1800" b="0" i="1" u="none" strike="noStrike">
                <a:solidFill>
                  <a:srgbClr val="FFF2CC"/>
                </a:solidFill>
                <a:effectLst/>
                <a:latin typeface="Roboto" panose="02000000000000000000" pitchFamily="2" charset="0"/>
              </a:rPr>
              <a:t>Slide by </a:t>
            </a:r>
            <a:r>
              <a:rPr lang="en-US" sz="1800" b="0" i="1" u="none" strike="noStrike" err="1">
                <a:solidFill>
                  <a:srgbClr val="FFF2CC"/>
                </a:solidFill>
                <a:effectLst/>
                <a:latin typeface="Roboto" panose="02000000000000000000" pitchFamily="2" charset="0"/>
              </a:rPr>
              <a:t>Chiemela</a:t>
            </a:r>
            <a:r>
              <a:rPr lang="en-US" sz="1800" b="0" i="1" u="none" strike="noStrike">
                <a:solidFill>
                  <a:srgbClr val="FFF2CC"/>
                </a:solidFill>
                <a:effectLst/>
                <a:latin typeface="Roboto" panose="02000000000000000000" pitchFamily="2" charset="0"/>
              </a:rPr>
              <a:t> </a:t>
            </a:r>
            <a:r>
              <a:rPr lang="en-US" sz="1800" b="0" i="1" u="none" strike="noStrike" err="1">
                <a:solidFill>
                  <a:srgbClr val="FFF2CC"/>
                </a:solidFill>
                <a:effectLst/>
                <a:latin typeface="Roboto" panose="02000000000000000000" pitchFamily="2" charset="0"/>
              </a:rPr>
              <a:t>Amaefule</a:t>
            </a:r>
            <a:endParaRPr lang="en-US">
              <a:effectLst/>
            </a:endParaRPr>
          </a:p>
          <a:p>
            <a:pPr rtl="0">
              <a:spcBef>
                <a:spcPts val="0"/>
              </a:spcBef>
              <a:spcAft>
                <a:spcPts val="0"/>
              </a:spcAft>
            </a:pPr>
            <a:endParaRPr lang="en-US"/>
          </a:p>
        </p:txBody>
      </p:sp>
    </p:spTree>
    <p:extLst>
      <p:ext uri="{BB962C8B-B14F-4D97-AF65-F5344CB8AC3E}">
        <p14:creationId xmlns:p14="http://schemas.microsoft.com/office/powerpoint/2010/main" val="3171700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Logistic Model + its scores by Phu</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r>
              <a:rPr lang="en-US" sz="1600"/>
              <a:t>-for more info…List location or contact for specification (or other related documents)</a:t>
            </a:r>
          </a:p>
        </p:txBody>
      </p:sp>
      <p:sp>
        <p:nvSpPr>
          <p:cNvPr id="6" name="Content Placeholder 5">
            <a:extLst>
              <a:ext uri="{FF2B5EF4-FFF2-40B4-BE49-F238E27FC236}">
                <a16:creationId xmlns:a16="http://schemas.microsoft.com/office/drawing/2014/main" id="{C04E9EDA-69AC-4B0C-A166-C46885CBDB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2424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SVM Model</a:t>
            </a:r>
          </a:p>
        </p:txBody>
      </p:sp>
      <p:pic>
        <p:nvPicPr>
          <p:cNvPr id="2" name="Picture 4" descr="Chart, scatter chart&#10;&#10;Description automatically generated">
            <a:extLst>
              <a:ext uri="{FF2B5EF4-FFF2-40B4-BE49-F238E27FC236}">
                <a16:creationId xmlns:a16="http://schemas.microsoft.com/office/drawing/2014/main" id="{2617F24E-8F04-F419-9F68-6A89721AB35C}"/>
              </a:ext>
            </a:extLst>
          </p:cNvPr>
          <p:cNvPicPr>
            <a:picLocks noGrp="1" noChangeAspect="1"/>
          </p:cNvPicPr>
          <p:nvPr>
            <p:ph idx="1"/>
          </p:nvPr>
        </p:nvPicPr>
        <p:blipFill rotWithShape="1">
          <a:blip r:embed="rId3"/>
          <a:srcRect t="2527" r="271" b="722"/>
          <a:stretch/>
        </p:blipFill>
        <p:spPr>
          <a:xfrm>
            <a:off x="813259" y="1709886"/>
            <a:ext cx="10558565" cy="3847400"/>
          </a:xfrm>
        </p:spPr>
      </p:pic>
    </p:spTree>
    <p:extLst>
      <p:ext uri="{BB962C8B-B14F-4D97-AF65-F5344CB8AC3E}">
        <p14:creationId xmlns:p14="http://schemas.microsoft.com/office/powerpoint/2010/main" val="319049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340FEB3-6933-3F7F-6E9D-CE02F46CC444}"/>
              </a:ext>
            </a:extLst>
          </p:cNvPr>
          <p:cNvPicPr>
            <a:picLocks noGrp="1" noChangeAspect="1"/>
          </p:cNvPicPr>
          <p:nvPr>
            <p:ph idx="1"/>
          </p:nvPr>
        </p:nvPicPr>
        <p:blipFill>
          <a:blip r:embed="rId2"/>
          <a:stretch>
            <a:fillRect/>
          </a:stretch>
        </p:blipFill>
        <p:spPr>
          <a:xfrm>
            <a:off x="716978" y="1676259"/>
            <a:ext cx="10766017" cy="3915493"/>
          </a:xfrm>
        </p:spPr>
      </p:pic>
    </p:spTree>
    <p:extLst>
      <p:ext uri="{BB962C8B-B14F-4D97-AF65-F5344CB8AC3E}">
        <p14:creationId xmlns:p14="http://schemas.microsoft.com/office/powerpoint/2010/main" val="139446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Model Efficiency Comparisons</a:t>
            </a:r>
          </a:p>
        </p:txBody>
      </p:sp>
      <p:sp>
        <p:nvSpPr>
          <p:cNvPr id="4" name="Text Placeholder 7"/>
          <p:cNvSpPr txBox="1">
            <a:spLocks/>
          </p:cNvSpPr>
          <p:nvPr/>
        </p:nvSpPr>
        <p:spPr>
          <a:xfrm>
            <a:off x="1724771" y="3840480"/>
            <a:ext cx="9415029" cy="2287269"/>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pPr marL="342900" indent="-342900">
              <a:buFont typeface="Wingdings" panose="05000000000000000000" pitchFamily="2" charset="2"/>
              <a:buChar char="v"/>
            </a:pPr>
            <a:r>
              <a:rPr lang="en-US" sz="2000"/>
              <a:t>All metrics used in this investigation tend to favor the SVM model.</a:t>
            </a:r>
          </a:p>
          <a:p>
            <a:pPr marL="342900" indent="-342900">
              <a:buFont typeface="Wingdings" panose="05000000000000000000" pitchFamily="2" charset="2"/>
              <a:buChar char="v"/>
            </a:pPr>
            <a:r>
              <a:rPr lang="en-US" sz="2000"/>
              <a:t>Thus, SVM is more efficient in predicting whether a student gets placed or not.</a:t>
            </a:r>
          </a:p>
          <a:p>
            <a:pPr marL="342900" indent="-342900">
              <a:buFont typeface="Wingdings" panose="05000000000000000000" pitchFamily="2" charset="2"/>
              <a:buChar char="v"/>
            </a:pPr>
            <a:r>
              <a:rPr lang="en-US" sz="2000"/>
              <a:t>This is likely because SVM works best with smaller datasets like the one in this investigation.</a:t>
            </a:r>
          </a:p>
          <a:p>
            <a:endParaRPr lang="en-US" sz="2000"/>
          </a:p>
        </p:txBody>
      </p:sp>
      <p:graphicFrame>
        <p:nvGraphicFramePr>
          <p:cNvPr id="5" name="Table 6">
            <a:extLst>
              <a:ext uri="{FF2B5EF4-FFF2-40B4-BE49-F238E27FC236}">
                <a16:creationId xmlns:a16="http://schemas.microsoft.com/office/drawing/2014/main" id="{9BA9300F-A4C2-443E-AC9C-7FACD0CA224D}"/>
              </a:ext>
            </a:extLst>
          </p:cNvPr>
          <p:cNvGraphicFramePr>
            <a:graphicFrameLocks noGrp="1"/>
          </p:cNvGraphicFramePr>
          <p:nvPr>
            <p:ph idx="1"/>
            <p:extLst>
              <p:ext uri="{D42A27DB-BD31-4B8C-83A1-F6EECF244321}">
                <p14:modId xmlns:p14="http://schemas.microsoft.com/office/powerpoint/2010/main" val="17122239"/>
              </p:ext>
            </p:extLst>
          </p:nvPr>
        </p:nvGraphicFramePr>
        <p:xfrm>
          <a:off x="1522412" y="2087880"/>
          <a:ext cx="9143540" cy="1341120"/>
        </p:xfrm>
        <a:graphic>
          <a:graphicData uri="http://schemas.openxmlformats.org/drawingml/2006/table">
            <a:tbl>
              <a:tblPr firstRow="1" bandRow="1">
                <a:tableStyleId>{46F890A9-2807-4EBB-B81D-B2AA78EC7F39}</a:tableStyleId>
              </a:tblPr>
              <a:tblGrid>
                <a:gridCol w="2285885">
                  <a:extLst>
                    <a:ext uri="{9D8B030D-6E8A-4147-A177-3AD203B41FA5}">
                      <a16:colId xmlns:a16="http://schemas.microsoft.com/office/drawing/2014/main" val="3181387893"/>
                    </a:ext>
                  </a:extLst>
                </a:gridCol>
                <a:gridCol w="2285885">
                  <a:extLst>
                    <a:ext uri="{9D8B030D-6E8A-4147-A177-3AD203B41FA5}">
                      <a16:colId xmlns:a16="http://schemas.microsoft.com/office/drawing/2014/main" val="1791405493"/>
                    </a:ext>
                  </a:extLst>
                </a:gridCol>
                <a:gridCol w="2285885">
                  <a:extLst>
                    <a:ext uri="{9D8B030D-6E8A-4147-A177-3AD203B41FA5}">
                      <a16:colId xmlns:a16="http://schemas.microsoft.com/office/drawing/2014/main" val="2511732394"/>
                    </a:ext>
                  </a:extLst>
                </a:gridCol>
                <a:gridCol w="2285885">
                  <a:extLst>
                    <a:ext uri="{9D8B030D-6E8A-4147-A177-3AD203B41FA5}">
                      <a16:colId xmlns:a16="http://schemas.microsoft.com/office/drawing/2014/main" val="1710165157"/>
                    </a:ext>
                  </a:extLst>
                </a:gridCol>
              </a:tblGrid>
              <a:tr h="4470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F1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ROC-AUC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Log-Loss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5108412"/>
                  </a:ext>
                </a:extLst>
              </a:tr>
              <a:tr h="447040">
                <a:tc>
                  <a:txBody>
                    <a:bodyPr/>
                    <a:lstStyle/>
                    <a:p>
                      <a:r>
                        <a:rPr lang="en-US" b="1">
                          <a:solidFill>
                            <a:schemeClr val="bg1"/>
                          </a:solidFill>
                        </a:rPr>
                        <a:t>Logistic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68C8C"/>
                    </a:solidFill>
                  </a:tcPr>
                </a:tc>
                <a:tc>
                  <a:txBody>
                    <a:bodyPr/>
                    <a:lstStyle/>
                    <a:p>
                      <a:r>
                        <a:rPr lang="en-US"/>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0.771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5.314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3111786"/>
                  </a:ext>
                </a:extLst>
              </a:tr>
              <a:tr h="447040">
                <a:tc>
                  <a:txBody>
                    <a:bodyPr/>
                    <a:lstStyle/>
                    <a:p>
                      <a:r>
                        <a:rPr lang="en-US" b="1">
                          <a:solidFill>
                            <a:schemeClr val="bg1"/>
                          </a:solidFill>
                        </a:rPr>
                        <a:t>SVM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68C8C"/>
                    </a:solidFill>
                  </a:tcPr>
                </a:tc>
                <a:tc>
                  <a:txBody>
                    <a:bodyPr/>
                    <a:lstStyle/>
                    <a:p>
                      <a:r>
                        <a:rPr lang="en-US"/>
                        <a:t>0.932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0.802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3.720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6157205"/>
                  </a:ext>
                </a:extLst>
              </a:tr>
            </a:tbl>
          </a:graphicData>
        </a:graphic>
      </p:graphicFrame>
      <p:sp>
        <p:nvSpPr>
          <p:cNvPr id="7" name="TextBox 6">
            <a:extLst>
              <a:ext uri="{FF2B5EF4-FFF2-40B4-BE49-F238E27FC236}">
                <a16:creationId xmlns:a16="http://schemas.microsoft.com/office/drawing/2014/main" id="{54E81F5A-925A-4198-970F-BACD6F6E738A}"/>
              </a:ext>
            </a:extLst>
          </p:cNvPr>
          <p:cNvSpPr txBox="1"/>
          <p:nvPr/>
        </p:nvSpPr>
        <p:spPr>
          <a:xfrm>
            <a:off x="9828212" y="6401586"/>
            <a:ext cx="2218458" cy="369332"/>
          </a:xfrm>
          <a:prstGeom prst="rect">
            <a:avLst/>
          </a:prstGeom>
          <a:noFill/>
          <a:ln>
            <a:solidFill>
              <a:schemeClr val="accent1">
                <a:lumMod val="20000"/>
                <a:lumOff val="80000"/>
              </a:schemeClr>
            </a:solidFill>
          </a:ln>
        </p:spPr>
        <p:txBody>
          <a:bodyPr wrap="square">
            <a:spAutoFit/>
          </a:bodyPr>
          <a:lstStyle/>
          <a:p>
            <a:pPr rtl="0">
              <a:spcBef>
                <a:spcPts val="0"/>
              </a:spcBef>
              <a:spcAft>
                <a:spcPts val="0"/>
              </a:spcAft>
            </a:pPr>
            <a:r>
              <a:rPr lang="en-US" sz="1800" b="0" i="1" u="none" strike="noStrike">
                <a:solidFill>
                  <a:srgbClr val="FFF2CC"/>
                </a:solidFill>
                <a:effectLst/>
                <a:latin typeface="Roboto" panose="02000000000000000000" pitchFamily="2" charset="0"/>
              </a:rPr>
              <a:t>Slide by Omar Cano</a:t>
            </a:r>
            <a:endParaRPr lang="en-US" b="0">
              <a:effectLst/>
            </a:endParaRPr>
          </a:p>
        </p:txBody>
      </p:sp>
    </p:spTree>
    <p:extLst>
      <p:ext uri="{BB962C8B-B14F-4D97-AF65-F5344CB8AC3E}">
        <p14:creationId xmlns:p14="http://schemas.microsoft.com/office/powerpoint/2010/main" val="9511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Conclusion: Which Factors Help Students get Placed?</a:t>
            </a:r>
          </a:p>
        </p:txBody>
      </p:sp>
      <p:sp>
        <p:nvSpPr>
          <p:cNvPr id="2" name="Content Placeholder 1"/>
          <p:cNvSpPr>
            <a:spLocks noGrp="1"/>
          </p:cNvSpPr>
          <p:nvPr>
            <p:ph idx="1"/>
          </p:nvPr>
        </p:nvSpPr>
        <p:spPr/>
        <p:txBody>
          <a:bodyPr>
            <a:normAutofit lnSpcReduction="10000"/>
          </a:bodyPr>
          <a:lstStyle/>
          <a:p>
            <a:pPr>
              <a:buFont typeface="Wingdings" pitchFamily="2" charset="2"/>
              <a:buChar char="v"/>
            </a:pPr>
            <a:r>
              <a:rPr lang="en-US"/>
              <a:t>Features like </a:t>
            </a:r>
            <a:r>
              <a:rPr lang="en-US" err="1"/>
              <a:t>ssc_p</a:t>
            </a:r>
            <a:r>
              <a:rPr lang="en-US"/>
              <a:t>, </a:t>
            </a:r>
            <a:r>
              <a:rPr lang="en-US" err="1"/>
              <a:t>hsc_p</a:t>
            </a:r>
            <a:r>
              <a:rPr lang="en-US"/>
              <a:t>, degree_p, and </a:t>
            </a:r>
            <a:r>
              <a:rPr lang="en-US" err="1"/>
              <a:t>workex</a:t>
            </a:r>
            <a:r>
              <a:rPr lang="en-US"/>
              <a:t> influence whether a student will get placed or not.</a:t>
            </a:r>
          </a:p>
          <a:p>
            <a:pPr>
              <a:buFont typeface="Wingdings" pitchFamily="2" charset="2"/>
              <a:buChar char="v"/>
            </a:pPr>
            <a:r>
              <a:rPr lang="en-US"/>
              <a:t>In other words, the greater the Secondary, Higher Secondary, and Degree score, the more likely a student will get placed. </a:t>
            </a:r>
          </a:p>
          <a:p>
            <a:pPr>
              <a:buFont typeface="Wingdings" pitchFamily="2" charset="2"/>
              <a:buChar char="v"/>
            </a:pPr>
            <a:r>
              <a:rPr lang="en-US"/>
              <a:t>If a student has prior work experience, then it is very likely that the student will get placed.</a:t>
            </a:r>
          </a:p>
          <a:p>
            <a:pPr>
              <a:buFont typeface="Wingdings" pitchFamily="2" charset="2"/>
              <a:buChar char="v"/>
            </a:pPr>
            <a:r>
              <a:rPr lang="en-US"/>
              <a:t>Using only the Secondary and Higher Secondary scores in the SVM, we obtain an efficient model that predicts whether a student gets placed or not. </a:t>
            </a:r>
          </a:p>
        </p:txBody>
      </p:sp>
      <p:sp>
        <p:nvSpPr>
          <p:cNvPr id="4" name="TextBox 3">
            <a:extLst>
              <a:ext uri="{FF2B5EF4-FFF2-40B4-BE49-F238E27FC236}">
                <a16:creationId xmlns:a16="http://schemas.microsoft.com/office/drawing/2014/main" id="{9FB7BD25-5EDA-4379-A6CB-47773C112228}"/>
              </a:ext>
            </a:extLst>
          </p:cNvPr>
          <p:cNvSpPr txBox="1"/>
          <p:nvPr/>
        </p:nvSpPr>
        <p:spPr>
          <a:xfrm>
            <a:off x="9828212" y="6401586"/>
            <a:ext cx="2218458" cy="369332"/>
          </a:xfrm>
          <a:prstGeom prst="rect">
            <a:avLst/>
          </a:prstGeom>
          <a:noFill/>
          <a:ln>
            <a:solidFill>
              <a:schemeClr val="accent1">
                <a:lumMod val="20000"/>
                <a:lumOff val="80000"/>
              </a:schemeClr>
            </a:solidFill>
          </a:ln>
        </p:spPr>
        <p:txBody>
          <a:bodyPr wrap="square">
            <a:spAutoFit/>
          </a:bodyPr>
          <a:lstStyle/>
          <a:p>
            <a:pPr rtl="0">
              <a:spcBef>
                <a:spcPts val="0"/>
              </a:spcBef>
              <a:spcAft>
                <a:spcPts val="0"/>
              </a:spcAft>
            </a:pPr>
            <a:r>
              <a:rPr lang="en-US" sz="1800" b="0" i="1" u="none" strike="noStrike">
                <a:solidFill>
                  <a:srgbClr val="FFF2CC"/>
                </a:solidFill>
                <a:effectLst/>
                <a:latin typeface="Roboto" panose="02000000000000000000" pitchFamily="2" charset="0"/>
              </a:rPr>
              <a:t>Slide by Omar Cano</a:t>
            </a:r>
            <a:endParaRPr lang="en-US" b="0">
              <a:effectLst/>
            </a:endParaRP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2643" y="457200"/>
            <a:ext cx="9143538" cy="1066800"/>
          </a:xfrm>
        </p:spPr>
        <p:txBody>
          <a:bodyPr/>
          <a:lstStyle/>
          <a:p>
            <a:r>
              <a:rPr lang="en-US"/>
              <a:t>Background Info: About the Data</a:t>
            </a:r>
          </a:p>
        </p:txBody>
      </p:sp>
      <p:sp>
        <p:nvSpPr>
          <p:cNvPr id="2" name="Content Placeholder 1"/>
          <p:cNvSpPr>
            <a:spLocks noGrp="1"/>
          </p:cNvSpPr>
          <p:nvPr>
            <p:ph idx="1"/>
          </p:nvPr>
        </p:nvSpPr>
        <p:spPr>
          <a:xfrm>
            <a:off x="760412" y="1981200"/>
            <a:ext cx="10668000" cy="4419600"/>
          </a:xfrm>
        </p:spPr>
        <p:txBody>
          <a:bodyPr numCol="2">
            <a:noAutofit/>
          </a:bodyPr>
          <a:lstStyle/>
          <a:p>
            <a:r>
              <a:rPr lang="en-US" sz="1800"/>
              <a:t>gender</a:t>
            </a:r>
          </a:p>
          <a:p>
            <a:r>
              <a:rPr lang="en-US" sz="1800" err="1"/>
              <a:t>ssc_b</a:t>
            </a:r>
            <a:r>
              <a:rPr lang="en-US" sz="1800"/>
              <a:t>: The certain Education Board that administers the secondary exam (Central/Others)</a:t>
            </a:r>
          </a:p>
          <a:p>
            <a:r>
              <a:rPr lang="en-US" sz="1800" err="1"/>
              <a:t>hsc_b</a:t>
            </a:r>
            <a:r>
              <a:rPr lang="en-US" sz="1800"/>
              <a:t>: The certain Education Board that administers the higher secondary exam (Central/Others)</a:t>
            </a:r>
          </a:p>
          <a:p>
            <a:r>
              <a:rPr lang="en-US" sz="1800" err="1"/>
              <a:t>hsc_s</a:t>
            </a:r>
            <a:r>
              <a:rPr lang="en-US" sz="1800"/>
              <a:t>: Area of study in 12th grade</a:t>
            </a:r>
          </a:p>
          <a:p>
            <a:r>
              <a:rPr lang="en-US" sz="1800" err="1"/>
              <a:t>degree_t</a:t>
            </a:r>
            <a:r>
              <a:rPr lang="en-US" sz="1800"/>
              <a:t>: undergrad degree title</a:t>
            </a:r>
          </a:p>
          <a:p>
            <a:r>
              <a:rPr lang="en-US" sz="1800" err="1"/>
              <a:t>workex</a:t>
            </a:r>
            <a:r>
              <a:rPr lang="en-US" sz="1800"/>
              <a:t>: any work experience</a:t>
            </a:r>
          </a:p>
          <a:p>
            <a:r>
              <a:rPr lang="en-US" sz="1800" err="1"/>
              <a:t>specialisation</a:t>
            </a:r>
            <a:r>
              <a:rPr lang="en-US" sz="1800"/>
              <a:t>: </a:t>
            </a:r>
            <a:r>
              <a:rPr lang="en-US" sz="1800" err="1"/>
              <a:t>mba</a:t>
            </a:r>
            <a:r>
              <a:rPr lang="en-US" sz="1800"/>
              <a:t> degree title</a:t>
            </a:r>
          </a:p>
          <a:p>
            <a:r>
              <a:rPr lang="en-US" sz="1800"/>
              <a:t>status (target): placed (got job) or not placed</a:t>
            </a:r>
          </a:p>
          <a:p>
            <a:r>
              <a:rPr lang="en-US" sz="1800" err="1"/>
              <a:t>ssc_p</a:t>
            </a:r>
            <a:r>
              <a:rPr lang="en-US" sz="1800"/>
              <a:t>: raw score of secondary school certificate taken by 10th grade students</a:t>
            </a:r>
          </a:p>
          <a:p>
            <a:r>
              <a:rPr lang="en-US" sz="1800" err="1"/>
              <a:t>hsc_p</a:t>
            </a:r>
            <a:r>
              <a:rPr lang="en-US" sz="1800"/>
              <a:t>: raw score of higher secondary school certificate taken by 12th grade students </a:t>
            </a:r>
          </a:p>
          <a:p>
            <a:r>
              <a:rPr lang="en-US" sz="1800" err="1"/>
              <a:t>degree_p</a:t>
            </a:r>
            <a:r>
              <a:rPr lang="en-US" sz="1800"/>
              <a:t>: raw score of undergrad degree (think of it like a GPA)</a:t>
            </a:r>
          </a:p>
          <a:p>
            <a:r>
              <a:rPr lang="en-US" sz="1800" err="1"/>
              <a:t>etest_p</a:t>
            </a:r>
            <a:r>
              <a:rPr lang="en-US" sz="1800"/>
              <a:t>: raw score of employability test</a:t>
            </a:r>
          </a:p>
          <a:p>
            <a:r>
              <a:rPr lang="en-US" sz="1800" err="1"/>
              <a:t>mba_p</a:t>
            </a:r>
            <a:r>
              <a:rPr lang="en-US" sz="1800"/>
              <a:t>: raw score of </a:t>
            </a:r>
            <a:r>
              <a:rPr lang="en-US" sz="1800" err="1"/>
              <a:t>mba</a:t>
            </a:r>
            <a:r>
              <a:rPr lang="en-US" sz="1800"/>
              <a:t> degree (think of it like a GPA)</a:t>
            </a:r>
          </a:p>
        </p:txBody>
      </p:sp>
      <p:sp>
        <p:nvSpPr>
          <p:cNvPr id="4" name="TextBox 3">
            <a:extLst>
              <a:ext uri="{FF2B5EF4-FFF2-40B4-BE49-F238E27FC236}">
                <a16:creationId xmlns:a16="http://schemas.microsoft.com/office/drawing/2014/main" id="{7B1380F7-709E-4F99-A24C-D2AA0D8A2837}"/>
              </a:ext>
            </a:extLst>
          </p:cNvPr>
          <p:cNvSpPr txBox="1"/>
          <p:nvPr/>
        </p:nvSpPr>
        <p:spPr>
          <a:xfrm>
            <a:off x="989012" y="1600200"/>
            <a:ext cx="10058400" cy="369332"/>
          </a:xfrm>
          <a:prstGeom prst="rect">
            <a:avLst/>
          </a:prstGeom>
          <a:noFill/>
          <a:ln>
            <a:solidFill>
              <a:schemeClr val="accent1">
                <a:lumMod val="20000"/>
                <a:lumOff val="80000"/>
              </a:schemeClr>
            </a:solidFill>
          </a:ln>
        </p:spPr>
        <p:txBody>
          <a:bodyPr wrap="square" numCol="2" rtlCol="0" anchor="ctr" anchorCtr="1">
            <a:spAutoFit/>
          </a:bodyPr>
          <a:lstStyle/>
          <a:p>
            <a:r>
              <a:rPr lang="en-US"/>
              <a:t>	</a:t>
            </a:r>
            <a:r>
              <a:rPr lang="en-US" b="1"/>
              <a:t>Discrete Values</a:t>
            </a:r>
          </a:p>
          <a:p>
            <a:r>
              <a:rPr lang="en-US" b="1"/>
              <a:t>		Numerical Values</a:t>
            </a:r>
          </a:p>
        </p:txBody>
      </p:sp>
      <p:sp>
        <p:nvSpPr>
          <p:cNvPr id="5" name="TextBox 4">
            <a:extLst>
              <a:ext uri="{FF2B5EF4-FFF2-40B4-BE49-F238E27FC236}">
                <a16:creationId xmlns:a16="http://schemas.microsoft.com/office/drawing/2014/main" id="{5674752E-755F-4E5D-81E9-7D3FC3E99278}"/>
              </a:ext>
            </a:extLst>
          </p:cNvPr>
          <p:cNvSpPr txBox="1"/>
          <p:nvPr/>
        </p:nvSpPr>
        <p:spPr>
          <a:xfrm>
            <a:off x="9828212" y="6401586"/>
            <a:ext cx="2218458" cy="369332"/>
          </a:xfrm>
          <a:prstGeom prst="rect">
            <a:avLst/>
          </a:prstGeom>
          <a:noFill/>
          <a:ln>
            <a:solidFill>
              <a:schemeClr val="accent1">
                <a:lumMod val="20000"/>
                <a:lumOff val="80000"/>
              </a:schemeClr>
            </a:solidFill>
          </a:ln>
        </p:spPr>
        <p:txBody>
          <a:bodyPr wrap="square">
            <a:spAutoFit/>
          </a:bodyPr>
          <a:lstStyle/>
          <a:p>
            <a:pPr rtl="0">
              <a:spcBef>
                <a:spcPts val="0"/>
              </a:spcBef>
              <a:spcAft>
                <a:spcPts val="0"/>
              </a:spcAft>
            </a:pPr>
            <a:r>
              <a:rPr lang="en-US" sz="1800" b="0" i="1" u="none" strike="noStrike">
                <a:solidFill>
                  <a:srgbClr val="FFF2CC"/>
                </a:solidFill>
                <a:effectLst/>
                <a:latin typeface="Roboto" panose="02000000000000000000" pitchFamily="2" charset="0"/>
              </a:rPr>
              <a:t>Slide by Omar Cano</a:t>
            </a:r>
            <a:endParaRPr lang="en-US" b="0">
              <a:effectLst/>
            </a:endParaRP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19716" y="609600"/>
            <a:ext cx="9143538" cy="1066800"/>
          </a:xfrm>
        </p:spPr>
        <p:txBody>
          <a:bodyPr/>
          <a:lstStyle/>
          <a:p>
            <a:r>
              <a:rPr lang="en-US" dirty="0"/>
              <a:t>Exploratory Data Analysis</a:t>
            </a:r>
          </a:p>
        </p:txBody>
      </p:sp>
      <p:pic>
        <p:nvPicPr>
          <p:cNvPr id="4" name="Content Placeholder 3" descr="Graphical user interface, table&#10;&#10;Description automatically generated with medium confidence">
            <a:extLst>
              <a:ext uri="{FF2B5EF4-FFF2-40B4-BE49-F238E27FC236}">
                <a16:creationId xmlns:a16="http://schemas.microsoft.com/office/drawing/2014/main" id="{6A9B5118-4543-E363-EE3C-B37D5B29C325}"/>
              </a:ext>
            </a:extLst>
          </p:cNvPr>
          <p:cNvPicPr>
            <a:picLocks noGrp="1" noChangeAspect="1"/>
          </p:cNvPicPr>
          <p:nvPr>
            <p:ph idx="1"/>
          </p:nvPr>
        </p:nvPicPr>
        <p:blipFill>
          <a:blip r:embed="rId3"/>
          <a:stretch>
            <a:fillRect/>
          </a:stretch>
        </p:blipFill>
        <p:spPr>
          <a:xfrm>
            <a:off x="1319716" y="1676400"/>
            <a:ext cx="9549392" cy="4638276"/>
          </a:xfrm>
        </p:spPr>
      </p:pic>
    </p:spTree>
    <p:extLst>
      <p:ext uri="{BB962C8B-B14F-4D97-AF65-F5344CB8AC3E}">
        <p14:creationId xmlns:p14="http://schemas.microsoft.com/office/powerpoint/2010/main" val="238946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B58E-57A2-1981-62DC-CFFAEBAA6BB0}"/>
              </a:ext>
            </a:extLst>
          </p:cNvPr>
          <p:cNvSpPr>
            <a:spLocks noGrp="1"/>
          </p:cNvSpPr>
          <p:nvPr>
            <p:ph type="title"/>
          </p:nvPr>
        </p:nvSpPr>
        <p:spPr>
          <a:xfrm>
            <a:off x="182544" y="597244"/>
            <a:ext cx="9143538" cy="1066800"/>
          </a:xfrm>
        </p:spPr>
        <p:txBody>
          <a:bodyPr/>
          <a:lstStyle/>
          <a:p>
            <a:r>
              <a:rPr lang="en-US" dirty="0"/>
              <a:t>Data Description</a:t>
            </a:r>
          </a:p>
        </p:txBody>
      </p:sp>
      <p:pic>
        <p:nvPicPr>
          <p:cNvPr id="5" name="Content Placeholder 4" descr="Graphical user interface, table&#10;&#10;Description automatically generated with medium confidence">
            <a:extLst>
              <a:ext uri="{FF2B5EF4-FFF2-40B4-BE49-F238E27FC236}">
                <a16:creationId xmlns:a16="http://schemas.microsoft.com/office/drawing/2014/main" id="{B7C1E4CE-B223-F039-770C-BFE8329B9E52}"/>
              </a:ext>
            </a:extLst>
          </p:cNvPr>
          <p:cNvPicPr>
            <a:picLocks noGrp="1" noChangeAspect="1"/>
          </p:cNvPicPr>
          <p:nvPr>
            <p:ph idx="1"/>
          </p:nvPr>
        </p:nvPicPr>
        <p:blipFill>
          <a:blip r:embed="rId2"/>
          <a:stretch>
            <a:fillRect/>
          </a:stretch>
        </p:blipFill>
        <p:spPr>
          <a:xfrm>
            <a:off x="182544" y="1849395"/>
            <a:ext cx="11823735" cy="4007707"/>
          </a:xfrm>
        </p:spPr>
      </p:pic>
    </p:spTree>
    <p:extLst>
      <p:ext uri="{BB962C8B-B14F-4D97-AF65-F5344CB8AC3E}">
        <p14:creationId xmlns:p14="http://schemas.microsoft.com/office/powerpoint/2010/main" val="414757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9ECC8AB-2270-C407-A45B-ADFFCB9C7BB3}"/>
              </a:ext>
            </a:extLst>
          </p:cNvPr>
          <p:cNvSpPr>
            <a:spLocks noGrp="1"/>
          </p:cNvSpPr>
          <p:nvPr>
            <p:ph type="title"/>
          </p:nvPr>
        </p:nvSpPr>
        <p:spPr/>
        <p:txBody>
          <a:bodyPr/>
          <a:lstStyle/>
          <a:p>
            <a:r>
              <a:rPr lang="en-US" dirty="0"/>
              <a:t>Null Values</a:t>
            </a:r>
          </a:p>
        </p:txBody>
      </p:sp>
      <p:pic>
        <p:nvPicPr>
          <p:cNvPr id="5" name="Content Placeholder 4" descr="Table&#10;&#10;Description automatically generated">
            <a:extLst>
              <a:ext uri="{FF2B5EF4-FFF2-40B4-BE49-F238E27FC236}">
                <a16:creationId xmlns:a16="http://schemas.microsoft.com/office/drawing/2014/main" id="{469018B1-4678-FEDB-4CA2-0A3A3D94997E}"/>
              </a:ext>
            </a:extLst>
          </p:cNvPr>
          <p:cNvPicPr>
            <a:picLocks noGrp="1" noChangeAspect="1"/>
          </p:cNvPicPr>
          <p:nvPr>
            <p:ph sz="half" idx="1"/>
          </p:nvPr>
        </p:nvPicPr>
        <p:blipFill rotWithShape="1">
          <a:blip r:embed="rId2"/>
          <a:stretch/>
        </p:blipFill>
        <p:spPr>
          <a:xfrm>
            <a:off x="1522413" y="1995693"/>
            <a:ext cx="4435475" cy="3908013"/>
          </a:xfrm>
        </p:spPr>
      </p:pic>
      <p:sp>
        <p:nvSpPr>
          <p:cNvPr id="11" name="Content Placeholder 10">
            <a:extLst>
              <a:ext uri="{FF2B5EF4-FFF2-40B4-BE49-F238E27FC236}">
                <a16:creationId xmlns:a16="http://schemas.microsoft.com/office/drawing/2014/main" id="{27C7EAC5-7297-728D-C98A-A5C5F3EE5FB8}"/>
              </a:ext>
            </a:extLst>
          </p:cNvPr>
          <p:cNvSpPr>
            <a:spLocks noGrp="1"/>
          </p:cNvSpPr>
          <p:nvPr>
            <p:ph sz="half" idx="2"/>
          </p:nvPr>
        </p:nvSpPr>
        <p:spPr/>
        <p:txBody>
          <a:bodyPr/>
          <a:lstStyle/>
          <a:p>
            <a:r>
              <a:rPr lang="en-US" dirty="0"/>
              <a:t>There is 67 nulls values for salary because those are the people that are not employ yet</a:t>
            </a:r>
          </a:p>
          <a:p>
            <a:r>
              <a:rPr lang="en-US" dirty="0"/>
              <a:t>We will further explore the data and find out what factor is most important when getting an internship</a:t>
            </a:r>
          </a:p>
        </p:txBody>
      </p:sp>
    </p:spTree>
    <p:extLst>
      <p:ext uri="{BB962C8B-B14F-4D97-AF65-F5344CB8AC3E}">
        <p14:creationId xmlns:p14="http://schemas.microsoft.com/office/powerpoint/2010/main" val="105183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table&#10;&#10;Description automatically generated">
            <a:extLst>
              <a:ext uri="{FF2B5EF4-FFF2-40B4-BE49-F238E27FC236}">
                <a16:creationId xmlns:a16="http://schemas.microsoft.com/office/drawing/2014/main" id="{E956F4E9-BBC2-FE6D-6899-4388055EA780}"/>
              </a:ext>
            </a:extLst>
          </p:cNvPr>
          <p:cNvPicPr>
            <a:picLocks noChangeAspect="1"/>
          </p:cNvPicPr>
          <p:nvPr/>
        </p:nvPicPr>
        <p:blipFill>
          <a:blip r:embed="rId2"/>
          <a:stretch>
            <a:fillRect/>
          </a:stretch>
        </p:blipFill>
        <p:spPr>
          <a:xfrm>
            <a:off x="1621266" y="1727596"/>
            <a:ext cx="8946292" cy="4520804"/>
          </a:xfrm>
          <a:prstGeom prst="rect">
            <a:avLst/>
          </a:prstGeom>
        </p:spPr>
      </p:pic>
      <p:sp>
        <p:nvSpPr>
          <p:cNvPr id="12" name="Title 11">
            <a:extLst>
              <a:ext uri="{FF2B5EF4-FFF2-40B4-BE49-F238E27FC236}">
                <a16:creationId xmlns:a16="http://schemas.microsoft.com/office/drawing/2014/main" id="{C443B01A-88DB-B430-6039-5F1D7329C7DE}"/>
              </a:ext>
            </a:extLst>
          </p:cNvPr>
          <p:cNvSpPr>
            <a:spLocks noGrp="1"/>
          </p:cNvSpPr>
          <p:nvPr>
            <p:ph type="title"/>
          </p:nvPr>
        </p:nvSpPr>
        <p:spPr/>
        <p:txBody>
          <a:bodyPr/>
          <a:lstStyle/>
          <a:p>
            <a:r>
              <a:rPr lang="en-US" dirty="0"/>
              <a:t>Describe status</a:t>
            </a:r>
          </a:p>
        </p:txBody>
      </p:sp>
    </p:spTree>
    <p:extLst>
      <p:ext uri="{BB962C8B-B14F-4D97-AF65-F5344CB8AC3E}">
        <p14:creationId xmlns:p14="http://schemas.microsoft.com/office/powerpoint/2010/main" val="2934454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able&#10;&#10;Description automatically generated">
            <a:extLst>
              <a:ext uri="{FF2B5EF4-FFF2-40B4-BE49-F238E27FC236}">
                <a16:creationId xmlns:a16="http://schemas.microsoft.com/office/drawing/2014/main" id="{1CE7981C-3645-430B-4ACB-7D9979D76A88}"/>
              </a:ext>
            </a:extLst>
          </p:cNvPr>
          <p:cNvPicPr>
            <a:picLocks noChangeAspect="1"/>
          </p:cNvPicPr>
          <p:nvPr/>
        </p:nvPicPr>
        <p:blipFill>
          <a:blip r:embed="rId2"/>
          <a:stretch>
            <a:fillRect/>
          </a:stretch>
        </p:blipFill>
        <p:spPr>
          <a:xfrm>
            <a:off x="1307028" y="784825"/>
            <a:ext cx="9145864" cy="4590364"/>
          </a:xfrm>
          <a:prstGeom prst="rect">
            <a:avLst/>
          </a:prstGeom>
        </p:spPr>
      </p:pic>
    </p:spTree>
    <p:extLst>
      <p:ext uri="{BB962C8B-B14F-4D97-AF65-F5344CB8AC3E}">
        <p14:creationId xmlns:p14="http://schemas.microsoft.com/office/powerpoint/2010/main" val="392295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32B7-E7CA-CE9D-07DF-B5543B8675A5}"/>
              </a:ext>
            </a:extLst>
          </p:cNvPr>
          <p:cNvSpPr>
            <a:spLocks noGrp="1"/>
          </p:cNvSpPr>
          <p:nvPr>
            <p:ph type="title"/>
          </p:nvPr>
        </p:nvSpPr>
        <p:spPr>
          <a:xfrm>
            <a:off x="172632" y="609600"/>
            <a:ext cx="9143538" cy="1066800"/>
          </a:xfrm>
        </p:spPr>
        <p:txBody>
          <a:bodyPr/>
          <a:lstStyle/>
          <a:p>
            <a:r>
              <a:rPr lang="en-US" dirty="0"/>
              <a:t>Which factor influenced a candidate in getting placed?</a:t>
            </a:r>
          </a:p>
        </p:txBody>
      </p:sp>
      <p:pic>
        <p:nvPicPr>
          <p:cNvPr id="9" name="Picture 8" descr="Graphical user interface, application, table&#10;&#10;Description automatically generated">
            <a:extLst>
              <a:ext uri="{FF2B5EF4-FFF2-40B4-BE49-F238E27FC236}">
                <a16:creationId xmlns:a16="http://schemas.microsoft.com/office/drawing/2014/main" id="{BA4EBA4A-4B1D-5E84-C253-B15EAF5F60DB}"/>
              </a:ext>
            </a:extLst>
          </p:cNvPr>
          <p:cNvPicPr>
            <a:picLocks noChangeAspect="1"/>
          </p:cNvPicPr>
          <p:nvPr/>
        </p:nvPicPr>
        <p:blipFill>
          <a:blip r:embed="rId2"/>
          <a:stretch>
            <a:fillRect/>
          </a:stretch>
        </p:blipFill>
        <p:spPr>
          <a:xfrm>
            <a:off x="172632" y="1676400"/>
            <a:ext cx="11843560" cy="4316627"/>
          </a:xfrm>
          <a:prstGeom prst="rect">
            <a:avLst/>
          </a:prstGeom>
        </p:spPr>
      </p:pic>
    </p:spTree>
    <p:extLst>
      <p:ext uri="{BB962C8B-B14F-4D97-AF65-F5344CB8AC3E}">
        <p14:creationId xmlns:p14="http://schemas.microsoft.com/office/powerpoint/2010/main" val="408233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F17654B7F15134EB34FF7BD156AADC2" ma:contentTypeVersion="7" ma:contentTypeDescription="Create a new document." ma:contentTypeScope="" ma:versionID="02417e7fe05649dd91a435976e0a2c4d">
  <xsd:schema xmlns:xsd="http://www.w3.org/2001/XMLSchema" xmlns:xs="http://www.w3.org/2001/XMLSchema" xmlns:p="http://schemas.microsoft.com/office/2006/metadata/properties" xmlns:ns3="a4731dda-617f-4bd1-8d9d-c6562bd13b89" xmlns:ns4="3b2b605d-7bff-4e7b-af88-6b5834aaf040" targetNamespace="http://schemas.microsoft.com/office/2006/metadata/properties" ma:root="true" ma:fieldsID="ca621359c24bbba4320b617f804dca07" ns3:_="" ns4:_="">
    <xsd:import namespace="a4731dda-617f-4bd1-8d9d-c6562bd13b89"/>
    <xsd:import namespace="3b2b605d-7bff-4e7b-af88-6b5834aaf04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731dda-617f-4bd1-8d9d-c6562bd13b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b2b605d-7bff-4e7b-af88-6b5834aaf04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80D972-0D97-4210-A9DC-CF5E327C751A}">
  <ds:schemaRefs>
    <ds:schemaRef ds:uri="http://schemas.microsoft.com/sharepoint/v3/contenttype/forms"/>
  </ds:schemaRefs>
</ds:datastoreItem>
</file>

<file path=customXml/itemProps2.xml><?xml version="1.0" encoding="utf-8"?>
<ds:datastoreItem xmlns:ds="http://schemas.openxmlformats.org/officeDocument/2006/customXml" ds:itemID="{1200CC40-8326-4AF5-8ED1-5FD5EB8ECB3F}">
  <ds:schemaRefs>
    <ds:schemaRef ds:uri="http://schemas.microsoft.com/office/2006/metadata/properties"/>
    <ds:schemaRef ds:uri="http://schemas.microsoft.com/office/infopath/2007/PartnerControls"/>
    <ds:schemaRef ds:uri="http://www.w3.org/2000/xmlns/"/>
  </ds:schemaRefs>
</ds:datastoreItem>
</file>

<file path=customXml/itemProps3.xml><?xml version="1.0" encoding="utf-8"?>
<ds:datastoreItem xmlns:ds="http://schemas.openxmlformats.org/officeDocument/2006/customXml" ds:itemID="{B1D5CCE3-BFB7-45C8-B5ED-829AE26B911F}">
  <ds:schemaRefs>
    <ds:schemaRef ds:uri="3b2b605d-7bff-4e7b-af88-6b5834aaf040"/>
    <ds:schemaRef ds:uri="a4731dda-617f-4bd1-8d9d-c6562bd13b8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Business project planning overview presentation</Template>
  <TotalTime>25</TotalTime>
  <Words>1205</Words>
  <Application>Microsoft Macintosh PowerPoint</Application>
  <PresentationFormat>Custom</PresentationFormat>
  <Paragraphs>139</Paragraphs>
  <Slides>25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Arial,Sans-Serif</vt:lpstr>
      <vt:lpstr>Calibri</vt:lpstr>
      <vt:lpstr>Consolas</vt:lpstr>
      <vt:lpstr>Roboto</vt:lpstr>
      <vt:lpstr>Wingdings</vt:lpstr>
      <vt:lpstr>Project planning overview presentation</vt:lpstr>
      <vt:lpstr>Student Job Placement</vt:lpstr>
      <vt:lpstr>Problem Statement</vt:lpstr>
      <vt:lpstr>Background Info: About the Data</vt:lpstr>
      <vt:lpstr>Exploratory Data Analysis</vt:lpstr>
      <vt:lpstr>Data Description</vt:lpstr>
      <vt:lpstr>Null Values</vt:lpstr>
      <vt:lpstr>Describe status</vt:lpstr>
      <vt:lpstr>PowerPoint Presentation</vt:lpstr>
      <vt:lpstr>Which factor influenced a candidate in getting placed?</vt:lpstr>
      <vt:lpstr>PowerPoint Presentation</vt:lpstr>
      <vt:lpstr>Creating Model</vt:lpstr>
      <vt:lpstr>PowerPoint Presentation</vt:lpstr>
      <vt:lpstr>Confusion Matrix</vt:lpstr>
      <vt:lpstr>Data Findings</vt:lpstr>
      <vt:lpstr>Data Findings</vt:lpstr>
      <vt:lpstr>Data Findings</vt:lpstr>
      <vt:lpstr>Data Findings</vt:lpstr>
      <vt:lpstr>Data Findings</vt:lpstr>
      <vt:lpstr>BOX PLOTS</vt:lpstr>
      <vt:lpstr>HEATMAP</vt:lpstr>
      <vt:lpstr>Logistic Model + its scores by Phu</vt:lpstr>
      <vt:lpstr>SVM Model</vt:lpstr>
      <vt:lpstr>PowerPoint Presentation</vt:lpstr>
      <vt:lpstr>Model Efficiency Comparisons</vt:lpstr>
      <vt:lpstr>Conclusion: Which Factors Help Students get Placed?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Omar Cano</dc:creator>
  <cp:lastModifiedBy>Nguyen, Phu</cp:lastModifiedBy>
  <cp:revision>2</cp:revision>
  <dcterms:created xsi:type="dcterms:W3CDTF">2022-04-15T22:45:42Z</dcterms:created>
  <dcterms:modified xsi:type="dcterms:W3CDTF">2022-04-30T16:42:32Z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0x010100BF17654B7F15134EB34FF7BD156AADC2</vt:lpwstr>
  </property>
</Properties>
</file>