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  <p:sldMasterId id="2147483653" r:id="rId2"/>
  </p:sldMasterIdLst>
  <p:notesMasterIdLst>
    <p:notesMasterId r:id="rId19"/>
  </p:notes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934200" cy="9080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210D8-BE77-486A-B346-910E9910DD7E}">
  <a:tblStyle styleId="{3C4210D8-BE77-486A-B346-910E9910D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6975" y="681037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9062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923925" y="4313237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3 of 5">
  <p:cSld name="Content Slide 3 of 5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838325" y="2667591"/>
            <a:ext cx="5844779" cy="6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400"/>
              <a:buFont typeface="Arial"/>
              <a:buNone/>
              <a:defRPr sz="33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1838326" y="3429000"/>
            <a:ext cx="5850731" cy="40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1838325" y="3971926"/>
            <a:ext cx="584477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4 of 5">
  <p:cSld name="Content Slide 4 of 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838325" y="2667591"/>
            <a:ext cx="5844779" cy="6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400"/>
              <a:buFont typeface="Arial"/>
              <a:buNone/>
              <a:defRPr sz="33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1838326" y="3429000"/>
            <a:ext cx="5850731" cy="40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1838325" y="3971926"/>
            <a:ext cx="584477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75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5 of 5">
  <p:cSld name="Content Slide 5 of 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838325" y="2667591"/>
            <a:ext cx="5844779" cy="6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400"/>
              <a:buFont typeface="Arial"/>
              <a:buNone/>
              <a:defRPr sz="33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1838326" y="3429000"/>
            <a:ext cx="5850731" cy="40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1838325" y="3971926"/>
            <a:ext cx="584477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79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 descr="A picture containing sha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97647" y="945982"/>
            <a:ext cx="6877050" cy="5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000"/>
              <a:buFont typeface="Arial"/>
              <a:buNone/>
              <a:defRPr sz="30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97731" y="1724026"/>
            <a:ext cx="6906816" cy="143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02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 descr="Shap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88300" y="1051221"/>
            <a:ext cx="5770971" cy="5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3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>
            <a:spLocks noGrp="1"/>
          </p:cNvSpPr>
          <p:nvPr>
            <p:ph type="tbl" idx="2"/>
          </p:nvPr>
        </p:nvSpPr>
        <p:spPr>
          <a:xfrm>
            <a:off x="788194" y="1789114"/>
            <a:ext cx="7762875" cy="38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41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3">
  <p:cSld name="Content Slide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descr="Shap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97647" y="945982"/>
            <a:ext cx="6877050" cy="5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000"/>
              <a:buFont typeface="Arial"/>
              <a:buNone/>
              <a:defRPr sz="30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97731" y="1724026"/>
            <a:ext cx="6906816" cy="143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85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with photos">
  <p:cSld name="Content Slide with photo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 picture containing sha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97647" y="945982"/>
            <a:ext cx="6877050" cy="5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000"/>
              <a:buFont typeface="Arial"/>
              <a:buNone/>
              <a:defRPr sz="30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897731" y="1724026"/>
            <a:ext cx="6906816" cy="143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3"/>
          </p:nvPr>
        </p:nvSpPr>
        <p:spPr>
          <a:xfrm>
            <a:off x="897647" y="3429001"/>
            <a:ext cx="3205015" cy="22494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>
            <a:spLocks noGrp="1"/>
          </p:cNvSpPr>
          <p:nvPr>
            <p:ph type="pic" idx="4"/>
          </p:nvPr>
        </p:nvSpPr>
        <p:spPr>
          <a:xfrm>
            <a:off x="4350924" y="3429001"/>
            <a:ext cx="3205015" cy="2249487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7376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with photos 2">
  <p:cSld name="Content Slide with photos 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descr="Shap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335219" y="2706956"/>
            <a:ext cx="2797969" cy="224948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4642838" y="2706956"/>
            <a:ext cx="2797969" cy="2249487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335218" y="1002641"/>
            <a:ext cx="61055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000"/>
              <a:buFont typeface="Arial"/>
              <a:buNone/>
              <a:defRPr sz="30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4"/>
          </p:nvPr>
        </p:nvSpPr>
        <p:spPr>
          <a:xfrm>
            <a:off x="1335218" y="1901166"/>
            <a:ext cx="6105525" cy="41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5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>
  <p:cSld name="End Slide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634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2">
  <p:cSld name="End Slide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87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654844" y="4044950"/>
            <a:ext cx="5116116" cy="62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648891" y="4827589"/>
            <a:ext cx="5133975" cy="48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9D7A9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E9D7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9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 descr="Graphical user interface, websit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456821" cy="7092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5461269" y="2300416"/>
            <a:ext cx="3436144" cy="146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5400"/>
              <a:buFont typeface="Arial"/>
              <a:buNone/>
              <a:defRPr sz="405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5461268" y="3989516"/>
            <a:ext cx="3434954" cy="4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57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 descr="Graphical user interfac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381625" y="1524601"/>
            <a:ext cx="3293269" cy="159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6000"/>
              <a:buFont typeface="Arial"/>
              <a:buNone/>
              <a:defRPr sz="45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5381625" y="3410551"/>
            <a:ext cx="3262313" cy="48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1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Sha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051448" y="2789898"/>
            <a:ext cx="4939903" cy="6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2051447" y="3566187"/>
            <a:ext cx="4939904" cy="37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9D7A9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E9D7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8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 of 5">
  <p:cSld name="Content Slide 1 of 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838325" y="2667591"/>
            <a:ext cx="5844779" cy="6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400"/>
              <a:buFont typeface="Arial"/>
              <a:buNone/>
              <a:defRPr sz="33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1838326" y="3429000"/>
            <a:ext cx="5850731" cy="40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3"/>
          </p:nvPr>
        </p:nvSpPr>
        <p:spPr>
          <a:xfrm>
            <a:off x="1838325" y="3971926"/>
            <a:ext cx="584477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218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 of 5">
  <p:cSld name="Content Slide 2 of 5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 descr="A picture containing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838325" y="2667591"/>
            <a:ext cx="5844779" cy="6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B1D36"/>
              </a:buClr>
              <a:buSzPts val="4400"/>
              <a:buFont typeface="Arial"/>
              <a:buNone/>
              <a:defRPr sz="3300" b="0" i="0" u="none" strike="noStrike" cap="none">
                <a:solidFill>
                  <a:srgbClr val="AB1D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838326" y="3429000"/>
            <a:ext cx="5850731" cy="40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1838325" y="3971926"/>
            <a:ext cx="584477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0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picture containing background pattern&#10;&#10;Description automatically generated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0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54844" y="3890963"/>
            <a:ext cx="5116116" cy="46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Prof. Ehsan Yaghmaei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48891" y="4477941"/>
            <a:ext cx="5133975" cy="36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CS 510 - Computing for Scientists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SQL Query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28600" y="3810000"/>
            <a:ext cx="5622927" cy="12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first_name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last_name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, specialty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doctors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department_id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&gt; 2;</a:t>
            </a:r>
            <a:endParaRPr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524000" y="1676976"/>
            <a:ext cx="10763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accent2"/>
              </a:buClr>
              <a:buSzPts val="1600"/>
            </a:pPr>
            <a:r>
              <a:rPr lang="en-US" sz="16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79412" y="5334000"/>
            <a:ext cx="2838450" cy="1136650"/>
          </a:xfrm>
          <a:prstGeom prst="ellipse">
            <a:avLst/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“selection” and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“projection”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CB45FA-BEFA-D8D0-346F-6FFBC7E78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88869"/>
              </p:ext>
            </p:extLst>
          </p:nvPr>
        </p:nvGraphicFramePr>
        <p:xfrm>
          <a:off x="1219200" y="1983105"/>
          <a:ext cx="7772400" cy="173736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17439464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5647008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24637721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361615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77030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department_id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58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69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Neurologist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18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Orthopedic Surgeon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06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Pediatrician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9825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077CD-D84E-DB3E-9A06-3EF5D723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05214"/>
              </p:ext>
            </p:extLst>
          </p:nvPr>
        </p:nvGraphicFramePr>
        <p:xfrm>
          <a:off x="3368674" y="5523865"/>
          <a:ext cx="5622927" cy="914400"/>
        </p:xfrm>
        <a:graphic>
          <a:graphicData uri="http://schemas.openxmlformats.org/drawingml/2006/table">
            <a:tbl>
              <a:tblPr/>
              <a:tblGrid>
                <a:gridCol w="1874309">
                  <a:extLst>
                    <a:ext uri="{9D8B030D-6E8A-4147-A177-3AD203B41FA5}">
                      <a16:colId xmlns:a16="http://schemas.microsoft.com/office/drawing/2014/main" val="1174238448"/>
                    </a:ext>
                  </a:extLst>
                </a:gridCol>
                <a:gridCol w="1874309">
                  <a:extLst>
                    <a:ext uri="{9D8B030D-6E8A-4147-A177-3AD203B41FA5}">
                      <a16:colId xmlns:a16="http://schemas.microsoft.com/office/drawing/2014/main" val="1025972850"/>
                    </a:ext>
                  </a:extLst>
                </a:gridCol>
                <a:gridCol w="1874309">
                  <a:extLst>
                    <a:ext uri="{9D8B030D-6E8A-4147-A177-3AD203B41FA5}">
                      <a16:colId xmlns:a16="http://schemas.microsoft.com/office/drawing/2014/main" val="1414374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7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Jim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Orthopedic Surgeon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49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Pediatrician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11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562226" y="3200400"/>
            <a:ext cx="63801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accent2"/>
              </a:buClr>
              <a:buSzPts val="2000"/>
            </a:pP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Patients(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patient_id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date_of_birth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phone, address, city, state)</a:t>
            </a:r>
            <a:endParaRPr dirty="0"/>
          </a:p>
        </p:txBody>
      </p:sp>
      <p:sp>
        <p:nvSpPr>
          <p:cNvPr id="119" name="Google Shape;119;p16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648200" y="5257800"/>
            <a:ext cx="39227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accent2"/>
              </a:buClr>
              <a:buSzPts val="2000"/>
            </a:pP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Answer(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city)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6248400" y="1752600"/>
            <a:ext cx="2576512" cy="619125"/>
          </a:xfrm>
          <a:prstGeom prst="wedgeEllipseCallout">
            <a:avLst>
              <a:gd name="adj1" fmla="val 2357"/>
              <a:gd name="adj2" fmla="val 49846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Schema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590925" y="6019800"/>
            <a:ext cx="2865437" cy="619125"/>
          </a:xfrm>
          <a:prstGeom prst="wedgeEllipseCallout">
            <a:avLst>
              <a:gd name="adj1" fmla="val 15248"/>
              <a:gd name="adj2" fmla="val -12185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Schema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14325" y="3971856"/>
            <a:ext cx="5026025" cy="12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b="0" i="0" u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Patients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state = 'IL';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insensitive: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Same: SELECT, Select, select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Same: Patients, patients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Different: 'Seattle',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seattle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(String constants are case-sensitive)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‘IL’  - yes (Use single quotes for string literals)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“IL” - no(Double quotes are typically used for identifiers in SQL standards, but usage varies across SQL dialects)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4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685800" y="36576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p:  pattern matching on strings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may contain two special symbols: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 = any sequence of characters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  = any single character</a:t>
            </a:r>
          </a:p>
          <a:p>
            <a:pPr marL="285750" indent="-285750">
              <a:spcBef>
                <a:spcPts val="480"/>
              </a:spcBef>
              <a:buSzPts val="2400"/>
              <a:buFont typeface="Times New Roman"/>
              <a:buChar char="–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Matching: The LIKE operator is used for pattern matching in SQL. In this case, 'Wil%' will match any last name that begins with 'Wil', such as 'Williams'.</a:t>
            </a:r>
          </a:p>
        </p:txBody>
      </p:sp>
      <p:sp>
        <p:nvSpPr>
          <p:cNvPr id="136" name="Google Shape;136;p18"/>
          <p:cNvSpPr txBox="1"/>
          <p:nvPr/>
        </p:nvSpPr>
        <p:spPr>
          <a:xfrm>
            <a:off x="914400" y="1981200"/>
            <a:ext cx="5556250" cy="12556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patients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800" b="0" i="0" u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'Wil%';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Eliminating Duplicates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762000" y="2133600"/>
            <a:ext cx="4219575" cy="8309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0" i="0" u="none" dirty="0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specialty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doctors;</a:t>
            </a:r>
            <a:endParaRPr dirty="0"/>
          </a:p>
        </p:txBody>
      </p:sp>
      <p:sp>
        <p:nvSpPr>
          <p:cNvPr id="143" name="Google Shape;143;p19"/>
          <p:cNvSpPr txBox="1"/>
          <p:nvPr/>
        </p:nvSpPr>
        <p:spPr>
          <a:xfrm>
            <a:off x="1524000" y="3733800"/>
            <a:ext cx="1698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to: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38199" y="4876800"/>
            <a:ext cx="2962275" cy="8309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specialty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doctors;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5181600" y="2362200"/>
            <a:ext cx="976312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105400" y="5029200"/>
            <a:ext cx="976312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C8B22B-35B0-D341-C183-BC4FEE0F8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6028"/>
              </p:ext>
            </p:extLst>
          </p:nvPr>
        </p:nvGraphicFramePr>
        <p:xfrm>
          <a:off x="6248400" y="4510087"/>
          <a:ext cx="1419225" cy="1524000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1823648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specialty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58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Neurologist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54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Pediatrician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6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7D60F5-1AB8-0438-76D2-77F201D5C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8295"/>
              </p:ext>
            </p:extLst>
          </p:nvPr>
        </p:nvGraphicFramePr>
        <p:xfrm>
          <a:off x="6357937" y="1905000"/>
          <a:ext cx="1168718" cy="1219200"/>
        </p:xfrm>
        <a:graphic>
          <a:graphicData uri="http://schemas.openxmlformats.org/drawingml/2006/table">
            <a:tbl>
              <a:tblPr/>
              <a:tblGrid>
                <a:gridCol w="1168718">
                  <a:extLst>
                    <a:ext uri="{9D8B030D-6E8A-4147-A177-3AD203B41FA5}">
                      <a16:colId xmlns:a16="http://schemas.microsoft.com/office/drawing/2014/main" val="1823648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specialty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58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Neurologist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Pediatrician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61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the Results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62000" y="2133600"/>
            <a:ext cx="6219825" cy="15696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date_of_birth</a:t>
            </a:r>
            <a:endParaRPr lang="en-US" sz="24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= 'Seattle' AND state = 'WA’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date_of_birth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41325" y="4079875"/>
            <a:ext cx="83947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Ties are broken by the second attribute on the ORDER BY list, etc.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is ascending, unless you specify the DESC keyword.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81000" y="3770243"/>
            <a:ext cx="3448050" cy="12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105400" y="2667000"/>
            <a:ext cx="976312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781800" y="2209800"/>
            <a:ext cx="6350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81000" y="2133600"/>
            <a:ext cx="4054475" cy="1196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specialty;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1000" y="5410200"/>
            <a:ext cx="4457700" cy="12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</a:t>
            </a:r>
            <a:r>
              <a:rPr lang="en-US" sz="24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24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181600" y="4114800"/>
            <a:ext cx="976312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858000" y="3657600"/>
            <a:ext cx="6350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181600" y="5715000"/>
            <a:ext cx="976312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858000" y="5257800"/>
            <a:ext cx="6350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E4E17E-10FE-C163-B4D4-36B4BF84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8008"/>
              </p:ext>
            </p:extLst>
          </p:nvPr>
        </p:nvGraphicFramePr>
        <p:xfrm>
          <a:off x="1123950" y="160338"/>
          <a:ext cx="7772400" cy="182880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361719095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93775047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7104053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2607974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157350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doctor_id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department_id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94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7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Neurologist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52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Cardiologist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64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Pediatrician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84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Sarah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Wilson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Oncologist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68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Introduction</a:t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365125" y="1717675"/>
            <a:ext cx="68199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language for querying and manipulating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tructured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uery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anguage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52400" y="3200400"/>
            <a:ext cx="8823325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standards out there: </a:t>
            </a:r>
            <a:endParaRPr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ANSI SQL,  SQL92 (a.k.a. SQL2),  SQL99 (a.k.a. SQL3), ….</a:t>
            </a:r>
            <a:endParaRPr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Definition Language (DDL)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Create/alter/delete tables and their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lectures...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 Language (DML)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one or more tables – discussed next !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Insert/delete/modify tuples in 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in SQL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609600" y="1676400"/>
            <a:ext cx="14192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 dirty="0"/>
          </a:p>
        </p:txBody>
      </p:sp>
      <p:sp>
        <p:nvSpPr>
          <p:cNvPr id="63" name="Google Shape;63;p9"/>
          <p:cNvSpPr/>
          <p:nvPr/>
        </p:nvSpPr>
        <p:spPr>
          <a:xfrm>
            <a:off x="5940425" y="304800"/>
            <a:ext cx="2962275" cy="619125"/>
          </a:xfrm>
          <a:prstGeom prst="wedgeEllipseCallout">
            <a:avLst>
              <a:gd name="adj1" fmla="val 10928"/>
              <a:gd name="adj2" fmla="val 74991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names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525462" y="228600"/>
            <a:ext cx="2217737" cy="619125"/>
          </a:xfrm>
          <a:prstGeom prst="wedgeEllipseCallout">
            <a:avLst>
              <a:gd name="adj1" fmla="val 5806"/>
              <a:gd name="adj2" fmla="val 56548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name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52400" y="6096000"/>
            <a:ext cx="2781300" cy="619125"/>
          </a:xfrm>
          <a:prstGeom prst="wedgeEllipseCallout">
            <a:avLst>
              <a:gd name="adj1" fmla="val 10393"/>
              <a:gd name="adj2" fmla="val -15231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 or rows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3D722-843D-A821-8B14-55596D17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72"/>
              </p:ext>
            </p:extLst>
          </p:nvPr>
        </p:nvGraphicFramePr>
        <p:xfrm>
          <a:off x="800100" y="2857500"/>
          <a:ext cx="7772400" cy="15240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98348464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6834920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6174808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12859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patient_id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first_name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last_name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date_of_birth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1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Williams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1990-05-12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9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1985-08-23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8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1972-11-05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4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Daniel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Lewis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397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Explained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table is the table name and its attributes: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Patients(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patient_id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date_of_birth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phone, address, city, state)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attribute whose values are unique;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underline a key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Patients(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patient_id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first_name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last_name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date_of_birth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phone, address, city, state)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in SQL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types: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Characters: CHAR(20), VARCHAR(50)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Numbers: INT, BIGINT, SMALLINT, FLOAT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Others: MONEY, DATETIME, …</a:t>
            </a:r>
            <a:endParaRPr/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attribute must have an atomic type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tables are flat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Explained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tuple = a record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Restriction: all attributes are of atomic type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table = a set of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 list…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…but it is unorderd: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first()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next()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last()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57200" y="2667000"/>
            <a:ext cx="6854825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form: (plus many many more bells and whistles)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96987" y="3957637"/>
            <a:ext cx="4457700" cy="1196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&lt;attributes&gt;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&lt;one or more relations&gt;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&lt;conditions&gt;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SQL Query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28600" y="3810000"/>
            <a:ext cx="3929062" cy="12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Patients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state = 'IL';</a:t>
            </a:r>
            <a:endParaRPr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847849" y="1779211"/>
            <a:ext cx="11334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accent2"/>
              </a:buClr>
              <a:buSzPts val="1600"/>
            </a:pPr>
            <a:r>
              <a:rPr lang="en-US" sz="16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04799" y="5990152"/>
            <a:ext cx="2109787" cy="619125"/>
          </a:xfrm>
          <a:prstGeom prst="ellipse">
            <a:avLst/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“selection”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7542D7-F491-587C-9200-05618041B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35228"/>
              </p:ext>
            </p:extLst>
          </p:nvPr>
        </p:nvGraphicFramePr>
        <p:xfrm>
          <a:off x="1359693" y="2144336"/>
          <a:ext cx="7603332" cy="1524000"/>
        </p:xfrm>
        <a:graphic>
          <a:graphicData uri="http://schemas.openxmlformats.org/drawingml/2006/table">
            <a:tbl>
              <a:tblPr/>
              <a:tblGrid>
                <a:gridCol w="1267222">
                  <a:extLst>
                    <a:ext uri="{9D8B030D-6E8A-4147-A177-3AD203B41FA5}">
                      <a16:colId xmlns:a16="http://schemas.microsoft.com/office/drawing/2014/main" val="4249455284"/>
                    </a:ext>
                  </a:extLst>
                </a:gridCol>
                <a:gridCol w="1267222">
                  <a:extLst>
                    <a:ext uri="{9D8B030D-6E8A-4147-A177-3AD203B41FA5}">
                      <a16:colId xmlns:a16="http://schemas.microsoft.com/office/drawing/2014/main" val="681172210"/>
                    </a:ext>
                  </a:extLst>
                </a:gridCol>
                <a:gridCol w="1267222">
                  <a:extLst>
                    <a:ext uri="{9D8B030D-6E8A-4147-A177-3AD203B41FA5}">
                      <a16:colId xmlns:a16="http://schemas.microsoft.com/office/drawing/2014/main" val="2284164229"/>
                    </a:ext>
                  </a:extLst>
                </a:gridCol>
                <a:gridCol w="1267222">
                  <a:extLst>
                    <a:ext uri="{9D8B030D-6E8A-4147-A177-3AD203B41FA5}">
                      <a16:colId xmlns:a16="http://schemas.microsoft.com/office/drawing/2014/main" val="1988051177"/>
                    </a:ext>
                  </a:extLst>
                </a:gridCol>
                <a:gridCol w="1267222">
                  <a:extLst>
                    <a:ext uri="{9D8B030D-6E8A-4147-A177-3AD203B41FA5}">
                      <a16:colId xmlns:a16="http://schemas.microsoft.com/office/drawing/2014/main" val="3037725620"/>
                    </a:ext>
                  </a:extLst>
                </a:gridCol>
                <a:gridCol w="1267222">
                  <a:extLst>
                    <a:ext uri="{9D8B030D-6E8A-4147-A177-3AD203B41FA5}">
                      <a16:colId xmlns:a16="http://schemas.microsoft.com/office/drawing/2014/main" val="3950632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patient_id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date_of_birth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9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1990-05-12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34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1985-08-23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5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1972-11-05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733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Lewis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1965-04-10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Phoenix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5782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CCE68-DD58-81A6-B3AB-DFC7B5425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48513"/>
              </p:ext>
            </p:extLst>
          </p:nvPr>
        </p:nvGraphicFramePr>
        <p:xfrm>
          <a:off x="1190625" y="5304352"/>
          <a:ext cx="7772400" cy="609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9958643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99697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698454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8469063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750161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91314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patient_id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date_of_birth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25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Williams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1990-05-12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Springfield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833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Chapman Brand">
      <a:dk1>
        <a:srgbClr val="000000"/>
      </a:dk1>
      <a:lt1>
        <a:srgbClr val="FFFFFF"/>
      </a:lt1>
      <a:dk2>
        <a:srgbClr val="AC1C36"/>
      </a:dk2>
      <a:lt2>
        <a:srgbClr val="E8D6A8"/>
      </a:lt2>
      <a:accent1>
        <a:srgbClr val="AB1D37"/>
      </a:accent1>
      <a:accent2>
        <a:srgbClr val="AB1D37"/>
      </a:accent2>
      <a:accent3>
        <a:srgbClr val="9F1A33"/>
      </a:accent3>
      <a:accent4>
        <a:srgbClr val="E9D6A8"/>
      </a:accent4>
      <a:accent5>
        <a:srgbClr val="515151"/>
      </a:accent5>
      <a:accent6>
        <a:srgbClr val="919191"/>
      </a:accent6>
      <a:hlink>
        <a:srgbClr val="A91C36"/>
      </a:hlink>
      <a:folHlink>
        <a:srgbClr val="AB1D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864</Words>
  <Application>Microsoft Office PowerPoint</Application>
  <PresentationFormat>On-screen Show (4:3)</PresentationFormat>
  <Paragraphs>248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Default Design</vt:lpstr>
      <vt:lpstr>Title Slide</vt:lpstr>
      <vt:lpstr>PowerPoint Presentation</vt:lpstr>
      <vt:lpstr>SQL Introduction</vt:lpstr>
      <vt:lpstr>SQL</vt:lpstr>
      <vt:lpstr>Tables in SQL</vt:lpstr>
      <vt:lpstr>Tables Explained</vt:lpstr>
      <vt:lpstr>Data Types in SQL</vt:lpstr>
      <vt:lpstr>Tables Explained</vt:lpstr>
      <vt:lpstr>SQL Query</vt:lpstr>
      <vt:lpstr>Simple SQL Query</vt:lpstr>
      <vt:lpstr>Simple SQL Query</vt:lpstr>
      <vt:lpstr>Notation</vt:lpstr>
      <vt:lpstr>Details</vt:lpstr>
      <vt:lpstr>The LIKE operator</vt:lpstr>
      <vt:lpstr>Eliminating Duplicates</vt:lpstr>
      <vt:lpstr>Ordering the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Ehsan Yaghmaei</dc:creator>
  <cp:lastModifiedBy>Ehsan Yaghmaei</cp:lastModifiedBy>
  <cp:revision>4</cp:revision>
  <dcterms:modified xsi:type="dcterms:W3CDTF">2024-08-23T17:30:12Z</dcterms:modified>
</cp:coreProperties>
</file>