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88" r:id="rId3"/>
    <p:sldId id="267" r:id="rId4"/>
    <p:sldId id="257" r:id="rId5"/>
    <p:sldId id="313" r:id="rId6"/>
    <p:sldId id="314" r:id="rId7"/>
    <p:sldId id="264" r:id="rId8"/>
    <p:sldId id="261" r:id="rId9"/>
    <p:sldId id="315" r:id="rId10"/>
    <p:sldId id="316" r:id="rId11"/>
    <p:sldId id="265" r:id="rId12"/>
    <p:sldId id="266" r:id="rId13"/>
    <p:sldId id="317" r:id="rId14"/>
    <p:sldId id="319" r:id="rId15"/>
    <p:sldId id="320" r:id="rId16"/>
    <p:sldId id="294" r:id="rId17"/>
    <p:sldId id="292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Oswald" panose="020B0604020202020204" charset="0"/>
      <p:regular r:id="rId28"/>
      <p:bold r:id="rId29"/>
    </p:embeddedFont>
    <p:embeddedFont>
      <p:font typeface="Livvic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049"/>
    <a:srgbClr val="123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02107A-8AD3-407B-BD5F-325F04902EFD}">
  <a:tblStyle styleId="{2002107A-8AD3-407B-BD5F-325F04902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7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60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943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18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33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41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8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62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WEBSITE QUẢN LÝ VÀ BÁN HÀNG HOA TƯƠI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19999" y="3759179"/>
            <a:ext cx="6467449" cy="103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Sinh viên thực hiện: </a:t>
            </a:r>
            <a:r>
              <a:rPr lang="en" b="1" dirty="0"/>
              <a:t>PHÙNG VIẾT TÙNG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Giáo viên hướng dẫn: </a:t>
            </a:r>
            <a:r>
              <a:rPr lang="en" b="1" dirty="0"/>
              <a:t>Đại úy, GV, ThS NGUYỄN KIM THANH</a:t>
            </a:r>
            <a:endParaRPr b="1"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2"/>
          <p:cNvSpPr txBox="1"/>
          <p:nvPr/>
        </p:nvSpPr>
        <p:spPr>
          <a:xfrm>
            <a:off x="2765621" y="4706048"/>
            <a:ext cx="3978518" cy="29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Mô hình cơ sở dữ liệu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41.png">
            <a:extLst>
              <a:ext uri="{FF2B5EF4-FFF2-40B4-BE49-F238E27FC236}">
                <a16:creationId xmlns:a16="http://schemas.microsoft.com/office/drawing/2014/main" id="{004C633A-DAEA-464A-AC8C-A7EE28CEACE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69110" y="286370"/>
            <a:ext cx="5971540" cy="4330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351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SỬ DỤNG</a:t>
            </a:r>
            <a:endParaRPr dirty="0"/>
          </a:p>
        </p:txBody>
      </p:sp>
      <p:sp>
        <p:nvSpPr>
          <p:cNvPr id="866" name="Google Shape;866;p36"/>
          <p:cNvSpPr txBox="1"/>
          <p:nvPr/>
        </p:nvSpPr>
        <p:spPr>
          <a:xfrm>
            <a:off x="6116100" y="3011554"/>
            <a:ext cx="2751174" cy="105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Nền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tảng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clound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lưu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trữ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ảnh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Cloudinary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099" y="2439548"/>
            <a:ext cx="2751175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quản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cơ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sở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MongoDB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Ngôn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ngữ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lập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trình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6D3EC-0641-4509-8784-8BA0074216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" y="1756992"/>
            <a:ext cx="5057776" cy="1932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phần mềm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chức năng của hệ thống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PHẦN MỀM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2015597" y="518894"/>
            <a:ext cx="5112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chức năng của hệ thống</a:t>
            </a:r>
            <a:endParaRPr dirty="0"/>
          </a:p>
        </p:txBody>
      </p:sp>
      <p:sp>
        <p:nvSpPr>
          <p:cNvPr id="7" name="Google Shape;915;p39">
            <a:extLst>
              <a:ext uri="{FF2B5EF4-FFF2-40B4-BE49-F238E27FC236}">
                <a16:creationId xmlns:a16="http://schemas.microsoft.com/office/drawing/2014/main" id="{6DF815C0-6BE5-45A4-A290-140DA52C8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0147" y="2393498"/>
            <a:ext cx="3367412" cy="1966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/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endParaRPr lang="en-US" sz="1800" dirty="0"/>
          </a:p>
          <a:p>
            <a:pPr marL="285750" indent="-285750" algn="l"/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kê</a:t>
            </a:r>
            <a:endParaRPr lang="en-US" sz="1800" dirty="0"/>
          </a:p>
          <a:p>
            <a:pPr marL="285750" indent="-285750" algn="l"/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endParaRPr lang="en-US" sz="1800" dirty="0"/>
          </a:p>
          <a:p>
            <a:pPr marL="285750" indent="-285750" algn="l"/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endParaRPr lang="en-US" sz="1800" dirty="0"/>
          </a:p>
          <a:p>
            <a:pPr marL="285750" indent="-285750" algn="l"/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, </a:t>
            </a:r>
            <a:r>
              <a:rPr lang="en-US" sz="1800" dirty="0" err="1"/>
              <a:t>chất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endParaRPr sz="1800" dirty="0"/>
          </a:p>
        </p:txBody>
      </p:sp>
      <p:sp>
        <p:nvSpPr>
          <p:cNvPr id="8" name="Google Shape;916;p39">
            <a:extLst>
              <a:ext uri="{FF2B5EF4-FFF2-40B4-BE49-F238E27FC236}">
                <a16:creationId xmlns:a16="http://schemas.microsoft.com/office/drawing/2014/main" id="{11F8E55D-F4DD-41C7-BB69-62497ECAFDA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0811" y="2401350"/>
            <a:ext cx="3166595" cy="2339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Pts val="1100"/>
            </a:pP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endParaRPr lang="en-US" sz="1800" dirty="0"/>
          </a:p>
          <a:p>
            <a:pPr marL="285750" indent="-285750" algn="l">
              <a:buSzPts val="1100"/>
            </a:pP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/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endParaRPr lang="en-US" sz="1800" dirty="0"/>
          </a:p>
          <a:p>
            <a:pPr marL="285750" indent="-285750" algn="l">
              <a:buSzPts val="1100"/>
            </a:pP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endParaRPr lang="en-US" sz="1800" dirty="0"/>
          </a:p>
          <a:p>
            <a:pPr marL="285750" indent="-285750" algn="l">
              <a:buSzPts val="1100"/>
            </a:pP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,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endParaRPr lang="en-US" sz="1800" dirty="0"/>
          </a:p>
          <a:p>
            <a:pPr marL="285750" indent="-285750" algn="l">
              <a:buSzPts val="1100"/>
            </a:pP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endParaRPr lang="en-US" sz="1800" dirty="0"/>
          </a:p>
        </p:txBody>
      </p:sp>
      <p:sp>
        <p:nvSpPr>
          <p:cNvPr id="9" name="Google Shape;917;p39">
            <a:extLst>
              <a:ext uri="{FF2B5EF4-FFF2-40B4-BE49-F238E27FC236}">
                <a16:creationId xmlns:a16="http://schemas.microsoft.com/office/drawing/2014/main" id="{F871AC7D-6E2A-43CD-AC4F-EE57CAAB6C58}"/>
              </a:ext>
            </a:extLst>
          </p:cNvPr>
          <p:cNvSpPr txBox="1">
            <a:spLocks/>
          </p:cNvSpPr>
          <p:nvPr/>
        </p:nvSpPr>
        <p:spPr>
          <a:xfrm>
            <a:off x="739140" y="1828650"/>
            <a:ext cx="31665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Chức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năng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người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dùng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Google Shape;918;p39">
            <a:extLst>
              <a:ext uri="{FF2B5EF4-FFF2-40B4-BE49-F238E27FC236}">
                <a16:creationId xmlns:a16="http://schemas.microsoft.com/office/drawing/2014/main" id="{8236E730-316D-4949-B265-3454C6F5F4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34104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Chức năng cho quản trị viên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2759151" y="506061"/>
            <a:ext cx="36256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phần mềm</a:t>
            </a:r>
            <a:endParaRPr dirty="0"/>
          </a:p>
        </p:txBody>
      </p:sp>
      <p:sp>
        <p:nvSpPr>
          <p:cNvPr id="10" name="Google Shape;916;p39">
            <a:extLst>
              <a:ext uri="{FF2B5EF4-FFF2-40B4-BE49-F238E27FC236}">
                <a16:creationId xmlns:a16="http://schemas.microsoft.com/office/drawing/2014/main" id="{ED7085CF-C7FC-4A4D-83EB-718D23B30E36}"/>
              </a:ext>
            </a:extLst>
          </p:cNvPr>
          <p:cNvSpPr txBox="1">
            <a:spLocks/>
          </p:cNvSpPr>
          <p:nvPr/>
        </p:nvSpPr>
        <p:spPr>
          <a:xfrm>
            <a:off x="2830749" y="4688732"/>
            <a:ext cx="4234259" cy="45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None/>
            </a:pPr>
            <a:r>
              <a:rPr lang="en-US" sz="1800" dirty="0"/>
              <a:t>Giao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22" y="1078761"/>
            <a:ext cx="7295745" cy="35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2759151" y="506061"/>
            <a:ext cx="36256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phần mềm</a:t>
            </a:r>
            <a:endParaRPr dirty="0"/>
          </a:p>
        </p:txBody>
      </p:sp>
      <p:sp>
        <p:nvSpPr>
          <p:cNvPr id="10" name="Google Shape;916;p39">
            <a:extLst>
              <a:ext uri="{FF2B5EF4-FFF2-40B4-BE49-F238E27FC236}">
                <a16:creationId xmlns:a16="http://schemas.microsoft.com/office/drawing/2014/main" id="{ED7085CF-C7FC-4A4D-83EB-718D23B30E36}"/>
              </a:ext>
            </a:extLst>
          </p:cNvPr>
          <p:cNvSpPr txBox="1">
            <a:spLocks/>
          </p:cNvSpPr>
          <p:nvPr/>
        </p:nvSpPr>
        <p:spPr>
          <a:xfrm>
            <a:off x="1392120" y="4702590"/>
            <a:ext cx="3481438" cy="44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None/>
            </a:pPr>
            <a:r>
              <a:rPr lang="en-US" sz="1800" dirty="0"/>
              <a:t>Giao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0EC5A-80FB-4A10-A0F5-4F3B4C77E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98" y="1027341"/>
            <a:ext cx="2306121" cy="3726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578" y="1051998"/>
            <a:ext cx="3044757" cy="3650592"/>
          </a:xfrm>
          <a:prstGeom prst="rect">
            <a:avLst/>
          </a:prstGeom>
        </p:spPr>
      </p:pic>
      <p:sp>
        <p:nvSpPr>
          <p:cNvPr id="7" name="Google Shape;916;p39">
            <a:extLst>
              <a:ext uri="{FF2B5EF4-FFF2-40B4-BE49-F238E27FC236}">
                <a16:creationId xmlns:a16="http://schemas.microsoft.com/office/drawing/2014/main" id="{ED7085CF-C7FC-4A4D-83EB-718D23B30E36}"/>
              </a:ext>
            </a:extLst>
          </p:cNvPr>
          <p:cNvSpPr txBox="1">
            <a:spLocks/>
          </p:cNvSpPr>
          <p:nvPr/>
        </p:nvSpPr>
        <p:spPr>
          <a:xfrm>
            <a:off x="5048655" y="4702590"/>
            <a:ext cx="3900792" cy="44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None/>
            </a:pP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hoàn</a:t>
            </a:r>
            <a:r>
              <a:rPr lang="en-US" sz="1800" dirty="0" smtClean="0"/>
              <a:t> </a:t>
            </a:r>
            <a:r>
              <a:rPr lang="en-US" sz="1800" dirty="0" err="1" smtClean="0"/>
              <a:t>tất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32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>
            <a:spLocks noGrp="1"/>
          </p:cNvSpPr>
          <p:nvPr>
            <p:ph type="title"/>
          </p:nvPr>
        </p:nvSpPr>
        <p:spPr>
          <a:xfrm>
            <a:off x="720000" y="3493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KẾT</a:t>
            </a:r>
            <a:endParaRPr dirty="0"/>
          </a:p>
        </p:txBody>
      </p:sp>
      <p:sp>
        <p:nvSpPr>
          <p:cNvPr id="1591" name="Google Shape;1591;p65"/>
          <p:cNvSpPr txBox="1">
            <a:spLocks noGrp="1"/>
          </p:cNvSpPr>
          <p:nvPr>
            <p:ph type="body" idx="1"/>
          </p:nvPr>
        </p:nvSpPr>
        <p:spPr>
          <a:xfrm>
            <a:off x="720000" y="922020"/>
            <a:ext cx="78906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 QUẢ ĐẠT ĐƯỢC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Nắm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vững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kiến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thuyết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.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đầy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đủ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hoa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tươi</a:t>
            </a:r>
            <a:endParaRPr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HẠN CHẾ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Kiến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kiến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chế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nghiệp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cao</a:t>
            </a:r>
            <a:endParaRPr lang="en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HƯỚNG PHÁT TRIỂN</a:t>
            </a:r>
          </a:p>
          <a:p>
            <a:pPr marL="285750" indent="-285750"/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sửa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chuyên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nghiệp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hơn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đa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tảng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đa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kênh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spcBef>
                <a:spcPts val="1600"/>
              </a:spcBef>
            </a:pPr>
            <a:endParaRPr lang="en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1965873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2103120" y="4059927"/>
            <a:ext cx="4800599" cy="869848"/>
          </a:xfrm>
          <a:prstGeom prst="rect">
            <a:avLst/>
          </a:prstGeom>
          <a:solidFill>
            <a:srgbClr val="0B204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567" name="Google Shape;1567;p63"/>
          <p:cNvSpPr txBox="1"/>
          <p:nvPr/>
        </p:nvSpPr>
        <p:spPr>
          <a:xfrm>
            <a:off x="2569200" y="3177627"/>
            <a:ext cx="4005600" cy="8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8" name="Google Shape;1568;p63"/>
          <p:cNvSpPr/>
          <p:nvPr/>
        </p:nvSpPr>
        <p:spPr>
          <a:xfrm>
            <a:off x="3870586" y="3442596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9" name="Google Shape;1569;p63"/>
          <p:cNvGrpSpPr/>
          <p:nvPr/>
        </p:nvGrpSpPr>
        <p:grpSpPr>
          <a:xfrm>
            <a:off x="4391127" y="3442534"/>
            <a:ext cx="407432" cy="407391"/>
            <a:chOff x="812101" y="2571761"/>
            <a:chExt cx="417066" cy="417024"/>
          </a:xfrm>
        </p:grpSpPr>
        <p:sp>
          <p:nvSpPr>
            <p:cNvPr id="1570" name="Google Shape;1570;p6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63"/>
          <p:cNvGrpSpPr/>
          <p:nvPr/>
        </p:nvGrpSpPr>
        <p:grpSpPr>
          <a:xfrm>
            <a:off x="4911721" y="3442534"/>
            <a:ext cx="407391" cy="407391"/>
            <a:chOff x="1323129" y="2571761"/>
            <a:chExt cx="417024" cy="417024"/>
          </a:xfrm>
        </p:grpSpPr>
        <p:sp>
          <p:nvSpPr>
            <p:cNvPr id="1575" name="Google Shape;1575;p6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59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496" name="Google Shape;1496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59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490" name="Google Shape;1490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59"/>
          <p:cNvSpPr txBox="1">
            <a:spLocks noGrp="1"/>
          </p:cNvSpPr>
          <p:nvPr>
            <p:ph type="subTitle" idx="4294967295"/>
          </p:nvPr>
        </p:nvSpPr>
        <p:spPr>
          <a:xfrm>
            <a:off x="5135950" y="1413475"/>
            <a:ext cx="16650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endParaRPr sz="1800" dirty="0"/>
          </a:p>
        </p:txBody>
      </p: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3739498" y="3371842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endParaRPr sz="1800" dirty="0"/>
          </a:p>
        </p:txBody>
      </p:sp>
      <p:sp>
        <p:nvSpPr>
          <p:cNvPr id="1507" name="Google Shape;1507;p59"/>
          <p:cNvSpPr txBox="1">
            <a:spLocks noGrp="1"/>
          </p:cNvSpPr>
          <p:nvPr>
            <p:ph type="subTitle" idx="4294967295"/>
          </p:nvPr>
        </p:nvSpPr>
        <p:spPr>
          <a:xfrm>
            <a:off x="6520741" y="3381942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demo</a:t>
            </a:r>
            <a:endParaRPr sz="1800"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958250" y="3371850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thiệu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endParaRPr sz="1800"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2324100" y="1299732"/>
            <a:ext cx="1665000" cy="82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endParaRPr sz="1800" dirty="0"/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1409550" y="3053675"/>
            <a:ext cx="6759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4180800" y="3053675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6962125" y="3063775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5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2765375" y="2125525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14" name="Google Shape;1514;p59"/>
          <p:cNvSpPr txBox="1">
            <a:spLocks noGrp="1"/>
          </p:cNvSpPr>
          <p:nvPr>
            <p:ph type="title" idx="4294967295"/>
          </p:nvPr>
        </p:nvSpPr>
        <p:spPr>
          <a:xfrm>
            <a:off x="5577250" y="2125525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4</a:t>
            </a:r>
            <a:endParaRPr sz="1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GIỚI THIỆU ĐỀ TÀI</a:t>
            </a:r>
            <a:endParaRPr sz="3200" dirty="0"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LÝ DO CHỌN ĐỀ TÀI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MỤC TIÊU NGHIÊN CỨU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YÊU CẦU BÀI TOÁN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899" name="Google Shape;899;p38"/>
          <p:cNvGrpSpPr/>
          <p:nvPr/>
        </p:nvGrpSpPr>
        <p:grpSpPr>
          <a:xfrm>
            <a:off x="4338831" y="1767322"/>
            <a:ext cx="466361" cy="466336"/>
            <a:chOff x="1487200" y="2021475"/>
            <a:chExt cx="483125" cy="483150"/>
          </a:xfrm>
        </p:grpSpPr>
        <p:sp>
          <p:nvSpPr>
            <p:cNvPr id="900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4" name="Google Shape;904;p38"/>
          <p:cNvGrpSpPr/>
          <p:nvPr/>
        </p:nvGrpSpPr>
        <p:grpSpPr>
          <a:xfrm>
            <a:off x="1645134" y="1818642"/>
            <a:ext cx="466331" cy="466332"/>
            <a:chOff x="3282325" y="2035675"/>
            <a:chExt cx="459575" cy="454825"/>
          </a:xfrm>
        </p:grpSpPr>
        <p:sp>
          <p:nvSpPr>
            <p:cNvPr id="905" name="Google Shape;905;p38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09" name="Google Shape;909;p38"/>
          <p:cNvSpPr/>
          <p:nvPr/>
        </p:nvSpPr>
        <p:spPr>
          <a:xfrm>
            <a:off x="7032353" y="1784608"/>
            <a:ext cx="466343" cy="453373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764;p32">
            <a:extLst>
              <a:ext uri="{FF2B5EF4-FFF2-40B4-BE49-F238E27FC236}">
                <a16:creationId xmlns:a16="http://schemas.microsoft.com/office/drawing/2014/main" id="{F22178BB-F2CA-4F6D-83C2-CEABC17F54B6}"/>
              </a:ext>
            </a:extLst>
          </p:cNvPr>
          <p:cNvSpPr/>
          <p:nvPr/>
        </p:nvSpPr>
        <p:spPr>
          <a:xfrm rot="-2699901">
            <a:off x="4036064" y="2109568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65;p32">
            <a:extLst>
              <a:ext uri="{FF2B5EF4-FFF2-40B4-BE49-F238E27FC236}">
                <a16:creationId xmlns:a16="http://schemas.microsoft.com/office/drawing/2014/main" id="{938CEB71-74F9-4A49-AB97-C59FADB8B111}"/>
              </a:ext>
            </a:extLst>
          </p:cNvPr>
          <p:cNvSpPr/>
          <p:nvPr/>
        </p:nvSpPr>
        <p:spPr>
          <a:xfrm rot="-2699899">
            <a:off x="4815351" y="2117486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66;p32">
            <a:extLst>
              <a:ext uri="{FF2B5EF4-FFF2-40B4-BE49-F238E27FC236}">
                <a16:creationId xmlns:a16="http://schemas.microsoft.com/office/drawing/2014/main" id="{A721B715-B574-4AA3-816D-2B2D0483A027}"/>
              </a:ext>
            </a:extLst>
          </p:cNvPr>
          <p:cNvSpPr/>
          <p:nvPr/>
        </p:nvSpPr>
        <p:spPr>
          <a:xfrm rot="-2699901">
            <a:off x="4813415" y="2911445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67;p32">
            <a:extLst>
              <a:ext uri="{FF2B5EF4-FFF2-40B4-BE49-F238E27FC236}">
                <a16:creationId xmlns:a16="http://schemas.microsoft.com/office/drawing/2014/main" id="{E10CC388-8E08-4B9B-835E-3C24D5DDEF7D}"/>
              </a:ext>
            </a:extLst>
          </p:cNvPr>
          <p:cNvSpPr/>
          <p:nvPr/>
        </p:nvSpPr>
        <p:spPr>
          <a:xfrm rot="-2699901">
            <a:off x="3998003" y="2901745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70;p32">
            <a:extLst>
              <a:ext uri="{FF2B5EF4-FFF2-40B4-BE49-F238E27FC236}">
                <a16:creationId xmlns:a16="http://schemas.microsoft.com/office/drawing/2014/main" id="{8E7EF902-E6CD-4D4A-B949-72AEB6EE7B16}"/>
              </a:ext>
            </a:extLst>
          </p:cNvPr>
          <p:cNvSpPr/>
          <p:nvPr/>
        </p:nvSpPr>
        <p:spPr>
          <a:xfrm>
            <a:off x="4305022" y="1829445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71;p32">
            <a:extLst>
              <a:ext uri="{FF2B5EF4-FFF2-40B4-BE49-F238E27FC236}">
                <a16:creationId xmlns:a16="http://schemas.microsoft.com/office/drawing/2014/main" id="{7CD039CA-D22C-4A12-916C-0A2991C63F98}"/>
              </a:ext>
            </a:extLst>
          </p:cNvPr>
          <p:cNvSpPr/>
          <p:nvPr/>
        </p:nvSpPr>
        <p:spPr>
          <a:xfrm>
            <a:off x="4777219" y="2386373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72;p32">
            <a:extLst>
              <a:ext uri="{FF2B5EF4-FFF2-40B4-BE49-F238E27FC236}">
                <a16:creationId xmlns:a16="http://schemas.microsoft.com/office/drawing/2014/main" id="{C41CAF19-B410-4801-A403-592E2B08D230}"/>
              </a:ext>
            </a:extLst>
          </p:cNvPr>
          <p:cNvSpPr/>
          <p:nvPr/>
        </p:nvSpPr>
        <p:spPr>
          <a:xfrm>
            <a:off x="4210341" y="2839316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73;p32">
            <a:extLst>
              <a:ext uri="{FF2B5EF4-FFF2-40B4-BE49-F238E27FC236}">
                <a16:creationId xmlns:a16="http://schemas.microsoft.com/office/drawing/2014/main" id="{922D9966-D644-464D-9B89-47AFABB0C335}"/>
              </a:ext>
            </a:extLst>
          </p:cNvPr>
          <p:cNvSpPr/>
          <p:nvPr/>
        </p:nvSpPr>
        <p:spPr>
          <a:xfrm>
            <a:off x="3725901" y="2269268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09;p59">
            <a:extLst>
              <a:ext uri="{FF2B5EF4-FFF2-40B4-BE49-F238E27FC236}">
                <a16:creationId xmlns:a16="http://schemas.microsoft.com/office/drawing/2014/main" id="{E911B2C2-81D2-4963-9A1C-C12E78D7B741}"/>
              </a:ext>
            </a:extLst>
          </p:cNvPr>
          <p:cNvSpPr txBox="1">
            <a:spLocks/>
          </p:cNvSpPr>
          <p:nvPr/>
        </p:nvSpPr>
        <p:spPr>
          <a:xfrm>
            <a:off x="1028888" y="1299732"/>
            <a:ext cx="2403698" cy="96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 err="1"/>
              <a:t>Mặt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hoa</a:t>
            </a:r>
            <a:r>
              <a:rPr lang="en-US" sz="1800" dirty="0"/>
              <a:t> </a:t>
            </a:r>
            <a:r>
              <a:rPr lang="en-US" sz="1800" dirty="0" err="1"/>
              <a:t>tươi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?</a:t>
            </a:r>
          </a:p>
        </p:txBody>
      </p:sp>
      <p:sp>
        <p:nvSpPr>
          <p:cNvPr id="25" name="Google Shape;1509;p59">
            <a:extLst>
              <a:ext uri="{FF2B5EF4-FFF2-40B4-BE49-F238E27FC236}">
                <a16:creationId xmlns:a16="http://schemas.microsoft.com/office/drawing/2014/main" id="{FFE54A6F-A939-473E-A6F0-BA5132133167}"/>
              </a:ext>
            </a:extLst>
          </p:cNvPr>
          <p:cNvSpPr txBox="1">
            <a:spLocks/>
          </p:cNvSpPr>
          <p:nvPr/>
        </p:nvSpPr>
        <p:spPr>
          <a:xfrm>
            <a:off x="1028888" y="3090574"/>
            <a:ext cx="2403698" cy="13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,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đại</a:t>
            </a:r>
            <a:r>
              <a:rPr lang="en-US" sz="1800" dirty="0"/>
              <a:t>?</a:t>
            </a:r>
          </a:p>
        </p:txBody>
      </p:sp>
      <p:sp>
        <p:nvSpPr>
          <p:cNvPr id="26" name="Google Shape;1509;p59">
            <a:extLst>
              <a:ext uri="{FF2B5EF4-FFF2-40B4-BE49-F238E27FC236}">
                <a16:creationId xmlns:a16="http://schemas.microsoft.com/office/drawing/2014/main" id="{8C0DB2A8-BABD-49D4-B67E-A580653CF70C}"/>
              </a:ext>
            </a:extLst>
          </p:cNvPr>
          <p:cNvSpPr txBox="1">
            <a:spLocks/>
          </p:cNvSpPr>
          <p:nvPr/>
        </p:nvSpPr>
        <p:spPr>
          <a:xfrm>
            <a:off x="5604025" y="1112700"/>
            <a:ext cx="3052291" cy="13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doanh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 </a:t>
            </a:r>
            <a:r>
              <a:rPr lang="en-US" sz="1800" dirty="0" err="1"/>
              <a:t>áp</a:t>
            </a:r>
            <a:r>
              <a:rPr lang="en-US" sz="1800" dirty="0"/>
              <a:t> dung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bán</a:t>
            </a:r>
            <a:r>
              <a:rPr lang="en-US" sz="1800" dirty="0"/>
              <a:t> online?</a:t>
            </a:r>
          </a:p>
        </p:txBody>
      </p:sp>
      <p:sp>
        <p:nvSpPr>
          <p:cNvPr id="27" name="Google Shape;1509;p59">
            <a:extLst>
              <a:ext uri="{FF2B5EF4-FFF2-40B4-BE49-F238E27FC236}">
                <a16:creationId xmlns:a16="http://schemas.microsoft.com/office/drawing/2014/main" id="{B13F4DD5-A09A-4981-B801-D8096F5E961C}"/>
              </a:ext>
            </a:extLst>
          </p:cNvPr>
          <p:cNvSpPr txBox="1">
            <a:spLocks/>
          </p:cNvSpPr>
          <p:nvPr/>
        </p:nvSpPr>
        <p:spPr>
          <a:xfrm>
            <a:off x="5549443" y="3101881"/>
            <a:ext cx="3161602" cy="13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hút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dàng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NGHIÊN CỨU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1509;p59">
            <a:extLst>
              <a:ext uri="{FF2B5EF4-FFF2-40B4-BE49-F238E27FC236}">
                <a16:creationId xmlns:a16="http://schemas.microsoft.com/office/drawing/2014/main" id="{E911B2C2-81D2-4963-9A1C-C12E78D7B741}"/>
              </a:ext>
            </a:extLst>
          </p:cNvPr>
          <p:cNvSpPr txBox="1">
            <a:spLocks/>
          </p:cNvSpPr>
          <p:nvPr/>
        </p:nvSpPr>
        <p:spPr>
          <a:xfrm>
            <a:off x="720000" y="1299731"/>
            <a:ext cx="2712586" cy="122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website </a:t>
            </a:r>
            <a:r>
              <a:rPr lang="en-US" sz="1800" dirty="0" err="1"/>
              <a:t>quảng</a:t>
            </a:r>
            <a:r>
              <a:rPr lang="en-US" sz="1800" dirty="0"/>
              <a:t> </a:t>
            </a:r>
            <a:r>
              <a:rPr lang="en-US" sz="1800" dirty="0" err="1"/>
              <a:t>bá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/>
              <a:t>qua website</a:t>
            </a:r>
          </a:p>
        </p:txBody>
      </p:sp>
      <p:sp>
        <p:nvSpPr>
          <p:cNvPr id="25" name="Google Shape;1509;p59">
            <a:extLst>
              <a:ext uri="{FF2B5EF4-FFF2-40B4-BE49-F238E27FC236}">
                <a16:creationId xmlns:a16="http://schemas.microsoft.com/office/drawing/2014/main" id="{FFE54A6F-A939-473E-A6F0-BA5132133167}"/>
              </a:ext>
            </a:extLst>
          </p:cNvPr>
          <p:cNvSpPr txBox="1">
            <a:spLocks/>
          </p:cNvSpPr>
          <p:nvPr/>
        </p:nvSpPr>
        <p:spPr>
          <a:xfrm>
            <a:off x="720000" y="3090574"/>
            <a:ext cx="2712586" cy="13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 err="1"/>
              <a:t>Áp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, </a:t>
            </a:r>
            <a:r>
              <a:rPr lang="en-US" sz="1800" dirty="0" err="1"/>
              <a:t>thích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nhanh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endParaRPr lang="en-US" sz="1800" dirty="0"/>
          </a:p>
        </p:txBody>
      </p:sp>
      <p:sp>
        <p:nvSpPr>
          <p:cNvPr id="26" name="Google Shape;1509;p59">
            <a:extLst>
              <a:ext uri="{FF2B5EF4-FFF2-40B4-BE49-F238E27FC236}">
                <a16:creationId xmlns:a16="http://schemas.microsoft.com/office/drawing/2014/main" id="{8C0DB2A8-BABD-49D4-B67E-A580653CF70C}"/>
              </a:ext>
            </a:extLst>
          </p:cNvPr>
          <p:cNvSpPr txBox="1">
            <a:spLocks/>
          </p:cNvSpPr>
          <p:nvPr/>
        </p:nvSpPr>
        <p:spPr>
          <a:xfrm>
            <a:off x="5604025" y="1112700"/>
            <a:ext cx="3052291" cy="13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cửa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trở</a:t>
            </a:r>
            <a:r>
              <a:rPr lang="en-US" sz="1800" dirty="0"/>
              <a:t>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,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dàng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tiện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endParaRPr lang="en-US" sz="1800" dirty="0"/>
          </a:p>
        </p:txBody>
      </p:sp>
      <p:sp>
        <p:nvSpPr>
          <p:cNvPr id="27" name="Google Shape;1509;p59">
            <a:extLst>
              <a:ext uri="{FF2B5EF4-FFF2-40B4-BE49-F238E27FC236}">
                <a16:creationId xmlns:a16="http://schemas.microsoft.com/office/drawing/2014/main" id="{B13F4DD5-A09A-4981-B801-D8096F5E961C}"/>
              </a:ext>
            </a:extLst>
          </p:cNvPr>
          <p:cNvSpPr txBox="1">
            <a:spLocks/>
          </p:cNvSpPr>
          <p:nvPr/>
        </p:nvSpPr>
        <p:spPr>
          <a:xfrm>
            <a:off x="5549443" y="3101881"/>
            <a:ext cx="3161602" cy="13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.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tiễn</a:t>
            </a:r>
            <a:endParaRPr lang="en-US" sz="1800" dirty="0"/>
          </a:p>
        </p:txBody>
      </p:sp>
      <p:grpSp>
        <p:nvGrpSpPr>
          <p:cNvPr id="31" name="Google Shape;739;p31">
            <a:extLst>
              <a:ext uri="{FF2B5EF4-FFF2-40B4-BE49-F238E27FC236}">
                <a16:creationId xmlns:a16="http://schemas.microsoft.com/office/drawing/2014/main" id="{B0767D1E-44B9-4A87-ACCE-3A79476FC752}"/>
              </a:ext>
            </a:extLst>
          </p:cNvPr>
          <p:cNvGrpSpPr/>
          <p:nvPr/>
        </p:nvGrpSpPr>
        <p:grpSpPr>
          <a:xfrm>
            <a:off x="3771911" y="2117331"/>
            <a:ext cx="1600177" cy="1414164"/>
            <a:chOff x="-3137650" y="2787000"/>
            <a:chExt cx="291450" cy="257575"/>
          </a:xfrm>
        </p:grpSpPr>
        <p:sp>
          <p:nvSpPr>
            <p:cNvPr id="32" name="Google Shape;740;p31">
              <a:extLst>
                <a:ext uri="{FF2B5EF4-FFF2-40B4-BE49-F238E27FC236}">
                  <a16:creationId xmlns:a16="http://schemas.microsoft.com/office/drawing/2014/main" id="{5CA021F4-21CA-4DC2-B3FF-D46C149F4C43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1;p31">
              <a:extLst>
                <a:ext uri="{FF2B5EF4-FFF2-40B4-BE49-F238E27FC236}">
                  <a16:creationId xmlns:a16="http://schemas.microsoft.com/office/drawing/2014/main" id="{2B1E27ED-CDC4-465F-BB4D-B3D3DF0CF3A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2;p31">
              <a:extLst>
                <a:ext uri="{FF2B5EF4-FFF2-40B4-BE49-F238E27FC236}">
                  <a16:creationId xmlns:a16="http://schemas.microsoft.com/office/drawing/2014/main" id="{3AADD06B-95B6-4084-AB1F-1B79BE270C83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3;p31">
              <a:extLst>
                <a:ext uri="{FF2B5EF4-FFF2-40B4-BE49-F238E27FC236}">
                  <a16:creationId xmlns:a16="http://schemas.microsoft.com/office/drawing/2014/main" id="{EC041FAD-6C4A-4EE8-9873-DF48C3219A7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4;p31">
              <a:extLst>
                <a:ext uri="{FF2B5EF4-FFF2-40B4-BE49-F238E27FC236}">
                  <a16:creationId xmlns:a16="http://schemas.microsoft.com/office/drawing/2014/main" id="{8C4E3128-F65C-402B-84C5-6552652152A9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5;p31">
              <a:extLst>
                <a:ext uri="{FF2B5EF4-FFF2-40B4-BE49-F238E27FC236}">
                  <a16:creationId xmlns:a16="http://schemas.microsoft.com/office/drawing/2014/main" id="{BEC0805D-FC9A-4986-87EA-4BAB1BEFB7B7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6;p31">
              <a:extLst>
                <a:ext uri="{FF2B5EF4-FFF2-40B4-BE49-F238E27FC236}">
                  <a16:creationId xmlns:a16="http://schemas.microsoft.com/office/drawing/2014/main" id="{75C2A88C-385F-4CDA-BDD2-F06CC48C336E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7;p31">
              <a:extLst>
                <a:ext uri="{FF2B5EF4-FFF2-40B4-BE49-F238E27FC236}">
                  <a16:creationId xmlns:a16="http://schemas.microsoft.com/office/drawing/2014/main" id="{A9B00FD3-7DA5-47C7-9FEC-EF75665B24C0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58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YÊU CẦU BÀI TOÁN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7F032F-C2A8-4A38-BABF-C4C66197FF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85" y="990600"/>
            <a:ext cx="5075555" cy="41529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13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2953127" y="1751908"/>
            <a:ext cx="2622000" cy="17792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PHÂN TÍCH VÀ THIẾT KẾ HỆ THỐNG</a:t>
            </a:r>
            <a:endParaRPr sz="3200"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2"/>
          <p:cNvSpPr txBox="1"/>
          <p:nvPr/>
        </p:nvSpPr>
        <p:spPr>
          <a:xfrm>
            <a:off x="2855419" y="4486999"/>
            <a:ext cx="3978518" cy="29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Sơ đồ phân rã chức năng cho web bán hàng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age20.png">
            <a:extLst>
              <a:ext uri="{FF2B5EF4-FFF2-40B4-BE49-F238E27FC236}">
                <a16:creationId xmlns:a16="http://schemas.microsoft.com/office/drawing/2014/main" id="{71C77C9C-C696-4900-A958-E5D32B39CAA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163" y="933450"/>
            <a:ext cx="7031673" cy="341258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2"/>
          <p:cNvSpPr txBox="1"/>
          <p:nvPr/>
        </p:nvSpPr>
        <p:spPr>
          <a:xfrm>
            <a:off x="2845608" y="4467794"/>
            <a:ext cx="3978518" cy="29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Sơ đồ phân rã chức năng cho quản trị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image1.png">
            <a:extLst>
              <a:ext uri="{FF2B5EF4-FFF2-40B4-BE49-F238E27FC236}">
                <a16:creationId xmlns:a16="http://schemas.microsoft.com/office/drawing/2014/main" id="{277E018B-893F-428A-9C13-D4D25613682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8305" y="786494"/>
            <a:ext cx="7287390" cy="35705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763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536</Words>
  <Application>Microsoft Office PowerPoint</Application>
  <PresentationFormat>On-screen Show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</vt:lpstr>
      <vt:lpstr>Raleway</vt:lpstr>
      <vt:lpstr>Oswald</vt:lpstr>
      <vt:lpstr>Arial</vt:lpstr>
      <vt:lpstr>Livvic</vt:lpstr>
      <vt:lpstr>Times New Roman</vt:lpstr>
      <vt:lpstr>Roboto Condensed Light</vt:lpstr>
      <vt:lpstr>Software Development Bussines Plan by Slidesgo</vt:lpstr>
      <vt:lpstr>XÂY DỰNG WEBSITE QUẢN LÝ VÀ BÁN HÀNG HOA TƯƠI</vt:lpstr>
      <vt:lpstr>NỘI DUNG</vt:lpstr>
      <vt:lpstr>GIỚI THIỆU ĐỀ TÀI</vt:lpstr>
      <vt:lpstr>LÝ DO CHỌN ĐỀ TÀI </vt:lpstr>
      <vt:lpstr>MỤC TIÊU NGHIÊN CỨU </vt:lpstr>
      <vt:lpstr>YÊU CẦU BÀI TOÁN </vt:lpstr>
      <vt:lpstr>PHÂN TÍCH VÀ THIẾT KẾ HỆ THỐNG</vt:lpstr>
      <vt:lpstr>PowerPoint Presentation</vt:lpstr>
      <vt:lpstr>PowerPoint Presentation</vt:lpstr>
      <vt:lpstr>PowerPoint Presentation</vt:lpstr>
      <vt:lpstr>CÔNG NGHỆ SỬ DỤNG</vt:lpstr>
      <vt:lpstr>Giao diện phần mềm</vt:lpstr>
      <vt:lpstr>Các chức năng của hệ thống</vt:lpstr>
      <vt:lpstr>Giao diện phần mềm</vt:lpstr>
      <vt:lpstr>Giao diện phần mềm</vt:lpstr>
      <vt:lpstr>TỔNG KẾT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QUẢN LÝ VÀ BÁN HÀNG HOA TƯƠI</dc:title>
  <dc:creator>ADMIN</dc:creator>
  <cp:lastModifiedBy>phung tung</cp:lastModifiedBy>
  <cp:revision>13</cp:revision>
  <dcterms:modified xsi:type="dcterms:W3CDTF">2021-06-20T15:49:15Z</dcterms:modified>
</cp:coreProperties>
</file>