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56" r:id="rId5"/>
    <p:sldId id="266" r:id="rId6"/>
    <p:sldId id="267" r:id="rId7"/>
    <p:sldId id="268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80" r:id="rId17"/>
    <p:sldId id="279" r:id="rId18"/>
    <p:sldId id="281" r:id="rId19"/>
    <p:sldId id="282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ness.com/news/1126604" TargetMode="External"/><Relationship Id="rId2" Type="http://schemas.openxmlformats.org/officeDocument/2006/relationships/hyperlink" Target="https://kr.investing.com/news/stock-market-news/article-145202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16425-9E51-02F8-F828-8CF62E59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6965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7200" dirty="0"/>
              <a:t>FIMIX(</a:t>
            </a:r>
            <a:r>
              <a:rPr lang="en-US" altLang="ko-KR" sz="7200" dirty="0" err="1"/>
              <a:t>finace</a:t>
            </a:r>
            <a:r>
              <a:rPr lang="en-US" altLang="ko-KR" sz="7200" dirty="0"/>
              <a:t> mix)</a:t>
            </a:r>
            <a:endParaRPr lang="ko-KR" alt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50C84-07E1-487F-8711-C202908B4BE1}"/>
              </a:ext>
            </a:extLst>
          </p:cNvPr>
          <p:cNvSpPr txBox="1"/>
          <p:nvPr/>
        </p:nvSpPr>
        <p:spPr>
          <a:xfrm>
            <a:off x="1339273" y="2967335"/>
            <a:ext cx="680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투자자들을 위한 통합 금융 정보 허브 웹사이트</a:t>
            </a:r>
          </a:p>
        </p:txBody>
      </p:sp>
    </p:spTree>
    <p:extLst>
      <p:ext uri="{BB962C8B-B14F-4D97-AF65-F5344CB8AC3E}">
        <p14:creationId xmlns:p14="http://schemas.microsoft.com/office/powerpoint/2010/main" val="279243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49263-E890-C8B6-D6EE-74F1948A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18B2C-5200-5985-FAC0-60408BA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39256"/>
            <a:ext cx="8478982" cy="1143000"/>
          </a:xfrm>
        </p:spPr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82334D-5CFD-AFF7-4D37-0AA51323FF5B}"/>
              </a:ext>
            </a:extLst>
          </p:cNvPr>
          <p:cNvSpPr/>
          <p:nvPr/>
        </p:nvSpPr>
        <p:spPr>
          <a:xfrm>
            <a:off x="378691" y="1311564"/>
            <a:ext cx="8478982" cy="5172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D96054-347E-1CF4-0BF7-6BE521205ED8}"/>
              </a:ext>
            </a:extLst>
          </p:cNvPr>
          <p:cNvSpPr/>
          <p:nvPr/>
        </p:nvSpPr>
        <p:spPr>
          <a:xfrm>
            <a:off x="591127" y="2697018"/>
            <a:ext cx="1136074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00EB80-47F9-7C96-5795-9896E1589CBE}"/>
              </a:ext>
            </a:extLst>
          </p:cNvPr>
          <p:cNvSpPr/>
          <p:nvPr/>
        </p:nvSpPr>
        <p:spPr>
          <a:xfrm>
            <a:off x="2029691" y="2724726"/>
            <a:ext cx="1304636" cy="341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AE2FFE-787D-48C1-0E3D-25D9AA19DF20}"/>
              </a:ext>
            </a:extLst>
          </p:cNvPr>
          <p:cNvSpPr/>
          <p:nvPr/>
        </p:nvSpPr>
        <p:spPr>
          <a:xfrm>
            <a:off x="3784599" y="2697018"/>
            <a:ext cx="1399310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변동성정보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378E06-BECA-A275-9923-0C45F1EB9399}"/>
              </a:ext>
            </a:extLst>
          </p:cNvPr>
          <p:cNvSpPr/>
          <p:nvPr/>
        </p:nvSpPr>
        <p:spPr>
          <a:xfrm>
            <a:off x="5562597" y="2706254"/>
            <a:ext cx="1678710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인기트레이더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C22621-FF36-9FF2-7A3B-B675DD719187}"/>
              </a:ext>
            </a:extLst>
          </p:cNvPr>
          <p:cNvSpPr/>
          <p:nvPr/>
        </p:nvSpPr>
        <p:spPr>
          <a:xfrm>
            <a:off x="6862618" y="1394691"/>
            <a:ext cx="1902691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O_MAN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A04DB8-048C-233E-8CCF-67F7929AF1CD}"/>
              </a:ext>
            </a:extLst>
          </p:cNvPr>
          <p:cNvSpPr/>
          <p:nvPr/>
        </p:nvSpPr>
        <p:spPr>
          <a:xfrm>
            <a:off x="591128" y="3195779"/>
            <a:ext cx="1136074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발표되는 경제지표 예</a:t>
            </a:r>
            <a:r>
              <a:rPr lang="en-US" altLang="ko-KR" dirty="0"/>
              <a:t>)cpi</a:t>
            </a:r>
            <a:r>
              <a:rPr lang="ko-KR" altLang="en-US" dirty="0"/>
              <a:t>발표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A09581-66FA-C40D-473F-B7650F2C6DAD}"/>
              </a:ext>
            </a:extLst>
          </p:cNvPr>
          <p:cNvSpPr/>
          <p:nvPr/>
        </p:nvSpPr>
        <p:spPr>
          <a:xfrm>
            <a:off x="2029691" y="3195779"/>
            <a:ext cx="1304636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뉴스헤드라인 </a:t>
            </a:r>
            <a:r>
              <a:rPr lang="en-US" altLang="ko-KR" dirty="0"/>
              <a:t>3~5</a:t>
            </a:r>
            <a:r>
              <a:rPr lang="ko-KR" altLang="en-US" dirty="0"/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74198D-7F1C-3300-82BD-31D34C25BF8F}"/>
              </a:ext>
            </a:extLst>
          </p:cNvPr>
          <p:cNvSpPr/>
          <p:nvPr/>
        </p:nvSpPr>
        <p:spPr>
          <a:xfrm>
            <a:off x="3784599" y="3251196"/>
            <a:ext cx="13993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시간 주식</a:t>
            </a:r>
            <a:r>
              <a:rPr lang="en-US" altLang="ko-KR" dirty="0"/>
              <a:t>/</a:t>
            </a:r>
            <a:r>
              <a:rPr lang="ko-KR" altLang="en-US" dirty="0"/>
              <a:t>코인</a:t>
            </a:r>
            <a:r>
              <a:rPr lang="en-US" altLang="ko-KR" dirty="0"/>
              <a:t>/</a:t>
            </a:r>
            <a:r>
              <a:rPr lang="ko-KR" altLang="en-US" dirty="0"/>
              <a:t>외환</a:t>
            </a:r>
            <a:r>
              <a:rPr lang="en-US" altLang="ko-KR" dirty="0"/>
              <a:t>3</a:t>
            </a:r>
            <a:r>
              <a:rPr lang="ko-KR" altLang="en-US" dirty="0"/>
              <a:t>파트 변동률 상위 요약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A15222-26C6-98C2-0954-C7925976D206}"/>
              </a:ext>
            </a:extLst>
          </p:cNvPr>
          <p:cNvSpPr/>
          <p:nvPr/>
        </p:nvSpPr>
        <p:spPr>
          <a:xfrm>
            <a:off x="5562597" y="3195778"/>
            <a:ext cx="16787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수익률 높은 </a:t>
            </a:r>
            <a:r>
              <a:rPr lang="ko-KR" altLang="en-US" dirty="0" err="1"/>
              <a:t>트레이더</a:t>
            </a:r>
            <a:r>
              <a:rPr lang="ko-KR" altLang="en-US" dirty="0"/>
              <a:t> 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3CC096-30E2-10CC-737B-063FEEA61DC3}"/>
              </a:ext>
            </a:extLst>
          </p:cNvPr>
          <p:cNvSpPr/>
          <p:nvPr/>
        </p:nvSpPr>
        <p:spPr>
          <a:xfrm>
            <a:off x="7365999" y="3195779"/>
            <a:ext cx="1399310" cy="3020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Btc,eth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실식간</a:t>
            </a:r>
            <a:r>
              <a:rPr lang="ko-KR" altLang="en-US" dirty="0"/>
              <a:t> 프리미엄 표시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8E8D0B-3AA4-1E17-F0D0-D7C501F0B724}"/>
              </a:ext>
            </a:extLst>
          </p:cNvPr>
          <p:cNvSpPr/>
          <p:nvPr/>
        </p:nvSpPr>
        <p:spPr>
          <a:xfrm>
            <a:off x="7365999" y="2706254"/>
            <a:ext cx="139931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김프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1433AE1E-AEEF-9B4D-4517-0C5FB1F380BF}"/>
              </a:ext>
            </a:extLst>
          </p:cNvPr>
          <p:cNvSpPr/>
          <p:nvPr/>
        </p:nvSpPr>
        <p:spPr>
          <a:xfrm>
            <a:off x="2534227" y="1639455"/>
            <a:ext cx="295563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2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AF50D02-FFF1-2753-3779-BB6E686445D0}"/>
              </a:ext>
            </a:extLst>
          </p:cNvPr>
          <p:cNvSpPr/>
          <p:nvPr/>
        </p:nvSpPr>
        <p:spPr>
          <a:xfrm>
            <a:off x="457200" y="1320800"/>
            <a:ext cx="8400473" cy="533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9C7925-9399-E1FF-2618-89E21DBC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FD24AB-856E-3742-8A3B-34F1B594103F}"/>
              </a:ext>
            </a:extLst>
          </p:cNvPr>
          <p:cNvSpPr/>
          <p:nvPr/>
        </p:nvSpPr>
        <p:spPr>
          <a:xfrm>
            <a:off x="977899" y="1570182"/>
            <a:ext cx="1394691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3E05D6-71CC-26C7-99CC-1A5851058820}"/>
              </a:ext>
            </a:extLst>
          </p:cNvPr>
          <p:cNvSpPr/>
          <p:nvPr/>
        </p:nvSpPr>
        <p:spPr>
          <a:xfrm>
            <a:off x="3957781" y="1551709"/>
            <a:ext cx="1394691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3C5D4E-66D2-2C39-50D8-9261CFCC6D15}"/>
              </a:ext>
            </a:extLst>
          </p:cNvPr>
          <p:cNvSpPr/>
          <p:nvPr/>
        </p:nvSpPr>
        <p:spPr>
          <a:xfrm>
            <a:off x="6721763" y="1551709"/>
            <a:ext cx="1394691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15556-3A6F-42FF-5A07-EBE3F602F420}"/>
              </a:ext>
            </a:extLst>
          </p:cNvPr>
          <p:cNvSpPr/>
          <p:nvPr/>
        </p:nvSpPr>
        <p:spPr>
          <a:xfrm>
            <a:off x="674255" y="2424545"/>
            <a:ext cx="2101272" cy="4003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i="0" u="sng" dirty="0">
                <a:effectLst/>
                <a:latin typeface="Inter"/>
                <a:hlinkClick r:id="rId2"/>
              </a:rPr>
              <a:t>코스피</a:t>
            </a:r>
            <a:r>
              <a:rPr lang="en-US" altLang="ko-KR" b="1" i="0" u="sng" dirty="0">
                <a:effectLst/>
                <a:latin typeface="Inter"/>
                <a:hlinkClick r:id="rId2"/>
              </a:rPr>
              <a:t>, GDP </a:t>
            </a:r>
            <a:r>
              <a:rPr lang="ko-KR" altLang="en-US" b="1" i="0" u="sng" dirty="0" err="1">
                <a:effectLst/>
                <a:latin typeface="Inter"/>
                <a:hlinkClick r:id="rId2"/>
              </a:rPr>
              <a:t>역성장</a:t>
            </a:r>
            <a:r>
              <a:rPr lang="en-US" altLang="ko-KR" b="1" i="0" u="sng" dirty="0">
                <a:effectLst/>
                <a:latin typeface="Inter"/>
                <a:hlinkClick r:id="rId2"/>
              </a:rPr>
              <a:t>·</a:t>
            </a:r>
            <a:r>
              <a:rPr lang="ko-KR" altLang="en-US" b="1" i="0" u="sng" dirty="0">
                <a:effectLst/>
                <a:latin typeface="Inter"/>
                <a:hlinkClick r:id="rId2"/>
              </a:rPr>
              <a:t>관세협상 앞두고 </a:t>
            </a:r>
            <a:r>
              <a:rPr lang="ko-KR" altLang="en-US" b="1" i="0" u="sng" dirty="0" err="1">
                <a:effectLst/>
                <a:latin typeface="Inter"/>
                <a:hlinkClick r:id="rId2"/>
              </a:rPr>
              <a:t>약보합</a:t>
            </a:r>
            <a:r>
              <a:rPr lang="en-US" altLang="ko-KR" b="1" i="0" u="sng" dirty="0">
                <a:effectLst/>
                <a:latin typeface="Inter"/>
                <a:hlinkClick r:id="rId2"/>
              </a:rPr>
              <a:t>… 2520</a:t>
            </a:r>
            <a:r>
              <a:rPr lang="ko-KR" altLang="en-US" b="1" i="0" u="sng" dirty="0">
                <a:effectLst/>
                <a:latin typeface="Inter"/>
                <a:hlinkClick r:id="rId2"/>
              </a:rPr>
              <a:t>선 마감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788C8A-7CDC-752B-115A-54AC75E08C53}"/>
              </a:ext>
            </a:extLst>
          </p:cNvPr>
          <p:cNvSpPr/>
          <p:nvPr/>
        </p:nvSpPr>
        <p:spPr>
          <a:xfrm>
            <a:off x="3491345" y="2383126"/>
            <a:ext cx="2327564" cy="4003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b="1" i="0" dirty="0" err="1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머스크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반감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'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에 테슬라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분기 유럽 판매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45%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급감</a:t>
            </a:r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77D54F-E512-0636-D467-1BA4178F129B}"/>
              </a:ext>
            </a:extLst>
          </p:cNvPr>
          <p:cNvSpPr/>
          <p:nvPr/>
        </p:nvSpPr>
        <p:spPr>
          <a:xfrm>
            <a:off x="6368474" y="2429307"/>
            <a:ext cx="2101271" cy="4003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i="0" u="none" strike="noStrike" dirty="0">
                <a:effectLst/>
                <a:latin typeface="Pretendard"/>
                <a:hlinkClick r:id="rId3"/>
              </a:rPr>
              <a:t>블룸버그 애널리스트 “현물 </a:t>
            </a:r>
            <a:r>
              <a:rPr lang="en-US" altLang="ko-KR" b="1" i="0" u="none" strike="noStrike" dirty="0">
                <a:effectLst/>
                <a:latin typeface="Pretendard"/>
                <a:hlinkClick r:id="rId3"/>
              </a:rPr>
              <a:t>ETF, </a:t>
            </a:r>
            <a:r>
              <a:rPr lang="ko-KR" altLang="en-US" b="1" i="0" u="none" strike="noStrike" dirty="0">
                <a:effectLst/>
                <a:latin typeface="Pretendard"/>
                <a:hlinkClick r:id="rId3"/>
              </a:rPr>
              <a:t>그야말로 </a:t>
            </a:r>
            <a:r>
              <a:rPr lang="en-US" altLang="ko-KR" b="1" i="0" u="none" strike="noStrike" dirty="0">
                <a:effectLst/>
                <a:latin typeface="Pretendard"/>
                <a:hlinkClick r:id="rId3"/>
              </a:rPr>
              <a:t>BTC </a:t>
            </a:r>
            <a:r>
              <a:rPr lang="ko-KR" altLang="en-US" b="1" i="0" u="none" strike="noStrike" dirty="0" err="1">
                <a:effectLst/>
                <a:latin typeface="Pretendard"/>
                <a:hlinkClick r:id="rId3"/>
              </a:rPr>
              <a:t>폭식중</a:t>
            </a:r>
            <a:r>
              <a:rPr lang="ko-KR" altLang="en-US" b="1" i="0" u="none" strike="noStrike" dirty="0">
                <a:effectLst/>
                <a:latin typeface="Pretendard"/>
                <a:hlinkClick r:id="rId3"/>
              </a:rPr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2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94FF1-FD19-400B-9E89-371C4AB36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C2E84-4628-7A09-C04A-8868296F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39256"/>
            <a:ext cx="8478982" cy="1143000"/>
          </a:xfrm>
        </p:spPr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813EA5-681D-28D5-EAE9-68F54F603199}"/>
              </a:ext>
            </a:extLst>
          </p:cNvPr>
          <p:cNvSpPr/>
          <p:nvPr/>
        </p:nvSpPr>
        <p:spPr>
          <a:xfrm>
            <a:off x="378691" y="1311564"/>
            <a:ext cx="8478982" cy="5172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E4E8D-7175-3753-6CEE-3F63A3BDEFC1}"/>
              </a:ext>
            </a:extLst>
          </p:cNvPr>
          <p:cNvSpPr/>
          <p:nvPr/>
        </p:nvSpPr>
        <p:spPr>
          <a:xfrm>
            <a:off x="591127" y="2697018"/>
            <a:ext cx="1136074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1C5C4F-F885-BE44-56C2-2017AB3A0DFB}"/>
              </a:ext>
            </a:extLst>
          </p:cNvPr>
          <p:cNvSpPr/>
          <p:nvPr/>
        </p:nvSpPr>
        <p:spPr>
          <a:xfrm>
            <a:off x="2029691" y="2724726"/>
            <a:ext cx="1304636" cy="341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E01BD5-F590-16FE-8FCF-E3908DD7AD1F}"/>
              </a:ext>
            </a:extLst>
          </p:cNvPr>
          <p:cNvSpPr/>
          <p:nvPr/>
        </p:nvSpPr>
        <p:spPr>
          <a:xfrm>
            <a:off x="3784599" y="2697018"/>
            <a:ext cx="1399310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변동성정보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C93EA-805F-D78B-97DB-C6B0F6C5E833}"/>
              </a:ext>
            </a:extLst>
          </p:cNvPr>
          <p:cNvSpPr/>
          <p:nvPr/>
        </p:nvSpPr>
        <p:spPr>
          <a:xfrm>
            <a:off x="5562597" y="2706254"/>
            <a:ext cx="1678710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인기트레이더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6E0078-0B0A-E452-41BF-C1A8A7AB9CB0}"/>
              </a:ext>
            </a:extLst>
          </p:cNvPr>
          <p:cNvSpPr/>
          <p:nvPr/>
        </p:nvSpPr>
        <p:spPr>
          <a:xfrm>
            <a:off x="6862618" y="1394691"/>
            <a:ext cx="1902691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O_MAN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DC4C01-4749-3AB1-99BD-DFCD20782DF3}"/>
              </a:ext>
            </a:extLst>
          </p:cNvPr>
          <p:cNvSpPr/>
          <p:nvPr/>
        </p:nvSpPr>
        <p:spPr>
          <a:xfrm>
            <a:off x="591128" y="3195779"/>
            <a:ext cx="1136074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발표되는 경제지표 예</a:t>
            </a:r>
            <a:r>
              <a:rPr lang="en-US" altLang="ko-KR" dirty="0"/>
              <a:t>)cpi</a:t>
            </a:r>
            <a:r>
              <a:rPr lang="ko-KR" altLang="en-US" dirty="0"/>
              <a:t>발표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0F0AB6-AFD8-593C-F0C3-FBE67506EC55}"/>
              </a:ext>
            </a:extLst>
          </p:cNvPr>
          <p:cNvSpPr/>
          <p:nvPr/>
        </p:nvSpPr>
        <p:spPr>
          <a:xfrm>
            <a:off x="2029691" y="3195779"/>
            <a:ext cx="1304636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뉴스헤드라인 </a:t>
            </a:r>
            <a:r>
              <a:rPr lang="en-US" altLang="ko-KR" dirty="0"/>
              <a:t>3~5</a:t>
            </a:r>
            <a:r>
              <a:rPr lang="ko-KR" altLang="en-US" dirty="0"/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C7809F-A6C6-2E3E-3744-8BCD518C2C20}"/>
              </a:ext>
            </a:extLst>
          </p:cNvPr>
          <p:cNvSpPr/>
          <p:nvPr/>
        </p:nvSpPr>
        <p:spPr>
          <a:xfrm>
            <a:off x="3784599" y="3251196"/>
            <a:ext cx="13993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시간 주식</a:t>
            </a:r>
            <a:r>
              <a:rPr lang="en-US" altLang="ko-KR" dirty="0"/>
              <a:t>/</a:t>
            </a:r>
            <a:r>
              <a:rPr lang="ko-KR" altLang="en-US" dirty="0"/>
              <a:t>코인</a:t>
            </a:r>
            <a:r>
              <a:rPr lang="en-US" altLang="ko-KR" dirty="0"/>
              <a:t>/</a:t>
            </a:r>
            <a:r>
              <a:rPr lang="ko-KR" altLang="en-US" dirty="0"/>
              <a:t>외환</a:t>
            </a:r>
            <a:r>
              <a:rPr lang="en-US" altLang="ko-KR" dirty="0"/>
              <a:t>3</a:t>
            </a:r>
            <a:r>
              <a:rPr lang="ko-KR" altLang="en-US" dirty="0"/>
              <a:t>파트 변동률 상위 요약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FA347F-DB1C-81C5-13DD-A8814E8D56CA}"/>
              </a:ext>
            </a:extLst>
          </p:cNvPr>
          <p:cNvSpPr/>
          <p:nvPr/>
        </p:nvSpPr>
        <p:spPr>
          <a:xfrm>
            <a:off x="5562597" y="3195778"/>
            <a:ext cx="16787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수익률 높은 </a:t>
            </a:r>
            <a:r>
              <a:rPr lang="ko-KR" altLang="en-US" dirty="0" err="1"/>
              <a:t>트레이더</a:t>
            </a:r>
            <a:r>
              <a:rPr lang="ko-KR" altLang="en-US" dirty="0"/>
              <a:t> 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A50212-2FCA-28DC-6545-AD201501F430}"/>
              </a:ext>
            </a:extLst>
          </p:cNvPr>
          <p:cNvSpPr/>
          <p:nvPr/>
        </p:nvSpPr>
        <p:spPr>
          <a:xfrm>
            <a:off x="7365999" y="3195779"/>
            <a:ext cx="1399310" cy="3020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Btc,eth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실식간</a:t>
            </a:r>
            <a:r>
              <a:rPr lang="ko-KR" altLang="en-US" dirty="0"/>
              <a:t> 프리미엄 표시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E27206-858D-5F1F-53D6-F69C5175C380}"/>
              </a:ext>
            </a:extLst>
          </p:cNvPr>
          <p:cNvSpPr/>
          <p:nvPr/>
        </p:nvSpPr>
        <p:spPr>
          <a:xfrm>
            <a:off x="7365999" y="2706254"/>
            <a:ext cx="139931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김프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5158E6A-D6C0-8B71-D383-F6205C9B506C}"/>
              </a:ext>
            </a:extLst>
          </p:cNvPr>
          <p:cNvSpPr/>
          <p:nvPr/>
        </p:nvSpPr>
        <p:spPr>
          <a:xfrm>
            <a:off x="4558144" y="1586347"/>
            <a:ext cx="295563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CF9DBC-6F5C-4224-C954-45294E83A26F}"/>
              </a:ext>
            </a:extLst>
          </p:cNvPr>
          <p:cNvSpPr/>
          <p:nvPr/>
        </p:nvSpPr>
        <p:spPr>
          <a:xfrm>
            <a:off x="5285506" y="3066472"/>
            <a:ext cx="1484744" cy="2382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7927BF-A531-B04E-DB32-F0E7009D0635}"/>
              </a:ext>
            </a:extLst>
          </p:cNvPr>
          <p:cNvSpPr/>
          <p:nvPr/>
        </p:nvSpPr>
        <p:spPr>
          <a:xfrm>
            <a:off x="5421745" y="3251196"/>
            <a:ext cx="1182257" cy="5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17D7A1-9177-37C1-675F-263279D21F5B}"/>
              </a:ext>
            </a:extLst>
          </p:cNvPr>
          <p:cNvSpPr/>
          <p:nvPr/>
        </p:nvSpPr>
        <p:spPr>
          <a:xfrm>
            <a:off x="5421745" y="3953160"/>
            <a:ext cx="1182257" cy="5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주식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AEB7E0-D261-E50E-AF9F-35212559DCEF}"/>
              </a:ext>
            </a:extLst>
          </p:cNvPr>
          <p:cNvSpPr/>
          <p:nvPr/>
        </p:nvSpPr>
        <p:spPr>
          <a:xfrm>
            <a:off x="5406734" y="4701307"/>
            <a:ext cx="1182257" cy="517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코인</a:t>
            </a:r>
          </a:p>
        </p:txBody>
      </p:sp>
    </p:spTree>
    <p:extLst>
      <p:ext uri="{BB962C8B-B14F-4D97-AF65-F5344CB8AC3E}">
        <p14:creationId xmlns:p14="http://schemas.microsoft.com/office/powerpoint/2010/main" val="245808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CFE04-D0A2-93ED-F445-4EDD6282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변동성정보</a:t>
            </a:r>
            <a:r>
              <a:rPr lang="en-US" altLang="ko-KR" dirty="0"/>
              <a:t>-</a:t>
            </a:r>
            <a:r>
              <a:rPr lang="ko-KR" altLang="en-US" dirty="0"/>
              <a:t>외환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41A5ED-AB94-E672-02BF-48FA4CC9381F}"/>
              </a:ext>
            </a:extLst>
          </p:cNvPr>
          <p:cNvSpPr/>
          <p:nvPr/>
        </p:nvSpPr>
        <p:spPr>
          <a:xfrm>
            <a:off x="166255" y="1662545"/>
            <a:ext cx="8734857" cy="3722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1364B9-9793-DD8A-39CB-D654A5A03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985962"/>
            <a:ext cx="86582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E2912C-7DD7-81DD-7644-C958C6CA1A27}"/>
              </a:ext>
            </a:extLst>
          </p:cNvPr>
          <p:cNvSpPr/>
          <p:nvPr/>
        </p:nvSpPr>
        <p:spPr>
          <a:xfrm>
            <a:off x="193964" y="1745673"/>
            <a:ext cx="8802254" cy="3325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80B337-2AE5-36F7-FE3B-06038A19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변동성정보</a:t>
            </a:r>
            <a:r>
              <a:rPr lang="en-US" altLang="ko-KR" dirty="0"/>
              <a:t>-</a:t>
            </a:r>
            <a:r>
              <a:rPr lang="ko-KR" altLang="en-US" dirty="0"/>
              <a:t>주식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64AF6-B1C2-DB11-99EA-67F186FA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924050"/>
            <a:ext cx="8553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61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1DAD5-1F5D-BEED-DBA1-A6C83A9C8C65}"/>
              </a:ext>
            </a:extLst>
          </p:cNvPr>
          <p:cNvSpPr/>
          <p:nvPr/>
        </p:nvSpPr>
        <p:spPr>
          <a:xfrm>
            <a:off x="138546" y="2050473"/>
            <a:ext cx="8866910" cy="366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A69789-2CE3-72C7-03A7-365B6FF5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변동성정보</a:t>
            </a:r>
            <a:r>
              <a:rPr lang="en-US" altLang="ko-KR" dirty="0"/>
              <a:t>-</a:t>
            </a:r>
            <a:r>
              <a:rPr lang="ko-KR" altLang="en-US" dirty="0"/>
              <a:t>암호화폐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D1DCD-9B27-08F1-D313-60C0F4A7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376487"/>
            <a:ext cx="8639175" cy="29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07F66-E84A-48FD-BF7E-9321EBCC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1F853-D69A-5B65-338B-EDF8EB29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39256"/>
            <a:ext cx="8478982" cy="1143000"/>
          </a:xfrm>
        </p:spPr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4C9598-E639-6B82-33A9-DF1E1FE3D875}"/>
              </a:ext>
            </a:extLst>
          </p:cNvPr>
          <p:cNvSpPr/>
          <p:nvPr/>
        </p:nvSpPr>
        <p:spPr>
          <a:xfrm>
            <a:off x="378691" y="1311564"/>
            <a:ext cx="8478982" cy="5172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7FB637-679B-6ED3-1794-9D4990357830}"/>
              </a:ext>
            </a:extLst>
          </p:cNvPr>
          <p:cNvSpPr/>
          <p:nvPr/>
        </p:nvSpPr>
        <p:spPr>
          <a:xfrm>
            <a:off x="591127" y="2697018"/>
            <a:ext cx="1136074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6D4E1B-9402-AA77-A029-FE8683B7FEA8}"/>
              </a:ext>
            </a:extLst>
          </p:cNvPr>
          <p:cNvSpPr/>
          <p:nvPr/>
        </p:nvSpPr>
        <p:spPr>
          <a:xfrm>
            <a:off x="2029691" y="2724726"/>
            <a:ext cx="1304636" cy="341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C1AA56-05B6-D056-C10A-30E4381944F3}"/>
              </a:ext>
            </a:extLst>
          </p:cNvPr>
          <p:cNvSpPr/>
          <p:nvPr/>
        </p:nvSpPr>
        <p:spPr>
          <a:xfrm>
            <a:off x="3784599" y="2697018"/>
            <a:ext cx="1399310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변동성정보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F5219A-D70A-8FF8-55D0-9F38ECEB828E}"/>
              </a:ext>
            </a:extLst>
          </p:cNvPr>
          <p:cNvSpPr/>
          <p:nvPr/>
        </p:nvSpPr>
        <p:spPr>
          <a:xfrm>
            <a:off x="5562597" y="2706254"/>
            <a:ext cx="1678710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인기트레이더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444298-B92E-F7DE-58AF-11EE5080552B}"/>
              </a:ext>
            </a:extLst>
          </p:cNvPr>
          <p:cNvSpPr/>
          <p:nvPr/>
        </p:nvSpPr>
        <p:spPr>
          <a:xfrm>
            <a:off x="6862618" y="1394691"/>
            <a:ext cx="1902691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O_MAN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6E97D8-55B7-1AAB-CD6F-15731BCC93F0}"/>
              </a:ext>
            </a:extLst>
          </p:cNvPr>
          <p:cNvSpPr/>
          <p:nvPr/>
        </p:nvSpPr>
        <p:spPr>
          <a:xfrm>
            <a:off x="591128" y="3195779"/>
            <a:ext cx="1136074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발표되는 경제지표 예</a:t>
            </a:r>
            <a:r>
              <a:rPr lang="en-US" altLang="ko-KR" dirty="0"/>
              <a:t>)cpi</a:t>
            </a:r>
            <a:r>
              <a:rPr lang="ko-KR" altLang="en-US" dirty="0"/>
              <a:t>발표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1AC7D3-EBE3-5150-9978-85790CF21559}"/>
              </a:ext>
            </a:extLst>
          </p:cNvPr>
          <p:cNvSpPr/>
          <p:nvPr/>
        </p:nvSpPr>
        <p:spPr>
          <a:xfrm>
            <a:off x="2029691" y="3195779"/>
            <a:ext cx="1304636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뉴스헤드라인 </a:t>
            </a:r>
            <a:r>
              <a:rPr lang="en-US" altLang="ko-KR" dirty="0"/>
              <a:t>3~5</a:t>
            </a:r>
            <a:r>
              <a:rPr lang="ko-KR" altLang="en-US" dirty="0"/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436D3B-C9D4-E9C1-87FE-4191E6E7D437}"/>
              </a:ext>
            </a:extLst>
          </p:cNvPr>
          <p:cNvSpPr/>
          <p:nvPr/>
        </p:nvSpPr>
        <p:spPr>
          <a:xfrm>
            <a:off x="3784599" y="3251196"/>
            <a:ext cx="13993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시간 주식</a:t>
            </a:r>
            <a:r>
              <a:rPr lang="en-US" altLang="ko-KR" dirty="0"/>
              <a:t>/</a:t>
            </a:r>
            <a:r>
              <a:rPr lang="ko-KR" altLang="en-US" dirty="0"/>
              <a:t>코인</a:t>
            </a:r>
            <a:r>
              <a:rPr lang="en-US" altLang="ko-KR" dirty="0"/>
              <a:t>/</a:t>
            </a:r>
            <a:r>
              <a:rPr lang="ko-KR" altLang="en-US" dirty="0"/>
              <a:t>외환</a:t>
            </a:r>
            <a:r>
              <a:rPr lang="en-US" altLang="ko-KR" dirty="0"/>
              <a:t>3</a:t>
            </a:r>
            <a:r>
              <a:rPr lang="ko-KR" altLang="en-US" dirty="0"/>
              <a:t>파트 변동률 상위 요약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A313ED-7AAD-4947-327F-D63DAA5CFEED}"/>
              </a:ext>
            </a:extLst>
          </p:cNvPr>
          <p:cNvSpPr/>
          <p:nvPr/>
        </p:nvSpPr>
        <p:spPr>
          <a:xfrm>
            <a:off x="5562597" y="3195778"/>
            <a:ext cx="16787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수익률 높은 </a:t>
            </a:r>
            <a:r>
              <a:rPr lang="ko-KR" altLang="en-US" dirty="0" err="1"/>
              <a:t>트레이더</a:t>
            </a:r>
            <a:r>
              <a:rPr lang="ko-KR" altLang="en-US" dirty="0"/>
              <a:t> 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7E4C52-6C00-B46D-E7B5-8F0E4B702AD0}"/>
              </a:ext>
            </a:extLst>
          </p:cNvPr>
          <p:cNvSpPr/>
          <p:nvPr/>
        </p:nvSpPr>
        <p:spPr>
          <a:xfrm>
            <a:off x="7365999" y="3195779"/>
            <a:ext cx="1399310" cy="3020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Btc,eth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실식간</a:t>
            </a:r>
            <a:r>
              <a:rPr lang="ko-KR" altLang="en-US" dirty="0"/>
              <a:t> 프리미엄 표시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DF6ECE-B4AA-4D76-83BA-80EABBD291C8}"/>
              </a:ext>
            </a:extLst>
          </p:cNvPr>
          <p:cNvSpPr/>
          <p:nvPr/>
        </p:nvSpPr>
        <p:spPr>
          <a:xfrm>
            <a:off x="7365999" y="2706254"/>
            <a:ext cx="139931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김프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9D4E290-4BBC-B63B-69BC-5772F5937D3F}"/>
              </a:ext>
            </a:extLst>
          </p:cNvPr>
          <p:cNvSpPr/>
          <p:nvPr/>
        </p:nvSpPr>
        <p:spPr>
          <a:xfrm>
            <a:off x="6106389" y="1639455"/>
            <a:ext cx="295563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40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6235FE-3812-12E2-5422-C1DEB955E251}"/>
              </a:ext>
            </a:extLst>
          </p:cNvPr>
          <p:cNvSpPr/>
          <p:nvPr/>
        </p:nvSpPr>
        <p:spPr>
          <a:xfrm>
            <a:off x="147781" y="1632526"/>
            <a:ext cx="8700655" cy="426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C6DBEE-F162-94CB-9F07-3E9BF3C175C0}"/>
              </a:ext>
            </a:extLst>
          </p:cNvPr>
          <p:cNvSpPr/>
          <p:nvPr/>
        </p:nvSpPr>
        <p:spPr>
          <a:xfrm>
            <a:off x="4572000" y="1888834"/>
            <a:ext cx="1681018" cy="1431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4CE961-36B5-B2F1-8CCE-07982B737118}"/>
              </a:ext>
            </a:extLst>
          </p:cNvPr>
          <p:cNvSpPr/>
          <p:nvPr/>
        </p:nvSpPr>
        <p:spPr>
          <a:xfrm>
            <a:off x="2429163" y="1881908"/>
            <a:ext cx="1681018" cy="1431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243E70-37B3-E39A-BA52-474E45F965B6}"/>
              </a:ext>
            </a:extLst>
          </p:cNvPr>
          <p:cNvSpPr/>
          <p:nvPr/>
        </p:nvSpPr>
        <p:spPr>
          <a:xfrm>
            <a:off x="387927" y="1865745"/>
            <a:ext cx="1681018" cy="1431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2F73D5-034B-7942-DC91-972F2901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인기트레이더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894F17-5C6A-A7F8-C6B8-6811A2F9E379}"/>
              </a:ext>
            </a:extLst>
          </p:cNvPr>
          <p:cNvSpPr/>
          <p:nvPr/>
        </p:nvSpPr>
        <p:spPr>
          <a:xfrm>
            <a:off x="581891" y="2013527"/>
            <a:ext cx="1283854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호준아빠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797274-9F95-EFA6-BDEF-89F8B0DC98A5}"/>
              </a:ext>
            </a:extLst>
          </p:cNvPr>
          <p:cNvSpPr/>
          <p:nvPr/>
        </p:nvSpPr>
        <p:spPr>
          <a:xfrm>
            <a:off x="581891" y="2595419"/>
            <a:ext cx="1283854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+107%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F2FE0A-BF71-A9FC-A045-88A6CF636193}"/>
              </a:ext>
            </a:extLst>
          </p:cNvPr>
          <p:cNvSpPr/>
          <p:nvPr/>
        </p:nvSpPr>
        <p:spPr>
          <a:xfrm>
            <a:off x="2627745" y="2050471"/>
            <a:ext cx="1283854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abcd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5F5711-ADB4-C0E4-8E1E-8276903ECE7D}"/>
              </a:ext>
            </a:extLst>
          </p:cNvPr>
          <p:cNvSpPr/>
          <p:nvPr/>
        </p:nvSpPr>
        <p:spPr>
          <a:xfrm>
            <a:off x="2627745" y="2733965"/>
            <a:ext cx="1283854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+208%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25B0E1-6DBC-BBF8-6FB1-22D328678022}"/>
              </a:ext>
            </a:extLst>
          </p:cNvPr>
          <p:cNvSpPr/>
          <p:nvPr/>
        </p:nvSpPr>
        <p:spPr>
          <a:xfrm>
            <a:off x="4802908" y="2050471"/>
            <a:ext cx="1283854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녹차라떼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6992F9-E223-7F13-BE51-EE0F6F3F7B78}"/>
              </a:ext>
            </a:extLst>
          </p:cNvPr>
          <p:cNvSpPr/>
          <p:nvPr/>
        </p:nvSpPr>
        <p:spPr>
          <a:xfrm>
            <a:off x="4789053" y="2733965"/>
            <a:ext cx="1283854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+56%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E6882A-88A6-CE4E-DBCF-866C6495F9A7}"/>
              </a:ext>
            </a:extLst>
          </p:cNvPr>
          <p:cNvSpPr/>
          <p:nvPr/>
        </p:nvSpPr>
        <p:spPr>
          <a:xfrm>
            <a:off x="6714837" y="1879600"/>
            <a:ext cx="1681018" cy="14316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DFACC3-5D35-9008-4EF1-C3A00B696958}"/>
              </a:ext>
            </a:extLst>
          </p:cNvPr>
          <p:cNvSpPr/>
          <p:nvPr/>
        </p:nvSpPr>
        <p:spPr>
          <a:xfrm>
            <a:off x="6913419" y="2078179"/>
            <a:ext cx="1283854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살려주세요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F39C70-8A79-72CB-CA47-6D592313C8DC}"/>
              </a:ext>
            </a:extLst>
          </p:cNvPr>
          <p:cNvSpPr/>
          <p:nvPr/>
        </p:nvSpPr>
        <p:spPr>
          <a:xfrm>
            <a:off x="6913419" y="2708564"/>
            <a:ext cx="1283854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+804%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11F14C-400A-6514-18EB-302E2C5B1A9E}"/>
              </a:ext>
            </a:extLst>
          </p:cNvPr>
          <p:cNvSpPr/>
          <p:nvPr/>
        </p:nvSpPr>
        <p:spPr>
          <a:xfrm>
            <a:off x="387927" y="3385126"/>
            <a:ext cx="1681018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팔로우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D26335-C05D-DB3C-ABAB-C209D3A27250}"/>
              </a:ext>
            </a:extLst>
          </p:cNvPr>
          <p:cNvSpPr/>
          <p:nvPr/>
        </p:nvSpPr>
        <p:spPr>
          <a:xfrm>
            <a:off x="2429163" y="3389745"/>
            <a:ext cx="1681018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팔로우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0FA4EE-EB96-C46E-FA9F-9EDD96B484B0}"/>
              </a:ext>
            </a:extLst>
          </p:cNvPr>
          <p:cNvSpPr/>
          <p:nvPr/>
        </p:nvSpPr>
        <p:spPr>
          <a:xfrm>
            <a:off x="4572000" y="3389747"/>
            <a:ext cx="1681018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팔로우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382422-4611-334D-74D0-E695DD3725CF}"/>
              </a:ext>
            </a:extLst>
          </p:cNvPr>
          <p:cNvSpPr/>
          <p:nvPr/>
        </p:nvSpPr>
        <p:spPr>
          <a:xfrm>
            <a:off x="6714837" y="3389747"/>
            <a:ext cx="1681018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팔로우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88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D593079-33AE-4B6E-9B01-FA655A9C3D45}"/>
              </a:ext>
            </a:extLst>
          </p:cNvPr>
          <p:cNvSpPr/>
          <p:nvPr/>
        </p:nvSpPr>
        <p:spPr>
          <a:xfrm>
            <a:off x="683491" y="1969654"/>
            <a:ext cx="6391564" cy="1717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34496C-F746-837D-3624-EB780844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인기트레이더</a:t>
            </a:r>
            <a:r>
              <a:rPr lang="en-US" altLang="ko-KR" dirty="0"/>
              <a:t>-</a:t>
            </a:r>
            <a:r>
              <a:rPr lang="ko-KR" altLang="en-US" dirty="0" err="1"/>
              <a:t>팔로우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97D3A5-D8DD-B891-D58E-DA4A62DEBDFE}"/>
              </a:ext>
            </a:extLst>
          </p:cNvPr>
          <p:cNvSpPr/>
          <p:nvPr/>
        </p:nvSpPr>
        <p:spPr>
          <a:xfrm>
            <a:off x="4618182" y="2828636"/>
            <a:ext cx="886691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EF7AF-E002-59FA-B8C6-52F134489BA7}"/>
              </a:ext>
            </a:extLst>
          </p:cNvPr>
          <p:cNvSpPr txBox="1"/>
          <p:nvPr/>
        </p:nvSpPr>
        <p:spPr>
          <a:xfrm>
            <a:off x="1039091" y="2146290"/>
            <a:ext cx="7065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00</a:t>
            </a:r>
            <a:r>
              <a:rPr lang="ko-KR" altLang="en-US" sz="2800" dirty="0"/>
              <a:t>님을 </a:t>
            </a:r>
            <a:r>
              <a:rPr lang="ko-KR" altLang="en-US" sz="2800" dirty="0" err="1"/>
              <a:t>카피트레이드</a:t>
            </a:r>
            <a:r>
              <a:rPr lang="ko-KR" altLang="en-US" sz="2800" dirty="0"/>
              <a:t>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9738A8-94D5-410D-B318-1526112208BC}"/>
              </a:ext>
            </a:extLst>
          </p:cNvPr>
          <p:cNvSpPr/>
          <p:nvPr/>
        </p:nvSpPr>
        <p:spPr>
          <a:xfrm>
            <a:off x="5634182" y="2828636"/>
            <a:ext cx="886691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아니오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57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A72A8-4F9B-2B60-46C5-F94F7EEA8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3E1D8-64F1-7C20-A0FB-8A9DAE97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39256"/>
            <a:ext cx="8478982" cy="1143000"/>
          </a:xfrm>
        </p:spPr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3C4D8D-D21A-7A33-6DF8-48AEA4C90958}"/>
              </a:ext>
            </a:extLst>
          </p:cNvPr>
          <p:cNvSpPr/>
          <p:nvPr/>
        </p:nvSpPr>
        <p:spPr>
          <a:xfrm>
            <a:off x="378691" y="1311564"/>
            <a:ext cx="8478982" cy="5172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FF30B1-86EC-329D-88C1-3D925BA2C778}"/>
              </a:ext>
            </a:extLst>
          </p:cNvPr>
          <p:cNvSpPr/>
          <p:nvPr/>
        </p:nvSpPr>
        <p:spPr>
          <a:xfrm>
            <a:off x="591127" y="2697018"/>
            <a:ext cx="1136074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3A569B-5B5E-EDFC-BFDD-4C8B981AB915}"/>
              </a:ext>
            </a:extLst>
          </p:cNvPr>
          <p:cNvSpPr/>
          <p:nvPr/>
        </p:nvSpPr>
        <p:spPr>
          <a:xfrm>
            <a:off x="2029691" y="2724726"/>
            <a:ext cx="1304636" cy="341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A4C29B-81B0-0746-56B0-300D55D1EA90}"/>
              </a:ext>
            </a:extLst>
          </p:cNvPr>
          <p:cNvSpPr/>
          <p:nvPr/>
        </p:nvSpPr>
        <p:spPr>
          <a:xfrm>
            <a:off x="3784599" y="2697018"/>
            <a:ext cx="1399310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변동성정보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F18BB8-70B6-DFAE-DA55-C90253E32259}"/>
              </a:ext>
            </a:extLst>
          </p:cNvPr>
          <p:cNvSpPr/>
          <p:nvPr/>
        </p:nvSpPr>
        <p:spPr>
          <a:xfrm>
            <a:off x="5562597" y="2706254"/>
            <a:ext cx="1678710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인기트레이더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C2095C-252E-0C72-99E1-4B379EB32449}"/>
              </a:ext>
            </a:extLst>
          </p:cNvPr>
          <p:cNvSpPr/>
          <p:nvPr/>
        </p:nvSpPr>
        <p:spPr>
          <a:xfrm>
            <a:off x="6862618" y="1394691"/>
            <a:ext cx="1902691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O_MAN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79796-A31F-EE71-49BB-DCD23B1489BF}"/>
              </a:ext>
            </a:extLst>
          </p:cNvPr>
          <p:cNvSpPr/>
          <p:nvPr/>
        </p:nvSpPr>
        <p:spPr>
          <a:xfrm>
            <a:off x="591128" y="3195779"/>
            <a:ext cx="1136074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발표되는 경제지표 예</a:t>
            </a:r>
            <a:r>
              <a:rPr lang="en-US" altLang="ko-KR" dirty="0"/>
              <a:t>)cpi</a:t>
            </a:r>
            <a:r>
              <a:rPr lang="ko-KR" altLang="en-US" dirty="0"/>
              <a:t>발표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273895-0C03-6659-9DA6-C1A0A8000CFE}"/>
              </a:ext>
            </a:extLst>
          </p:cNvPr>
          <p:cNvSpPr/>
          <p:nvPr/>
        </p:nvSpPr>
        <p:spPr>
          <a:xfrm>
            <a:off x="2029691" y="3195779"/>
            <a:ext cx="1304636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뉴스헤드라인 </a:t>
            </a:r>
            <a:r>
              <a:rPr lang="en-US" altLang="ko-KR" dirty="0"/>
              <a:t>3~5</a:t>
            </a:r>
            <a:r>
              <a:rPr lang="ko-KR" altLang="en-US" dirty="0"/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B1E721-ACAE-00B6-3505-1B0206C7E754}"/>
              </a:ext>
            </a:extLst>
          </p:cNvPr>
          <p:cNvSpPr/>
          <p:nvPr/>
        </p:nvSpPr>
        <p:spPr>
          <a:xfrm>
            <a:off x="3784599" y="3251196"/>
            <a:ext cx="13993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시간 주식</a:t>
            </a:r>
            <a:r>
              <a:rPr lang="en-US" altLang="ko-KR" dirty="0"/>
              <a:t>/</a:t>
            </a:r>
            <a:r>
              <a:rPr lang="ko-KR" altLang="en-US" dirty="0"/>
              <a:t>코인</a:t>
            </a:r>
            <a:r>
              <a:rPr lang="en-US" altLang="ko-KR" dirty="0"/>
              <a:t>/</a:t>
            </a:r>
            <a:r>
              <a:rPr lang="ko-KR" altLang="en-US" dirty="0"/>
              <a:t>외환</a:t>
            </a:r>
            <a:r>
              <a:rPr lang="en-US" altLang="ko-KR" dirty="0"/>
              <a:t>3</a:t>
            </a:r>
            <a:r>
              <a:rPr lang="ko-KR" altLang="en-US" dirty="0"/>
              <a:t>파트 변동률 상위 요약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EF977-9C65-79C3-5B3F-3FB9A0657D8D}"/>
              </a:ext>
            </a:extLst>
          </p:cNvPr>
          <p:cNvSpPr/>
          <p:nvPr/>
        </p:nvSpPr>
        <p:spPr>
          <a:xfrm>
            <a:off x="5562597" y="3195778"/>
            <a:ext cx="16787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수익률 높은 </a:t>
            </a:r>
            <a:r>
              <a:rPr lang="ko-KR" altLang="en-US" dirty="0" err="1"/>
              <a:t>트레이더</a:t>
            </a:r>
            <a:r>
              <a:rPr lang="ko-KR" altLang="en-US" dirty="0"/>
              <a:t> 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B42567-D9A6-C931-85C1-9ED7A6FA24B7}"/>
              </a:ext>
            </a:extLst>
          </p:cNvPr>
          <p:cNvSpPr/>
          <p:nvPr/>
        </p:nvSpPr>
        <p:spPr>
          <a:xfrm>
            <a:off x="7365999" y="3195779"/>
            <a:ext cx="1399310" cy="3020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Btc,eth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실식간</a:t>
            </a:r>
            <a:r>
              <a:rPr lang="ko-KR" altLang="en-US" dirty="0"/>
              <a:t> 프리미엄 표시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A41F67-6F86-94EF-B8E4-C8C6DA353A99}"/>
              </a:ext>
            </a:extLst>
          </p:cNvPr>
          <p:cNvSpPr/>
          <p:nvPr/>
        </p:nvSpPr>
        <p:spPr>
          <a:xfrm>
            <a:off x="7365999" y="2706254"/>
            <a:ext cx="139931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김프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0C60537-78FC-FA07-9EE6-C63E5070395A}"/>
              </a:ext>
            </a:extLst>
          </p:cNvPr>
          <p:cNvSpPr/>
          <p:nvPr/>
        </p:nvSpPr>
        <p:spPr>
          <a:xfrm>
            <a:off x="7770091" y="1639455"/>
            <a:ext cx="295563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0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EFF51-352D-AB50-7159-3D260733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524D6-FAD8-568A-4A97-149312A7215B}"/>
              </a:ext>
            </a:extLst>
          </p:cNvPr>
          <p:cNvSpPr txBox="1"/>
          <p:nvPr/>
        </p:nvSpPr>
        <p:spPr>
          <a:xfrm>
            <a:off x="960582" y="1847272"/>
            <a:ext cx="5957454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  <a:defRPr sz="1600"/>
            </a:pPr>
            <a:r>
              <a:rPr lang="en-US" altLang="ko-KR"/>
              <a:t>• </a:t>
            </a:r>
            <a:r>
              <a:rPr lang="ko-KR" altLang="en-US"/>
              <a:t>대시보드</a:t>
            </a:r>
          </a:p>
          <a:p>
            <a:pPr>
              <a:spcAft>
                <a:spcPts val="500"/>
              </a:spcAft>
              <a:defRPr sz="1600"/>
            </a:pPr>
            <a:r>
              <a:rPr lang="en-US" altLang="ko-KR"/>
              <a:t>• </a:t>
            </a:r>
            <a:r>
              <a:rPr lang="ko-KR" altLang="en-US"/>
              <a:t>김프 추적</a:t>
            </a:r>
          </a:p>
          <a:p>
            <a:pPr>
              <a:spcAft>
                <a:spcPts val="500"/>
              </a:spcAft>
              <a:defRPr sz="1600"/>
            </a:pPr>
            <a:r>
              <a:rPr lang="en-US" altLang="ko-KR"/>
              <a:t>• </a:t>
            </a:r>
            <a:r>
              <a:rPr lang="ko-KR" altLang="en-US"/>
              <a:t>변동성 추적</a:t>
            </a:r>
          </a:p>
          <a:p>
            <a:pPr>
              <a:spcAft>
                <a:spcPts val="500"/>
              </a:spcAft>
              <a:defRPr sz="1600"/>
            </a:pPr>
            <a:r>
              <a:rPr lang="en-US" altLang="ko-KR"/>
              <a:t>• </a:t>
            </a:r>
            <a:r>
              <a:rPr lang="ko-KR" altLang="en-US"/>
              <a:t>카피트레이딩 랭킹</a:t>
            </a:r>
          </a:p>
          <a:p>
            <a:pPr>
              <a:spcAft>
                <a:spcPts val="500"/>
              </a:spcAft>
              <a:defRPr sz="1600"/>
            </a:pPr>
            <a:r>
              <a:rPr lang="en-US" altLang="ko-KR"/>
              <a:t>• </a:t>
            </a:r>
            <a:r>
              <a:rPr lang="ko-KR" altLang="en-US"/>
              <a:t>뉴스 피드</a:t>
            </a:r>
          </a:p>
          <a:p>
            <a:pPr>
              <a:spcAft>
                <a:spcPts val="500"/>
              </a:spcAft>
              <a:defRPr sz="1600"/>
            </a:pPr>
            <a:r>
              <a:rPr lang="en-US" altLang="ko-KR"/>
              <a:t>• </a:t>
            </a:r>
            <a:r>
              <a:rPr lang="ko-KR" altLang="en-US"/>
              <a:t>이벤트 캘린더</a:t>
            </a:r>
          </a:p>
          <a:p>
            <a:pPr>
              <a:spcAft>
                <a:spcPts val="500"/>
              </a:spcAft>
              <a:defRPr sz="1600"/>
            </a:pPr>
            <a:r>
              <a:rPr lang="en-US" altLang="ko-KR"/>
              <a:t>• </a:t>
            </a:r>
            <a:r>
              <a:rPr lang="ko-KR" altLang="en-US"/>
              <a:t>인사이트 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82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5A032E-D68C-1EA9-F8F0-B5BCB7879C41}"/>
              </a:ext>
            </a:extLst>
          </p:cNvPr>
          <p:cNvSpPr/>
          <p:nvPr/>
        </p:nvSpPr>
        <p:spPr>
          <a:xfrm>
            <a:off x="157018" y="1209964"/>
            <a:ext cx="7241309" cy="546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290C98-FDC8-376A-B3B4-1668F3D8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김프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0A88D5-CFDC-C7B3-4FDE-973C4421ADE2}"/>
              </a:ext>
            </a:extLst>
          </p:cNvPr>
          <p:cNvSpPr/>
          <p:nvPr/>
        </p:nvSpPr>
        <p:spPr>
          <a:xfrm>
            <a:off x="840509" y="1782618"/>
            <a:ext cx="1948873" cy="59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업비트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65BECC-17B4-2459-7ABE-A9E1A15F9C34}"/>
              </a:ext>
            </a:extLst>
          </p:cNvPr>
          <p:cNvSpPr/>
          <p:nvPr/>
        </p:nvSpPr>
        <p:spPr>
          <a:xfrm>
            <a:off x="3329709" y="1782617"/>
            <a:ext cx="1948873" cy="591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바이비트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E67C4-D865-1D57-2A3F-2AD3C3E07323}"/>
              </a:ext>
            </a:extLst>
          </p:cNvPr>
          <p:cNvSpPr txBox="1"/>
          <p:nvPr/>
        </p:nvSpPr>
        <p:spPr>
          <a:xfrm>
            <a:off x="840509" y="14176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기준마켓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3D6DA-AF5B-78F2-8F09-BDE5F8D109DF}"/>
              </a:ext>
            </a:extLst>
          </p:cNvPr>
          <p:cNvSpPr txBox="1"/>
          <p:nvPr/>
        </p:nvSpPr>
        <p:spPr>
          <a:xfrm>
            <a:off x="3329709" y="14132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해외마켓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A8B759-9C99-E3D0-7CD6-53D61EDDB831}"/>
              </a:ext>
            </a:extLst>
          </p:cNvPr>
          <p:cNvSpPr/>
          <p:nvPr/>
        </p:nvSpPr>
        <p:spPr>
          <a:xfrm>
            <a:off x="2035044" y="2341562"/>
            <a:ext cx="1107996" cy="1533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192674-3A76-003C-EE98-0C8626BAEDC9}"/>
              </a:ext>
            </a:extLst>
          </p:cNvPr>
          <p:cNvSpPr/>
          <p:nvPr/>
        </p:nvSpPr>
        <p:spPr>
          <a:xfrm>
            <a:off x="5041479" y="2341562"/>
            <a:ext cx="1276193" cy="1533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C4C3B8-45FE-6625-2C37-A5B29E6D935F}"/>
              </a:ext>
            </a:extLst>
          </p:cNvPr>
          <p:cNvSpPr/>
          <p:nvPr/>
        </p:nvSpPr>
        <p:spPr>
          <a:xfrm>
            <a:off x="2085110" y="2521527"/>
            <a:ext cx="99060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빗썸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67EB26-67D0-0E2C-310F-7BBFF92CAE52}"/>
              </a:ext>
            </a:extLst>
          </p:cNvPr>
          <p:cNvSpPr/>
          <p:nvPr/>
        </p:nvSpPr>
        <p:spPr>
          <a:xfrm>
            <a:off x="2093742" y="3112941"/>
            <a:ext cx="99060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코인원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6AB0FD-8F5E-A03E-0569-1A36B60728C8}"/>
              </a:ext>
            </a:extLst>
          </p:cNvPr>
          <p:cNvSpPr/>
          <p:nvPr/>
        </p:nvSpPr>
        <p:spPr>
          <a:xfrm>
            <a:off x="5100178" y="2570088"/>
            <a:ext cx="1106658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바이낸스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CCD8C-003D-6A13-FA42-5B8B32E2CC1D}"/>
              </a:ext>
            </a:extLst>
          </p:cNvPr>
          <p:cNvSpPr/>
          <p:nvPr/>
        </p:nvSpPr>
        <p:spPr>
          <a:xfrm>
            <a:off x="5126246" y="3135887"/>
            <a:ext cx="1106658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비트겟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A9F53AB-CD69-F964-3BED-F977BA9C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1" y="4096757"/>
            <a:ext cx="6737797" cy="24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2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49BA5-6469-F393-5ABE-C6BD3DAA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39256"/>
            <a:ext cx="8478982" cy="1143000"/>
          </a:xfrm>
        </p:spPr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5F015D-CB98-0B3B-1596-88EE66B1D851}"/>
              </a:ext>
            </a:extLst>
          </p:cNvPr>
          <p:cNvSpPr/>
          <p:nvPr/>
        </p:nvSpPr>
        <p:spPr>
          <a:xfrm>
            <a:off x="378691" y="1311564"/>
            <a:ext cx="8478982" cy="5172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E77FCE-5564-1D5F-B63A-A46397087989}"/>
              </a:ext>
            </a:extLst>
          </p:cNvPr>
          <p:cNvSpPr/>
          <p:nvPr/>
        </p:nvSpPr>
        <p:spPr>
          <a:xfrm>
            <a:off x="591127" y="2697018"/>
            <a:ext cx="1136074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097CB6-5C67-4785-268F-EBC1C517646E}"/>
              </a:ext>
            </a:extLst>
          </p:cNvPr>
          <p:cNvSpPr/>
          <p:nvPr/>
        </p:nvSpPr>
        <p:spPr>
          <a:xfrm>
            <a:off x="2029691" y="2724726"/>
            <a:ext cx="1304636" cy="341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FD22DA-13D1-4937-DD40-CF205DFFEF45}"/>
              </a:ext>
            </a:extLst>
          </p:cNvPr>
          <p:cNvSpPr/>
          <p:nvPr/>
        </p:nvSpPr>
        <p:spPr>
          <a:xfrm>
            <a:off x="3784599" y="2697018"/>
            <a:ext cx="1399310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변동성정보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D64BF0-F0DD-CCEC-3CAC-295EC75246A6}"/>
              </a:ext>
            </a:extLst>
          </p:cNvPr>
          <p:cNvSpPr/>
          <p:nvPr/>
        </p:nvSpPr>
        <p:spPr>
          <a:xfrm>
            <a:off x="5562597" y="2706254"/>
            <a:ext cx="1678710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인기트레이더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FF41D6-F457-7402-D71D-E4C5836BB8B5}"/>
              </a:ext>
            </a:extLst>
          </p:cNvPr>
          <p:cNvSpPr/>
          <p:nvPr/>
        </p:nvSpPr>
        <p:spPr>
          <a:xfrm>
            <a:off x="6862618" y="1394691"/>
            <a:ext cx="1902691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DE0C6E-D415-C9F1-E414-65557BC2768C}"/>
              </a:ext>
            </a:extLst>
          </p:cNvPr>
          <p:cNvSpPr/>
          <p:nvPr/>
        </p:nvSpPr>
        <p:spPr>
          <a:xfrm>
            <a:off x="591128" y="3195779"/>
            <a:ext cx="1136074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발표되는 경제지표 예</a:t>
            </a:r>
            <a:r>
              <a:rPr lang="en-US" altLang="ko-KR" dirty="0"/>
              <a:t>)cpi</a:t>
            </a:r>
            <a:r>
              <a:rPr lang="ko-KR" altLang="en-US" dirty="0"/>
              <a:t>발표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D86991-79B7-C450-38B9-DD8256D2EDF4}"/>
              </a:ext>
            </a:extLst>
          </p:cNvPr>
          <p:cNvSpPr/>
          <p:nvPr/>
        </p:nvSpPr>
        <p:spPr>
          <a:xfrm>
            <a:off x="2029691" y="3195779"/>
            <a:ext cx="1304636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뉴스헤드라인 </a:t>
            </a:r>
            <a:r>
              <a:rPr lang="en-US" altLang="ko-KR" dirty="0"/>
              <a:t>3~5</a:t>
            </a:r>
            <a:r>
              <a:rPr lang="ko-KR" altLang="en-US" dirty="0"/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2B8013-6C9D-A67A-E817-3D2C8A3C819C}"/>
              </a:ext>
            </a:extLst>
          </p:cNvPr>
          <p:cNvSpPr/>
          <p:nvPr/>
        </p:nvSpPr>
        <p:spPr>
          <a:xfrm>
            <a:off x="3784599" y="3251196"/>
            <a:ext cx="13993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시간 주식</a:t>
            </a:r>
            <a:r>
              <a:rPr lang="en-US" altLang="ko-KR" dirty="0"/>
              <a:t>/</a:t>
            </a:r>
            <a:r>
              <a:rPr lang="ko-KR" altLang="en-US" dirty="0"/>
              <a:t>코인</a:t>
            </a:r>
            <a:r>
              <a:rPr lang="en-US" altLang="ko-KR" dirty="0"/>
              <a:t>/</a:t>
            </a:r>
            <a:r>
              <a:rPr lang="ko-KR" altLang="en-US" dirty="0"/>
              <a:t>외환</a:t>
            </a:r>
            <a:r>
              <a:rPr lang="en-US" altLang="ko-KR" dirty="0"/>
              <a:t>3</a:t>
            </a:r>
            <a:r>
              <a:rPr lang="ko-KR" altLang="en-US" dirty="0"/>
              <a:t>파트 변동률 상위 요약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24EF9C-588D-C123-2752-FB0A993992BA}"/>
              </a:ext>
            </a:extLst>
          </p:cNvPr>
          <p:cNvSpPr/>
          <p:nvPr/>
        </p:nvSpPr>
        <p:spPr>
          <a:xfrm>
            <a:off x="5562597" y="3195778"/>
            <a:ext cx="16787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수익률 높은 </a:t>
            </a:r>
            <a:r>
              <a:rPr lang="ko-KR" altLang="en-US" dirty="0" err="1"/>
              <a:t>트레이더</a:t>
            </a:r>
            <a:r>
              <a:rPr lang="ko-KR" altLang="en-US" dirty="0"/>
              <a:t> 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99CEC0-C2EC-CA1C-4761-FC914834F9EC}"/>
              </a:ext>
            </a:extLst>
          </p:cNvPr>
          <p:cNvSpPr/>
          <p:nvPr/>
        </p:nvSpPr>
        <p:spPr>
          <a:xfrm>
            <a:off x="7365999" y="3195779"/>
            <a:ext cx="1399310" cy="3020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Btc,eth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실식간</a:t>
            </a:r>
            <a:r>
              <a:rPr lang="ko-KR" altLang="en-US" dirty="0"/>
              <a:t> 프리미엄 표시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CBB359-EA99-347B-6586-5864B88C1C3D}"/>
              </a:ext>
            </a:extLst>
          </p:cNvPr>
          <p:cNvSpPr/>
          <p:nvPr/>
        </p:nvSpPr>
        <p:spPr>
          <a:xfrm>
            <a:off x="7365999" y="2706254"/>
            <a:ext cx="139931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70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7FF61F-D7A1-5A50-8D3E-590CB7AC48E3}"/>
              </a:ext>
            </a:extLst>
          </p:cNvPr>
          <p:cNvSpPr/>
          <p:nvPr/>
        </p:nvSpPr>
        <p:spPr>
          <a:xfrm>
            <a:off x="1191491" y="1417638"/>
            <a:ext cx="6631709" cy="413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로그인</a:t>
            </a:r>
            <a:r>
              <a:rPr dirty="0"/>
              <a:t> </a:t>
            </a:r>
            <a:r>
              <a:rPr dirty="0" err="1"/>
              <a:t>화면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F9F90-D583-B568-ED3F-D89A83398768}"/>
              </a:ext>
            </a:extLst>
          </p:cNvPr>
          <p:cNvSpPr/>
          <p:nvPr/>
        </p:nvSpPr>
        <p:spPr>
          <a:xfrm>
            <a:off x="4027055" y="1930400"/>
            <a:ext cx="2198255" cy="38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947F7-107C-ABAE-0744-F2A84B1EA477}"/>
              </a:ext>
            </a:extLst>
          </p:cNvPr>
          <p:cNvSpPr/>
          <p:nvPr/>
        </p:nvSpPr>
        <p:spPr>
          <a:xfrm>
            <a:off x="4027055" y="2637024"/>
            <a:ext cx="2198255" cy="38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0DCF8-7802-F4BF-D01E-0721E4F2D8FA}"/>
              </a:ext>
            </a:extLst>
          </p:cNvPr>
          <p:cNvSpPr txBox="1"/>
          <p:nvPr/>
        </p:nvSpPr>
        <p:spPr>
          <a:xfrm>
            <a:off x="2743200" y="1930400"/>
            <a:ext cx="87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이메일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8BAB5-0C15-1209-0F2C-B05458C96D11}"/>
              </a:ext>
            </a:extLst>
          </p:cNvPr>
          <p:cNvSpPr txBox="1"/>
          <p:nvPr/>
        </p:nvSpPr>
        <p:spPr>
          <a:xfrm>
            <a:off x="2697019" y="2655619"/>
            <a:ext cx="11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249093-DB15-B9F5-1F5A-0B290D91B786}"/>
              </a:ext>
            </a:extLst>
          </p:cNvPr>
          <p:cNvSpPr/>
          <p:nvPr/>
        </p:nvSpPr>
        <p:spPr>
          <a:xfrm>
            <a:off x="5089236" y="3345957"/>
            <a:ext cx="1136073" cy="38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E80C07-C27F-E413-66FA-136FB8E11B71}"/>
              </a:ext>
            </a:extLst>
          </p:cNvPr>
          <p:cNvSpPr/>
          <p:nvPr/>
        </p:nvSpPr>
        <p:spPr>
          <a:xfrm>
            <a:off x="2586182" y="4396509"/>
            <a:ext cx="1533236" cy="38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A4A25F-58ED-0266-84C5-DCE1EC0E3E8D}"/>
              </a:ext>
            </a:extLst>
          </p:cNvPr>
          <p:cNvSpPr/>
          <p:nvPr/>
        </p:nvSpPr>
        <p:spPr>
          <a:xfrm>
            <a:off x="4438072" y="4401127"/>
            <a:ext cx="1713346" cy="38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비밀번호찾기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BC4585-65E5-FF44-1209-14550E61B3B2}"/>
              </a:ext>
            </a:extLst>
          </p:cNvPr>
          <p:cNvSpPr/>
          <p:nvPr/>
        </p:nvSpPr>
        <p:spPr>
          <a:xfrm>
            <a:off x="1690255" y="1154545"/>
            <a:ext cx="6996545" cy="4738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B0BDDD-42C9-C68E-6B9F-B963B76C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3FF9F0-7965-5ABC-80F1-DDEDBF2A9199}"/>
              </a:ext>
            </a:extLst>
          </p:cNvPr>
          <p:cNvSpPr/>
          <p:nvPr/>
        </p:nvSpPr>
        <p:spPr>
          <a:xfrm>
            <a:off x="3713019" y="2124364"/>
            <a:ext cx="2466108" cy="42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3F7D2D-1540-E351-EDCF-165FE92DC9C7}"/>
              </a:ext>
            </a:extLst>
          </p:cNvPr>
          <p:cNvSpPr/>
          <p:nvPr/>
        </p:nvSpPr>
        <p:spPr>
          <a:xfrm>
            <a:off x="3713019" y="2701636"/>
            <a:ext cx="2466108" cy="42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667A7-0772-34BC-998C-244E6ABA0D09}"/>
              </a:ext>
            </a:extLst>
          </p:cNvPr>
          <p:cNvSpPr/>
          <p:nvPr/>
        </p:nvSpPr>
        <p:spPr>
          <a:xfrm>
            <a:off x="3713019" y="3419763"/>
            <a:ext cx="2466108" cy="42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2DC238-3B48-929D-EBA6-45FBD888FF92}"/>
              </a:ext>
            </a:extLst>
          </p:cNvPr>
          <p:cNvSpPr/>
          <p:nvPr/>
        </p:nvSpPr>
        <p:spPr>
          <a:xfrm>
            <a:off x="3713019" y="4167907"/>
            <a:ext cx="2466108" cy="42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E10279B-FAAE-76D8-C27A-AF539A394E03}"/>
              </a:ext>
            </a:extLst>
          </p:cNvPr>
          <p:cNvSpPr/>
          <p:nvPr/>
        </p:nvSpPr>
        <p:spPr>
          <a:xfrm>
            <a:off x="6451600" y="2103580"/>
            <a:ext cx="1491673" cy="42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809C7-2E10-E951-6F1F-D3AC5289903D}"/>
              </a:ext>
            </a:extLst>
          </p:cNvPr>
          <p:cNvSpPr txBox="1"/>
          <p:nvPr/>
        </p:nvSpPr>
        <p:spPr>
          <a:xfrm>
            <a:off x="2563383" y="2179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A33C9-D91F-309B-C2FE-82E20C7C130B}"/>
              </a:ext>
            </a:extLst>
          </p:cNvPr>
          <p:cNvSpPr txBox="1"/>
          <p:nvPr/>
        </p:nvSpPr>
        <p:spPr>
          <a:xfrm>
            <a:off x="2447966" y="27571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인증번호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81215-705F-9476-9386-2291A2289E28}"/>
              </a:ext>
            </a:extLst>
          </p:cNvPr>
          <p:cNvSpPr txBox="1"/>
          <p:nvPr/>
        </p:nvSpPr>
        <p:spPr>
          <a:xfrm>
            <a:off x="2447966" y="34592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D0E7F-4F86-2E7C-446D-83E5D3FCA049}"/>
              </a:ext>
            </a:extLst>
          </p:cNvPr>
          <p:cNvSpPr txBox="1"/>
          <p:nvPr/>
        </p:nvSpPr>
        <p:spPr>
          <a:xfrm>
            <a:off x="2143359" y="42234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5AFCC3-0ED0-D7BD-C028-2F09E22F1B61}"/>
              </a:ext>
            </a:extLst>
          </p:cNvPr>
          <p:cNvSpPr/>
          <p:nvPr/>
        </p:nvSpPr>
        <p:spPr>
          <a:xfrm>
            <a:off x="5213928" y="5130796"/>
            <a:ext cx="965199" cy="42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다음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9D230-5869-E05C-F2D1-D0344D46598A}"/>
              </a:ext>
            </a:extLst>
          </p:cNvPr>
          <p:cNvSpPr/>
          <p:nvPr/>
        </p:nvSpPr>
        <p:spPr>
          <a:xfrm>
            <a:off x="6451600" y="2757176"/>
            <a:ext cx="1491673" cy="42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8F5B05-4071-1454-C25D-C21ABFA1FE17}"/>
              </a:ext>
            </a:extLst>
          </p:cNvPr>
          <p:cNvSpPr/>
          <p:nvPr/>
        </p:nvSpPr>
        <p:spPr>
          <a:xfrm>
            <a:off x="3713019" y="1473178"/>
            <a:ext cx="2466108" cy="42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B0674-EF5A-1F0C-A16A-85393A03E5BC}"/>
              </a:ext>
            </a:extLst>
          </p:cNvPr>
          <p:cNvSpPr txBox="1"/>
          <p:nvPr/>
        </p:nvSpPr>
        <p:spPr>
          <a:xfrm>
            <a:off x="2595711" y="15023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C1AD9F-EC86-B5A9-7486-F63952B094D3}"/>
              </a:ext>
            </a:extLst>
          </p:cNvPr>
          <p:cNvSpPr/>
          <p:nvPr/>
        </p:nvSpPr>
        <p:spPr>
          <a:xfrm>
            <a:off x="6451600" y="1486194"/>
            <a:ext cx="1491673" cy="424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</p:spTree>
    <p:extLst>
      <p:ext uri="{BB962C8B-B14F-4D97-AF65-F5344CB8AC3E}">
        <p14:creationId xmlns:p14="http://schemas.microsoft.com/office/powerpoint/2010/main" val="77932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92613F-3229-5C22-FFDD-65B2DA25000A}"/>
              </a:ext>
            </a:extLst>
          </p:cNvPr>
          <p:cNvSpPr/>
          <p:nvPr/>
        </p:nvSpPr>
        <p:spPr>
          <a:xfrm>
            <a:off x="1921164" y="1662545"/>
            <a:ext cx="6539345" cy="2632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300521-8E5E-F342-2FED-7CD65FD6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F738DC-4D8D-AD62-CCB2-2E14A429BD97}"/>
              </a:ext>
            </a:extLst>
          </p:cNvPr>
          <p:cNvSpPr/>
          <p:nvPr/>
        </p:nvSpPr>
        <p:spPr>
          <a:xfrm>
            <a:off x="3685309" y="2059708"/>
            <a:ext cx="2429163" cy="44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930AE-041D-7795-2432-47F092B833F9}"/>
              </a:ext>
            </a:extLst>
          </p:cNvPr>
          <p:cNvSpPr txBox="1"/>
          <p:nvPr/>
        </p:nvSpPr>
        <p:spPr>
          <a:xfrm>
            <a:off x="2632363" y="21336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E7412A-79C3-A12A-B90F-74812654208F}"/>
              </a:ext>
            </a:extLst>
          </p:cNvPr>
          <p:cNvSpPr/>
          <p:nvPr/>
        </p:nvSpPr>
        <p:spPr>
          <a:xfrm>
            <a:off x="6281314" y="2059708"/>
            <a:ext cx="1163196" cy="44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0F603F-3FEC-5F1E-70AA-5FF26AD18C73}"/>
              </a:ext>
            </a:extLst>
          </p:cNvPr>
          <p:cNvSpPr/>
          <p:nvPr/>
        </p:nvSpPr>
        <p:spPr>
          <a:xfrm>
            <a:off x="3685308" y="2803235"/>
            <a:ext cx="2429163" cy="443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F95BA-DD9E-1C7B-99E8-5C93DCD3F7BE}"/>
              </a:ext>
            </a:extLst>
          </p:cNvPr>
          <p:cNvSpPr txBox="1"/>
          <p:nvPr/>
        </p:nvSpPr>
        <p:spPr>
          <a:xfrm>
            <a:off x="2516946" y="28496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인증번호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BDFB49-9205-F509-65DB-F318E13D2AF0}"/>
              </a:ext>
            </a:extLst>
          </p:cNvPr>
          <p:cNvSpPr txBox="1"/>
          <p:nvPr/>
        </p:nvSpPr>
        <p:spPr>
          <a:xfrm>
            <a:off x="3624942" y="3411815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이메일 확인 후 </a:t>
            </a:r>
            <a:r>
              <a:rPr lang="ko-KR" altLang="en-US" sz="1200" dirty="0"/>
              <a:t>인증번호</a:t>
            </a:r>
            <a:r>
              <a:rPr lang="ko-KR" altLang="en-US" sz="1400" dirty="0"/>
              <a:t>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7889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DF96F8-38A8-F46D-35B2-4A0754836C46}"/>
              </a:ext>
            </a:extLst>
          </p:cNvPr>
          <p:cNvSpPr/>
          <p:nvPr/>
        </p:nvSpPr>
        <p:spPr>
          <a:xfrm>
            <a:off x="457200" y="1607127"/>
            <a:ext cx="6645564" cy="3666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32871E-1BF8-4D59-244E-85CECA3F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691" y="197396"/>
            <a:ext cx="8229600" cy="1143000"/>
          </a:xfrm>
        </p:spPr>
        <p:txBody>
          <a:bodyPr/>
          <a:lstStyle/>
          <a:p>
            <a:r>
              <a:rPr lang="ko-KR" altLang="en-US" dirty="0" err="1"/>
              <a:t>비밀번호찾기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9D9A1-BBF0-A95A-9C3F-212BBD6DB539}"/>
              </a:ext>
            </a:extLst>
          </p:cNvPr>
          <p:cNvSpPr txBox="1"/>
          <p:nvPr/>
        </p:nvSpPr>
        <p:spPr>
          <a:xfrm>
            <a:off x="2346036" y="2182274"/>
            <a:ext cx="357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 사용할 비밀번호 입력하세요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66AB8-260C-5A6F-838F-129C2A678A46}"/>
              </a:ext>
            </a:extLst>
          </p:cNvPr>
          <p:cNvSpPr txBox="1"/>
          <p:nvPr/>
        </p:nvSpPr>
        <p:spPr>
          <a:xfrm>
            <a:off x="923636" y="28909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1E3A4-970C-D8B3-71EF-54C2AD3A837E}"/>
              </a:ext>
            </a:extLst>
          </p:cNvPr>
          <p:cNvSpPr txBox="1"/>
          <p:nvPr/>
        </p:nvSpPr>
        <p:spPr>
          <a:xfrm>
            <a:off x="610122" y="35652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비밀번호확인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8DBB11-2CA6-6EBE-1055-49A03D79AC5E}"/>
              </a:ext>
            </a:extLst>
          </p:cNvPr>
          <p:cNvSpPr/>
          <p:nvPr/>
        </p:nvSpPr>
        <p:spPr>
          <a:xfrm>
            <a:off x="2179782" y="2890982"/>
            <a:ext cx="3907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294933-22F4-E638-1283-CF38814AE4BA}"/>
              </a:ext>
            </a:extLst>
          </p:cNvPr>
          <p:cNvSpPr/>
          <p:nvPr/>
        </p:nvSpPr>
        <p:spPr>
          <a:xfrm>
            <a:off x="2179782" y="3551260"/>
            <a:ext cx="3907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5793B3-8F0E-B956-5D76-23B6F96032C0}"/>
              </a:ext>
            </a:extLst>
          </p:cNvPr>
          <p:cNvSpPr/>
          <p:nvPr/>
        </p:nvSpPr>
        <p:spPr>
          <a:xfrm>
            <a:off x="5366872" y="4211538"/>
            <a:ext cx="7204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313751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EB073-4C37-61D0-6D28-09752DBD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173D-7637-AE30-2A0C-81549630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691" y="39256"/>
            <a:ext cx="8478982" cy="1143000"/>
          </a:xfrm>
        </p:spPr>
        <p:txBody>
          <a:bodyPr/>
          <a:lstStyle/>
          <a:p>
            <a:r>
              <a:rPr lang="ko-KR" altLang="en-US" dirty="0"/>
              <a:t>대시보드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140D88D-0C20-DE12-B98E-0B9AD8EA1178}"/>
              </a:ext>
            </a:extLst>
          </p:cNvPr>
          <p:cNvSpPr/>
          <p:nvPr/>
        </p:nvSpPr>
        <p:spPr>
          <a:xfrm>
            <a:off x="378691" y="1311564"/>
            <a:ext cx="8478982" cy="5172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D81894-9AD0-28D4-1B25-89B53C2BC94F}"/>
              </a:ext>
            </a:extLst>
          </p:cNvPr>
          <p:cNvSpPr/>
          <p:nvPr/>
        </p:nvSpPr>
        <p:spPr>
          <a:xfrm>
            <a:off x="591127" y="2697018"/>
            <a:ext cx="1136074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주요일정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935B9E-0521-F9E6-4059-4C19922DC9C0}"/>
              </a:ext>
            </a:extLst>
          </p:cNvPr>
          <p:cNvSpPr/>
          <p:nvPr/>
        </p:nvSpPr>
        <p:spPr>
          <a:xfrm>
            <a:off x="2029691" y="2724726"/>
            <a:ext cx="1304636" cy="341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최신뉴스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7886AE-F38A-2148-A8AD-5EEA6D933903}"/>
              </a:ext>
            </a:extLst>
          </p:cNvPr>
          <p:cNvSpPr/>
          <p:nvPr/>
        </p:nvSpPr>
        <p:spPr>
          <a:xfrm>
            <a:off x="3784599" y="2697018"/>
            <a:ext cx="1399310" cy="369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변동성정보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DEE810-2516-42BF-DE0E-FE62B2F6A300}"/>
              </a:ext>
            </a:extLst>
          </p:cNvPr>
          <p:cNvSpPr/>
          <p:nvPr/>
        </p:nvSpPr>
        <p:spPr>
          <a:xfrm>
            <a:off x="5562597" y="2706254"/>
            <a:ext cx="1678710" cy="360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인기트레이더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9BADD1-6E55-2C39-6A06-3B5AC2B93FC8}"/>
              </a:ext>
            </a:extLst>
          </p:cNvPr>
          <p:cNvSpPr/>
          <p:nvPr/>
        </p:nvSpPr>
        <p:spPr>
          <a:xfrm>
            <a:off x="6862618" y="1394691"/>
            <a:ext cx="1902691" cy="48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O_MAN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90FC4-8295-D722-CF7D-54328AA2AF0D}"/>
              </a:ext>
            </a:extLst>
          </p:cNvPr>
          <p:cNvSpPr/>
          <p:nvPr/>
        </p:nvSpPr>
        <p:spPr>
          <a:xfrm>
            <a:off x="591128" y="3195779"/>
            <a:ext cx="1136074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 발표되는 경제지표 예</a:t>
            </a:r>
            <a:r>
              <a:rPr lang="en-US" altLang="ko-KR" dirty="0"/>
              <a:t>)cpi</a:t>
            </a:r>
            <a:r>
              <a:rPr lang="ko-KR" altLang="en-US" dirty="0"/>
              <a:t>발표 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5E3068-9300-9ECC-BD27-9EFF312AE932}"/>
              </a:ext>
            </a:extLst>
          </p:cNvPr>
          <p:cNvSpPr/>
          <p:nvPr/>
        </p:nvSpPr>
        <p:spPr>
          <a:xfrm>
            <a:off x="2029691" y="3195779"/>
            <a:ext cx="1304636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뉴스헤드라인 </a:t>
            </a:r>
            <a:r>
              <a:rPr lang="en-US" altLang="ko-KR" dirty="0"/>
              <a:t>3~5</a:t>
            </a:r>
            <a:r>
              <a:rPr lang="ko-KR" altLang="en-US" dirty="0"/>
              <a:t>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1D57BA-3D66-05DB-0AFB-378BE80A13B8}"/>
              </a:ext>
            </a:extLst>
          </p:cNvPr>
          <p:cNvSpPr/>
          <p:nvPr/>
        </p:nvSpPr>
        <p:spPr>
          <a:xfrm>
            <a:off x="3784599" y="3251196"/>
            <a:ext cx="13993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시간 주식</a:t>
            </a:r>
            <a:r>
              <a:rPr lang="en-US" altLang="ko-KR" dirty="0"/>
              <a:t>/</a:t>
            </a:r>
            <a:r>
              <a:rPr lang="ko-KR" altLang="en-US" dirty="0"/>
              <a:t>코인</a:t>
            </a:r>
            <a:r>
              <a:rPr lang="en-US" altLang="ko-KR" dirty="0"/>
              <a:t>/</a:t>
            </a:r>
            <a:r>
              <a:rPr lang="ko-KR" altLang="en-US" dirty="0"/>
              <a:t>외환</a:t>
            </a:r>
            <a:r>
              <a:rPr lang="en-US" altLang="ko-KR" dirty="0"/>
              <a:t>3</a:t>
            </a:r>
            <a:r>
              <a:rPr lang="ko-KR" altLang="en-US" dirty="0"/>
              <a:t>파트 변동률 상위 요약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2AE2A6-56C6-EB99-0F33-2ED0969CEA24}"/>
              </a:ext>
            </a:extLst>
          </p:cNvPr>
          <p:cNvSpPr/>
          <p:nvPr/>
        </p:nvSpPr>
        <p:spPr>
          <a:xfrm>
            <a:off x="5562597" y="3195778"/>
            <a:ext cx="1678710" cy="3020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수익률 높은 </a:t>
            </a:r>
            <a:r>
              <a:rPr lang="ko-KR" altLang="en-US" dirty="0" err="1"/>
              <a:t>트레이더</a:t>
            </a:r>
            <a:r>
              <a:rPr lang="ko-KR" altLang="en-US" dirty="0"/>
              <a:t> 리스트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2B99B4-E680-47FA-C6DB-67D2B29E2765}"/>
              </a:ext>
            </a:extLst>
          </p:cNvPr>
          <p:cNvSpPr/>
          <p:nvPr/>
        </p:nvSpPr>
        <p:spPr>
          <a:xfrm>
            <a:off x="7365999" y="3195779"/>
            <a:ext cx="1399310" cy="3020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Btc,eth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  <a:r>
              <a:rPr lang="ko-KR" altLang="en-US" dirty="0" err="1"/>
              <a:t>실식간</a:t>
            </a:r>
            <a:r>
              <a:rPr lang="ko-KR" altLang="en-US" dirty="0"/>
              <a:t> 프리미엄 표시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9BBB6-4854-E5D8-8D98-BDCE48B0B1D2}"/>
              </a:ext>
            </a:extLst>
          </p:cNvPr>
          <p:cNvSpPr/>
          <p:nvPr/>
        </p:nvSpPr>
        <p:spPr>
          <a:xfrm>
            <a:off x="7365999" y="2706254"/>
            <a:ext cx="1399310" cy="369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김프</a:t>
            </a:r>
            <a:endParaRPr lang="ko-KR" altLang="en-US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4AA1A5B-E71F-649F-9DF5-A57D93A9F5D9}"/>
              </a:ext>
            </a:extLst>
          </p:cNvPr>
          <p:cNvSpPr/>
          <p:nvPr/>
        </p:nvSpPr>
        <p:spPr>
          <a:xfrm>
            <a:off x="1006764" y="1639455"/>
            <a:ext cx="295563" cy="863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0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F2BEFD-1D69-42EF-FB14-58019015704F}"/>
              </a:ext>
            </a:extLst>
          </p:cNvPr>
          <p:cNvSpPr/>
          <p:nvPr/>
        </p:nvSpPr>
        <p:spPr>
          <a:xfrm>
            <a:off x="350982" y="1209964"/>
            <a:ext cx="8515927" cy="4414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725EAE-88CE-DB44-4EC4-F18493E0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490" y="240145"/>
            <a:ext cx="3320473" cy="844983"/>
          </a:xfrm>
        </p:spPr>
        <p:txBody>
          <a:bodyPr/>
          <a:lstStyle/>
          <a:p>
            <a:r>
              <a:rPr lang="ko-KR" altLang="en-US" dirty="0"/>
              <a:t>주요일정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76EA30-5B0A-0884-9DB7-5FF77D080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26237"/>
              </p:ext>
            </p:extLst>
          </p:nvPr>
        </p:nvGraphicFramePr>
        <p:xfrm>
          <a:off x="748145" y="2024061"/>
          <a:ext cx="7924800" cy="294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7177496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134710441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3223283406"/>
                    </a:ext>
                  </a:extLst>
                </a:gridCol>
                <a:gridCol w="849745">
                  <a:extLst>
                    <a:ext uri="{9D8B030D-6E8A-4147-A177-3AD203B41FA5}">
                      <a16:colId xmlns:a16="http://schemas.microsoft.com/office/drawing/2014/main" val="1510129826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28055543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4892452"/>
                    </a:ext>
                  </a:extLst>
                </a:gridCol>
              </a:tblGrid>
              <a:tr h="449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외화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실제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561697"/>
                  </a:ext>
                </a:extLst>
              </a:tr>
              <a:tr h="6957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08:00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krw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한국</a:t>
                      </a:r>
                      <a:r>
                        <a:rPr lang="en-US" altLang="ko-KR" dirty="0"/>
                        <a:t>GDP(1</a:t>
                      </a:r>
                      <a:r>
                        <a:rPr lang="ko-KR" altLang="en-US" dirty="0"/>
                        <a:t>분기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5885"/>
                  </a:ext>
                </a:extLst>
              </a:tr>
              <a:tr h="44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eur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이탈리아 자동차 신규등록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6.3%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-6.2%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16601"/>
                  </a:ext>
                </a:extLst>
              </a:tr>
              <a:tr h="44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23:00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usd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기존주택판매</a:t>
                      </a:r>
                      <a:r>
                        <a:rPr lang="en-US" altLang="ko-KR" dirty="0"/>
                        <a:t>(3</a:t>
                      </a:r>
                      <a:r>
                        <a:rPr lang="ko-KR" altLang="en-US" dirty="0"/>
                        <a:t>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-3.0%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38712"/>
                  </a:ext>
                </a:extLst>
              </a:tr>
              <a:tr h="449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42321"/>
                  </a:ext>
                </a:extLst>
              </a:tr>
              <a:tr h="4496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8290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974CCA7-244F-B630-0EF7-2A42DCD4E3BA}"/>
              </a:ext>
            </a:extLst>
          </p:cNvPr>
          <p:cNvSpPr/>
          <p:nvPr/>
        </p:nvSpPr>
        <p:spPr>
          <a:xfrm>
            <a:off x="748145" y="1524000"/>
            <a:ext cx="1108364" cy="31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B791C2-4A75-FCE1-B13B-9AB3ECACF876}"/>
              </a:ext>
            </a:extLst>
          </p:cNvPr>
          <p:cNvSpPr/>
          <p:nvPr/>
        </p:nvSpPr>
        <p:spPr>
          <a:xfrm>
            <a:off x="2008909" y="1536195"/>
            <a:ext cx="1108364" cy="31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1955E4-9C34-43F4-9B54-0C289468139B}"/>
              </a:ext>
            </a:extLst>
          </p:cNvPr>
          <p:cNvSpPr/>
          <p:nvPr/>
        </p:nvSpPr>
        <p:spPr>
          <a:xfrm>
            <a:off x="3269673" y="1536195"/>
            <a:ext cx="1108364" cy="31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98A773-41B0-82D6-6334-C17D46B8F0AD}"/>
              </a:ext>
            </a:extLst>
          </p:cNvPr>
          <p:cNvSpPr/>
          <p:nvPr/>
        </p:nvSpPr>
        <p:spPr>
          <a:xfrm>
            <a:off x="4530437" y="1524000"/>
            <a:ext cx="1108364" cy="31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이번주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427545-FC17-EC73-9612-8E239A24C918}"/>
              </a:ext>
            </a:extLst>
          </p:cNvPr>
          <p:cNvSpPr/>
          <p:nvPr/>
        </p:nvSpPr>
        <p:spPr>
          <a:xfrm>
            <a:off x="5781963" y="1519382"/>
            <a:ext cx="1108364" cy="31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다음주</a:t>
            </a:r>
          </a:p>
        </p:txBody>
      </p:sp>
    </p:spTree>
    <p:extLst>
      <p:ext uri="{BB962C8B-B14F-4D97-AF65-F5344CB8AC3E}">
        <p14:creationId xmlns:p14="http://schemas.microsoft.com/office/powerpoint/2010/main" val="595600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483</Words>
  <Application>Microsoft Office PowerPoint</Application>
  <PresentationFormat>화면 슬라이드 쇼(4:3)</PresentationFormat>
  <Paragraphs>187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Inter</vt:lpstr>
      <vt:lpstr>Noto Sans KR</vt:lpstr>
      <vt:lpstr>Pretendard</vt:lpstr>
      <vt:lpstr>Arial</vt:lpstr>
      <vt:lpstr>Calibri</vt:lpstr>
      <vt:lpstr>Office Theme</vt:lpstr>
      <vt:lpstr>FIMIX(finace mix)</vt:lpstr>
      <vt:lpstr>사이트맵</vt:lpstr>
      <vt:lpstr>대시보드</vt:lpstr>
      <vt:lpstr>로그인 화면</vt:lpstr>
      <vt:lpstr>회원가입</vt:lpstr>
      <vt:lpstr>비밀번호 찾기</vt:lpstr>
      <vt:lpstr>비밀번호찾기</vt:lpstr>
      <vt:lpstr>대시보드</vt:lpstr>
      <vt:lpstr>주요일정</vt:lpstr>
      <vt:lpstr>대시보드</vt:lpstr>
      <vt:lpstr>뉴스</vt:lpstr>
      <vt:lpstr>대시보드</vt:lpstr>
      <vt:lpstr>변동성정보-외환</vt:lpstr>
      <vt:lpstr>변동성정보-주식</vt:lpstr>
      <vt:lpstr>변동성정보-암호화폐</vt:lpstr>
      <vt:lpstr>대시보드</vt:lpstr>
      <vt:lpstr>인기트레이더</vt:lpstr>
      <vt:lpstr>인기트레이더-팔로우</vt:lpstr>
      <vt:lpstr>대시보드</vt:lpstr>
      <vt:lpstr>김프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pc</dc:creator>
  <cp:keywords/>
  <dc:description>generated using python-pptx</dc:description>
  <cp:lastModifiedBy>pc</cp:lastModifiedBy>
  <cp:revision>3</cp:revision>
  <dcterms:created xsi:type="dcterms:W3CDTF">2013-01-27T09:14:16Z</dcterms:created>
  <dcterms:modified xsi:type="dcterms:W3CDTF">2025-04-24T12:46:25Z</dcterms:modified>
  <cp:category/>
</cp:coreProperties>
</file>