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3" roundtripDataSignature="AMtx7miqbl3d6MF8jXBHIdsGgeYCuL03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7" name="Google Shape;20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69" name="Google Shape;26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24" name="Google Shape;32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sua cho nay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409" name="Google Shape;409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439" name="Google Shape;439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446" name="Google Shape;446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6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6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6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6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6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11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create and use objects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objects with object literals (cont.)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initialize a new object with properties and methods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3: initialize a new object with properties and methods</a:t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invoice = {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taxRate: 0.0875,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getSaleTax: function(subtotal){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subtotal * this.taxRate;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},	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getTotal: function(subtotal, salesTax){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subtotal + this.getSaleTax(subtotal);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objects with object literals (cont.)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152400" y="1219200"/>
            <a:ext cx="8915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Refer to the properties and methods of an object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alert(invoice.taxRate);	//display 0.0875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var saleTax=invoice.getSalesTax(100); //saleTax=8.75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var invoiceTotal=invoice.getTotal(100);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 //invoiceTotal=108.75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Nested objects and refer to nested properties and methods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How to nest one object within another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invoice = {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terms:{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taxRate: 0.0875;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dueDays: 30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Refer to the properties and methods of nested object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alert(invoice.terms.taxRate);		//Display 0.0875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extend or modify and object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304800" y="12192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Once an object created, you can add new properties and method to it. Also you can change the value of an existing property and change a method.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add properties and methods to an object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	var invoice = {};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invoice.taxRate = 0.0875;	//add a property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invoice.getSalesTax = function(subtotal){ 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(subtotal * this.taxRate);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					//add a method</a:t>
            </a:r>
            <a:endParaRPr/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endParaRPr sz="11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extend or modify and object (cont.)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304800" y="12192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modify the value of a property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invoice.taxRate = 0.095;	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endParaRPr sz="11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remove a property from an object</a:t>
            </a:r>
            <a:endParaRPr sz="240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delete invoice.taxRate;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variables that refer to the same object</a:t>
            </a:r>
            <a:endParaRPr sz="240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today = new Date();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now = today;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 types with constructor functions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457200" y="17224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constructor function</a:t>
            </a:r>
            <a:r>
              <a:rPr lang="en-US" sz="2800"/>
              <a:t>(or constructor) is a special kind of function that creates an object type.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you want to able to create multiple instances of yours owner object types, you can code constructor function for the object to be created.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code the methods for a constructor on the </a:t>
            </a:r>
            <a:r>
              <a:rPr b="1" i="1" lang="en-US" sz="2800"/>
              <a:t>prototype object </a:t>
            </a:r>
            <a:r>
              <a:rPr lang="en-US" sz="2800"/>
              <a:t>of the object type. That way, all the instances of the object type that are created by the constructor function share the same methods.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 types with constructor functions (cont.)</a:t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7239000" cy="47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 types with constructor functions (cont.)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05000"/>
            <a:ext cx="752119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What else you should know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About JavaScript prototypes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prototypes work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Many programming language use classes to create objects. This kind of language called </a:t>
            </a:r>
            <a:r>
              <a:rPr b="1" i="1" lang="en-US" sz="2800"/>
              <a:t>class-based</a:t>
            </a:r>
            <a:r>
              <a:rPr lang="en-US" sz="2800"/>
              <a:t> or </a:t>
            </a:r>
            <a:r>
              <a:rPr b="1" i="1" lang="en-US" sz="2800"/>
              <a:t>classical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JavaScript, uses </a:t>
            </a:r>
            <a:r>
              <a:rPr i="1" lang="en-US" sz="2800"/>
              <a:t>prototype objects </a:t>
            </a:r>
            <a:r>
              <a:rPr lang="en-US" sz="2800"/>
              <a:t>that are cloned to create new objects. This kind of language called </a:t>
            </a:r>
            <a:r>
              <a:rPr b="1" i="1" lang="en-US" sz="2800"/>
              <a:t>classless</a:t>
            </a:r>
            <a:r>
              <a:rPr lang="en-US" sz="2800"/>
              <a:t> or </a:t>
            </a:r>
            <a:r>
              <a:rPr b="1" i="1" lang="en-US" sz="2800"/>
              <a:t>prototypal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create a new object with an object literal, it is cloned from an object named </a:t>
            </a:r>
            <a:r>
              <a:rPr b="1" lang="en-US" sz="2800"/>
              <a:t>Object.</a:t>
            </a:r>
            <a:r>
              <a:rPr b="1" lang="en-US" sz="2800"/>
              <a:t>prototype</a:t>
            </a:r>
            <a:r>
              <a:rPr lang="en-US" sz="2800"/>
              <a:t> 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else you should know about prototypes</a:t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8272837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205625" y="15349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Basic skills for working with objects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you need  to know about JavaScript prototypes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Advanced skills for working with objects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Enhanced Task Manager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else you should know about prototypes (cont.)</a:t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816" y="1447800"/>
            <a:ext cx="8140967" cy="484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create custom prototypes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57200" y="1676400"/>
            <a:ext cx="8382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you’re going to create multiple instances of an object that has methods, you should create the methods on the object’s prototype, not directly on the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saves memory since each instance of an object refers to a </a:t>
            </a:r>
            <a:r>
              <a:rPr lang="en-US" sz="2800"/>
              <a:t>prototype</a:t>
            </a:r>
            <a:r>
              <a:rPr lang="en-US" sz="2800"/>
              <a:t> method rather than creating a duplicate method of its own. 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create custom prototypes (cont.)</a:t>
            </a:r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15118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and how to create custom prototypes (cont.)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37410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create method of the Object object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create method of Object method lets you specify an object’s prototype.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Factory functions can be used to create custom prototype objects. These functions are similar constructor functions, but they don’t required new keyword.   </a:t>
            </a:r>
            <a:endParaRPr sz="2800"/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511588"/>
            <a:ext cx="8305800" cy="181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create method of the Object object (cont.)</a:t>
            </a:r>
            <a:endParaRPr/>
          </a:p>
        </p:txBody>
      </p:sp>
      <p:graphicFrame>
        <p:nvGraphicFramePr>
          <p:cNvPr id="259" name="Google Shape;259;p25"/>
          <p:cNvGraphicFramePr/>
          <p:nvPr/>
        </p:nvGraphicFramePr>
        <p:xfrm>
          <a:off x="837585" y="1905000"/>
          <a:ext cx="7849215" cy="4038600"/>
        </p:xfrm>
        <a:graphic>
          <a:graphicData uri="http://schemas.openxmlformats.org/presentationml/2006/ole">
            <mc:AlternateContent>
              <mc:Choice Requires="v">
                <p:oleObj r:id="rId4" imgH="4038600" imgW="7849215" progId="Paint.Picture" spid="_x0000_s1">
                  <p:embed/>
                </p:oleObj>
              </mc:Choice>
              <mc:Fallback>
                <p:oleObj r:id="rId5" imgH="4038600" imgW="7849215" progId="Paint.Picture">
                  <p:embed/>
                  <p:pic>
                    <p:nvPicPr>
                      <p:cNvPr id="259" name="Google Shape;259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7585" y="1905000"/>
                        <a:ext cx="784921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create method of the Object object (cont.)</a:t>
            </a: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63" y="2057400"/>
            <a:ext cx="832807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457200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1981200"/>
            <a:ext cx="828091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457200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1143000"/>
            <a:ext cx="8337386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Basic skills for working with objects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457200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1295400"/>
            <a:ext cx="825513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457200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7446481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457200" y="914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02" name="Google Shape;3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219200"/>
            <a:ext cx="742950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08" name="Google Shape;3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8239098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1295400"/>
            <a:ext cx="6553200" cy="504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62200"/>
            <a:ext cx="6514011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Advanced skills for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working with objects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inherit methods from another object</a:t>
            </a:r>
            <a:endParaRPr/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304800" y="12954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Inheritance</a:t>
            </a:r>
            <a:r>
              <a:rPr lang="en-US" sz="2800"/>
              <a:t> lets you share base functionality among several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let you create a base object with common methods and then </a:t>
            </a:r>
            <a:r>
              <a:rPr b="1" lang="en-US" sz="2800"/>
              <a:t>extend</a:t>
            </a:r>
            <a:r>
              <a:rPr lang="en-US" sz="2800"/>
              <a:t> it with more specialized methods.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inherit the methods of an object by using </a:t>
            </a:r>
            <a:r>
              <a:rPr b="1" lang="en-US" sz="2800"/>
              <a:t>constructor</a:t>
            </a:r>
            <a:r>
              <a:rPr lang="en-US" sz="2800"/>
              <a:t> or using the </a:t>
            </a:r>
            <a:r>
              <a:rPr b="1" lang="en-US" sz="2800"/>
              <a:t>Object.create()</a:t>
            </a:r>
            <a:r>
              <a:rPr lang="en-US" sz="2800"/>
              <a:t> method.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457200" y="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inherit methods from another object with Object.create methods</a:t>
            </a:r>
            <a:endParaRPr sz="3600"/>
          </a:p>
        </p:txBody>
      </p:sp>
      <p:pic>
        <p:nvPicPr>
          <p:cNvPr id="338" name="Google Shape;3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818827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inherit methods from another object with Object.create methods (cont.)</a:t>
            </a:r>
            <a:endParaRPr sz="3600"/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057400"/>
            <a:ext cx="8327342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Object in JavaScript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permit you create an object base on the built-in class like Object, String, Number, Boolean, Date, Array, Function … They called Native Object Types.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There are two level hierarchy of object types. The top level consists of the Object object type. The next level consist types like String, Number, Boolean, Date, Array, Function…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inherited methods from another object with constructors</a:t>
            </a:r>
            <a:endParaRPr/>
          </a:p>
        </p:txBody>
      </p:sp>
      <p:sp>
        <p:nvSpPr>
          <p:cNvPr id="350" name="Google Shape;350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inherited the methods of an object created by a constructor, set the prototype object of the child object to an instance of the parent object.</a:t>
            </a:r>
            <a:endParaRPr sz="2800"/>
          </a:p>
        </p:txBody>
      </p:sp>
      <p:pic>
        <p:nvPicPr>
          <p:cNvPr id="351" name="Google Shape;3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76600"/>
            <a:ext cx="70675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762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inherited methods from another object with constructors (cont.)</a:t>
            </a:r>
            <a:endParaRPr sz="3600"/>
          </a:p>
        </p:txBody>
      </p:sp>
      <p:pic>
        <p:nvPicPr>
          <p:cNvPr id="357" name="Google Shape;3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1584960"/>
            <a:ext cx="78867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 methods </a:t>
            </a:r>
            <a:br>
              <a:rPr lang="en-US"/>
            </a:br>
            <a:r>
              <a:rPr lang="en-US"/>
              <a:t>to the native object types</a:t>
            </a:r>
            <a:endParaRPr/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add a method to a native object type, you add the new object to its prototype object.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Then all objects of that type, including existing object, will inherit the new object.</a:t>
            </a:r>
            <a:endParaRPr sz="2800"/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509" y="3893661"/>
            <a:ext cx="7898981" cy="200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830"/>
            <a:ext cx="8153400" cy="674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4572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cascading methods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304800" y="12954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cascading method</a:t>
            </a:r>
            <a:r>
              <a:rPr lang="en-US" sz="2800"/>
              <a:t> is a method of an object that can be chained with another methods.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Example:</a:t>
            </a:r>
            <a:endParaRPr/>
          </a:p>
          <a:p>
            <a:pPr indent="0" lvl="1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tasklist.load().display( $(“tasks”));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	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do that, the method must return a reference to the original object by using the this keyword.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152400" y="762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create cascading methods (cont.)</a:t>
            </a:r>
            <a:endParaRPr sz="3600"/>
          </a:p>
        </p:txBody>
      </p:sp>
      <p:pic>
        <p:nvPicPr>
          <p:cNvPr id="381" name="Google Shape;3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7848600" cy="564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cascading methods (cont.)</a:t>
            </a:r>
            <a:endParaRPr/>
          </a:p>
        </p:txBody>
      </p:sp>
      <p:pic>
        <p:nvPicPr>
          <p:cNvPr id="387" name="Google Shape;38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7162800" cy="467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in, instanceof and typeof operators</a:t>
            </a:r>
            <a:endParaRPr/>
          </a:p>
        </p:txBody>
      </p:sp>
      <p:sp>
        <p:nvSpPr>
          <p:cNvPr id="393" name="Google Shape;39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i="1" lang="en-US"/>
              <a:t>in</a:t>
            </a:r>
            <a:r>
              <a:rPr lang="en-US"/>
              <a:t> operator return true if an object have the named property.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lang="en-US"/>
              <a:t>instanceof </a:t>
            </a:r>
            <a:r>
              <a:rPr lang="en-US"/>
              <a:t>operator return true, if an object is an instance of the special object type.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lang="en-US"/>
              <a:t>typeof</a:t>
            </a:r>
            <a:r>
              <a:rPr lang="en-US"/>
              <a:t> operator lets you determine the type of a variables.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in, instanceof and typeof operators (cont.)</a:t>
            </a:r>
            <a:endParaRPr/>
          </a:p>
        </p:txBody>
      </p:sp>
      <p:pic>
        <p:nvPicPr>
          <p:cNvPr id="399" name="Google Shape;3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658122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in, instanceof and typeof operators (cont.)</a:t>
            </a:r>
            <a:endParaRPr/>
          </a:p>
        </p:txBody>
      </p:sp>
      <p:pic>
        <p:nvPicPr>
          <p:cNvPr id="405" name="Google Shape;4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771" y="1676400"/>
            <a:ext cx="834074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the native object types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52400" y="1547018"/>
            <a:ext cx="8991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JavaScript hierarchy of the native object types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syntax for creating a new object of a native type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var variableName = new ObjectType(arguments);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Example create a new object of the Date type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var today = new Date();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pSp>
        <p:nvGrpSpPr>
          <p:cNvPr id="117" name="Google Shape;117;p5"/>
          <p:cNvGrpSpPr/>
          <p:nvPr/>
        </p:nvGrpSpPr>
        <p:grpSpPr>
          <a:xfrm>
            <a:off x="1297330" y="2410899"/>
            <a:ext cx="6092139" cy="1045600"/>
            <a:chOff x="1930" y="124899"/>
            <a:chExt cx="6092139" cy="1045600"/>
          </a:xfrm>
        </p:grpSpPr>
        <p:sp>
          <p:nvSpPr>
            <p:cNvPr id="118" name="Google Shape;118;p5"/>
            <p:cNvSpPr/>
            <p:nvPr/>
          </p:nvSpPr>
          <p:spPr>
            <a:xfrm>
              <a:off x="3048000" y="556966"/>
              <a:ext cx="2614003" cy="181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9" name="Google Shape;119;p5"/>
            <p:cNvSpPr/>
            <p:nvPr/>
          </p:nvSpPr>
          <p:spPr>
            <a:xfrm>
              <a:off x="3048000" y="556966"/>
              <a:ext cx="1568401" cy="181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0" name="Google Shape;120;p5"/>
            <p:cNvSpPr/>
            <p:nvPr/>
          </p:nvSpPr>
          <p:spPr>
            <a:xfrm>
              <a:off x="3048000" y="556966"/>
              <a:ext cx="522800" cy="181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1" name="Google Shape;121;p5"/>
            <p:cNvSpPr/>
            <p:nvPr/>
          </p:nvSpPr>
          <p:spPr>
            <a:xfrm>
              <a:off x="2525199" y="556966"/>
              <a:ext cx="522800" cy="1814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2" name="Google Shape;122;p5"/>
            <p:cNvSpPr/>
            <p:nvPr/>
          </p:nvSpPr>
          <p:spPr>
            <a:xfrm>
              <a:off x="1479598" y="556966"/>
              <a:ext cx="1568401" cy="1814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5"/>
            <p:cNvSpPr/>
            <p:nvPr/>
          </p:nvSpPr>
          <p:spPr>
            <a:xfrm>
              <a:off x="433996" y="556966"/>
              <a:ext cx="2614003" cy="1814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3B1B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5"/>
            <p:cNvSpPr/>
            <p:nvPr/>
          </p:nvSpPr>
          <p:spPr>
            <a:xfrm>
              <a:off x="2615933" y="124899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2615933" y="124899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930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1930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047531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1047531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Number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093132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2093132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138733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3138733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Date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184335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4184335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Array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229936" y="738433"/>
              <a:ext cx="864133" cy="4320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5229936" y="738433"/>
              <a:ext cx="864133" cy="432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b="0" i="0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Enhanced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457200" y="152400"/>
            <a:ext cx="8610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Enhanced Task Manager application</a:t>
            </a:r>
            <a:endParaRPr sz="3600"/>
          </a:p>
        </p:txBody>
      </p:sp>
      <p:pic>
        <p:nvPicPr>
          <p:cNvPr id="417" name="Google Shape;41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" y="1676400"/>
            <a:ext cx="8229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457200" y="152400"/>
            <a:ext cx="8610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Enhanced Task Manager application</a:t>
            </a:r>
            <a:endParaRPr sz="3600"/>
          </a:p>
        </p:txBody>
      </p:sp>
      <p:pic>
        <p:nvPicPr>
          <p:cNvPr id="423" name="Google Shape;4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78867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" y="685800"/>
            <a:ext cx="452437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9135" y="3810000"/>
            <a:ext cx="42672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01000" cy="6842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42" name="Google Shape;442;p55"/>
          <p:cNvSpPr txBox="1"/>
          <p:nvPr>
            <p:ph idx="1" type="body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permit you create an object base on the built-in class like Object, String, Number, Boolean, Date, Array, Function … They called </a:t>
            </a:r>
            <a:r>
              <a:rPr b="1" lang="en-US" sz="2400"/>
              <a:t>Native Object Types</a:t>
            </a:r>
            <a:r>
              <a:rPr lang="en-US" sz="2400"/>
              <a:t>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There are two level hierarchy of object types. The top level consists of the </a:t>
            </a:r>
            <a:r>
              <a:rPr b="1" lang="en-US" sz="2400"/>
              <a:t>Object object type</a:t>
            </a:r>
            <a:r>
              <a:rPr lang="en-US" sz="2400"/>
              <a:t>. The next level consist types like String, Number, Boolean, Date, Array, Function…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Object literals</a:t>
            </a:r>
            <a:r>
              <a:rPr lang="en-US" sz="2400"/>
              <a:t> it mean this object is created by a literal value.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constructor function</a:t>
            </a:r>
            <a:r>
              <a:rPr lang="en-US" sz="2400"/>
              <a:t>(or constructor) is a special kind of function that creates an object type.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49" name="Google Shape;449;p56"/>
          <p:cNvSpPr txBox="1"/>
          <p:nvPr>
            <p:ph idx="1" type="body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Many programming language use classes to create objects. This kind of language called </a:t>
            </a:r>
            <a:r>
              <a:rPr b="1" i="1" lang="en-US" sz="2400"/>
              <a:t>class-based</a:t>
            </a:r>
            <a:r>
              <a:rPr lang="en-US" sz="2400"/>
              <a:t> or </a:t>
            </a:r>
            <a:r>
              <a:rPr b="1" i="1" lang="en-US" sz="2400"/>
              <a:t>classical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JavaScript, uses </a:t>
            </a:r>
            <a:r>
              <a:rPr i="1" lang="en-US" sz="2400"/>
              <a:t>prototype objects </a:t>
            </a:r>
            <a:r>
              <a:rPr lang="en-US" sz="2400"/>
              <a:t>that are cloned to create new objects. This kind of language called </a:t>
            </a:r>
            <a:r>
              <a:rPr b="1" i="1" lang="en-US" sz="2400"/>
              <a:t>classless</a:t>
            </a:r>
            <a:r>
              <a:rPr lang="en-US" sz="2400"/>
              <a:t> or </a:t>
            </a:r>
            <a:r>
              <a:rPr b="1" i="1" lang="en-US" sz="2400"/>
              <a:t>prototypal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Inheritance</a:t>
            </a:r>
            <a:r>
              <a:rPr lang="en-US" sz="2400"/>
              <a:t> lets you share base functionality among several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This let you create a base object with common methods and then </a:t>
            </a:r>
            <a:r>
              <a:rPr b="1" lang="en-US" sz="2400"/>
              <a:t>extend</a:t>
            </a:r>
            <a:r>
              <a:rPr lang="en-US" sz="2400"/>
              <a:t> it with more specialized methods.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inherit the methods of an object by using </a:t>
            </a:r>
            <a:r>
              <a:rPr b="1" lang="en-US" sz="2400"/>
              <a:t>constructor</a:t>
            </a:r>
            <a:r>
              <a:rPr lang="en-US" sz="2400"/>
              <a:t> or using the </a:t>
            </a:r>
            <a:r>
              <a:rPr b="1" lang="en-US" sz="2400"/>
              <a:t>Object.create()</a:t>
            </a:r>
            <a:r>
              <a:rPr lang="en-US" sz="2400"/>
              <a:t> method.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455" name="Google Shape;455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the native object types - Example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0" y="1699418"/>
            <a:ext cx="9144000" cy="4167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Create a new object of a native type with literal values</a:t>
            </a:r>
            <a:endParaRPr sz="1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String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lastName = “Hopper”;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//Same as new String(“Hopper”)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Number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taxRate = .0875;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//Same as new Number(.0875)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Boolean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validFlag = true;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//Same as new Boolean(true)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Array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tasks = [];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//Same as new Array()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Create a new object of a native type with literal values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Function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isValue = function(){…};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//Same as new Function(‘..’)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Create a new object of the Object type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var invoice = {};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 the properties and methods of the native object types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Use the length property of a String object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length = lastName.length;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//Same as lastName[“length”]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Use the toFixed method of a Number object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formattedRate = taxRate.toFixed(4);	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//Same as taxRate[“toFixed”](4)l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the native object types – Example (Cont.)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Object literals it mean this object is created by a literal value.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create an object literal, you can add value properties by coding pairs of property names and values that are separated by colons.</a:t>
            </a:r>
            <a:endParaRPr/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objects with object literals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own objects with object literals (cont.)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152400" y="15240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initialize a new object with properties and methods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1: initialize a new object with one property</a:t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invoice = { taxRate: 0.0875 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2: initialize a new object with one method</a:t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invoice = {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getTotal: function(subtotal, salesTax){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return subtotal + salesTax;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