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6" roundtripDataSignature="AMtx7mhLrplxzWyJV2P2qzRhzgA1umXt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92" name="Google Shape;192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30" name="Google Shape;230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273" name="Google Shape;273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27" name="Google Shape;127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0" name="Google Shape;30;p3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1" name="Google Shape;31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7" name="Google Shape;37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3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3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3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3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4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4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27.png"/><Relationship Id="rId6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Chapter </a:t>
            </a:r>
            <a:r>
              <a:rPr b="1" lang="en-US"/>
              <a:t>3</a:t>
            </a:r>
            <a:endParaRPr b="1"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762000" y="3048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essential JavaScript statements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statement (cont.)</a:t>
            </a:r>
            <a:endParaRPr/>
          </a:p>
        </p:txBody>
      </p:sp>
      <p:pic>
        <p:nvPicPr>
          <p:cNvPr id="149" name="Google Shape;1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676400"/>
            <a:ext cx="6678414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statement (cont.)</a:t>
            </a:r>
            <a:endParaRPr/>
          </a:p>
        </p:txBody>
      </p:sp>
      <p:pic>
        <p:nvPicPr>
          <p:cNvPr id="155" name="Google Shape;15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7117" y="1676400"/>
            <a:ext cx="7369766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Loops</a:t>
            </a:r>
            <a:endParaRPr/>
          </a:p>
        </p:txBody>
      </p:sp>
      <p:pic>
        <p:nvPicPr>
          <p:cNvPr id="161" name="Google Shape;161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73" y="1906074"/>
            <a:ext cx="7654952" cy="3210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Loops</a:t>
            </a:r>
            <a:endParaRPr/>
          </a:p>
        </p:txBody>
      </p:sp>
      <p:sp>
        <p:nvSpPr>
          <p:cNvPr id="167" name="Google Shape;167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 loop comprises a statement or block of statement s that are execute repeatedly until a particular condition evaluate to true or false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68" name="Google Shape;16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6550" y="3412901"/>
            <a:ext cx="302895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while loop</a:t>
            </a:r>
            <a:endParaRPr/>
          </a:p>
        </p:txBody>
      </p:sp>
      <p:sp>
        <p:nvSpPr>
          <p:cNvPr id="174" name="Google Shape;174;p14"/>
          <p:cNvSpPr txBox="1"/>
          <p:nvPr>
            <p:ph idx="1" type="body"/>
          </p:nvPr>
        </p:nvSpPr>
        <p:spPr>
          <a:xfrm>
            <a:off x="457200" y="1445070"/>
            <a:ext cx="8382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en-US"/>
              <a:t> loop statement is used to execute a statement or block of statement while a particular condition is true</a:t>
            </a:r>
            <a:endParaRPr/>
          </a:p>
          <a:p>
            <a:pPr indent="-165100" lvl="1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65100" lvl="1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65100" lvl="1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65100" lvl="1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75" name="Google Shape;17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3047999"/>
            <a:ext cx="7852924" cy="2923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do-while Statement</a:t>
            </a:r>
            <a:endParaRPr/>
          </a:p>
        </p:txBody>
      </p:sp>
      <p:sp>
        <p:nvSpPr>
          <p:cNvPr id="181" name="Google Shape;181;p15"/>
          <p:cNvSpPr txBox="1"/>
          <p:nvPr>
            <p:ph idx="1" type="body"/>
          </p:nvPr>
        </p:nvSpPr>
        <p:spPr>
          <a:xfrm>
            <a:off x="4572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The do-while</a:t>
            </a:r>
            <a:r>
              <a:rPr lang="en-US" sz="2800"/>
              <a:t> statement check the condition at the end of the loop rather than at the beginning to assure that the loop is executed at least once</a:t>
            </a:r>
            <a:r>
              <a:rPr lang="en-US"/>
              <a:t>.</a:t>
            </a:r>
            <a:endParaRPr/>
          </a:p>
        </p:txBody>
      </p:sp>
      <p:pic>
        <p:nvPicPr>
          <p:cNvPr id="182" name="Google Shape;18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276599"/>
            <a:ext cx="7643924" cy="30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Statement</a:t>
            </a:r>
            <a:endParaRPr/>
          </a:p>
        </p:txBody>
      </p:sp>
      <p:pic>
        <p:nvPicPr>
          <p:cNvPr id="188" name="Google Shape;1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010" y="1676400"/>
            <a:ext cx="7611979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Three illustrative applications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(Page 96-101)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04800"/>
            <a:ext cx="6600497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5410200"/>
            <a:ext cx="557212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11658" y="2012156"/>
            <a:ext cx="2932342" cy="1462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11658" y="3671888"/>
            <a:ext cx="2932342" cy="1744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/>
          <p:nvPr>
            <p:ph type="title"/>
          </p:nvPr>
        </p:nvSpPr>
        <p:spPr>
          <a:xfrm>
            <a:off x="441960" y="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Value application</a:t>
            </a:r>
            <a:endParaRPr/>
          </a:p>
        </p:txBody>
      </p:sp>
      <p:pic>
        <p:nvPicPr>
          <p:cNvPr id="208" name="Google Shape;2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960" y="746760"/>
            <a:ext cx="6372225" cy="40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875" y="4895850"/>
            <a:ext cx="717232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Objectives</a:t>
            </a:r>
            <a:endParaRPr sz="4000"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code conditional expressions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code the basic control statements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Three illustrative applications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work with arrays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Test Scores application with an array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title"/>
          </p:nvPr>
        </p:nvSpPr>
        <p:spPr>
          <a:xfrm>
            <a:off x="441960" y="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Value application (result)</a:t>
            </a:r>
            <a:endParaRPr/>
          </a:p>
        </p:txBody>
      </p:sp>
      <p:pic>
        <p:nvPicPr>
          <p:cNvPr id="215" name="Google Shape;21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960" y="1524000"/>
            <a:ext cx="7828935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>
            <p:ph type="title"/>
          </p:nvPr>
        </p:nvSpPr>
        <p:spPr>
          <a:xfrm>
            <a:off x="762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enhanced Test Scored application</a:t>
            </a:r>
            <a:endParaRPr/>
          </a:p>
        </p:txBody>
      </p:sp>
      <p:pic>
        <p:nvPicPr>
          <p:cNvPr id="221" name="Google Shape;22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432878"/>
            <a:ext cx="8106193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52400"/>
            <a:ext cx="5562600" cy="632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work with arrays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Array</a:t>
            </a:r>
            <a:endParaRPr/>
          </a:p>
        </p:txBody>
      </p:sp>
      <p:sp>
        <p:nvSpPr>
          <p:cNvPr id="238" name="Google Shape;238;p24"/>
          <p:cNvSpPr txBox="1"/>
          <p:nvPr>
            <p:ph idx="1" type="body"/>
          </p:nvPr>
        </p:nvSpPr>
        <p:spPr>
          <a:xfrm>
            <a:off x="457199" y="1600200"/>
            <a:ext cx="43434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An array can store one or more elements</a:t>
            </a:r>
            <a:endParaRPr sz="22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The length of an array is the number of elements in the array</a:t>
            </a:r>
            <a:endParaRPr sz="22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Each of the element in the array is accessible through an integer value called a subscript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An array subscript begins from zero and is also called array index </a:t>
            </a:r>
            <a:endParaRPr sz="2200"/>
          </a:p>
        </p:txBody>
      </p:sp>
      <p:pic>
        <p:nvPicPr>
          <p:cNvPr id="239" name="Google Shape;239;p2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470" y="1737100"/>
            <a:ext cx="3533333" cy="3891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and use arrays</a:t>
            </a:r>
            <a:endParaRPr/>
          </a:p>
        </p:txBody>
      </p:sp>
      <p:pic>
        <p:nvPicPr>
          <p:cNvPr id="245" name="Google Shape;24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524000"/>
            <a:ext cx="6096000" cy="1540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3505200"/>
            <a:ext cx="7850208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/>
          <p:nvPr>
            <p:ph type="title"/>
          </p:nvPr>
        </p:nvSpPr>
        <p:spPr>
          <a:xfrm>
            <a:off x="381000" y="274638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for loops </a:t>
            </a:r>
            <a:br>
              <a:rPr lang="en-US"/>
            </a:br>
            <a:r>
              <a:rPr lang="en-US"/>
              <a:t>to work with arrays</a:t>
            </a:r>
            <a:endParaRPr/>
          </a:p>
        </p:txBody>
      </p:sp>
      <p:pic>
        <p:nvPicPr>
          <p:cNvPr id="252" name="Google Shape;25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676400"/>
            <a:ext cx="6336858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/>
          <p:nvPr>
            <p:ph type="title"/>
          </p:nvPr>
        </p:nvSpPr>
        <p:spPr>
          <a:xfrm>
            <a:off x="381000" y="274638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for loops </a:t>
            </a:r>
            <a:br>
              <a:rPr lang="en-US"/>
            </a:br>
            <a:r>
              <a:rPr lang="en-US"/>
              <a:t>to work with arrays (cont.)</a:t>
            </a:r>
            <a:endParaRPr/>
          </a:p>
        </p:txBody>
      </p:sp>
      <p:pic>
        <p:nvPicPr>
          <p:cNvPr id="258" name="Google Shape;25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04439"/>
            <a:ext cx="7210425" cy="5253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Test Score application with an array (Page 106-107)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52400"/>
            <a:ext cx="6918960" cy="541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8280" y="4616969"/>
            <a:ext cx="3886200" cy="2271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code conditional expressions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76" name="Google Shape;276;p30"/>
          <p:cNvSpPr txBox="1"/>
          <p:nvPr>
            <p:ph idx="1" type="body"/>
          </p:nvPr>
        </p:nvSpPr>
        <p:spPr>
          <a:xfrm>
            <a:off x="457200" y="1481964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1" lang="en-US" sz="2400"/>
              <a:t>Conditional expression </a:t>
            </a:r>
            <a:r>
              <a:rPr lang="en-US" sz="2400"/>
              <a:t>are expressions that evaluate to either true or false. It uses in if statement and loop statement.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A loop</a:t>
            </a:r>
            <a:r>
              <a:rPr lang="en-US" sz="2400"/>
              <a:t> comprises a statement or block of statement s that are execute repeatedly until a particular condition evaluate to true or false.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An </a:t>
            </a:r>
            <a:r>
              <a:rPr b="1" lang="en-US" sz="2400"/>
              <a:t>array</a:t>
            </a:r>
            <a:r>
              <a:rPr lang="en-US" sz="2400"/>
              <a:t> can store one or more elements. The length of an array is the number of elements in the array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Each of the element in the array is accessible through an integer value called a subscript.</a:t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Conditional Expression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1" lang="en-US" sz="2800">
                <a:latin typeface="Arial"/>
                <a:ea typeface="Arial"/>
                <a:cs typeface="Arial"/>
                <a:sym typeface="Arial"/>
              </a:rPr>
              <a:t>Conditional expression 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are expressions that evaluate to either true or false.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It uses in if statement and loop statement.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/>
              <a:t>Relational operators </a:t>
            </a:r>
            <a:r>
              <a:rPr lang="en-US" sz="2800"/>
              <a:t>is used to compare the result of two expression and return Boolean value.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/>
              <a:t>Logical operators </a:t>
            </a:r>
            <a:r>
              <a:rPr lang="en-US" sz="2800"/>
              <a:t>is used to join two or more conditional expression to be a compound conditional expression.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relational operators</a:t>
            </a:r>
            <a:endParaRPr/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295400"/>
            <a:ext cx="6819901" cy="3091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400" y="4448175"/>
            <a:ext cx="2571750" cy="24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95400" y="5177135"/>
            <a:ext cx="18288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logical operators</a:t>
            </a:r>
            <a:endParaRPr/>
          </a:p>
        </p:txBody>
      </p:sp>
      <p:pic>
        <p:nvPicPr>
          <p:cNvPr id="123" name="Google Shape;1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981200"/>
            <a:ext cx="64008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code 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basic control statements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statement</a:t>
            </a:r>
            <a:endParaRPr/>
          </a:p>
        </p:txBody>
      </p:sp>
      <p:sp>
        <p:nvSpPr>
          <p:cNvPr id="135" name="Google Shape;135;p8"/>
          <p:cNvSpPr txBox="1"/>
          <p:nvPr>
            <p:ph idx="1" type="body"/>
          </p:nvPr>
        </p:nvSpPr>
        <p:spPr>
          <a:xfrm>
            <a:off x="1066800" y="1600200"/>
            <a:ext cx="5943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Syntax: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if (booleanExpression) {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		statements;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If (booleanExpression) {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		statements1;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}else{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              statements2;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statement (cont.)</a:t>
            </a:r>
            <a:endParaRPr/>
          </a:p>
        </p:txBody>
      </p:sp>
      <p:pic>
        <p:nvPicPr>
          <p:cNvPr id="141" name="Google Shape;14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1081" y="1590133"/>
            <a:ext cx="3762375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9"/>
          <p:cNvSpPr/>
          <p:nvPr/>
        </p:nvSpPr>
        <p:spPr>
          <a:xfrm>
            <a:off x="4924697" y="2063931"/>
            <a:ext cx="1567544" cy="483326"/>
          </a:xfrm>
          <a:prstGeom prst="wedgeRoundRectCallout">
            <a:avLst>
              <a:gd fmla="val -47257" name="adj1"/>
              <a:gd fmla="val 135152" name="adj2"/>
              <a:gd fmla="val 16667" name="adj3"/>
            </a:avLst>
          </a:prstGeom>
          <a:solidFill>
            <a:schemeClr val="l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Condition</a:t>
            </a:r>
            <a:endParaRPr sz="12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9"/>
          <p:cNvSpPr/>
          <p:nvPr/>
        </p:nvSpPr>
        <p:spPr>
          <a:xfrm>
            <a:off x="1602377" y="3039291"/>
            <a:ext cx="1567544" cy="483326"/>
          </a:xfrm>
          <a:prstGeom prst="wedgeRoundRectCallout">
            <a:avLst>
              <a:gd fmla="val 59410" name="adj1"/>
              <a:gd fmla="val 140557" name="adj2"/>
              <a:gd fmla="val 16667" name="adj3"/>
            </a:avLst>
          </a:prstGeom>
          <a:solidFill>
            <a:schemeClr val="l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Condition</a:t>
            </a:r>
            <a:endParaRPr sz="12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