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0bHK9NRw9J9u1ycDV0kZZ1UE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4EE71D-92EF-4979-A10F-913442A7FFEC}">
  <a:tblStyle styleId="{884EE71D-92EF-4979-A10F-913442A7FFE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3" name="Google Shape;19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5" name="Google Shape;22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0" name="Google Shape;27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06" name="Google Shape;30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7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numbers, strings, and dates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228600" y="1676400"/>
            <a:ext cx="87630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pow() and sqrt() methods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result_5a = Math.pow(2,3);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result_5b = Math.pow(125,1/3);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result_5c = Math.sqrt(16);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min() and max() methods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x=12.5, y = -3.4;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max = Math.max(x,y);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min = Math.min(x,y);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228600" y="838200"/>
            <a:ext cx="87630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random() method of the Math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1: Generating a random number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 function that generates a random number</a:t>
            </a:r>
            <a:endParaRPr sz="2000"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getRandomNumber = function(max){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random;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if(!isNaN(max)){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Math.random();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Math.floor(random * max);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random = random + 1;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random;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randomNumber = getRandomNumber(100);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generate a random number</a:t>
            </a:r>
            <a:endParaRPr/>
          </a:p>
        </p:txBody>
      </p:sp>
      <p:graphicFrame>
        <p:nvGraphicFramePr>
          <p:cNvPr id="155" name="Google Shape;155;p11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2286000"/>
                <a:gridCol w="6019800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Math.random()</a:t>
                      </a:r>
                      <a:endParaRPr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Returns a random decimal number &gt;=0.0 but &lt;1.0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PIG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User Interface</a:t>
            </a:r>
            <a:endParaRPr sz="2800"/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163763"/>
            <a:ext cx="533484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sp>
        <p:nvSpPr>
          <p:cNvPr id="174" name="Google Shape;174;p14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15" y="1182729"/>
            <a:ext cx="7781479" cy="521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142802"/>
            <a:ext cx="6577012" cy="571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457200" y="6397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PIG application</a:t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23919"/>
            <a:ext cx="6405643" cy="500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strings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use String object to work with string.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a String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Displaying the length of a string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message_1 = “JavaScript”;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result_1 = message_1.length; //Result_1 is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</a:t>
            </a:r>
            <a:endParaRPr/>
          </a:p>
        </p:txBody>
      </p:sp>
      <p:graphicFrame>
        <p:nvGraphicFramePr>
          <p:cNvPr id="202" name="Google Shape;202;p18"/>
          <p:cNvGraphicFramePr/>
          <p:nvPr/>
        </p:nvGraphicFramePr>
        <p:xfrm>
          <a:off x="4572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The number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of characters in the string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3048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a String object</a:t>
            </a:r>
            <a:endParaRPr sz="2400"/>
          </a:p>
        </p:txBody>
      </p:sp>
      <p:graphicFrame>
        <p:nvGraphicFramePr>
          <p:cNvPr id="209" name="Google Shape;209;p19"/>
          <p:cNvGraphicFramePr/>
          <p:nvPr/>
        </p:nvGraphicFramePr>
        <p:xfrm>
          <a:off x="304800" y="1990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2791975"/>
                <a:gridCol w="5929825"/>
              </a:tblGrid>
              <a:tr h="35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charAt(position)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 the character at the specific position in</a:t>
                      </a:r>
                      <a:r>
                        <a:rPr lang="en-US" sz="1600"/>
                        <a:t> the string.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concat(string1, string2,…)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a new string that concatenation of strings in parameter list.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indexOf(search,start)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 position of search string if</a:t>
                      </a:r>
                      <a:r>
                        <a:rPr lang="en-US" sz="1600"/>
                        <a:t> it occurs. If no -1 is returned.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substr(start,length)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with number character in length</a:t>
                      </a:r>
                      <a:r>
                        <a:rPr lang="en-US" sz="1600"/>
                        <a:t> parameter and</a:t>
                      </a:r>
                      <a:r>
                        <a:rPr lang="en-US" sz="1600"/>
                        <a:t> from start position.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from the start position</a:t>
                      </a:r>
                      <a:r>
                        <a:rPr lang="en-US" sz="1600"/>
                        <a:t> to end of the string</a:t>
                      </a:r>
                      <a:r>
                        <a:rPr lang="en-US" sz="1600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substring(start,end)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substring</a:t>
                      </a:r>
                      <a:r>
                        <a:rPr lang="en-US" sz="1600"/>
                        <a:t> from the start position</a:t>
                      </a:r>
                      <a:r>
                        <a:rPr lang="en-US" sz="1600"/>
                        <a:t> to but not including the end position</a:t>
                      </a:r>
                      <a:r>
                        <a:rPr lang="en-US" sz="1600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toLowerCase()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string with lowercase character.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toUpperCase()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 the</a:t>
                      </a:r>
                      <a:r>
                        <a:rPr lang="en-US" sz="1600"/>
                        <a:t> string with uppercase character.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numbers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PIG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strings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work with dates and times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The charAt()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message_2 = “JavaScript”;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letter = message_2.charAt(4); //letter is “S”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The concat()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message_3 = “Java”;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result_3 = message_3.concat(“Script”); 						//result_3 is “JavaScript”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The indexOf()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message_2.indexOf(“a”);	//result is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message_2.indexOf(“a”,2);	//result is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message_2.indexOf(“s”);	//result is -1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5: The substr() and substring() methods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result_5a = message_2.substr(4,5);	//result is “Scrip”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result_5b = message_2.subString(4);	//result is “Script”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result_5c = message_2.substring(0.4);//result is “Java”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6: The toLowerCase() and toUppercase() methods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message_2.toLowerCase();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result_6a = message_2.toUpperCase();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//result is “JAVASCRIPT”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String object (cont.)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dates and times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2954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with current date and time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now = new Date();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a date string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electionDay = new Date(“11/6/2018”);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Date(“2/16/2017 8:00”);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Date(“4/6/2017 18:30:00”);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 Date object by specifying date part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new Date(year,month,day,hours,minutes,seconds,milliseconds)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electionDay = new Date(2018,10,6);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grandOpening = new Date(2017,1,16,8);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departureTime = new Date(2017,3,6,18,30);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Date objects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</a:t>
            </a:r>
            <a:r>
              <a:rPr lang="en-US"/>
              <a:t>of</a:t>
            </a:r>
            <a:r>
              <a:rPr lang="en-US"/>
              <a:t> the Date object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57200" y="12954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formatting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Examples of the formatting methods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birthday = new Date(2017,0,7,8,25); //Jan 7 2017 8:25am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alert(birthday.toString());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//”Sat Jan 07 2017 08:25:00 GMT +0700”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alert(birthday.toDateString());	//”Sat Jan 07 2017”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alert(birthday.toTimeString());	//”08:25:00 GMT-+0700”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2209800"/>
                <a:gridCol w="65120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toString()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a string containing the date and time in local time</a:t>
                      </a:r>
                      <a:r>
                        <a:rPr lang="en-US" sz="1600"/>
                        <a:t> in the local time using the client’s time zone.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toDateString()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 representing just</a:t>
                      </a:r>
                      <a:r>
                        <a:rPr lang="en-US" sz="1600"/>
                        <a:t> the date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toTimeString()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 representing just</a:t>
                      </a:r>
                      <a:r>
                        <a:rPr lang="en-US" sz="1600"/>
                        <a:t> the time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methods </a:t>
            </a:r>
            <a:r>
              <a:rPr lang="en-US" sz="3600"/>
              <a:t>of</a:t>
            </a:r>
            <a:r>
              <a:rPr lang="en-US" sz="3600"/>
              <a:t> the Date object (cont.)</a:t>
            </a:r>
            <a:endParaRPr sz="3600"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get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211094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2518725"/>
                <a:gridCol w="62031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getTime()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the number of milliseconds since</a:t>
                      </a:r>
                      <a:r>
                        <a:rPr lang="en-US" sz="1600"/>
                        <a:t> midnight, Jan 1, 1970.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getFullYear()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four-digit year in local time.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getMonth()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month in local time, starting with 0 for January.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getDate()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day</a:t>
                      </a:r>
                      <a:r>
                        <a:rPr lang="en-US" sz="1600"/>
                        <a:t> of the month in local time.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getDay()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day</a:t>
                      </a:r>
                      <a:r>
                        <a:rPr lang="en-US" sz="1600"/>
                        <a:t> of the week (1=Sunday, 2=Monday…)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getHours()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</a:t>
                      </a:r>
                      <a:r>
                        <a:rPr lang="en-US" sz="1600"/>
                        <a:t> hour in 24 hour format.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getMinutes()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minutes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getSeconds()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seconds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getMilliseconds()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</a:t>
                      </a:r>
                      <a:r>
                        <a:rPr lang="en-US" sz="1600"/>
                        <a:t> the milliseconds in local time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methods </a:t>
            </a:r>
            <a:r>
              <a:rPr lang="en-US" sz="3600"/>
              <a:t>of</a:t>
            </a:r>
            <a:r>
              <a:rPr lang="en-US" sz="3600"/>
              <a:t> the Date object (cont.)</a:t>
            </a:r>
            <a:endParaRPr sz="3600"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48049" y="1083276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set methods of a Date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269789" y="1716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2836900"/>
                <a:gridCol w="58849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setFullYear(year)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the four-digit</a:t>
                      </a:r>
                      <a:r>
                        <a:rPr lang="en-US" sz="1800"/>
                        <a:t> year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setMonth(month)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month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setDate(day)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date of the</a:t>
                      </a:r>
                      <a:r>
                        <a:rPr lang="en-US" sz="1800"/>
                        <a:t> month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setHours(hour)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hour in 24-hour format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setMinutes(minute)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minutes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setSeconds(second)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seconds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setMilliseconds(ms)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Sets the milliseconds</a:t>
                      </a:r>
                      <a:r>
                        <a:rPr lang="en-US" sz="1800"/>
                        <a:t> in local time.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57200" y="12652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How to display the date in your own format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departTime = new Date(2017,3,6,18,30);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year = departTime.getFullYear();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month = departTime.getMonth() +1;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day = departTime.getDate();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dateText = year + “-”;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if(month&lt;10){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month =“0” + month;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+= month + “-”;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if(day&lt;10){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day = “0” + day;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dateText += day +”-”; //dateText is “2017-04-06”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working with dates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457200" y="1265237"/>
            <a:ext cx="86868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2: How to calculate a due date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invoiceDate = new Date();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dueDate = new Date(invoiceDate);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dueDate.setDate(dueDate.getDate + 21);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How to find the end of the month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endOfMonth = new Date();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//Set the month to next month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endOfMonth.setMonth(endOfMonth.getMonth() + 1);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//Set the date to one day before the start of the month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endOfMonth.setDate(0);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457200" y="7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Examples of working with dates (cont.)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Countdown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numbers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81200"/>
            <a:ext cx="5781954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806121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24000"/>
            <a:ext cx="72199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Countdown</a:t>
            </a:r>
            <a:r>
              <a:rPr lang="en-US"/>
              <a:t> application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" y="1676400"/>
            <a:ext cx="77628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04800" y="13414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numeric data, you can use properties and methods of the Number and Math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working with string data, you can use properties and methods of the String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JavaScript, dates are stored in Date objects, and they are represented by the number of milliseconds since midnight, Jan 1, 1970.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8600" y="1447800"/>
            <a:ext cx="8763000" cy="44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use Number and Math object to provide the properties and methods to working with number.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Properties of the Number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Number object</a:t>
            </a:r>
            <a:endParaRPr/>
          </a:p>
        </p:txBody>
      </p:sp>
      <p:graphicFrame>
        <p:nvGraphicFramePr>
          <p:cNvPr id="110" name="Google Shape;110;p4"/>
          <p:cNvGraphicFramePr/>
          <p:nvPr/>
        </p:nvGraphicFramePr>
        <p:xfrm>
          <a:off x="228600" y="3307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3288475"/>
                <a:gridCol w="1096150"/>
                <a:gridCol w="4149750"/>
              </a:tblGrid>
              <a:tr h="33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Shortcut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Number.MAX_VALUE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The largest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value that can be represented.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Number.MIN_VALUE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The smallest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value that can be represented.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Number.POSITIVE_INFINITY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positive 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Number.NEGATIVE_INFINITY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-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Infinity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negative infinity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Number.NaN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NaN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Represents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value that isn’t a number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762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Number object (cont.)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28600" y="1447800"/>
            <a:ext cx="87630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Testing for Infinity, - Infinity and NaN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If(result == Infinity){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exceeds ” + Number.MAX_VALUE);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 (result == -Infinity){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below ” + Number.MIN_VALUE);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if(isNaN(result)){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alert(“The result is not a number ”);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 {alert(“The result is” + result);}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Division by zero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alert(0/0);		//Display NaN</a:t>
            </a:r>
            <a:endParaRPr/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alert(10/0);		//Display Infinity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342900" y="533400"/>
            <a:ext cx="8763000" cy="5364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Methods of the Number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3: Using the toFixed() method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subtotal = 19.99, rate = 0.075;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var tax = subtotal * rate;	//tax is 1.49925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tax = parseFloat(tax.toFixed(2));	//tax is 1.5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alert(tax.toFixed(2));		//display 1.50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4: Implicit use of the toString() method for base 10 conversions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age = parseInt(prompt(“Please enter your age.”));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alert(“Your age is ” + age);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" name="Google Shape;122;p6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2212625"/>
                <a:gridCol w="6321775"/>
              </a:tblGrid>
              <a:tr h="15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toFixed(digits)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a string</a:t>
                      </a:r>
                      <a:r>
                        <a:rPr lang="en-US" sz="1600"/>
                        <a:t> with the number rounded to the specified decimal digits.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toString(base)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a string</a:t>
                      </a:r>
                      <a:r>
                        <a:rPr lang="en-US" sz="1600"/>
                        <a:t> with the number in the give base. If basic is omitted, 10 is used.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property of the Math object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1: The PI property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area = Math.PI * 3 *3;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</a:t>
            </a:r>
            <a:endParaRPr/>
          </a:p>
        </p:txBody>
      </p:sp>
      <p:graphicFrame>
        <p:nvGraphicFramePr>
          <p:cNvPr id="129" name="Google Shape;129;p7"/>
          <p:cNvGraphicFramePr/>
          <p:nvPr/>
        </p:nvGraphicFramePr>
        <p:xfrm>
          <a:off x="381000" y="200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1486300"/>
                <a:gridCol w="6819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Math.PI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Returns 3.141592.., which is the radio of the circumference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of a circle to its diameter.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methods of the Math object</a:t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{884EE71D-92EF-4979-A10F-913442A7FFEC}</a:tableStyleId>
              </a:tblPr>
              <a:tblGrid>
                <a:gridCol w="2362200"/>
                <a:gridCol w="6207200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Math.abs(x)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the absolute value of x.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Math.round(s)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 of x rounded to the closest integer value.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Math.ceil(x)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rounded to the next higher integer value.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Math.floor(x)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rounded to the next lower integer value.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Math.pow(x,power)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value</a:t>
                      </a:r>
                      <a:r>
                        <a:rPr lang="en-US" sz="1600"/>
                        <a:t> of x raised to the power specified.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Math.sqrt(x)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</a:t>
                      </a:r>
                      <a:r>
                        <a:rPr lang="en-US" sz="1600"/>
                        <a:t> the square root of x.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Math.max(x1,x2,…)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largest value from its parameters.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Math.min(x1,x2,…)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Returns the smallest value from its parameters.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228600" y="1646237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abs() method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result_2a = Math.abs(-3.4);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round() method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result_3a = Math.round(12.5);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result_3b = Math.round(-3.4);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The floor() and ceil() methods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result_4a = Math.floor(12.5);	//Return 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result_4b = Math.ceil(12.5);   	//Return 13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result_4c = Math.floor(-3.4);	//Return -3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result_4d = Math.ceil(-3.4);	//Return -4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properties and methods of the Math object(cont.)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