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1" r:id="rId4"/>
    <p:sldId id="272" r:id="rId5"/>
    <p:sldId id="263" r:id="rId6"/>
    <p:sldId id="264" r:id="rId7"/>
    <p:sldId id="265" r:id="rId8"/>
    <p:sldId id="267" r:id="rId9"/>
    <p:sldId id="268" r:id="rId10"/>
    <p:sldId id="269" r:id="rId11"/>
    <p:sldId id="270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2" autoAdjust="0"/>
    <p:restoredTop sz="94591" autoAdjust="0"/>
  </p:normalViewPr>
  <p:slideViewPr>
    <p:cSldViewPr>
      <p:cViewPr varScale="1">
        <p:scale>
          <a:sx n="69" d="100"/>
          <a:sy n="69" d="100"/>
        </p:scale>
        <p:origin x="4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16F-E381-4574-AA1F-E2188693EF1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BI 348, Chapter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7ACE0-39C2-40AB-97C5-2096203A9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46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7A93-C355-45BE-A451-EEF17798E242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BI 348, Chapter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394-1A30-49B8-8F86-09707726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29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4394-1A30-49B8-8F86-0970772643B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 348, Chapter 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058A-625E-4F7B-93F6-3C7291ED5B81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257F-A1CD-42E9-8B52-4257484E686A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698C-C9D2-4BB8-90EB-CADD575F3F9E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8CD2-1F4B-4F57-8F57-299DD91C5AD7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D416-B675-4900-B334-C891DF1CA8A8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1555-D7D7-4040-8F53-BE85AC4D67E5}" type="datetime1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74C9-5CC4-48AC-BD52-9A18512CE721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1AC4-4885-4984-9544-6FB03F373B4B}" type="datetime1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DE57-6C58-492C-8ACA-7C192264995E}" type="datetime1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ECDE-FA92-4E48-AC94-93D797166D8A}" type="datetime1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D5AD-07A6-4636-BD79-E9168F78632A}" type="datetime1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50DD-7F46-4C00-94C4-82BFAA052EEE}" type="datetime1">
              <a:rPr lang="en-US" smtClean="0"/>
              <a:t>9/25/2015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2EC359B-1AB6-43CE-8AE3-778957AE5E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B520E3-870C-4290-A0B9-714A8D1E2D2F}" type="datetime1">
              <a:rPr lang="en-US" smtClean="0"/>
              <a:t>9/25/2015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Highline Class, BI 348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Calibri Light"/>
              </a:rPr>
              <a:t>Basic Business Analytics using </a:t>
            </a:r>
            <a:r>
              <a:rPr lang="en-US" b="1" dirty="0" smtClean="0">
                <a:solidFill>
                  <a:schemeClr val="tx1"/>
                </a:solidFill>
                <a:latin typeface="Calibri Light"/>
              </a:rPr>
              <a:t>Excel, 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Chapter 01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Intro to Business Analytics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5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Types Of Decisions: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Strategic Decisions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High-level manager decisions concerning the overall direction, goals and objectives of the organization (3 - 5 year time span)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Examples: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Does a local company try and sell out of the state or internationally?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Does an online only company try to open brick and mortar stores?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Tactical Decisions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Mid-level manager decisions about how organization can achieve the goals and objectives of the organization (1 year or 6 month time span)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Examples: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What states or cities or locations to sell in?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Operational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Decisions concerning day to day operations such as number of products to make or order, or how to schedule 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Approaches To Decision Making: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Tradition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(Probably based on someone’s past experience from way back)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Intuition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(Probably based on persons unconscious past experiences)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Rule of Thumb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(Probably based on past experiences)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Based Decisions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(Based on past experiences, but in a more objective way)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/>
              <a:t>Data Into Useful Information</a:t>
            </a:r>
          </a:p>
          <a:p>
            <a:pPr lvl="0"/>
            <a:r>
              <a:rPr lang="en-US" b="1" dirty="0">
                <a:latin typeface="Calibri Light"/>
              </a:rPr>
              <a:t>Business Analytics (Textbook):</a:t>
            </a:r>
            <a:endParaRPr lang="en-US" dirty="0"/>
          </a:p>
          <a:p>
            <a:r>
              <a:rPr lang="en-US" b="1" dirty="0">
                <a:latin typeface="Calibri Light"/>
              </a:rPr>
              <a:t>Descriptive Analytics</a:t>
            </a:r>
          </a:p>
          <a:p>
            <a:r>
              <a:rPr lang="en-US" b="1" dirty="0">
                <a:latin typeface="Calibri Light"/>
              </a:rPr>
              <a:t>Predictive Analytics</a:t>
            </a:r>
            <a:endParaRPr lang="en-US" b="1" dirty="0">
              <a:latin typeface="Times New Roman"/>
            </a:endParaRPr>
          </a:p>
          <a:p>
            <a:r>
              <a:rPr lang="en-US" b="1" dirty="0">
                <a:latin typeface="Calibri Light"/>
              </a:rPr>
              <a:t>Prescriptive Statistics</a:t>
            </a:r>
            <a:endParaRPr lang="en-US" b="1" dirty="0">
              <a:latin typeface="Times New Roman"/>
            </a:endParaRPr>
          </a:p>
          <a:p>
            <a:r>
              <a:rPr lang="en-US" b="1" dirty="0">
                <a:latin typeface="Calibri Light"/>
              </a:rPr>
              <a:t>Big Data</a:t>
            </a:r>
          </a:p>
          <a:p>
            <a:r>
              <a:rPr lang="en-US" b="1" dirty="0">
                <a:latin typeface="Calibri Light"/>
              </a:rPr>
              <a:t>Steps In Making A </a:t>
            </a:r>
            <a:r>
              <a:rPr lang="en-US" b="1" dirty="0" smtClean="0">
                <a:latin typeface="Calibri Light"/>
              </a:rPr>
              <a:t>Decision</a:t>
            </a:r>
            <a:endParaRPr lang="en-US" b="1" dirty="0">
              <a:latin typeface="Times New Roman"/>
            </a:endParaRPr>
          </a:p>
          <a:p>
            <a:r>
              <a:rPr lang="en-US" b="1" dirty="0">
                <a:latin typeface="Calibri Light"/>
              </a:rPr>
              <a:t>Types Of </a:t>
            </a:r>
            <a:r>
              <a:rPr lang="en-US" b="1" dirty="0" smtClean="0">
                <a:latin typeface="Calibri Light"/>
              </a:rPr>
              <a:t>Decisions</a:t>
            </a:r>
            <a:endParaRPr lang="en-US" b="1" dirty="0">
              <a:latin typeface="Times New Roman"/>
            </a:endParaRPr>
          </a:p>
          <a:p>
            <a:r>
              <a:rPr lang="en-US" b="1" dirty="0">
                <a:latin typeface="Calibri Light"/>
              </a:rPr>
              <a:t>Approaches To Decision </a:t>
            </a:r>
            <a:r>
              <a:rPr lang="en-US" b="1" dirty="0" smtClean="0">
                <a:latin typeface="Calibri Light"/>
              </a:rPr>
              <a:t>Making</a:t>
            </a:r>
            <a:endParaRPr lang="en-US" b="1" dirty="0">
              <a:latin typeface="Calibri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Raw Data Into Useful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Analysis (From 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 Light"/>
              </a:rPr>
              <a:t>Busn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 216 and 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 Light"/>
              </a:rPr>
              <a:t>Busn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 218):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Converting raw data into useful information for decision makers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Statistical Analysis (</a:t>
            </a:r>
            <a:r>
              <a:rPr lang="en-US" b="1" i="0" u="none" strike="noStrike" baseline="0" dirty="0" err="1" smtClean="0">
                <a:solidFill>
                  <a:schemeClr val="tx1"/>
                </a:solidFill>
                <a:latin typeface="Calibri Light"/>
              </a:rPr>
              <a:t>Busn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 210):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Statistics is the art and science of collecting, analyzing, presenting and interpreting data to help make informed decisions.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Analysis (Merriam-Webster dictionary):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 careful study of something to learn about its parts, what they do and how they relate to each other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An explanation of the nature and meaning of something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Analytics (Merriam 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Times New Roman"/>
              </a:rPr>
              <a:t>-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Webster dictionary):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Information resulting from systematic analysis of data or statistics</a:t>
            </a:r>
          </a:p>
          <a:p>
            <a:r>
              <a:rPr lang="en-US" sz="3100" b="1" dirty="0">
                <a:latin typeface="Calibri Light"/>
              </a:rPr>
              <a:t>Business Analytics (textbook):</a:t>
            </a:r>
          </a:p>
          <a:p>
            <a:pPr lvl="1"/>
            <a:r>
              <a:rPr lang="en-US" sz="3100" b="1" dirty="0">
                <a:latin typeface="Calibri Light"/>
              </a:rPr>
              <a:t>Scientific process of transforming data into insight for better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41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Business Analytics (Textbook):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Scientific process of transforming data into insight for better decisions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driven decision making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Fact-based decision making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Scientific process such as: Queries, Linear Regression, and Optimization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Business Analytics has three parts: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Descriptive Analytics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Describing the past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Predictive Analytics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Build models that help predict the unknown future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Prescriptive </a:t>
            </a:r>
            <a:r>
              <a:rPr lang="en-US" b="1" dirty="0">
                <a:latin typeface="Calibri Light"/>
              </a:rPr>
              <a:t>Analytics</a:t>
            </a:r>
            <a:endParaRPr lang="en-US" b="1" i="0" u="none" strike="noStrike" baseline="0" dirty="0" smtClean="0">
              <a:solidFill>
                <a:schemeClr val="tx1"/>
              </a:solidFill>
              <a:latin typeface="Calibri Light"/>
            </a:endParaRP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Build models to help predict the best course of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8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Descriptive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Set of techniques that describe what has happened in the past.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Examples: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Queries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Like a Filter in Excel or an Access Query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Reports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Like an Income Statement, a Regional Report or a PivotTable with multiple Criteria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Descriptive Statistics</a:t>
            </a:r>
          </a:p>
          <a:p>
            <a:pPr marR="0" lvl="2" rtl="0"/>
            <a:r>
              <a:rPr lang="fr-FR" b="1" i="1" u="none" strike="noStrike" baseline="0" dirty="0" err="1" smtClean="0">
                <a:solidFill>
                  <a:schemeClr val="tx1"/>
                </a:solidFill>
                <a:latin typeface="Calibri Light"/>
              </a:rPr>
              <a:t>Examples</a:t>
            </a:r>
            <a:r>
              <a:rPr lang="fr-FR" b="1" i="1" u="none" strike="noStrike" baseline="0" dirty="0" smtClean="0">
                <a:solidFill>
                  <a:schemeClr val="tx1"/>
                </a:solidFill>
                <a:latin typeface="Calibri Light"/>
              </a:rPr>
              <a:t>: </a:t>
            </a:r>
            <a:r>
              <a:rPr lang="fr-FR" b="1" i="1" u="none" strike="noStrike" baseline="0" dirty="0" err="1" smtClean="0">
                <a:solidFill>
                  <a:schemeClr val="tx1"/>
                </a:solidFill>
                <a:latin typeface="Calibri Light"/>
              </a:rPr>
              <a:t>Mean</a:t>
            </a:r>
            <a:r>
              <a:rPr lang="fr-FR" b="1" i="1" u="none" strike="noStrike" baseline="0" dirty="0" smtClean="0">
                <a:solidFill>
                  <a:schemeClr val="tx1"/>
                </a:solidFill>
                <a:latin typeface="Calibri Light"/>
              </a:rPr>
              <a:t>, </a:t>
            </a:r>
            <a:r>
              <a:rPr lang="fr-FR" b="1" i="1" u="none" strike="noStrike" baseline="0" dirty="0" err="1" smtClean="0">
                <a:solidFill>
                  <a:schemeClr val="tx1"/>
                </a:solidFill>
                <a:latin typeface="Calibri Light"/>
              </a:rPr>
              <a:t>Median</a:t>
            </a:r>
            <a:r>
              <a:rPr lang="fr-FR" b="1" i="1" u="none" strike="noStrike" baseline="0" dirty="0" smtClean="0">
                <a:solidFill>
                  <a:schemeClr val="tx1"/>
                </a:solidFill>
                <a:latin typeface="Calibri Light"/>
              </a:rPr>
              <a:t> Mode, Standard </a:t>
            </a:r>
            <a:r>
              <a:rPr lang="fr-FR" b="1" i="1" u="none" strike="noStrike" baseline="0" dirty="0" err="1" smtClean="0">
                <a:solidFill>
                  <a:schemeClr val="tx1"/>
                </a:solidFill>
                <a:latin typeface="Calibri Light"/>
              </a:rPr>
              <a:t>Deviation</a:t>
            </a:r>
            <a:r>
              <a:rPr lang="fr-FR" b="1" i="1" u="none" strike="noStrike" baseline="0" dirty="0" smtClean="0">
                <a:solidFill>
                  <a:schemeClr val="tx1"/>
                </a:solidFill>
                <a:latin typeface="Calibri Light"/>
              </a:rPr>
              <a:t>, </a:t>
            </a:r>
            <a:r>
              <a:rPr lang="fr-FR" b="1" i="1" u="none" strike="noStrike" baseline="0" dirty="0" err="1" smtClean="0">
                <a:solidFill>
                  <a:schemeClr val="tx1"/>
                </a:solidFill>
                <a:latin typeface="Calibri Light"/>
              </a:rPr>
              <a:t>Correlation</a:t>
            </a:r>
            <a:endParaRPr lang="fr-FR" b="1" i="1" u="none" strike="noStrike" baseline="0" dirty="0" smtClean="0">
              <a:solidFill>
                <a:schemeClr val="tx1"/>
              </a:solidFill>
              <a:latin typeface="Calibri Light"/>
            </a:endParaRP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Visualization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Examples; Charts, Tables, Conditional Formatting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What if Excel models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Like Income Statement Budget with Assumption Table or a Fixed Variable Cost Analysis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Data Dashboards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Collection of items such as tables, charts and descriptive statistics  that will update as new data arrives</a:t>
            </a:r>
            <a:endParaRPr lang="en-US" b="1" i="1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Predictive Analytics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Set of techniques that use models constructed from past data to: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Predict the future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Times New Roman"/>
              </a:rPr>
              <a:t/>
            </a:r>
            <a:br>
              <a:rPr lang="en-US" b="1" i="0" u="none" strike="noStrike" baseline="0" dirty="0" smtClean="0">
                <a:solidFill>
                  <a:schemeClr val="tx1"/>
                </a:solidFill>
                <a:latin typeface="Times New Roman"/>
              </a:rPr>
            </a:b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or</a:t>
            </a:r>
            <a:b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</a:br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Ascertain impact of one variable on another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Examples: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Linear Regression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Models to help predict one variable based on a one or more other variables)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Time Series Analysis &amp; Forecasting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Using data to make forecasts of unknown future</a:t>
            </a:r>
          </a:p>
          <a:p>
            <a:pPr lvl="1"/>
            <a:r>
              <a:rPr lang="en-US" b="1" dirty="0">
                <a:latin typeface="Calibri Light"/>
              </a:rPr>
              <a:t>Data Mining (not covered in this class</a:t>
            </a:r>
            <a:r>
              <a:rPr lang="en-US" b="1" dirty="0" smtClean="0">
                <a:latin typeface="Calibri Light"/>
              </a:rPr>
              <a:t>)</a:t>
            </a:r>
            <a:endParaRPr lang="en-US" b="1" i="0" u="none" strike="noStrike" baseline="0" dirty="0" smtClean="0">
              <a:solidFill>
                <a:schemeClr val="tx1"/>
              </a:solidFill>
              <a:latin typeface="Calibri Light"/>
            </a:endParaRP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Methods to reveal patterns and relationships in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6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Prescriptive </a:t>
            </a:r>
            <a:r>
              <a:rPr lang="en-US" b="1" dirty="0">
                <a:solidFill>
                  <a:schemeClr val="tx1"/>
                </a:solidFill>
                <a:latin typeface="Calibri Light"/>
              </a:rPr>
              <a:t>Analytics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Set of techniques to indicate the best course of action; what decision to make to optimize outcome</a:t>
            </a:r>
            <a:r>
              <a:rPr lang="en-US" b="1" i="0" u="none" strike="noStrike" baseline="0" dirty="0" smtClean="0">
                <a:solidFill>
                  <a:schemeClr val="tx1"/>
                </a:solidFill>
                <a:latin typeface="Times New Roman"/>
              </a:rPr>
              <a:t>.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Examples: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Optimization models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A mathematical model that gives the best decision, subject to the situations constraints</a:t>
            </a:r>
          </a:p>
          <a:p>
            <a:pPr marR="0" lvl="2" rtl="0"/>
            <a:r>
              <a:rPr lang="en-US" b="1" i="1" u="none" strike="noStrike" baseline="0" dirty="0" smtClean="0">
                <a:solidFill>
                  <a:schemeClr val="tx1"/>
                </a:solidFill>
                <a:latin typeface="Calibri Light"/>
              </a:rPr>
              <a:t>We’ll use the Excel feature called “Solver” which can tell us things like what number of units to produce to maximize profit.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Simulation</a:t>
            </a:r>
          </a:p>
          <a:p>
            <a:pPr lvl="2"/>
            <a:r>
              <a:rPr lang="en-US" b="1" dirty="0" smtClean="0">
                <a:latin typeface="Calibri Light"/>
              </a:rPr>
              <a:t>Use Native Excel Functions to create a simulation</a:t>
            </a:r>
            <a:endParaRPr lang="en-US" b="1" i="0" u="none" strike="noStrike" baseline="0" dirty="0" smtClean="0">
              <a:solidFill>
                <a:schemeClr val="tx1"/>
              </a:solidFill>
              <a:latin typeface="Calibri Light"/>
            </a:endParaRP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Decision Analysis (not covered in this class)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Advanced Analytics</a:t>
            </a:r>
          </a:p>
          <a:p>
            <a:pPr lvl="1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Predictive Analytics and Prescriptive </a:t>
            </a:r>
            <a:r>
              <a:rPr lang="en-US" b="1" dirty="0">
                <a:latin typeface="Calibri Light"/>
              </a:rPr>
              <a:t>Analytics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3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 set of data that cannot be managed, processed or analyzed with commonly available software in a reasonable amount of time.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Why do we have so much data now: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Every time you buy something, the scanner beep at the register records a lot of data such as price, product name, time, date, location, sales person and more.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All our personal devices collect vast amounts of data everyday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Social media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E-commerce data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Almost every click on the internet…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According to Google: Amount of data generated every 48 hours is equal to all data created from the beginning of civilization to 2003.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Business Analytical methods are used more often now because of: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Vast amount of data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Improved computational approaches and algorithms to handle the vast amounts of data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Faster computers and more ability to store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Steps In Making A Decision: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Identify and define the problem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Determine criteria that will be used to evaluate alternative solutions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Determine the set of alternative solutions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Evaluate the alternatives with the criteria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chemeClr val="tx1"/>
                </a:solidFill>
                <a:latin typeface="Calibri Light"/>
              </a:rPr>
              <a:t>Choose the alternative</a:t>
            </a:r>
            <a:endParaRPr lang="en-US" b="1" i="0" u="none" strike="noStrike" baseline="0" dirty="0" smtClean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359B-1AB6-43CE-8AE3-778957AE5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817</Words>
  <Application>Microsoft Office PowerPoint</Application>
  <PresentationFormat>On-screen Show (4:3)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Adjacency</vt:lpstr>
      <vt:lpstr>Highline Class, BI 348</vt:lpstr>
      <vt:lpstr>Topics</vt:lpstr>
      <vt:lpstr>Raw Data Into Useful Information</vt:lpstr>
      <vt:lpstr>Business Analytics (Textbook):</vt:lpstr>
      <vt:lpstr>Descriptive Analytics</vt:lpstr>
      <vt:lpstr>Predictive Analytics</vt:lpstr>
      <vt:lpstr>Prescriptive Analytics</vt:lpstr>
      <vt:lpstr>Big Data</vt:lpstr>
      <vt:lpstr>Steps In Making A Decision:</vt:lpstr>
      <vt:lpstr>Types Of Decisions:</vt:lpstr>
      <vt:lpstr>Approaches To Decision Making: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348</dc:title>
  <dc:creator>FamilyUse</dc:creator>
  <cp:lastModifiedBy>Girvin, Michael</cp:lastModifiedBy>
  <cp:revision>11</cp:revision>
  <dcterms:created xsi:type="dcterms:W3CDTF">2015-09-07T21:38:13Z</dcterms:created>
  <dcterms:modified xsi:type="dcterms:W3CDTF">2015-09-25T17:19:12Z</dcterms:modified>
</cp:coreProperties>
</file>