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8"/>
  </p:notesMasterIdLst>
  <p:sldIdLst>
    <p:sldId id="256" r:id="rId2"/>
    <p:sldId id="257" r:id="rId3"/>
    <p:sldId id="258" r:id="rId4"/>
    <p:sldId id="285" r:id="rId5"/>
    <p:sldId id="267" r:id="rId6"/>
    <p:sldId id="271" r:id="rId7"/>
    <p:sldId id="272" r:id="rId8"/>
    <p:sldId id="273" r:id="rId9"/>
    <p:sldId id="275" r:id="rId10"/>
    <p:sldId id="259" r:id="rId11"/>
    <p:sldId id="266" r:id="rId12"/>
    <p:sldId id="278" r:id="rId13"/>
    <p:sldId id="279" r:id="rId14"/>
    <p:sldId id="276" r:id="rId15"/>
    <p:sldId id="281" r:id="rId16"/>
    <p:sldId id="268" r:id="rId17"/>
    <p:sldId id="269" r:id="rId18"/>
    <p:sldId id="261" r:id="rId19"/>
    <p:sldId id="283" r:id="rId20"/>
    <p:sldId id="284" r:id="rId21"/>
    <p:sldId id="262" r:id="rId22"/>
    <p:sldId id="282" r:id="rId23"/>
    <p:sldId id="270" r:id="rId24"/>
    <p:sldId id="263" r:id="rId25"/>
    <p:sldId id="264"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D7D"/>
    <a:srgbClr val="FF616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65" autoAdjust="0"/>
  </p:normalViewPr>
  <p:slideViewPr>
    <p:cSldViewPr snapToGrid="0">
      <p:cViewPr varScale="1">
        <p:scale>
          <a:sx n="100" d="100"/>
          <a:sy n="100"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a:t>Class distribution on the whole dataset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F2563C"/>
              </a:solidFill>
              <a:ln w="19050">
                <a:solidFill>
                  <a:schemeClr val="lt1"/>
                </a:solidFill>
              </a:ln>
              <a:effectLst/>
            </c:spPr>
            <c:extLst>
              <c:ext xmlns:c16="http://schemas.microsoft.com/office/drawing/2014/chart" uri="{C3380CC4-5D6E-409C-BE32-E72D297353CC}">
                <c16:uniqueId val="{00000001-3DDF-48CA-85CE-B676084AE3F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3DDF-48CA-85CE-B676084AE3FC}"/>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3DDF-48CA-85CE-B676084AE3FC}"/>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3DDF-48CA-85CE-B676084AE3FC}"/>
              </c:ext>
            </c:extLst>
          </c:dPt>
          <c:dLbls>
            <c:dLbl>
              <c:idx val="0"/>
              <c:layout>
                <c:manualLayout>
                  <c:x val="-0.20421654823795013"/>
                  <c:y val="8.6296244219472559E-2"/>
                </c:manualLayout>
              </c:layout>
              <c:tx>
                <c:rich>
                  <a:bodyPr rot="0" spcFirstLastPara="1" vertOverflow="ellipsis" vert="horz" wrap="square" lIns="38100" tIns="19050" rIns="38100" bIns="19050" anchor="ctr" anchorCtr="0">
                    <a:spAutoFit/>
                  </a:bodyPr>
                  <a:lstStyle/>
                  <a:p>
                    <a:pPr algn="ctr">
                      <a:defRPr sz="2000" b="0" i="0" u="none" strike="noStrike" kern="1200" baseline="0">
                        <a:solidFill>
                          <a:schemeClr val="tx1">
                            <a:lumMod val="75000"/>
                            <a:lumOff val="25000"/>
                          </a:schemeClr>
                        </a:solidFill>
                        <a:latin typeface="+mn-lt"/>
                        <a:ea typeface="+mn-ea"/>
                        <a:cs typeface="+mn-cs"/>
                      </a:defRPr>
                    </a:pPr>
                    <a:fld id="{9D051C2E-D6D9-4758-AB0E-050B125320D7}" type="PERCENTAGE">
                      <a:rPr lang="en-US" sz="1200"/>
                      <a:pPr algn="ctr">
                        <a:defRPr sz="2000"/>
                      </a:pPr>
                      <a:t>[PERCENTAGE]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sz="2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DDF-48CA-85CE-B676084AE3FC}"/>
                </c:ext>
              </c:extLst>
            </c:dLbl>
            <c:dLbl>
              <c:idx val="1"/>
              <c:layout>
                <c:manualLayout>
                  <c:x val="-4.6386364576582045E-2"/>
                  <c:y val="-0.18065398075240605"/>
                </c:manualLayout>
              </c:layout>
              <c:tx>
                <c:rich>
                  <a:bodyPr rot="0" spcFirstLastPara="1" vertOverflow="ellipsis" vert="horz" wrap="square" lIns="38100" tIns="19050" rIns="38100" bIns="19050" anchor="ctr" anchorCtr="0">
                    <a:spAutoFit/>
                  </a:bodyPr>
                  <a:lstStyle/>
                  <a:p>
                    <a:pPr algn="ctr">
                      <a:defRPr sz="2000" b="0" i="0" u="none" strike="noStrike" kern="1200" baseline="0">
                        <a:solidFill>
                          <a:schemeClr val="tx1">
                            <a:lumMod val="75000"/>
                            <a:lumOff val="25000"/>
                          </a:schemeClr>
                        </a:solidFill>
                        <a:latin typeface="+mn-lt"/>
                        <a:ea typeface="+mn-ea"/>
                        <a:cs typeface="+mn-cs"/>
                      </a:defRPr>
                    </a:pPr>
                    <a:fld id="{D35EE8BC-F85C-49A3-8AB2-64944FDE31A9}" type="PERCENTAGE">
                      <a:rPr lang="en-US" sz="1200"/>
                      <a:pPr algn="ctr">
                        <a:defRPr sz="2000"/>
                      </a:pPr>
                      <a:t>[PERCENTAGE]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sz="2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DDF-48CA-85CE-B676084AE3FC}"/>
                </c:ext>
              </c:extLst>
            </c:dLbl>
            <c:dLbl>
              <c:idx val="2"/>
              <c:layout>
                <c:manualLayout>
                  <c:x val="0.22195465496760367"/>
                  <c:y val="4.7164026371703534E-2"/>
                </c:manualLayout>
              </c:layout>
              <c:tx>
                <c:rich>
                  <a:bodyPr/>
                  <a:lstStyle/>
                  <a:p>
                    <a:fld id="{16C7D922-CC94-404B-A32A-37DEAD4BEFB0}" type="PERCENTAGE">
                      <a:rPr lang="en-US" sz="1200"/>
                      <a:pPr/>
                      <a:t>[PERCENTAGE]</a:t>
                    </a:fld>
                    <a:endParaRPr 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DDF-48CA-85CE-B676084AE3FC}"/>
                </c:ext>
              </c:extLst>
            </c:dLbl>
            <c:spPr>
              <a:noFill/>
              <a:ln>
                <a:noFill/>
              </a:ln>
              <a:effectLst/>
            </c:spPr>
            <c:txPr>
              <a:bodyPr rot="0" spcFirstLastPara="1" vertOverflow="ellipsis" vert="horz" wrap="square" lIns="38100" tIns="19050" rIns="38100" bIns="19050" anchor="ctr" anchorCtr="0">
                <a:spAutoFit/>
              </a:bodyPr>
              <a:lstStyle/>
              <a:p>
                <a:pPr algn="ct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Negative</c:v>
                </c:pt>
                <c:pt idx="1">
                  <c:v>Neutral</c:v>
                </c:pt>
                <c:pt idx="2">
                  <c:v>Positive</c:v>
                </c:pt>
              </c:strCache>
            </c:strRef>
          </c:cat>
          <c:val>
            <c:numRef>
              <c:f>Sheet1!$B$2:$B$5</c:f>
              <c:numCache>
                <c:formatCode>General</c:formatCode>
                <c:ptCount val="4"/>
                <c:pt idx="0">
                  <c:v>17031</c:v>
                </c:pt>
                <c:pt idx="1">
                  <c:v>8332</c:v>
                </c:pt>
                <c:pt idx="2">
                  <c:v>19592</c:v>
                </c:pt>
              </c:numCache>
            </c:numRef>
          </c:val>
          <c:extLst>
            <c:ext xmlns:c16="http://schemas.microsoft.com/office/drawing/2014/chart" uri="{C3380CC4-5D6E-409C-BE32-E72D297353CC}">
              <c16:uniqueId val="{00000008-3DDF-48CA-85CE-B676084AE3F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Comparison results between 5 models on P, R, F1 (%) on testing data</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Sheet1!$A$2:$A$6</c:f>
              <c:strCache>
                <c:ptCount val="5"/>
                <c:pt idx="0">
                  <c:v>CNN</c:v>
                </c:pt>
                <c:pt idx="1">
                  <c:v>LSTM</c:v>
                </c:pt>
                <c:pt idx="2">
                  <c:v>CNN_LSTM</c:v>
                </c:pt>
                <c:pt idx="3">
                  <c:v>LSTM_CNN</c:v>
                </c:pt>
                <c:pt idx="4">
                  <c:v>CNN+LSTM</c:v>
                </c:pt>
              </c:strCache>
            </c:strRef>
          </c:cat>
          <c:val>
            <c:numRef>
              <c:f>Sheet1!$B$2:$B$6</c:f>
              <c:numCache>
                <c:formatCode>General</c:formatCode>
                <c:ptCount val="5"/>
                <c:pt idx="0">
                  <c:v>72</c:v>
                </c:pt>
                <c:pt idx="1">
                  <c:v>81</c:v>
                </c:pt>
                <c:pt idx="2">
                  <c:v>78</c:v>
                </c:pt>
                <c:pt idx="3">
                  <c:v>84</c:v>
                </c:pt>
                <c:pt idx="4">
                  <c:v>78</c:v>
                </c:pt>
              </c:numCache>
            </c:numRef>
          </c:val>
          <c:extLst>
            <c:ext xmlns:c16="http://schemas.microsoft.com/office/drawing/2014/chart" uri="{C3380CC4-5D6E-409C-BE32-E72D297353CC}">
              <c16:uniqueId val="{00000000-745B-4BBB-AF89-D17D749ECDE9}"/>
            </c:ext>
          </c:extLst>
        </c:ser>
        <c:ser>
          <c:idx val="1"/>
          <c:order val="1"/>
          <c:tx>
            <c:strRef>
              <c:f>Sheet1!$C$1</c:f>
              <c:strCache>
                <c:ptCount val="1"/>
                <c:pt idx="0">
                  <c:v>Recall</c:v>
                </c:pt>
              </c:strCache>
            </c:strRef>
          </c:tx>
          <c:spPr>
            <a:solidFill>
              <a:schemeClr val="accent2"/>
            </a:solidFill>
            <a:ln>
              <a:noFill/>
            </a:ln>
            <a:effectLst/>
          </c:spPr>
          <c:invertIfNegative val="0"/>
          <c:cat>
            <c:strRef>
              <c:f>Sheet1!$A$2:$A$6</c:f>
              <c:strCache>
                <c:ptCount val="5"/>
                <c:pt idx="0">
                  <c:v>CNN</c:v>
                </c:pt>
                <c:pt idx="1">
                  <c:v>LSTM</c:v>
                </c:pt>
                <c:pt idx="2">
                  <c:v>CNN_LSTM</c:v>
                </c:pt>
                <c:pt idx="3">
                  <c:v>LSTM_CNN</c:v>
                </c:pt>
                <c:pt idx="4">
                  <c:v>CNN+LSTM</c:v>
                </c:pt>
              </c:strCache>
            </c:strRef>
          </c:cat>
          <c:val>
            <c:numRef>
              <c:f>Sheet1!$C$2:$C$6</c:f>
              <c:numCache>
                <c:formatCode>General</c:formatCode>
                <c:ptCount val="5"/>
                <c:pt idx="0">
                  <c:v>72</c:v>
                </c:pt>
                <c:pt idx="1">
                  <c:v>80</c:v>
                </c:pt>
                <c:pt idx="2">
                  <c:v>77</c:v>
                </c:pt>
                <c:pt idx="3">
                  <c:v>83</c:v>
                </c:pt>
                <c:pt idx="4">
                  <c:v>78</c:v>
                </c:pt>
              </c:numCache>
            </c:numRef>
          </c:val>
          <c:extLst>
            <c:ext xmlns:c16="http://schemas.microsoft.com/office/drawing/2014/chart" uri="{C3380CC4-5D6E-409C-BE32-E72D297353CC}">
              <c16:uniqueId val="{00000001-745B-4BBB-AF89-D17D749ECDE9}"/>
            </c:ext>
          </c:extLst>
        </c:ser>
        <c:ser>
          <c:idx val="2"/>
          <c:order val="2"/>
          <c:tx>
            <c:strRef>
              <c:f>Sheet1!$D$1</c:f>
              <c:strCache>
                <c:ptCount val="1"/>
                <c:pt idx="0">
                  <c:v>F1-Score</c:v>
                </c:pt>
              </c:strCache>
            </c:strRef>
          </c:tx>
          <c:spPr>
            <a:solidFill>
              <a:schemeClr val="accent3"/>
            </a:solidFill>
            <a:ln>
              <a:noFill/>
            </a:ln>
            <a:effectLst/>
          </c:spPr>
          <c:invertIfNegative val="0"/>
          <c:cat>
            <c:strRef>
              <c:f>Sheet1!$A$2:$A$6</c:f>
              <c:strCache>
                <c:ptCount val="5"/>
                <c:pt idx="0">
                  <c:v>CNN</c:v>
                </c:pt>
                <c:pt idx="1">
                  <c:v>LSTM</c:v>
                </c:pt>
                <c:pt idx="2">
                  <c:v>CNN_LSTM</c:v>
                </c:pt>
                <c:pt idx="3">
                  <c:v>LSTM_CNN</c:v>
                </c:pt>
                <c:pt idx="4">
                  <c:v>CNN+LSTM</c:v>
                </c:pt>
              </c:strCache>
            </c:strRef>
          </c:cat>
          <c:val>
            <c:numRef>
              <c:f>Sheet1!$D$2:$D$6</c:f>
              <c:numCache>
                <c:formatCode>General</c:formatCode>
                <c:ptCount val="5"/>
                <c:pt idx="0">
                  <c:v>72</c:v>
                </c:pt>
                <c:pt idx="1">
                  <c:v>80</c:v>
                </c:pt>
                <c:pt idx="2">
                  <c:v>77</c:v>
                </c:pt>
                <c:pt idx="3">
                  <c:v>83</c:v>
                </c:pt>
                <c:pt idx="4">
                  <c:v>78</c:v>
                </c:pt>
              </c:numCache>
            </c:numRef>
          </c:val>
          <c:extLst>
            <c:ext xmlns:c16="http://schemas.microsoft.com/office/drawing/2014/chart" uri="{C3380CC4-5D6E-409C-BE32-E72D297353CC}">
              <c16:uniqueId val="{00000002-745B-4BBB-AF89-D17D749ECDE9}"/>
            </c:ext>
          </c:extLst>
        </c:ser>
        <c:dLbls>
          <c:showLegendKey val="0"/>
          <c:showVal val="0"/>
          <c:showCatName val="0"/>
          <c:showSerName val="0"/>
          <c:showPercent val="0"/>
          <c:showBubbleSize val="0"/>
        </c:dLbls>
        <c:gapWidth val="269"/>
        <c:overlap val="-58"/>
        <c:axId val="1069003503"/>
        <c:axId val="1068998095"/>
      </c:barChart>
      <c:catAx>
        <c:axId val="106900350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068998095"/>
        <c:crosses val="autoZero"/>
        <c:auto val="1"/>
        <c:lblAlgn val="ctr"/>
        <c:lblOffset val="100"/>
        <c:noMultiLvlLbl val="0"/>
      </c:catAx>
      <c:valAx>
        <c:axId val="1068998095"/>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0035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Comparison results between 5 models on testing data</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dLbl>
              <c:idx val="0"/>
              <c:tx>
                <c:rich>
                  <a:bodyPr/>
                  <a:lstStyle/>
                  <a:p>
                    <a:r>
                      <a:rPr lang="en-US" dirty="0"/>
                      <a:t>80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175-4E87-8FEB-FCD8859BBE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CNN</c:v>
                </c:pt>
                <c:pt idx="1">
                  <c:v>LSTM</c:v>
                </c:pt>
                <c:pt idx="2">
                  <c:v>CNN_LSTM </c:v>
                </c:pt>
                <c:pt idx="3">
                  <c:v>LSTM_CNN</c:v>
                </c:pt>
                <c:pt idx="4">
                  <c:v>CNN+LSTM</c:v>
                </c:pt>
              </c:strCache>
            </c:strRef>
          </c:cat>
          <c:val>
            <c:numRef>
              <c:f>Sheet1!$B$2:$B$6</c:f>
              <c:numCache>
                <c:formatCode>General</c:formatCode>
                <c:ptCount val="5"/>
                <c:pt idx="0">
                  <c:v>80</c:v>
                </c:pt>
                <c:pt idx="1">
                  <c:v>80</c:v>
                </c:pt>
                <c:pt idx="2">
                  <c:v>77</c:v>
                </c:pt>
                <c:pt idx="3">
                  <c:v>83</c:v>
                </c:pt>
                <c:pt idx="4">
                  <c:v>78</c:v>
                </c:pt>
              </c:numCache>
            </c:numRef>
          </c:val>
          <c:extLst>
            <c:ext xmlns:c16="http://schemas.microsoft.com/office/drawing/2014/chart" uri="{C3380CC4-5D6E-409C-BE32-E72D297353CC}">
              <c16:uniqueId val="{00000000-7F99-4341-9B1B-CCEEF10A4549}"/>
            </c:ext>
          </c:extLst>
        </c:ser>
        <c:ser>
          <c:idx val="1"/>
          <c:order val="1"/>
          <c:tx>
            <c:strRef>
              <c:f>Sheet1!$C$1</c:f>
              <c:strCache>
                <c:ptCount val="1"/>
                <c:pt idx="0">
                  <c:v>F1-Score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CNN</c:v>
                </c:pt>
                <c:pt idx="1">
                  <c:v>LSTM</c:v>
                </c:pt>
                <c:pt idx="2">
                  <c:v>CNN_LSTM </c:v>
                </c:pt>
                <c:pt idx="3">
                  <c:v>LSTM_CNN</c:v>
                </c:pt>
                <c:pt idx="4">
                  <c:v>CNN+LSTM</c:v>
                </c:pt>
              </c:strCache>
            </c:strRef>
          </c:cat>
          <c:val>
            <c:numRef>
              <c:f>Sheet1!$C$2:$C$6</c:f>
              <c:numCache>
                <c:formatCode>General</c:formatCode>
                <c:ptCount val="5"/>
                <c:pt idx="0">
                  <c:v>72</c:v>
                </c:pt>
                <c:pt idx="1">
                  <c:v>80</c:v>
                </c:pt>
                <c:pt idx="2">
                  <c:v>77</c:v>
                </c:pt>
                <c:pt idx="3">
                  <c:v>83</c:v>
                </c:pt>
                <c:pt idx="4">
                  <c:v>78</c:v>
                </c:pt>
              </c:numCache>
            </c:numRef>
          </c:val>
          <c:extLst>
            <c:ext xmlns:c16="http://schemas.microsoft.com/office/drawing/2014/chart" uri="{C3380CC4-5D6E-409C-BE32-E72D297353CC}">
              <c16:uniqueId val="{00000001-7F99-4341-9B1B-CCEEF10A4549}"/>
            </c:ext>
          </c:extLst>
        </c:ser>
        <c:dLbls>
          <c:dLblPos val="outEnd"/>
          <c:showLegendKey val="0"/>
          <c:showVal val="1"/>
          <c:showCatName val="0"/>
          <c:showSerName val="0"/>
          <c:showPercent val="0"/>
          <c:showBubbleSize val="0"/>
        </c:dLbls>
        <c:gapWidth val="199"/>
        <c:axId val="1684139136"/>
        <c:axId val="1684156192"/>
      </c:barChart>
      <c:catAx>
        <c:axId val="168413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684156192"/>
        <c:crosses val="autoZero"/>
        <c:auto val="1"/>
        <c:lblAlgn val="ctr"/>
        <c:lblOffset val="100"/>
        <c:noMultiLvlLbl val="0"/>
      </c:catAx>
      <c:valAx>
        <c:axId val="168415619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841391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5187A-4199-4BF5-BF2A-169CC1E4A86F}"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43E76-65CE-4C08-8800-23172FFAEC6E}" type="slidenum">
              <a:rPr lang="en-US" smtClean="0"/>
              <a:t>‹#›</a:t>
            </a:fld>
            <a:endParaRPr lang="en-US"/>
          </a:p>
        </p:txBody>
      </p:sp>
    </p:spTree>
    <p:extLst>
      <p:ext uri="{BB962C8B-B14F-4D97-AF65-F5344CB8AC3E}">
        <p14:creationId xmlns:p14="http://schemas.microsoft.com/office/powerpoint/2010/main" val="199275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1</a:t>
            </a:fld>
            <a:endParaRPr lang="en-US"/>
          </a:p>
        </p:txBody>
      </p:sp>
    </p:spTree>
    <p:extLst>
      <p:ext uri="{BB962C8B-B14F-4D97-AF65-F5344CB8AC3E}">
        <p14:creationId xmlns:p14="http://schemas.microsoft.com/office/powerpoint/2010/main" val="278340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Through an experimental comparison analysis, this work evaluates and summarizes predecessors' theoretical and practical experience, and presents a text categorization approach based on the LSTM-CNN hybrid model. When compared to employing simply the CNN or LSTM model, the suggested approach produces much better results and reduces the number of parameters in the LSTM model. In comparison to the CNN-LSTM and CNN+LSTM models, the accuracy and F score of the LSTM-CNN model is somewhat enhanced, despite the suggested model having less parameters.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Because the data set utilized in the experiment is somewhat small, and cleaning data is difficult to achieve 100% accuracy, it may differ from reality. Multiple data sets will be gathered for experimentation in the future, bringing the study closer to its intended use. Simultaneously, continue to research the use of deep learning and other technologies in the field of text categorization.</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spcAft>
                <a:spcPts val="800"/>
              </a:spcAft>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23</a:t>
            </a:fld>
            <a:endParaRPr lang="en-US"/>
          </a:p>
        </p:txBody>
      </p:sp>
    </p:spTree>
    <p:extLst>
      <p:ext uri="{BB962C8B-B14F-4D97-AF65-F5344CB8AC3E}">
        <p14:creationId xmlns:p14="http://schemas.microsoft.com/office/powerpoint/2010/main" val="47597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24</a:t>
            </a:fld>
            <a:endParaRPr lang="en-US"/>
          </a:p>
        </p:txBody>
      </p:sp>
    </p:spTree>
    <p:extLst>
      <p:ext uri="{BB962C8B-B14F-4D97-AF65-F5344CB8AC3E}">
        <p14:creationId xmlns:p14="http://schemas.microsoft.com/office/powerpoint/2010/main" val="335276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Text classification is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a:t>
            </a:r>
            <a:r>
              <a:rPr lang="en-US" b="0" i="0" dirty="0">
                <a:effectLst/>
              </a:rPr>
              <a:t>ajority of data (80% to 90%, according to multiple analyst estimates) is unstructured information [1], with text being one of the most common types of </a:t>
            </a:r>
            <a:r>
              <a:rPr lang="en-US" b="0" i="0" strike="noStrike" dirty="0">
                <a:effectLst/>
              </a:rPr>
              <a:t>unstructured data</a:t>
            </a:r>
            <a:r>
              <a:rPr lang="en-US" b="0" i="0" dirty="0">
                <a:solidFill>
                  <a:srgbClr val="2B3E51"/>
                </a:solidFill>
                <a:effectLst/>
                <a:latin typeface="Open Sans" panose="020B0606030504020204" pitchFamily="34" charset="0"/>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72727"/>
                </a:solidFill>
                <a:effectLst/>
                <a:latin typeface="Adelle W01 Regular"/>
              </a:rPr>
              <a:t>+ It’s a huge untapped resource with the potential to create competitive advantage for companies that figure out how to use 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Times New Roman" panose="02020603050405020304" pitchFamily="18" charset="0"/>
                <a:cs typeface="Times New Roman" panose="02020603050405020304" pitchFamily="18" charset="0"/>
              </a:rPr>
              <a:t>- Deep learning has made significant progress in the fields of computer vision and speech recognition [2], [3], but it is still advancing in natural language processing.</a:t>
            </a:r>
            <a:endParaRPr lang="en-US" sz="1200" dirty="0">
              <a:effectLst/>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T</a:t>
            </a:r>
            <a:r>
              <a:rPr lang="en-US" b="0" i="0" dirty="0">
                <a:effectLst/>
              </a:rPr>
              <a:t>ext classifiers can automatically structure all manner of relevant text, from emails, legal documents, social media, chatbots, surveys, and more in a fast and cost-effective way.</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2</a:t>
            </a:fld>
            <a:endParaRPr lang="en-US"/>
          </a:p>
        </p:txBody>
      </p:sp>
    </p:spTree>
    <p:extLst>
      <p:ext uri="{BB962C8B-B14F-4D97-AF65-F5344CB8AC3E}">
        <p14:creationId xmlns:p14="http://schemas.microsoft.com/office/powerpoint/2010/main" val="177179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word embeddings are the weights of the hidden layer, which is a conventional fully linked layer. </a:t>
            </a:r>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8</a:t>
            </a:fld>
            <a:endParaRPr lang="en-US"/>
          </a:p>
        </p:txBody>
      </p:sp>
    </p:spTree>
    <p:extLst>
      <p:ext uri="{BB962C8B-B14F-4D97-AF65-F5344CB8AC3E}">
        <p14:creationId xmlns:p14="http://schemas.microsoft.com/office/powerpoint/2010/main" val="82631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9</a:t>
            </a:fld>
            <a:endParaRPr lang="en-US"/>
          </a:p>
        </p:txBody>
      </p:sp>
    </p:spTree>
    <p:extLst>
      <p:ext uri="{BB962C8B-B14F-4D97-AF65-F5344CB8AC3E}">
        <p14:creationId xmlns:p14="http://schemas.microsoft.com/office/powerpoint/2010/main" val="3699548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a sigmoid layer, the forget gate layer determines what information is discarded from the cell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examines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returns a number between 0 and 1 for each number in the cell state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1 indicates that the information should be kept totally, whereas a 0 indicates that is should be completely removed.</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a sigmoid layer, the forget gate layer determines what information is discarded from the cell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examines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ℎ_(𝑡−1)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𝑥_𝑡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returns a number between 0 and 1 for each number in the cell state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𝐶_(𝑡−1)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1 indicates that the information should be kept totally, whereas a 0 indicates that is should be completely removed.</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A9043E76-65CE-4C08-8800-23172FFAEC6E}" type="slidenum">
              <a:rPr lang="en-US" smtClean="0"/>
              <a:t>11</a:t>
            </a:fld>
            <a:endParaRPr lang="en-US"/>
          </a:p>
        </p:txBody>
      </p:sp>
    </p:spTree>
    <p:extLst>
      <p:ext uri="{BB962C8B-B14F-4D97-AF65-F5344CB8AC3E}">
        <p14:creationId xmlns:p14="http://schemas.microsoft.com/office/powerpoint/2010/main" val="363861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next step is to assess new information to see if it can be stored in the cell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two components to this. The input gate layer, a sigmoid layer, chooses which values will be updated.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that, a tanh layer generates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vector of fresh candidate values that might be added to the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two values are then concatenated in the following step to form a state update.</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next step is to assess new information to see if it can be stored in the cell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two components to this. The input gate layer, a sigmoid layer, chooses which values will be updated.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that, a tanh layer generates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𝐶 ̂_𝑡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vector of fresh candidate values that might be added to the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two values are then concatenated in the following step to form a state update.</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A9043E76-65CE-4C08-8800-23172FFAEC6E}" type="slidenum">
              <a:rPr lang="en-US" smtClean="0"/>
              <a:t>12</a:t>
            </a:fld>
            <a:endParaRPr lang="en-US"/>
          </a:p>
        </p:txBody>
      </p:sp>
    </p:spTree>
    <p:extLst>
      <p:ext uri="{BB962C8B-B14F-4D97-AF65-F5344CB8AC3E}">
        <p14:creationId xmlns:p14="http://schemas.microsoft.com/office/powerpoint/2010/main" val="12741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previous cell state,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replaced with the new cell state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Because the preceding phases have already chosen what to do, this step will simply process the values.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former state is multiplied by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order to forget the items that were previously determined to be forgotten. </a:t>
                </a: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Then use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combine it. This is the new set of candidate values, scaled by how much each state value was updated.</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previous cell state,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𝐶_(𝑡−1)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replaced with the new cell state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𝐶_𝑡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Because the preceding phases have already chosen what to do, this step will simply process the values.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former state is multiplied by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𝑓_𝑡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order to forget the items that were previously determined to be forgotten. </a:t>
                </a:r>
              </a:p>
              <a:p>
                <a:pPr algn="just">
                  <a:lnSpc>
                    <a:spcPct val="13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Then use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𝑖_𝑡∗𝐶 ̂_𝑡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combine it. This is the new set of candidate values, scaled by how much each state value was updated.</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A9043E76-65CE-4C08-8800-23172FFAEC6E}" type="slidenum">
              <a:rPr lang="en-US" smtClean="0"/>
              <a:t>13</a:t>
            </a:fld>
            <a:endParaRPr lang="en-US"/>
          </a:p>
        </p:txBody>
      </p:sp>
    </p:spTree>
    <p:extLst>
      <p:ext uri="{BB962C8B-B14F-4D97-AF65-F5344CB8AC3E}">
        <p14:creationId xmlns:p14="http://schemas.microsoft.com/office/powerpoint/2010/main" val="359249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output gate is where the process ends.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output will be filtered and will be dependent on the cell status. A sigmoid layer is first utilized to determine which elements of the cell state are output.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cell state is then placed via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𝑡𝑎𝑛h</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activation to push the values between -1 and 1, and then multiplied by the output of the sigmoid gate, ensuring that only the sections we choose to output are output.</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output gate is where the process ends.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output will be filtered and will be dependent on the cell status. A sigmoid layer is first utilized to determine which elements of the cell state are output.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cell state is then placed via </a:t>
                </a:r>
                <a:r>
                  <a:rPr lang="en-US" sz="1800" i="0">
                    <a:effectLst/>
                    <a:latin typeface="Cambria Math" panose="02040503050406030204" pitchFamily="18" charset="0"/>
                    <a:ea typeface="Times New Roman" panose="02020603050405020304" pitchFamily="18" charset="0"/>
                    <a:cs typeface="Times New Roman" panose="02020603050405020304" pitchFamily="18" charset="0"/>
                  </a:rPr>
                  <a:t>𝑡𝑎𝑛ℎ</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activation to push the values between -1 and 1, and then multiplied by the output of the sigmoid gate, ensuring that only the sections we choose to output are output.</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A9043E76-65CE-4C08-8800-23172FFAEC6E}" type="slidenum">
              <a:rPr lang="en-US" smtClean="0"/>
              <a:t>14</a:t>
            </a:fld>
            <a:endParaRPr lang="en-US"/>
          </a:p>
        </p:txBody>
      </p:sp>
    </p:spTree>
    <p:extLst>
      <p:ext uri="{BB962C8B-B14F-4D97-AF65-F5344CB8AC3E}">
        <p14:creationId xmlns:p14="http://schemas.microsoft.com/office/powerpoint/2010/main" val="65131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43E76-65CE-4C08-8800-23172FFAEC6E}" type="slidenum">
              <a:rPr lang="en-US" smtClean="0"/>
              <a:t>22</a:t>
            </a:fld>
            <a:endParaRPr lang="en-US"/>
          </a:p>
        </p:txBody>
      </p:sp>
    </p:spTree>
    <p:extLst>
      <p:ext uri="{BB962C8B-B14F-4D97-AF65-F5344CB8AC3E}">
        <p14:creationId xmlns:p14="http://schemas.microsoft.com/office/powerpoint/2010/main" val="1629206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9CA8-6C9C-445A-9410-0251DA100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06769B-2CE5-45A9-8BD2-0487EB31C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216F5-BC3B-4852-8316-BB3331293BC4}"/>
              </a:ext>
            </a:extLst>
          </p:cNvPr>
          <p:cNvSpPr>
            <a:spLocks noGrp="1"/>
          </p:cNvSpPr>
          <p:nvPr>
            <p:ph type="dt" sz="half" idx="10"/>
          </p:nvPr>
        </p:nvSpPr>
        <p:spPr/>
        <p:txBody>
          <a:bodyPr/>
          <a:lstStyle/>
          <a:p>
            <a:fld id="{F55ADA8B-EEAB-40EB-A63E-92B96C72494F}" type="datetime1">
              <a:rPr lang="en-US" smtClean="0"/>
              <a:t>3/8/2022</a:t>
            </a:fld>
            <a:endParaRPr lang="en-US"/>
          </a:p>
        </p:txBody>
      </p:sp>
      <p:sp>
        <p:nvSpPr>
          <p:cNvPr id="5" name="Footer Placeholder 4">
            <a:extLst>
              <a:ext uri="{FF2B5EF4-FFF2-40B4-BE49-F238E27FC236}">
                <a16:creationId xmlns:a16="http://schemas.microsoft.com/office/drawing/2014/main" id="{564B9329-AF33-4CD6-9126-15A0E5428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C91D9-42DE-4D2F-8E0B-7F99F7FD3C25}"/>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151473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F0DC-D65E-493F-AAE5-E0A18550B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1BFF63-C055-4A51-94E2-2A82E76EA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230A5-C756-4ACC-97BD-78B5A3A08089}"/>
              </a:ext>
            </a:extLst>
          </p:cNvPr>
          <p:cNvSpPr>
            <a:spLocks noGrp="1"/>
          </p:cNvSpPr>
          <p:nvPr>
            <p:ph type="dt" sz="half" idx="10"/>
          </p:nvPr>
        </p:nvSpPr>
        <p:spPr/>
        <p:txBody>
          <a:bodyPr/>
          <a:lstStyle/>
          <a:p>
            <a:fld id="{AAD0AD03-BFA3-4DF5-8C53-382FB90A76E4}" type="datetime1">
              <a:rPr lang="en-US" smtClean="0"/>
              <a:t>3/8/2022</a:t>
            </a:fld>
            <a:endParaRPr lang="en-US"/>
          </a:p>
        </p:txBody>
      </p:sp>
      <p:sp>
        <p:nvSpPr>
          <p:cNvPr id="5" name="Footer Placeholder 4">
            <a:extLst>
              <a:ext uri="{FF2B5EF4-FFF2-40B4-BE49-F238E27FC236}">
                <a16:creationId xmlns:a16="http://schemas.microsoft.com/office/drawing/2014/main" id="{2E117AF0-1A88-4FB7-9453-46E8B7B05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8D9C8-A11D-4E0D-AB3D-889A5E9FBBED}"/>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317973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D18A7-700B-4303-ADC2-9CB29779D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1F95B-76B0-401E-92C9-89814EB4C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DA618-549E-4551-97FF-41317F8AC7BA}"/>
              </a:ext>
            </a:extLst>
          </p:cNvPr>
          <p:cNvSpPr>
            <a:spLocks noGrp="1"/>
          </p:cNvSpPr>
          <p:nvPr>
            <p:ph type="dt" sz="half" idx="10"/>
          </p:nvPr>
        </p:nvSpPr>
        <p:spPr/>
        <p:txBody>
          <a:bodyPr/>
          <a:lstStyle/>
          <a:p>
            <a:fld id="{4D314A2F-6D08-433F-A2A0-A372FD5DE4B0}" type="datetime1">
              <a:rPr lang="en-US" smtClean="0"/>
              <a:t>3/8/2022</a:t>
            </a:fld>
            <a:endParaRPr lang="en-US"/>
          </a:p>
        </p:txBody>
      </p:sp>
      <p:sp>
        <p:nvSpPr>
          <p:cNvPr id="5" name="Footer Placeholder 4">
            <a:extLst>
              <a:ext uri="{FF2B5EF4-FFF2-40B4-BE49-F238E27FC236}">
                <a16:creationId xmlns:a16="http://schemas.microsoft.com/office/drawing/2014/main" id="{1831B2BA-9134-4AB2-BDFE-6F57DE95A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3EA7D-E866-45C2-8EE0-4EA072697669}"/>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388705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D6C9-4326-40AF-A9F8-09298D206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5650F-B4C3-458C-A7D8-D5707A019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F8C1D-00DD-48CE-868C-47E83B9DBC25}"/>
              </a:ext>
            </a:extLst>
          </p:cNvPr>
          <p:cNvSpPr>
            <a:spLocks noGrp="1"/>
          </p:cNvSpPr>
          <p:nvPr>
            <p:ph type="dt" sz="half" idx="10"/>
          </p:nvPr>
        </p:nvSpPr>
        <p:spPr/>
        <p:txBody>
          <a:bodyPr/>
          <a:lstStyle/>
          <a:p>
            <a:fld id="{AAD751C9-2292-4C79-A960-C6ED8060DECC}" type="datetime1">
              <a:rPr lang="en-US" smtClean="0"/>
              <a:t>3/8/2022</a:t>
            </a:fld>
            <a:endParaRPr lang="en-US"/>
          </a:p>
        </p:txBody>
      </p:sp>
      <p:sp>
        <p:nvSpPr>
          <p:cNvPr id="5" name="Footer Placeholder 4">
            <a:extLst>
              <a:ext uri="{FF2B5EF4-FFF2-40B4-BE49-F238E27FC236}">
                <a16:creationId xmlns:a16="http://schemas.microsoft.com/office/drawing/2014/main" id="{BB23B4FC-F470-4ADD-B59F-38756E10A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FA625-BBFD-4D39-9DA3-66D77E5355E3}"/>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177169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6826-CC59-4410-BED2-C4C35A045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2A980-A71F-4AB1-BA0B-22CA235BC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8EE24-F196-4A6F-B8E1-9D9AB1AE39FF}"/>
              </a:ext>
            </a:extLst>
          </p:cNvPr>
          <p:cNvSpPr>
            <a:spLocks noGrp="1"/>
          </p:cNvSpPr>
          <p:nvPr>
            <p:ph type="dt" sz="half" idx="10"/>
          </p:nvPr>
        </p:nvSpPr>
        <p:spPr/>
        <p:txBody>
          <a:bodyPr/>
          <a:lstStyle/>
          <a:p>
            <a:fld id="{E7468BFF-958C-45B4-93AB-AD1FD1AFA1C8}" type="datetime1">
              <a:rPr lang="en-US" smtClean="0"/>
              <a:t>3/8/2022</a:t>
            </a:fld>
            <a:endParaRPr lang="en-US"/>
          </a:p>
        </p:txBody>
      </p:sp>
      <p:sp>
        <p:nvSpPr>
          <p:cNvPr id="5" name="Footer Placeholder 4">
            <a:extLst>
              <a:ext uri="{FF2B5EF4-FFF2-40B4-BE49-F238E27FC236}">
                <a16:creationId xmlns:a16="http://schemas.microsoft.com/office/drawing/2014/main" id="{48FB8DC5-DA13-43C4-998A-4671F3C1A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5465D-7223-4FF3-B647-FF1EB948DA1B}"/>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172482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252C-2937-4968-B010-19F19E4CB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D6BE9-EC69-42FB-B660-4736A80D9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B879B8-AA22-4554-8FF9-B53FEAC286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A2941-A3A9-463A-8A79-2D06CCEBE193}"/>
              </a:ext>
            </a:extLst>
          </p:cNvPr>
          <p:cNvSpPr>
            <a:spLocks noGrp="1"/>
          </p:cNvSpPr>
          <p:nvPr>
            <p:ph type="dt" sz="half" idx="10"/>
          </p:nvPr>
        </p:nvSpPr>
        <p:spPr/>
        <p:txBody>
          <a:bodyPr/>
          <a:lstStyle/>
          <a:p>
            <a:fld id="{0A55D7F3-F5C7-4452-B5FF-E31EE15C7FB1}" type="datetime1">
              <a:rPr lang="en-US" smtClean="0"/>
              <a:t>3/8/2022</a:t>
            </a:fld>
            <a:endParaRPr lang="en-US"/>
          </a:p>
        </p:txBody>
      </p:sp>
      <p:sp>
        <p:nvSpPr>
          <p:cNvPr id="6" name="Footer Placeholder 5">
            <a:extLst>
              <a:ext uri="{FF2B5EF4-FFF2-40B4-BE49-F238E27FC236}">
                <a16:creationId xmlns:a16="http://schemas.microsoft.com/office/drawing/2014/main" id="{DDFE421F-B396-49E3-838E-EA465B462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1A099-E1F4-4B5C-AFDA-EC290D41B221}"/>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11051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643C-DABA-4786-9D7C-5405F69C3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80699F-DA5F-4E68-A662-B13ADE8D4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E6F9F-F16C-435A-93B9-B152C1302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34B22A-34A2-49CE-8D42-E4B43E041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1A882-1AB8-4C8C-8E96-B12395BDB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B16BA2-BA34-4C0A-AF34-B06FB6EEE404}"/>
              </a:ext>
            </a:extLst>
          </p:cNvPr>
          <p:cNvSpPr>
            <a:spLocks noGrp="1"/>
          </p:cNvSpPr>
          <p:nvPr>
            <p:ph type="dt" sz="half" idx="10"/>
          </p:nvPr>
        </p:nvSpPr>
        <p:spPr/>
        <p:txBody>
          <a:bodyPr/>
          <a:lstStyle/>
          <a:p>
            <a:fld id="{FC14C166-342A-40D7-AEDE-D9F5C1712970}" type="datetime1">
              <a:rPr lang="en-US" smtClean="0"/>
              <a:t>3/8/2022</a:t>
            </a:fld>
            <a:endParaRPr lang="en-US"/>
          </a:p>
        </p:txBody>
      </p:sp>
      <p:sp>
        <p:nvSpPr>
          <p:cNvPr id="8" name="Footer Placeholder 7">
            <a:extLst>
              <a:ext uri="{FF2B5EF4-FFF2-40B4-BE49-F238E27FC236}">
                <a16:creationId xmlns:a16="http://schemas.microsoft.com/office/drawing/2014/main" id="{62AEE7A0-1372-4FA9-8A17-36D0698A2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90DAA-D03A-4489-BC44-DFF2E6BC1B4F}"/>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177919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94E2-508A-40C4-BFAE-EF94AA270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B18C40-3B00-4399-BC06-A7C1F43223E3}"/>
              </a:ext>
            </a:extLst>
          </p:cNvPr>
          <p:cNvSpPr>
            <a:spLocks noGrp="1"/>
          </p:cNvSpPr>
          <p:nvPr>
            <p:ph type="dt" sz="half" idx="10"/>
          </p:nvPr>
        </p:nvSpPr>
        <p:spPr/>
        <p:txBody>
          <a:bodyPr/>
          <a:lstStyle/>
          <a:p>
            <a:fld id="{DEF7451E-9317-471A-BC1D-8F2A1818FBD1}" type="datetime1">
              <a:rPr lang="en-US" smtClean="0"/>
              <a:t>3/8/2022</a:t>
            </a:fld>
            <a:endParaRPr lang="en-US"/>
          </a:p>
        </p:txBody>
      </p:sp>
      <p:sp>
        <p:nvSpPr>
          <p:cNvPr id="4" name="Footer Placeholder 3">
            <a:extLst>
              <a:ext uri="{FF2B5EF4-FFF2-40B4-BE49-F238E27FC236}">
                <a16:creationId xmlns:a16="http://schemas.microsoft.com/office/drawing/2014/main" id="{3DC125CF-D41D-4CAD-8E03-A857789FB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6794CF-4D2E-4867-8243-AF0DE4282355}"/>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26726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BCD83-0241-4558-86A0-390FFE68793A}"/>
              </a:ext>
            </a:extLst>
          </p:cNvPr>
          <p:cNvSpPr>
            <a:spLocks noGrp="1"/>
          </p:cNvSpPr>
          <p:nvPr>
            <p:ph type="dt" sz="half" idx="10"/>
          </p:nvPr>
        </p:nvSpPr>
        <p:spPr/>
        <p:txBody>
          <a:bodyPr/>
          <a:lstStyle/>
          <a:p>
            <a:fld id="{C45830B2-D123-4C52-A1F3-86019E245D89}" type="datetime1">
              <a:rPr lang="en-US" smtClean="0"/>
              <a:t>3/8/2022</a:t>
            </a:fld>
            <a:endParaRPr lang="en-US"/>
          </a:p>
        </p:txBody>
      </p:sp>
      <p:sp>
        <p:nvSpPr>
          <p:cNvPr id="3" name="Footer Placeholder 2">
            <a:extLst>
              <a:ext uri="{FF2B5EF4-FFF2-40B4-BE49-F238E27FC236}">
                <a16:creationId xmlns:a16="http://schemas.microsoft.com/office/drawing/2014/main" id="{60014837-8FDD-4497-B215-E593DE30FA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165A35-E3A2-47FF-B4D9-88AF2E7BF9FE}"/>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53277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13E3-8ED6-4DEF-BC41-2D7D49FD7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38DAFF-3FBB-41AA-A778-5D80FCBD8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A839D-DCC0-47D1-A65F-5D187DCA2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8F25B-BE61-4E2E-8ABA-D5C7C8D1899E}"/>
              </a:ext>
            </a:extLst>
          </p:cNvPr>
          <p:cNvSpPr>
            <a:spLocks noGrp="1"/>
          </p:cNvSpPr>
          <p:nvPr>
            <p:ph type="dt" sz="half" idx="10"/>
          </p:nvPr>
        </p:nvSpPr>
        <p:spPr/>
        <p:txBody>
          <a:bodyPr/>
          <a:lstStyle/>
          <a:p>
            <a:fld id="{AB874049-C512-408B-9903-7127EB1F0371}" type="datetime1">
              <a:rPr lang="en-US" smtClean="0"/>
              <a:t>3/8/2022</a:t>
            </a:fld>
            <a:endParaRPr lang="en-US"/>
          </a:p>
        </p:txBody>
      </p:sp>
      <p:sp>
        <p:nvSpPr>
          <p:cNvPr id="6" name="Footer Placeholder 5">
            <a:extLst>
              <a:ext uri="{FF2B5EF4-FFF2-40B4-BE49-F238E27FC236}">
                <a16:creationId xmlns:a16="http://schemas.microsoft.com/office/drawing/2014/main" id="{A0B5859A-EC0E-460E-B8F7-00763C9F2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7FFD5-E5A8-453D-9214-B7B9422A9CA6}"/>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346106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4132-3382-40E6-BC4E-2C9FE86DB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5C01D-9CD4-403E-A979-56AE4C3B89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146D2E-2B47-4FE8-8FB0-46438C814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B2FCD-74C2-44D4-B286-487F5392F995}"/>
              </a:ext>
            </a:extLst>
          </p:cNvPr>
          <p:cNvSpPr>
            <a:spLocks noGrp="1"/>
          </p:cNvSpPr>
          <p:nvPr>
            <p:ph type="dt" sz="half" idx="10"/>
          </p:nvPr>
        </p:nvSpPr>
        <p:spPr/>
        <p:txBody>
          <a:bodyPr/>
          <a:lstStyle/>
          <a:p>
            <a:fld id="{17CBE075-2816-47A6-AD1D-7A41748B3C5A}" type="datetime1">
              <a:rPr lang="en-US" smtClean="0"/>
              <a:t>3/8/2022</a:t>
            </a:fld>
            <a:endParaRPr lang="en-US"/>
          </a:p>
        </p:txBody>
      </p:sp>
      <p:sp>
        <p:nvSpPr>
          <p:cNvPr id="6" name="Footer Placeholder 5">
            <a:extLst>
              <a:ext uri="{FF2B5EF4-FFF2-40B4-BE49-F238E27FC236}">
                <a16:creationId xmlns:a16="http://schemas.microsoft.com/office/drawing/2014/main" id="{AF8D4656-8F28-41F8-9A6B-43C2861FA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877F5-61ED-4E93-B354-5C14214154A5}"/>
              </a:ext>
            </a:extLst>
          </p:cNvPr>
          <p:cNvSpPr>
            <a:spLocks noGrp="1"/>
          </p:cNvSpPr>
          <p:nvPr>
            <p:ph type="sldNum" sz="quarter" idx="12"/>
          </p:nvPr>
        </p:nvSpPr>
        <p:spPr/>
        <p:txBody>
          <a:bodyPr/>
          <a:lstStyle/>
          <a:p>
            <a:fld id="{836E5CB0-BB9D-4E79-88F3-A56A9DBC0BF7}" type="slidenum">
              <a:rPr lang="en-US" smtClean="0"/>
              <a:t>‹#›</a:t>
            </a:fld>
            <a:endParaRPr lang="en-US"/>
          </a:p>
        </p:txBody>
      </p:sp>
    </p:spTree>
    <p:extLst>
      <p:ext uri="{BB962C8B-B14F-4D97-AF65-F5344CB8AC3E}">
        <p14:creationId xmlns:p14="http://schemas.microsoft.com/office/powerpoint/2010/main" val="135016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DEFAD-E913-4BF0-9092-F0E8EE3BC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814043-5EB7-4A76-AC73-23C0E4614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4D3CF-BD00-4D2E-A98E-B65458D57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4DCD4-7E41-4E83-9191-DE969F787ADE}" type="datetime1">
              <a:rPr lang="en-US" smtClean="0"/>
              <a:t>3/8/2022</a:t>
            </a:fld>
            <a:endParaRPr lang="en-US"/>
          </a:p>
        </p:txBody>
      </p:sp>
      <p:sp>
        <p:nvSpPr>
          <p:cNvPr id="5" name="Footer Placeholder 4">
            <a:extLst>
              <a:ext uri="{FF2B5EF4-FFF2-40B4-BE49-F238E27FC236}">
                <a16:creationId xmlns:a16="http://schemas.microsoft.com/office/drawing/2014/main" id="{F9FD3248-0D0C-41C9-ACA5-000EB680B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E8F1B7-A0C1-4693-9464-23A715888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E5CB0-BB9D-4E79-88F3-A56A9DBC0BF7}" type="slidenum">
              <a:rPr lang="en-US" smtClean="0"/>
              <a:t>‹#›</a:t>
            </a:fld>
            <a:endParaRPr lang="en-US"/>
          </a:p>
        </p:txBody>
      </p:sp>
    </p:spTree>
    <p:extLst>
      <p:ext uri="{BB962C8B-B14F-4D97-AF65-F5344CB8AC3E}">
        <p14:creationId xmlns:p14="http://schemas.microsoft.com/office/powerpoint/2010/main" val="209986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AAD014-4D73-4351-8BFD-1D6C78127FED}"/>
              </a:ext>
            </a:extLst>
          </p:cNvPr>
          <p:cNvSpPr txBox="1"/>
          <p:nvPr/>
        </p:nvSpPr>
        <p:spPr>
          <a:xfrm>
            <a:off x="2930626" y="405352"/>
            <a:ext cx="6330748" cy="677108"/>
          </a:xfrm>
          <a:prstGeom prst="rect">
            <a:avLst/>
          </a:prstGeom>
          <a:noFill/>
        </p:spPr>
        <p:txBody>
          <a:bodyPr wrap="square" rtlCol="0">
            <a:spAutoFit/>
          </a:bodyPr>
          <a:lstStyle/>
          <a:p>
            <a:pPr algn="ctr"/>
            <a:r>
              <a:rPr lang="en-US" sz="2000" b="1" dirty="0"/>
              <a:t>Danang University of Science and Technology</a:t>
            </a:r>
          </a:p>
          <a:p>
            <a:pPr algn="ctr"/>
            <a:r>
              <a:rPr lang="en-US" dirty="0"/>
              <a:t>Faculty of Information Technology</a:t>
            </a:r>
          </a:p>
        </p:txBody>
      </p:sp>
      <p:sp>
        <p:nvSpPr>
          <p:cNvPr id="9" name="TextBox 8">
            <a:extLst>
              <a:ext uri="{FF2B5EF4-FFF2-40B4-BE49-F238E27FC236}">
                <a16:creationId xmlns:a16="http://schemas.microsoft.com/office/drawing/2014/main" id="{49B77694-6368-432B-94D8-C76454489239}"/>
              </a:ext>
            </a:extLst>
          </p:cNvPr>
          <p:cNvSpPr txBox="1"/>
          <p:nvPr/>
        </p:nvSpPr>
        <p:spPr>
          <a:xfrm>
            <a:off x="3895626" y="1733812"/>
            <a:ext cx="4400746" cy="461665"/>
          </a:xfrm>
          <a:prstGeom prst="rect">
            <a:avLst/>
          </a:prstGeom>
          <a:noFill/>
        </p:spPr>
        <p:txBody>
          <a:bodyPr wrap="square" rtlCol="0">
            <a:spAutoFit/>
          </a:bodyPr>
          <a:lstStyle/>
          <a:p>
            <a:r>
              <a:rPr lang="en-US" sz="2400" dirty="0"/>
              <a:t>Graduation project thesis defense</a:t>
            </a:r>
          </a:p>
        </p:txBody>
      </p:sp>
      <p:sp>
        <p:nvSpPr>
          <p:cNvPr id="10" name="TextBox 9">
            <a:extLst>
              <a:ext uri="{FF2B5EF4-FFF2-40B4-BE49-F238E27FC236}">
                <a16:creationId xmlns:a16="http://schemas.microsoft.com/office/drawing/2014/main" id="{1E7905ED-C030-4EE1-BD1A-1D28BB3A1593}"/>
              </a:ext>
            </a:extLst>
          </p:cNvPr>
          <p:cNvSpPr txBox="1"/>
          <p:nvPr/>
        </p:nvSpPr>
        <p:spPr>
          <a:xfrm>
            <a:off x="2546559" y="2487541"/>
            <a:ext cx="7077818" cy="1569660"/>
          </a:xfrm>
          <a:prstGeom prst="rect">
            <a:avLst/>
          </a:prstGeom>
          <a:noFill/>
        </p:spPr>
        <p:txBody>
          <a:bodyPr wrap="square" rtlCol="0">
            <a:spAutoFit/>
          </a:bodyPr>
          <a:lstStyle/>
          <a:p>
            <a:pPr algn="ctr"/>
            <a:r>
              <a:rPr lang="en-US" sz="3200" b="1" dirty="0"/>
              <a:t>Text Classification using Long - Short Term Memory and Convolutional Neural Network</a:t>
            </a:r>
          </a:p>
        </p:txBody>
      </p:sp>
      <p:sp>
        <p:nvSpPr>
          <p:cNvPr id="11" name="TextBox 10">
            <a:extLst>
              <a:ext uri="{FF2B5EF4-FFF2-40B4-BE49-F238E27FC236}">
                <a16:creationId xmlns:a16="http://schemas.microsoft.com/office/drawing/2014/main" id="{CA1EE022-64E2-4B51-82F5-B1D8FE22F365}"/>
              </a:ext>
            </a:extLst>
          </p:cNvPr>
          <p:cNvSpPr txBox="1"/>
          <p:nvPr/>
        </p:nvSpPr>
        <p:spPr>
          <a:xfrm>
            <a:off x="5217393" y="4443452"/>
            <a:ext cx="1757212" cy="923330"/>
          </a:xfrm>
          <a:prstGeom prst="rect">
            <a:avLst/>
          </a:prstGeom>
          <a:noFill/>
        </p:spPr>
        <p:txBody>
          <a:bodyPr wrap="none" rtlCol="0">
            <a:spAutoFit/>
          </a:bodyPr>
          <a:lstStyle/>
          <a:p>
            <a:pPr algn="ctr"/>
            <a:r>
              <a:rPr lang="en-US" dirty="0"/>
              <a:t>by</a:t>
            </a:r>
          </a:p>
          <a:p>
            <a:pPr algn="ctr"/>
            <a:r>
              <a:rPr lang="en-US" dirty="0"/>
              <a:t>Ho Quang Phuoc</a:t>
            </a:r>
          </a:p>
          <a:p>
            <a:endParaRPr lang="en-US" dirty="0"/>
          </a:p>
        </p:txBody>
      </p:sp>
      <p:sp>
        <p:nvSpPr>
          <p:cNvPr id="12" name="TextBox 11">
            <a:extLst>
              <a:ext uri="{FF2B5EF4-FFF2-40B4-BE49-F238E27FC236}">
                <a16:creationId xmlns:a16="http://schemas.microsoft.com/office/drawing/2014/main" id="{E92AD3EB-65E5-45BF-8F49-F708C7874D30}"/>
              </a:ext>
            </a:extLst>
          </p:cNvPr>
          <p:cNvSpPr txBox="1"/>
          <p:nvPr/>
        </p:nvSpPr>
        <p:spPr>
          <a:xfrm>
            <a:off x="4363971" y="5387863"/>
            <a:ext cx="3442994" cy="369332"/>
          </a:xfrm>
          <a:prstGeom prst="rect">
            <a:avLst/>
          </a:prstGeom>
          <a:noFill/>
        </p:spPr>
        <p:txBody>
          <a:bodyPr wrap="none" rtlCol="0">
            <a:spAutoFit/>
          </a:bodyPr>
          <a:lstStyle/>
          <a:p>
            <a:pPr algn="ctr"/>
            <a:r>
              <a:rPr lang="en-US" dirty="0"/>
              <a:t>Instructor: PhD. Dang </a:t>
            </a:r>
            <a:r>
              <a:rPr lang="en-US" dirty="0" err="1"/>
              <a:t>Hoai</a:t>
            </a:r>
            <a:r>
              <a:rPr lang="en-US" dirty="0"/>
              <a:t> Phuong</a:t>
            </a:r>
          </a:p>
        </p:txBody>
      </p:sp>
      <p:sp>
        <p:nvSpPr>
          <p:cNvPr id="13" name="TextBox 12">
            <a:extLst>
              <a:ext uri="{FF2B5EF4-FFF2-40B4-BE49-F238E27FC236}">
                <a16:creationId xmlns:a16="http://schemas.microsoft.com/office/drawing/2014/main" id="{FDB2CB06-AEB6-4E3E-82B0-71B39EE2EC0C}"/>
              </a:ext>
            </a:extLst>
          </p:cNvPr>
          <p:cNvSpPr txBox="1"/>
          <p:nvPr/>
        </p:nvSpPr>
        <p:spPr>
          <a:xfrm>
            <a:off x="5322492" y="6009375"/>
            <a:ext cx="1774205" cy="369332"/>
          </a:xfrm>
          <a:prstGeom prst="rect">
            <a:avLst/>
          </a:prstGeom>
          <a:noFill/>
        </p:spPr>
        <p:txBody>
          <a:bodyPr wrap="none" rtlCol="0">
            <a:spAutoFit/>
          </a:bodyPr>
          <a:lstStyle/>
          <a:p>
            <a:pPr algn="ctr"/>
            <a:r>
              <a:rPr lang="en-US" dirty="0"/>
              <a:t>Danang, 03.2022</a:t>
            </a:r>
          </a:p>
        </p:txBody>
      </p:sp>
      <p:grpSp>
        <p:nvGrpSpPr>
          <p:cNvPr id="14" name="Group 13">
            <a:extLst>
              <a:ext uri="{FF2B5EF4-FFF2-40B4-BE49-F238E27FC236}">
                <a16:creationId xmlns:a16="http://schemas.microsoft.com/office/drawing/2014/main" id="{C1DEAA78-4B5A-4377-B966-931CEF162A3C}"/>
              </a:ext>
            </a:extLst>
          </p:cNvPr>
          <p:cNvGrpSpPr/>
          <p:nvPr/>
        </p:nvGrpSpPr>
        <p:grpSpPr>
          <a:xfrm>
            <a:off x="321638" y="242368"/>
            <a:ext cx="1923067" cy="848412"/>
            <a:chOff x="321638" y="242368"/>
            <a:chExt cx="1923067" cy="848412"/>
          </a:xfrm>
        </p:grpSpPr>
        <p:pic>
          <p:nvPicPr>
            <p:cNvPr id="2053" name="Picture 5" descr="Vector Logo] Trường Đại Học Bách Khoa, Đại Học Đà Nẵng - DUT - Download  Định Dạng EPS, SVG Cho AI, Corel » Hải Triều">
              <a:extLst>
                <a:ext uri="{FF2B5EF4-FFF2-40B4-BE49-F238E27FC236}">
                  <a16:creationId xmlns:a16="http://schemas.microsoft.com/office/drawing/2014/main" id="{876A3C76-AA2A-41F7-BEBC-E12296DE7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38" y="242368"/>
              <a:ext cx="848412" cy="848412"/>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Information Technology faculty - DUT - Home | Facebook">
              <a:extLst>
                <a:ext uri="{FF2B5EF4-FFF2-40B4-BE49-F238E27FC236}">
                  <a16:creationId xmlns:a16="http://schemas.microsoft.com/office/drawing/2014/main" id="{9EAD7313-2CA5-45EC-8031-4843D7CC1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293" y="242368"/>
              <a:ext cx="848412" cy="8484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236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32C0E1-E1E1-4C20-8259-1AF9882AFA0E}"/>
              </a:ext>
            </a:extLst>
          </p:cNvPr>
          <p:cNvSpPr txBox="1"/>
          <p:nvPr/>
        </p:nvSpPr>
        <p:spPr>
          <a:xfrm>
            <a:off x="985717" y="678730"/>
            <a:ext cx="5775107" cy="584775"/>
          </a:xfrm>
          <a:prstGeom prst="rect">
            <a:avLst/>
          </a:prstGeom>
          <a:noFill/>
        </p:spPr>
        <p:txBody>
          <a:bodyPr wrap="none" rtlCol="0">
            <a:spAutoFit/>
          </a:bodyPr>
          <a:lstStyle/>
          <a:p>
            <a:r>
              <a:rPr lang="en-US" sz="3200" b="1" dirty="0"/>
              <a:t>3. Convolutional Neural Network</a:t>
            </a:r>
          </a:p>
        </p:txBody>
      </p:sp>
      <p:sp>
        <p:nvSpPr>
          <p:cNvPr id="2" name="TextBox 1">
            <a:extLst>
              <a:ext uri="{FF2B5EF4-FFF2-40B4-BE49-F238E27FC236}">
                <a16:creationId xmlns:a16="http://schemas.microsoft.com/office/drawing/2014/main" id="{C160A841-CBAA-48F3-80A8-38AAC0B40718}"/>
              </a:ext>
            </a:extLst>
          </p:cNvPr>
          <p:cNvSpPr txBox="1"/>
          <p:nvPr/>
        </p:nvSpPr>
        <p:spPr>
          <a:xfrm>
            <a:off x="1197205" y="2187020"/>
            <a:ext cx="4779390" cy="646331"/>
          </a:xfrm>
          <a:prstGeom prst="rect">
            <a:avLst/>
          </a:prstGeom>
          <a:noFill/>
        </p:spPr>
        <p:txBody>
          <a:bodyPr wrap="square" rtlCol="0">
            <a:spAutoFit/>
          </a:bodyPr>
          <a:lstStyle/>
          <a:p>
            <a:r>
              <a:rPr lang="en-US" dirty="0"/>
              <a:t>- Kernel: a filter that extracts features from the input data.</a:t>
            </a:r>
          </a:p>
        </p:txBody>
      </p:sp>
      <p:sp>
        <p:nvSpPr>
          <p:cNvPr id="5" name="TextBox 4">
            <a:extLst>
              <a:ext uri="{FF2B5EF4-FFF2-40B4-BE49-F238E27FC236}">
                <a16:creationId xmlns:a16="http://schemas.microsoft.com/office/drawing/2014/main" id="{9E25BCD1-ECFB-4F5F-BDDD-50FB48BAE742}"/>
              </a:ext>
            </a:extLst>
          </p:cNvPr>
          <p:cNvSpPr txBox="1"/>
          <p:nvPr/>
        </p:nvSpPr>
        <p:spPr>
          <a:xfrm>
            <a:off x="1197205" y="2876748"/>
            <a:ext cx="4898796" cy="646331"/>
          </a:xfrm>
          <a:prstGeom prst="rect">
            <a:avLst/>
          </a:prstGeom>
          <a:noFill/>
        </p:spPr>
        <p:txBody>
          <a:bodyPr wrap="square" rtlCol="0">
            <a:spAutoFit/>
          </a:bodyPr>
          <a:lstStyle/>
          <a:p>
            <a:r>
              <a:rPr lang="en-US" dirty="0"/>
              <a:t>- Stride: the number of pixels the kernel travels over the input matrix.</a:t>
            </a:r>
          </a:p>
        </p:txBody>
      </p:sp>
      <p:sp>
        <p:nvSpPr>
          <p:cNvPr id="6" name="TextBox 5">
            <a:extLst>
              <a:ext uri="{FF2B5EF4-FFF2-40B4-BE49-F238E27FC236}">
                <a16:creationId xmlns:a16="http://schemas.microsoft.com/office/drawing/2014/main" id="{CE142762-AE47-4764-96A5-15B4B9FDB7C6}"/>
              </a:ext>
            </a:extLst>
          </p:cNvPr>
          <p:cNvSpPr txBox="1"/>
          <p:nvPr/>
        </p:nvSpPr>
        <p:spPr>
          <a:xfrm>
            <a:off x="1197204" y="3566476"/>
            <a:ext cx="4656841" cy="646331"/>
          </a:xfrm>
          <a:prstGeom prst="rect">
            <a:avLst/>
          </a:prstGeom>
          <a:noFill/>
        </p:spPr>
        <p:txBody>
          <a:bodyPr wrap="square" rtlCol="0">
            <a:spAutoFit/>
          </a:bodyPr>
          <a:lstStyle/>
          <a:p>
            <a:r>
              <a:rPr lang="en-US" dirty="0"/>
              <a:t>- Pooling: reduces dimensionality by reducing the number of parameters in the input.</a:t>
            </a:r>
          </a:p>
        </p:txBody>
      </p:sp>
      <p:pic>
        <p:nvPicPr>
          <p:cNvPr id="7" name="Picture 6" descr="Diagram&#10;&#10;Description automatically generated">
            <a:extLst>
              <a:ext uri="{FF2B5EF4-FFF2-40B4-BE49-F238E27FC236}">
                <a16:creationId xmlns:a16="http://schemas.microsoft.com/office/drawing/2014/main" id="{1B9A1D5E-6998-4526-895A-C1D7771425A0}"/>
              </a:ext>
            </a:extLst>
          </p:cNvPr>
          <p:cNvPicPr>
            <a:picLocks noChangeAspect="1"/>
          </p:cNvPicPr>
          <p:nvPr/>
        </p:nvPicPr>
        <p:blipFill>
          <a:blip r:embed="rId3"/>
          <a:stretch>
            <a:fillRect/>
          </a:stretch>
        </p:blipFill>
        <p:spPr>
          <a:xfrm>
            <a:off x="6096000" y="1606358"/>
            <a:ext cx="5948964" cy="3187109"/>
          </a:xfrm>
          <a:prstGeom prst="rect">
            <a:avLst/>
          </a:prstGeom>
        </p:spPr>
      </p:pic>
      <p:pic>
        <p:nvPicPr>
          <p:cNvPr id="8" name="Picture 7" descr="Chart&#10;&#10;Description automatically generated">
            <a:extLst>
              <a:ext uri="{FF2B5EF4-FFF2-40B4-BE49-F238E27FC236}">
                <a16:creationId xmlns:a16="http://schemas.microsoft.com/office/drawing/2014/main" id="{CE51345E-4558-4C06-82F3-35E091878044}"/>
              </a:ext>
            </a:extLst>
          </p:cNvPr>
          <p:cNvPicPr>
            <a:picLocks noChangeAspect="1"/>
          </p:cNvPicPr>
          <p:nvPr/>
        </p:nvPicPr>
        <p:blipFill>
          <a:blip r:embed="rId4"/>
          <a:stretch>
            <a:fillRect/>
          </a:stretch>
        </p:blipFill>
        <p:spPr>
          <a:xfrm>
            <a:off x="1197203" y="4234113"/>
            <a:ext cx="4656842" cy="2333322"/>
          </a:xfrm>
          <a:prstGeom prst="rect">
            <a:avLst/>
          </a:prstGeom>
        </p:spPr>
      </p:pic>
      <p:sp>
        <p:nvSpPr>
          <p:cNvPr id="9" name="TextBox 8">
            <a:extLst>
              <a:ext uri="{FF2B5EF4-FFF2-40B4-BE49-F238E27FC236}">
                <a16:creationId xmlns:a16="http://schemas.microsoft.com/office/drawing/2014/main" id="{9D17E557-851D-4C4D-9D74-24B3BAC4AF53}"/>
              </a:ext>
            </a:extLst>
          </p:cNvPr>
          <p:cNvSpPr txBox="1"/>
          <p:nvPr/>
        </p:nvSpPr>
        <p:spPr>
          <a:xfrm>
            <a:off x="1104900" y="1402097"/>
            <a:ext cx="6096000" cy="646331"/>
          </a:xfrm>
          <a:prstGeom prst="rect">
            <a:avLst/>
          </a:prstGeom>
          <a:noFill/>
        </p:spPr>
        <p:txBody>
          <a:bodyPr wrap="square">
            <a:spAutoFit/>
          </a:bodyPr>
          <a:lstStyle/>
          <a:p>
            <a:r>
              <a:rPr lang="en-US" sz="1800" dirty="0">
                <a:effectLst/>
                <a:ea typeface="Times New Roman" panose="02020603050405020304" pitchFamily="18" charset="0"/>
              </a:rPr>
              <a:t>The greatest advantage of CNNs is that they reduce the number of parameters in Artificial Neural Networks (ANN).</a:t>
            </a:r>
            <a:endParaRPr lang="en-US" dirty="0"/>
          </a:p>
        </p:txBody>
      </p:sp>
      <p:sp>
        <p:nvSpPr>
          <p:cNvPr id="10" name="Slide Number Placeholder 9">
            <a:extLst>
              <a:ext uri="{FF2B5EF4-FFF2-40B4-BE49-F238E27FC236}">
                <a16:creationId xmlns:a16="http://schemas.microsoft.com/office/drawing/2014/main" id="{0C7160CA-499C-421A-A414-6D77022E8A9F}"/>
              </a:ext>
            </a:extLst>
          </p:cNvPr>
          <p:cNvSpPr>
            <a:spLocks noGrp="1"/>
          </p:cNvSpPr>
          <p:nvPr>
            <p:ph type="sldNum" sz="quarter" idx="12"/>
          </p:nvPr>
        </p:nvSpPr>
        <p:spPr/>
        <p:txBody>
          <a:bodyPr/>
          <a:lstStyle/>
          <a:p>
            <a:fld id="{836E5CB0-BB9D-4E79-88F3-A56A9DBC0BF7}" type="slidenum">
              <a:rPr lang="en-US" smtClean="0"/>
              <a:t>9</a:t>
            </a:fld>
            <a:endParaRPr lang="en-US"/>
          </a:p>
        </p:txBody>
      </p:sp>
    </p:spTree>
    <p:extLst>
      <p:ext uri="{BB962C8B-B14F-4D97-AF65-F5344CB8AC3E}">
        <p14:creationId xmlns:p14="http://schemas.microsoft.com/office/powerpoint/2010/main" val="88157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5496A5-042A-4B72-93C8-97509063247E}"/>
              </a:ext>
            </a:extLst>
          </p:cNvPr>
          <p:cNvSpPr txBox="1"/>
          <p:nvPr/>
        </p:nvSpPr>
        <p:spPr>
          <a:xfrm>
            <a:off x="985717" y="678730"/>
            <a:ext cx="5219699" cy="584775"/>
          </a:xfrm>
          <a:prstGeom prst="rect">
            <a:avLst/>
          </a:prstGeom>
          <a:noFill/>
        </p:spPr>
        <p:txBody>
          <a:bodyPr wrap="none" rtlCol="0">
            <a:spAutoFit/>
          </a:bodyPr>
          <a:lstStyle/>
          <a:p>
            <a:r>
              <a:rPr lang="en-US" sz="3200" b="1" dirty="0"/>
              <a:t>4. Long – Short Term Memory</a:t>
            </a:r>
          </a:p>
        </p:txBody>
      </p:sp>
      <p:grpSp>
        <p:nvGrpSpPr>
          <p:cNvPr id="6" name="Group 5">
            <a:extLst>
              <a:ext uri="{FF2B5EF4-FFF2-40B4-BE49-F238E27FC236}">
                <a16:creationId xmlns:a16="http://schemas.microsoft.com/office/drawing/2014/main" id="{129C58C0-7540-4AE9-B754-D9F41502D144}"/>
              </a:ext>
            </a:extLst>
          </p:cNvPr>
          <p:cNvGrpSpPr/>
          <p:nvPr/>
        </p:nvGrpSpPr>
        <p:grpSpPr>
          <a:xfrm>
            <a:off x="1596368" y="1638767"/>
            <a:ext cx="4499632" cy="4208923"/>
            <a:chOff x="1806373" y="2090381"/>
            <a:chExt cx="3168015" cy="3593170"/>
          </a:xfrm>
        </p:grpSpPr>
        <p:pic>
          <p:nvPicPr>
            <p:cNvPr id="7" name="Picture 6" descr="A screenshot of a game&#10;&#10;Description automatically generated with medium confidence">
              <a:extLst>
                <a:ext uri="{FF2B5EF4-FFF2-40B4-BE49-F238E27FC236}">
                  <a16:creationId xmlns:a16="http://schemas.microsoft.com/office/drawing/2014/main" id="{28A9BB33-A975-46E4-BB11-92D2DDD0C5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6373" y="2090381"/>
              <a:ext cx="3168015" cy="3277870"/>
            </a:xfrm>
            <a:prstGeom prst="rect">
              <a:avLst/>
            </a:prstGeom>
          </p:spPr>
        </p:pic>
        <p:sp>
          <p:nvSpPr>
            <p:cNvPr id="8" name="TextBox 7">
              <a:extLst>
                <a:ext uri="{FF2B5EF4-FFF2-40B4-BE49-F238E27FC236}">
                  <a16:creationId xmlns:a16="http://schemas.microsoft.com/office/drawing/2014/main" id="{05280B41-DFB3-41F1-9813-989DEDF50009}"/>
                </a:ext>
              </a:extLst>
            </p:cNvPr>
            <p:cNvSpPr txBox="1"/>
            <p:nvPr/>
          </p:nvSpPr>
          <p:spPr>
            <a:xfrm>
              <a:off x="2815346" y="5368251"/>
              <a:ext cx="1150070" cy="315300"/>
            </a:xfrm>
            <a:prstGeom prst="rect">
              <a:avLst/>
            </a:prstGeom>
            <a:noFill/>
          </p:spPr>
          <p:txBody>
            <a:bodyPr wrap="square" rtlCol="0">
              <a:spAutoFit/>
            </a:bodyPr>
            <a:lstStyle/>
            <a:p>
              <a:r>
                <a:rPr lang="en-US" dirty="0"/>
                <a:t>LSTM cell [8]</a:t>
              </a:r>
            </a:p>
          </p:txBody>
        </p:sp>
      </p:grpSp>
      <p:sp>
        <p:nvSpPr>
          <p:cNvPr id="9" name="TextBox 8">
            <a:extLst>
              <a:ext uri="{FF2B5EF4-FFF2-40B4-BE49-F238E27FC236}">
                <a16:creationId xmlns:a16="http://schemas.microsoft.com/office/drawing/2014/main" id="{6A08FDCD-4677-4820-8C81-B9F993ED643E}"/>
              </a:ext>
            </a:extLst>
          </p:cNvPr>
          <p:cNvSpPr txBox="1"/>
          <p:nvPr/>
        </p:nvSpPr>
        <p:spPr>
          <a:xfrm>
            <a:off x="5892800" y="2989392"/>
            <a:ext cx="6096000" cy="879215"/>
          </a:xfrm>
          <a:prstGeom prst="rect">
            <a:avLst/>
          </a:prstGeom>
          <a:noFill/>
        </p:spPr>
        <p:txBody>
          <a:bodyPr wrap="square">
            <a:spAutoFit/>
          </a:bodyPr>
          <a:lstStyle/>
          <a:p>
            <a:pPr marL="914400">
              <a:lnSpc>
                <a:spcPct val="130000"/>
              </a:lnSpc>
              <a:spcAft>
                <a:spcPts val="800"/>
              </a:spcAft>
            </a:pPr>
            <a:r>
              <a:rPr lang="en-US" sz="1800" dirty="0">
                <a:effectLst/>
                <a:ea typeface="Times New Roman" panose="02020603050405020304" pitchFamily="18" charset="0"/>
                <a:cs typeface="Times New Roman" panose="02020603050405020304" pitchFamily="18" charset="0"/>
              </a:rPr>
              <a:t>X</a:t>
            </a:r>
            <a:r>
              <a:rPr lang="en-US" dirty="0">
                <a:effectLst/>
                <a:ea typeface="Times New Roman" panose="02020603050405020304" pitchFamily="18" charset="0"/>
                <a:cs typeface="Times New Roman" panose="02020603050405020304" pitchFamily="18" charset="0"/>
              </a:rPr>
              <a:t>t</a:t>
            </a:r>
            <a:r>
              <a:rPr lang="en-US" sz="1800" dirty="0">
                <a:effectLst/>
                <a:ea typeface="Times New Roman" panose="02020603050405020304" pitchFamily="18" charset="0"/>
                <a:cs typeface="Times New Roman" panose="02020603050405020304" pitchFamily="18" charset="0"/>
              </a:rPr>
              <a:t>: the input at timestamp t</a:t>
            </a:r>
            <a:endParaRPr lang="en-US" sz="1800" dirty="0">
              <a:effectLst/>
              <a:ea typeface="DengXian" panose="02010600030101010101" pitchFamily="2" charset="-122"/>
              <a:cs typeface="Times New Roman" panose="02020603050405020304" pitchFamily="18" charset="0"/>
            </a:endParaRPr>
          </a:p>
          <a:p>
            <a:pPr marL="914400">
              <a:lnSpc>
                <a:spcPct val="130000"/>
              </a:lnSpc>
              <a:spcAft>
                <a:spcPts val="800"/>
              </a:spcAft>
            </a:pPr>
            <a:r>
              <a:rPr lang="en-US" sz="1800" dirty="0">
                <a:effectLst/>
                <a:ea typeface="Times New Roman" panose="02020603050405020304" pitchFamily="18" charset="0"/>
                <a:cs typeface="Times New Roman" panose="02020603050405020304" pitchFamily="18" charset="0"/>
              </a:rPr>
              <a:t>Ht: the hidden state</a:t>
            </a:r>
            <a:endParaRPr lang="en-US" sz="1800" dirty="0">
              <a:effectLst/>
              <a:ea typeface="DengXian" panose="02010600030101010101" pitchFamily="2" charset="-122"/>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20193F3C-A244-46C4-94F7-893357635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627" y="4779620"/>
            <a:ext cx="5732145" cy="1068070"/>
          </a:xfrm>
          <a:prstGeom prst="rect">
            <a:avLst/>
          </a:prstGeom>
        </p:spPr>
      </p:pic>
      <p:sp>
        <p:nvSpPr>
          <p:cNvPr id="3" name="Slide Number Placeholder 2">
            <a:extLst>
              <a:ext uri="{FF2B5EF4-FFF2-40B4-BE49-F238E27FC236}">
                <a16:creationId xmlns:a16="http://schemas.microsoft.com/office/drawing/2014/main" id="{9669B221-3AF0-4E4D-8966-14CD83D621E4}"/>
              </a:ext>
            </a:extLst>
          </p:cNvPr>
          <p:cNvSpPr>
            <a:spLocks noGrp="1"/>
          </p:cNvSpPr>
          <p:nvPr>
            <p:ph type="sldNum" sz="quarter" idx="12"/>
          </p:nvPr>
        </p:nvSpPr>
        <p:spPr/>
        <p:txBody>
          <a:bodyPr/>
          <a:lstStyle/>
          <a:p>
            <a:fld id="{836E5CB0-BB9D-4E79-88F3-A56A9DBC0BF7}" type="slidenum">
              <a:rPr lang="en-US" smtClean="0"/>
              <a:t>10</a:t>
            </a:fld>
            <a:endParaRPr lang="en-US"/>
          </a:p>
        </p:txBody>
      </p:sp>
    </p:spTree>
    <p:extLst>
      <p:ext uri="{BB962C8B-B14F-4D97-AF65-F5344CB8AC3E}">
        <p14:creationId xmlns:p14="http://schemas.microsoft.com/office/powerpoint/2010/main" val="268138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9A0DB-E8BC-48C8-8405-7742525AE268}"/>
              </a:ext>
            </a:extLst>
          </p:cNvPr>
          <p:cNvSpPr txBox="1"/>
          <p:nvPr/>
        </p:nvSpPr>
        <p:spPr>
          <a:xfrm>
            <a:off x="985717" y="678730"/>
            <a:ext cx="5219699" cy="584775"/>
          </a:xfrm>
          <a:prstGeom prst="rect">
            <a:avLst/>
          </a:prstGeom>
          <a:noFill/>
        </p:spPr>
        <p:txBody>
          <a:bodyPr wrap="none" rtlCol="0">
            <a:spAutoFit/>
          </a:bodyPr>
          <a:lstStyle/>
          <a:p>
            <a:r>
              <a:rPr lang="en-US" sz="3200" b="1" dirty="0"/>
              <a:t>4. Long – Short Term Memory</a:t>
            </a:r>
          </a:p>
        </p:txBody>
      </p:sp>
      <p:sp>
        <p:nvSpPr>
          <p:cNvPr id="5" name="TextBox 4">
            <a:extLst>
              <a:ext uri="{FF2B5EF4-FFF2-40B4-BE49-F238E27FC236}">
                <a16:creationId xmlns:a16="http://schemas.microsoft.com/office/drawing/2014/main" id="{0FB8BFCA-A86E-4689-A5CE-E81930979262}"/>
              </a:ext>
            </a:extLst>
          </p:cNvPr>
          <p:cNvSpPr txBox="1"/>
          <p:nvPr/>
        </p:nvSpPr>
        <p:spPr>
          <a:xfrm>
            <a:off x="1621410" y="1263505"/>
            <a:ext cx="1588320" cy="461665"/>
          </a:xfrm>
          <a:prstGeom prst="rect">
            <a:avLst/>
          </a:prstGeom>
          <a:noFill/>
        </p:spPr>
        <p:txBody>
          <a:bodyPr wrap="none" rtlCol="0">
            <a:spAutoFit/>
          </a:bodyPr>
          <a:lstStyle/>
          <a:p>
            <a:r>
              <a:rPr lang="en-US" sz="2400" dirty="0"/>
              <a:t>Forget gate</a:t>
            </a:r>
          </a:p>
        </p:txBody>
      </p:sp>
      <p:grpSp>
        <p:nvGrpSpPr>
          <p:cNvPr id="3" name="Group 2">
            <a:extLst>
              <a:ext uri="{FF2B5EF4-FFF2-40B4-BE49-F238E27FC236}">
                <a16:creationId xmlns:a16="http://schemas.microsoft.com/office/drawing/2014/main" id="{D6C76F5A-05A3-455E-A8CD-A10A96995F3D}"/>
              </a:ext>
            </a:extLst>
          </p:cNvPr>
          <p:cNvGrpSpPr/>
          <p:nvPr/>
        </p:nvGrpSpPr>
        <p:grpSpPr>
          <a:xfrm>
            <a:off x="985717" y="2393577"/>
            <a:ext cx="5732145" cy="2449304"/>
            <a:chOff x="985717" y="2034762"/>
            <a:chExt cx="5732145" cy="2449304"/>
          </a:xfrm>
        </p:grpSpPr>
        <p:pic>
          <p:nvPicPr>
            <p:cNvPr id="6" name="Picture 5" descr="Diagram&#10;&#10;Description automatically generated">
              <a:extLst>
                <a:ext uri="{FF2B5EF4-FFF2-40B4-BE49-F238E27FC236}">
                  <a16:creationId xmlns:a16="http://schemas.microsoft.com/office/drawing/2014/main" id="{B6464C16-9B0C-40EB-8715-22D0BA366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717" y="2034762"/>
              <a:ext cx="5732145" cy="1770380"/>
            </a:xfrm>
            <a:prstGeom prst="rect">
              <a:avLst/>
            </a:prstGeom>
          </p:spPr>
        </p:pic>
        <p:sp>
          <p:nvSpPr>
            <p:cNvPr id="2" name="TextBox 1">
              <a:extLst>
                <a:ext uri="{FF2B5EF4-FFF2-40B4-BE49-F238E27FC236}">
                  <a16:creationId xmlns:a16="http://schemas.microsoft.com/office/drawing/2014/main" id="{A8BA8497-827D-4B60-AFCF-D899E7069FED}"/>
                </a:ext>
              </a:extLst>
            </p:cNvPr>
            <p:cNvSpPr txBox="1"/>
            <p:nvPr/>
          </p:nvSpPr>
          <p:spPr>
            <a:xfrm>
              <a:off x="3031657" y="4114734"/>
              <a:ext cx="1640264" cy="369332"/>
            </a:xfrm>
            <a:prstGeom prst="rect">
              <a:avLst/>
            </a:prstGeom>
            <a:noFill/>
          </p:spPr>
          <p:txBody>
            <a:bodyPr wrap="square" rtlCol="0">
              <a:spAutoFit/>
            </a:bodyPr>
            <a:lstStyle/>
            <a:p>
              <a:pPr algn="ctr"/>
              <a:r>
                <a:rPr lang="en-US" dirty="0"/>
                <a:t>Forget gate [8]</a:t>
              </a:r>
            </a:p>
          </p:txBody>
        </p:sp>
      </p:grpSp>
      <p:sp>
        <p:nvSpPr>
          <p:cNvPr id="7" name="TextBox 6">
            <a:extLst>
              <a:ext uri="{FF2B5EF4-FFF2-40B4-BE49-F238E27FC236}">
                <a16:creationId xmlns:a16="http://schemas.microsoft.com/office/drawing/2014/main" id="{826455E0-AA8F-48D9-8997-CCA62893BC49}"/>
              </a:ext>
            </a:extLst>
          </p:cNvPr>
          <p:cNvSpPr txBox="1"/>
          <p:nvPr/>
        </p:nvSpPr>
        <p:spPr>
          <a:xfrm>
            <a:off x="7400923" y="2095500"/>
            <a:ext cx="4333875" cy="646331"/>
          </a:xfrm>
          <a:prstGeom prst="rect">
            <a:avLst/>
          </a:prstGeom>
          <a:noFill/>
        </p:spPr>
        <p:txBody>
          <a:bodyPr wrap="square" rtlCol="0">
            <a:spAutoFit/>
          </a:bodyPr>
          <a:lstStyle/>
          <a:p>
            <a:r>
              <a:rPr lang="en-US" dirty="0"/>
              <a:t>The forget gate layer determines what information is discarded from the cell state.</a:t>
            </a:r>
          </a:p>
        </p:txBody>
      </p:sp>
      <p:sp>
        <p:nvSpPr>
          <p:cNvPr id="8" name="TextBox 7">
            <a:extLst>
              <a:ext uri="{FF2B5EF4-FFF2-40B4-BE49-F238E27FC236}">
                <a16:creationId xmlns:a16="http://schemas.microsoft.com/office/drawing/2014/main" id="{84A7ADDD-38B7-4F93-A95C-48DC8CEACB66}"/>
              </a:ext>
            </a:extLst>
          </p:cNvPr>
          <p:cNvSpPr txBox="1"/>
          <p:nvPr/>
        </p:nvSpPr>
        <p:spPr>
          <a:xfrm>
            <a:off x="7400922" y="3004547"/>
            <a:ext cx="4333875" cy="646331"/>
          </a:xfrm>
          <a:prstGeom prst="rect">
            <a:avLst/>
          </a:prstGeom>
          <a:noFill/>
        </p:spPr>
        <p:txBody>
          <a:bodyPr wrap="square" rtlCol="0">
            <a:spAutoFit/>
          </a:bodyPr>
          <a:lstStyle/>
          <a:p>
            <a:r>
              <a:rPr lang="en-US" dirty="0"/>
              <a:t>1 indicates that the information is kept totally.</a:t>
            </a:r>
          </a:p>
        </p:txBody>
      </p:sp>
      <p:sp>
        <p:nvSpPr>
          <p:cNvPr id="9" name="TextBox 8">
            <a:extLst>
              <a:ext uri="{FF2B5EF4-FFF2-40B4-BE49-F238E27FC236}">
                <a16:creationId xmlns:a16="http://schemas.microsoft.com/office/drawing/2014/main" id="{F46CB4F1-A691-4FA2-BE1F-CB5DC1E8BA60}"/>
              </a:ext>
            </a:extLst>
          </p:cNvPr>
          <p:cNvSpPr txBox="1"/>
          <p:nvPr/>
        </p:nvSpPr>
        <p:spPr>
          <a:xfrm>
            <a:off x="7400922" y="3886389"/>
            <a:ext cx="4333875" cy="646331"/>
          </a:xfrm>
          <a:prstGeom prst="rect">
            <a:avLst/>
          </a:prstGeom>
          <a:noFill/>
        </p:spPr>
        <p:txBody>
          <a:bodyPr wrap="square" rtlCol="0">
            <a:spAutoFit/>
          </a:bodyPr>
          <a:lstStyle/>
          <a:p>
            <a:r>
              <a:rPr lang="en-US" dirty="0"/>
              <a:t>0 indicates that the information is completely removed.</a:t>
            </a:r>
          </a:p>
        </p:txBody>
      </p:sp>
      <p:sp>
        <p:nvSpPr>
          <p:cNvPr id="10" name="Slide Number Placeholder 9">
            <a:extLst>
              <a:ext uri="{FF2B5EF4-FFF2-40B4-BE49-F238E27FC236}">
                <a16:creationId xmlns:a16="http://schemas.microsoft.com/office/drawing/2014/main" id="{60417A4C-4133-4238-AA55-7754065F23A0}"/>
              </a:ext>
            </a:extLst>
          </p:cNvPr>
          <p:cNvSpPr>
            <a:spLocks noGrp="1"/>
          </p:cNvSpPr>
          <p:nvPr>
            <p:ph type="sldNum" sz="quarter" idx="12"/>
          </p:nvPr>
        </p:nvSpPr>
        <p:spPr/>
        <p:txBody>
          <a:bodyPr/>
          <a:lstStyle/>
          <a:p>
            <a:fld id="{836E5CB0-BB9D-4E79-88F3-A56A9DBC0BF7}" type="slidenum">
              <a:rPr lang="en-US" smtClean="0"/>
              <a:t>11</a:t>
            </a:fld>
            <a:endParaRPr lang="en-US"/>
          </a:p>
        </p:txBody>
      </p:sp>
    </p:spTree>
    <p:extLst>
      <p:ext uri="{BB962C8B-B14F-4D97-AF65-F5344CB8AC3E}">
        <p14:creationId xmlns:p14="http://schemas.microsoft.com/office/powerpoint/2010/main" val="273798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9A0DB-E8BC-48C8-8405-7742525AE268}"/>
              </a:ext>
            </a:extLst>
          </p:cNvPr>
          <p:cNvSpPr txBox="1"/>
          <p:nvPr/>
        </p:nvSpPr>
        <p:spPr>
          <a:xfrm>
            <a:off x="985717" y="678730"/>
            <a:ext cx="5219699" cy="584775"/>
          </a:xfrm>
          <a:prstGeom prst="rect">
            <a:avLst/>
          </a:prstGeom>
          <a:noFill/>
        </p:spPr>
        <p:txBody>
          <a:bodyPr wrap="none" rtlCol="0">
            <a:spAutoFit/>
          </a:bodyPr>
          <a:lstStyle/>
          <a:p>
            <a:r>
              <a:rPr lang="en-US" sz="3200" b="1" dirty="0"/>
              <a:t>4. Long – Short Term Memory</a:t>
            </a:r>
          </a:p>
        </p:txBody>
      </p:sp>
      <p:sp>
        <p:nvSpPr>
          <p:cNvPr id="5" name="TextBox 4">
            <a:extLst>
              <a:ext uri="{FF2B5EF4-FFF2-40B4-BE49-F238E27FC236}">
                <a16:creationId xmlns:a16="http://schemas.microsoft.com/office/drawing/2014/main" id="{0FB8BFCA-A86E-4689-A5CE-E81930979262}"/>
              </a:ext>
            </a:extLst>
          </p:cNvPr>
          <p:cNvSpPr txBox="1"/>
          <p:nvPr/>
        </p:nvSpPr>
        <p:spPr>
          <a:xfrm>
            <a:off x="1621410" y="1263505"/>
            <a:ext cx="1455142" cy="461665"/>
          </a:xfrm>
          <a:prstGeom prst="rect">
            <a:avLst/>
          </a:prstGeom>
          <a:noFill/>
        </p:spPr>
        <p:txBody>
          <a:bodyPr wrap="none" rtlCol="0">
            <a:spAutoFit/>
          </a:bodyPr>
          <a:lstStyle/>
          <a:p>
            <a:r>
              <a:rPr lang="en-US" sz="2400" dirty="0"/>
              <a:t>Input gate</a:t>
            </a:r>
          </a:p>
        </p:txBody>
      </p:sp>
      <p:grpSp>
        <p:nvGrpSpPr>
          <p:cNvPr id="10" name="Group 9">
            <a:extLst>
              <a:ext uri="{FF2B5EF4-FFF2-40B4-BE49-F238E27FC236}">
                <a16:creationId xmlns:a16="http://schemas.microsoft.com/office/drawing/2014/main" id="{F0364D9C-9D25-4137-B8E0-F83FB7B67DDC}"/>
              </a:ext>
            </a:extLst>
          </p:cNvPr>
          <p:cNvGrpSpPr/>
          <p:nvPr/>
        </p:nvGrpSpPr>
        <p:grpSpPr>
          <a:xfrm>
            <a:off x="1097139" y="2309945"/>
            <a:ext cx="5732145" cy="2221255"/>
            <a:chOff x="729493" y="2309945"/>
            <a:chExt cx="5732145" cy="2221255"/>
          </a:xfrm>
        </p:grpSpPr>
        <p:sp>
          <p:nvSpPr>
            <p:cNvPr id="2" name="TextBox 1">
              <a:extLst>
                <a:ext uri="{FF2B5EF4-FFF2-40B4-BE49-F238E27FC236}">
                  <a16:creationId xmlns:a16="http://schemas.microsoft.com/office/drawing/2014/main" id="{A8BA8497-827D-4B60-AFCF-D899E7069FED}"/>
                </a:ext>
              </a:extLst>
            </p:cNvPr>
            <p:cNvSpPr txBox="1"/>
            <p:nvPr/>
          </p:nvSpPr>
          <p:spPr>
            <a:xfrm>
              <a:off x="2775433" y="4161868"/>
              <a:ext cx="1640264" cy="369332"/>
            </a:xfrm>
            <a:prstGeom prst="rect">
              <a:avLst/>
            </a:prstGeom>
            <a:noFill/>
          </p:spPr>
          <p:txBody>
            <a:bodyPr wrap="square" rtlCol="0">
              <a:spAutoFit/>
            </a:bodyPr>
            <a:lstStyle/>
            <a:p>
              <a:pPr algn="ctr"/>
              <a:r>
                <a:rPr lang="en-US" dirty="0"/>
                <a:t>Input gate [8]</a:t>
              </a:r>
            </a:p>
          </p:txBody>
        </p:sp>
        <p:pic>
          <p:nvPicPr>
            <p:cNvPr id="9" name="Picture 8" descr="Diagram&#10;&#10;Description automatically generated">
              <a:extLst>
                <a:ext uri="{FF2B5EF4-FFF2-40B4-BE49-F238E27FC236}">
                  <a16:creationId xmlns:a16="http://schemas.microsoft.com/office/drawing/2014/main" id="{191B4310-65B4-4EAA-9CEC-7840233161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493" y="2309945"/>
              <a:ext cx="5732145" cy="1770380"/>
            </a:xfrm>
            <a:prstGeom prst="rect">
              <a:avLst/>
            </a:prstGeom>
          </p:spPr>
        </p:pic>
      </p:grpSp>
      <p:sp>
        <p:nvSpPr>
          <p:cNvPr id="11" name="TextBox 10">
            <a:extLst>
              <a:ext uri="{FF2B5EF4-FFF2-40B4-BE49-F238E27FC236}">
                <a16:creationId xmlns:a16="http://schemas.microsoft.com/office/drawing/2014/main" id="{1323F24C-418A-4D76-AE04-1626B2F05BF4}"/>
              </a:ext>
            </a:extLst>
          </p:cNvPr>
          <p:cNvSpPr txBox="1"/>
          <p:nvPr/>
        </p:nvSpPr>
        <p:spPr>
          <a:xfrm>
            <a:off x="7124700" y="2125279"/>
            <a:ext cx="3484386" cy="369332"/>
          </a:xfrm>
          <a:prstGeom prst="rect">
            <a:avLst/>
          </a:prstGeom>
          <a:noFill/>
        </p:spPr>
        <p:txBody>
          <a:bodyPr wrap="square" rtlCol="0">
            <a:spAutoFit/>
          </a:bodyPr>
          <a:lstStyle/>
          <a:p>
            <a:r>
              <a:rPr lang="en-US" dirty="0"/>
              <a:t>There are 2 components:</a:t>
            </a:r>
          </a:p>
        </p:txBody>
      </p:sp>
      <p:sp>
        <p:nvSpPr>
          <p:cNvPr id="12" name="TextBox 11">
            <a:extLst>
              <a:ext uri="{FF2B5EF4-FFF2-40B4-BE49-F238E27FC236}">
                <a16:creationId xmlns:a16="http://schemas.microsoft.com/office/drawing/2014/main" id="{F6D849D2-364A-4DE8-94FF-A4B24A5114A5}"/>
              </a:ext>
            </a:extLst>
          </p:cNvPr>
          <p:cNvSpPr txBox="1"/>
          <p:nvPr/>
        </p:nvSpPr>
        <p:spPr>
          <a:xfrm>
            <a:off x="7610475" y="2594970"/>
            <a:ext cx="3724274" cy="646331"/>
          </a:xfrm>
          <a:prstGeom prst="rect">
            <a:avLst/>
          </a:prstGeom>
          <a:noFill/>
        </p:spPr>
        <p:txBody>
          <a:bodyPr wrap="square" rtlCol="0">
            <a:spAutoFit/>
          </a:bodyPr>
          <a:lstStyle/>
          <a:p>
            <a:pPr algn="just"/>
            <a:r>
              <a:rPr lang="en-US" dirty="0"/>
              <a:t>A sigmoid layer chooses which values will be updated.</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5C0D04-2AA7-4B43-A9F8-FB4A7C6C16A4}"/>
                  </a:ext>
                </a:extLst>
              </p:cNvPr>
              <p:cNvSpPr txBox="1"/>
              <p:nvPr/>
            </p:nvSpPr>
            <p:spPr>
              <a:xfrm>
                <a:off x="7610474" y="3341660"/>
                <a:ext cx="3724275" cy="932756"/>
              </a:xfrm>
              <a:prstGeom prst="rect">
                <a:avLst/>
              </a:prstGeom>
              <a:noFill/>
            </p:spPr>
            <p:txBody>
              <a:bodyPr wrap="square" rtlCol="0">
                <a:spAutoFit/>
              </a:bodyPr>
              <a:lstStyle/>
              <a:p>
                <a:pPr algn="just"/>
                <a:r>
                  <a:rPr lang="en-US" dirty="0"/>
                  <a:t>A tanh layer generates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dirty="0"/>
                  <a:t>, a vector of fresh candidate values that might be added to the state.</a:t>
                </a:r>
              </a:p>
            </p:txBody>
          </p:sp>
        </mc:Choice>
        <mc:Fallback xmlns="">
          <p:sp>
            <p:nvSpPr>
              <p:cNvPr id="13" name="TextBox 12">
                <a:extLst>
                  <a:ext uri="{FF2B5EF4-FFF2-40B4-BE49-F238E27FC236}">
                    <a16:creationId xmlns:a16="http://schemas.microsoft.com/office/drawing/2014/main" id="{F45C0D04-2AA7-4B43-A9F8-FB4A7C6C16A4}"/>
                  </a:ext>
                </a:extLst>
              </p:cNvPr>
              <p:cNvSpPr txBox="1">
                <a:spLocks noRot="1" noChangeAspect="1" noMove="1" noResize="1" noEditPoints="1" noAdjustHandles="1" noChangeArrowheads="1" noChangeShapeType="1" noTextEdit="1"/>
              </p:cNvSpPr>
              <p:nvPr/>
            </p:nvSpPr>
            <p:spPr>
              <a:xfrm>
                <a:off x="7610474" y="3341660"/>
                <a:ext cx="3724275" cy="932756"/>
              </a:xfrm>
              <a:prstGeom prst="rect">
                <a:avLst/>
              </a:prstGeom>
              <a:blipFill>
                <a:blip r:embed="rId4"/>
                <a:stretch>
                  <a:fillRect l="-1309" t="-3268" r="-1473" b="-9804"/>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91B3FE6-1A6C-4E2D-937C-1B8B668E4AA5}"/>
              </a:ext>
            </a:extLst>
          </p:cNvPr>
          <p:cNvSpPr txBox="1"/>
          <p:nvPr/>
        </p:nvSpPr>
        <p:spPr>
          <a:xfrm>
            <a:off x="7124699" y="4531200"/>
            <a:ext cx="4210049" cy="369332"/>
          </a:xfrm>
          <a:prstGeom prst="rect">
            <a:avLst/>
          </a:prstGeom>
          <a:noFill/>
        </p:spPr>
        <p:txBody>
          <a:bodyPr wrap="square" rtlCol="0">
            <a:spAutoFit/>
          </a:bodyPr>
          <a:lstStyle/>
          <a:p>
            <a:r>
              <a:rPr lang="en-US" dirty="0"/>
              <a:t>These 2 values are then concatenated.</a:t>
            </a:r>
          </a:p>
        </p:txBody>
      </p:sp>
      <p:sp>
        <p:nvSpPr>
          <p:cNvPr id="15" name="Slide Number Placeholder 14">
            <a:extLst>
              <a:ext uri="{FF2B5EF4-FFF2-40B4-BE49-F238E27FC236}">
                <a16:creationId xmlns:a16="http://schemas.microsoft.com/office/drawing/2014/main" id="{F64F7369-1AB6-4C87-BF6C-DF24407E3E8A}"/>
              </a:ext>
            </a:extLst>
          </p:cNvPr>
          <p:cNvSpPr>
            <a:spLocks noGrp="1"/>
          </p:cNvSpPr>
          <p:nvPr>
            <p:ph type="sldNum" sz="quarter" idx="12"/>
          </p:nvPr>
        </p:nvSpPr>
        <p:spPr/>
        <p:txBody>
          <a:bodyPr/>
          <a:lstStyle/>
          <a:p>
            <a:fld id="{836E5CB0-BB9D-4E79-88F3-A56A9DBC0BF7}" type="slidenum">
              <a:rPr lang="en-US" smtClean="0"/>
              <a:t>12</a:t>
            </a:fld>
            <a:endParaRPr lang="en-US"/>
          </a:p>
        </p:txBody>
      </p:sp>
    </p:spTree>
    <p:extLst>
      <p:ext uri="{BB962C8B-B14F-4D97-AF65-F5344CB8AC3E}">
        <p14:creationId xmlns:p14="http://schemas.microsoft.com/office/powerpoint/2010/main" val="393866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9A0DB-E8BC-48C8-8405-7742525AE268}"/>
              </a:ext>
            </a:extLst>
          </p:cNvPr>
          <p:cNvSpPr txBox="1"/>
          <p:nvPr/>
        </p:nvSpPr>
        <p:spPr>
          <a:xfrm>
            <a:off x="985717" y="678730"/>
            <a:ext cx="5219699" cy="584775"/>
          </a:xfrm>
          <a:prstGeom prst="rect">
            <a:avLst/>
          </a:prstGeom>
          <a:noFill/>
        </p:spPr>
        <p:txBody>
          <a:bodyPr wrap="none" rtlCol="0">
            <a:spAutoFit/>
          </a:bodyPr>
          <a:lstStyle/>
          <a:p>
            <a:r>
              <a:rPr lang="en-US" sz="3200" b="1" dirty="0"/>
              <a:t>4. Long – Short Term Memory</a:t>
            </a:r>
          </a:p>
        </p:txBody>
      </p:sp>
      <p:sp>
        <p:nvSpPr>
          <p:cNvPr id="5" name="TextBox 4">
            <a:extLst>
              <a:ext uri="{FF2B5EF4-FFF2-40B4-BE49-F238E27FC236}">
                <a16:creationId xmlns:a16="http://schemas.microsoft.com/office/drawing/2014/main" id="{0FB8BFCA-A86E-4689-A5CE-E81930979262}"/>
              </a:ext>
            </a:extLst>
          </p:cNvPr>
          <p:cNvSpPr txBox="1"/>
          <p:nvPr/>
        </p:nvSpPr>
        <p:spPr>
          <a:xfrm>
            <a:off x="1621410" y="1263505"/>
            <a:ext cx="1325363" cy="461665"/>
          </a:xfrm>
          <a:prstGeom prst="rect">
            <a:avLst/>
          </a:prstGeom>
          <a:noFill/>
        </p:spPr>
        <p:txBody>
          <a:bodyPr wrap="none" rtlCol="0">
            <a:spAutoFit/>
          </a:bodyPr>
          <a:lstStyle/>
          <a:p>
            <a:r>
              <a:rPr lang="en-US" sz="2400" dirty="0"/>
              <a:t>Cell state</a:t>
            </a:r>
          </a:p>
        </p:txBody>
      </p:sp>
      <p:grpSp>
        <p:nvGrpSpPr>
          <p:cNvPr id="11" name="Group 10">
            <a:extLst>
              <a:ext uri="{FF2B5EF4-FFF2-40B4-BE49-F238E27FC236}">
                <a16:creationId xmlns:a16="http://schemas.microsoft.com/office/drawing/2014/main" id="{8E4F0B4B-9963-46C8-BD9F-EE5720E60966}"/>
              </a:ext>
            </a:extLst>
          </p:cNvPr>
          <p:cNvGrpSpPr/>
          <p:nvPr/>
        </p:nvGrpSpPr>
        <p:grpSpPr>
          <a:xfrm>
            <a:off x="1621410" y="2451596"/>
            <a:ext cx="5732145" cy="2262822"/>
            <a:chOff x="1702785" y="1848280"/>
            <a:chExt cx="5732145" cy="2262822"/>
          </a:xfrm>
        </p:grpSpPr>
        <p:pic>
          <p:nvPicPr>
            <p:cNvPr id="9" name="Picture 8" descr="Diagram&#10;&#10;Description automatically generated with medium confidence">
              <a:extLst>
                <a:ext uri="{FF2B5EF4-FFF2-40B4-BE49-F238E27FC236}">
                  <a16:creationId xmlns:a16="http://schemas.microsoft.com/office/drawing/2014/main" id="{9F1B9A1F-BB7D-46E9-9A2A-506CC35689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785" y="1848280"/>
              <a:ext cx="5732145" cy="1770380"/>
            </a:xfrm>
            <a:prstGeom prst="rect">
              <a:avLst/>
            </a:prstGeom>
          </p:spPr>
        </p:pic>
        <p:sp>
          <p:nvSpPr>
            <p:cNvPr id="10" name="TextBox 9">
              <a:extLst>
                <a:ext uri="{FF2B5EF4-FFF2-40B4-BE49-F238E27FC236}">
                  <a16:creationId xmlns:a16="http://schemas.microsoft.com/office/drawing/2014/main" id="{1A93C301-2AD0-4864-A486-40D44F856EB3}"/>
                </a:ext>
              </a:extLst>
            </p:cNvPr>
            <p:cNvSpPr txBox="1"/>
            <p:nvPr/>
          </p:nvSpPr>
          <p:spPr>
            <a:xfrm>
              <a:off x="3875987" y="3741770"/>
              <a:ext cx="1385740" cy="369332"/>
            </a:xfrm>
            <a:prstGeom prst="rect">
              <a:avLst/>
            </a:prstGeom>
            <a:noFill/>
          </p:spPr>
          <p:txBody>
            <a:bodyPr wrap="square" rtlCol="0">
              <a:spAutoFit/>
            </a:bodyPr>
            <a:lstStyle/>
            <a:p>
              <a:pPr algn="ctr"/>
              <a:r>
                <a:rPr lang="en-US" dirty="0"/>
                <a:t>Cell state [8]</a:t>
              </a:r>
            </a:p>
          </p:txBody>
        </p:sp>
      </p:grpSp>
      <p:sp>
        <p:nvSpPr>
          <p:cNvPr id="12" name="TextBox 11">
            <a:extLst>
              <a:ext uri="{FF2B5EF4-FFF2-40B4-BE49-F238E27FC236}">
                <a16:creationId xmlns:a16="http://schemas.microsoft.com/office/drawing/2014/main" id="{FA104ADE-C02C-46C8-BC0C-8FC3701DA5DE}"/>
              </a:ext>
            </a:extLst>
          </p:cNvPr>
          <p:cNvSpPr txBox="1"/>
          <p:nvPr/>
        </p:nvSpPr>
        <p:spPr>
          <a:xfrm>
            <a:off x="7534275" y="3013620"/>
            <a:ext cx="4086225" cy="646331"/>
          </a:xfrm>
          <a:prstGeom prst="rect">
            <a:avLst/>
          </a:prstGeom>
          <a:noFill/>
        </p:spPr>
        <p:txBody>
          <a:bodyPr wrap="square" rtlCol="0">
            <a:spAutoFit/>
          </a:bodyPr>
          <a:lstStyle/>
          <a:p>
            <a:r>
              <a:rPr lang="en-US" dirty="0"/>
              <a:t>This step will simply process the values that have been previously computed.</a:t>
            </a:r>
          </a:p>
        </p:txBody>
      </p:sp>
      <p:sp>
        <p:nvSpPr>
          <p:cNvPr id="13" name="Slide Number Placeholder 12">
            <a:extLst>
              <a:ext uri="{FF2B5EF4-FFF2-40B4-BE49-F238E27FC236}">
                <a16:creationId xmlns:a16="http://schemas.microsoft.com/office/drawing/2014/main" id="{87C8C53C-C011-4223-8F6D-1AFBEF060699}"/>
              </a:ext>
            </a:extLst>
          </p:cNvPr>
          <p:cNvSpPr>
            <a:spLocks noGrp="1"/>
          </p:cNvSpPr>
          <p:nvPr>
            <p:ph type="sldNum" sz="quarter" idx="12"/>
          </p:nvPr>
        </p:nvSpPr>
        <p:spPr/>
        <p:txBody>
          <a:bodyPr/>
          <a:lstStyle/>
          <a:p>
            <a:fld id="{836E5CB0-BB9D-4E79-88F3-A56A9DBC0BF7}" type="slidenum">
              <a:rPr lang="en-US" smtClean="0"/>
              <a:t>13</a:t>
            </a:fld>
            <a:endParaRPr lang="en-US"/>
          </a:p>
        </p:txBody>
      </p:sp>
    </p:spTree>
    <p:extLst>
      <p:ext uri="{BB962C8B-B14F-4D97-AF65-F5344CB8AC3E}">
        <p14:creationId xmlns:p14="http://schemas.microsoft.com/office/powerpoint/2010/main" val="79289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9A0DB-E8BC-48C8-8405-7742525AE268}"/>
              </a:ext>
            </a:extLst>
          </p:cNvPr>
          <p:cNvSpPr txBox="1"/>
          <p:nvPr/>
        </p:nvSpPr>
        <p:spPr>
          <a:xfrm>
            <a:off x="985717" y="678730"/>
            <a:ext cx="5219699" cy="584775"/>
          </a:xfrm>
          <a:prstGeom prst="rect">
            <a:avLst/>
          </a:prstGeom>
          <a:noFill/>
        </p:spPr>
        <p:txBody>
          <a:bodyPr wrap="none" rtlCol="0">
            <a:spAutoFit/>
          </a:bodyPr>
          <a:lstStyle/>
          <a:p>
            <a:r>
              <a:rPr lang="en-US" sz="3200" b="1" dirty="0"/>
              <a:t>4. Long – Short Term Memory</a:t>
            </a:r>
          </a:p>
        </p:txBody>
      </p:sp>
      <p:sp>
        <p:nvSpPr>
          <p:cNvPr id="5" name="TextBox 4">
            <a:extLst>
              <a:ext uri="{FF2B5EF4-FFF2-40B4-BE49-F238E27FC236}">
                <a16:creationId xmlns:a16="http://schemas.microsoft.com/office/drawing/2014/main" id="{0FB8BFCA-A86E-4689-A5CE-E81930979262}"/>
              </a:ext>
            </a:extLst>
          </p:cNvPr>
          <p:cNvSpPr txBox="1"/>
          <p:nvPr/>
        </p:nvSpPr>
        <p:spPr>
          <a:xfrm>
            <a:off x="1621410" y="1263505"/>
            <a:ext cx="1684372" cy="461665"/>
          </a:xfrm>
          <a:prstGeom prst="rect">
            <a:avLst/>
          </a:prstGeom>
          <a:noFill/>
        </p:spPr>
        <p:txBody>
          <a:bodyPr wrap="none" rtlCol="0">
            <a:spAutoFit/>
          </a:bodyPr>
          <a:lstStyle/>
          <a:p>
            <a:r>
              <a:rPr lang="en-US" sz="2400" dirty="0"/>
              <a:t>Output gate</a:t>
            </a:r>
          </a:p>
        </p:txBody>
      </p:sp>
      <p:grpSp>
        <p:nvGrpSpPr>
          <p:cNvPr id="3" name="Group 2">
            <a:extLst>
              <a:ext uri="{FF2B5EF4-FFF2-40B4-BE49-F238E27FC236}">
                <a16:creationId xmlns:a16="http://schemas.microsoft.com/office/drawing/2014/main" id="{2524093A-6009-4800-9CF2-04899241A628}"/>
              </a:ext>
            </a:extLst>
          </p:cNvPr>
          <p:cNvGrpSpPr/>
          <p:nvPr/>
        </p:nvGrpSpPr>
        <p:grpSpPr>
          <a:xfrm>
            <a:off x="1476541" y="2346179"/>
            <a:ext cx="5732145" cy="2250563"/>
            <a:chOff x="1542529" y="2402408"/>
            <a:chExt cx="5732145" cy="2250563"/>
          </a:xfrm>
        </p:grpSpPr>
        <p:pic>
          <p:nvPicPr>
            <p:cNvPr id="7" name="Picture 6">
              <a:extLst>
                <a:ext uri="{FF2B5EF4-FFF2-40B4-BE49-F238E27FC236}">
                  <a16:creationId xmlns:a16="http://schemas.microsoft.com/office/drawing/2014/main" id="{A412123A-40CE-46B3-BB48-BF6A5F0031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2529" y="2402408"/>
              <a:ext cx="5732145" cy="1770380"/>
            </a:xfrm>
            <a:prstGeom prst="rect">
              <a:avLst/>
            </a:prstGeom>
          </p:spPr>
        </p:pic>
        <p:sp>
          <p:nvSpPr>
            <p:cNvPr id="2" name="TextBox 1">
              <a:extLst>
                <a:ext uri="{FF2B5EF4-FFF2-40B4-BE49-F238E27FC236}">
                  <a16:creationId xmlns:a16="http://schemas.microsoft.com/office/drawing/2014/main" id="{DDFF27F3-1E20-40B4-AC40-44D8C05ED6D4}"/>
                </a:ext>
              </a:extLst>
            </p:cNvPr>
            <p:cNvSpPr txBox="1"/>
            <p:nvPr/>
          </p:nvSpPr>
          <p:spPr>
            <a:xfrm>
              <a:off x="3543312" y="4283639"/>
              <a:ext cx="1730578" cy="369332"/>
            </a:xfrm>
            <a:prstGeom prst="rect">
              <a:avLst/>
            </a:prstGeom>
            <a:noFill/>
          </p:spPr>
          <p:txBody>
            <a:bodyPr wrap="square" rtlCol="0">
              <a:spAutoFit/>
            </a:bodyPr>
            <a:lstStyle/>
            <a:p>
              <a:pPr algn="ctr"/>
              <a:r>
                <a:rPr lang="en-US" dirty="0"/>
                <a:t>Output gate [8]</a:t>
              </a:r>
            </a:p>
          </p:txBody>
        </p:sp>
      </p:grpSp>
      <p:sp>
        <p:nvSpPr>
          <p:cNvPr id="6" name="TextBox 5">
            <a:extLst>
              <a:ext uri="{FF2B5EF4-FFF2-40B4-BE49-F238E27FC236}">
                <a16:creationId xmlns:a16="http://schemas.microsoft.com/office/drawing/2014/main" id="{A3AC90BC-3B54-4304-AE2A-03F4F3239DCE}"/>
              </a:ext>
            </a:extLst>
          </p:cNvPr>
          <p:cNvSpPr txBox="1"/>
          <p:nvPr/>
        </p:nvSpPr>
        <p:spPr>
          <a:xfrm>
            <a:off x="7208686" y="2728225"/>
            <a:ext cx="4250497" cy="646331"/>
          </a:xfrm>
          <a:prstGeom prst="rect">
            <a:avLst/>
          </a:prstGeom>
          <a:noFill/>
        </p:spPr>
        <p:txBody>
          <a:bodyPr wrap="square" rtlCol="0">
            <a:spAutoFit/>
          </a:bodyPr>
          <a:lstStyle/>
          <a:p>
            <a:pPr algn="just"/>
            <a:r>
              <a:rPr lang="en-US" dirty="0"/>
              <a:t>A sigmoid layer is first utilized to determine which elements of the cell state are output.</a:t>
            </a:r>
          </a:p>
        </p:txBody>
      </p:sp>
      <p:sp>
        <p:nvSpPr>
          <p:cNvPr id="12" name="TextBox 11">
            <a:extLst>
              <a:ext uri="{FF2B5EF4-FFF2-40B4-BE49-F238E27FC236}">
                <a16:creationId xmlns:a16="http://schemas.microsoft.com/office/drawing/2014/main" id="{D700FDB9-08DB-4E7C-BD1A-6BF228A16EFC}"/>
              </a:ext>
            </a:extLst>
          </p:cNvPr>
          <p:cNvSpPr txBox="1"/>
          <p:nvPr/>
        </p:nvSpPr>
        <p:spPr>
          <a:xfrm>
            <a:off x="7208686" y="3680765"/>
            <a:ext cx="4136198" cy="923330"/>
          </a:xfrm>
          <a:prstGeom prst="rect">
            <a:avLst/>
          </a:prstGeom>
          <a:noFill/>
        </p:spPr>
        <p:txBody>
          <a:bodyPr wrap="square" rtlCol="0">
            <a:spAutoFit/>
          </a:bodyPr>
          <a:lstStyle/>
          <a:p>
            <a:pPr algn="just"/>
            <a:r>
              <a:rPr lang="en-US" dirty="0"/>
              <a:t>The cell state is then placed via tanh function, and then multiplied by the output of the sigmoid layer.</a:t>
            </a:r>
          </a:p>
        </p:txBody>
      </p:sp>
      <p:sp>
        <p:nvSpPr>
          <p:cNvPr id="8" name="Slide Number Placeholder 7">
            <a:extLst>
              <a:ext uri="{FF2B5EF4-FFF2-40B4-BE49-F238E27FC236}">
                <a16:creationId xmlns:a16="http://schemas.microsoft.com/office/drawing/2014/main" id="{24262C41-5302-47BE-8D12-F99B3CDE4ABC}"/>
              </a:ext>
            </a:extLst>
          </p:cNvPr>
          <p:cNvSpPr>
            <a:spLocks noGrp="1"/>
          </p:cNvSpPr>
          <p:nvPr>
            <p:ph type="sldNum" sz="quarter" idx="12"/>
          </p:nvPr>
        </p:nvSpPr>
        <p:spPr/>
        <p:txBody>
          <a:bodyPr/>
          <a:lstStyle/>
          <a:p>
            <a:fld id="{836E5CB0-BB9D-4E79-88F3-A56A9DBC0BF7}" type="slidenum">
              <a:rPr lang="en-US" smtClean="0"/>
              <a:t>14</a:t>
            </a:fld>
            <a:endParaRPr lang="en-US"/>
          </a:p>
        </p:txBody>
      </p:sp>
    </p:spTree>
    <p:extLst>
      <p:ext uri="{BB962C8B-B14F-4D97-AF65-F5344CB8AC3E}">
        <p14:creationId xmlns:p14="http://schemas.microsoft.com/office/powerpoint/2010/main" val="11031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E09959-512D-4705-B643-CCDD9985C0D1}"/>
              </a:ext>
            </a:extLst>
          </p:cNvPr>
          <p:cNvSpPr txBox="1"/>
          <p:nvPr/>
        </p:nvSpPr>
        <p:spPr>
          <a:xfrm>
            <a:off x="985717" y="678730"/>
            <a:ext cx="3342197" cy="584775"/>
          </a:xfrm>
          <a:prstGeom prst="rect">
            <a:avLst/>
          </a:prstGeom>
          <a:noFill/>
        </p:spPr>
        <p:txBody>
          <a:bodyPr wrap="none" rtlCol="0">
            <a:spAutoFit/>
          </a:bodyPr>
          <a:lstStyle/>
          <a:p>
            <a:r>
              <a:rPr lang="en-US" sz="3200" b="1" dirty="0"/>
              <a:t>5. Implementation</a:t>
            </a:r>
          </a:p>
        </p:txBody>
      </p:sp>
      <p:graphicFrame>
        <p:nvGraphicFramePr>
          <p:cNvPr id="2" name="Table 1">
            <a:extLst>
              <a:ext uri="{FF2B5EF4-FFF2-40B4-BE49-F238E27FC236}">
                <a16:creationId xmlns:a16="http://schemas.microsoft.com/office/drawing/2014/main" id="{968A3081-B095-4D2D-B860-D3A758661AB7}"/>
              </a:ext>
            </a:extLst>
          </p:cNvPr>
          <p:cNvGraphicFramePr>
            <a:graphicFrameLocks noGrp="1"/>
          </p:cNvGraphicFramePr>
          <p:nvPr>
            <p:extLst>
              <p:ext uri="{D42A27DB-BD31-4B8C-83A1-F6EECF244321}">
                <p14:modId xmlns:p14="http://schemas.microsoft.com/office/powerpoint/2010/main" val="604767869"/>
              </p:ext>
            </p:extLst>
          </p:nvPr>
        </p:nvGraphicFramePr>
        <p:xfrm>
          <a:off x="2071344" y="2152304"/>
          <a:ext cx="2848483" cy="942596"/>
        </p:xfrm>
        <a:graphic>
          <a:graphicData uri="http://schemas.openxmlformats.org/drawingml/2006/table">
            <a:tbl>
              <a:tblPr firstRow="1" firstCol="1" bandRow="1">
                <a:tableStyleId>{5940675A-B579-460E-94D1-54222C63F5DA}</a:tableStyleId>
              </a:tblPr>
              <a:tblGrid>
                <a:gridCol w="1984248">
                  <a:extLst>
                    <a:ext uri="{9D8B030D-6E8A-4147-A177-3AD203B41FA5}">
                      <a16:colId xmlns:a16="http://schemas.microsoft.com/office/drawing/2014/main" val="3314034817"/>
                    </a:ext>
                  </a:extLst>
                </a:gridCol>
                <a:gridCol w="864235">
                  <a:extLst>
                    <a:ext uri="{9D8B030D-6E8A-4147-A177-3AD203B41FA5}">
                      <a16:colId xmlns:a16="http://schemas.microsoft.com/office/drawing/2014/main" val="1209579391"/>
                    </a:ext>
                  </a:extLst>
                </a:gridCol>
              </a:tblGrid>
              <a:tr h="0">
                <a:tc>
                  <a:txBody>
                    <a:bodyPr/>
                    <a:lstStyle/>
                    <a:p>
                      <a:pPr>
                        <a:lnSpc>
                          <a:spcPct val="130000"/>
                        </a:lnSpc>
                        <a:spcAft>
                          <a:spcPts val="800"/>
                        </a:spcAft>
                      </a:pPr>
                      <a:r>
                        <a:rPr lang="en-US" sz="1300" dirty="0">
                          <a:effectLst/>
                        </a:rPr>
                        <a:t>Training set shape</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(41157, 6)</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1266207"/>
                  </a:ext>
                </a:extLst>
              </a:tr>
              <a:tr h="0">
                <a:tc>
                  <a:txBody>
                    <a:bodyPr/>
                    <a:lstStyle/>
                    <a:p>
                      <a:pPr>
                        <a:lnSpc>
                          <a:spcPct val="130000"/>
                        </a:lnSpc>
                        <a:spcAft>
                          <a:spcPts val="800"/>
                        </a:spcAft>
                      </a:pPr>
                      <a:r>
                        <a:rPr lang="en-US" sz="1300" dirty="0">
                          <a:effectLst/>
                        </a:rPr>
                        <a:t>Training set memory usage</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a:effectLst/>
                        </a:rPr>
                        <a:t>1.88 MB</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2088538"/>
                  </a:ext>
                </a:extLst>
              </a:tr>
              <a:tr h="54061">
                <a:tc>
                  <a:txBody>
                    <a:bodyPr/>
                    <a:lstStyle/>
                    <a:p>
                      <a:pPr>
                        <a:lnSpc>
                          <a:spcPct val="130000"/>
                        </a:lnSpc>
                        <a:spcAft>
                          <a:spcPts val="800"/>
                        </a:spcAft>
                      </a:pPr>
                      <a:r>
                        <a:rPr lang="en-US" sz="1300">
                          <a:effectLst/>
                        </a:rPr>
                        <a:t>Test set shape</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a:effectLst/>
                        </a:rPr>
                        <a:t>(3798, 6)</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5753021"/>
                  </a:ext>
                </a:extLst>
              </a:tr>
              <a:tr h="0">
                <a:tc>
                  <a:txBody>
                    <a:bodyPr/>
                    <a:lstStyle/>
                    <a:p>
                      <a:pPr>
                        <a:lnSpc>
                          <a:spcPct val="130000"/>
                        </a:lnSpc>
                        <a:spcAft>
                          <a:spcPts val="800"/>
                        </a:spcAft>
                      </a:pPr>
                      <a:r>
                        <a:rPr lang="en-US" sz="1300" dirty="0">
                          <a:effectLst/>
                        </a:rPr>
                        <a:t>Test set memory</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0.17 MB</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1520346"/>
                  </a:ext>
                </a:extLst>
              </a:tr>
            </a:tbl>
          </a:graphicData>
        </a:graphic>
      </p:graphicFrame>
      <p:graphicFrame>
        <p:nvGraphicFramePr>
          <p:cNvPr id="3" name="Table 2">
            <a:extLst>
              <a:ext uri="{FF2B5EF4-FFF2-40B4-BE49-F238E27FC236}">
                <a16:creationId xmlns:a16="http://schemas.microsoft.com/office/drawing/2014/main" id="{7C711491-D8BD-401C-9024-B38E9D638D1C}"/>
              </a:ext>
            </a:extLst>
          </p:cNvPr>
          <p:cNvGraphicFramePr>
            <a:graphicFrameLocks noGrp="1"/>
          </p:cNvGraphicFramePr>
          <p:nvPr>
            <p:extLst>
              <p:ext uri="{D42A27DB-BD31-4B8C-83A1-F6EECF244321}">
                <p14:modId xmlns:p14="http://schemas.microsoft.com/office/powerpoint/2010/main" val="234986077"/>
              </p:ext>
            </p:extLst>
          </p:nvPr>
        </p:nvGraphicFramePr>
        <p:xfrm>
          <a:off x="1700092" y="4234398"/>
          <a:ext cx="3590989" cy="1178245"/>
        </p:xfrm>
        <a:graphic>
          <a:graphicData uri="http://schemas.openxmlformats.org/drawingml/2006/table">
            <a:tbl>
              <a:tblPr firstRow="1" firstCol="1" bandRow="1">
                <a:tableStyleId>{5940675A-B579-460E-94D1-54222C63F5DA}</a:tableStyleId>
              </a:tblPr>
              <a:tblGrid>
                <a:gridCol w="872300">
                  <a:extLst>
                    <a:ext uri="{9D8B030D-6E8A-4147-A177-3AD203B41FA5}">
                      <a16:colId xmlns:a16="http://schemas.microsoft.com/office/drawing/2014/main" val="1430075294"/>
                    </a:ext>
                  </a:extLst>
                </a:gridCol>
                <a:gridCol w="1401636">
                  <a:extLst>
                    <a:ext uri="{9D8B030D-6E8A-4147-A177-3AD203B41FA5}">
                      <a16:colId xmlns:a16="http://schemas.microsoft.com/office/drawing/2014/main" val="573019681"/>
                    </a:ext>
                  </a:extLst>
                </a:gridCol>
                <a:gridCol w="1317053">
                  <a:extLst>
                    <a:ext uri="{9D8B030D-6E8A-4147-A177-3AD203B41FA5}">
                      <a16:colId xmlns:a16="http://schemas.microsoft.com/office/drawing/2014/main" val="3076499417"/>
                    </a:ext>
                  </a:extLst>
                </a:gridCol>
              </a:tblGrid>
              <a:tr h="0">
                <a:tc gridSpan="3">
                  <a:txBody>
                    <a:bodyPr/>
                    <a:lstStyle/>
                    <a:p>
                      <a:pPr algn="ctr">
                        <a:lnSpc>
                          <a:spcPct val="130000"/>
                        </a:lnSpc>
                        <a:spcAft>
                          <a:spcPts val="800"/>
                        </a:spcAft>
                      </a:pPr>
                      <a:r>
                        <a:rPr lang="en-US" sz="1300" dirty="0">
                          <a:effectLst/>
                        </a:rPr>
                        <a:t>Class distribution on the whole dataset (train+test)</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3007176"/>
                  </a:ext>
                </a:extLst>
              </a:tr>
              <a:tr h="0">
                <a:tc>
                  <a:txBody>
                    <a:bodyPr/>
                    <a:lstStyle/>
                    <a:p>
                      <a:pPr>
                        <a:lnSpc>
                          <a:spcPct val="130000"/>
                        </a:lnSpc>
                        <a:spcAft>
                          <a:spcPts val="800"/>
                        </a:spcAft>
                      </a:pPr>
                      <a:r>
                        <a:rPr lang="en-US" sz="1300">
                          <a:effectLst/>
                        </a:rPr>
                        <a:t>Sentiment</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Number of tweets</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Proportion</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9989183"/>
                  </a:ext>
                </a:extLst>
              </a:tr>
              <a:tr h="0">
                <a:tc>
                  <a:txBody>
                    <a:bodyPr/>
                    <a:lstStyle/>
                    <a:p>
                      <a:pPr>
                        <a:lnSpc>
                          <a:spcPct val="130000"/>
                        </a:lnSpc>
                        <a:spcAft>
                          <a:spcPts val="800"/>
                        </a:spcAft>
                      </a:pPr>
                      <a:r>
                        <a:rPr lang="en-US" sz="1300">
                          <a:effectLst/>
                        </a:rPr>
                        <a:t>Negative</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17031</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a:effectLst/>
                        </a:rPr>
                        <a:t>38%</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4512512"/>
                  </a:ext>
                </a:extLst>
              </a:tr>
              <a:tr h="0">
                <a:tc>
                  <a:txBody>
                    <a:bodyPr/>
                    <a:lstStyle/>
                    <a:p>
                      <a:pPr>
                        <a:lnSpc>
                          <a:spcPct val="130000"/>
                        </a:lnSpc>
                        <a:spcAft>
                          <a:spcPts val="800"/>
                        </a:spcAft>
                      </a:pPr>
                      <a:r>
                        <a:rPr lang="en-US" sz="1300">
                          <a:effectLst/>
                        </a:rPr>
                        <a:t>Neutral</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a:effectLst/>
                        </a:rPr>
                        <a:t>8332</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a:effectLst/>
                        </a:rPr>
                        <a:t>18%</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0753214"/>
                  </a:ext>
                </a:extLst>
              </a:tr>
              <a:tr h="0">
                <a:tc>
                  <a:txBody>
                    <a:bodyPr/>
                    <a:lstStyle/>
                    <a:p>
                      <a:pPr>
                        <a:lnSpc>
                          <a:spcPct val="130000"/>
                        </a:lnSpc>
                        <a:spcAft>
                          <a:spcPts val="800"/>
                        </a:spcAft>
                      </a:pPr>
                      <a:r>
                        <a:rPr lang="en-US" sz="1300">
                          <a:effectLst/>
                        </a:rPr>
                        <a:t>Positive</a:t>
                      </a:r>
                      <a:endParaRPr lang="en-US" sz="14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19592</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30000"/>
                        </a:lnSpc>
                        <a:spcAft>
                          <a:spcPts val="800"/>
                        </a:spcAft>
                      </a:pPr>
                      <a:r>
                        <a:rPr lang="en-US" sz="1300" dirty="0">
                          <a:effectLst/>
                        </a:rPr>
                        <a:t>44%</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8052707"/>
                  </a:ext>
                </a:extLst>
              </a:tr>
            </a:tbl>
          </a:graphicData>
        </a:graphic>
      </p:graphicFrame>
      <p:graphicFrame>
        <p:nvGraphicFramePr>
          <p:cNvPr id="10" name="Chart 9">
            <a:extLst>
              <a:ext uri="{FF2B5EF4-FFF2-40B4-BE49-F238E27FC236}">
                <a16:creationId xmlns:a16="http://schemas.microsoft.com/office/drawing/2014/main" id="{03BC76DD-564D-4C29-9B27-1B3749F4F770}"/>
              </a:ext>
            </a:extLst>
          </p:cNvPr>
          <p:cNvGraphicFramePr/>
          <p:nvPr>
            <p:extLst>
              <p:ext uri="{D42A27DB-BD31-4B8C-83A1-F6EECF244321}">
                <p14:modId xmlns:p14="http://schemas.microsoft.com/office/powerpoint/2010/main" val="200683817"/>
              </p:ext>
            </p:extLst>
          </p:nvPr>
        </p:nvGraphicFramePr>
        <p:xfrm>
          <a:off x="7385080" y="678730"/>
          <a:ext cx="2538095" cy="256032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Chart, bar chart&#10;&#10;Description automatically generated">
            <a:extLst>
              <a:ext uri="{FF2B5EF4-FFF2-40B4-BE49-F238E27FC236}">
                <a16:creationId xmlns:a16="http://schemas.microsoft.com/office/drawing/2014/main" id="{DA929B40-1FD5-4968-9E88-D87C8451F270}"/>
              </a:ext>
            </a:extLst>
          </p:cNvPr>
          <p:cNvPicPr>
            <a:picLocks noChangeAspect="1"/>
          </p:cNvPicPr>
          <p:nvPr/>
        </p:nvPicPr>
        <p:blipFill>
          <a:blip r:embed="rId3"/>
          <a:stretch>
            <a:fillRect/>
          </a:stretch>
        </p:blipFill>
        <p:spPr>
          <a:xfrm>
            <a:off x="5892831" y="3239050"/>
            <a:ext cx="5732145" cy="2823210"/>
          </a:xfrm>
          <a:prstGeom prst="rect">
            <a:avLst/>
          </a:prstGeom>
        </p:spPr>
      </p:pic>
      <p:sp>
        <p:nvSpPr>
          <p:cNvPr id="7" name="TextBox 6">
            <a:extLst>
              <a:ext uri="{FF2B5EF4-FFF2-40B4-BE49-F238E27FC236}">
                <a16:creationId xmlns:a16="http://schemas.microsoft.com/office/drawing/2014/main" id="{F30D2EBB-B05A-417A-8129-533231B598BC}"/>
              </a:ext>
            </a:extLst>
          </p:cNvPr>
          <p:cNvSpPr txBox="1"/>
          <p:nvPr/>
        </p:nvSpPr>
        <p:spPr>
          <a:xfrm>
            <a:off x="1621410" y="1263505"/>
            <a:ext cx="2941446" cy="461665"/>
          </a:xfrm>
          <a:prstGeom prst="rect">
            <a:avLst/>
          </a:prstGeom>
          <a:noFill/>
        </p:spPr>
        <p:txBody>
          <a:bodyPr wrap="none" rtlCol="0">
            <a:spAutoFit/>
          </a:bodyPr>
          <a:lstStyle/>
          <a:p>
            <a:r>
              <a:rPr lang="en-US" sz="2400" dirty="0"/>
              <a:t>Data set’s information</a:t>
            </a:r>
          </a:p>
        </p:txBody>
      </p:sp>
      <p:sp>
        <p:nvSpPr>
          <p:cNvPr id="4" name="Slide Number Placeholder 3">
            <a:extLst>
              <a:ext uri="{FF2B5EF4-FFF2-40B4-BE49-F238E27FC236}">
                <a16:creationId xmlns:a16="http://schemas.microsoft.com/office/drawing/2014/main" id="{56F21520-9C7A-42E8-8397-01DCC0D3CD27}"/>
              </a:ext>
            </a:extLst>
          </p:cNvPr>
          <p:cNvSpPr>
            <a:spLocks noGrp="1"/>
          </p:cNvSpPr>
          <p:nvPr>
            <p:ph type="sldNum" sz="quarter" idx="12"/>
          </p:nvPr>
        </p:nvSpPr>
        <p:spPr/>
        <p:txBody>
          <a:bodyPr/>
          <a:lstStyle/>
          <a:p>
            <a:fld id="{836E5CB0-BB9D-4E79-88F3-A56A9DBC0BF7}" type="slidenum">
              <a:rPr lang="en-US" smtClean="0"/>
              <a:t>15</a:t>
            </a:fld>
            <a:endParaRPr lang="en-US"/>
          </a:p>
        </p:txBody>
      </p:sp>
    </p:spTree>
    <p:extLst>
      <p:ext uri="{BB962C8B-B14F-4D97-AF65-F5344CB8AC3E}">
        <p14:creationId xmlns:p14="http://schemas.microsoft.com/office/powerpoint/2010/main" val="296745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1040BFB-E941-466D-8048-2988B0B46151}"/>
              </a:ext>
            </a:extLst>
          </p:cNvPr>
          <p:cNvSpPr/>
          <p:nvPr/>
        </p:nvSpPr>
        <p:spPr>
          <a:xfrm>
            <a:off x="8220074" y="3077720"/>
            <a:ext cx="1312911" cy="7425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Training data set</a:t>
            </a:r>
          </a:p>
        </p:txBody>
      </p:sp>
      <p:sp>
        <p:nvSpPr>
          <p:cNvPr id="5" name="Rectangle: Rounded Corners 4">
            <a:extLst>
              <a:ext uri="{FF2B5EF4-FFF2-40B4-BE49-F238E27FC236}">
                <a16:creationId xmlns:a16="http://schemas.microsoft.com/office/drawing/2014/main" id="{1407612F-2F7D-4FB0-81BC-5550DC71F4AE}"/>
              </a:ext>
            </a:extLst>
          </p:cNvPr>
          <p:cNvSpPr/>
          <p:nvPr/>
        </p:nvSpPr>
        <p:spPr>
          <a:xfrm>
            <a:off x="9869440" y="2452939"/>
            <a:ext cx="1312912" cy="813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90% for training</a:t>
            </a:r>
          </a:p>
        </p:txBody>
      </p:sp>
      <p:sp>
        <p:nvSpPr>
          <p:cNvPr id="6" name="Rectangle: Rounded Corners 5">
            <a:extLst>
              <a:ext uri="{FF2B5EF4-FFF2-40B4-BE49-F238E27FC236}">
                <a16:creationId xmlns:a16="http://schemas.microsoft.com/office/drawing/2014/main" id="{F056C58A-ED0E-48A8-8217-65674717A576}"/>
              </a:ext>
            </a:extLst>
          </p:cNvPr>
          <p:cNvSpPr/>
          <p:nvPr/>
        </p:nvSpPr>
        <p:spPr>
          <a:xfrm>
            <a:off x="9869439" y="3619484"/>
            <a:ext cx="1312911" cy="813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 for validation</a:t>
            </a:r>
          </a:p>
        </p:txBody>
      </p:sp>
      <p:sp>
        <p:nvSpPr>
          <p:cNvPr id="7" name="Rectangle: Rounded Corners 6">
            <a:extLst>
              <a:ext uri="{FF2B5EF4-FFF2-40B4-BE49-F238E27FC236}">
                <a16:creationId xmlns:a16="http://schemas.microsoft.com/office/drawing/2014/main" id="{FA9FCF08-FCF8-4651-B2F0-EA82DA98EFB4}"/>
              </a:ext>
            </a:extLst>
          </p:cNvPr>
          <p:cNvSpPr/>
          <p:nvPr/>
        </p:nvSpPr>
        <p:spPr>
          <a:xfrm>
            <a:off x="705834" y="3165983"/>
            <a:ext cx="1106076" cy="5847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set</a:t>
            </a:r>
          </a:p>
        </p:txBody>
      </p:sp>
      <p:sp>
        <p:nvSpPr>
          <p:cNvPr id="9" name="Rectangle: Rounded Corners 8">
            <a:extLst>
              <a:ext uri="{FF2B5EF4-FFF2-40B4-BE49-F238E27FC236}">
                <a16:creationId xmlns:a16="http://schemas.microsoft.com/office/drawing/2014/main" id="{34F1B798-3415-40BE-96F0-756ED5F40D2D}"/>
              </a:ext>
            </a:extLst>
          </p:cNvPr>
          <p:cNvSpPr/>
          <p:nvPr/>
        </p:nvSpPr>
        <p:spPr>
          <a:xfrm>
            <a:off x="2360662" y="1999647"/>
            <a:ext cx="3763914" cy="29174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p>
          <a:p>
            <a:pPr algn="ctr"/>
            <a:r>
              <a:rPr lang="en-US" dirty="0"/>
              <a:t>1. Clean emojis </a:t>
            </a:r>
          </a:p>
          <a:p>
            <a:pPr algn="ctr"/>
            <a:r>
              <a:rPr lang="en-US" dirty="0"/>
              <a:t>2. Remove punctuations, links, mentions</a:t>
            </a:r>
          </a:p>
          <a:p>
            <a:pPr algn="ctr"/>
            <a:r>
              <a:rPr lang="en-US" dirty="0"/>
              <a:t>3. Clean hashtags</a:t>
            </a:r>
          </a:p>
          <a:p>
            <a:pPr algn="ctr"/>
            <a:r>
              <a:rPr lang="en-US" dirty="0"/>
              <a:t>4. Filter special characters (&amp;, $,…)</a:t>
            </a:r>
          </a:p>
          <a:p>
            <a:pPr algn="ctr"/>
            <a:r>
              <a:rPr lang="en-US" dirty="0"/>
              <a:t>5. Remove multiple spaces</a:t>
            </a:r>
          </a:p>
          <a:p>
            <a:pPr algn="ctr"/>
            <a:r>
              <a:rPr lang="en-US" dirty="0"/>
              <a:t>6. Check misspelling words</a:t>
            </a:r>
          </a:p>
          <a:p>
            <a:pPr algn="ctr"/>
            <a:r>
              <a:rPr lang="en-US" dirty="0"/>
              <a:t>7. Balance class using RandomOverSampler</a:t>
            </a:r>
          </a:p>
        </p:txBody>
      </p:sp>
      <p:sp>
        <p:nvSpPr>
          <p:cNvPr id="10" name="Rectangle: Rounded Corners 9">
            <a:extLst>
              <a:ext uri="{FF2B5EF4-FFF2-40B4-BE49-F238E27FC236}">
                <a16:creationId xmlns:a16="http://schemas.microsoft.com/office/drawing/2014/main" id="{23A888D7-D2AE-469C-B903-0FE52851C222}"/>
              </a:ext>
            </a:extLst>
          </p:cNvPr>
          <p:cNvSpPr/>
          <p:nvPr/>
        </p:nvSpPr>
        <p:spPr>
          <a:xfrm>
            <a:off x="6686355" y="3076527"/>
            <a:ext cx="908572" cy="7636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Clean data</a:t>
            </a:r>
          </a:p>
        </p:txBody>
      </p:sp>
      <p:cxnSp>
        <p:nvCxnSpPr>
          <p:cNvPr id="12" name="Straight Arrow Connector 11">
            <a:extLst>
              <a:ext uri="{FF2B5EF4-FFF2-40B4-BE49-F238E27FC236}">
                <a16:creationId xmlns:a16="http://schemas.microsoft.com/office/drawing/2014/main" id="{8ABD42B6-BCC3-4251-B826-7BA5E30D6A66}"/>
              </a:ext>
            </a:extLst>
          </p:cNvPr>
          <p:cNvCxnSpPr>
            <a:cxnSpLocks/>
            <a:stCxn id="7" idx="3"/>
            <a:endCxn id="9" idx="1"/>
          </p:cNvCxnSpPr>
          <p:nvPr/>
        </p:nvCxnSpPr>
        <p:spPr>
          <a:xfrm>
            <a:off x="1811910" y="3458371"/>
            <a:ext cx="548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1062E2-925F-4557-A97E-40A4D50DB985}"/>
              </a:ext>
            </a:extLst>
          </p:cNvPr>
          <p:cNvCxnSpPr>
            <a:cxnSpLocks/>
            <a:stCxn id="9" idx="3"/>
            <a:endCxn id="10" idx="1"/>
          </p:cNvCxnSpPr>
          <p:nvPr/>
        </p:nvCxnSpPr>
        <p:spPr>
          <a:xfrm flipV="1">
            <a:off x="6124576" y="3458370"/>
            <a:ext cx="5617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17EDD7-E0CD-4E50-B309-873593DEC14A}"/>
              </a:ext>
            </a:extLst>
          </p:cNvPr>
          <p:cNvCxnSpPr>
            <a:cxnSpLocks/>
            <a:stCxn id="4" idx="3"/>
            <a:endCxn id="5" idx="1"/>
          </p:cNvCxnSpPr>
          <p:nvPr/>
        </p:nvCxnSpPr>
        <p:spPr>
          <a:xfrm flipV="1">
            <a:off x="9532985" y="2859601"/>
            <a:ext cx="336455" cy="58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7CFA3F-42B3-4F0F-92F6-E0E5A290BFE9}"/>
              </a:ext>
            </a:extLst>
          </p:cNvPr>
          <p:cNvCxnSpPr>
            <a:cxnSpLocks/>
            <a:stCxn id="4" idx="3"/>
            <a:endCxn id="6" idx="1"/>
          </p:cNvCxnSpPr>
          <p:nvPr/>
        </p:nvCxnSpPr>
        <p:spPr>
          <a:xfrm>
            <a:off x="9532985" y="3449014"/>
            <a:ext cx="336454" cy="577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ABAE1C-D324-4ECB-BF5C-9E7476F1F21C}"/>
              </a:ext>
            </a:extLst>
          </p:cNvPr>
          <p:cNvSpPr txBox="1"/>
          <p:nvPr/>
        </p:nvSpPr>
        <p:spPr>
          <a:xfrm>
            <a:off x="1621410" y="1263505"/>
            <a:ext cx="2549480" cy="461665"/>
          </a:xfrm>
          <a:prstGeom prst="rect">
            <a:avLst/>
          </a:prstGeom>
          <a:noFill/>
        </p:spPr>
        <p:txBody>
          <a:bodyPr wrap="none" rtlCol="0">
            <a:spAutoFit/>
          </a:bodyPr>
          <a:lstStyle/>
          <a:p>
            <a:r>
              <a:rPr lang="en-US" sz="2400" dirty="0"/>
              <a:t>Preprocessing data</a:t>
            </a:r>
          </a:p>
        </p:txBody>
      </p:sp>
      <p:sp>
        <p:nvSpPr>
          <p:cNvPr id="14" name="TextBox 13">
            <a:extLst>
              <a:ext uri="{FF2B5EF4-FFF2-40B4-BE49-F238E27FC236}">
                <a16:creationId xmlns:a16="http://schemas.microsoft.com/office/drawing/2014/main" id="{FD117807-581F-4FE1-88C1-61ECB1CAE757}"/>
              </a:ext>
            </a:extLst>
          </p:cNvPr>
          <p:cNvSpPr txBox="1"/>
          <p:nvPr/>
        </p:nvSpPr>
        <p:spPr>
          <a:xfrm>
            <a:off x="985717" y="678730"/>
            <a:ext cx="3342197" cy="584775"/>
          </a:xfrm>
          <a:prstGeom prst="rect">
            <a:avLst/>
          </a:prstGeom>
          <a:noFill/>
        </p:spPr>
        <p:txBody>
          <a:bodyPr wrap="none" rtlCol="0">
            <a:spAutoFit/>
          </a:bodyPr>
          <a:lstStyle/>
          <a:p>
            <a:r>
              <a:rPr lang="en-US" sz="3200" b="1" dirty="0"/>
              <a:t>5. Implementation</a:t>
            </a:r>
          </a:p>
        </p:txBody>
      </p:sp>
      <p:sp>
        <p:nvSpPr>
          <p:cNvPr id="61" name="Slide Number Placeholder 60">
            <a:extLst>
              <a:ext uri="{FF2B5EF4-FFF2-40B4-BE49-F238E27FC236}">
                <a16:creationId xmlns:a16="http://schemas.microsoft.com/office/drawing/2014/main" id="{72BC8BE9-D89C-42DD-A3F3-C2656F39CC74}"/>
              </a:ext>
            </a:extLst>
          </p:cNvPr>
          <p:cNvSpPr>
            <a:spLocks noGrp="1"/>
          </p:cNvSpPr>
          <p:nvPr>
            <p:ph type="sldNum" sz="quarter" idx="12"/>
          </p:nvPr>
        </p:nvSpPr>
        <p:spPr/>
        <p:txBody>
          <a:bodyPr/>
          <a:lstStyle/>
          <a:p>
            <a:fld id="{836E5CB0-BB9D-4E79-88F3-A56A9DBC0BF7}" type="slidenum">
              <a:rPr lang="en-US" smtClean="0"/>
              <a:t>16</a:t>
            </a:fld>
            <a:endParaRPr lang="en-US"/>
          </a:p>
        </p:txBody>
      </p:sp>
    </p:spTree>
    <p:extLst>
      <p:ext uri="{BB962C8B-B14F-4D97-AF65-F5344CB8AC3E}">
        <p14:creationId xmlns:p14="http://schemas.microsoft.com/office/powerpoint/2010/main" val="168187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40C5678-7B01-47FB-BB8E-8F1808E40EE4}"/>
              </a:ext>
            </a:extLst>
          </p:cNvPr>
          <p:cNvGraphicFramePr>
            <a:graphicFrameLocks noGrp="1"/>
          </p:cNvGraphicFramePr>
          <p:nvPr>
            <p:extLst>
              <p:ext uri="{D42A27DB-BD31-4B8C-83A1-F6EECF244321}">
                <p14:modId xmlns:p14="http://schemas.microsoft.com/office/powerpoint/2010/main" val="1204846038"/>
              </p:ext>
            </p:extLst>
          </p:nvPr>
        </p:nvGraphicFramePr>
        <p:xfrm>
          <a:off x="1376312" y="2023184"/>
          <a:ext cx="5630787" cy="3406656"/>
        </p:xfrm>
        <a:graphic>
          <a:graphicData uri="http://schemas.openxmlformats.org/drawingml/2006/table">
            <a:tbl>
              <a:tblPr firstRow="1" firstCol="1" bandRow="1"/>
              <a:tblGrid>
                <a:gridCol w="5630787">
                  <a:extLst>
                    <a:ext uri="{9D8B030D-6E8A-4147-A177-3AD203B41FA5}">
                      <a16:colId xmlns:a16="http://schemas.microsoft.com/office/drawing/2014/main" val="3810301028"/>
                    </a:ext>
                  </a:extLst>
                </a:gridCol>
              </a:tblGrid>
              <a:tr h="567776">
                <a:tc>
                  <a:txBody>
                    <a:bodyPr/>
                    <a:lstStyle/>
                    <a:p>
                      <a:pPr marL="457200" algn="ctr" fontAlgn="t">
                        <a:lnSpc>
                          <a:spcPct val="130000"/>
                        </a:lnSpc>
                        <a:spcBef>
                          <a:spcPts val="0"/>
                        </a:spcBef>
                        <a:spcAft>
                          <a:spcPts val="800"/>
                        </a:spcAft>
                      </a:pPr>
                      <a:r>
                        <a:rPr lang="en-US" sz="1800" b="0" i="0" u="none" strike="noStrike" dirty="0">
                          <a:effectLst/>
                          <a:latin typeface="+mn-lt"/>
                          <a:ea typeface="Times New Roman" panose="02020603050405020304" pitchFamily="18" charset="0"/>
                          <a:cs typeface="Times New Roman" panose="02020603050405020304" pitchFamily="18" charset="0"/>
                        </a:rPr>
                        <a:t>LSTM-CNN</a:t>
                      </a:r>
                      <a:endParaRPr lang="en-US" sz="2800" b="0" i="0" u="none" strike="noStrike" dirty="0">
                        <a:effectLst/>
                        <a:latin typeface="+mn-lt"/>
                      </a:endParaRPr>
                    </a:p>
                  </a:txBody>
                  <a:tcPr marL="140519" marR="140519" marT="19517"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597486"/>
                  </a:ext>
                </a:extLst>
              </a:tr>
              <a:tr h="567776">
                <a:tc>
                  <a:txBody>
                    <a:bodyPr/>
                    <a:lstStyle/>
                    <a:p>
                      <a:pPr marL="457200" algn="ctr" fontAlgn="t">
                        <a:lnSpc>
                          <a:spcPct val="130000"/>
                        </a:lnSpc>
                        <a:spcBef>
                          <a:spcPts val="0"/>
                        </a:spcBef>
                        <a:spcAft>
                          <a:spcPts val="800"/>
                        </a:spcAft>
                      </a:pPr>
                      <a:r>
                        <a:rPr lang="en-US" sz="1800" b="0" i="0" u="none" strike="noStrike" dirty="0">
                          <a:effectLst/>
                          <a:latin typeface="+mn-lt"/>
                          <a:ea typeface="Times New Roman" panose="02020603050405020304" pitchFamily="18" charset="0"/>
                          <a:cs typeface="Times New Roman" panose="02020603050405020304" pitchFamily="18" charset="0"/>
                        </a:rPr>
                        <a:t>LSTM (128 neurons, activation=’</a:t>
                      </a:r>
                      <a:r>
                        <a:rPr lang="en-US" sz="1800" b="0" i="0" u="none" strike="noStrike" dirty="0" err="1">
                          <a:effectLst/>
                          <a:latin typeface="+mn-lt"/>
                          <a:ea typeface="Times New Roman" panose="02020603050405020304" pitchFamily="18" charset="0"/>
                          <a:cs typeface="Times New Roman" panose="02020603050405020304" pitchFamily="18" charset="0"/>
                        </a:rPr>
                        <a:t>relu</a:t>
                      </a:r>
                      <a:r>
                        <a:rPr lang="en-US" sz="1800" b="0" i="0" u="none" strike="noStrike" dirty="0">
                          <a:effectLst/>
                          <a:latin typeface="+mn-lt"/>
                          <a:ea typeface="Times New Roman" panose="02020603050405020304" pitchFamily="18" charset="0"/>
                          <a:cs typeface="Times New Roman" panose="02020603050405020304" pitchFamily="18" charset="0"/>
                        </a:rPr>
                        <a:t>’)</a:t>
                      </a:r>
                      <a:endParaRPr lang="en-US" sz="2800" b="0" i="0" u="none" strike="noStrike" dirty="0">
                        <a:effectLst/>
                        <a:latin typeface="+mn-lt"/>
                      </a:endParaRPr>
                    </a:p>
                  </a:txBody>
                  <a:tcPr marL="140519" marR="140519" marT="19517"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4326578"/>
                  </a:ext>
                </a:extLst>
              </a:tr>
              <a:tr h="567776">
                <a:tc>
                  <a:txBody>
                    <a:bodyPr/>
                    <a:lstStyle/>
                    <a:p>
                      <a:pPr marL="457200" algn="ctr" fontAlgn="t">
                        <a:lnSpc>
                          <a:spcPct val="130000"/>
                        </a:lnSpc>
                        <a:spcBef>
                          <a:spcPts val="0"/>
                        </a:spcBef>
                        <a:spcAft>
                          <a:spcPts val="800"/>
                        </a:spcAft>
                      </a:pPr>
                      <a:r>
                        <a:rPr lang="en-US" sz="1800" b="0" i="0" u="none" strike="noStrike" dirty="0">
                          <a:effectLst/>
                          <a:latin typeface="+mn-lt"/>
                          <a:ea typeface="Times New Roman" panose="02020603050405020304" pitchFamily="18" charset="0"/>
                          <a:cs typeface="Times New Roman" panose="02020603050405020304" pitchFamily="18" charset="0"/>
                        </a:rPr>
                        <a:t>Dropout(0.2)</a:t>
                      </a:r>
                      <a:endParaRPr lang="en-US" sz="2800" b="0" i="0" u="none" strike="noStrike" dirty="0">
                        <a:effectLst/>
                        <a:latin typeface="+mn-lt"/>
                      </a:endParaRPr>
                    </a:p>
                  </a:txBody>
                  <a:tcPr marL="140519" marR="140519" marT="19517" marB="0">
                    <a:lnL>
                      <a:noFill/>
                    </a:lnL>
                    <a:lnR>
                      <a:noFill/>
                    </a:lnR>
                    <a:lnT>
                      <a:noFill/>
                    </a:lnT>
                    <a:lnB>
                      <a:noFill/>
                    </a:lnB>
                  </a:tcPr>
                </a:tc>
                <a:extLst>
                  <a:ext uri="{0D108BD9-81ED-4DB2-BD59-A6C34878D82A}">
                    <a16:rowId xmlns:a16="http://schemas.microsoft.com/office/drawing/2014/main" val="238371117"/>
                  </a:ext>
                </a:extLst>
              </a:tr>
              <a:tr h="567776">
                <a:tc>
                  <a:txBody>
                    <a:bodyPr/>
                    <a:lstStyle/>
                    <a:p>
                      <a:pPr marL="457200" algn="ctr" fontAlgn="t">
                        <a:lnSpc>
                          <a:spcPct val="130000"/>
                        </a:lnSpc>
                        <a:spcBef>
                          <a:spcPts val="0"/>
                        </a:spcBef>
                        <a:spcAft>
                          <a:spcPts val="800"/>
                        </a:spcAft>
                      </a:pPr>
                      <a:r>
                        <a:rPr lang="en-US" sz="1800" b="0" i="0" u="none" strike="noStrike" dirty="0">
                          <a:effectLst/>
                          <a:latin typeface="+mn-lt"/>
                          <a:ea typeface="Times New Roman" panose="02020603050405020304" pitchFamily="18" charset="0"/>
                          <a:cs typeface="Times New Roman" panose="02020603050405020304" pitchFamily="18" charset="0"/>
                        </a:rPr>
                        <a:t>Conv1D (5x5, @64), activation=”relu”</a:t>
                      </a:r>
                      <a:endParaRPr lang="en-US" sz="2800" b="0" i="0" u="none" strike="noStrike" dirty="0">
                        <a:effectLst/>
                        <a:latin typeface="+mn-lt"/>
                      </a:endParaRPr>
                    </a:p>
                  </a:txBody>
                  <a:tcPr marL="140519" marR="140519" marT="19517" marB="0">
                    <a:lnL>
                      <a:noFill/>
                    </a:lnL>
                    <a:lnR>
                      <a:noFill/>
                    </a:lnR>
                    <a:lnT>
                      <a:noFill/>
                    </a:lnT>
                    <a:lnB>
                      <a:noFill/>
                    </a:lnB>
                  </a:tcPr>
                </a:tc>
                <a:extLst>
                  <a:ext uri="{0D108BD9-81ED-4DB2-BD59-A6C34878D82A}">
                    <a16:rowId xmlns:a16="http://schemas.microsoft.com/office/drawing/2014/main" val="3130240459"/>
                  </a:ext>
                </a:extLst>
              </a:tr>
              <a:tr h="567776">
                <a:tc>
                  <a:txBody>
                    <a:bodyPr/>
                    <a:lstStyle/>
                    <a:p>
                      <a:pPr marL="457200" algn="ctr" fontAlgn="t">
                        <a:lnSpc>
                          <a:spcPct val="130000"/>
                        </a:lnSpc>
                        <a:spcBef>
                          <a:spcPts val="0"/>
                        </a:spcBef>
                        <a:spcAft>
                          <a:spcPts val="800"/>
                        </a:spcAft>
                      </a:pPr>
                      <a:r>
                        <a:rPr lang="en-US" sz="1800" b="0" i="0" u="none" strike="noStrike" dirty="0">
                          <a:effectLst/>
                          <a:latin typeface="+mn-lt"/>
                          <a:ea typeface="Times New Roman" panose="02020603050405020304" pitchFamily="18" charset="0"/>
                          <a:cs typeface="Times New Roman" panose="02020603050405020304" pitchFamily="18" charset="0"/>
                        </a:rPr>
                        <a:t>Global max pooling</a:t>
                      </a:r>
                      <a:endParaRPr lang="en-US" sz="2800" b="0" i="0" u="none" strike="noStrike" dirty="0">
                        <a:effectLst/>
                        <a:latin typeface="+mn-lt"/>
                      </a:endParaRPr>
                    </a:p>
                  </a:txBody>
                  <a:tcPr marL="140519" marR="140519" marT="19517" marB="0">
                    <a:lnL>
                      <a:noFill/>
                    </a:lnL>
                    <a:lnR>
                      <a:noFill/>
                    </a:lnR>
                    <a:lnT>
                      <a:noFill/>
                    </a:lnT>
                    <a:lnB>
                      <a:noFill/>
                    </a:lnB>
                  </a:tcPr>
                </a:tc>
                <a:extLst>
                  <a:ext uri="{0D108BD9-81ED-4DB2-BD59-A6C34878D82A}">
                    <a16:rowId xmlns:a16="http://schemas.microsoft.com/office/drawing/2014/main" val="4065601468"/>
                  </a:ext>
                </a:extLst>
              </a:tr>
              <a:tr h="567776">
                <a:tc>
                  <a:txBody>
                    <a:bodyPr/>
                    <a:lstStyle/>
                    <a:p>
                      <a:pPr marL="457200" algn="ctr" fontAlgn="t">
                        <a:lnSpc>
                          <a:spcPct val="130000"/>
                        </a:lnSpc>
                        <a:spcBef>
                          <a:spcPts val="0"/>
                        </a:spcBef>
                        <a:spcAft>
                          <a:spcPts val="800"/>
                        </a:spcAft>
                      </a:pPr>
                      <a:r>
                        <a:rPr lang="en-US" sz="1800" b="0" i="0" u="none" strike="noStrike" dirty="0">
                          <a:effectLst/>
                          <a:latin typeface="+mn-lt"/>
                          <a:ea typeface="Times New Roman" panose="02020603050405020304" pitchFamily="18" charset="0"/>
                          <a:cs typeface="Times New Roman" panose="02020603050405020304" pitchFamily="18" charset="0"/>
                        </a:rPr>
                        <a:t>Softmax (3-class)</a:t>
                      </a:r>
                      <a:endParaRPr lang="en-US" sz="2800" b="0" i="0" u="none" strike="noStrike" dirty="0">
                        <a:effectLst/>
                        <a:latin typeface="+mn-lt"/>
                      </a:endParaRPr>
                    </a:p>
                  </a:txBody>
                  <a:tcPr marL="140519" marR="140519" marT="19517"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2792689"/>
                  </a:ext>
                </a:extLst>
              </a:tr>
            </a:tbl>
          </a:graphicData>
        </a:graphic>
      </p:graphicFrame>
      <p:sp>
        <p:nvSpPr>
          <p:cNvPr id="8" name="TextBox 7">
            <a:extLst>
              <a:ext uri="{FF2B5EF4-FFF2-40B4-BE49-F238E27FC236}">
                <a16:creationId xmlns:a16="http://schemas.microsoft.com/office/drawing/2014/main" id="{2CE09959-512D-4705-B643-CCDD9985C0D1}"/>
              </a:ext>
            </a:extLst>
          </p:cNvPr>
          <p:cNvSpPr txBox="1"/>
          <p:nvPr/>
        </p:nvSpPr>
        <p:spPr>
          <a:xfrm>
            <a:off x="985717" y="678730"/>
            <a:ext cx="3342197" cy="584775"/>
          </a:xfrm>
          <a:prstGeom prst="rect">
            <a:avLst/>
          </a:prstGeom>
          <a:noFill/>
        </p:spPr>
        <p:txBody>
          <a:bodyPr wrap="none" rtlCol="0">
            <a:spAutoFit/>
          </a:bodyPr>
          <a:lstStyle/>
          <a:p>
            <a:r>
              <a:rPr lang="en-US" sz="3200" b="1" dirty="0"/>
              <a:t>5. Implementation</a:t>
            </a:r>
          </a:p>
        </p:txBody>
      </p:sp>
      <p:sp>
        <p:nvSpPr>
          <p:cNvPr id="3" name="TextBox 2">
            <a:extLst>
              <a:ext uri="{FF2B5EF4-FFF2-40B4-BE49-F238E27FC236}">
                <a16:creationId xmlns:a16="http://schemas.microsoft.com/office/drawing/2014/main" id="{3E79DB76-1A42-4854-B5C8-922226BFC15D}"/>
              </a:ext>
            </a:extLst>
          </p:cNvPr>
          <p:cNvSpPr txBox="1"/>
          <p:nvPr/>
        </p:nvSpPr>
        <p:spPr>
          <a:xfrm>
            <a:off x="9121616" y="2148122"/>
            <a:ext cx="2865748" cy="369332"/>
          </a:xfrm>
          <a:prstGeom prst="rect">
            <a:avLst/>
          </a:prstGeom>
          <a:noFill/>
        </p:spPr>
        <p:txBody>
          <a:bodyPr wrap="square" rtlCol="0">
            <a:spAutoFit/>
          </a:bodyPr>
          <a:lstStyle/>
          <a:p>
            <a:r>
              <a:rPr lang="en-US" dirty="0"/>
              <a:t>Library support: </a:t>
            </a:r>
            <a:r>
              <a:rPr lang="en-US" dirty="0" err="1"/>
              <a:t>Tensorflow</a:t>
            </a:r>
            <a:endParaRPr lang="en-US" dirty="0"/>
          </a:p>
        </p:txBody>
      </p:sp>
      <p:sp>
        <p:nvSpPr>
          <p:cNvPr id="9" name="TextBox 8">
            <a:extLst>
              <a:ext uri="{FF2B5EF4-FFF2-40B4-BE49-F238E27FC236}">
                <a16:creationId xmlns:a16="http://schemas.microsoft.com/office/drawing/2014/main" id="{C5F61BEB-42A6-4E06-A193-8D0698D2FA11}"/>
              </a:ext>
            </a:extLst>
          </p:cNvPr>
          <p:cNvSpPr txBox="1"/>
          <p:nvPr/>
        </p:nvSpPr>
        <p:spPr>
          <a:xfrm>
            <a:off x="1376312" y="1553928"/>
            <a:ext cx="6096000" cy="369332"/>
          </a:xfrm>
          <a:prstGeom prst="rect">
            <a:avLst/>
          </a:prstGeom>
          <a:noFill/>
        </p:spPr>
        <p:txBody>
          <a:bodyPr wrap="square">
            <a:spAutoFit/>
          </a:bodyPr>
          <a:lstStyle/>
          <a:p>
            <a:pPr algn="ctr">
              <a:spcAft>
                <a:spcPts val="1000"/>
              </a:spcAft>
            </a:pPr>
            <a:r>
              <a:rPr lang="en-US" sz="1800" b="1" dirty="0">
                <a:solidFill>
                  <a:srgbClr val="000000"/>
                </a:solidFill>
                <a:effectLst/>
                <a:ea typeface="DengXian" panose="02010600030101010101" pitchFamily="2" charset="-122"/>
                <a:cs typeface="Times New Roman" panose="02020603050405020304" pitchFamily="18" charset="0"/>
              </a:rPr>
              <a:t>The layer structure of proposed model</a:t>
            </a:r>
          </a:p>
        </p:txBody>
      </p:sp>
      <p:pic>
        <p:nvPicPr>
          <p:cNvPr id="3074" name="Picture 2">
            <a:extLst>
              <a:ext uri="{FF2B5EF4-FFF2-40B4-BE49-F238E27FC236}">
                <a16:creationId xmlns:a16="http://schemas.microsoft.com/office/drawing/2014/main" id="{60DFD691-2D74-4993-8018-8E2671179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670" y="1617997"/>
            <a:ext cx="1252588" cy="13390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oogle Colab">
            <a:extLst>
              <a:ext uri="{FF2B5EF4-FFF2-40B4-BE49-F238E27FC236}">
                <a16:creationId xmlns:a16="http://schemas.microsoft.com/office/drawing/2014/main" id="{D17C1041-1A5E-4064-98E0-E960D536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938" y="3108778"/>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8E36C21-5C60-480E-BD73-22C9880F555C}"/>
              </a:ext>
            </a:extLst>
          </p:cNvPr>
          <p:cNvSpPr txBox="1"/>
          <p:nvPr/>
        </p:nvSpPr>
        <p:spPr>
          <a:xfrm>
            <a:off x="9577438" y="4162362"/>
            <a:ext cx="2476500" cy="369332"/>
          </a:xfrm>
          <a:prstGeom prst="rect">
            <a:avLst/>
          </a:prstGeom>
          <a:noFill/>
        </p:spPr>
        <p:txBody>
          <a:bodyPr wrap="square" rtlCol="0">
            <a:spAutoFit/>
          </a:bodyPr>
          <a:lstStyle/>
          <a:p>
            <a:r>
              <a:rPr lang="en-US" dirty="0"/>
              <a:t>Train on Google </a:t>
            </a:r>
            <a:r>
              <a:rPr lang="en-US" dirty="0" err="1"/>
              <a:t>Colab</a:t>
            </a:r>
            <a:endParaRPr lang="en-US" dirty="0"/>
          </a:p>
        </p:txBody>
      </p:sp>
      <p:sp>
        <p:nvSpPr>
          <p:cNvPr id="5" name="Slide Number Placeholder 4">
            <a:extLst>
              <a:ext uri="{FF2B5EF4-FFF2-40B4-BE49-F238E27FC236}">
                <a16:creationId xmlns:a16="http://schemas.microsoft.com/office/drawing/2014/main" id="{B3D6C179-BA4A-4198-B637-B5F17CD4C167}"/>
              </a:ext>
            </a:extLst>
          </p:cNvPr>
          <p:cNvSpPr>
            <a:spLocks noGrp="1"/>
          </p:cNvSpPr>
          <p:nvPr>
            <p:ph type="sldNum" sz="quarter" idx="12"/>
          </p:nvPr>
        </p:nvSpPr>
        <p:spPr/>
        <p:txBody>
          <a:bodyPr/>
          <a:lstStyle/>
          <a:p>
            <a:fld id="{836E5CB0-BB9D-4E79-88F3-A56A9DBC0BF7}" type="slidenum">
              <a:rPr lang="en-US" smtClean="0"/>
              <a:t>17</a:t>
            </a:fld>
            <a:endParaRPr lang="en-US"/>
          </a:p>
        </p:txBody>
      </p:sp>
    </p:spTree>
    <p:extLst>
      <p:ext uri="{BB962C8B-B14F-4D97-AF65-F5344CB8AC3E}">
        <p14:creationId xmlns:p14="http://schemas.microsoft.com/office/powerpoint/2010/main" val="6667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500"/>
                                        <p:tgtEl>
                                          <p:spTgt spid="30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500"/>
                                        <p:tgtEl>
                                          <p:spTgt spid="307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B57B35B-D93E-4B13-BE00-CE9EE5478BC5}"/>
              </a:ext>
            </a:extLst>
          </p:cNvPr>
          <p:cNvSpPr txBox="1"/>
          <p:nvPr/>
        </p:nvSpPr>
        <p:spPr>
          <a:xfrm>
            <a:off x="985717" y="678730"/>
            <a:ext cx="4442050" cy="584775"/>
          </a:xfrm>
          <a:prstGeom prst="rect">
            <a:avLst/>
          </a:prstGeom>
          <a:noFill/>
        </p:spPr>
        <p:txBody>
          <a:bodyPr wrap="none" rtlCol="0">
            <a:spAutoFit/>
          </a:bodyPr>
          <a:lstStyle/>
          <a:p>
            <a:r>
              <a:rPr lang="en-US" sz="3200" b="1" dirty="0"/>
              <a:t>6. Results and evaluation</a:t>
            </a:r>
          </a:p>
        </p:txBody>
      </p:sp>
      <p:grpSp>
        <p:nvGrpSpPr>
          <p:cNvPr id="7" name="Group 6">
            <a:extLst>
              <a:ext uri="{FF2B5EF4-FFF2-40B4-BE49-F238E27FC236}">
                <a16:creationId xmlns:a16="http://schemas.microsoft.com/office/drawing/2014/main" id="{B2B7BED2-C815-4A36-986C-A7C15BE01AD2}"/>
              </a:ext>
            </a:extLst>
          </p:cNvPr>
          <p:cNvGrpSpPr/>
          <p:nvPr/>
        </p:nvGrpSpPr>
        <p:grpSpPr>
          <a:xfrm>
            <a:off x="2312193" y="1433916"/>
            <a:ext cx="7567614" cy="4525391"/>
            <a:chOff x="2381251" y="1414866"/>
            <a:chExt cx="7567614" cy="4525391"/>
          </a:xfrm>
        </p:grpSpPr>
        <p:sp>
          <p:nvSpPr>
            <p:cNvPr id="10" name="TextBox 9">
              <a:extLst>
                <a:ext uri="{FF2B5EF4-FFF2-40B4-BE49-F238E27FC236}">
                  <a16:creationId xmlns:a16="http://schemas.microsoft.com/office/drawing/2014/main" id="{69653D46-1A70-4C62-B7DC-9C8163D59DFF}"/>
                </a:ext>
              </a:extLst>
            </p:cNvPr>
            <p:cNvSpPr txBox="1"/>
            <p:nvPr/>
          </p:nvSpPr>
          <p:spPr>
            <a:xfrm>
              <a:off x="3183319" y="5590423"/>
              <a:ext cx="5963478" cy="349834"/>
            </a:xfrm>
            <a:prstGeom prst="rect">
              <a:avLst/>
            </a:prstGeom>
            <a:noFill/>
          </p:spPr>
          <p:txBody>
            <a:bodyPr wrap="square">
              <a:spAutoFit/>
            </a:bodyPr>
            <a:lstStyle/>
            <a:p>
              <a:pPr algn="ctr">
                <a:spcAft>
                  <a:spcPts val="1000"/>
                </a:spcAft>
              </a:pPr>
              <a:r>
                <a:rPr lang="en-US" sz="1800" dirty="0">
                  <a:solidFill>
                    <a:srgbClr val="000000"/>
                  </a:solidFill>
                  <a:effectLst/>
                  <a:ea typeface="DengXian" panose="02010600030101010101" pitchFamily="2" charset="-122"/>
                  <a:cs typeface="Times New Roman" panose="02020603050405020304" pitchFamily="18" charset="0"/>
                </a:rPr>
                <a:t>A comparison of five models' validation loss</a:t>
              </a:r>
            </a:p>
          </p:txBody>
        </p:sp>
        <p:pic>
          <p:nvPicPr>
            <p:cNvPr id="13" name="Picture 7">
              <a:extLst>
                <a:ext uri="{FF2B5EF4-FFF2-40B4-BE49-F238E27FC236}">
                  <a16:creationId xmlns:a16="http://schemas.microsoft.com/office/drawing/2014/main" id="{6AAF1328-AE3E-4ADC-BF22-5FE94F9C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1414866"/>
              <a:ext cx="7567614" cy="402419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lide Number Placeholder 7">
            <a:extLst>
              <a:ext uri="{FF2B5EF4-FFF2-40B4-BE49-F238E27FC236}">
                <a16:creationId xmlns:a16="http://schemas.microsoft.com/office/drawing/2014/main" id="{17EE79F8-1509-4650-80A3-3C754C07FD4B}"/>
              </a:ext>
            </a:extLst>
          </p:cNvPr>
          <p:cNvSpPr>
            <a:spLocks noGrp="1"/>
          </p:cNvSpPr>
          <p:nvPr>
            <p:ph type="sldNum" sz="quarter" idx="12"/>
          </p:nvPr>
        </p:nvSpPr>
        <p:spPr/>
        <p:txBody>
          <a:bodyPr/>
          <a:lstStyle/>
          <a:p>
            <a:fld id="{836E5CB0-BB9D-4E79-88F3-A56A9DBC0BF7}" type="slidenum">
              <a:rPr lang="en-US" smtClean="0"/>
              <a:t>18</a:t>
            </a:fld>
            <a:endParaRPr lang="en-US"/>
          </a:p>
        </p:txBody>
      </p:sp>
    </p:spTree>
    <p:extLst>
      <p:ext uri="{BB962C8B-B14F-4D97-AF65-F5344CB8AC3E}">
        <p14:creationId xmlns:p14="http://schemas.microsoft.com/office/powerpoint/2010/main" val="420280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95BC049-6368-47E5-99A5-BC4010786488}"/>
              </a:ext>
            </a:extLst>
          </p:cNvPr>
          <p:cNvSpPr txBox="1"/>
          <p:nvPr/>
        </p:nvSpPr>
        <p:spPr>
          <a:xfrm>
            <a:off x="4696717" y="1054701"/>
            <a:ext cx="3962061" cy="451636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Table of content</a:t>
            </a:r>
          </a:p>
        </p:txBody>
      </p:sp>
      <p:sp>
        <p:nvSpPr>
          <p:cNvPr id="47" name="Rectangle 4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2964625-3B26-45AE-822A-3B2E2E73341B}"/>
              </a:ext>
            </a:extLst>
          </p:cNvPr>
          <p:cNvSpPr txBox="1"/>
          <p:nvPr/>
        </p:nvSpPr>
        <p:spPr>
          <a:xfrm>
            <a:off x="3032318" y="1970389"/>
            <a:ext cx="7290858" cy="4516361"/>
          </a:xfrm>
          <a:prstGeom prst="rect">
            <a:avLst/>
          </a:prstGeom>
        </p:spPr>
        <p:txBody>
          <a:bodyPr vert="horz" lIns="91440" tIns="45720" rIns="91440" bIns="45720" rtlCol="0">
            <a:normAutofit/>
          </a:bodyPr>
          <a:lstStyle/>
          <a:p>
            <a:pPr marL="914400" indent="-457200">
              <a:lnSpc>
                <a:spcPct val="90000"/>
              </a:lnSpc>
              <a:spcAft>
                <a:spcPts val="600"/>
              </a:spcAft>
              <a:buFont typeface="+mj-lt"/>
              <a:buAutoNum type="arabicPeriod"/>
            </a:pPr>
            <a:r>
              <a:rPr lang="en-US" sz="2800" dirty="0"/>
              <a:t>Introduction</a:t>
            </a:r>
          </a:p>
          <a:p>
            <a:pPr marL="914400" indent="-457200">
              <a:lnSpc>
                <a:spcPct val="90000"/>
              </a:lnSpc>
              <a:spcAft>
                <a:spcPts val="600"/>
              </a:spcAft>
              <a:buFont typeface="+mj-lt"/>
              <a:buAutoNum type="arabicPeriod"/>
            </a:pPr>
            <a:r>
              <a:rPr lang="en-US" sz="2800" dirty="0"/>
              <a:t>Text representation</a:t>
            </a:r>
          </a:p>
          <a:p>
            <a:pPr marL="914400" indent="-457200">
              <a:lnSpc>
                <a:spcPct val="90000"/>
              </a:lnSpc>
              <a:spcAft>
                <a:spcPts val="600"/>
              </a:spcAft>
              <a:buFont typeface="+mj-lt"/>
              <a:buAutoNum type="arabicPeriod"/>
            </a:pPr>
            <a:r>
              <a:rPr lang="en-US" sz="2800" dirty="0"/>
              <a:t>Convolutional Neural Network</a:t>
            </a:r>
          </a:p>
          <a:p>
            <a:pPr marL="914400" indent="-457200">
              <a:lnSpc>
                <a:spcPct val="90000"/>
              </a:lnSpc>
              <a:spcAft>
                <a:spcPts val="600"/>
              </a:spcAft>
              <a:buFont typeface="+mj-lt"/>
              <a:buAutoNum type="arabicPeriod"/>
            </a:pPr>
            <a:r>
              <a:rPr lang="en-US" sz="2800" dirty="0"/>
              <a:t>Long – Short Term Memory</a:t>
            </a:r>
          </a:p>
          <a:p>
            <a:pPr marL="914400" indent="-457200">
              <a:lnSpc>
                <a:spcPct val="90000"/>
              </a:lnSpc>
              <a:spcAft>
                <a:spcPts val="600"/>
              </a:spcAft>
              <a:buFont typeface="+mj-lt"/>
              <a:buAutoNum type="arabicPeriod"/>
            </a:pPr>
            <a:r>
              <a:rPr lang="en-US" sz="2800" dirty="0"/>
              <a:t>Implementation</a:t>
            </a:r>
          </a:p>
          <a:p>
            <a:pPr marL="914400" indent="-457200">
              <a:lnSpc>
                <a:spcPct val="90000"/>
              </a:lnSpc>
              <a:spcAft>
                <a:spcPts val="600"/>
              </a:spcAft>
              <a:buFont typeface="+mj-lt"/>
              <a:buAutoNum type="arabicPeriod"/>
            </a:pPr>
            <a:r>
              <a:rPr lang="en-US" sz="2800" dirty="0"/>
              <a:t>Results and evaluation</a:t>
            </a:r>
          </a:p>
          <a:p>
            <a:pPr marL="914400" indent="-457200">
              <a:lnSpc>
                <a:spcPct val="90000"/>
              </a:lnSpc>
              <a:spcAft>
                <a:spcPts val="600"/>
              </a:spcAft>
              <a:buFont typeface="+mj-lt"/>
              <a:buAutoNum type="arabicPeriod"/>
            </a:pPr>
            <a:r>
              <a:rPr lang="en-US" sz="2800" dirty="0"/>
              <a:t>Summary</a:t>
            </a:r>
          </a:p>
        </p:txBody>
      </p:sp>
      <p:sp>
        <p:nvSpPr>
          <p:cNvPr id="55" name="Isosceles Triangle 5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Isosceles Triangle 5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0B731CB6-DC85-4B6F-ABEA-0248B67C6AA4}"/>
              </a:ext>
            </a:extLst>
          </p:cNvPr>
          <p:cNvSpPr>
            <a:spLocks noGrp="1"/>
          </p:cNvSpPr>
          <p:nvPr>
            <p:ph type="sldNum" sz="quarter" idx="12"/>
          </p:nvPr>
        </p:nvSpPr>
        <p:spPr/>
        <p:txBody>
          <a:bodyPr/>
          <a:lstStyle/>
          <a:p>
            <a:fld id="{836E5CB0-BB9D-4E79-88F3-A56A9DBC0BF7}" type="slidenum">
              <a:rPr lang="en-US" smtClean="0"/>
              <a:t>1</a:t>
            </a:fld>
            <a:endParaRPr lang="en-US" dirty="0"/>
          </a:p>
        </p:txBody>
      </p:sp>
    </p:spTree>
    <p:extLst>
      <p:ext uri="{BB962C8B-B14F-4D97-AF65-F5344CB8AC3E}">
        <p14:creationId xmlns:p14="http://schemas.microsoft.com/office/powerpoint/2010/main" val="166403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3D4BD-EBA9-4E69-AF2F-D14327E8C0A2}"/>
              </a:ext>
            </a:extLst>
          </p:cNvPr>
          <p:cNvSpPr txBox="1"/>
          <p:nvPr/>
        </p:nvSpPr>
        <p:spPr>
          <a:xfrm>
            <a:off x="985717" y="678730"/>
            <a:ext cx="4442050" cy="584775"/>
          </a:xfrm>
          <a:prstGeom prst="rect">
            <a:avLst/>
          </a:prstGeom>
          <a:noFill/>
        </p:spPr>
        <p:txBody>
          <a:bodyPr wrap="none" rtlCol="0">
            <a:spAutoFit/>
          </a:bodyPr>
          <a:lstStyle/>
          <a:p>
            <a:r>
              <a:rPr lang="en-US" sz="3200" b="1" dirty="0"/>
              <a:t>6. Results and evaluation</a:t>
            </a:r>
          </a:p>
        </p:txBody>
      </p:sp>
      <p:grpSp>
        <p:nvGrpSpPr>
          <p:cNvPr id="6" name="Group 5">
            <a:extLst>
              <a:ext uri="{FF2B5EF4-FFF2-40B4-BE49-F238E27FC236}">
                <a16:creationId xmlns:a16="http://schemas.microsoft.com/office/drawing/2014/main" id="{69998C32-9DA1-4F51-87D8-E08C4BAE0744}"/>
              </a:ext>
            </a:extLst>
          </p:cNvPr>
          <p:cNvGrpSpPr/>
          <p:nvPr/>
        </p:nvGrpSpPr>
        <p:grpSpPr>
          <a:xfrm>
            <a:off x="2312193" y="1414866"/>
            <a:ext cx="7567613" cy="4473800"/>
            <a:chOff x="2062162" y="1376766"/>
            <a:chExt cx="7567613" cy="4473800"/>
          </a:xfrm>
        </p:grpSpPr>
        <p:pic>
          <p:nvPicPr>
            <p:cNvPr id="2050" name="Picture 2">
              <a:extLst>
                <a:ext uri="{FF2B5EF4-FFF2-40B4-BE49-F238E27FC236}">
                  <a16:creationId xmlns:a16="http://schemas.microsoft.com/office/drawing/2014/main" id="{76B031E5-BEE6-4CA9-9721-708CE0CEE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2" y="1376766"/>
              <a:ext cx="7567613" cy="41044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B3D2-4E01-4911-8A45-921BC0FD985F}"/>
                </a:ext>
              </a:extLst>
            </p:cNvPr>
            <p:cNvSpPr txBox="1"/>
            <p:nvPr/>
          </p:nvSpPr>
          <p:spPr>
            <a:xfrm>
              <a:off x="2797968" y="5481234"/>
              <a:ext cx="6096000" cy="369332"/>
            </a:xfrm>
            <a:prstGeom prst="rect">
              <a:avLst/>
            </a:prstGeom>
            <a:noFill/>
          </p:spPr>
          <p:txBody>
            <a:bodyPr wrap="square">
              <a:spAutoFit/>
            </a:bodyPr>
            <a:lstStyle/>
            <a:p>
              <a:pPr algn="ctr">
                <a:spcAft>
                  <a:spcPts val="1000"/>
                </a:spcAft>
              </a:pPr>
              <a:r>
                <a:rPr lang="en-US" sz="1800" dirty="0">
                  <a:solidFill>
                    <a:srgbClr val="000000"/>
                  </a:solidFill>
                  <a:effectLst/>
                  <a:ea typeface="DengXian" panose="02010600030101010101" pitchFamily="2" charset="-122"/>
                  <a:cs typeface="Times New Roman" panose="02020603050405020304" pitchFamily="18" charset="0"/>
                </a:rPr>
                <a:t>A comparison of five models' validation accuracy</a:t>
              </a:r>
            </a:p>
          </p:txBody>
        </p:sp>
      </p:grpSp>
      <p:sp>
        <p:nvSpPr>
          <p:cNvPr id="8" name="Slide Number Placeholder 7">
            <a:extLst>
              <a:ext uri="{FF2B5EF4-FFF2-40B4-BE49-F238E27FC236}">
                <a16:creationId xmlns:a16="http://schemas.microsoft.com/office/drawing/2014/main" id="{FE9EE044-2007-483A-9993-2AC54BEE08E5}"/>
              </a:ext>
            </a:extLst>
          </p:cNvPr>
          <p:cNvSpPr>
            <a:spLocks noGrp="1"/>
          </p:cNvSpPr>
          <p:nvPr>
            <p:ph type="sldNum" sz="quarter" idx="12"/>
          </p:nvPr>
        </p:nvSpPr>
        <p:spPr/>
        <p:txBody>
          <a:bodyPr/>
          <a:lstStyle/>
          <a:p>
            <a:fld id="{836E5CB0-BB9D-4E79-88F3-A56A9DBC0BF7}" type="slidenum">
              <a:rPr lang="en-US" smtClean="0"/>
              <a:t>19</a:t>
            </a:fld>
            <a:endParaRPr lang="en-US"/>
          </a:p>
        </p:txBody>
      </p:sp>
    </p:spTree>
    <p:extLst>
      <p:ext uri="{BB962C8B-B14F-4D97-AF65-F5344CB8AC3E}">
        <p14:creationId xmlns:p14="http://schemas.microsoft.com/office/powerpoint/2010/main" val="25090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7D5B94-F129-4355-B47F-DD094AF4306F}"/>
              </a:ext>
            </a:extLst>
          </p:cNvPr>
          <p:cNvSpPr txBox="1"/>
          <p:nvPr/>
        </p:nvSpPr>
        <p:spPr>
          <a:xfrm>
            <a:off x="1283595" y="1473091"/>
            <a:ext cx="9624810" cy="646331"/>
          </a:xfrm>
          <a:prstGeom prst="rect">
            <a:avLst/>
          </a:prstGeom>
          <a:noFill/>
        </p:spPr>
        <p:txBody>
          <a:bodyPr wrap="square" rtlCol="0">
            <a:spAutoFit/>
          </a:bodyPr>
          <a:lstStyle/>
          <a:p>
            <a:r>
              <a:rPr lang="en-US" sz="1800" dirty="0">
                <a:effectLst/>
                <a:ea typeface="Times New Roman" panose="02020603050405020304" pitchFamily="18" charset="0"/>
              </a:rPr>
              <a:t>I employ accuracy (A), precision (P), recall (R), and F1-score (F) as assessment measures to compare and evaluate models.</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45C8E0-1287-4C28-B533-B3ABC8378ACD}"/>
                  </a:ext>
                </a:extLst>
              </p:cNvPr>
              <p:cNvSpPr txBox="1"/>
              <p:nvPr/>
            </p:nvSpPr>
            <p:spPr>
              <a:xfrm>
                <a:off x="2976765" y="3240999"/>
                <a:ext cx="6094428" cy="61549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solidFill>
                            <a:schemeClr val="tx1"/>
                          </a:solidFill>
                          <a:latin typeface="Cambria Math" panose="02040503050406030204" pitchFamily="18" charset="0"/>
                        </a:rPr>
                        <m:t>𝑃</m:t>
                      </m:r>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𝑇𝑟𝑢𝑒</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𝑃𝑜𝑠𝑖𝑡𝑖𝑣𝑒</m:t>
                          </m:r>
                        </m:num>
                        <m:den>
                          <m:r>
                            <a:rPr lang="en-US" i="1">
                              <a:solidFill>
                                <a:schemeClr val="tx1"/>
                              </a:solidFill>
                              <a:latin typeface="Cambria Math" panose="02040503050406030204" pitchFamily="18" charset="0"/>
                            </a:rPr>
                            <m:t>𝑇𝑟𝑢𝑒</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𝑃𝑜𝑠𝑖𝑡𝑖𝑣𝑒</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𝐹𝑎𝑙𝑠𝑒</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𝑃𝑜𝑠𝑖𝑡𝑖𝑣𝑒</m:t>
                          </m:r>
                        </m:den>
                      </m:f>
                    </m:oMath>
                  </m:oMathPara>
                </a14:m>
                <a:endParaRPr lang="en-US" dirty="0">
                  <a:solidFill>
                    <a:schemeClr val="tx1"/>
                  </a:solidFill>
                </a:endParaRPr>
              </a:p>
            </p:txBody>
          </p:sp>
        </mc:Choice>
        <mc:Fallback xmlns="">
          <p:sp>
            <p:nvSpPr>
              <p:cNvPr id="8" name="TextBox 7">
                <a:extLst>
                  <a:ext uri="{FF2B5EF4-FFF2-40B4-BE49-F238E27FC236}">
                    <a16:creationId xmlns:a16="http://schemas.microsoft.com/office/drawing/2014/main" id="{9A45C8E0-1287-4C28-B533-B3ABC8378ACD}"/>
                  </a:ext>
                </a:extLst>
              </p:cNvPr>
              <p:cNvSpPr txBox="1">
                <a:spLocks noRot="1" noChangeAspect="1" noMove="1" noResize="1" noEditPoints="1" noAdjustHandles="1" noChangeArrowheads="1" noChangeShapeType="1" noTextEdit="1"/>
              </p:cNvSpPr>
              <p:nvPr/>
            </p:nvSpPr>
            <p:spPr>
              <a:xfrm>
                <a:off x="2976765" y="3240999"/>
                <a:ext cx="6094428" cy="615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E8F252-3D63-49BA-BFF1-AE5FC0F005EA}"/>
                  </a:ext>
                </a:extLst>
              </p:cNvPr>
              <p:cNvSpPr txBox="1"/>
              <p:nvPr/>
            </p:nvSpPr>
            <p:spPr>
              <a:xfrm>
                <a:off x="2976765" y="4008552"/>
                <a:ext cx="6094428" cy="65947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solidFill>
                            <a:schemeClr val="tx1"/>
                          </a:solidFill>
                          <a:latin typeface="Cambria Math" panose="02040503050406030204" pitchFamily="18" charset="0"/>
                        </a:rPr>
                        <m:t>𝑅</m:t>
                      </m:r>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𝑇𝑟𝑢𝑒</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𝑃𝑜𝑠𝑖𝑡𝑖𝑣𝑒</m:t>
                          </m:r>
                        </m:num>
                        <m:den>
                          <m:r>
                            <a:rPr lang="en-US" i="1">
                              <a:solidFill>
                                <a:schemeClr val="tx1"/>
                              </a:solidFill>
                              <a:latin typeface="Cambria Math" panose="02040503050406030204" pitchFamily="18" charset="0"/>
                            </a:rPr>
                            <m:t>𝑇𝑟𝑢𝑒</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𝑃𝑜𝑠𝑖𝑡𝑖𝑣𝑒</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𝐹𝑎𝑙𝑠𝑒</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𝑁𝑒𝑔𝑎𝑡𝑖𝑣𝑒</m:t>
                          </m:r>
                        </m:den>
                      </m:f>
                    </m:oMath>
                  </m:oMathPara>
                </a14:m>
                <a:endParaRPr lang="en-US" dirty="0">
                  <a:solidFill>
                    <a:schemeClr val="tx1"/>
                  </a:solidFill>
                </a:endParaRPr>
              </a:p>
            </p:txBody>
          </p:sp>
        </mc:Choice>
        <mc:Fallback xmlns="">
          <p:sp>
            <p:nvSpPr>
              <p:cNvPr id="10" name="TextBox 9">
                <a:extLst>
                  <a:ext uri="{FF2B5EF4-FFF2-40B4-BE49-F238E27FC236}">
                    <a16:creationId xmlns:a16="http://schemas.microsoft.com/office/drawing/2014/main" id="{3FE8F252-3D63-49BA-BFF1-AE5FC0F005EA}"/>
                  </a:ext>
                </a:extLst>
              </p:cNvPr>
              <p:cNvSpPr txBox="1">
                <a:spLocks noRot="1" noChangeAspect="1" noMove="1" noResize="1" noEditPoints="1" noAdjustHandles="1" noChangeArrowheads="1" noChangeShapeType="1" noTextEdit="1"/>
              </p:cNvSpPr>
              <p:nvPr/>
            </p:nvSpPr>
            <p:spPr>
              <a:xfrm>
                <a:off x="2976765" y="4008552"/>
                <a:ext cx="6094428" cy="6594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5759FE-148F-42A2-B3DB-84A43EC0B7ED}"/>
                  </a:ext>
                </a:extLst>
              </p:cNvPr>
              <p:cNvSpPr txBox="1"/>
              <p:nvPr/>
            </p:nvSpPr>
            <p:spPr>
              <a:xfrm>
                <a:off x="2976765" y="4782432"/>
                <a:ext cx="6094428" cy="622863"/>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solidFill>
                            <a:schemeClr val="tx1"/>
                          </a:solidFill>
                          <a:latin typeface="Cambria Math" panose="02040503050406030204" pitchFamily="18" charset="0"/>
                        </a:rPr>
                        <m:t>𝐹</m:t>
                      </m:r>
                      <m:r>
                        <a:rPr lang="en-US" i="0">
                          <a:solidFill>
                            <a:schemeClr val="tx1"/>
                          </a:solidFill>
                          <a:latin typeface="Cambria Math" panose="02040503050406030204" pitchFamily="18" charset="0"/>
                        </a:rPr>
                        <m:t>1=2∗</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𝑃𝑟𝑒𝑐𝑖𝑠𝑖𝑜𝑛</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𝑅𝑒𝑐𝑎𝑙𝑙</m:t>
                          </m:r>
                        </m:num>
                        <m:den>
                          <m:r>
                            <a:rPr lang="en-US" i="1">
                              <a:solidFill>
                                <a:schemeClr val="tx1"/>
                              </a:solidFill>
                              <a:latin typeface="Cambria Math" panose="02040503050406030204" pitchFamily="18" charset="0"/>
                            </a:rPr>
                            <m:t>𝑃𝑟𝑒𝑐𝑖𝑠𝑖𝑜𝑛</m:t>
                          </m:r>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𝑅𝑒𝑐𝑎𝑙𝑙</m:t>
                          </m:r>
                        </m:den>
                      </m:f>
                    </m:oMath>
                  </m:oMathPara>
                </a14:m>
                <a:endParaRPr lang="en-US" dirty="0">
                  <a:solidFill>
                    <a:schemeClr val="tx1"/>
                  </a:solidFill>
                </a:endParaRPr>
              </a:p>
            </p:txBody>
          </p:sp>
        </mc:Choice>
        <mc:Fallback xmlns="">
          <p:sp>
            <p:nvSpPr>
              <p:cNvPr id="12" name="TextBox 11">
                <a:extLst>
                  <a:ext uri="{FF2B5EF4-FFF2-40B4-BE49-F238E27FC236}">
                    <a16:creationId xmlns:a16="http://schemas.microsoft.com/office/drawing/2014/main" id="{8B5759FE-148F-42A2-B3DB-84A43EC0B7ED}"/>
                  </a:ext>
                </a:extLst>
              </p:cNvPr>
              <p:cNvSpPr txBox="1">
                <a:spLocks noRot="1" noChangeAspect="1" noMove="1" noResize="1" noEditPoints="1" noAdjustHandles="1" noChangeArrowheads="1" noChangeShapeType="1" noTextEdit="1"/>
              </p:cNvSpPr>
              <p:nvPr/>
            </p:nvSpPr>
            <p:spPr>
              <a:xfrm>
                <a:off x="2976765" y="4782432"/>
                <a:ext cx="6094428" cy="6228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81A43C3-1C85-4F78-928A-6D0AC7C8BF7B}"/>
                  </a:ext>
                </a:extLst>
              </p:cNvPr>
              <p:cNvSpPr txBox="1"/>
              <p:nvPr/>
            </p:nvSpPr>
            <p:spPr>
              <a:xfrm>
                <a:off x="2976765" y="2423369"/>
                <a:ext cx="6094428" cy="66556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𝐴</m:t>
                      </m:r>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𝑁𝑢𝑚𝑏𝑒𝑟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𝑐𝑜𝑟𝑟𝑒𝑐𝑡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𝑝𝑟𝑒𝑑𝑖𝑐𝑡𝑖𝑜𝑛𝑠</m:t>
                          </m:r>
                        </m:num>
                        <m:den>
                          <m:r>
                            <a:rPr lang="en-US" i="1">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𝑜𝑡𝑎𝑙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𝑝𝑟𝑒𝑑𝑖𝑐𝑡𝑖𝑜𝑛𝑠</m:t>
                          </m:r>
                        </m:den>
                      </m:f>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B81A43C3-1C85-4F78-928A-6D0AC7C8BF7B}"/>
                  </a:ext>
                </a:extLst>
              </p:cNvPr>
              <p:cNvSpPr txBox="1">
                <a:spLocks noRot="1" noChangeAspect="1" noMove="1" noResize="1" noEditPoints="1" noAdjustHandles="1" noChangeArrowheads="1" noChangeShapeType="1" noTextEdit="1"/>
              </p:cNvSpPr>
              <p:nvPr/>
            </p:nvSpPr>
            <p:spPr>
              <a:xfrm>
                <a:off x="2976765" y="2423369"/>
                <a:ext cx="6094428" cy="665567"/>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C52C79C-3EFD-4250-B747-2A487AB9F982}"/>
              </a:ext>
            </a:extLst>
          </p:cNvPr>
          <p:cNvSpPr txBox="1"/>
          <p:nvPr/>
        </p:nvSpPr>
        <p:spPr>
          <a:xfrm>
            <a:off x="985717" y="678730"/>
            <a:ext cx="4442050" cy="584775"/>
          </a:xfrm>
          <a:prstGeom prst="rect">
            <a:avLst/>
          </a:prstGeom>
          <a:noFill/>
        </p:spPr>
        <p:txBody>
          <a:bodyPr wrap="none" rtlCol="0">
            <a:spAutoFit/>
          </a:bodyPr>
          <a:lstStyle/>
          <a:p>
            <a:r>
              <a:rPr lang="en-US" sz="3200" b="1" dirty="0"/>
              <a:t>6. Results and evaluation</a:t>
            </a:r>
          </a:p>
        </p:txBody>
      </p:sp>
      <p:sp>
        <p:nvSpPr>
          <p:cNvPr id="15" name="Slide Number Placeholder 14">
            <a:extLst>
              <a:ext uri="{FF2B5EF4-FFF2-40B4-BE49-F238E27FC236}">
                <a16:creationId xmlns:a16="http://schemas.microsoft.com/office/drawing/2014/main" id="{039A8841-9735-4BFB-A783-AC44E1AB0C7F}"/>
              </a:ext>
            </a:extLst>
          </p:cNvPr>
          <p:cNvSpPr>
            <a:spLocks noGrp="1"/>
          </p:cNvSpPr>
          <p:nvPr>
            <p:ph type="sldNum" sz="quarter" idx="12"/>
          </p:nvPr>
        </p:nvSpPr>
        <p:spPr/>
        <p:txBody>
          <a:bodyPr/>
          <a:lstStyle/>
          <a:p>
            <a:fld id="{836E5CB0-BB9D-4E79-88F3-A56A9DBC0BF7}" type="slidenum">
              <a:rPr lang="en-US" smtClean="0"/>
              <a:t>20</a:t>
            </a:fld>
            <a:endParaRPr lang="en-US"/>
          </a:p>
        </p:txBody>
      </p:sp>
    </p:spTree>
    <p:extLst>
      <p:ext uri="{BB962C8B-B14F-4D97-AF65-F5344CB8AC3E}">
        <p14:creationId xmlns:p14="http://schemas.microsoft.com/office/powerpoint/2010/main" val="3796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ADAF25-87E7-4E49-B021-9642B6A910C0}"/>
              </a:ext>
            </a:extLst>
          </p:cNvPr>
          <p:cNvSpPr txBox="1"/>
          <p:nvPr/>
        </p:nvSpPr>
        <p:spPr>
          <a:xfrm>
            <a:off x="985717" y="678730"/>
            <a:ext cx="4442050" cy="584775"/>
          </a:xfrm>
          <a:prstGeom prst="rect">
            <a:avLst/>
          </a:prstGeom>
          <a:noFill/>
        </p:spPr>
        <p:txBody>
          <a:bodyPr wrap="none" rtlCol="0">
            <a:spAutoFit/>
          </a:bodyPr>
          <a:lstStyle/>
          <a:p>
            <a:r>
              <a:rPr lang="en-US" sz="3200" b="1" dirty="0"/>
              <a:t>6. Results and evaluation</a:t>
            </a:r>
          </a:p>
        </p:txBody>
      </p:sp>
      <p:graphicFrame>
        <p:nvGraphicFramePr>
          <p:cNvPr id="11" name="Chart 10">
            <a:extLst>
              <a:ext uri="{FF2B5EF4-FFF2-40B4-BE49-F238E27FC236}">
                <a16:creationId xmlns:a16="http://schemas.microsoft.com/office/drawing/2014/main" id="{DE040CEC-1ED7-451D-97A8-1F1BEEC8AA3C}"/>
              </a:ext>
            </a:extLst>
          </p:cNvPr>
          <p:cNvGraphicFramePr/>
          <p:nvPr>
            <p:extLst>
              <p:ext uri="{D42A27DB-BD31-4B8C-83A1-F6EECF244321}">
                <p14:modId xmlns:p14="http://schemas.microsoft.com/office/powerpoint/2010/main" val="1933861402"/>
              </p:ext>
            </p:extLst>
          </p:nvPr>
        </p:nvGraphicFramePr>
        <p:xfrm>
          <a:off x="766762" y="1331623"/>
          <a:ext cx="10658475" cy="4733347"/>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42B7415A-02CF-4EB6-AB54-4E9DA3610CA1}"/>
              </a:ext>
            </a:extLst>
          </p:cNvPr>
          <p:cNvSpPr>
            <a:spLocks noGrp="1"/>
          </p:cNvSpPr>
          <p:nvPr>
            <p:ph type="sldNum" sz="quarter" idx="12"/>
          </p:nvPr>
        </p:nvSpPr>
        <p:spPr/>
        <p:txBody>
          <a:bodyPr/>
          <a:lstStyle/>
          <a:p>
            <a:fld id="{836E5CB0-BB9D-4E79-88F3-A56A9DBC0BF7}" type="slidenum">
              <a:rPr lang="en-US" smtClean="0"/>
              <a:t>21</a:t>
            </a:fld>
            <a:endParaRPr lang="en-US"/>
          </a:p>
        </p:txBody>
      </p:sp>
    </p:spTree>
    <p:extLst>
      <p:ext uri="{BB962C8B-B14F-4D97-AF65-F5344CB8AC3E}">
        <p14:creationId xmlns:p14="http://schemas.microsoft.com/office/powerpoint/2010/main" val="30000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F5D71-67DC-4842-A1DF-017CBE264743}"/>
              </a:ext>
            </a:extLst>
          </p:cNvPr>
          <p:cNvSpPr txBox="1"/>
          <p:nvPr/>
        </p:nvSpPr>
        <p:spPr>
          <a:xfrm>
            <a:off x="985717" y="678730"/>
            <a:ext cx="4442050" cy="584775"/>
          </a:xfrm>
          <a:prstGeom prst="rect">
            <a:avLst/>
          </a:prstGeom>
          <a:noFill/>
        </p:spPr>
        <p:txBody>
          <a:bodyPr wrap="none" rtlCol="0">
            <a:spAutoFit/>
          </a:bodyPr>
          <a:lstStyle/>
          <a:p>
            <a:r>
              <a:rPr lang="en-US" sz="3200" b="1" dirty="0"/>
              <a:t>6. Results and evaluation</a:t>
            </a:r>
          </a:p>
        </p:txBody>
      </p:sp>
      <p:graphicFrame>
        <p:nvGraphicFramePr>
          <p:cNvPr id="5" name="Chart 4">
            <a:extLst>
              <a:ext uri="{FF2B5EF4-FFF2-40B4-BE49-F238E27FC236}">
                <a16:creationId xmlns:a16="http://schemas.microsoft.com/office/drawing/2014/main" id="{139E37A8-57DD-40FC-B024-7C0504380110}"/>
              </a:ext>
            </a:extLst>
          </p:cNvPr>
          <p:cNvGraphicFramePr/>
          <p:nvPr>
            <p:extLst>
              <p:ext uri="{D42A27DB-BD31-4B8C-83A1-F6EECF244321}">
                <p14:modId xmlns:p14="http://schemas.microsoft.com/office/powerpoint/2010/main" val="3968152205"/>
              </p:ext>
            </p:extLst>
          </p:nvPr>
        </p:nvGraphicFramePr>
        <p:xfrm>
          <a:off x="1802844" y="1550689"/>
          <a:ext cx="8586312" cy="4523806"/>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EC348687-B0B0-4D46-8A54-7C1340095201}"/>
              </a:ext>
            </a:extLst>
          </p:cNvPr>
          <p:cNvSpPr>
            <a:spLocks noGrp="1"/>
          </p:cNvSpPr>
          <p:nvPr>
            <p:ph type="sldNum" sz="quarter" idx="12"/>
          </p:nvPr>
        </p:nvSpPr>
        <p:spPr/>
        <p:txBody>
          <a:bodyPr/>
          <a:lstStyle/>
          <a:p>
            <a:fld id="{836E5CB0-BB9D-4E79-88F3-A56A9DBC0BF7}" type="slidenum">
              <a:rPr lang="en-US" smtClean="0"/>
              <a:t>22</a:t>
            </a:fld>
            <a:endParaRPr lang="en-US"/>
          </a:p>
        </p:txBody>
      </p:sp>
    </p:spTree>
    <p:extLst>
      <p:ext uri="{BB962C8B-B14F-4D97-AF65-F5344CB8AC3E}">
        <p14:creationId xmlns:p14="http://schemas.microsoft.com/office/powerpoint/2010/main" val="38682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83B45F-AEE0-44FE-A82D-5D5AF92CD2B0}"/>
              </a:ext>
            </a:extLst>
          </p:cNvPr>
          <p:cNvSpPr txBox="1"/>
          <p:nvPr/>
        </p:nvSpPr>
        <p:spPr>
          <a:xfrm>
            <a:off x="985717" y="678730"/>
            <a:ext cx="2219069" cy="584775"/>
          </a:xfrm>
          <a:prstGeom prst="rect">
            <a:avLst/>
          </a:prstGeom>
          <a:noFill/>
        </p:spPr>
        <p:txBody>
          <a:bodyPr wrap="none" rtlCol="0">
            <a:spAutoFit/>
          </a:bodyPr>
          <a:lstStyle/>
          <a:p>
            <a:r>
              <a:rPr lang="en-US" sz="3200" b="1" dirty="0"/>
              <a:t>7. Summary</a:t>
            </a:r>
          </a:p>
        </p:txBody>
      </p:sp>
      <p:sp>
        <p:nvSpPr>
          <p:cNvPr id="2" name="TextBox 1">
            <a:extLst>
              <a:ext uri="{FF2B5EF4-FFF2-40B4-BE49-F238E27FC236}">
                <a16:creationId xmlns:a16="http://schemas.microsoft.com/office/drawing/2014/main" id="{E44B7455-E4D5-49DE-9008-847641497AD7}"/>
              </a:ext>
            </a:extLst>
          </p:cNvPr>
          <p:cNvSpPr txBox="1"/>
          <p:nvPr/>
        </p:nvSpPr>
        <p:spPr>
          <a:xfrm>
            <a:off x="1952625" y="2081801"/>
            <a:ext cx="8543925" cy="646331"/>
          </a:xfrm>
          <a:prstGeom prst="rect">
            <a:avLst/>
          </a:prstGeom>
          <a:noFill/>
        </p:spPr>
        <p:txBody>
          <a:bodyPr wrap="square" rtlCol="0">
            <a:spAutoFit/>
          </a:bodyPr>
          <a:lstStyle/>
          <a:p>
            <a:pPr algn="just"/>
            <a:r>
              <a:rPr lang="en-US" dirty="0">
                <a:ea typeface="Times New Roman" panose="02020603050405020304" pitchFamily="18" charset="0"/>
                <a:cs typeface="Times New Roman" panose="02020603050405020304" pitchFamily="18" charset="0"/>
              </a:rPr>
              <a:t>- T</a:t>
            </a:r>
            <a:r>
              <a:rPr lang="en-US" sz="1800" dirty="0">
                <a:effectLst/>
                <a:ea typeface="Times New Roman" panose="02020603050405020304" pitchFamily="18" charset="0"/>
                <a:cs typeface="Times New Roman" panose="02020603050405020304" pitchFamily="18" charset="0"/>
              </a:rPr>
              <a:t>his work evaluates and summarizes predecessors' theoretical and practical experience and presents a text categorization approach based on the LSTM-CNN hybrid model.</a:t>
            </a:r>
            <a:endParaRPr lang="en-US" dirty="0"/>
          </a:p>
        </p:txBody>
      </p:sp>
      <p:sp>
        <p:nvSpPr>
          <p:cNvPr id="5" name="TextBox 4">
            <a:extLst>
              <a:ext uri="{FF2B5EF4-FFF2-40B4-BE49-F238E27FC236}">
                <a16:creationId xmlns:a16="http://schemas.microsoft.com/office/drawing/2014/main" id="{CEB2EF89-BEEE-44EC-B2B5-BE78BBD46087}"/>
              </a:ext>
            </a:extLst>
          </p:cNvPr>
          <p:cNvSpPr txBox="1"/>
          <p:nvPr/>
        </p:nvSpPr>
        <p:spPr>
          <a:xfrm>
            <a:off x="1952624" y="2953388"/>
            <a:ext cx="8543925" cy="369332"/>
          </a:xfrm>
          <a:prstGeom prst="rect">
            <a:avLst/>
          </a:prstGeom>
          <a:noFill/>
        </p:spPr>
        <p:txBody>
          <a:bodyPr wrap="square" rtlCol="0">
            <a:spAutoFit/>
          </a:bodyPr>
          <a:lstStyle/>
          <a:p>
            <a:pPr algn="just"/>
            <a:r>
              <a:rPr lang="en-US" sz="1800" dirty="0">
                <a:effectLst/>
                <a:ea typeface="Times New Roman" panose="02020603050405020304" pitchFamily="18" charset="0"/>
                <a:cs typeface="Times New Roman" panose="02020603050405020304" pitchFamily="18" charset="0"/>
              </a:rPr>
              <a:t>- The suggested approach produces much better performance.</a:t>
            </a:r>
            <a:endParaRPr lang="en-US" dirty="0"/>
          </a:p>
        </p:txBody>
      </p:sp>
      <p:sp>
        <p:nvSpPr>
          <p:cNvPr id="6" name="TextBox 5">
            <a:extLst>
              <a:ext uri="{FF2B5EF4-FFF2-40B4-BE49-F238E27FC236}">
                <a16:creationId xmlns:a16="http://schemas.microsoft.com/office/drawing/2014/main" id="{6BCD3DF9-5A1C-4403-8A97-4B94855D90A2}"/>
              </a:ext>
            </a:extLst>
          </p:cNvPr>
          <p:cNvSpPr txBox="1"/>
          <p:nvPr/>
        </p:nvSpPr>
        <p:spPr>
          <a:xfrm>
            <a:off x="1952624" y="3647174"/>
            <a:ext cx="8686800" cy="646331"/>
          </a:xfrm>
          <a:prstGeom prst="rect">
            <a:avLst/>
          </a:prstGeom>
          <a:noFill/>
        </p:spPr>
        <p:txBody>
          <a:bodyPr wrap="square">
            <a:spAutoFit/>
          </a:bodyPr>
          <a:lstStyle/>
          <a:p>
            <a:pPr algn="just"/>
            <a:r>
              <a:rPr lang="en-US" sz="1800" dirty="0">
                <a:effectLst/>
                <a:ea typeface="Times New Roman" panose="02020603050405020304" pitchFamily="18" charset="0"/>
                <a:cs typeface="Times New Roman" panose="02020603050405020304" pitchFamily="18" charset="0"/>
              </a:rPr>
              <a:t>- It may differ from reality. Multiple data sets will be gathered for experimentation in the future, bringing the study closer to its intended use. </a:t>
            </a:r>
            <a:endParaRPr lang="en-US" dirty="0"/>
          </a:p>
        </p:txBody>
      </p:sp>
      <p:sp>
        <p:nvSpPr>
          <p:cNvPr id="7" name="Slide Number Placeholder 6">
            <a:extLst>
              <a:ext uri="{FF2B5EF4-FFF2-40B4-BE49-F238E27FC236}">
                <a16:creationId xmlns:a16="http://schemas.microsoft.com/office/drawing/2014/main" id="{FE87284F-302A-4E8F-B32E-AAA28FB5DAAB}"/>
              </a:ext>
            </a:extLst>
          </p:cNvPr>
          <p:cNvSpPr>
            <a:spLocks noGrp="1"/>
          </p:cNvSpPr>
          <p:nvPr>
            <p:ph type="sldNum" sz="quarter" idx="12"/>
          </p:nvPr>
        </p:nvSpPr>
        <p:spPr/>
        <p:txBody>
          <a:bodyPr/>
          <a:lstStyle/>
          <a:p>
            <a:fld id="{836E5CB0-BB9D-4E79-88F3-A56A9DBC0BF7}" type="slidenum">
              <a:rPr lang="en-US" smtClean="0"/>
              <a:t>23</a:t>
            </a:fld>
            <a:endParaRPr lang="en-US"/>
          </a:p>
        </p:txBody>
      </p:sp>
    </p:spTree>
    <p:extLst>
      <p:ext uri="{BB962C8B-B14F-4D97-AF65-F5344CB8AC3E}">
        <p14:creationId xmlns:p14="http://schemas.microsoft.com/office/powerpoint/2010/main" val="318666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8D8143-6651-4007-92BF-F4E3073580A8}"/>
              </a:ext>
            </a:extLst>
          </p:cNvPr>
          <p:cNvSpPr txBox="1"/>
          <p:nvPr/>
        </p:nvSpPr>
        <p:spPr>
          <a:xfrm>
            <a:off x="985717" y="678730"/>
            <a:ext cx="2052100" cy="584775"/>
          </a:xfrm>
          <a:prstGeom prst="rect">
            <a:avLst/>
          </a:prstGeom>
          <a:noFill/>
        </p:spPr>
        <p:txBody>
          <a:bodyPr wrap="none" rtlCol="0">
            <a:spAutoFit/>
          </a:bodyPr>
          <a:lstStyle/>
          <a:p>
            <a:r>
              <a:rPr lang="en-US" sz="3200" b="1" dirty="0"/>
              <a:t>References</a:t>
            </a:r>
            <a:endParaRPr lang="en-US" sz="2400" b="1" dirty="0"/>
          </a:p>
        </p:txBody>
      </p:sp>
      <p:sp>
        <p:nvSpPr>
          <p:cNvPr id="5" name="TextBox 4">
            <a:extLst>
              <a:ext uri="{FF2B5EF4-FFF2-40B4-BE49-F238E27FC236}">
                <a16:creationId xmlns:a16="http://schemas.microsoft.com/office/drawing/2014/main" id="{25052911-E524-4B28-ABC1-A5B24E9D97BB}"/>
              </a:ext>
            </a:extLst>
          </p:cNvPr>
          <p:cNvSpPr txBox="1"/>
          <p:nvPr/>
        </p:nvSpPr>
        <p:spPr>
          <a:xfrm>
            <a:off x="985714" y="3364793"/>
            <a:ext cx="10599333" cy="904671"/>
          </a:xfrm>
          <a:prstGeom prst="rect">
            <a:avLst/>
          </a:prstGeom>
          <a:noFill/>
        </p:spPr>
        <p:txBody>
          <a:bodyPr wrap="square">
            <a:spAutoFit/>
          </a:bodyPr>
          <a:lstStyle/>
          <a:p>
            <a:pPr>
              <a:lnSpc>
                <a:spcPct val="130000"/>
              </a:lnSpc>
              <a:spcAft>
                <a:spcPts val="800"/>
              </a:spcAft>
            </a:pPr>
            <a:r>
              <a:rPr lang="en-US" sz="1400" i="1" dirty="0">
                <a:latin typeface="Times New Roman" panose="02020603050405020304" pitchFamily="18" charset="0"/>
                <a:ea typeface="DengXian" panose="02010600030101010101" pitchFamily="2" charset="-122"/>
                <a:cs typeface="Times New Roman" panose="02020603050405020304" pitchFamily="18" charset="0"/>
              </a:rPr>
              <a:t>[4] Sundaresh Chandran, “Introduction to Text Representations for Language Processing – Part 2”, Towards Data Science. [Online]. Available: https://towardsdatascience.com/introduction-to-text-representations-for-language-processing-part-2-54fe6907868. [Accessed: November 11, 2021].</a:t>
            </a:r>
          </a:p>
        </p:txBody>
      </p:sp>
      <p:sp>
        <p:nvSpPr>
          <p:cNvPr id="6" name="TextBox 5">
            <a:extLst>
              <a:ext uri="{FF2B5EF4-FFF2-40B4-BE49-F238E27FC236}">
                <a16:creationId xmlns:a16="http://schemas.microsoft.com/office/drawing/2014/main" id="{C8CAC062-B670-40A1-88E4-A13DA4D21083}"/>
              </a:ext>
            </a:extLst>
          </p:cNvPr>
          <p:cNvSpPr txBox="1"/>
          <p:nvPr/>
        </p:nvSpPr>
        <p:spPr>
          <a:xfrm>
            <a:off x="985056" y="5340452"/>
            <a:ext cx="10599332" cy="624595"/>
          </a:xfrm>
          <a:prstGeom prst="rect">
            <a:avLst/>
          </a:prstGeom>
          <a:noFill/>
        </p:spPr>
        <p:txBody>
          <a:bodyPr wrap="square">
            <a:spAutoFit/>
          </a:bodyPr>
          <a:lstStyle/>
          <a:p>
            <a:pPr>
              <a:lnSpc>
                <a:spcPct val="130000"/>
              </a:lnSpc>
              <a:spcAft>
                <a:spcPts val="800"/>
              </a:spcAft>
            </a:pP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[8] Christopher Olah, “Understanding LSTM Networks”, Colah’s blog. [Online]. Available: </a:t>
            </a:r>
            <a:r>
              <a:rPr lang="en-US" sz="1400" i="1" u="none" strike="noStrike" dirty="0">
                <a:effectLst/>
                <a:latin typeface="Times New Roman" panose="02020603050405020304" pitchFamily="18" charset="0"/>
                <a:ea typeface="DengXian" panose="02010600030101010101" pitchFamily="2" charset="-122"/>
                <a:cs typeface="Times New Roman" panose="02020603050405020304" pitchFamily="18" charset="0"/>
              </a:rPr>
              <a:t>https://colah.github.io/posts/2015-08-Understanding-LSTMs/</a:t>
            </a: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 [Accessed: December 13, 2021].</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DBD7C333-06D6-4ED7-8277-4DAD3EFA31E8}"/>
              </a:ext>
            </a:extLst>
          </p:cNvPr>
          <p:cNvSpPr txBox="1"/>
          <p:nvPr/>
        </p:nvSpPr>
        <p:spPr>
          <a:xfrm>
            <a:off x="985056" y="1308204"/>
            <a:ext cx="10691934" cy="738664"/>
          </a:xfrm>
          <a:prstGeom prst="rect">
            <a:avLst/>
          </a:prstGeom>
          <a:noFill/>
        </p:spPr>
        <p:txBody>
          <a:bodyPr wrap="square">
            <a:spAutoFit/>
          </a:bodyPr>
          <a:lstStyle/>
          <a:p>
            <a:r>
              <a:rPr lang="en-US" sz="1400" i="1" dirty="0">
                <a:latin typeface="Times New Roman" panose="02020603050405020304" pitchFamily="18" charset="0"/>
                <a:cs typeface="Times New Roman" panose="02020603050405020304" pitchFamily="18" charset="0"/>
              </a:rPr>
              <a:t>[1] Tam Harbert, “Tapping the power of unstructured data”, MIT Management Sloan School. [Online]. Available: https://mitsloan.mit.edu/ideas-made-to-matter/tapping-power-unstructured-data#:~:text=In%20fact%2C%20a%20majority%20of,out%20how%20to%20use%20it. [Accessed: February 12, 2022].</a:t>
            </a:r>
          </a:p>
        </p:txBody>
      </p:sp>
      <p:sp>
        <p:nvSpPr>
          <p:cNvPr id="10" name="TextBox 9">
            <a:extLst>
              <a:ext uri="{FF2B5EF4-FFF2-40B4-BE49-F238E27FC236}">
                <a16:creationId xmlns:a16="http://schemas.microsoft.com/office/drawing/2014/main" id="{EAF0591F-4C9B-457B-BD26-73957943AB15}"/>
              </a:ext>
            </a:extLst>
          </p:cNvPr>
          <p:cNvSpPr txBox="1"/>
          <p:nvPr/>
        </p:nvSpPr>
        <p:spPr>
          <a:xfrm>
            <a:off x="985715" y="2032754"/>
            <a:ext cx="10599333" cy="1287340"/>
          </a:xfrm>
          <a:prstGeom prst="rect">
            <a:avLst/>
          </a:prstGeom>
          <a:noFill/>
        </p:spPr>
        <p:txBody>
          <a:bodyPr wrap="square">
            <a:spAutoFit/>
          </a:bodyPr>
          <a:lstStyle/>
          <a:p>
            <a:pPr>
              <a:lnSpc>
                <a:spcPct val="130000"/>
              </a:lnSpc>
              <a:spcAft>
                <a:spcPts val="800"/>
              </a:spcAft>
            </a:pP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[2] A. Schmidt and M. Wiegand, ‘‘A survey on hate speech detection using natural language processing,’’ in Proc. 5th Int. Workshop Natural Lang. Process. Social Media, 2017, pp. 1-10. </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a:p>
            <a:pPr>
              <a:lnSpc>
                <a:spcPct val="130000"/>
              </a:lnSpc>
              <a:spcAft>
                <a:spcPts val="800"/>
              </a:spcAft>
            </a:pP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[3] X. Xue-Feng and Z. Guo-Dong, ‘‘A survey on deep learning for natural language processing,’’ Acta Autom. Sinica, vol. 42, no. 10, pp. 1445–1465, 2016.</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F06BF543-C721-48A9-B49B-966708DFEB1D}"/>
              </a:ext>
            </a:extLst>
          </p:cNvPr>
          <p:cNvSpPr txBox="1"/>
          <p:nvPr/>
        </p:nvSpPr>
        <p:spPr>
          <a:xfrm>
            <a:off x="985056" y="4910977"/>
            <a:ext cx="10691933" cy="344518"/>
          </a:xfrm>
          <a:prstGeom prst="rect">
            <a:avLst/>
          </a:prstGeom>
          <a:noFill/>
        </p:spPr>
        <p:txBody>
          <a:bodyPr wrap="square">
            <a:spAutoFit/>
          </a:bodyPr>
          <a:lstStyle/>
          <a:p>
            <a:pPr>
              <a:lnSpc>
                <a:spcPct val="130000"/>
              </a:lnSpc>
              <a:spcAft>
                <a:spcPts val="800"/>
              </a:spcAft>
            </a:pPr>
            <a:r>
              <a:rPr lang="en-US" sz="1400" i="1" dirty="0">
                <a:effectLst/>
                <a:latin typeface="Times New Roman" panose="02020603050405020304" pitchFamily="18" charset="0"/>
                <a:ea typeface="DengXian" panose="02010600030101010101" pitchFamily="2" charset="-122"/>
                <a:cs typeface="Times New Roman" panose="02020603050405020304" pitchFamily="18" charset="0"/>
              </a:rPr>
              <a:t>[6] Google, “word2vec”. [Online]. Available: https://code.google.com/archive/p/word2vec/. [Accessed: November 25, 2021].</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4" name="TextBox 13">
            <a:extLst>
              <a:ext uri="{FF2B5EF4-FFF2-40B4-BE49-F238E27FC236}">
                <a16:creationId xmlns:a16="http://schemas.microsoft.com/office/drawing/2014/main" id="{83158FA0-2FDE-470E-99BD-F4E6C9FBBF05}"/>
              </a:ext>
            </a:extLst>
          </p:cNvPr>
          <p:cNvSpPr txBox="1"/>
          <p:nvPr/>
        </p:nvSpPr>
        <p:spPr>
          <a:xfrm>
            <a:off x="985056" y="4314163"/>
            <a:ext cx="10599332" cy="624595"/>
          </a:xfrm>
          <a:prstGeom prst="rect">
            <a:avLst/>
          </a:prstGeom>
          <a:noFill/>
        </p:spPr>
        <p:txBody>
          <a:bodyPr wrap="square">
            <a:spAutoFit/>
          </a:bodyPr>
          <a:lstStyle/>
          <a:p>
            <a:pPr algn="just">
              <a:lnSpc>
                <a:spcPct val="130000"/>
              </a:lnSpc>
              <a:spcAft>
                <a:spcPts val="800"/>
              </a:spcAft>
            </a:pPr>
            <a:r>
              <a:rPr lang="en-US" sz="1400" i="1" dirty="0">
                <a:latin typeface="Times New Roman" panose="02020603050405020304" pitchFamily="18" charset="0"/>
                <a:ea typeface="DengXian" panose="02010600030101010101" pitchFamily="2" charset="-122"/>
                <a:cs typeface="Times New Roman" panose="02020603050405020304" pitchFamily="18" charset="0"/>
              </a:rPr>
              <a:t>[5] Julian Gilyadov, “Word2Vec Explained”, Hacker’s Blog. [Online]. Available: https://israelg99.github.io/2017-03-23-Word2Vec-Explained/. [Accessed: November 10, 2021].</a:t>
            </a:r>
          </a:p>
        </p:txBody>
      </p:sp>
      <p:sp>
        <p:nvSpPr>
          <p:cNvPr id="15" name="Slide Number Placeholder 14">
            <a:extLst>
              <a:ext uri="{FF2B5EF4-FFF2-40B4-BE49-F238E27FC236}">
                <a16:creationId xmlns:a16="http://schemas.microsoft.com/office/drawing/2014/main" id="{C2982975-8D51-4E9F-A084-A38A438F0801}"/>
              </a:ext>
            </a:extLst>
          </p:cNvPr>
          <p:cNvSpPr>
            <a:spLocks noGrp="1"/>
          </p:cNvSpPr>
          <p:nvPr>
            <p:ph type="sldNum" sz="quarter" idx="12"/>
          </p:nvPr>
        </p:nvSpPr>
        <p:spPr/>
        <p:txBody>
          <a:bodyPr/>
          <a:lstStyle/>
          <a:p>
            <a:fld id="{836E5CB0-BB9D-4E79-88F3-A56A9DBC0BF7}" type="slidenum">
              <a:rPr lang="en-US" smtClean="0"/>
              <a:t>24</a:t>
            </a:fld>
            <a:endParaRPr lang="en-US"/>
          </a:p>
        </p:txBody>
      </p:sp>
    </p:spTree>
    <p:extLst>
      <p:ext uri="{BB962C8B-B14F-4D97-AF65-F5344CB8AC3E}">
        <p14:creationId xmlns:p14="http://schemas.microsoft.com/office/powerpoint/2010/main" val="343398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3A6F67-B684-4B21-8E6E-0FE5E9F507A2}"/>
              </a:ext>
            </a:extLst>
          </p:cNvPr>
          <p:cNvSpPr txBox="1"/>
          <p:nvPr/>
        </p:nvSpPr>
        <p:spPr>
          <a:xfrm>
            <a:off x="3866223" y="2228671"/>
            <a:ext cx="4459554" cy="1200329"/>
          </a:xfrm>
          <a:prstGeom prst="rect">
            <a:avLst/>
          </a:prstGeom>
          <a:noFill/>
        </p:spPr>
        <p:txBody>
          <a:bodyPr wrap="none" rtlCol="0">
            <a:spAutoFit/>
          </a:bodyPr>
          <a:lstStyle/>
          <a:p>
            <a:r>
              <a:rPr lang="en-US" sz="7200" b="1" dirty="0"/>
              <a:t>Thank you!</a:t>
            </a:r>
          </a:p>
        </p:txBody>
      </p:sp>
      <p:sp>
        <p:nvSpPr>
          <p:cNvPr id="2" name="Slide Number Placeholder 1">
            <a:extLst>
              <a:ext uri="{FF2B5EF4-FFF2-40B4-BE49-F238E27FC236}">
                <a16:creationId xmlns:a16="http://schemas.microsoft.com/office/drawing/2014/main" id="{27F88B81-50E3-4665-BF94-3366E552767C}"/>
              </a:ext>
            </a:extLst>
          </p:cNvPr>
          <p:cNvSpPr>
            <a:spLocks noGrp="1"/>
          </p:cNvSpPr>
          <p:nvPr>
            <p:ph type="sldNum" sz="quarter" idx="12"/>
          </p:nvPr>
        </p:nvSpPr>
        <p:spPr/>
        <p:txBody>
          <a:bodyPr/>
          <a:lstStyle/>
          <a:p>
            <a:fld id="{836E5CB0-BB9D-4E79-88F3-A56A9DBC0BF7}" type="slidenum">
              <a:rPr lang="en-US" smtClean="0"/>
              <a:t>25</a:t>
            </a:fld>
            <a:endParaRPr lang="en-US"/>
          </a:p>
        </p:txBody>
      </p:sp>
    </p:spTree>
    <p:extLst>
      <p:ext uri="{BB962C8B-B14F-4D97-AF65-F5344CB8AC3E}">
        <p14:creationId xmlns:p14="http://schemas.microsoft.com/office/powerpoint/2010/main" val="309846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BF8FB0-9E3E-45E2-B9B2-0E595C6C5E73}"/>
              </a:ext>
            </a:extLst>
          </p:cNvPr>
          <p:cNvSpPr txBox="1"/>
          <p:nvPr/>
        </p:nvSpPr>
        <p:spPr>
          <a:xfrm>
            <a:off x="985717" y="678730"/>
            <a:ext cx="2719847" cy="584775"/>
          </a:xfrm>
          <a:prstGeom prst="rect">
            <a:avLst/>
          </a:prstGeom>
          <a:noFill/>
        </p:spPr>
        <p:txBody>
          <a:bodyPr wrap="none" rtlCol="0">
            <a:spAutoFit/>
          </a:bodyPr>
          <a:lstStyle/>
          <a:p>
            <a:r>
              <a:rPr lang="en-US" sz="3200" b="1" dirty="0"/>
              <a:t>1. Introduction</a:t>
            </a:r>
          </a:p>
        </p:txBody>
      </p:sp>
      <p:sp>
        <p:nvSpPr>
          <p:cNvPr id="2" name="TextBox 1">
            <a:extLst>
              <a:ext uri="{FF2B5EF4-FFF2-40B4-BE49-F238E27FC236}">
                <a16:creationId xmlns:a16="http://schemas.microsoft.com/office/drawing/2014/main" id="{AC6A8269-A59C-468A-B07C-2CA9BB989C9B}"/>
              </a:ext>
            </a:extLst>
          </p:cNvPr>
          <p:cNvSpPr txBox="1"/>
          <p:nvPr/>
        </p:nvSpPr>
        <p:spPr>
          <a:xfrm>
            <a:off x="1621410" y="1263505"/>
            <a:ext cx="2389052" cy="461665"/>
          </a:xfrm>
          <a:prstGeom prst="rect">
            <a:avLst/>
          </a:prstGeom>
          <a:noFill/>
        </p:spPr>
        <p:txBody>
          <a:bodyPr wrap="none" rtlCol="0">
            <a:spAutoFit/>
          </a:bodyPr>
          <a:lstStyle/>
          <a:p>
            <a:r>
              <a:rPr lang="en-US" sz="2400" dirty="0"/>
              <a:t>Text Classification</a:t>
            </a:r>
          </a:p>
        </p:txBody>
      </p:sp>
      <p:sp>
        <p:nvSpPr>
          <p:cNvPr id="5" name="TextBox 4">
            <a:extLst>
              <a:ext uri="{FF2B5EF4-FFF2-40B4-BE49-F238E27FC236}">
                <a16:creationId xmlns:a16="http://schemas.microsoft.com/office/drawing/2014/main" id="{6C78DB7C-ADA5-408B-813D-ED3E6BFA8A9E}"/>
              </a:ext>
            </a:extLst>
          </p:cNvPr>
          <p:cNvSpPr txBox="1"/>
          <p:nvPr/>
        </p:nvSpPr>
        <p:spPr>
          <a:xfrm>
            <a:off x="2141393" y="1812516"/>
            <a:ext cx="3190104" cy="369332"/>
          </a:xfrm>
          <a:prstGeom prst="rect">
            <a:avLst/>
          </a:prstGeom>
          <a:noFill/>
        </p:spPr>
        <p:txBody>
          <a:bodyPr wrap="none" rtlCol="0">
            <a:spAutoFit/>
          </a:bodyPr>
          <a:lstStyle/>
          <a:p>
            <a:r>
              <a:rPr lang="en-US" dirty="0"/>
              <a:t>- Text classification is important:</a:t>
            </a:r>
          </a:p>
        </p:txBody>
      </p:sp>
      <p:sp>
        <p:nvSpPr>
          <p:cNvPr id="7" name="TextBox 6">
            <a:extLst>
              <a:ext uri="{FF2B5EF4-FFF2-40B4-BE49-F238E27FC236}">
                <a16:creationId xmlns:a16="http://schemas.microsoft.com/office/drawing/2014/main" id="{C5471B37-2EFA-4430-9905-1EBB6CD7748C}"/>
              </a:ext>
            </a:extLst>
          </p:cNvPr>
          <p:cNvSpPr txBox="1"/>
          <p:nvPr/>
        </p:nvSpPr>
        <p:spPr>
          <a:xfrm>
            <a:off x="2815934" y="2269194"/>
            <a:ext cx="8583757" cy="646331"/>
          </a:xfrm>
          <a:prstGeom prst="rect">
            <a:avLst/>
          </a:prstGeom>
          <a:noFill/>
        </p:spPr>
        <p:txBody>
          <a:bodyPr wrap="square" rtlCol="0">
            <a:spAutoFit/>
          </a:bodyPr>
          <a:lstStyle/>
          <a:p>
            <a:r>
              <a:rPr lang="en-US" dirty="0"/>
              <a:t>+ M</a:t>
            </a:r>
            <a:r>
              <a:rPr lang="en-US" b="0" i="0" dirty="0">
                <a:effectLst/>
              </a:rPr>
              <a:t>ajority of data (80% to 90%) is unstructured information [1], with text being one of the most common types of </a:t>
            </a:r>
            <a:r>
              <a:rPr lang="en-US" b="0" i="0" strike="noStrike" dirty="0">
                <a:effectLst/>
              </a:rPr>
              <a:t>unstructured data</a:t>
            </a:r>
            <a:r>
              <a:rPr lang="en-US" b="0" i="0" dirty="0">
                <a:solidFill>
                  <a:srgbClr val="2B3E51"/>
                </a:solidFill>
                <a:effectLst/>
                <a:latin typeface="Open Sans" panose="020B0606030504020204" pitchFamily="34" charset="0"/>
              </a:rPr>
              <a:t>.</a:t>
            </a:r>
            <a:endParaRPr lang="en-US" dirty="0"/>
          </a:p>
        </p:txBody>
      </p:sp>
      <p:sp>
        <p:nvSpPr>
          <p:cNvPr id="9" name="TextBox 8">
            <a:extLst>
              <a:ext uri="{FF2B5EF4-FFF2-40B4-BE49-F238E27FC236}">
                <a16:creationId xmlns:a16="http://schemas.microsoft.com/office/drawing/2014/main" id="{0860EB02-803C-44E6-ABD4-BD79B3BF40A7}"/>
              </a:ext>
            </a:extLst>
          </p:cNvPr>
          <p:cNvSpPr txBox="1"/>
          <p:nvPr/>
        </p:nvSpPr>
        <p:spPr>
          <a:xfrm>
            <a:off x="2815934" y="3002871"/>
            <a:ext cx="8583756" cy="646331"/>
          </a:xfrm>
          <a:prstGeom prst="rect">
            <a:avLst/>
          </a:prstGeom>
          <a:noFill/>
        </p:spPr>
        <p:txBody>
          <a:bodyPr wrap="square">
            <a:spAutoFit/>
          </a:bodyPr>
          <a:lstStyle/>
          <a:p>
            <a:r>
              <a:rPr lang="en-US" b="0" i="0" dirty="0">
                <a:effectLst/>
                <a:latin typeface="Adelle W01 Regular"/>
              </a:rPr>
              <a:t>+ It’s a huge untapped resource with the potential to create competitive advantage for companies.</a:t>
            </a:r>
            <a:endParaRPr lang="en-US" dirty="0"/>
          </a:p>
        </p:txBody>
      </p:sp>
      <p:sp>
        <p:nvSpPr>
          <p:cNvPr id="11" name="TextBox 10">
            <a:extLst>
              <a:ext uri="{FF2B5EF4-FFF2-40B4-BE49-F238E27FC236}">
                <a16:creationId xmlns:a16="http://schemas.microsoft.com/office/drawing/2014/main" id="{8F7E3D69-DA3D-4A22-8263-FB9415EF6A58}"/>
              </a:ext>
            </a:extLst>
          </p:cNvPr>
          <p:cNvSpPr txBox="1"/>
          <p:nvPr/>
        </p:nvSpPr>
        <p:spPr>
          <a:xfrm>
            <a:off x="2141392" y="3736548"/>
            <a:ext cx="9258299" cy="783420"/>
          </a:xfrm>
          <a:prstGeom prst="rect">
            <a:avLst/>
          </a:prstGeom>
          <a:noFill/>
        </p:spPr>
        <p:txBody>
          <a:bodyPr wrap="square">
            <a:spAutoFit/>
          </a:bodyPr>
          <a:lstStyle/>
          <a:p>
            <a:pPr>
              <a:lnSpc>
                <a:spcPct val="130000"/>
              </a:lnSpc>
              <a:spcAft>
                <a:spcPts val="800"/>
              </a:spcAft>
            </a:pPr>
            <a:r>
              <a:rPr lang="en-US" sz="1800" dirty="0">
                <a:effectLst/>
                <a:ea typeface="Times New Roman" panose="02020603050405020304" pitchFamily="18" charset="0"/>
                <a:cs typeface="Times New Roman" panose="02020603050405020304" pitchFamily="18" charset="0"/>
              </a:rPr>
              <a:t>- Deep learning has made significant progress in the fields of computer vision and speech recognition [2], [3], but it is still advancing in natural language processing.</a:t>
            </a:r>
            <a:endParaRPr lang="en-US" sz="1800" dirty="0">
              <a:effectLst/>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25A956E-4CDC-4D88-BFC1-C6538F4B64A9}"/>
              </a:ext>
            </a:extLst>
          </p:cNvPr>
          <p:cNvSpPr txBox="1"/>
          <p:nvPr/>
        </p:nvSpPr>
        <p:spPr>
          <a:xfrm>
            <a:off x="2141391" y="4607314"/>
            <a:ext cx="9258299" cy="646331"/>
          </a:xfrm>
          <a:prstGeom prst="rect">
            <a:avLst/>
          </a:prstGeom>
          <a:noFill/>
        </p:spPr>
        <p:txBody>
          <a:bodyPr wrap="square">
            <a:spAutoFit/>
          </a:bodyPr>
          <a:lstStyle/>
          <a:p>
            <a:r>
              <a:rPr lang="en-US" dirty="0"/>
              <a:t>-&gt; T</a:t>
            </a:r>
            <a:r>
              <a:rPr lang="en-US" b="0" i="0" dirty="0">
                <a:effectLst/>
              </a:rPr>
              <a:t>ext classifiers can automatically structure all manner of relevant text in a fast and cost-effective way.</a:t>
            </a:r>
            <a:endParaRPr lang="en-US" dirty="0"/>
          </a:p>
        </p:txBody>
      </p:sp>
      <p:sp>
        <p:nvSpPr>
          <p:cNvPr id="19" name="Slide Number Placeholder 18">
            <a:extLst>
              <a:ext uri="{FF2B5EF4-FFF2-40B4-BE49-F238E27FC236}">
                <a16:creationId xmlns:a16="http://schemas.microsoft.com/office/drawing/2014/main" id="{51FF687A-A66B-44A0-ACC5-AF51D8E038A3}"/>
              </a:ext>
            </a:extLst>
          </p:cNvPr>
          <p:cNvSpPr>
            <a:spLocks noGrp="1"/>
          </p:cNvSpPr>
          <p:nvPr>
            <p:ph type="sldNum" sz="quarter" idx="12"/>
          </p:nvPr>
        </p:nvSpPr>
        <p:spPr/>
        <p:txBody>
          <a:bodyPr/>
          <a:lstStyle/>
          <a:p>
            <a:fld id="{836E5CB0-BB9D-4E79-88F3-A56A9DBC0BF7}" type="slidenum">
              <a:rPr lang="en-US" smtClean="0"/>
              <a:t>2</a:t>
            </a:fld>
            <a:endParaRPr lang="en-US"/>
          </a:p>
        </p:txBody>
      </p:sp>
    </p:spTree>
    <p:extLst>
      <p:ext uri="{BB962C8B-B14F-4D97-AF65-F5344CB8AC3E}">
        <p14:creationId xmlns:p14="http://schemas.microsoft.com/office/powerpoint/2010/main" val="3421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657615-7E49-40AA-B195-5D03A3211267}"/>
              </a:ext>
            </a:extLst>
          </p:cNvPr>
          <p:cNvSpPr txBox="1"/>
          <p:nvPr/>
        </p:nvSpPr>
        <p:spPr>
          <a:xfrm>
            <a:off x="985717" y="678730"/>
            <a:ext cx="2719847" cy="584775"/>
          </a:xfrm>
          <a:prstGeom prst="rect">
            <a:avLst/>
          </a:prstGeom>
          <a:noFill/>
        </p:spPr>
        <p:txBody>
          <a:bodyPr wrap="none" rtlCol="0">
            <a:spAutoFit/>
          </a:bodyPr>
          <a:lstStyle/>
          <a:p>
            <a:r>
              <a:rPr lang="en-US" sz="3200" b="1" dirty="0"/>
              <a:t>1. Introduction</a:t>
            </a:r>
          </a:p>
        </p:txBody>
      </p:sp>
      <p:sp>
        <p:nvSpPr>
          <p:cNvPr id="5" name="TextBox 4">
            <a:extLst>
              <a:ext uri="{FF2B5EF4-FFF2-40B4-BE49-F238E27FC236}">
                <a16:creationId xmlns:a16="http://schemas.microsoft.com/office/drawing/2014/main" id="{209DCEE8-62C7-4E5D-935F-77A5FA0D273A}"/>
              </a:ext>
            </a:extLst>
          </p:cNvPr>
          <p:cNvSpPr txBox="1"/>
          <p:nvPr/>
        </p:nvSpPr>
        <p:spPr>
          <a:xfrm>
            <a:off x="1621410" y="1263505"/>
            <a:ext cx="1371081" cy="461665"/>
          </a:xfrm>
          <a:prstGeom prst="rect">
            <a:avLst/>
          </a:prstGeom>
          <a:noFill/>
        </p:spPr>
        <p:txBody>
          <a:bodyPr wrap="none" rtlCol="0">
            <a:spAutoFit/>
          </a:bodyPr>
          <a:lstStyle/>
          <a:p>
            <a:r>
              <a:rPr lang="en-US" sz="2400" dirty="0"/>
              <a:t>Objective</a:t>
            </a:r>
          </a:p>
        </p:txBody>
      </p:sp>
      <p:sp>
        <p:nvSpPr>
          <p:cNvPr id="7" name="TextBox 6">
            <a:extLst>
              <a:ext uri="{FF2B5EF4-FFF2-40B4-BE49-F238E27FC236}">
                <a16:creationId xmlns:a16="http://schemas.microsoft.com/office/drawing/2014/main" id="{2711E0B6-31F1-470E-AECE-B368F1BB7E17}"/>
              </a:ext>
            </a:extLst>
          </p:cNvPr>
          <p:cNvSpPr txBox="1"/>
          <p:nvPr/>
        </p:nvSpPr>
        <p:spPr>
          <a:xfrm>
            <a:off x="1838226" y="1715808"/>
            <a:ext cx="6094428" cy="671915"/>
          </a:xfrm>
          <a:prstGeom prst="rect">
            <a:avLst/>
          </a:prstGeom>
          <a:noFill/>
        </p:spPr>
        <p:txBody>
          <a:bodyPr wrap="square">
            <a:spAutoFit/>
          </a:bodyPr>
          <a:lstStyle/>
          <a:p>
            <a:pPr algn="just">
              <a:lnSpc>
                <a:spcPct val="107000"/>
              </a:lnSpc>
              <a:spcAft>
                <a:spcPts val="800"/>
              </a:spcAft>
            </a:pPr>
            <a:r>
              <a:rPr lang="en-US" dirty="0">
                <a:ea typeface="DengXian" panose="02010600030101010101" pitchFamily="2" charset="-122"/>
                <a:cs typeface="Times New Roman" panose="02020603050405020304" pitchFamily="18" charset="0"/>
              </a:rPr>
              <a:t>- D</a:t>
            </a:r>
            <a:r>
              <a:rPr lang="en-US" sz="1800" dirty="0">
                <a:effectLst/>
                <a:ea typeface="DengXian" panose="02010600030101010101" pitchFamily="2" charset="-122"/>
                <a:cs typeface="Times New Roman" panose="02020603050405020304" pitchFamily="18" charset="0"/>
              </a:rPr>
              <a:t>o a research about Long - Short Term Memory (LSTM) and Convolutional Neural Network (CNN).</a:t>
            </a:r>
          </a:p>
        </p:txBody>
      </p:sp>
      <p:sp>
        <p:nvSpPr>
          <p:cNvPr id="9" name="TextBox 8">
            <a:extLst>
              <a:ext uri="{FF2B5EF4-FFF2-40B4-BE49-F238E27FC236}">
                <a16:creationId xmlns:a16="http://schemas.microsoft.com/office/drawing/2014/main" id="{61A87BB5-6374-4125-982E-5B3BF4D7017C}"/>
              </a:ext>
            </a:extLst>
          </p:cNvPr>
          <p:cNvSpPr txBox="1"/>
          <p:nvPr/>
        </p:nvSpPr>
        <p:spPr>
          <a:xfrm>
            <a:off x="1823541" y="2520285"/>
            <a:ext cx="5201436" cy="369332"/>
          </a:xfrm>
          <a:prstGeom prst="rect">
            <a:avLst/>
          </a:prstGeom>
          <a:noFill/>
        </p:spPr>
        <p:txBody>
          <a:bodyPr wrap="square" rtlCol="0">
            <a:spAutoFit/>
          </a:bodyPr>
          <a:lstStyle/>
          <a:p>
            <a:r>
              <a:rPr lang="en-US" sz="1800" dirty="0">
                <a:effectLst/>
                <a:ea typeface="DengXian" panose="02010600030101010101" pitchFamily="2" charset="-122"/>
                <a:cs typeface="Times New Roman" panose="02020603050405020304" pitchFamily="18" charset="0"/>
              </a:rPr>
              <a:t>- Combinations can be divided into three types:</a:t>
            </a:r>
            <a:endParaRPr lang="en-US" dirty="0"/>
          </a:p>
        </p:txBody>
      </p:sp>
      <p:grpSp>
        <p:nvGrpSpPr>
          <p:cNvPr id="137" name="Group 136">
            <a:extLst>
              <a:ext uri="{FF2B5EF4-FFF2-40B4-BE49-F238E27FC236}">
                <a16:creationId xmlns:a16="http://schemas.microsoft.com/office/drawing/2014/main" id="{DE4DC591-CB59-4B5F-9C8B-5A30A7DA3F6B}"/>
              </a:ext>
            </a:extLst>
          </p:cNvPr>
          <p:cNvGrpSpPr/>
          <p:nvPr/>
        </p:nvGrpSpPr>
        <p:grpSpPr>
          <a:xfrm>
            <a:off x="1807985" y="3224747"/>
            <a:ext cx="7326490" cy="338775"/>
            <a:chOff x="1807985" y="3224747"/>
            <a:chExt cx="7326490" cy="338775"/>
          </a:xfrm>
        </p:grpSpPr>
        <p:sp>
          <p:nvSpPr>
            <p:cNvPr id="11" name="Rectangle: Rounded Corners 10">
              <a:extLst>
                <a:ext uri="{FF2B5EF4-FFF2-40B4-BE49-F238E27FC236}">
                  <a16:creationId xmlns:a16="http://schemas.microsoft.com/office/drawing/2014/main" id="{50C419BC-1973-4C00-80DA-BD73E09A0388}"/>
                </a:ext>
              </a:extLst>
            </p:cNvPr>
            <p:cNvSpPr/>
            <p:nvPr/>
          </p:nvSpPr>
          <p:spPr>
            <a:xfrm>
              <a:off x="1807985" y="3242097"/>
              <a:ext cx="841941" cy="321425"/>
            </a:xfrm>
            <a:prstGeom prst="roundRect">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a:t>
              </a:r>
            </a:p>
          </p:txBody>
        </p:sp>
        <p:sp>
          <p:nvSpPr>
            <p:cNvPr id="12" name="Rectangle: Rounded Corners 11">
              <a:extLst>
                <a:ext uri="{FF2B5EF4-FFF2-40B4-BE49-F238E27FC236}">
                  <a16:creationId xmlns:a16="http://schemas.microsoft.com/office/drawing/2014/main" id="{DB5DF044-EAAF-4B28-A7A0-DC82587FCD0E}"/>
                </a:ext>
              </a:extLst>
            </p:cNvPr>
            <p:cNvSpPr/>
            <p:nvPr/>
          </p:nvSpPr>
          <p:spPr>
            <a:xfrm>
              <a:off x="3281644" y="3242097"/>
              <a:ext cx="841941" cy="321425"/>
            </a:xfrm>
            <a:prstGeom prst="round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CNN</a:t>
              </a:r>
            </a:p>
          </p:txBody>
        </p:sp>
        <p:sp>
          <p:nvSpPr>
            <p:cNvPr id="13" name="Rectangle: Rounded Corners 12">
              <a:extLst>
                <a:ext uri="{FF2B5EF4-FFF2-40B4-BE49-F238E27FC236}">
                  <a16:creationId xmlns:a16="http://schemas.microsoft.com/office/drawing/2014/main" id="{8C860A5A-4FD4-4A9F-90F6-1B63E7BDECB2}"/>
                </a:ext>
              </a:extLst>
            </p:cNvPr>
            <p:cNvSpPr/>
            <p:nvPr/>
          </p:nvSpPr>
          <p:spPr>
            <a:xfrm>
              <a:off x="4746846" y="3242097"/>
              <a:ext cx="841941" cy="32142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LSTM</a:t>
              </a:r>
            </a:p>
          </p:txBody>
        </p:sp>
        <p:sp>
          <p:nvSpPr>
            <p:cNvPr id="14" name="Rectangle: Rounded Corners 13">
              <a:extLst>
                <a:ext uri="{FF2B5EF4-FFF2-40B4-BE49-F238E27FC236}">
                  <a16:creationId xmlns:a16="http://schemas.microsoft.com/office/drawing/2014/main" id="{89C1CBDC-2C64-4AD6-9A41-6A124FABF941}"/>
                </a:ext>
              </a:extLst>
            </p:cNvPr>
            <p:cNvSpPr/>
            <p:nvPr/>
          </p:nvSpPr>
          <p:spPr>
            <a:xfrm>
              <a:off x="6278590" y="3224748"/>
              <a:ext cx="1473724" cy="321425"/>
            </a:xfrm>
            <a:prstGeom prst="round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p>
          </p:txBody>
        </p:sp>
        <p:sp>
          <p:nvSpPr>
            <p:cNvPr id="15" name="Rectangle: Rounded Corners 14">
              <a:extLst>
                <a:ext uri="{FF2B5EF4-FFF2-40B4-BE49-F238E27FC236}">
                  <a16:creationId xmlns:a16="http://schemas.microsoft.com/office/drawing/2014/main" id="{A3A1EF9F-733A-4AF1-AA34-CA2E9CBCB2A1}"/>
                </a:ext>
              </a:extLst>
            </p:cNvPr>
            <p:cNvSpPr/>
            <p:nvPr/>
          </p:nvSpPr>
          <p:spPr>
            <a:xfrm>
              <a:off x="8260426" y="3224747"/>
              <a:ext cx="874049" cy="321425"/>
            </a:xfrm>
            <a:prstGeom prst="round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a:t>
              </a:r>
            </a:p>
          </p:txBody>
        </p:sp>
        <p:cxnSp>
          <p:nvCxnSpPr>
            <p:cNvPr id="22" name="Straight Arrow Connector 21">
              <a:extLst>
                <a:ext uri="{FF2B5EF4-FFF2-40B4-BE49-F238E27FC236}">
                  <a16:creationId xmlns:a16="http://schemas.microsoft.com/office/drawing/2014/main" id="{3AA4D236-7E34-41D6-A98C-842BC79CC6FA}"/>
                </a:ext>
              </a:extLst>
            </p:cNvPr>
            <p:cNvCxnSpPr>
              <a:stCxn id="11" idx="3"/>
              <a:endCxn id="12" idx="1"/>
            </p:cNvCxnSpPr>
            <p:nvPr/>
          </p:nvCxnSpPr>
          <p:spPr>
            <a:xfrm>
              <a:off x="2649926" y="3402810"/>
              <a:ext cx="631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D9CE72-1006-4BAA-A26E-173974C0C094}"/>
                </a:ext>
              </a:extLst>
            </p:cNvPr>
            <p:cNvCxnSpPr>
              <a:cxnSpLocks/>
              <a:stCxn id="12" idx="3"/>
              <a:endCxn id="13" idx="1"/>
            </p:cNvCxnSpPr>
            <p:nvPr/>
          </p:nvCxnSpPr>
          <p:spPr>
            <a:xfrm>
              <a:off x="4123585" y="3402810"/>
              <a:ext cx="623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FAFA14-0F9D-4CC7-BBD1-63D99A00EC84}"/>
                </a:ext>
              </a:extLst>
            </p:cNvPr>
            <p:cNvCxnSpPr>
              <a:cxnSpLocks/>
              <a:stCxn id="13" idx="3"/>
              <a:endCxn id="14" idx="1"/>
            </p:cNvCxnSpPr>
            <p:nvPr/>
          </p:nvCxnSpPr>
          <p:spPr>
            <a:xfrm flipV="1">
              <a:off x="5588787" y="3385461"/>
              <a:ext cx="689803" cy="1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206641-BD3E-471C-ABF9-626078873766}"/>
                </a:ext>
              </a:extLst>
            </p:cNvPr>
            <p:cNvCxnSpPr>
              <a:cxnSpLocks/>
              <a:stCxn id="14" idx="3"/>
              <a:endCxn id="15" idx="1"/>
            </p:cNvCxnSpPr>
            <p:nvPr/>
          </p:nvCxnSpPr>
          <p:spPr>
            <a:xfrm flipV="1">
              <a:off x="7752314" y="3385460"/>
              <a:ext cx="5081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9F766006-E00C-44D2-B9EF-546B7DB091B3}"/>
              </a:ext>
            </a:extLst>
          </p:cNvPr>
          <p:cNvGrpSpPr/>
          <p:nvPr/>
        </p:nvGrpSpPr>
        <p:grpSpPr>
          <a:xfrm>
            <a:off x="1807985" y="4000209"/>
            <a:ext cx="7336015" cy="338759"/>
            <a:chOff x="1807985" y="4000209"/>
            <a:chExt cx="7336015" cy="338759"/>
          </a:xfrm>
        </p:grpSpPr>
        <p:sp>
          <p:nvSpPr>
            <p:cNvPr id="16" name="Rectangle: Rounded Corners 15">
              <a:extLst>
                <a:ext uri="{FF2B5EF4-FFF2-40B4-BE49-F238E27FC236}">
                  <a16:creationId xmlns:a16="http://schemas.microsoft.com/office/drawing/2014/main" id="{51262633-922B-481E-BF76-E5C9A1D66A7D}"/>
                </a:ext>
              </a:extLst>
            </p:cNvPr>
            <p:cNvSpPr/>
            <p:nvPr/>
          </p:nvSpPr>
          <p:spPr>
            <a:xfrm>
              <a:off x="1807985" y="4000210"/>
              <a:ext cx="841941" cy="321425"/>
            </a:xfrm>
            <a:prstGeom prst="roundRect">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a:t>
              </a:r>
            </a:p>
          </p:txBody>
        </p:sp>
        <p:sp>
          <p:nvSpPr>
            <p:cNvPr id="17" name="Rectangle: Rounded Corners 16">
              <a:extLst>
                <a:ext uri="{FF2B5EF4-FFF2-40B4-BE49-F238E27FC236}">
                  <a16:creationId xmlns:a16="http://schemas.microsoft.com/office/drawing/2014/main" id="{00877784-7036-44A2-88AA-BBDD279B6EB4}"/>
                </a:ext>
              </a:extLst>
            </p:cNvPr>
            <p:cNvSpPr/>
            <p:nvPr/>
          </p:nvSpPr>
          <p:spPr>
            <a:xfrm>
              <a:off x="4761411" y="4017543"/>
              <a:ext cx="841941" cy="321425"/>
            </a:xfrm>
            <a:prstGeom prst="round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CNN</a:t>
              </a:r>
            </a:p>
          </p:txBody>
        </p:sp>
        <p:sp>
          <p:nvSpPr>
            <p:cNvPr id="18" name="Rectangle: Rounded Corners 17">
              <a:extLst>
                <a:ext uri="{FF2B5EF4-FFF2-40B4-BE49-F238E27FC236}">
                  <a16:creationId xmlns:a16="http://schemas.microsoft.com/office/drawing/2014/main" id="{24DECC9A-99AB-4D59-BAE0-8A100AF9D38B}"/>
                </a:ext>
              </a:extLst>
            </p:cNvPr>
            <p:cNvSpPr/>
            <p:nvPr/>
          </p:nvSpPr>
          <p:spPr>
            <a:xfrm>
              <a:off x="3280597" y="4008406"/>
              <a:ext cx="841941" cy="32142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LSTM</a:t>
              </a:r>
            </a:p>
          </p:txBody>
        </p:sp>
        <p:sp>
          <p:nvSpPr>
            <p:cNvPr id="19" name="Rectangle: Rounded Corners 18">
              <a:extLst>
                <a:ext uri="{FF2B5EF4-FFF2-40B4-BE49-F238E27FC236}">
                  <a16:creationId xmlns:a16="http://schemas.microsoft.com/office/drawing/2014/main" id="{5E702E42-C072-4382-A2AE-90151765D32A}"/>
                </a:ext>
              </a:extLst>
            </p:cNvPr>
            <p:cNvSpPr/>
            <p:nvPr/>
          </p:nvSpPr>
          <p:spPr>
            <a:xfrm>
              <a:off x="6288115" y="4000209"/>
              <a:ext cx="1473724" cy="321425"/>
            </a:xfrm>
            <a:prstGeom prst="round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p>
          </p:txBody>
        </p:sp>
        <p:sp>
          <p:nvSpPr>
            <p:cNvPr id="20" name="Rectangle: Rounded Corners 19">
              <a:extLst>
                <a:ext uri="{FF2B5EF4-FFF2-40B4-BE49-F238E27FC236}">
                  <a16:creationId xmlns:a16="http://schemas.microsoft.com/office/drawing/2014/main" id="{336DAAB8-EE32-4870-9AB0-E7F1964A0891}"/>
                </a:ext>
              </a:extLst>
            </p:cNvPr>
            <p:cNvSpPr/>
            <p:nvPr/>
          </p:nvSpPr>
          <p:spPr>
            <a:xfrm>
              <a:off x="8269951" y="4008876"/>
              <a:ext cx="874049" cy="321425"/>
            </a:xfrm>
            <a:prstGeom prst="round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a:t>
              </a:r>
            </a:p>
          </p:txBody>
        </p:sp>
        <p:cxnSp>
          <p:nvCxnSpPr>
            <p:cNvPr id="32" name="Straight Arrow Connector 31">
              <a:extLst>
                <a:ext uri="{FF2B5EF4-FFF2-40B4-BE49-F238E27FC236}">
                  <a16:creationId xmlns:a16="http://schemas.microsoft.com/office/drawing/2014/main" id="{105DC3C1-F7C8-4A78-BBE7-483E958C14ED}"/>
                </a:ext>
              </a:extLst>
            </p:cNvPr>
            <p:cNvCxnSpPr>
              <a:cxnSpLocks/>
              <a:stCxn id="16" idx="3"/>
              <a:endCxn id="18" idx="1"/>
            </p:cNvCxnSpPr>
            <p:nvPr/>
          </p:nvCxnSpPr>
          <p:spPr>
            <a:xfrm>
              <a:off x="2649926" y="4160923"/>
              <a:ext cx="630671" cy="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2EA45F3-5FFF-4FD1-A1CE-D9585D70872D}"/>
                </a:ext>
              </a:extLst>
            </p:cNvPr>
            <p:cNvCxnSpPr>
              <a:cxnSpLocks/>
              <a:stCxn id="18" idx="3"/>
              <a:endCxn id="17" idx="1"/>
            </p:cNvCxnSpPr>
            <p:nvPr/>
          </p:nvCxnSpPr>
          <p:spPr>
            <a:xfrm>
              <a:off x="4122538" y="4169119"/>
              <a:ext cx="638873" cy="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4D684EE-A99F-4A50-A427-98E61A00AE15}"/>
                </a:ext>
              </a:extLst>
            </p:cNvPr>
            <p:cNvCxnSpPr>
              <a:cxnSpLocks/>
              <a:stCxn id="17" idx="3"/>
              <a:endCxn id="19" idx="1"/>
            </p:cNvCxnSpPr>
            <p:nvPr/>
          </p:nvCxnSpPr>
          <p:spPr>
            <a:xfrm flipV="1">
              <a:off x="5603352" y="4160922"/>
              <a:ext cx="684763" cy="1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61738E-8505-4B59-A8E1-C15607994E11}"/>
                </a:ext>
              </a:extLst>
            </p:cNvPr>
            <p:cNvCxnSpPr>
              <a:cxnSpLocks/>
              <a:stCxn id="19" idx="3"/>
              <a:endCxn id="20" idx="1"/>
            </p:cNvCxnSpPr>
            <p:nvPr/>
          </p:nvCxnSpPr>
          <p:spPr>
            <a:xfrm>
              <a:off x="7761839" y="4160922"/>
              <a:ext cx="508112" cy="8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E36E22D-4AE1-4295-B8B7-B42A3CDE75B8}"/>
              </a:ext>
            </a:extLst>
          </p:cNvPr>
          <p:cNvGrpSpPr/>
          <p:nvPr/>
        </p:nvGrpSpPr>
        <p:grpSpPr>
          <a:xfrm>
            <a:off x="1809885" y="4641237"/>
            <a:ext cx="7362690" cy="1019602"/>
            <a:chOff x="1809885" y="4641237"/>
            <a:chExt cx="7362690" cy="1019602"/>
          </a:xfrm>
        </p:grpSpPr>
        <p:sp>
          <p:nvSpPr>
            <p:cNvPr id="51" name="Rectangle: Rounded Corners 50">
              <a:extLst>
                <a:ext uri="{FF2B5EF4-FFF2-40B4-BE49-F238E27FC236}">
                  <a16:creationId xmlns:a16="http://schemas.microsoft.com/office/drawing/2014/main" id="{1B7E6275-2CBF-4D44-9A3E-194EC4F2F035}"/>
                </a:ext>
              </a:extLst>
            </p:cNvPr>
            <p:cNvSpPr/>
            <p:nvPr/>
          </p:nvSpPr>
          <p:spPr>
            <a:xfrm>
              <a:off x="1809885" y="4896091"/>
              <a:ext cx="841941" cy="321425"/>
            </a:xfrm>
            <a:prstGeom prst="roundRect">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a:t>
              </a:r>
            </a:p>
          </p:txBody>
        </p:sp>
        <p:sp>
          <p:nvSpPr>
            <p:cNvPr id="52" name="Rectangle: Rounded Corners 51">
              <a:extLst>
                <a:ext uri="{FF2B5EF4-FFF2-40B4-BE49-F238E27FC236}">
                  <a16:creationId xmlns:a16="http://schemas.microsoft.com/office/drawing/2014/main" id="{D3B012EE-BFAC-4621-82AE-4CE0ED4451CD}"/>
                </a:ext>
              </a:extLst>
            </p:cNvPr>
            <p:cNvSpPr/>
            <p:nvPr/>
          </p:nvSpPr>
          <p:spPr>
            <a:xfrm>
              <a:off x="3318697" y="5339414"/>
              <a:ext cx="841941" cy="321425"/>
            </a:xfrm>
            <a:prstGeom prst="round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CNN</a:t>
              </a:r>
            </a:p>
          </p:txBody>
        </p:sp>
        <p:sp>
          <p:nvSpPr>
            <p:cNvPr id="53" name="Rectangle: Rounded Corners 52">
              <a:extLst>
                <a:ext uri="{FF2B5EF4-FFF2-40B4-BE49-F238E27FC236}">
                  <a16:creationId xmlns:a16="http://schemas.microsoft.com/office/drawing/2014/main" id="{44C3C0AC-E6EE-4E53-A52E-6291D94BAC62}"/>
                </a:ext>
              </a:extLst>
            </p:cNvPr>
            <p:cNvSpPr/>
            <p:nvPr/>
          </p:nvSpPr>
          <p:spPr>
            <a:xfrm>
              <a:off x="3318697" y="4641237"/>
              <a:ext cx="841941" cy="32142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LSTM</a:t>
              </a:r>
            </a:p>
          </p:txBody>
        </p:sp>
        <p:sp>
          <p:nvSpPr>
            <p:cNvPr id="54" name="Rectangle: Rounded Corners 53">
              <a:extLst>
                <a:ext uri="{FF2B5EF4-FFF2-40B4-BE49-F238E27FC236}">
                  <a16:creationId xmlns:a16="http://schemas.microsoft.com/office/drawing/2014/main" id="{CE646326-02EB-4BA3-9959-DAE735AF4D1E}"/>
                </a:ext>
              </a:extLst>
            </p:cNvPr>
            <p:cNvSpPr/>
            <p:nvPr/>
          </p:nvSpPr>
          <p:spPr>
            <a:xfrm>
              <a:off x="6316690" y="4961417"/>
              <a:ext cx="1473724" cy="321425"/>
            </a:xfrm>
            <a:prstGeom prst="round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p>
          </p:txBody>
        </p:sp>
        <p:sp>
          <p:nvSpPr>
            <p:cNvPr id="55" name="Rectangle: Rounded Corners 54">
              <a:extLst>
                <a:ext uri="{FF2B5EF4-FFF2-40B4-BE49-F238E27FC236}">
                  <a16:creationId xmlns:a16="http://schemas.microsoft.com/office/drawing/2014/main" id="{2173E970-7E9D-4F40-A0DD-F9AFEA2141A0}"/>
                </a:ext>
              </a:extLst>
            </p:cNvPr>
            <p:cNvSpPr/>
            <p:nvPr/>
          </p:nvSpPr>
          <p:spPr>
            <a:xfrm>
              <a:off x="8298526" y="4961417"/>
              <a:ext cx="874049" cy="321425"/>
            </a:xfrm>
            <a:prstGeom prst="round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a:t>
              </a:r>
            </a:p>
          </p:txBody>
        </p:sp>
        <p:cxnSp>
          <p:nvCxnSpPr>
            <p:cNvPr id="56" name="Straight Arrow Connector 55">
              <a:extLst>
                <a:ext uri="{FF2B5EF4-FFF2-40B4-BE49-F238E27FC236}">
                  <a16:creationId xmlns:a16="http://schemas.microsoft.com/office/drawing/2014/main" id="{B7EC1AF5-5E54-41F5-B4D2-413CB7CF3CB4}"/>
                </a:ext>
              </a:extLst>
            </p:cNvPr>
            <p:cNvCxnSpPr>
              <a:cxnSpLocks/>
              <a:stCxn id="51" idx="3"/>
              <a:endCxn id="53" idx="1"/>
            </p:cNvCxnSpPr>
            <p:nvPr/>
          </p:nvCxnSpPr>
          <p:spPr>
            <a:xfrm flipV="1">
              <a:off x="2651826" y="4801950"/>
              <a:ext cx="666871" cy="25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E5C905F-20C8-45DB-9408-030DC9B16767}"/>
                </a:ext>
              </a:extLst>
            </p:cNvPr>
            <p:cNvCxnSpPr>
              <a:cxnSpLocks/>
              <a:stCxn id="51" idx="3"/>
              <a:endCxn id="52" idx="1"/>
            </p:cNvCxnSpPr>
            <p:nvPr/>
          </p:nvCxnSpPr>
          <p:spPr>
            <a:xfrm>
              <a:off x="2651826" y="5056804"/>
              <a:ext cx="666871" cy="443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E2A4AE1-357E-46B2-BED5-08F01D912A76}"/>
                </a:ext>
              </a:extLst>
            </p:cNvPr>
            <p:cNvCxnSpPr>
              <a:cxnSpLocks/>
              <a:stCxn id="52" idx="3"/>
              <a:endCxn id="70" idx="1"/>
            </p:cNvCxnSpPr>
            <p:nvPr/>
          </p:nvCxnSpPr>
          <p:spPr>
            <a:xfrm flipV="1">
              <a:off x="4160638" y="5124883"/>
              <a:ext cx="337426" cy="37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B779C31-E5E3-466A-9273-17D06FB133F2}"/>
                </a:ext>
              </a:extLst>
            </p:cNvPr>
            <p:cNvCxnSpPr>
              <a:cxnSpLocks/>
              <a:stCxn id="54" idx="3"/>
              <a:endCxn id="55" idx="1"/>
            </p:cNvCxnSpPr>
            <p:nvPr/>
          </p:nvCxnSpPr>
          <p:spPr>
            <a:xfrm>
              <a:off x="7790414" y="5122130"/>
              <a:ext cx="5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7D1842-1CB4-44CF-8B48-3C81C6304B92}"/>
                </a:ext>
              </a:extLst>
            </p:cNvPr>
            <p:cNvCxnSpPr>
              <a:cxnSpLocks/>
              <a:stCxn id="53" idx="3"/>
              <a:endCxn id="70" idx="1"/>
            </p:cNvCxnSpPr>
            <p:nvPr/>
          </p:nvCxnSpPr>
          <p:spPr>
            <a:xfrm>
              <a:off x="4160638" y="4801950"/>
              <a:ext cx="337426" cy="32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9460C456-F717-484D-837E-BF5EA53F36FA}"/>
                </a:ext>
              </a:extLst>
            </p:cNvPr>
            <p:cNvSpPr/>
            <p:nvPr/>
          </p:nvSpPr>
          <p:spPr>
            <a:xfrm>
              <a:off x="4498064" y="4964170"/>
              <a:ext cx="1473724" cy="321425"/>
            </a:xfrm>
            <a:prstGeom prst="roundRect">
              <a:avLst/>
            </a:prstGeom>
            <a:solidFill>
              <a:srgbClr val="FF7D7D"/>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concatenate</a:t>
              </a:r>
            </a:p>
          </p:txBody>
        </p:sp>
        <p:cxnSp>
          <p:nvCxnSpPr>
            <p:cNvPr id="74" name="Straight Arrow Connector 73">
              <a:extLst>
                <a:ext uri="{FF2B5EF4-FFF2-40B4-BE49-F238E27FC236}">
                  <a16:creationId xmlns:a16="http://schemas.microsoft.com/office/drawing/2014/main" id="{36092217-23F9-4486-B67E-486C4330E7A7}"/>
                </a:ext>
              </a:extLst>
            </p:cNvPr>
            <p:cNvCxnSpPr>
              <a:cxnSpLocks/>
              <a:stCxn id="70" idx="3"/>
              <a:endCxn id="54" idx="1"/>
            </p:cNvCxnSpPr>
            <p:nvPr/>
          </p:nvCxnSpPr>
          <p:spPr>
            <a:xfrm flipV="1">
              <a:off x="5971788" y="5122130"/>
              <a:ext cx="344902" cy="2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1" name="Slide Number Placeholder 140">
            <a:extLst>
              <a:ext uri="{FF2B5EF4-FFF2-40B4-BE49-F238E27FC236}">
                <a16:creationId xmlns:a16="http://schemas.microsoft.com/office/drawing/2014/main" id="{27DDA349-BF5B-4765-9F4F-67CEED0C4D16}"/>
              </a:ext>
            </a:extLst>
          </p:cNvPr>
          <p:cNvSpPr>
            <a:spLocks noGrp="1"/>
          </p:cNvSpPr>
          <p:nvPr>
            <p:ph type="sldNum" sz="quarter" idx="12"/>
          </p:nvPr>
        </p:nvSpPr>
        <p:spPr/>
        <p:txBody>
          <a:bodyPr/>
          <a:lstStyle/>
          <a:p>
            <a:fld id="{836E5CB0-BB9D-4E79-88F3-A56A9DBC0BF7}" type="slidenum">
              <a:rPr lang="en-US" smtClean="0"/>
              <a:t>3</a:t>
            </a:fld>
            <a:endParaRPr lang="en-US"/>
          </a:p>
        </p:txBody>
      </p:sp>
    </p:spTree>
    <p:extLst>
      <p:ext uri="{BB962C8B-B14F-4D97-AF65-F5344CB8AC3E}">
        <p14:creationId xmlns:p14="http://schemas.microsoft.com/office/powerpoint/2010/main" val="171033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1000"/>
                                        <p:tgtEl>
                                          <p:spTgt spid="137"/>
                                        </p:tgtEl>
                                      </p:cBhvr>
                                    </p:animEffect>
                                    <p:anim calcmode="lin" valueType="num">
                                      <p:cBhvr>
                                        <p:cTn id="23" dur="1000" fill="hold"/>
                                        <p:tgtEl>
                                          <p:spTgt spid="137"/>
                                        </p:tgtEl>
                                        <p:attrNameLst>
                                          <p:attrName>ppt_x</p:attrName>
                                        </p:attrNameLst>
                                      </p:cBhvr>
                                      <p:tavLst>
                                        <p:tav tm="0">
                                          <p:val>
                                            <p:strVal val="#ppt_x"/>
                                          </p:val>
                                        </p:tav>
                                        <p:tav tm="100000">
                                          <p:val>
                                            <p:strVal val="#ppt_x"/>
                                          </p:val>
                                        </p:tav>
                                      </p:tavLst>
                                    </p:anim>
                                    <p:anim calcmode="lin" valueType="num">
                                      <p:cBhvr>
                                        <p:cTn id="24"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fade">
                                      <p:cBhvr>
                                        <p:cTn id="29" dur="1000"/>
                                        <p:tgtEl>
                                          <p:spTgt spid="139"/>
                                        </p:tgtEl>
                                      </p:cBhvr>
                                    </p:animEffect>
                                    <p:anim calcmode="lin" valueType="num">
                                      <p:cBhvr>
                                        <p:cTn id="30" dur="1000" fill="hold"/>
                                        <p:tgtEl>
                                          <p:spTgt spid="139"/>
                                        </p:tgtEl>
                                        <p:attrNameLst>
                                          <p:attrName>ppt_x</p:attrName>
                                        </p:attrNameLst>
                                      </p:cBhvr>
                                      <p:tavLst>
                                        <p:tav tm="0">
                                          <p:val>
                                            <p:strVal val="#ppt_x"/>
                                          </p:val>
                                        </p:tav>
                                        <p:tav tm="100000">
                                          <p:val>
                                            <p:strVal val="#ppt_x"/>
                                          </p:val>
                                        </p:tav>
                                      </p:tavLst>
                                    </p:anim>
                                    <p:anim calcmode="lin" valueType="num">
                                      <p:cBhvr>
                                        <p:cTn id="31"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0"/>
                                        </p:tgtEl>
                                        <p:attrNameLst>
                                          <p:attrName>style.visibility</p:attrName>
                                        </p:attrNameLst>
                                      </p:cBhvr>
                                      <p:to>
                                        <p:strVal val="visible"/>
                                      </p:to>
                                    </p:set>
                                    <p:animEffect transition="in" filter="fade">
                                      <p:cBhvr>
                                        <p:cTn id="36" dur="1000"/>
                                        <p:tgtEl>
                                          <p:spTgt spid="140"/>
                                        </p:tgtEl>
                                      </p:cBhvr>
                                    </p:animEffect>
                                    <p:anim calcmode="lin" valueType="num">
                                      <p:cBhvr>
                                        <p:cTn id="37" dur="1000" fill="hold"/>
                                        <p:tgtEl>
                                          <p:spTgt spid="140"/>
                                        </p:tgtEl>
                                        <p:attrNameLst>
                                          <p:attrName>ppt_x</p:attrName>
                                        </p:attrNameLst>
                                      </p:cBhvr>
                                      <p:tavLst>
                                        <p:tav tm="0">
                                          <p:val>
                                            <p:strVal val="#ppt_x"/>
                                          </p:val>
                                        </p:tav>
                                        <p:tav tm="100000">
                                          <p:val>
                                            <p:strVal val="#ppt_x"/>
                                          </p:val>
                                        </p:tav>
                                      </p:tavLst>
                                    </p:anim>
                                    <p:anim calcmode="lin" valueType="num">
                                      <p:cBhvr>
                                        <p:cTn id="38"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69ED17-539C-4ED2-9B80-1B1542C4966B}"/>
              </a:ext>
            </a:extLst>
          </p:cNvPr>
          <p:cNvSpPr txBox="1"/>
          <p:nvPr/>
        </p:nvSpPr>
        <p:spPr>
          <a:xfrm>
            <a:off x="985717" y="678730"/>
            <a:ext cx="2719847" cy="584775"/>
          </a:xfrm>
          <a:prstGeom prst="rect">
            <a:avLst/>
          </a:prstGeom>
          <a:noFill/>
        </p:spPr>
        <p:txBody>
          <a:bodyPr wrap="none" rtlCol="0">
            <a:spAutoFit/>
          </a:bodyPr>
          <a:lstStyle/>
          <a:p>
            <a:r>
              <a:rPr lang="en-US" sz="3200" b="1" dirty="0"/>
              <a:t>1. Introduction</a:t>
            </a:r>
          </a:p>
        </p:txBody>
      </p:sp>
      <p:grpSp>
        <p:nvGrpSpPr>
          <p:cNvPr id="8" name="Group 7">
            <a:extLst>
              <a:ext uri="{FF2B5EF4-FFF2-40B4-BE49-F238E27FC236}">
                <a16:creationId xmlns:a16="http://schemas.microsoft.com/office/drawing/2014/main" id="{03F4F81B-4A96-4D8D-829C-FDD59ACEDEBD}"/>
              </a:ext>
            </a:extLst>
          </p:cNvPr>
          <p:cNvGrpSpPr/>
          <p:nvPr/>
        </p:nvGrpSpPr>
        <p:grpSpPr>
          <a:xfrm>
            <a:off x="2530934" y="1860107"/>
            <a:ext cx="7130131" cy="4319163"/>
            <a:chOff x="3229927" y="2052002"/>
            <a:chExt cx="5732145" cy="3275829"/>
          </a:xfrm>
        </p:grpSpPr>
        <p:pic>
          <p:nvPicPr>
            <p:cNvPr id="4" name="Picture 3" descr="A picture containing chart&#10;&#10;Description automatically generated">
              <a:extLst>
                <a:ext uri="{FF2B5EF4-FFF2-40B4-BE49-F238E27FC236}">
                  <a16:creationId xmlns:a16="http://schemas.microsoft.com/office/drawing/2014/main" id="{2D00B90B-9031-463B-B711-85E6BB540B87}"/>
                </a:ext>
              </a:extLst>
            </p:cNvPr>
            <p:cNvPicPr>
              <a:picLocks noChangeAspect="1"/>
            </p:cNvPicPr>
            <p:nvPr/>
          </p:nvPicPr>
          <p:blipFill>
            <a:blip r:embed="rId2"/>
            <a:stretch>
              <a:fillRect/>
            </a:stretch>
          </p:blipFill>
          <p:spPr>
            <a:xfrm>
              <a:off x="3229927" y="2052002"/>
              <a:ext cx="5732145" cy="2753995"/>
            </a:xfrm>
            <a:prstGeom prst="rect">
              <a:avLst/>
            </a:prstGeom>
          </p:spPr>
        </p:pic>
        <p:sp>
          <p:nvSpPr>
            <p:cNvPr id="7" name="TextBox 6">
              <a:extLst>
                <a:ext uri="{FF2B5EF4-FFF2-40B4-BE49-F238E27FC236}">
                  <a16:creationId xmlns:a16="http://schemas.microsoft.com/office/drawing/2014/main" id="{4095DEA4-4688-4548-BE79-1D413D6FD3FB}"/>
                </a:ext>
              </a:extLst>
            </p:cNvPr>
            <p:cNvSpPr txBox="1"/>
            <p:nvPr/>
          </p:nvSpPr>
          <p:spPr>
            <a:xfrm>
              <a:off x="4303334" y="4958499"/>
              <a:ext cx="3585329" cy="369332"/>
            </a:xfrm>
            <a:prstGeom prst="rect">
              <a:avLst/>
            </a:prstGeom>
            <a:noFill/>
          </p:spPr>
          <p:txBody>
            <a:bodyPr wrap="square" rtlCol="0">
              <a:spAutoFit/>
            </a:bodyPr>
            <a:lstStyle/>
            <a:p>
              <a:pPr algn="ctr"/>
              <a:r>
                <a:rPr lang="en-US" dirty="0"/>
                <a:t>The architecture of proposed model</a:t>
              </a:r>
            </a:p>
          </p:txBody>
        </p:sp>
      </p:grpSp>
      <p:sp>
        <p:nvSpPr>
          <p:cNvPr id="9" name="TextBox 8">
            <a:extLst>
              <a:ext uri="{FF2B5EF4-FFF2-40B4-BE49-F238E27FC236}">
                <a16:creationId xmlns:a16="http://schemas.microsoft.com/office/drawing/2014/main" id="{5CE9D9F9-19F5-4766-9597-84FF3870E52A}"/>
              </a:ext>
            </a:extLst>
          </p:cNvPr>
          <p:cNvSpPr txBox="1"/>
          <p:nvPr/>
        </p:nvSpPr>
        <p:spPr>
          <a:xfrm>
            <a:off x="1621410" y="1263505"/>
            <a:ext cx="2229969" cy="461665"/>
          </a:xfrm>
          <a:prstGeom prst="rect">
            <a:avLst/>
          </a:prstGeom>
          <a:noFill/>
        </p:spPr>
        <p:txBody>
          <a:bodyPr wrap="none" rtlCol="0">
            <a:spAutoFit/>
          </a:bodyPr>
          <a:lstStyle/>
          <a:p>
            <a:r>
              <a:rPr lang="en-US" sz="2400" dirty="0"/>
              <a:t>Proposed model</a:t>
            </a:r>
          </a:p>
        </p:txBody>
      </p:sp>
      <p:sp>
        <p:nvSpPr>
          <p:cNvPr id="2" name="Slide Number Placeholder 1">
            <a:extLst>
              <a:ext uri="{FF2B5EF4-FFF2-40B4-BE49-F238E27FC236}">
                <a16:creationId xmlns:a16="http://schemas.microsoft.com/office/drawing/2014/main" id="{2B16D018-9E3E-4C3C-B0F4-712AEFC590FF}"/>
              </a:ext>
            </a:extLst>
          </p:cNvPr>
          <p:cNvSpPr>
            <a:spLocks noGrp="1"/>
          </p:cNvSpPr>
          <p:nvPr>
            <p:ph type="sldNum" sz="quarter" idx="12"/>
          </p:nvPr>
        </p:nvSpPr>
        <p:spPr/>
        <p:txBody>
          <a:bodyPr/>
          <a:lstStyle/>
          <a:p>
            <a:fld id="{836E5CB0-BB9D-4E79-88F3-A56A9DBC0BF7}" type="slidenum">
              <a:rPr lang="en-US" smtClean="0"/>
              <a:t>4</a:t>
            </a:fld>
            <a:endParaRPr lang="en-US"/>
          </a:p>
        </p:txBody>
      </p:sp>
    </p:spTree>
    <p:extLst>
      <p:ext uri="{BB962C8B-B14F-4D97-AF65-F5344CB8AC3E}">
        <p14:creationId xmlns:p14="http://schemas.microsoft.com/office/powerpoint/2010/main" val="379478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9DABC-52A6-47F3-BBF7-60CE6B128139}"/>
              </a:ext>
            </a:extLst>
          </p:cNvPr>
          <p:cNvSpPr txBox="1"/>
          <p:nvPr/>
        </p:nvSpPr>
        <p:spPr>
          <a:xfrm>
            <a:off x="985717" y="678730"/>
            <a:ext cx="3911455" cy="584775"/>
          </a:xfrm>
          <a:prstGeom prst="rect">
            <a:avLst/>
          </a:prstGeom>
          <a:noFill/>
        </p:spPr>
        <p:txBody>
          <a:bodyPr wrap="none" rtlCol="0">
            <a:spAutoFit/>
          </a:bodyPr>
          <a:lstStyle/>
          <a:p>
            <a:r>
              <a:rPr lang="en-US" sz="3200" b="1" dirty="0"/>
              <a:t>2. Text representation</a:t>
            </a:r>
          </a:p>
        </p:txBody>
      </p:sp>
      <p:sp>
        <p:nvSpPr>
          <p:cNvPr id="6" name="TextBox 5">
            <a:extLst>
              <a:ext uri="{FF2B5EF4-FFF2-40B4-BE49-F238E27FC236}">
                <a16:creationId xmlns:a16="http://schemas.microsoft.com/office/drawing/2014/main" id="{A6D5295A-BBBB-4338-BD04-E2FDCF8FA92B}"/>
              </a:ext>
            </a:extLst>
          </p:cNvPr>
          <p:cNvSpPr txBox="1"/>
          <p:nvPr/>
        </p:nvSpPr>
        <p:spPr>
          <a:xfrm>
            <a:off x="1507957" y="1390766"/>
            <a:ext cx="6625389" cy="646331"/>
          </a:xfrm>
          <a:prstGeom prst="rect">
            <a:avLst/>
          </a:prstGeom>
          <a:noFill/>
        </p:spPr>
        <p:txBody>
          <a:bodyPr wrap="square" rtlCol="0">
            <a:spAutoFit/>
          </a:bodyPr>
          <a:lstStyle/>
          <a:p>
            <a:r>
              <a:rPr lang="en-US" dirty="0"/>
              <a:t>- Converting words into numbers for machines to understand</a:t>
            </a:r>
          </a:p>
          <a:p>
            <a:r>
              <a:rPr lang="en-US" dirty="0"/>
              <a:t>-&gt; This step plays a significant role for the machine learning model.</a:t>
            </a:r>
          </a:p>
        </p:txBody>
      </p:sp>
      <p:sp>
        <p:nvSpPr>
          <p:cNvPr id="7" name="TextBox 6">
            <a:extLst>
              <a:ext uri="{FF2B5EF4-FFF2-40B4-BE49-F238E27FC236}">
                <a16:creationId xmlns:a16="http://schemas.microsoft.com/office/drawing/2014/main" id="{77A0DC2B-ACC7-4A6C-AE3B-6890C09372D3}"/>
              </a:ext>
            </a:extLst>
          </p:cNvPr>
          <p:cNvSpPr txBox="1"/>
          <p:nvPr/>
        </p:nvSpPr>
        <p:spPr>
          <a:xfrm>
            <a:off x="1507957" y="2367648"/>
            <a:ext cx="6625389" cy="646331"/>
          </a:xfrm>
          <a:prstGeom prst="rect">
            <a:avLst/>
          </a:prstGeom>
          <a:noFill/>
        </p:spPr>
        <p:txBody>
          <a:bodyPr wrap="square" rtlCol="0">
            <a:spAutoFit/>
          </a:bodyPr>
          <a:lstStyle/>
          <a:p>
            <a:pPr marL="285750" indent="-285750">
              <a:buFontTx/>
              <a:buChar char="-"/>
            </a:pPr>
            <a:r>
              <a:rPr lang="en-US" dirty="0"/>
              <a:t>Text representation can be classified into two types [4]:</a:t>
            </a:r>
          </a:p>
          <a:p>
            <a:pPr marL="285750" indent="-285750">
              <a:buFontTx/>
              <a:buChar char="-"/>
            </a:pPr>
            <a:endParaRPr lang="en-US" dirty="0"/>
          </a:p>
        </p:txBody>
      </p:sp>
      <p:sp>
        <p:nvSpPr>
          <p:cNvPr id="8" name="Rectangle: Rounded Corners 7">
            <a:extLst>
              <a:ext uri="{FF2B5EF4-FFF2-40B4-BE49-F238E27FC236}">
                <a16:creationId xmlns:a16="http://schemas.microsoft.com/office/drawing/2014/main" id="{F6A85F4C-C3C1-4312-B01B-E622998155AD}"/>
              </a:ext>
            </a:extLst>
          </p:cNvPr>
          <p:cNvSpPr/>
          <p:nvPr/>
        </p:nvSpPr>
        <p:spPr>
          <a:xfrm>
            <a:off x="2394075" y="3976970"/>
            <a:ext cx="1433206" cy="793378"/>
          </a:xfrm>
          <a:prstGeom prst="roundRect">
            <a:avLst/>
          </a:prstGeom>
          <a:solidFill>
            <a:srgbClr val="FF7D7D"/>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Text representation</a:t>
            </a:r>
          </a:p>
        </p:txBody>
      </p:sp>
      <p:sp>
        <p:nvSpPr>
          <p:cNvPr id="9" name="Rectangle: Rounded Corners 8">
            <a:extLst>
              <a:ext uri="{FF2B5EF4-FFF2-40B4-BE49-F238E27FC236}">
                <a16:creationId xmlns:a16="http://schemas.microsoft.com/office/drawing/2014/main" id="{694021A7-313C-4E64-83AB-80D5D1A4A5C0}"/>
              </a:ext>
            </a:extLst>
          </p:cNvPr>
          <p:cNvSpPr/>
          <p:nvPr/>
        </p:nvSpPr>
        <p:spPr>
          <a:xfrm>
            <a:off x="5048951" y="3152901"/>
            <a:ext cx="1195379" cy="669271"/>
          </a:xfrm>
          <a:prstGeom prst="round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Discrete</a:t>
            </a:r>
          </a:p>
        </p:txBody>
      </p:sp>
      <p:sp>
        <p:nvSpPr>
          <p:cNvPr id="10" name="Rectangle: Rounded Corners 9">
            <a:extLst>
              <a:ext uri="{FF2B5EF4-FFF2-40B4-BE49-F238E27FC236}">
                <a16:creationId xmlns:a16="http://schemas.microsoft.com/office/drawing/2014/main" id="{6873ED52-3E2D-4BDD-A135-F4A5244C7C9F}"/>
              </a:ext>
            </a:extLst>
          </p:cNvPr>
          <p:cNvSpPr/>
          <p:nvPr/>
        </p:nvSpPr>
        <p:spPr>
          <a:xfrm>
            <a:off x="5083516" y="5030263"/>
            <a:ext cx="1195379" cy="669271"/>
          </a:xfrm>
          <a:prstGeom prst="roundRect">
            <a:avLst/>
          </a:prstGeom>
          <a:solidFill>
            <a:schemeClr val="accent4">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ea typeface="Times New Roman" panose="02020603050405020304" pitchFamily="18" charset="0"/>
              </a:rPr>
              <a:t>Distributed/Continuous </a:t>
            </a:r>
            <a:endParaRPr lang="en-US" sz="1400" dirty="0"/>
          </a:p>
        </p:txBody>
      </p:sp>
      <p:cxnSp>
        <p:nvCxnSpPr>
          <p:cNvPr id="12" name="Straight Arrow Connector 11">
            <a:extLst>
              <a:ext uri="{FF2B5EF4-FFF2-40B4-BE49-F238E27FC236}">
                <a16:creationId xmlns:a16="http://schemas.microsoft.com/office/drawing/2014/main" id="{461BECD7-B9C1-407E-918D-3CD803AFB1FF}"/>
              </a:ext>
            </a:extLst>
          </p:cNvPr>
          <p:cNvCxnSpPr>
            <a:cxnSpLocks/>
            <a:stCxn id="8" idx="3"/>
            <a:endCxn id="9" idx="1"/>
          </p:cNvCxnSpPr>
          <p:nvPr/>
        </p:nvCxnSpPr>
        <p:spPr>
          <a:xfrm flipV="1">
            <a:off x="3827281" y="3487537"/>
            <a:ext cx="1221670" cy="886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D9CC7C4A-C492-4649-872E-D3B4ADC313D1}"/>
              </a:ext>
            </a:extLst>
          </p:cNvPr>
          <p:cNvCxnSpPr>
            <a:cxnSpLocks/>
            <a:stCxn id="8" idx="3"/>
            <a:endCxn id="10" idx="1"/>
          </p:cNvCxnSpPr>
          <p:nvPr/>
        </p:nvCxnSpPr>
        <p:spPr>
          <a:xfrm>
            <a:off x="3827281" y="4373659"/>
            <a:ext cx="1256235" cy="991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Rounded Corners 21">
            <a:extLst>
              <a:ext uri="{FF2B5EF4-FFF2-40B4-BE49-F238E27FC236}">
                <a16:creationId xmlns:a16="http://schemas.microsoft.com/office/drawing/2014/main" id="{01E0438B-1671-4977-A159-B8FD8CF45CE8}"/>
              </a:ext>
            </a:extLst>
          </p:cNvPr>
          <p:cNvSpPr/>
          <p:nvPr/>
        </p:nvSpPr>
        <p:spPr>
          <a:xfrm>
            <a:off x="8133346" y="2631731"/>
            <a:ext cx="1195379" cy="669271"/>
          </a:xfrm>
          <a:prstGeom prst="roundRect">
            <a:avLst/>
          </a:prstGeom>
          <a:solidFill>
            <a:schemeClr val="accent3">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One-hot encoding</a:t>
            </a:r>
          </a:p>
        </p:txBody>
      </p:sp>
      <p:sp>
        <p:nvSpPr>
          <p:cNvPr id="23" name="Rectangle: Rounded Corners 22">
            <a:extLst>
              <a:ext uri="{FF2B5EF4-FFF2-40B4-BE49-F238E27FC236}">
                <a16:creationId xmlns:a16="http://schemas.microsoft.com/office/drawing/2014/main" id="{36B8BA6F-2BE0-4AF3-BD1D-4C8C30837FC6}"/>
              </a:ext>
            </a:extLst>
          </p:cNvPr>
          <p:cNvSpPr/>
          <p:nvPr/>
        </p:nvSpPr>
        <p:spPr>
          <a:xfrm>
            <a:off x="8133345" y="3556998"/>
            <a:ext cx="1195379" cy="669271"/>
          </a:xfrm>
          <a:prstGeom prst="round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Bag-of-words</a:t>
            </a:r>
          </a:p>
        </p:txBody>
      </p:sp>
      <p:cxnSp>
        <p:nvCxnSpPr>
          <p:cNvPr id="25" name="Straight Arrow Connector 24">
            <a:extLst>
              <a:ext uri="{FF2B5EF4-FFF2-40B4-BE49-F238E27FC236}">
                <a16:creationId xmlns:a16="http://schemas.microsoft.com/office/drawing/2014/main" id="{48279B3E-26D4-4DD0-85D2-F87EBEDF3158}"/>
              </a:ext>
            </a:extLst>
          </p:cNvPr>
          <p:cNvCxnSpPr>
            <a:cxnSpLocks/>
            <a:stCxn id="9" idx="3"/>
            <a:endCxn id="22" idx="1"/>
          </p:cNvCxnSpPr>
          <p:nvPr/>
        </p:nvCxnSpPr>
        <p:spPr>
          <a:xfrm flipV="1">
            <a:off x="6244330" y="2966367"/>
            <a:ext cx="1889016" cy="5211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DA15D09-C1AA-4D2A-9B01-E07A420F5136}"/>
              </a:ext>
            </a:extLst>
          </p:cNvPr>
          <p:cNvCxnSpPr>
            <a:cxnSpLocks/>
            <a:stCxn id="9" idx="3"/>
            <a:endCxn id="23" idx="1"/>
          </p:cNvCxnSpPr>
          <p:nvPr/>
        </p:nvCxnSpPr>
        <p:spPr>
          <a:xfrm>
            <a:off x="6244330" y="3487537"/>
            <a:ext cx="1889015" cy="404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7F37A235-210E-4E4E-A316-BF1A5BA4BC3D}"/>
              </a:ext>
            </a:extLst>
          </p:cNvPr>
          <p:cNvSpPr/>
          <p:nvPr/>
        </p:nvSpPr>
        <p:spPr>
          <a:xfrm>
            <a:off x="8133345" y="4482265"/>
            <a:ext cx="1195379" cy="669271"/>
          </a:xfrm>
          <a:prstGeom prst="round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Word2vec</a:t>
            </a:r>
          </a:p>
        </p:txBody>
      </p:sp>
      <p:sp>
        <p:nvSpPr>
          <p:cNvPr id="30" name="Rectangle: Rounded Corners 29">
            <a:extLst>
              <a:ext uri="{FF2B5EF4-FFF2-40B4-BE49-F238E27FC236}">
                <a16:creationId xmlns:a16="http://schemas.microsoft.com/office/drawing/2014/main" id="{EA38EA4E-2623-41D8-945A-6B2E021F4557}"/>
              </a:ext>
            </a:extLst>
          </p:cNvPr>
          <p:cNvSpPr/>
          <p:nvPr/>
        </p:nvSpPr>
        <p:spPr>
          <a:xfrm>
            <a:off x="8133345" y="5407532"/>
            <a:ext cx="1195379" cy="66927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GloVe</a:t>
            </a:r>
          </a:p>
        </p:txBody>
      </p:sp>
      <p:cxnSp>
        <p:nvCxnSpPr>
          <p:cNvPr id="31" name="Straight Arrow Connector 30">
            <a:extLst>
              <a:ext uri="{FF2B5EF4-FFF2-40B4-BE49-F238E27FC236}">
                <a16:creationId xmlns:a16="http://schemas.microsoft.com/office/drawing/2014/main" id="{8376B542-AF26-4A39-9D2E-1BCFA37CFB6C}"/>
              </a:ext>
            </a:extLst>
          </p:cNvPr>
          <p:cNvCxnSpPr>
            <a:cxnSpLocks/>
            <a:stCxn id="10" idx="3"/>
            <a:endCxn id="29" idx="1"/>
          </p:cNvCxnSpPr>
          <p:nvPr/>
        </p:nvCxnSpPr>
        <p:spPr>
          <a:xfrm flipV="1">
            <a:off x="6278895" y="4816901"/>
            <a:ext cx="1854450" cy="547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0409821D-BB7B-493C-BD10-4BB96A2D7340}"/>
              </a:ext>
            </a:extLst>
          </p:cNvPr>
          <p:cNvCxnSpPr>
            <a:cxnSpLocks/>
            <a:stCxn id="10" idx="3"/>
            <a:endCxn id="30" idx="1"/>
          </p:cNvCxnSpPr>
          <p:nvPr/>
        </p:nvCxnSpPr>
        <p:spPr>
          <a:xfrm>
            <a:off x="6278895" y="5364899"/>
            <a:ext cx="1854450" cy="377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8" name="Slide Number Placeholder 107">
            <a:extLst>
              <a:ext uri="{FF2B5EF4-FFF2-40B4-BE49-F238E27FC236}">
                <a16:creationId xmlns:a16="http://schemas.microsoft.com/office/drawing/2014/main" id="{8A642481-469A-43E4-A1D9-01E03771AD8C}"/>
              </a:ext>
            </a:extLst>
          </p:cNvPr>
          <p:cNvSpPr>
            <a:spLocks noGrp="1"/>
          </p:cNvSpPr>
          <p:nvPr>
            <p:ph type="sldNum" sz="quarter" idx="12"/>
          </p:nvPr>
        </p:nvSpPr>
        <p:spPr/>
        <p:txBody>
          <a:bodyPr/>
          <a:lstStyle/>
          <a:p>
            <a:fld id="{836E5CB0-BB9D-4E79-88F3-A56A9DBC0BF7}" type="slidenum">
              <a:rPr lang="en-US" smtClean="0"/>
              <a:t>5</a:t>
            </a:fld>
            <a:endParaRPr lang="en-US"/>
          </a:p>
        </p:txBody>
      </p:sp>
    </p:spTree>
    <p:extLst>
      <p:ext uri="{BB962C8B-B14F-4D97-AF65-F5344CB8AC3E}">
        <p14:creationId xmlns:p14="http://schemas.microsoft.com/office/powerpoint/2010/main" val="186202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arn(inVertical)">
                                      <p:cBhvr>
                                        <p:cTn id="38" dur="500"/>
                                        <p:tgtEl>
                                          <p:spTgt spid="25"/>
                                        </p:tgtEl>
                                      </p:cBhvr>
                                    </p:animEffect>
                                  </p:childTnLst>
                                </p:cTn>
                              </p:par>
                              <p:par>
                                <p:cTn id="39" presetID="16" presetClass="entr" presetSubtype="21"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inVertical)">
                                      <p:cBhvr>
                                        <p:cTn id="41" dur="500"/>
                                        <p:tgtEl>
                                          <p:spTgt spid="26"/>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arn(inVertic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arn(inVertical)">
                                      <p:cBhvr>
                                        <p:cTn id="52" dur="500"/>
                                        <p:tgtEl>
                                          <p:spTgt spid="31"/>
                                        </p:tgtEl>
                                      </p:cBhvr>
                                    </p:animEffect>
                                  </p:childTnLst>
                                </p:cTn>
                              </p:par>
                              <p:par>
                                <p:cTn id="53" presetID="16" presetClass="entr" presetSubtype="21"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arn(inVertical)">
                                      <p:cBhvr>
                                        <p:cTn id="55" dur="500"/>
                                        <p:tgtEl>
                                          <p:spTgt spid="3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arn(inVertical)">
                                      <p:cBhvr>
                                        <p:cTn id="58" dur="500"/>
                                        <p:tgtEl>
                                          <p:spTgt spid="2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arn(inVertical)">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22" grpId="0" animBg="1"/>
      <p:bldP spid="23"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7605D-E59D-4151-8E20-F94A42972D4C}"/>
              </a:ext>
            </a:extLst>
          </p:cNvPr>
          <p:cNvSpPr txBox="1"/>
          <p:nvPr/>
        </p:nvSpPr>
        <p:spPr>
          <a:xfrm>
            <a:off x="985717" y="678730"/>
            <a:ext cx="3911455" cy="584775"/>
          </a:xfrm>
          <a:prstGeom prst="rect">
            <a:avLst/>
          </a:prstGeom>
          <a:noFill/>
        </p:spPr>
        <p:txBody>
          <a:bodyPr wrap="none" rtlCol="0">
            <a:spAutoFit/>
          </a:bodyPr>
          <a:lstStyle/>
          <a:p>
            <a:r>
              <a:rPr lang="en-US" sz="3200" b="1" dirty="0"/>
              <a:t>2. Text representation</a:t>
            </a:r>
          </a:p>
        </p:txBody>
      </p:sp>
      <p:sp>
        <p:nvSpPr>
          <p:cNvPr id="5" name="TextBox 4">
            <a:extLst>
              <a:ext uri="{FF2B5EF4-FFF2-40B4-BE49-F238E27FC236}">
                <a16:creationId xmlns:a16="http://schemas.microsoft.com/office/drawing/2014/main" id="{834B697F-9CCF-4320-BD72-91499CAC1E08}"/>
              </a:ext>
            </a:extLst>
          </p:cNvPr>
          <p:cNvSpPr txBox="1"/>
          <p:nvPr/>
        </p:nvSpPr>
        <p:spPr>
          <a:xfrm>
            <a:off x="1621410" y="1263505"/>
            <a:ext cx="1448473" cy="461665"/>
          </a:xfrm>
          <a:prstGeom prst="rect">
            <a:avLst/>
          </a:prstGeom>
          <a:noFill/>
        </p:spPr>
        <p:txBody>
          <a:bodyPr wrap="none" rtlCol="0">
            <a:spAutoFit/>
          </a:bodyPr>
          <a:lstStyle/>
          <a:p>
            <a:r>
              <a:rPr lang="en-US" sz="2400" dirty="0"/>
              <a:t>Word2vec</a:t>
            </a:r>
          </a:p>
        </p:txBody>
      </p:sp>
      <p:sp>
        <p:nvSpPr>
          <p:cNvPr id="6" name="TextBox 5">
            <a:extLst>
              <a:ext uri="{FF2B5EF4-FFF2-40B4-BE49-F238E27FC236}">
                <a16:creationId xmlns:a16="http://schemas.microsoft.com/office/drawing/2014/main" id="{7C8B4AE0-D960-41E2-AE74-026795661AA8}"/>
              </a:ext>
            </a:extLst>
          </p:cNvPr>
          <p:cNvSpPr txBox="1"/>
          <p:nvPr/>
        </p:nvSpPr>
        <p:spPr>
          <a:xfrm>
            <a:off x="2026762" y="1725235"/>
            <a:ext cx="7004116" cy="646331"/>
          </a:xfrm>
          <a:prstGeom prst="rect">
            <a:avLst/>
          </a:prstGeom>
          <a:noFill/>
        </p:spPr>
        <p:txBody>
          <a:bodyPr wrap="square" rtlCol="0">
            <a:spAutoFit/>
          </a:bodyPr>
          <a:lstStyle/>
          <a:p>
            <a:r>
              <a:rPr lang="en-US" dirty="0"/>
              <a:t>The vector representation is created by Word2vec using 2 techniques: CBOW and Skip-gram.</a:t>
            </a:r>
          </a:p>
        </p:txBody>
      </p:sp>
      <p:pic>
        <p:nvPicPr>
          <p:cNvPr id="7" name="Picture 6" descr="Diagram&#10;&#10;Description automatically generated">
            <a:extLst>
              <a:ext uri="{FF2B5EF4-FFF2-40B4-BE49-F238E27FC236}">
                <a16:creationId xmlns:a16="http://schemas.microsoft.com/office/drawing/2014/main" id="{EF8298B1-F996-4EF1-9414-44E3E11205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9883" y="3075644"/>
            <a:ext cx="5791313" cy="3178344"/>
          </a:xfrm>
          <a:prstGeom prst="rect">
            <a:avLst/>
          </a:prstGeom>
          <a:noFill/>
          <a:ln>
            <a:noFill/>
          </a:ln>
        </p:spPr>
      </p:pic>
      <p:graphicFrame>
        <p:nvGraphicFramePr>
          <p:cNvPr id="8" name="Table 8">
            <a:extLst>
              <a:ext uri="{FF2B5EF4-FFF2-40B4-BE49-F238E27FC236}">
                <a16:creationId xmlns:a16="http://schemas.microsoft.com/office/drawing/2014/main" id="{DC050AD7-98CE-49C8-9272-519A8653D308}"/>
              </a:ext>
            </a:extLst>
          </p:cNvPr>
          <p:cNvGraphicFramePr>
            <a:graphicFrameLocks noGrp="1"/>
          </p:cNvGraphicFramePr>
          <p:nvPr>
            <p:extLst>
              <p:ext uri="{D42A27DB-BD31-4B8C-83A1-F6EECF244321}">
                <p14:modId xmlns:p14="http://schemas.microsoft.com/office/powerpoint/2010/main" val="53921056"/>
              </p:ext>
            </p:extLst>
          </p:nvPr>
        </p:nvGraphicFramePr>
        <p:xfrm>
          <a:off x="3069883" y="2567320"/>
          <a:ext cx="6321777"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251843050"/>
                    </a:ext>
                  </a:extLst>
                </a:gridCol>
                <a:gridCol w="903111">
                  <a:extLst>
                    <a:ext uri="{9D8B030D-6E8A-4147-A177-3AD203B41FA5}">
                      <a16:colId xmlns:a16="http://schemas.microsoft.com/office/drawing/2014/main" val="1225646170"/>
                    </a:ext>
                  </a:extLst>
                </a:gridCol>
                <a:gridCol w="903111">
                  <a:extLst>
                    <a:ext uri="{9D8B030D-6E8A-4147-A177-3AD203B41FA5}">
                      <a16:colId xmlns:a16="http://schemas.microsoft.com/office/drawing/2014/main" val="3621992524"/>
                    </a:ext>
                  </a:extLst>
                </a:gridCol>
                <a:gridCol w="903111">
                  <a:extLst>
                    <a:ext uri="{9D8B030D-6E8A-4147-A177-3AD203B41FA5}">
                      <a16:colId xmlns:a16="http://schemas.microsoft.com/office/drawing/2014/main" val="2416358157"/>
                    </a:ext>
                  </a:extLst>
                </a:gridCol>
                <a:gridCol w="903111">
                  <a:extLst>
                    <a:ext uri="{9D8B030D-6E8A-4147-A177-3AD203B41FA5}">
                      <a16:colId xmlns:a16="http://schemas.microsoft.com/office/drawing/2014/main" val="3666612853"/>
                    </a:ext>
                  </a:extLst>
                </a:gridCol>
                <a:gridCol w="903111">
                  <a:extLst>
                    <a:ext uri="{9D8B030D-6E8A-4147-A177-3AD203B41FA5}">
                      <a16:colId xmlns:a16="http://schemas.microsoft.com/office/drawing/2014/main" val="602717950"/>
                    </a:ext>
                  </a:extLst>
                </a:gridCol>
                <a:gridCol w="903111">
                  <a:extLst>
                    <a:ext uri="{9D8B030D-6E8A-4147-A177-3AD203B41FA5}">
                      <a16:colId xmlns:a16="http://schemas.microsoft.com/office/drawing/2014/main" val="445079759"/>
                    </a:ext>
                  </a:extLst>
                </a:gridCol>
              </a:tblGrid>
              <a:tr h="370840">
                <a:tc>
                  <a:txBody>
                    <a:bodyPr/>
                    <a:lstStyle/>
                    <a:p>
                      <a:pPr algn="ctr"/>
                      <a:r>
                        <a:rPr lang="en-US" dirty="0"/>
                        <a:t>w(t-3)</a:t>
                      </a:r>
                    </a:p>
                  </a:txBody>
                  <a:tcPr/>
                </a:tc>
                <a:tc>
                  <a:txBody>
                    <a:bodyPr/>
                    <a:lstStyle/>
                    <a:p>
                      <a:pPr algn="ctr"/>
                      <a:r>
                        <a:rPr lang="en-US" dirty="0"/>
                        <a:t>w(t-2)</a:t>
                      </a:r>
                    </a:p>
                  </a:txBody>
                  <a:tcPr>
                    <a:solidFill>
                      <a:schemeClr val="accent6">
                        <a:lumMod val="60000"/>
                        <a:lumOff val="40000"/>
                      </a:schemeClr>
                    </a:solidFill>
                  </a:tcPr>
                </a:tc>
                <a:tc>
                  <a:txBody>
                    <a:bodyPr/>
                    <a:lstStyle/>
                    <a:p>
                      <a:pPr algn="ctr"/>
                      <a:r>
                        <a:rPr lang="en-US" dirty="0"/>
                        <a:t>w(t-1)</a:t>
                      </a:r>
                    </a:p>
                  </a:txBody>
                  <a:tcPr>
                    <a:solidFill>
                      <a:schemeClr val="accent6">
                        <a:lumMod val="60000"/>
                        <a:lumOff val="40000"/>
                      </a:schemeClr>
                    </a:solidFill>
                  </a:tcPr>
                </a:tc>
                <a:tc>
                  <a:txBody>
                    <a:bodyPr/>
                    <a:lstStyle/>
                    <a:p>
                      <a:pPr algn="ctr"/>
                      <a:r>
                        <a:rPr lang="en-US" dirty="0"/>
                        <a:t>w(t)</a:t>
                      </a:r>
                    </a:p>
                  </a:txBody>
                  <a:tcPr>
                    <a:solidFill>
                      <a:schemeClr val="accent4">
                        <a:lumMod val="60000"/>
                        <a:lumOff val="40000"/>
                      </a:schemeClr>
                    </a:solidFill>
                  </a:tcPr>
                </a:tc>
                <a:tc>
                  <a:txBody>
                    <a:bodyPr/>
                    <a:lstStyle/>
                    <a:p>
                      <a:pPr algn="ctr"/>
                      <a:r>
                        <a:rPr lang="en-US" dirty="0"/>
                        <a:t>w(t+1)</a:t>
                      </a:r>
                    </a:p>
                  </a:txBody>
                  <a:tcPr>
                    <a:solidFill>
                      <a:schemeClr val="accent6">
                        <a:lumMod val="60000"/>
                        <a:lumOff val="40000"/>
                      </a:schemeClr>
                    </a:solidFill>
                  </a:tcPr>
                </a:tc>
                <a:tc>
                  <a:txBody>
                    <a:bodyPr/>
                    <a:lstStyle/>
                    <a:p>
                      <a:pPr algn="ctr"/>
                      <a:r>
                        <a:rPr lang="en-US" dirty="0"/>
                        <a:t>w(t+2)</a:t>
                      </a:r>
                    </a:p>
                  </a:txBody>
                  <a:tcPr>
                    <a:solidFill>
                      <a:schemeClr val="accent6">
                        <a:lumMod val="60000"/>
                        <a:lumOff val="40000"/>
                      </a:schemeClr>
                    </a:solidFill>
                  </a:tcPr>
                </a:tc>
                <a:tc>
                  <a:txBody>
                    <a:bodyPr/>
                    <a:lstStyle/>
                    <a:p>
                      <a:pPr algn="ctr"/>
                      <a:r>
                        <a:rPr lang="en-US" dirty="0"/>
                        <a:t>w(t+3)</a:t>
                      </a:r>
                    </a:p>
                  </a:txBody>
                  <a:tcPr/>
                </a:tc>
                <a:extLst>
                  <a:ext uri="{0D108BD9-81ED-4DB2-BD59-A6C34878D82A}">
                    <a16:rowId xmlns:a16="http://schemas.microsoft.com/office/drawing/2014/main" val="1749481219"/>
                  </a:ext>
                </a:extLst>
              </a:tr>
            </a:tbl>
          </a:graphicData>
        </a:graphic>
      </p:graphicFrame>
      <p:sp>
        <p:nvSpPr>
          <p:cNvPr id="12" name="TextBox 11">
            <a:extLst>
              <a:ext uri="{FF2B5EF4-FFF2-40B4-BE49-F238E27FC236}">
                <a16:creationId xmlns:a16="http://schemas.microsoft.com/office/drawing/2014/main" id="{CEEB6095-6629-4CF1-98AC-D953A2ED3B94}"/>
              </a:ext>
            </a:extLst>
          </p:cNvPr>
          <p:cNvSpPr txBox="1"/>
          <p:nvPr/>
        </p:nvSpPr>
        <p:spPr>
          <a:xfrm>
            <a:off x="1877027" y="2567320"/>
            <a:ext cx="1239009" cy="369332"/>
          </a:xfrm>
          <a:prstGeom prst="rect">
            <a:avLst/>
          </a:prstGeom>
          <a:noFill/>
        </p:spPr>
        <p:txBody>
          <a:bodyPr wrap="square" rtlCol="0">
            <a:spAutoFit/>
          </a:bodyPr>
          <a:lstStyle/>
          <a:p>
            <a:r>
              <a:rPr lang="en-US" dirty="0"/>
              <a:t>Sentence:</a:t>
            </a:r>
          </a:p>
        </p:txBody>
      </p:sp>
      <p:sp>
        <p:nvSpPr>
          <p:cNvPr id="13" name="Slide Number Placeholder 12">
            <a:extLst>
              <a:ext uri="{FF2B5EF4-FFF2-40B4-BE49-F238E27FC236}">
                <a16:creationId xmlns:a16="http://schemas.microsoft.com/office/drawing/2014/main" id="{FB77EC40-FF72-4C5F-B796-8430005E02BB}"/>
              </a:ext>
            </a:extLst>
          </p:cNvPr>
          <p:cNvSpPr>
            <a:spLocks noGrp="1"/>
          </p:cNvSpPr>
          <p:nvPr>
            <p:ph type="sldNum" sz="quarter" idx="12"/>
          </p:nvPr>
        </p:nvSpPr>
        <p:spPr/>
        <p:txBody>
          <a:bodyPr/>
          <a:lstStyle/>
          <a:p>
            <a:fld id="{836E5CB0-BB9D-4E79-88F3-A56A9DBC0BF7}" type="slidenum">
              <a:rPr lang="en-US" smtClean="0"/>
              <a:t>6</a:t>
            </a:fld>
            <a:endParaRPr lang="en-US"/>
          </a:p>
        </p:txBody>
      </p:sp>
    </p:spTree>
    <p:extLst>
      <p:ext uri="{BB962C8B-B14F-4D97-AF65-F5344CB8AC3E}">
        <p14:creationId xmlns:p14="http://schemas.microsoft.com/office/powerpoint/2010/main" val="5490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B1D6E2-8CDB-4CB0-A126-4622753310FD}"/>
              </a:ext>
            </a:extLst>
          </p:cNvPr>
          <p:cNvSpPr txBox="1"/>
          <p:nvPr/>
        </p:nvSpPr>
        <p:spPr>
          <a:xfrm>
            <a:off x="985717" y="678730"/>
            <a:ext cx="3911455" cy="584775"/>
          </a:xfrm>
          <a:prstGeom prst="rect">
            <a:avLst/>
          </a:prstGeom>
          <a:noFill/>
        </p:spPr>
        <p:txBody>
          <a:bodyPr wrap="none" rtlCol="0">
            <a:spAutoFit/>
          </a:bodyPr>
          <a:lstStyle/>
          <a:p>
            <a:r>
              <a:rPr lang="en-US" sz="3200" b="1" dirty="0"/>
              <a:t>2. Text representation</a:t>
            </a:r>
          </a:p>
        </p:txBody>
      </p:sp>
      <p:pic>
        <p:nvPicPr>
          <p:cNvPr id="5" name="Picture 4" descr="Shape, circle&#10;&#10;Description automatically generated">
            <a:extLst>
              <a:ext uri="{FF2B5EF4-FFF2-40B4-BE49-F238E27FC236}">
                <a16:creationId xmlns:a16="http://schemas.microsoft.com/office/drawing/2014/main" id="{197A4EBD-1246-45B7-8E14-17D816E5C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7997" y="1562243"/>
            <a:ext cx="6456006" cy="4032252"/>
          </a:xfrm>
          <a:prstGeom prst="rect">
            <a:avLst/>
          </a:prstGeom>
        </p:spPr>
      </p:pic>
      <p:sp>
        <p:nvSpPr>
          <p:cNvPr id="6" name="TextBox 5">
            <a:extLst>
              <a:ext uri="{FF2B5EF4-FFF2-40B4-BE49-F238E27FC236}">
                <a16:creationId xmlns:a16="http://schemas.microsoft.com/office/drawing/2014/main" id="{0506B63B-BB1A-4418-8E90-4BAD0AADA811}"/>
              </a:ext>
            </a:extLst>
          </p:cNvPr>
          <p:cNvSpPr txBox="1"/>
          <p:nvPr/>
        </p:nvSpPr>
        <p:spPr>
          <a:xfrm>
            <a:off x="1621410" y="1263505"/>
            <a:ext cx="2706318" cy="461665"/>
          </a:xfrm>
          <a:prstGeom prst="rect">
            <a:avLst/>
          </a:prstGeom>
          <a:noFill/>
        </p:spPr>
        <p:txBody>
          <a:bodyPr wrap="none" rtlCol="0">
            <a:spAutoFit/>
          </a:bodyPr>
          <a:lstStyle/>
          <a:p>
            <a:r>
              <a:rPr lang="en-US" sz="2400" dirty="0"/>
              <a:t>Skip-gram model [5]</a:t>
            </a:r>
          </a:p>
        </p:txBody>
      </p:sp>
      <p:sp>
        <p:nvSpPr>
          <p:cNvPr id="9" name="Slide Number Placeholder 8">
            <a:extLst>
              <a:ext uri="{FF2B5EF4-FFF2-40B4-BE49-F238E27FC236}">
                <a16:creationId xmlns:a16="http://schemas.microsoft.com/office/drawing/2014/main" id="{CB2D64F8-5E33-4988-A1AD-122A10FD1B4D}"/>
              </a:ext>
            </a:extLst>
          </p:cNvPr>
          <p:cNvSpPr>
            <a:spLocks noGrp="1"/>
          </p:cNvSpPr>
          <p:nvPr>
            <p:ph type="sldNum" sz="quarter" idx="12"/>
          </p:nvPr>
        </p:nvSpPr>
        <p:spPr/>
        <p:txBody>
          <a:bodyPr/>
          <a:lstStyle/>
          <a:p>
            <a:fld id="{836E5CB0-BB9D-4E79-88F3-A56A9DBC0BF7}" type="slidenum">
              <a:rPr lang="en-US" smtClean="0"/>
              <a:t>7</a:t>
            </a:fld>
            <a:endParaRPr lang="en-US"/>
          </a:p>
        </p:txBody>
      </p:sp>
    </p:spTree>
    <p:extLst>
      <p:ext uri="{BB962C8B-B14F-4D97-AF65-F5344CB8AC3E}">
        <p14:creationId xmlns:p14="http://schemas.microsoft.com/office/powerpoint/2010/main" val="38589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1E6F8B-2876-4353-B13E-3FE219860B55}"/>
              </a:ext>
            </a:extLst>
          </p:cNvPr>
          <p:cNvSpPr txBox="1"/>
          <p:nvPr/>
        </p:nvSpPr>
        <p:spPr>
          <a:xfrm>
            <a:off x="985717" y="678730"/>
            <a:ext cx="3911455" cy="584775"/>
          </a:xfrm>
          <a:prstGeom prst="rect">
            <a:avLst/>
          </a:prstGeom>
          <a:noFill/>
        </p:spPr>
        <p:txBody>
          <a:bodyPr wrap="none" rtlCol="0">
            <a:spAutoFit/>
          </a:bodyPr>
          <a:lstStyle/>
          <a:p>
            <a:r>
              <a:rPr lang="en-US" sz="3200" b="1" dirty="0"/>
              <a:t>2. Text representation</a:t>
            </a:r>
          </a:p>
        </p:txBody>
      </p:sp>
      <p:pic>
        <p:nvPicPr>
          <p:cNvPr id="6" name="Picture 5" descr="A picture containing bar chart&#10;&#10;Description automatically generated">
            <a:extLst>
              <a:ext uri="{FF2B5EF4-FFF2-40B4-BE49-F238E27FC236}">
                <a16:creationId xmlns:a16="http://schemas.microsoft.com/office/drawing/2014/main" id="{D61D5E31-5DC5-4054-95BD-DE768D5A4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652" y="1519903"/>
            <a:ext cx="4766945" cy="4090670"/>
          </a:xfrm>
          <a:prstGeom prst="rect">
            <a:avLst/>
          </a:prstGeom>
        </p:spPr>
      </p:pic>
      <p:sp>
        <p:nvSpPr>
          <p:cNvPr id="9" name="TextBox 8">
            <a:extLst>
              <a:ext uri="{FF2B5EF4-FFF2-40B4-BE49-F238E27FC236}">
                <a16:creationId xmlns:a16="http://schemas.microsoft.com/office/drawing/2014/main" id="{4CBE8044-8934-4CEF-915B-FD69D246045A}"/>
              </a:ext>
            </a:extLst>
          </p:cNvPr>
          <p:cNvSpPr txBox="1"/>
          <p:nvPr/>
        </p:nvSpPr>
        <p:spPr>
          <a:xfrm>
            <a:off x="7004115" y="2790647"/>
            <a:ext cx="4524866" cy="1863715"/>
          </a:xfrm>
          <a:prstGeom prst="rect">
            <a:avLst/>
          </a:prstGeom>
          <a:noFill/>
        </p:spPr>
        <p:txBody>
          <a:bodyPr wrap="square" rtlCol="0">
            <a:spAutoFit/>
          </a:bodyPr>
          <a:lstStyle/>
          <a:p>
            <a:pPr>
              <a:lnSpc>
                <a:spcPct val="130000"/>
              </a:lnSpc>
              <a:spcAft>
                <a:spcPts val="800"/>
              </a:spcAft>
            </a:pPr>
            <a:r>
              <a:rPr lang="en-US" sz="1800" dirty="0">
                <a:effectLst/>
                <a:ea typeface="Times New Roman" panose="02020603050405020304" pitchFamily="18" charset="0"/>
                <a:cs typeface="Times New Roman" panose="02020603050405020304" pitchFamily="18" charset="0"/>
              </a:rPr>
              <a:t>I utilized pre-trained vectors that were trained on a portion of the Google News dataset (about 100 billion words) for my project. For 3 million words and phrases, the model has 300-dimensional vectors [6].</a:t>
            </a:r>
            <a:endParaRPr lang="en-US" sz="1800" dirty="0">
              <a:effectLst/>
              <a:ea typeface="DengXian" panose="02010600030101010101" pitchFamily="2" charset="-122"/>
              <a:cs typeface="Times New Roman" panose="02020603050405020304" pitchFamily="18" charset="0"/>
            </a:endParaRPr>
          </a:p>
        </p:txBody>
      </p:sp>
      <p:sp>
        <p:nvSpPr>
          <p:cNvPr id="10" name="Slide Number Placeholder 9">
            <a:extLst>
              <a:ext uri="{FF2B5EF4-FFF2-40B4-BE49-F238E27FC236}">
                <a16:creationId xmlns:a16="http://schemas.microsoft.com/office/drawing/2014/main" id="{FDE84904-FC76-40C8-B95E-35A322B32402}"/>
              </a:ext>
            </a:extLst>
          </p:cNvPr>
          <p:cNvSpPr>
            <a:spLocks noGrp="1"/>
          </p:cNvSpPr>
          <p:nvPr>
            <p:ph type="sldNum" sz="quarter" idx="12"/>
          </p:nvPr>
        </p:nvSpPr>
        <p:spPr/>
        <p:txBody>
          <a:bodyPr/>
          <a:lstStyle/>
          <a:p>
            <a:fld id="{836E5CB0-BB9D-4E79-88F3-A56A9DBC0BF7}" type="slidenum">
              <a:rPr lang="en-US" smtClean="0"/>
              <a:t>8</a:t>
            </a:fld>
            <a:endParaRPr lang="en-US"/>
          </a:p>
        </p:txBody>
      </p:sp>
    </p:spTree>
    <p:extLst>
      <p:ext uri="{BB962C8B-B14F-4D97-AF65-F5344CB8AC3E}">
        <p14:creationId xmlns:p14="http://schemas.microsoft.com/office/powerpoint/2010/main" val="361110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TotalTime>
  <Words>1974</Words>
  <Application>Microsoft Office PowerPoint</Application>
  <PresentationFormat>Widescreen</PresentationFormat>
  <Paragraphs>242</Paragraphs>
  <Slides>26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Adelle W01 Regular</vt:lpstr>
      <vt:lpstr>Arial</vt:lpstr>
      <vt:lpstr>Calibri</vt:lpstr>
      <vt:lpstr>Calibri Light</vt:lpstr>
      <vt:lpstr>Cambria Math</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Hồ Quang Phước</dc:creator>
  <cp:lastModifiedBy>Hồ Quang Phước</cp:lastModifiedBy>
  <cp:revision>51</cp:revision>
  <dcterms:created xsi:type="dcterms:W3CDTF">2022-03-03T13:40:14Z</dcterms:created>
  <dcterms:modified xsi:type="dcterms:W3CDTF">2022-03-08T02:54:02Z</dcterms:modified>
</cp:coreProperties>
</file>