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Boris Flückiger"/>
  <p:cmAuthor clrIdx="1" id="1" initials="" lastIdx="2" name="Phuoc Khanh-l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4.xml"/><Relationship Id="rId33" Type="http://schemas.openxmlformats.org/officeDocument/2006/relationships/font" Target="fonts/Lato-italic.fntdata"/><Relationship Id="rId10" Type="http://schemas.openxmlformats.org/officeDocument/2006/relationships/slide" Target="slides/slide3.xml"/><Relationship Id="rId32" Type="http://schemas.openxmlformats.org/officeDocument/2006/relationships/font" Target="fonts/Lat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Lato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7-05T12:35:42.327">
    <p:pos x="34" y="0"/>
    <p:text>I'm not sure we can really talk about data augmentation in this case as we do not properly add some information to the dataset</p:text>
  </p:cm>
  <p:cm authorId="1" idx="1" dt="2022-07-05T12:13:01.832">
    <p:pos x="34" y="0"/>
    <p:text>But we increase number of samples for training set, I don't know which word is suitable</p:text>
  </p:cm>
  <p:cm authorId="0" idx="2" dt="2022-07-05T12:35:42.327">
    <p:pos x="34" y="0"/>
    <p:text>Data segmentation/splitting 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07-05T12:41:55.453">
    <p:pos x="6000" y="0"/>
    <p:text>Do you have a comparison here with other potential strategies. E.g top k score for each doc, tf idf...</p:text>
  </p:cm>
  <p:cm authorId="1" idx="2" dt="2022-07-05T12:20:58.648">
    <p:pos x="6000" y="0"/>
    <p:text>what do you mean "top k score of each doc" ?, because our strategie is always get k ngram with the highest score ?</p:text>
  </p:cm>
  <p:cm authorId="0" idx="4" dt="2022-07-05T12:41:55.453">
    <p:pos x="6000" y="0"/>
    <p:text>I mean other strategies that we could have imagined in order to have some comparison results. We can discuss it later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3c71e8e2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f3c71e8e2c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b2552ca3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b2552ca3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b2552ca3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b2552ca3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b2552ca3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3b2552ca34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b8e6e60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b8e6e60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b2552ca3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b2552ca3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3c71e8e2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f3c71e8e2c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2ef39f7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22ef39f74a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3c71e8e2c_0_4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f3c71e8e2c_0_4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f3c71e8e2c_0_4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b2552ca3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b2552ca3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2ef39f74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2ef39f74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b2552ca3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b2552ca3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b2552ca3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b2552ca3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b2552ca3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b2552ca3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b2552ca3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b2552ca3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">
    <p:bg>
      <p:bgPr>
        <a:gradFill>
          <a:gsLst>
            <a:gs pos="0">
              <a:srgbClr val="891B4B"/>
            </a:gs>
            <a:gs pos="52000">
              <a:srgbClr val="085D81"/>
            </a:gs>
            <a:gs pos="100000">
              <a:srgbClr val="17254B"/>
            </a:gs>
          </a:gsLst>
          <a:lin ang="5400012" scaled="0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outdoor&#10;&#10;Description automatically generated" id="131" name="Google Shape;13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1804"/>
            <a:ext cx="9147210" cy="5141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outdoor, dark, night sky&#10;&#10;Description automatically generated" id="132" name="Google Shape;1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326933"/>
            <a:ext cx="9144000" cy="381476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/>
          <p:nvPr/>
        </p:nvSpPr>
        <p:spPr>
          <a:xfrm>
            <a:off x="6786638" y="4683647"/>
            <a:ext cx="2185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Become Information-Driven™</a:t>
            </a:r>
            <a:endParaRPr sz="1100"/>
          </a:p>
        </p:txBody>
      </p:sp>
      <p:pic>
        <p:nvPicPr>
          <p:cNvPr id="134" name="Google Shape;13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638" y="4314301"/>
            <a:ext cx="2071612" cy="335696"/>
          </a:xfrm>
          <a:prstGeom prst="rect">
            <a:avLst/>
          </a:prstGeom>
          <a:noFill/>
          <a:ln>
            <a:noFill/>
          </a:ln>
          <a:effectLst>
            <a:outerShdw blurRad="203200" rotWithShape="0" algn="t">
              <a:srgbClr val="000000">
                <a:alpha val="40000"/>
              </a:srgbClr>
            </a:outerShdw>
          </a:effectLst>
        </p:spPr>
      </p:pic>
      <p:sp>
        <p:nvSpPr>
          <p:cNvPr id="135" name="Google Shape;135;p13"/>
          <p:cNvSpPr txBox="1"/>
          <p:nvPr>
            <p:ph type="title"/>
          </p:nvPr>
        </p:nvSpPr>
        <p:spPr>
          <a:xfrm>
            <a:off x="628649" y="1411472"/>
            <a:ext cx="78867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800101" y="3030889"/>
            <a:ext cx="75438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(dark)" showMasterSp="0">
  <p:cSld name="Section (dark)">
    <p:bg>
      <p:bgPr>
        <a:gradFill>
          <a:gsLst>
            <a:gs pos="0">
              <a:srgbClr val="121A31"/>
            </a:gs>
            <a:gs pos="25000">
              <a:srgbClr val="121A31"/>
            </a:gs>
            <a:gs pos="50000">
              <a:srgbClr val="121A31">
                <a:alpha val="91764"/>
              </a:srgbClr>
            </a:gs>
            <a:gs pos="75000">
              <a:srgbClr val="121A31"/>
            </a:gs>
            <a:gs pos="100000">
              <a:srgbClr val="121A31"/>
            </a:gs>
          </a:gsLst>
          <a:lin ang="0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umbrella, black, dark&#10;&#10;Description automatically generated" id="138" name="Google Shape;13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4500" y="885825"/>
            <a:ext cx="5715000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>
            <p:ph idx="1" type="subTitle"/>
          </p:nvPr>
        </p:nvSpPr>
        <p:spPr>
          <a:xfrm>
            <a:off x="1143000" y="4018936"/>
            <a:ext cx="685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0" name="Google Shape;140;p14"/>
          <p:cNvSpPr txBox="1"/>
          <p:nvPr>
            <p:ph type="title"/>
          </p:nvPr>
        </p:nvSpPr>
        <p:spPr>
          <a:xfrm>
            <a:off x="628650" y="1653662"/>
            <a:ext cx="7886700" cy="18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">
  <p:cSld name="OBJEC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439664" y="233970"/>
            <a:ext cx="8075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4A8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439664" y="1108445"/>
            <a:ext cx="8075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>
            <a:off x="439664" y="802815"/>
            <a:ext cx="816000" cy="34200"/>
          </a:xfrm>
          <a:prstGeom prst="rect">
            <a:avLst/>
          </a:prstGeom>
          <a:solidFill>
            <a:srgbClr val="259BC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showMasterSp="0">
  <p:cSld name="Closing">
    <p:bg>
      <p:bgPr>
        <a:gradFill>
          <a:gsLst>
            <a:gs pos="0">
              <a:srgbClr val="891B4B"/>
            </a:gs>
            <a:gs pos="52000">
              <a:srgbClr val="085D81"/>
            </a:gs>
            <a:gs pos="100000">
              <a:srgbClr val="17254B"/>
            </a:gs>
          </a:gsLst>
          <a:lin ang="5400012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outdoor&#10;&#10;Description automatically generated" id="146" name="Google Shape;14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1804"/>
            <a:ext cx="9147210" cy="5141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outdoor, dark, night sky&#10;&#10;Description automatically generated" id="147" name="Google Shape;1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326933"/>
            <a:ext cx="9144000" cy="381476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/>
        </p:nvSpPr>
        <p:spPr>
          <a:xfrm>
            <a:off x="3016357" y="1840426"/>
            <a:ext cx="3213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Become Information-Driven™</a:t>
            </a:r>
            <a:endParaRPr sz="1100"/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0055" y="1278391"/>
            <a:ext cx="3123889" cy="506212"/>
          </a:xfrm>
          <a:prstGeom prst="rect">
            <a:avLst/>
          </a:prstGeom>
          <a:noFill/>
          <a:ln>
            <a:noFill/>
          </a:ln>
          <a:effectLst>
            <a:outerShdw blurRad="203200" rotWithShape="0" algn="t">
              <a:srgbClr val="000000">
                <a:alpha val="40000"/>
              </a:srgbClr>
            </a:outerShdw>
          </a:effectLst>
        </p:spPr>
      </p:pic>
      <p:sp>
        <p:nvSpPr>
          <p:cNvPr id="150" name="Google Shape;150;p16"/>
          <p:cNvSpPr txBox="1"/>
          <p:nvPr>
            <p:ph type="title"/>
          </p:nvPr>
        </p:nvSpPr>
        <p:spPr>
          <a:xfrm>
            <a:off x="628650" y="2700274"/>
            <a:ext cx="78867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00101" y="3932891"/>
            <a:ext cx="7543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">
    <p:bg>
      <p:bgPr>
        <a:gradFill>
          <a:gsLst>
            <a:gs pos="0">
              <a:srgbClr val="891B4B"/>
            </a:gs>
            <a:gs pos="52000">
              <a:srgbClr val="085D81"/>
            </a:gs>
            <a:gs pos="100000">
              <a:srgbClr val="17254B"/>
            </a:gs>
          </a:gsLst>
          <a:lin ang="5400012" scaled="0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outdoor&#10;&#10;Description automatically generated" id="159" name="Google Shape;15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1804"/>
            <a:ext cx="9147210" cy="5141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outdoor, dark, night sky&#10;&#10;Description automatically generated" id="160" name="Google Shape;1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326933"/>
            <a:ext cx="9144000" cy="381476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/>
        </p:nvSpPr>
        <p:spPr>
          <a:xfrm>
            <a:off x="6786638" y="4683647"/>
            <a:ext cx="2185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Become Information-Driven™</a:t>
            </a:r>
            <a:endParaRPr sz="1100"/>
          </a:p>
        </p:txBody>
      </p:sp>
      <p:sp>
        <p:nvSpPr>
          <p:cNvPr id="162" name="Google Shape;162;p18"/>
          <p:cNvSpPr txBox="1"/>
          <p:nvPr>
            <p:ph type="title"/>
          </p:nvPr>
        </p:nvSpPr>
        <p:spPr>
          <a:xfrm>
            <a:off x="628649" y="1411472"/>
            <a:ext cx="78867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00101" y="3030889"/>
            <a:ext cx="75438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  <a:defRPr sz="1800">
                <a:solidFill>
                  <a:schemeClr val="lt1"/>
                </a:solidFill>
              </a:defRPr>
            </a:lvl3pPr>
            <a:lvl4pPr indent="-342900" lvl="3" marL="18288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Logo&#10;&#10;Description automatically generated" id="164" name="Google Shape;16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7633" y="4111597"/>
            <a:ext cx="2185914" cy="60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(dark)" showMasterSp="0">
  <p:cSld name="Section (dark)">
    <p:bg>
      <p:bgPr>
        <a:gradFill>
          <a:gsLst>
            <a:gs pos="0">
              <a:srgbClr val="121A31"/>
            </a:gs>
            <a:gs pos="25000">
              <a:srgbClr val="121A31"/>
            </a:gs>
            <a:gs pos="50000">
              <a:srgbClr val="121A31">
                <a:alpha val="91764"/>
              </a:srgbClr>
            </a:gs>
            <a:gs pos="75000">
              <a:srgbClr val="121A31"/>
            </a:gs>
            <a:gs pos="100000">
              <a:srgbClr val="121A31"/>
            </a:gs>
          </a:gsLst>
          <a:lin ang="0" scaled="0"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umbrella, black, dark&#10;&#10;Description automatically generated" id="166" name="Google Shape;16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4500" y="885825"/>
            <a:ext cx="5715000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>
            <p:ph idx="1" type="subTitle"/>
          </p:nvPr>
        </p:nvSpPr>
        <p:spPr>
          <a:xfrm>
            <a:off x="1143000" y="4018936"/>
            <a:ext cx="685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8" name="Google Shape;168;p19"/>
          <p:cNvSpPr txBox="1"/>
          <p:nvPr>
            <p:ph type="title"/>
          </p:nvPr>
        </p:nvSpPr>
        <p:spPr>
          <a:xfrm>
            <a:off x="628650" y="1653662"/>
            <a:ext cx="7886700" cy="18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">
  <p:cSld name="OBJEC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439664" y="233970"/>
            <a:ext cx="8075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4A8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439664" y="1108445"/>
            <a:ext cx="8075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2" name="Google Shape;172;p20"/>
          <p:cNvSpPr/>
          <p:nvPr/>
        </p:nvSpPr>
        <p:spPr>
          <a:xfrm>
            <a:off x="439664" y="802815"/>
            <a:ext cx="816000" cy="34200"/>
          </a:xfrm>
          <a:prstGeom prst="rect">
            <a:avLst/>
          </a:prstGeom>
          <a:solidFill>
            <a:srgbClr val="259BC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showMasterSp="0">
  <p:cSld name="Closing">
    <p:bg>
      <p:bgPr>
        <a:gradFill>
          <a:gsLst>
            <a:gs pos="0">
              <a:srgbClr val="891B4B"/>
            </a:gs>
            <a:gs pos="52000">
              <a:srgbClr val="085D81"/>
            </a:gs>
            <a:gs pos="100000">
              <a:srgbClr val="17254B"/>
            </a:gs>
          </a:gsLst>
          <a:lin ang="5400012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outdoor&#10;&#10;Description automatically generated" id="174" name="Google Shape;17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1804"/>
            <a:ext cx="9147210" cy="5141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outdoor, dark, night sky&#10;&#10;Description automatically generated" id="175" name="Google Shape;1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326933"/>
            <a:ext cx="9144000" cy="381476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/>
        </p:nvSpPr>
        <p:spPr>
          <a:xfrm>
            <a:off x="3016357" y="1840427"/>
            <a:ext cx="3213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Become Information-Driven™</a:t>
            </a:r>
            <a:endParaRPr sz="1100"/>
          </a:p>
        </p:txBody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628650" y="2700274"/>
            <a:ext cx="78867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00101" y="3932891"/>
            <a:ext cx="7543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  <a:defRPr sz="1800">
                <a:solidFill>
                  <a:schemeClr val="lt1"/>
                </a:solidFill>
              </a:defRPr>
            </a:lvl3pPr>
            <a:lvl4pPr indent="-342900" lvl="3" marL="18288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Logo&#10;&#10;Description automatically generated" id="179" name="Google Shape;17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6357" y="945026"/>
            <a:ext cx="3213283" cy="893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title left">
  <p:cSld name="Image title lef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439664" y="233970"/>
            <a:ext cx="8075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4A8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2"/>
          <p:cNvSpPr/>
          <p:nvPr/>
        </p:nvSpPr>
        <p:spPr>
          <a:xfrm>
            <a:off x="439664" y="802815"/>
            <a:ext cx="816000" cy="34200"/>
          </a:xfrm>
          <a:prstGeom prst="rect">
            <a:avLst/>
          </a:prstGeom>
          <a:solidFill>
            <a:srgbClr val="259BC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title center">
  <p:cSld name="Image title center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439664" y="233970"/>
            <a:ext cx="8075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4A8C"/>
              </a:buClr>
              <a:buSzPts val="2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23"/>
          <p:cNvSpPr/>
          <p:nvPr/>
        </p:nvSpPr>
        <p:spPr>
          <a:xfrm>
            <a:off x="4068025" y="802815"/>
            <a:ext cx="816000" cy="34200"/>
          </a:xfrm>
          <a:prstGeom prst="rect">
            <a:avLst/>
          </a:prstGeom>
          <a:solidFill>
            <a:srgbClr val="259BC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no title">
  <p:cSld name="Image no title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(no background)" showMasterSp="0">
  <p:cSld name="Image (no background)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439664" y="233970"/>
            <a:ext cx="8075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4A8C"/>
              </a:buClr>
              <a:buSzPts val="2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25"/>
          <p:cNvSpPr/>
          <p:nvPr/>
        </p:nvSpPr>
        <p:spPr>
          <a:xfrm>
            <a:off x="4068025" y="802815"/>
            <a:ext cx="816000" cy="34200"/>
          </a:xfrm>
          <a:prstGeom prst="rect">
            <a:avLst/>
          </a:prstGeom>
          <a:solidFill>
            <a:srgbClr val="259BC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8158038" y="4919870"/>
            <a:ext cx="974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Copyright © 2021, Sinequa</a:t>
            </a:r>
            <a:endParaRPr sz="11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(blank)" showMasterSp="0">
  <p:cSld name="Image (blank)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/>
        </p:nvSpPr>
        <p:spPr>
          <a:xfrm>
            <a:off x="8158038" y="4919870"/>
            <a:ext cx="974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Copyright © 2021, Sinequa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content">
  <p:cSld name="Right conte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4572000" y="233970"/>
            <a:ext cx="3943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4A8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4572000" y="1108445"/>
            <a:ext cx="3943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6" name="Google Shape;196;p27"/>
          <p:cNvSpPr/>
          <p:nvPr/>
        </p:nvSpPr>
        <p:spPr>
          <a:xfrm>
            <a:off x="4572000" y="802815"/>
            <a:ext cx="816000" cy="34200"/>
          </a:xfrm>
          <a:prstGeom prst="rect">
            <a:avLst/>
          </a:prstGeom>
          <a:solidFill>
            <a:srgbClr val="259BC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">
  <p:cSld name="Case Stud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439664" y="233970"/>
            <a:ext cx="8075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4A8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439665" y="1108445"/>
            <a:ext cx="1976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  <a:defRPr sz="1200"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0" name="Google Shape;200;p28"/>
          <p:cNvSpPr/>
          <p:nvPr/>
        </p:nvSpPr>
        <p:spPr>
          <a:xfrm>
            <a:off x="439664" y="802815"/>
            <a:ext cx="816000" cy="34200"/>
          </a:xfrm>
          <a:prstGeom prst="rect">
            <a:avLst/>
          </a:prstGeom>
          <a:solidFill>
            <a:srgbClr val="259BC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28"/>
          <p:cNvCxnSpPr/>
          <p:nvPr/>
        </p:nvCxnSpPr>
        <p:spPr>
          <a:xfrm>
            <a:off x="2743200" y="1108445"/>
            <a:ext cx="0" cy="3232500"/>
          </a:xfrm>
          <a:prstGeom prst="straightConnector1">
            <a:avLst/>
          </a:prstGeom>
          <a:noFill/>
          <a:ln cap="flat" cmpd="sng" w="25400">
            <a:solidFill>
              <a:srgbClr val="C5C2C2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28"/>
          <p:cNvSpPr txBox="1"/>
          <p:nvPr>
            <p:ph idx="2" type="body"/>
          </p:nvPr>
        </p:nvSpPr>
        <p:spPr>
          <a:xfrm>
            <a:off x="3070151" y="1108445"/>
            <a:ext cx="54453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84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  <a:defRPr sz="1100"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3" type="body"/>
          </p:nvPr>
        </p:nvSpPr>
        <p:spPr>
          <a:xfrm>
            <a:off x="3070150" y="3048887"/>
            <a:ext cx="54453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2984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  <a:defRPr sz="1100"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(light)" showMasterSp="0">
  <p:cSld name="Section (light)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umbrella, black, dark&#10;&#10;Description automatically generated" id="205" name="Google Shape;205;p29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1714500" y="885825"/>
            <a:ext cx="5715000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>
            <p:ph idx="1" type="subTitle"/>
          </p:nvPr>
        </p:nvSpPr>
        <p:spPr>
          <a:xfrm>
            <a:off x="1143000" y="4018936"/>
            <a:ext cx="685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4A8C"/>
              </a:buClr>
              <a:buSzPts val="1800"/>
              <a:buNone/>
              <a:defRPr sz="1800">
                <a:solidFill>
                  <a:srgbClr val="334A8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7" name="Google Shape;207;p29"/>
          <p:cNvSpPr txBox="1"/>
          <p:nvPr>
            <p:ph type="title"/>
          </p:nvPr>
        </p:nvSpPr>
        <p:spPr>
          <a:xfrm>
            <a:off x="628650" y="1653662"/>
            <a:ext cx="7886700" cy="18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4A8C"/>
              </a:buClr>
              <a:buSzPts val="3600"/>
              <a:buFont typeface="A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(dark)">
  <p:cSld name="Image (dark)">
    <p:bg>
      <p:bgPr>
        <a:gradFill>
          <a:gsLst>
            <a:gs pos="0">
              <a:srgbClr val="121A31"/>
            </a:gs>
            <a:gs pos="25000">
              <a:srgbClr val="121A31"/>
            </a:gs>
            <a:gs pos="50000">
              <a:srgbClr val="121A31">
                <a:alpha val="91764"/>
              </a:srgbClr>
            </a:gs>
            <a:gs pos="75000">
              <a:srgbClr val="121A31"/>
            </a:gs>
            <a:gs pos="100000">
              <a:srgbClr val="121A31"/>
            </a:gs>
          </a:gsLst>
          <a:lin ang="0" scaled="0"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439664" y="233970"/>
            <a:ext cx="8075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30"/>
          <p:cNvSpPr/>
          <p:nvPr/>
        </p:nvSpPr>
        <p:spPr>
          <a:xfrm>
            <a:off x="4068025" y="802815"/>
            <a:ext cx="816000" cy="34200"/>
          </a:xfrm>
          <a:prstGeom prst="rect">
            <a:avLst/>
          </a:prstGeom>
          <a:solidFill>
            <a:srgbClr val="259BC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no title (dark)">
  <p:cSld name="Image no title (dark)">
    <p:bg>
      <p:bgPr>
        <a:gradFill>
          <a:gsLst>
            <a:gs pos="0">
              <a:srgbClr val="121A31"/>
            </a:gs>
            <a:gs pos="25000">
              <a:srgbClr val="121A31"/>
            </a:gs>
            <a:gs pos="50000">
              <a:srgbClr val="121A31">
                <a:alpha val="91764"/>
              </a:srgbClr>
            </a:gs>
            <a:gs pos="75000">
              <a:srgbClr val="121A31"/>
            </a:gs>
            <a:gs pos="100000">
              <a:srgbClr val="121A31"/>
            </a:gs>
          </a:gsLst>
          <a:lin ang="0" scaled="0"/>
        </a:gra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no background (dark)" showMasterSp="0">
  <p:cSld name="Image no background (dark)">
    <p:bg>
      <p:bgPr>
        <a:gradFill>
          <a:gsLst>
            <a:gs pos="0">
              <a:srgbClr val="121A31"/>
            </a:gs>
            <a:gs pos="25000">
              <a:srgbClr val="121A31"/>
            </a:gs>
            <a:gs pos="50000">
              <a:srgbClr val="121A31">
                <a:alpha val="91764"/>
              </a:srgbClr>
            </a:gs>
            <a:gs pos="75000">
              <a:srgbClr val="121A31"/>
            </a:gs>
            <a:gs pos="100000">
              <a:srgbClr val="121A31"/>
            </a:gs>
          </a:gsLst>
          <a:lin ang="0" scaled="0"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439664" y="233970"/>
            <a:ext cx="8075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4" name="Google Shape;214;p32"/>
          <p:cNvSpPr/>
          <p:nvPr/>
        </p:nvSpPr>
        <p:spPr>
          <a:xfrm>
            <a:off x="4068025" y="802815"/>
            <a:ext cx="816000" cy="34200"/>
          </a:xfrm>
          <a:prstGeom prst="rect">
            <a:avLst/>
          </a:prstGeom>
          <a:solidFill>
            <a:srgbClr val="259BC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8158038" y="4919870"/>
            <a:ext cx="974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Copyright © 2021, Sinequa</a:t>
            </a:r>
            <a:endParaRPr sz="110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(blank dark)" showMasterSp="0">
  <p:cSld name="Image (blank dark)">
    <p:bg>
      <p:bgPr>
        <a:gradFill>
          <a:gsLst>
            <a:gs pos="0">
              <a:srgbClr val="121A31"/>
            </a:gs>
            <a:gs pos="25000">
              <a:srgbClr val="121A31"/>
            </a:gs>
            <a:gs pos="50000">
              <a:srgbClr val="121A31">
                <a:alpha val="91764"/>
              </a:srgbClr>
            </a:gs>
            <a:gs pos="75000">
              <a:srgbClr val="121A31"/>
            </a:gs>
            <a:gs pos="100000">
              <a:srgbClr val="121A31"/>
            </a:gs>
          </a:gsLst>
          <a:lin ang="0" scaled="0"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/>
        </p:nvSpPr>
        <p:spPr>
          <a:xfrm>
            <a:off x="8158038" y="4919870"/>
            <a:ext cx="974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Copyright © 2021, Sinequa</a:t>
            </a:r>
            <a:endParaRPr sz="11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" showMasterSp="0">
  <p:cSld name="1_Title">
    <p:bg>
      <p:bgPr>
        <a:gradFill>
          <a:gsLst>
            <a:gs pos="0">
              <a:srgbClr val="891B4B"/>
            </a:gs>
            <a:gs pos="52000">
              <a:srgbClr val="085D81"/>
            </a:gs>
            <a:gs pos="100000">
              <a:srgbClr val="17254B"/>
            </a:gs>
          </a:gsLst>
          <a:lin ang="5400012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outdoor, sky, white, city&#10;&#10;Description automatically generated" id="219" name="Google Shape;21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1804"/>
            <a:ext cx="9144002" cy="51398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outdoor, dark, night sky&#10;&#10;Description automatically generated" id="220" name="Google Shape;2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326933"/>
            <a:ext cx="9144000" cy="381476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 txBox="1"/>
          <p:nvPr/>
        </p:nvSpPr>
        <p:spPr>
          <a:xfrm>
            <a:off x="6786638" y="4683647"/>
            <a:ext cx="2185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Become Information-Driven™</a:t>
            </a:r>
            <a:endParaRPr sz="1100"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638" y="4314301"/>
            <a:ext cx="2071612" cy="335696"/>
          </a:xfrm>
          <a:prstGeom prst="rect">
            <a:avLst/>
          </a:prstGeom>
          <a:noFill/>
          <a:ln>
            <a:noFill/>
          </a:ln>
          <a:effectLst>
            <a:outerShdw blurRad="203200" rotWithShape="0" algn="t">
              <a:srgbClr val="000000">
                <a:alpha val="40000"/>
              </a:srgbClr>
            </a:outerShdw>
          </a:effectLst>
        </p:spPr>
      </p:pic>
      <p:sp>
        <p:nvSpPr>
          <p:cNvPr id="223" name="Google Shape;223;p34"/>
          <p:cNvSpPr txBox="1"/>
          <p:nvPr>
            <p:ph type="title"/>
          </p:nvPr>
        </p:nvSpPr>
        <p:spPr>
          <a:xfrm>
            <a:off x="628649" y="1411472"/>
            <a:ext cx="78867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800101" y="3030889"/>
            <a:ext cx="75438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  <a:defRPr sz="1800">
                <a:solidFill>
                  <a:schemeClr val="lt1"/>
                </a:solidFill>
              </a:defRPr>
            </a:lvl3pPr>
            <a:lvl4pPr indent="-342900" lvl="3" marL="18288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14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32.xml"/><Relationship Id="rId6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4A8C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334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TR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1">
            <a:alphaModFix/>
          </a:blip>
          <a:srcRect b="0" l="14893" r="0" t="0"/>
          <a:stretch/>
        </p:blipFill>
        <p:spPr>
          <a:xfrm flipH="1">
            <a:off x="-2" y="4137564"/>
            <a:ext cx="9144002" cy="100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/>
        </p:nvSpPr>
        <p:spPr>
          <a:xfrm>
            <a:off x="8319053" y="4919870"/>
            <a:ext cx="733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Copyright © 2022</a:t>
            </a:r>
            <a:endParaRPr sz="1100"/>
          </a:p>
        </p:txBody>
      </p:sp>
      <p:pic>
        <p:nvPicPr>
          <p:cNvPr descr="Logo&#10;&#10;Description automatically generated" id="157" name="Google Shape;157;p17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159775" y="4787361"/>
            <a:ext cx="1159625" cy="32248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628649" y="1411472"/>
            <a:ext cx="78867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"/>
              <a:t>Key</a:t>
            </a:r>
            <a:r>
              <a:rPr lang="en"/>
              <a:t>word</a:t>
            </a:r>
            <a:r>
              <a:rPr lang="en"/>
              <a:t> Extraction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"/>
              <a:t>Final presentation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800101" y="3030889"/>
            <a:ext cx="75438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None/>
            </a:pPr>
            <a:r>
              <a:rPr lang="en"/>
              <a:t>ML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439664" y="233970"/>
            <a:ext cx="8075700" cy="46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Inference long document</a:t>
            </a:r>
            <a:endParaRPr/>
          </a:p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439664" y="1108445"/>
            <a:ext cx="8075700" cy="323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Without strategy, the model predicts the first 512 tokens of the documents.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Strategy in production:</a:t>
            </a:r>
            <a:r>
              <a:rPr lang="en"/>
              <a:t> </a:t>
            </a:r>
            <a:r>
              <a:rPr lang="en"/>
              <a:t>s</a:t>
            </a:r>
            <a:r>
              <a:rPr lang="en"/>
              <a:t>plit the document by 512-tokens passages, without overlapping.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My strategy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with overlap the </a:t>
            </a:r>
            <a:r>
              <a:rPr lang="en"/>
              <a:t>documents</a:t>
            </a:r>
            <a:r>
              <a:rPr lang="en"/>
              <a:t> into several passages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 keywords of each passage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each keyword has a score, compute the sum the score for repeated keywords between the passages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Sort all keywords by score, get only the top max_candidates keywords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/>
          <p:nvPr>
            <p:ph idx="1" type="body"/>
          </p:nvPr>
        </p:nvSpPr>
        <p:spPr>
          <a:xfrm>
            <a:off x="439664" y="1108445"/>
            <a:ext cx="8075700" cy="323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4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type="title"/>
          </p:nvPr>
        </p:nvSpPr>
        <p:spPr>
          <a:xfrm>
            <a:off x="329748" y="175478"/>
            <a:ext cx="6056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    Integration </a:t>
            </a:r>
            <a:r>
              <a:rPr lang="en"/>
              <a:t>part</a:t>
            </a:r>
            <a:endParaRPr/>
          </a:p>
        </p:txBody>
      </p:sp>
      <p:sp>
        <p:nvSpPr>
          <p:cNvPr id="297" name="Google Shape;297;p46"/>
          <p:cNvSpPr txBox="1"/>
          <p:nvPr>
            <p:ph idx="1" type="body"/>
          </p:nvPr>
        </p:nvSpPr>
        <p:spPr>
          <a:xfrm>
            <a:off x="439664" y="1108445"/>
            <a:ext cx="8075700" cy="323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 </a:t>
            </a:r>
            <a:r>
              <a:rPr lang="en"/>
              <a:t>feature</a:t>
            </a:r>
            <a:r>
              <a:rPr lang="en"/>
              <a:t> of keyword extraction in Sinequa production.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Reproduce the results computed using Python, on C#: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Reproduce pre and post processing.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a serving method based on onnx model file.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Construct an architecture to manage model by name.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Integrate the feature into 2 main functionalities: serving routes and sinequa command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439664" y="233970"/>
            <a:ext cx="8075700" cy="46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Serving function </a:t>
            </a:r>
            <a:endParaRPr/>
          </a:p>
        </p:txBody>
      </p:sp>
      <p:grpSp>
        <p:nvGrpSpPr>
          <p:cNvPr id="303" name="Google Shape;303;p47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304" name="Google Shape;304;p47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Postprocess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" name="Google Shape;305;p47"/>
            <p:cNvSpPr txBox="1"/>
            <p:nvPr/>
          </p:nvSpPr>
          <p:spPr>
            <a:xfrm>
              <a:off x="6167078" y="2057125"/>
              <a:ext cx="27708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Concatenate the result of passage from same document.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Extract top k ngram as keywords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Stemminize and filter the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repeated keywords.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Get a set of keywords for each document.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6" name="Google Shape;306;p47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307" name="Google Shape;307;p47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Preprocessing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47"/>
            <p:cNvSpPr txBox="1"/>
            <p:nvPr/>
          </p:nvSpPr>
          <p:spPr>
            <a:xfrm>
              <a:off x="192873" y="2057125"/>
              <a:ext cx="26988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Filter punctuations, extra space and unexpected characters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Tokenize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Split long documents if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needed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and batchify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Build input feature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9" name="Google Shape;309;p47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310" name="Google Shape;310;p47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Serving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" name="Google Shape;311;p47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Use an instance of DlModel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Contain input feature in DlData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Calculate the result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>
            <p:ph type="title"/>
          </p:nvPr>
        </p:nvSpPr>
        <p:spPr>
          <a:xfrm>
            <a:off x="439664" y="233970"/>
            <a:ext cx="8075700" cy="46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8"/>
          <p:cNvSpPr txBox="1"/>
          <p:nvPr>
            <p:ph idx="1" type="body"/>
          </p:nvPr>
        </p:nvSpPr>
        <p:spPr>
          <a:xfrm>
            <a:off x="439664" y="1108445"/>
            <a:ext cx="8075700" cy="323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950"/>
            <a:ext cx="9144000" cy="51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type="title"/>
          </p:nvPr>
        </p:nvSpPr>
        <p:spPr>
          <a:xfrm>
            <a:off x="628650" y="2700274"/>
            <a:ext cx="78867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24" name="Google Shape;324;p49"/>
          <p:cNvSpPr txBox="1"/>
          <p:nvPr/>
        </p:nvSpPr>
        <p:spPr>
          <a:xfrm>
            <a:off x="2051718" y="2096977"/>
            <a:ext cx="5040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the most complete Enterprise Search, ever.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29748" y="175478"/>
            <a:ext cx="6056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-36576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/>
              <a:t>Research part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458964" y="1451345"/>
            <a:ext cx="8075700" cy="323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Given a document, the algorithm will find the key phrases that represent the main topics and ideas of the document.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Improvement performance using combination dataset.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splitting for long document datasets : kptimes and pubmed.</a:t>
            </a:r>
            <a:endParaRPr sz="2000"/>
          </a:p>
        </p:txBody>
      </p:sp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b="52964" l="0" r="0" t="12627"/>
          <a:stretch/>
        </p:blipFill>
        <p:spPr>
          <a:xfrm>
            <a:off x="458975" y="3191525"/>
            <a:ext cx="8226050" cy="17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>
            <p:ph type="title"/>
          </p:nvPr>
        </p:nvSpPr>
        <p:spPr>
          <a:xfrm>
            <a:off x="458973" y="933378"/>
            <a:ext cx="6056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4A8C"/>
              </a:buClr>
              <a:buSzPct val="100000"/>
              <a:buFont typeface="Arial"/>
              <a:buNone/>
            </a:pPr>
            <a:r>
              <a:rPr lang="en"/>
              <a:t>1. Recall from the last presentation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54300" y="0"/>
            <a:ext cx="9089700" cy="717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Compare performance on </a:t>
            </a:r>
            <a:r>
              <a:rPr lang="en"/>
              <a:t>data </a:t>
            </a:r>
            <a:r>
              <a:rPr lang="en"/>
              <a:t>splitting</a:t>
            </a:r>
            <a:r>
              <a:rPr lang="en"/>
              <a:t>.</a:t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439675" y="914100"/>
            <a:ext cx="8075700" cy="342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have 4 datasets but only 2 dataset with long documents: kptimes and pubmed.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Pubmed training set contains 400 documents.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Kptimes </a:t>
            </a:r>
            <a:r>
              <a:rPr lang="en" sz="2000"/>
              <a:t>training set </a:t>
            </a:r>
            <a:r>
              <a:rPr lang="en" sz="2000"/>
              <a:t>contains 260.000 documents: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=&gt; </a:t>
            </a:r>
            <a:r>
              <a:rPr lang="en" sz="2000"/>
              <a:t>Increase</a:t>
            </a:r>
            <a:r>
              <a:rPr lang="en" sz="2000"/>
              <a:t> to 545.517 documents using splitter.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=&gt; </a:t>
            </a:r>
            <a:r>
              <a:rPr lang="en" sz="2000"/>
              <a:t>Increase </a:t>
            </a:r>
            <a:r>
              <a:rPr lang="en" sz="2000"/>
              <a:t>to 1.421.486 documents using position strategie.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Kptimes takes the major influence for training.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evaluation is performed only on short document.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 combine all short document from all dataset to create a generalized dataset for </a:t>
            </a:r>
            <a:r>
              <a:rPr lang="en" sz="2000"/>
              <a:t>evaluation.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439675" y="3493300"/>
            <a:ext cx="8075700" cy="158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Both strategies give a very </a:t>
            </a:r>
            <a:r>
              <a:rPr lang="en" sz="2000"/>
              <a:t>similar</a:t>
            </a:r>
            <a:r>
              <a:rPr lang="en" sz="2000"/>
              <a:t> result but training time of position strategy is 3 times longer than </a:t>
            </a:r>
            <a:r>
              <a:rPr lang="en" sz="2000"/>
              <a:t>splitter</a:t>
            </a:r>
            <a:r>
              <a:rPr lang="en" sz="2000"/>
              <a:t> strategie </a:t>
            </a:r>
            <a:r>
              <a:rPr lang="en" sz="2000"/>
              <a:t>’s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Conclusion: using </a:t>
            </a:r>
            <a:r>
              <a:rPr lang="en" sz="2000"/>
              <a:t>combination</a:t>
            </a:r>
            <a:r>
              <a:rPr lang="en" sz="2000"/>
              <a:t> of 4 dataset applying splitter strategy.</a:t>
            </a:r>
            <a:endParaRPr sz="2000"/>
          </a:p>
        </p:txBody>
      </p:sp>
      <p:pic>
        <p:nvPicPr>
          <p:cNvPr id="251" name="Google Shape;251;p3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227" y="0"/>
            <a:ext cx="6486600" cy="34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439664" y="233970"/>
            <a:ext cx="8075700" cy="46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Casing vs </a:t>
            </a:r>
            <a:r>
              <a:rPr lang="en"/>
              <a:t>Uncasing</a:t>
            </a:r>
            <a:endParaRPr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439664" y="1108445"/>
            <a:ext cx="8075700" cy="323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Motivation : tokenizer casing considers a phrase of upper </a:t>
            </a:r>
            <a:r>
              <a:rPr lang="en" sz="2000"/>
              <a:t>form</a:t>
            </a:r>
            <a:r>
              <a:rPr lang="en" sz="2000"/>
              <a:t> and lower form as 2 different phrases. Hence, the model could lose the information that a phrase is repeated many times in document. For example : “We” and “we” are considered as 2 different ngram in casing.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=&gt; Replace tokenizer and deep language model from Bert-base-cased by Bert-base-uncased.</a:t>
            </a:r>
            <a:endParaRPr sz="2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0" title="Chart"/>
          <p:cNvPicPr preferRelativeResize="0"/>
          <p:nvPr/>
        </p:nvPicPr>
        <p:blipFill rotWithShape="1">
          <a:blip r:embed="rId3">
            <a:alphaModFix/>
          </a:blip>
          <a:srcRect b="3489" l="0" r="0" t="-3489"/>
          <a:stretch/>
        </p:blipFill>
        <p:spPr>
          <a:xfrm>
            <a:off x="961713" y="91050"/>
            <a:ext cx="7220574" cy="362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439675" y="3944575"/>
            <a:ext cx="8075700" cy="113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Increases F1@5 score of kptimes.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Conclusion: using uncased tokenization instead of cased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439664" y="233970"/>
            <a:ext cx="8075700" cy="46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Using variant of Bert </a:t>
            </a:r>
            <a:endParaRPr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439664" y="1108445"/>
            <a:ext cx="8075700" cy="323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Motivation: apply smaller versions of Bert to compare the performances and the gain in </a:t>
            </a:r>
            <a:r>
              <a:rPr lang="en"/>
              <a:t>inference</a:t>
            </a:r>
            <a:r>
              <a:rPr lang="en"/>
              <a:t> speed.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Comparison between: Bert-base, Distillbert, </a:t>
            </a:r>
            <a:r>
              <a:rPr lang="en"/>
              <a:t>Bert-medium, Bert-small, Bert-mini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575" y="97500"/>
            <a:ext cx="7676850" cy="49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Sinequ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33498C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