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8" r:id="rId2"/>
    <p:sldId id="260" r:id="rId3"/>
    <p:sldId id="261" r:id="rId4"/>
    <p:sldId id="264" r:id="rId5"/>
    <p:sldId id="265" r:id="rId6"/>
    <p:sldId id="266" r:id="rId7"/>
    <p:sldId id="268" r:id="rId8"/>
    <p:sldId id="262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cial Announcement" id="{DC671D83-912A-4454-8C7F-9CCDE6FD17C5}">
          <p14:sldIdLst>
            <p14:sldId id="258"/>
          </p14:sldIdLst>
        </p14:section>
        <p14:section name="Presentation" id="{257B1F7E-157C-4648-95FE-EA295F7E4403}">
          <p14:sldIdLst>
            <p14:sldId id="260"/>
            <p14:sldId id="261"/>
            <p14:sldId id="264"/>
            <p14:sldId id="265"/>
            <p14:sldId id="266"/>
            <p14:sldId id="268"/>
            <p14:sldId id="262"/>
            <p14:sldId id="267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3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02:04:16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2954 0 24575,'-3'2'0,"0"-1"0,0 1 0,0-1 0,0 1 0,0 0 0,0 0 0,0 1 0,1-1 0,-1 1 0,1-1 0,-1 1 0,-1 3 0,-3 1 0,-52 47 0,-4-3 0,-117 74 0,77-55 0,-882 545 0,814-515 0,-362 201 0,171-125 0,33-15 0,221-94-1365,92-57-5461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02:04:17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24575,'6'2'0,"0"0"0,-1 0 0,1 1 0,-1 0 0,0 0 0,0 0 0,0 1 0,0-1 0,0 1 0,6 8 0,4 1 0,416 350 0,106 59 0,585 486 0,-918-707-1365,-167-161-5461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0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2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8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4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5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8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2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4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4C1B7-EA38-4983-80FB-BAEF7D0221A1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02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uocle/Dynamics-Crm-DevKit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uocle/Dynamics-Crm-DevKit/wiki/Analyzers" TargetMode="External"/><Relationship Id="rId2" Type="http://schemas.openxmlformats.org/officeDocument/2006/relationships/hyperlink" Target="https://docs.microsoft.com/en-us/powerapps/developer/model-driven-apps/clientapi/referenc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microsoft/EasyRepro" TargetMode="External"/><Relationship Id="rId5" Type="http://schemas.openxmlformats.org/officeDocument/2006/relationships/hyperlink" Target="https://github.com/jordimontana82/fake-xrm-easy" TargetMode="External"/><Relationship Id="rId4" Type="http://schemas.openxmlformats.org/officeDocument/2006/relationships/hyperlink" Target="https://docs.microsoft.com/en-us/dynamics365/customerengagement/on-premises/developer/web-resource-dependencies?view=op-9-1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.xml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A568B3-D101-4403-91C0-61AF84E9C3BB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1269149" y="3254903"/>
            <a:ext cx="1323363" cy="14198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6730373-0D0D-4F69-8C39-1E122F8E68C4}"/>
              </a:ext>
            </a:extLst>
          </p:cNvPr>
          <p:cNvCxnSpPr>
            <a:cxnSpLocks/>
          </p:cNvCxnSpPr>
          <p:nvPr/>
        </p:nvCxnSpPr>
        <p:spPr>
          <a:xfrm flipH="1">
            <a:off x="1951975" y="3316643"/>
            <a:ext cx="755183" cy="21676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F29455-FC57-4368-A837-B58BFCF91812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2148398" y="2509570"/>
            <a:ext cx="2422976" cy="14421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46DD07-6B1A-4371-BE50-F0B8D138B2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A25B60-C459-4B49-BBAE-F67A67B86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4393" y="2215565"/>
            <a:ext cx="2007589" cy="2007589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1504A2-14A9-491E-A5AB-E04E5106E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1940F33E-5D4D-4A2E-A0A7-7BB7E232E7C8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E688BA5-3B0E-40DC-A936-BB1F7040E7A7}"/>
              </a:ext>
            </a:extLst>
          </p:cNvPr>
          <p:cNvSpPr txBox="1">
            <a:spLocks/>
          </p:cNvSpPr>
          <p:nvPr/>
        </p:nvSpPr>
        <p:spPr>
          <a:xfrm>
            <a:off x="5765085" y="733199"/>
            <a:ext cx="6299915" cy="12333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Dynamics 365 &amp; Power Platform Vietnam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9C7F2-3411-49DD-A1E6-3D696AA277E7}"/>
              </a:ext>
            </a:extLst>
          </p:cNvPr>
          <p:cNvSpPr/>
          <p:nvPr/>
        </p:nvSpPr>
        <p:spPr bwMode="auto">
          <a:xfrm>
            <a:off x="4499332" y="1966587"/>
            <a:ext cx="7460536" cy="180506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How I write code faster and better with DynamicsCrm.DevKit</a:t>
            </a:r>
            <a:endParaRPr lang="en-US" sz="36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F79C56B7-F802-4C2D-8AB3-DDF1B728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6347" y="5107604"/>
            <a:ext cx="6096000" cy="9668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Microsoft Teams</a:t>
            </a:r>
          </a:p>
          <a:p>
            <a:r>
              <a:rPr lang="en-US" dirty="0">
                <a:solidFill>
                  <a:schemeClr val="bg1"/>
                </a:solidFill>
              </a:rPr>
              <a:t>25 Sep 2021 19:00 – 20:00 GMT+7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EE06FF-5047-4B12-B40D-FC5689C2E227}"/>
              </a:ext>
            </a:extLst>
          </p:cNvPr>
          <p:cNvSpPr/>
          <p:nvPr/>
        </p:nvSpPr>
        <p:spPr>
          <a:xfrm>
            <a:off x="1120094" y="4649195"/>
            <a:ext cx="174629" cy="1746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8037FF0-F99E-4279-B48B-F0815B7389A4}"/>
              </a:ext>
            </a:extLst>
          </p:cNvPr>
          <p:cNvSpPr/>
          <p:nvPr/>
        </p:nvSpPr>
        <p:spPr>
          <a:xfrm>
            <a:off x="1766169" y="5252587"/>
            <a:ext cx="397568" cy="39756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5D0819-C273-436C-9358-F23F66D383DD}"/>
              </a:ext>
            </a:extLst>
          </p:cNvPr>
          <p:cNvSpPr/>
          <p:nvPr/>
        </p:nvSpPr>
        <p:spPr>
          <a:xfrm>
            <a:off x="4295177" y="3646264"/>
            <a:ext cx="552395" cy="55239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F6C73E-4B0C-42F0-815A-F4B56952F44C}"/>
              </a:ext>
            </a:extLst>
          </p:cNvPr>
          <p:cNvSpPr/>
          <p:nvPr/>
        </p:nvSpPr>
        <p:spPr>
          <a:xfrm>
            <a:off x="4170023" y="5298616"/>
            <a:ext cx="125154" cy="12515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0A5928-94F0-43CC-99F6-CCD30A66764A}"/>
              </a:ext>
            </a:extLst>
          </p:cNvPr>
          <p:cNvSpPr/>
          <p:nvPr/>
        </p:nvSpPr>
        <p:spPr>
          <a:xfrm>
            <a:off x="3088769" y="5844182"/>
            <a:ext cx="67790" cy="677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B4B300-7747-411E-A343-A77A6EB7B609}"/>
              </a:ext>
            </a:extLst>
          </p:cNvPr>
          <p:cNvSpPr/>
          <p:nvPr/>
        </p:nvSpPr>
        <p:spPr>
          <a:xfrm>
            <a:off x="301360" y="6220613"/>
            <a:ext cx="174629" cy="1746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8C5365-6412-4FE1-AD90-965DDB63718A}"/>
              </a:ext>
            </a:extLst>
          </p:cNvPr>
          <p:cNvCxnSpPr>
            <a:cxnSpLocks/>
            <a:stCxn id="9" idx="3"/>
            <a:endCxn id="2" idx="0"/>
          </p:cNvCxnSpPr>
          <p:nvPr/>
        </p:nvCxnSpPr>
        <p:spPr>
          <a:xfrm flipV="1">
            <a:off x="326934" y="4649195"/>
            <a:ext cx="880475" cy="17204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374CE7-64AC-4C4E-A0F7-27AFE9D6650F}"/>
              </a:ext>
            </a:extLst>
          </p:cNvPr>
          <p:cNvCxnSpPr>
            <a:cxnSpLocks/>
            <a:stCxn id="9" idx="6"/>
            <a:endCxn id="3" idx="3"/>
          </p:cNvCxnSpPr>
          <p:nvPr/>
        </p:nvCxnSpPr>
        <p:spPr>
          <a:xfrm flipV="1">
            <a:off x="475989" y="5591933"/>
            <a:ext cx="1348402" cy="71599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B26800-825F-46B8-A534-1382DD8BC354}"/>
              </a:ext>
            </a:extLst>
          </p:cNvPr>
          <p:cNvCxnSpPr>
            <a:cxnSpLocks/>
            <a:stCxn id="10" idx="4"/>
            <a:endCxn id="6" idx="7"/>
          </p:cNvCxnSpPr>
          <p:nvPr/>
        </p:nvCxnSpPr>
        <p:spPr>
          <a:xfrm>
            <a:off x="2858188" y="4223154"/>
            <a:ext cx="288443" cy="16309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C47151-3506-413A-BBDA-9277BD755C7C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1294723" y="4736510"/>
            <a:ext cx="2893628" cy="5804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8618363-1532-4D64-A4FC-524F76441E09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1269149" y="4798250"/>
            <a:ext cx="555242" cy="5125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8410C-5FFC-45FF-80F7-C262DDCB9F78}"/>
              </a:ext>
            </a:extLst>
          </p:cNvPr>
          <p:cNvCxnSpPr>
            <a:cxnSpLocks/>
            <a:stCxn id="6" idx="7"/>
            <a:endCxn id="3" idx="6"/>
          </p:cNvCxnSpPr>
          <p:nvPr/>
        </p:nvCxnSpPr>
        <p:spPr>
          <a:xfrm flipH="1" flipV="1">
            <a:off x="2163737" y="5451371"/>
            <a:ext cx="982894" cy="4027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B9E0F60-D2CD-4530-A01E-CA270615A1EB}"/>
              </a:ext>
            </a:extLst>
          </p:cNvPr>
          <p:cNvCxnSpPr>
            <a:cxnSpLocks/>
            <a:stCxn id="6" idx="7"/>
            <a:endCxn id="5" idx="7"/>
          </p:cNvCxnSpPr>
          <p:nvPr/>
        </p:nvCxnSpPr>
        <p:spPr>
          <a:xfrm flipV="1">
            <a:off x="3146631" y="5316944"/>
            <a:ext cx="1130218" cy="5371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DC7B9EF-9569-41FD-BAC6-61E50DFD241D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4276849" y="3898324"/>
            <a:ext cx="341718" cy="14186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4EFF19-E8FF-4540-A8C8-5E9BA9DCBB14}"/>
              </a:ext>
            </a:extLst>
          </p:cNvPr>
          <p:cNvCxnSpPr>
            <a:cxnSpLocks/>
          </p:cNvCxnSpPr>
          <p:nvPr/>
        </p:nvCxnSpPr>
        <p:spPr>
          <a:xfrm flipV="1">
            <a:off x="1988646" y="3889943"/>
            <a:ext cx="2593250" cy="15338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69AD28F-E0D0-4D91-9F0F-A5B445EE098D}"/>
              </a:ext>
            </a:extLst>
          </p:cNvPr>
          <p:cNvCxnSpPr>
            <a:cxnSpLocks/>
            <a:stCxn id="9" idx="6"/>
            <a:endCxn id="6" idx="3"/>
          </p:cNvCxnSpPr>
          <p:nvPr/>
        </p:nvCxnSpPr>
        <p:spPr>
          <a:xfrm flipV="1">
            <a:off x="475989" y="5902044"/>
            <a:ext cx="2622708" cy="405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E8A660-E8C4-4655-A481-D2F763DB0691}"/>
              </a:ext>
            </a:extLst>
          </p:cNvPr>
          <p:cNvSpPr/>
          <p:nvPr/>
        </p:nvSpPr>
        <p:spPr bwMode="auto">
          <a:xfrm>
            <a:off x="1849964" y="4406663"/>
            <a:ext cx="2007589" cy="51435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Phuoc Le</a:t>
            </a:r>
            <a:endParaRPr lang="en-US" sz="24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84987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2286340" y="1697082"/>
            <a:ext cx="7377095" cy="231779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THANK YOU!</a:t>
            </a:r>
            <a:endParaRPr lang="en-US" sz="96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2DB2E-16CB-4ECF-ACA3-B2AD359859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A425476-5861-417B-B35F-11E52EB16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02373D-5730-413C-BC44-6E27BBF6BF7E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68FD8A-3313-496C-8072-355D7A06FCAA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269149" y="3254903"/>
            <a:ext cx="1323364" cy="14198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AEFB0C-53F5-4EEC-82EA-3A693EC8C859}"/>
              </a:ext>
            </a:extLst>
          </p:cNvPr>
          <p:cNvCxnSpPr>
            <a:cxnSpLocks/>
          </p:cNvCxnSpPr>
          <p:nvPr/>
        </p:nvCxnSpPr>
        <p:spPr>
          <a:xfrm flipH="1">
            <a:off x="1951975" y="3316643"/>
            <a:ext cx="755183" cy="21676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B3EC70-570E-4E09-B2BF-C0136A2382AF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2148398" y="2509570"/>
            <a:ext cx="2422976" cy="14421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8785456-45C3-432A-8DC8-23E86D7DB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4393" y="2215565"/>
            <a:ext cx="2007589" cy="2007589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70557C64-11F2-446C-8D88-ADF2FD04A9A7}"/>
              </a:ext>
            </a:extLst>
          </p:cNvPr>
          <p:cNvSpPr/>
          <p:nvPr/>
        </p:nvSpPr>
        <p:spPr>
          <a:xfrm>
            <a:off x="1120094" y="4649195"/>
            <a:ext cx="174629" cy="1746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8BF406-ED5F-4069-9868-55378D1A8269}"/>
              </a:ext>
            </a:extLst>
          </p:cNvPr>
          <p:cNvSpPr/>
          <p:nvPr/>
        </p:nvSpPr>
        <p:spPr>
          <a:xfrm>
            <a:off x="1766169" y="5252587"/>
            <a:ext cx="397568" cy="39756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035EBCC-1BF8-4E16-9356-6F4EA1072DDD}"/>
              </a:ext>
            </a:extLst>
          </p:cNvPr>
          <p:cNvSpPr/>
          <p:nvPr/>
        </p:nvSpPr>
        <p:spPr>
          <a:xfrm>
            <a:off x="4295177" y="3646264"/>
            <a:ext cx="552395" cy="55239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F6CA11-DBE9-4568-B74F-260013ED9717}"/>
              </a:ext>
            </a:extLst>
          </p:cNvPr>
          <p:cNvSpPr/>
          <p:nvPr/>
        </p:nvSpPr>
        <p:spPr>
          <a:xfrm>
            <a:off x="4170023" y="5298616"/>
            <a:ext cx="125154" cy="12515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E5FCA4-B918-4CDA-B9D6-77F8CCC24D76}"/>
              </a:ext>
            </a:extLst>
          </p:cNvPr>
          <p:cNvSpPr/>
          <p:nvPr/>
        </p:nvSpPr>
        <p:spPr>
          <a:xfrm>
            <a:off x="3088769" y="5844182"/>
            <a:ext cx="67790" cy="677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8A6EF3-D871-41C3-98BF-6C9090979003}"/>
              </a:ext>
            </a:extLst>
          </p:cNvPr>
          <p:cNvSpPr/>
          <p:nvPr/>
        </p:nvSpPr>
        <p:spPr>
          <a:xfrm>
            <a:off x="301360" y="6220613"/>
            <a:ext cx="174629" cy="1746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DAE3D3-A915-42E4-A682-0F6AED2C1215}"/>
              </a:ext>
            </a:extLst>
          </p:cNvPr>
          <p:cNvCxnSpPr>
            <a:cxnSpLocks/>
            <a:stCxn id="24" idx="3"/>
            <a:endCxn id="19" idx="0"/>
          </p:cNvCxnSpPr>
          <p:nvPr/>
        </p:nvCxnSpPr>
        <p:spPr>
          <a:xfrm flipV="1">
            <a:off x="326934" y="4649195"/>
            <a:ext cx="880475" cy="17204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5977D-915F-4040-BBC3-A2CEB69D650A}"/>
              </a:ext>
            </a:extLst>
          </p:cNvPr>
          <p:cNvCxnSpPr>
            <a:cxnSpLocks/>
            <a:stCxn id="24" idx="6"/>
            <a:endCxn id="20" idx="3"/>
          </p:cNvCxnSpPr>
          <p:nvPr/>
        </p:nvCxnSpPr>
        <p:spPr>
          <a:xfrm flipV="1">
            <a:off x="475989" y="5591933"/>
            <a:ext cx="1348402" cy="71599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F5DF2F-85AD-4EA4-ABFB-D988C0B6E559}"/>
              </a:ext>
            </a:extLst>
          </p:cNvPr>
          <p:cNvCxnSpPr>
            <a:cxnSpLocks/>
            <a:stCxn id="17" idx="4"/>
            <a:endCxn id="23" idx="7"/>
          </p:cNvCxnSpPr>
          <p:nvPr/>
        </p:nvCxnSpPr>
        <p:spPr>
          <a:xfrm>
            <a:off x="2858188" y="4223154"/>
            <a:ext cx="288443" cy="16309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066490B-746C-466E-8BAD-DE5EB2B8AF64}"/>
              </a:ext>
            </a:extLst>
          </p:cNvPr>
          <p:cNvCxnSpPr>
            <a:cxnSpLocks/>
            <a:stCxn id="19" idx="6"/>
            <a:endCxn id="22" idx="1"/>
          </p:cNvCxnSpPr>
          <p:nvPr/>
        </p:nvCxnSpPr>
        <p:spPr>
          <a:xfrm>
            <a:off x="1294723" y="4736510"/>
            <a:ext cx="2893628" cy="5804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9BCD94-F2FE-435B-9BDD-EEEC8B520421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>
          <a:xfrm>
            <a:off x="1269149" y="4798250"/>
            <a:ext cx="555242" cy="5125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722EC2-5E9E-4A84-AEF7-B5752EFCD959}"/>
              </a:ext>
            </a:extLst>
          </p:cNvPr>
          <p:cNvCxnSpPr>
            <a:cxnSpLocks/>
            <a:stCxn id="23" idx="7"/>
            <a:endCxn id="20" idx="6"/>
          </p:cNvCxnSpPr>
          <p:nvPr/>
        </p:nvCxnSpPr>
        <p:spPr>
          <a:xfrm flipH="1" flipV="1">
            <a:off x="2163737" y="5451371"/>
            <a:ext cx="982894" cy="4027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B12BAC4-850F-4FC4-A37C-C1EDE6203830}"/>
              </a:ext>
            </a:extLst>
          </p:cNvPr>
          <p:cNvCxnSpPr>
            <a:cxnSpLocks/>
            <a:stCxn id="23" idx="7"/>
            <a:endCxn id="22" idx="7"/>
          </p:cNvCxnSpPr>
          <p:nvPr/>
        </p:nvCxnSpPr>
        <p:spPr>
          <a:xfrm flipV="1">
            <a:off x="3146631" y="5316944"/>
            <a:ext cx="1130218" cy="5371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EABFD4-03D2-4EE2-A72A-7F3719489848}"/>
              </a:ext>
            </a:extLst>
          </p:cNvPr>
          <p:cNvCxnSpPr>
            <a:cxnSpLocks/>
            <a:stCxn id="22" idx="7"/>
          </p:cNvCxnSpPr>
          <p:nvPr/>
        </p:nvCxnSpPr>
        <p:spPr>
          <a:xfrm flipV="1">
            <a:off x="4276849" y="3898324"/>
            <a:ext cx="341718" cy="14186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4ABD9A-2B8C-4999-A615-E1790D12B4EA}"/>
              </a:ext>
            </a:extLst>
          </p:cNvPr>
          <p:cNvCxnSpPr>
            <a:cxnSpLocks/>
          </p:cNvCxnSpPr>
          <p:nvPr/>
        </p:nvCxnSpPr>
        <p:spPr>
          <a:xfrm flipV="1">
            <a:off x="1988646" y="3889943"/>
            <a:ext cx="2593250" cy="15338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5BBC69-2275-4037-A48A-7EDC6252196D}"/>
              </a:ext>
            </a:extLst>
          </p:cNvPr>
          <p:cNvCxnSpPr>
            <a:cxnSpLocks/>
            <a:stCxn id="24" idx="6"/>
            <a:endCxn id="23" idx="3"/>
          </p:cNvCxnSpPr>
          <p:nvPr/>
        </p:nvCxnSpPr>
        <p:spPr>
          <a:xfrm flipV="1">
            <a:off x="475989" y="5902044"/>
            <a:ext cx="2622708" cy="405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E077892-743C-4E1D-909B-97EA2C559C23}"/>
              </a:ext>
            </a:extLst>
          </p:cNvPr>
          <p:cNvSpPr/>
          <p:nvPr/>
        </p:nvSpPr>
        <p:spPr bwMode="auto">
          <a:xfrm>
            <a:off x="1732736" y="4406663"/>
            <a:ext cx="2007589" cy="51435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Phuoc Le</a:t>
            </a:r>
            <a:endParaRPr lang="en-US" sz="24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49C6C80-87FD-4E6E-84BB-FDA60E9B2A04}"/>
              </a:ext>
            </a:extLst>
          </p:cNvPr>
          <p:cNvSpPr/>
          <p:nvPr/>
        </p:nvSpPr>
        <p:spPr bwMode="auto">
          <a:xfrm>
            <a:off x="6096000" y="2108203"/>
            <a:ext cx="5969000" cy="132079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Title: </a:t>
            </a:r>
            <a:r>
              <a:rPr lang="en-US" dirty="0"/>
              <a:t>Dynamics 365 CRM 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Solutions Architect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Company: </a:t>
            </a:r>
            <a:r>
              <a:rPr lang="en-US" dirty="0"/>
              <a:t>Hitachi Solutions Asia Pacific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Experience &amp; skills: &gt;13</a:t>
            </a:r>
            <a:r>
              <a:rPr lang="en-US" dirty="0"/>
              <a:t> years working on Dynamics 365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1FC98AA-A1E5-4DEC-AACA-8535AC845A28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About me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CDE3641-9E72-462F-AB39-FCFF62F94D70}"/>
              </a:ext>
            </a:extLst>
          </p:cNvPr>
          <p:cNvSpPr/>
          <p:nvPr/>
        </p:nvSpPr>
        <p:spPr bwMode="auto">
          <a:xfrm>
            <a:off x="6096000" y="3882425"/>
            <a:ext cx="5969000" cy="52053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Connect with me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031E0984-2F68-47D8-A212-CC3F9CD2F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838" y="5464637"/>
            <a:ext cx="451120" cy="42361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3921B47D-4CCE-455F-98C5-8DE47B1E9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53" y="4932055"/>
            <a:ext cx="454927" cy="45492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37EC52F6-A690-4C87-8033-66BD74CBE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193" y="4321842"/>
            <a:ext cx="357540" cy="35754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6CFAFFD8-C7AE-43B8-9166-367E3F3CF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127" y="4955426"/>
            <a:ext cx="454927" cy="454927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38D9D0A9-81E8-427E-9C36-6AA77FBB2098}"/>
              </a:ext>
            </a:extLst>
          </p:cNvPr>
          <p:cNvSpPr/>
          <p:nvPr/>
        </p:nvSpPr>
        <p:spPr bwMode="auto">
          <a:xfrm>
            <a:off x="6630198" y="4321842"/>
            <a:ext cx="1766839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/in/levanphuoc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B89C8CE-27FD-4E01-910E-2E23B052FE82}"/>
              </a:ext>
            </a:extLst>
          </p:cNvPr>
          <p:cNvSpPr/>
          <p:nvPr/>
        </p:nvSpPr>
        <p:spPr bwMode="auto">
          <a:xfrm>
            <a:off x="6630198" y="4949366"/>
            <a:ext cx="1766839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@phuocle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0542247-11F4-4C21-BB37-880324DE4BE1}"/>
              </a:ext>
            </a:extLst>
          </p:cNvPr>
          <p:cNvSpPr/>
          <p:nvPr/>
        </p:nvSpPr>
        <p:spPr bwMode="auto">
          <a:xfrm>
            <a:off x="6630198" y="5537558"/>
            <a:ext cx="2327845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https://phuocle.net</a:t>
            </a:r>
          </a:p>
        </p:txBody>
      </p:sp>
    </p:spTree>
    <p:extLst>
      <p:ext uri="{BB962C8B-B14F-4D97-AF65-F5344CB8AC3E}">
        <p14:creationId xmlns:p14="http://schemas.microsoft.com/office/powerpoint/2010/main" val="218527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What is </a:t>
            </a:r>
            <a:r>
              <a:rPr lang="en-US" sz="3600" dirty="0">
                <a:solidFill>
                  <a:srgbClr val="FF0000"/>
                </a:solidFill>
                <a:latin typeface="Segoe UI Semibold"/>
                <a:ea typeface="Segoe UI" pitchFamily="34" charset="0"/>
                <a:cs typeface="Segoe UI"/>
              </a:rPr>
              <a:t>DynamicsCrm.DevKit</a:t>
            </a:r>
            <a:endParaRPr lang="en-US" sz="2800" dirty="0">
              <a:solidFill>
                <a:srgbClr val="FF0000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754448" cy="53793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more than 13 years develop model-driven apps (from CRM 4.0). I got a lot of issues, problems, … 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Decided build a tool to help my personal tasks from 2012. This tool have some names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CrmTools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DynamicsCrmTools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PL.DynamicsCrm.DevKit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DynamicsCrm.DevKit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DynamicsCrm.DevKit contains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14 Visual Studio projects template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14 Visual Studio items template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Integrated with Visual Studio to deploy WebResources, Reports.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DynamicsCrm.DevKit.Cli 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deploy plugins, workflows, custom actions, custom apis, data providers, webresources, download webresources, download reports.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DynamicsCrm.DevKit.Analyzers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to help check some invalid C# code at design-time 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7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Install </a:t>
            </a:r>
            <a:r>
              <a:rPr lang="en-US" sz="3600" dirty="0">
                <a:solidFill>
                  <a:srgbClr val="FF0000"/>
                </a:solidFill>
                <a:latin typeface="Segoe UI Semibold"/>
                <a:ea typeface="Segoe UI" pitchFamily="34" charset="0"/>
                <a:cs typeface="Segoe UI"/>
              </a:rPr>
              <a:t>DynamicsCrm.DevKit</a:t>
            </a:r>
            <a:endParaRPr lang="en-US" sz="2800" dirty="0">
              <a:solidFill>
                <a:srgbClr val="FF0000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754448" cy="53793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DynamicsCrm.DevKit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is a Visual Studio extension, install by search DynamicsCrm.DevKit (Only support from VS2019)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DynamicsCrm.DevKit.Cli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is a NuGet packages, install by search DynamicsCrm.DevKit.Cli in NuGet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DynamicsCrm.DevKit.Analyzers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is a NuGet packages, install by search DynamicsCrm.DevKit.Analyzers in NuGet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home page: 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https://github.com/phuocle/Dynamics-Crm-DevKit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58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989026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When you used </a:t>
            </a:r>
            <a:r>
              <a:rPr lang="en-US" sz="3600" dirty="0">
                <a:solidFill>
                  <a:srgbClr val="FF0000"/>
                </a:solidFill>
                <a:latin typeface="Segoe UI Semibold"/>
                <a:ea typeface="Segoe UI" pitchFamily="34" charset="0"/>
                <a:cs typeface="Segoe UI"/>
              </a:rPr>
              <a:t>DynamicsCrm.DevKit</a:t>
            </a:r>
            <a:endParaRPr lang="en-US" sz="2800" dirty="0">
              <a:solidFill>
                <a:srgbClr val="FF0000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754448" cy="53793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0BD79-B973-4E5C-8596-9ADF89ABD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29" y="1112285"/>
            <a:ext cx="5162817" cy="4253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FE8A39-F57C-4D5E-A655-A2B5D90AC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014" y="1575069"/>
            <a:ext cx="5072954" cy="42539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8E161-39D7-47A8-8D28-C4D2D97EB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266" y="1179768"/>
            <a:ext cx="4148582" cy="460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4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11059001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When you used </a:t>
            </a:r>
            <a:r>
              <a:rPr lang="en-US" sz="3600" dirty="0">
                <a:solidFill>
                  <a:srgbClr val="FF0000"/>
                </a:solidFill>
                <a:latin typeface="Segoe UI Semibold"/>
                <a:ea typeface="Segoe UI" pitchFamily="34" charset="0"/>
                <a:cs typeface="Segoe UI"/>
              </a:rPr>
              <a:t>DynamicsCrm.DevKit</a:t>
            </a:r>
            <a:endParaRPr lang="en-US" sz="2800" dirty="0">
              <a:solidFill>
                <a:srgbClr val="FF0000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754448" cy="55004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100% convert your current server projects (plugins, workflows, custom action, …) to work with DynamicsCrm.DevKit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100% convert your current client projects (*.js, *.resx, …) to work with DynamicsCrm.DevKit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form object contains 100% OOB javascript (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https://docs.microsoft.com/en-us/powerapps/developer/model-driven-apps/clientapi/reference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code access on form</a:t>
            </a:r>
          </a:p>
          <a:p>
            <a:pPr lvl="1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OOB code</a:t>
            </a:r>
          </a:p>
          <a:p>
            <a:pPr lvl="1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var value = formContext.getAttribute(“name”).getValue();</a:t>
            </a:r>
          </a:p>
          <a:p>
            <a:pPr lvl="1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formContext.getControl(“name”).setDisabled(true);</a:t>
            </a:r>
          </a:p>
          <a:p>
            <a:pPr lvl="1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DynamicsCrm.DevKit code</a:t>
            </a:r>
          </a:p>
          <a:p>
            <a:pPr lvl="1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var value = form.Body.Name.Value;</a:t>
            </a:r>
          </a:p>
          <a:p>
            <a:pPr lvl="1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form.Body.Name.Disabled = true;</a:t>
            </a:r>
          </a:p>
          <a:p>
            <a:pPr marL="2857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DynamicsCrm.DevKit.Analyzers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show the errors before you build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Easy deploy 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WebResources dependencies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Easy deploy Reports</a:t>
            </a:r>
          </a:p>
          <a:p>
            <a:pPr marL="2857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Easy debug server projects (plugins, workflows, …) with 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FakeXrmEasy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UI project template test with 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EasyRepro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8A7765-8072-4008-9865-5E9B4EC58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45" y="626146"/>
            <a:ext cx="5489904" cy="553240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11059001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WebResources dependencies</a:t>
            </a:r>
            <a:endParaRPr lang="en-US" sz="2800" dirty="0">
              <a:solidFill>
                <a:srgbClr val="FF0000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754448" cy="53793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66D0DF1-0384-4AFF-8A4B-3ACA1B683347}"/>
              </a:ext>
            </a:extLst>
          </p:cNvPr>
          <p:cNvGrpSpPr/>
          <p:nvPr/>
        </p:nvGrpSpPr>
        <p:grpSpPr>
          <a:xfrm>
            <a:off x="831992" y="2995915"/>
            <a:ext cx="1063800" cy="716040"/>
            <a:chOff x="1406547" y="2988500"/>
            <a:chExt cx="1063800" cy="71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45D5D2E-A575-4D1B-B7B8-26E432BAE9A1}"/>
                    </a:ext>
                  </a:extLst>
                </p14:cNvPr>
                <p14:cNvContentPartPr/>
                <p14:nvPr/>
              </p14:nvContentPartPr>
              <p14:xfrm>
                <a:off x="1406547" y="3036380"/>
                <a:ext cx="1063800" cy="636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45D5D2E-A575-4D1B-B7B8-26E432BAE9A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97547" y="3027380"/>
                  <a:ext cx="108144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EE78153-51A2-4029-8E8C-0774F43D08A3}"/>
                    </a:ext>
                  </a:extLst>
                </p14:cNvPr>
                <p14:cNvContentPartPr/>
                <p14:nvPr/>
              </p14:nvContentPartPr>
              <p14:xfrm>
                <a:off x="1459827" y="2988500"/>
                <a:ext cx="867960" cy="716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EE78153-51A2-4029-8E8C-0774F43D08A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51187" y="2979860"/>
                  <a:ext cx="885600" cy="7336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A0F17D7-5503-4EB6-AEA7-3285CE1B6E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6304" y="694915"/>
            <a:ext cx="9064337" cy="34694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BDC3FC-5D3A-4402-A48B-62478B3A87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360" y="1306563"/>
            <a:ext cx="10500461" cy="42939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E3F61D-0DCB-4A99-BBFF-B99CB4BD1E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2345" y="3763573"/>
            <a:ext cx="4951255" cy="396747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779B526-E3CD-49BC-A61F-2DBD9961BDBA}"/>
              </a:ext>
            </a:extLst>
          </p:cNvPr>
          <p:cNvSpPr/>
          <p:nvPr/>
        </p:nvSpPr>
        <p:spPr>
          <a:xfrm>
            <a:off x="5551608" y="5021521"/>
            <a:ext cx="348018" cy="3480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2D9C68-29CD-4DFF-9543-E16D7FB3A59C}"/>
              </a:ext>
            </a:extLst>
          </p:cNvPr>
          <p:cNvSpPr/>
          <p:nvPr/>
        </p:nvSpPr>
        <p:spPr>
          <a:xfrm>
            <a:off x="2030485" y="3319418"/>
            <a:ext cx="348018" cy="3480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D8C55B-BE37-4D4C-B7BF-7F1A520BEACE}"/>
              </a:ext>
            </a:extLst>
          </p:cNvPr>
          <p:cNvSpPr/>
          <p:nvPr/>
        </p:nvSpPr>
        <p:spPr>
          <a:xfrm>
            <a:off x="3824535" y="3415555"/>
            <a:ext cx="348018" cy="3480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05B8180-6805-4A5E-B81E-5732CDB45267}"/>
              </a:ext>
            </a:extLst>
          </p:cNvPr>
          <p:cNvSpPr/>
          <p:nvPr/>
        </p:nvSpPr>
        <p:spPr>
          <a:xfrm>
            <a:off x="6704213" y="3442978"/>
            <a:ext cx="348018" cy="3480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EEBF8E6-6A28-4391-923D-3392CEBEB7BC}"/>
              </a:ext>
            </a:extLst>
          </p:cNvPr>
          <p:cNvSpPr/>
          <p:nvPr/>
        </p:nvSpPr>
        <p:spPr>
          <a:xfrm>
            <a:off x="9181282" y="3279535"/>
            <a:ext cx="348018" cy="3480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019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2025948" y="1851552"/>
            <a:ext cx="7377095" cy="18394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DEMO</a:t>
            </a:r>
            <a:endParaRPr lang="en-US" sz="80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F797A5-542B-4807-98EA-F8615CCB37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4F86888-EBCD-42E6-AE94-6D294F944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53ED0F-265E-4A8D-9C50-0F7EDED851F0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44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2025948" y="1851552"/>
            <a:ext cx="7377095" cy="18394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Q &amp; A</a:t>
            </a:r>
            <a:endParaRPr lang="en-US" sz="80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F797A5-542B-4807-98EA-F8615CCB37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4F86888-EBCD-42E6-AE94-6D294F944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53ED0F-265E-4A8D-9C50-0F7EDED851F0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8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365PPVN">
      <a:dk1>
        <a:srgbClr val="000000"/>
      </a:dk1>
      <a:lt1>
        <a:sysClr val="window" lastClr="FFFFFF"/>
      </a:lt1>
      <a:dk2>
        <a:srgbClr val="3C3C41"/>
      </a:dk2>
      <a:lt2>
        <a:srgbClr val="EBEBEB"/>
      </a:lt2>
      <a:accent1>
        <a:srgbClr val="002050"/>
      </a:accent1>
      <a:accent2>
        <a:srgbClr val="742774"/>
      </a:accent2>
      <a:accent3>
        <a:srgbClr val="0076FD"/>
      </a:accent3>
      <a:accent4>
        <a:srgbClr val="F2C810"/>
      </a:accent4>
      <a:accent5>
        <a:srgbClr val="14848F"/>
      </a:accent5>
      <a:accent6>
        <a:srgbClr val="30E5D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4173</TotalTime>
  <Words>510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 365 &amp; Power Platform Community Vietnam</dc:title>
  <dc:creator>Khoa Nguyen</dc:creator>
  <cp:lastModifiedBy>Phuoc Le</cp:lastModifiedBy>
  <cp:revision>210</cp:revision>
  <dcterms:created xsi:type="dcterms:W3CDTF">2020-07-02T10:47:33Z</dcterms:created>
  <dcterms:modified xsi:type="dcterms:W3CDTF">2021-09-24T03:51:50Z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a58a55-8d55-4c7b-aa85-1ae890a4cc64_Enabled">
    <vt:lpwstr>True</vt:lpwstr>
  </property>
  <property fmtid="{D5CDD505-2E9C-101B-9397-08002B2CF9AE}" pid="3" name="MSIP_Label_50a58a55-8d55-4c7b-aa85-1ae890a4cc64_SiteId">
    <vt:lpwstr>e85feadf-11e7-47bb-a160-43b98dcc96f1</vt:lpwstr>
  </property>
  <property fmtid="{D5CDD505-2E9C-101B-9397-08002B2CF9AE}" pid="4" name="MSIP_Label_50a58a55-8d55-4c7b-aa85-1ae890a4cc64_Owner">
    <vt:lpwstr>admin@CRM778778.onmicrosoft.com</vt:lpwstr>
  </property>
  <property fmtid="{D5CDD505-2E9C-101B-9397-08002B2CF9AE}" pid="5" name="MSIP_Label_50a58a55-8d55-4c7b-aa85-1ae890a4cc64_SetDate">
    <vt:lpwstr>2020-07-09T08:12:16.5342573Z</vt:lpwstr>
  </property>
  <property fmtid="{D5CDD505-2E9C-101B-9397-08002B2CF9AE}" pid="6" name="MSIP_Label_50a58a55-8d55-4c7b-aa85-1ae890a4cc64_Name">
    <vt:lpwstr>Internal - Customer</vt:lpwstr>
  </property>
  <property fmtid="{D5CDD505-2E9C-101B-9397-08002B2CF9AE}" pid="7" name="MSIP_Label_50a58a55-8d55-4c7b-aa85-1ae890a4cc64_Application">
    <vt:lpwstr>Microsoft Azure Information Protection</vt:lpwstr>
  </property>
  <property fmtid="{D5CDD505-2E9C-101B-9397-08002B2CF9AE}" pid="8" name="MSIP_Label_50a58a55-8d55-4c7b-aa85-1ae890a4cc64_ActionId">
    <vt:lpwstr>12b3e7d0-075f-4ad9-8747-eeb1f0ad0fb2</vt:lpwstr>
  </property>
  <property fmtid="{D5CDD505-2E9C-101B-9397-08002B2CF9AE}" pid="9" name="MSIP_Label_50a58a55-8d55-4c7b-aa85-1ae890a4cc64_Extended_MSFT_Method">
    <vt:lpwstr>Automatic</vt:lpwstr>
  </property>
  <property fmtid="{D5CDD505-2E9C-101B-9397-08002B2CF9AE}" pid="10" name="Sensitivity">
    <vt:lpwstr>Internal - Customer</vt:lpwstr>
  </property>
</Properties>
</file>