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  <p:sldId id="260" r:id="rId3"/>
    <p:sldId id="261" r:id="rId4"/>
    <p:sldId id="266" r:id="rId5"/>
    <p:sldId id="267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cial Announcement" id="{DC671D83-912A-4454-8C7F-9CCDE6FD17C5}">
          <p14:sldIdLst>
            <p14:sldId id="258"/>
          </p14:sldIdLst>
        </p14:section>
        <p14:section name="Presentation" id="{257B1F7E-157C-4648-95FE-EA295F7E4403}">
          <p14:sldIdLst>
            <p14:sldId id="260"/>
            <p14:sldId id="261"/>
            <p14:sldId id="266"/>
            <p14:sldId id="267"/>
            <p14:sldId id="264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2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4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C1B7-EA38-4983-80FB-BAEF7D0221A1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0589-5900-4685-B030-1BB1E207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apps/developer/data-platform/virtual-entities/sample-ve-provider-crud-operation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uocle/Dynamics-Crm-DevKit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A568B3-D101-4403-91C0-61AF84E9C3BB}"/>
              </a:ext>
            </a:extLst>
          </p:cNvPr>
          <p:cNvCxnSpPr>
            <a:cxnSpLocks/>
            <a:endCxn id="2" idx="7"/>
          </p:cNvCxnSpPr>
          <p:nvPr/>
        </p:nvCxnSpPr>
        <p:spPr>
          <a:xfrm flipH="1">
            <a:off x="1269149" y="3254903"/>
            <a:ext cx="1323363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730373-0D0D-4F69-8C39-1E122F8E68C4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29455-FC57-4368-A837-B58BFCF91812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6DD07-6B1A-4371-BE50-F0B8D138B2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A25B60-C459-4B49-BBAE-F67A67B86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E1504A2-14A9-491E-A5AB-E04E5106E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40F33E-5D4D-4A2E-A0A7-7BB7E232E7C8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E688BA5-3B0E-40DC-A936-BB1F7040E7A7}"/>
              </a:ext>
            </a:extLst>
          </p:cNvPr>
          <p:cNvSpPr txBox="1">
            <a:spLocks/>
          </p:cNvSpPr>
          <p:nvPr/>
        </p:nvSpPr>
        <p:spPr>
          <a:xfrm>
            <a:off x="5765085" y="733199"/>
            <a:ext cx="6299915" cy="1233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&amp; Power Platform Vietnam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9C7F2-3411-49DD-A1E6-3D696AA277E7}"/>
              </a:ext>
            </a:extLst>
          </p:cNvPr>
          <p:cNvSpPr/>
          <p:nvPr/>
        </p:nvSpPr>
        <p:spPr bwMode="auto">
          <a:xfrm>
            <a:off x="5125079" y="1966587"/>
            <a:ext cx="6096000" cy="180506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Custom virtual table provider with CRUD operations</a:t>
            </a:r>
            <a:endParaRPr lang="en-US" sz="3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79C56B7-F802-4C2D-8AB3-DDF1B728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6347" y="5107604"/>
            <a:ext cx="6096000" cy="966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Teams</a:t>
            </a:r>
          </a:p>
          <a:p>
            <a:r>
              <a:rPr lang="en-US" dirty="0">
                <a:solidFill>
                  <a:schemeClr val="bg1"/>
                </a:solidFill>
              </a:rPr>
              <a:t>17 Apr 2021 19:00 – 20:00 GMT+7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E06FF-5047-4B12-B40D-FC5689C2E22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037FF0-F99E-4279-B48B-F0815B7389A4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D0819-C273-436C-9358-F23F66D383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F6C73E-4B0C-42F0-815A-F4B56952F44C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0A5928-94F0-43CC-99F6-CCD30A66764A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B4B300-7747-411E-A343-A77A6EB7B609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C5365-6412-4FE1-AD90-965DDB63718A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374CE7-64AC-4C4E-A0F7-27AFE9D6650F}"/>
              </a:ext>
            </a:extLst>
          </p:cNvPr>
          <p:cNvCxnSpPr>
            <a:cxnSpLocks/>
            <a:stCxn id="9" idx="6"/>
            <a:endCxn id="3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B26800-825F-46B8-A534-1382DD8BC354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C47151-3506-413A-BBDA-9277BD755C7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618363-1532-4D64-A4FC-524F76441E0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8410C-5FFC-45FF-80F7-C262DDCB9F78}"/>
              </a:ext>
            </a:extLst>
          </p:cNvPr>
          <p:cNvCxnSpPr>
            <a:cxnSpLocks/>
            <a:stCxn id="6" idx="7"/>
            <a:endCxn id="3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9E0F60-D2CD-4530-A01E-CA270615A1EB}"/>
              </a:ext>
            </a:extLst>
          </p:cNvPr>
          <p:cNvCxnSpPr>
            <a:cxnSpLocks/>
            <a:stCxn id="6" idx="7"/>
            <a:endCxn id="5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DC7B9EF-9569-41FD-BAC6-61E50DFD241D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4EFF19-E8FF-4540-A8C8-5E9BA9DCBB14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9AD28F-E0D0-4D91-9F0F-A5B445EE098D}"/>
              </a:ext>
            </a:extLst>
          </p:cNvPr>
          <p:cNvCxnSpPr>
            <a:cxnSpLocks/>
            <a:stCxn id="9" idx="6"/>
            <a:endCxn id="6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E8A660-E8C4-4655-A481-D2F763DB0691}"/>
              </a:ext>
            </a:extLst>
          </p:cNvPr>
          <p:cNvSpPr/>
          <p:nvPr/>
        </p:nvSpPr>
        <p:spPr bwMode="auto">
          <a:xfrm>
            <a:off x="1849964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8498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68FD8A-3313-496C-8072-355D7A06FCAA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269149" y="3254903"/>
            <a:ext cx="1323364" cy="14198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EFB0C-53F5-4EEC-82EA-3A693EC8C859}"/>
              </a:ext>
            </a:extLst>
          </p:cNvPr>
          <p:cNvCxnSpPr>
            <a:cxnSpLocks/>
          </p:cNvCxnSpPr>
          <p:nvPr/>
        </p:nvCxnSpPr>
        <p:spPr>
          <a:xfrm flipH="1">
            <a:off x="1951975" y="3316643"/>
            <a:ext cx="755183" cy="216766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3EC70-570E-4E09-B2BF-C0136A2382AF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148398" y="2509570"/>
            <a:ext cx="2422976" cy="1442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8785456-45C3-432A-8DC8-23E86D7DB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4393" y="2215565"/>
            <a:ext cx="2007589" cy="2007589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0557C64-11F2-446C-8D88-ADF2FD04A9A7}"/>
              </a:ext>
            </a:extLst>
          </p:cNvPr>
          <p:cNvSpPr/>
          <p:nvPr/>
        </p:nvSpPr>
        <p:spPr>
          <a:xfrm>
            <a:off x="1120094" y="4649195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8BF406-ED5F-4069-9868-55378D1A8269}"/>
              </a:ext>
            </a:extLst>
          </p:cNvPr>
          <p:cNvSpPr/>
          <p:nvPr/>
        </p:nvSpPr>
        <p:spPr>
          <a:xfrm>
            <a:off x="1766169" y="5252587"/>
            <a:ext cx="397568" cy="39756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35EBCC-1BF8-4E16-9356-6F4EA1072DDD}"/>
              </a:ext>
            </a:extLst>
          </p:cNvPr>
          <p:cNvSpPr/>
          <p:nvPr/>
        </p:nvSpPr>
        <p:spPr>
          <a:xfrm>
            <a:off x="4295177" y="3646264"/>
            <a:ext cx="552395" cy="55239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F6CA11-DBE9-4568-B74F-260013ED9717}"/>
              </a:ext>
            </a:extLst>
          </p:cNvPr>
          <p:cNvSpPr/>
          <p:nvPr/>
        </p:nvSpPr>
        <p:spPr>
          <a:xfrm>
            <a:off x="4170023" y="5298616"/>
            <a:ext cx="125154" cy="12515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E5FCA4-B918-4CDA-B9D6-77F8CCC24D76}"/>
              </a:ext>
            </a:extLst>
          </p:cNvPr>
          <p:cNvSpPr/>
          <p:nvPr/>
        </p:nvSpPr>
        <p:spPr>
          <a:xfrm>
            <a:off x="3088769" y="5844182"/>
            <a:ext cx="67790" cy="6779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8A6EF3-D871-41C3-98BF-6C9090979003}"/>
              </a:ext>
            </a:extLst>
          </p:cNvPr>
          <p:cNvSpPr/>
          <p:nvPr/>
        </p:nvSpPr>
        <p:spPr>
          <a:xfrm>
            <a:off x="301360" y="6220613"/>
            <a:ext cx="174629" cy="1746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DAE3D3-A915-42E4-A682-0F6AED2C1215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 flipV="1">
            <a:off x="326934" y="4649195"/>
            <a:ext cx="880475" cy="172047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5977D-915F-4040-BBC3-A2CEB69D650A}"/>
              </a:ext>
            </a:extLst>
          </p:cNvPr>
          <p:cNvCxnSpPr>
            <a:cxnSpLocks/>
            <a:stCxn id="24" idx="6"/>
            <a:endCxn id="20" idx="3"/>
          </p:cNvCxnSpPr>
          <p:nvPr/>
        </p:nvCxnSpPr>
        <p:spPr>
          <a:xfrm flipV="1">
            <a:off x="475989" y="5591933"/>
            <a:ext cx="1348402" cy="71599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F5DF2F-85AD-4EA4-ABFB-D988C0B6E559}"/>
              </a:ext>
            </a:extLst>
          </p:cNvPr>
          <p:cNvCxnSpPr>
            <a:cxnSpLocks/>
            <a:stCxn id="17" idx="4"/>
            <a:endCxn id="23" idx="7"/>
          </p:cNvCxnSpPr>
          <p:nvPr/>
        </p:nvCxnSpPr>
        <p:spPr>
          <a:xfrm>
            <a:off x="2858188" y="4223154"/>
            <a:ext cx="288443" cy="16309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66490B-746C-466E-8BAD-DE5EB2B8AF64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>
            <a:off x="1294723" y="4736510"/>
            <a:ext cx="2893628" cy="58043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BCD94-F2FE-435B-9BDD-EEEC8B520421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1269149" y="4798250"/>
            <a:ext cx="555242" cy="5125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722EC2-5E9E-4A84-AEF7-B5752EFCD959}"/>
              </a:ext>
            </a:extLst>
          </p:cNvPr>
          <p:cNvCxnSpPr>
            <a:cxnSpLocks/>
            <a:stCxn id="23" idx="7"/>
            <a:endCxn id="20" idx="6"/>
          </p:cNvCxnSpPr>
          <p:nvPr/>
        </p:nvCxnSpPr>
        <p:spPr>
          <a:xfrm flipH="1" flipV="1">
            <a:off x="2163737" y="5451371"/>
            <a:ext cx="982894" cy="4027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12BAC4-850F-4FC4-A37C-C1EDE6203830}"/>
              </a:ext>
            </a:extLst>
          </p:cNvPr>
          <p:cNvCxnSpPr>
            <a:cxnSpLocks/>
            <a:stCxn id="23" idx="7"/>
            <a:endCxn id="22" idx="7"/>
          </p:cNvCxnSpPr>
          <p:nvPr/>
        </p:nvCxnSpPr>
        <p:spPr>
          <a:xfrm flipV="1">
            <a:off x="3146631" y="5316944"/>
            <a:ext cx="1130218" cy="53716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EABFD4-03D2-4EE2-A72A-7F371948984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4276849" y="3898324"/>
            <a:ext cx="341718" cy="14186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4ABD9A-2B8C-4999-A615-E1790D12B4EA}"/>
              </a:ext>
            </a:extLst>
          </p:cNvPr>
          <p:cNvCxnSpPr>
            <a:cxnSpLocks/>
          </p:cNvCxnSpPr>
          <p:nvPr/>
        </p:nvCxnSpPr>
        <p:spPr>
          <a:xfrm flipV="1">
            <a:off x="1988646" y="3889943"/>
            <a:ext cx="2593250" cy="153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5BBC69-2275-4037-A48A-7EDC6252196D}"/>
              </a:ext>
            </a:extLst>
          </p:cNvPr>
          <p:cNvCxnSpPr>
            <a:cxnSpLocks/>
            <a:stCxn id="24" idx="6"/>
            <a:endCxn id="23" idx="3"/>
          </p:cNvCxnSpPr>
          <p:nvPr/>
        </p:nvCxnSpPr>
        <p:spPr>
          <a:xfrm flipV="1">
            <a:off x="475989" y="5902044"/>
            <a:ext cx="2622708" cy="40588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77892-743C-4E1D-909B-97EA2C559C23}"/>
              </a:ext>
            </a:extLst>
          </p:cNvPr>
          <p:cNvSpPr/>
          <p:nvPr/>
        </p:nvSpPr>
        <p:spPr bwMode="auto">
          <a:xfrm>
            <a:off x="1732736" y="4406663"/>
            <a:ext cx="2007589" cy="51435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Phuoc Le</a:t>
            </a:r>
            <a:endParaRPr lang="en-US" sz="24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9C6C80-87FD-4E6E-84BB-FDA60E9B2A04}"/>
              </a:ext>
            </a:extLst>
          </p:cNvPr>
          <p:cNvSpPr/>
          <p:nvPr/>
        </p:nvSpPr>
        <p:spPr bwMode="auto">
          <a:xfrm>
            <a:off x="6096000" y="2108203"/>
            <a:ext cx="5969000" cy="132079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Title: </a:t>
            </a:r>
            <a:r>
              <a:rPr lang="en-US" dirty="0"/>
              <a:t>Dynamics 365 Technical Consultant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Company: </a:t>
            </a:r>
            <a:r>
              <a:rPr lang="en-US" dirty="0"/>
              <a:t>Hitachi Solutions Asia Pacific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Experience &amp; skills: &gt;10</a:t>
            </a:r>
            <a:r>
              <a:rPr lang="en-US" dirty="0"/>
              <a:t> years working on Dynamics 365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1FC98AA-A1E5-4DEC-AACA-8535AC845A28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About me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E3641-9E72-462F-AB39-FCFF62F94D70}"/>
              </a:ext>
            </a:extLst>
          </p:cNvPr>
          <p:cNvSpPr/>
          <p:nvPr/>
        </p:nvSpPr>
        <p:spPr bwMode="auto">
          <a:xfrm>
            <a:off x="6096000" y="3882425"/>
            <a:ext cx="5969000" cy="52053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Connect with me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31E0984-2F68-47D8-A212-CC3F9CD2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38" y="5464637"/>
            <a:ext cx="451120" cy="42361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921B47D-4CCE-455F-98C5-8DE47B1E9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3" y="4932055"/>
            <a:ext cx="454927" cy="45492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7EC52F6-A690-4C87-8033-66BD74CBE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193" y="4321842"/>
            <a:ext cx="357540" cy="35754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CFAFFD8-C7AE-43B8-9166-367E3F3CF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127" y="4955426"/>
            <a:ext cx="454927" cy="45492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38D9D0A9-81E8-427E-9C36-6AA77FBB2098}"/>
              </a:ext>
            </a:extLst>
          </p:cNvPr>
          <p:cNvSpPr/>
          <p:nvPr/>
        </p:nvSpPr>
        <p:spPr bwMode="auto">
          <a:xfrm>
            <a:off x="6630198" y="4321842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/in/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levanphuoc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89C8CE-27FD-4E01-910E-2E23B052FE82}"/>
              </a:ext>
            </a:extLst>
          </p:cNvPr>
          <p:cNvSpPr/>
          <p:nvPr/>
        </p:nvSpPr>
        <p:spPr bwMode="auto">
          <a:xfrm>
            <a:off x="6630198" y="4949366"/>
            <a:ext cx="1766839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@phuocle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542247-11F4-4C21-BB37-880324DE4BE1}"/>
              </a:ext>
            </a:extLst>
          </p:cNvPr>
          <p:cNvSpPr/>
          <p:nvPr/>
        </p:nvSpPr>
        <p:spPr bwMode="auto">
          <a:xfrm>
            <a:off x="6630198" y="5537558"/>
            <a:ext cx="2327845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https://www.phuocle.net</a:t>
            </a:r>
          </a:p>
        </p:txBody>
      </p:sp>
    </p:spTree>
    <p:extLst>
      <p:ext uri="{BB962C8B-B14F-4D97-AF65-F5344CB8AC3E}">
        <p14:creationId xmlns:p14="http://schemas.microsoft.com/office/powerpoint/2010/main" val="21852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What is Virtual table ?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754448" cy="194047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 virtual table is a definition of a table in the </a:t>
            </a:r>
            <a:r>
              <a:rPr lang="en-US" dirty="0" err="1"/>
              <a:t>Dataverse</a:t>
            </a:r>
            <a:r>
              <a:rPr lang="en-US" dirty="0"/>
              <a:t> platform without the associated physical tables for table instances created in the </a:t>
            </a:r>
            <a:r>
              <a:rPr lang="en-US" dirty="0" err="1"/>
              <a:t>Dataverse</a:t>
            </a:r>
            <a:r>
              <a:rPr lang="en-US" dirty="0"/>
              <a:t> database.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Defining a virtual table is the same as defining a custom table: you specify the table, columns, and relationships for the new virtual table type. 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Virtual table CAN and CAN’T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Virtual table CAN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20969" y="912449"/>
            <a:ext cx="10339754" cy="529457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Word/Excel Template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Quick Form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 ribbon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Advanced Find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Activities (Regarding field)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Bulk Edit/Delete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Security Role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Relationships (1-N N-1 N-N)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 icons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C# SDK Create/Update/Delete/Retrieve/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RetrieveMultiple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request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Business Rule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PCF</a:t>
            </a: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Virtual table CAN’T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714913" y="781177"/>
            <a:ext cx="10339754" cy="555906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Calculated is not valid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Rollup is not valid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process flow cannot be enabled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 plugins are not allowed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WF/Power Automate is not support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Charts are not supported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Virtual table cannot be enabled for queues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 level security is not supported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Keys can't be created on a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Link entity from virtual table to CDS tables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from Excel or update from Excel Online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Quick create is not support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Hierarchy current not support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Offline caching of values is not supported for virtual table</a:t>
            </a: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 a</a:t>
            </a:r>
            <a:r>
              <a:rPr lang="en-US" dirty="0"/>
              <a:t>uditing for virtual table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“Hello World” Virtual table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856031" y="2363991"/>
            <a:ext cx="11208969" cy="89624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/>
              <a:t>Sample: Custom virtual table provider with CRUD operations</a:t>
            </a:r>
            <a:br>
              <a:rPr lang="en-US" b="1" dirty="0"/>
            </a:br>
            <a:r>
              <a:rPr lang="en-US" sz="1600" dirty="0">
                <a:hlinkClick r:id="rId2"/>
              </a:rPr>
              <a:t>https://docs.microsoft.com/en-us/powerapps/developer/data-platform/virtual-entities/sample-ve-provider-crud-operations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301359" y="107643"/>
            <a:ext cx="7377095" cy="89624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“Expert” Virtual table</a:t>
            </a:r>
            <a:endParaRPr lang="en-US" sz="28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CC64F-23A4-43AD-B633-E7B8A892701F}"/>
              </a:ext>
            </a:extLst>
          </p:cNvPr>
          <p:cNvSpPr/>
          <p:nvPr/>
        </p:nvSpPr>
        <p:spPr bwMode="auto">
          <a:xfrm>
            <a:off x="817510" y="2503443"/>
            <a:ext cx="10306681" cy="11482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400" b="1" dirty="0"/>
              <a:t>Demo with </a:t>
            </a:r>
            <a:r>
              <a:rPr lang="en-US" sz="4400" b="1" dirty="0" err="1"/>
              <a:t>DynamicsCrm.DevKit</a:t>
            </a:r>
            <a:r>
              <a:rPr lang="en-US" sz="4400" b="1" dirty="0"/>
              <a:t> v.2.12.31</a:t>
            </a:r>
            <a:br>
              <a:rPr lang="en-US" sz="3200" b="1" dirty="0"/>
            </a:br>
            <a:r>
              <a:rPr lang="en-US" sz="1600" b="1" dirty="0">
                <a:hlinkClick r:id="rId2"/>
              </a:rPr>
              <a:t>https://github.com/phuocle/Dynamics-Crm-DevKit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025948" y="1851552"/>
            <a:ext cx="7377095" cy="183941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Q &amp; A</a:t>
            </a:r>
            <a:endParaRPr lang="en-US" sz="80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797A5-542B-4807-98EA-F8615CCB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F86888-EBCD-42E6-AE94-6D294F944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3ED0F-265E-4A8D-9C50-0F7EDED851F0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4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9558A2F-799C-45B0-8E6E-60E7AEBB1296}"/>
              </a:ext>
            </a:extLst>
          </p:cNvPr>
          <p:cNvSpPr/>
          <p:nvPr/>
        </p:nvSpPr>
        <p:spPr>
          <a:xfrm>
            <a:off x="2439924" y="6578102"/>
            <a:ext cx="2432304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01FF64-9330-421B-A5E3-17BDA32BC502}"/>
              </a:ext>
            </a:extLst>
          </p:cNvPr>
          <p:cNvSpPr/>
          <p:nvPr/>
        </p:nvSpPr>
        <p:spPr>
          <a:xfrm>
            <a:off x="0" y="6578102"/>
            <a:ext cx="2432304" cy="274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564532-F536-4FA6-8777-87BE7FC43341}"/>
              </a:ext>
            </a:extLst>
          </p:cNvPr>
          <p:cNvSpPr/>
          <p:nvPr/>
        </p:nvSpPr>
        <p:spPr>
          <a:xfrm>
            <a:off x="4879848" y="6578102"/>
            <a:ext cx="2432304" cy="2743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869553-6FA0-4150-9086-CD4CD08A85B2}"/>
              </a:ext>
            </a:extLst>
          </p:cNvPr>
          <p:cNvSpPr/>
          <p:nvPr/>
        </p:nvSpPr>
        <p:spPr>
          <a:xfrm>
            <a:off x="7319772" y="6578102"/>
            <a:ext cx="2432304" cy="2743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E3E71E-06A1-4094-93E0-63110D411011}"/>
              </a:ext>
            </a:extLst>
          </p:cNvPr>
          <p:cNvSpPr/>
          <p:nvPr/>
        </p:nvSpPr>
        <p:spPr>
          <a:xfrm>
            <a:off x="9759696" y="6578102"/>
            <a:ext cx="2432304" cy="2743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D687CE-23B2-4F39-AF5B-60A4BDC7A993}"/>
              </a:ext>
            </a:extLst>
          </p:cNvPr>
          <p:cNvSpPr/>
          <p:nvPr/>
        </p:nvSpPr>
        <p:spPr bwMode="auto">
          <a:xfrm>
            <a:off x="10051664" y="6074405"/>
            <a:ext cx="2013336" cy="4670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#D365PPVN</a:t>
            </a:r>
          </a:p>
          <a:p>
            <a:pPr algn="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 Semibold"/>
                <a:ea typeface="Segoe UI" pitchFamily="34" charset="0"/>
                <a:cs typeface="Segoe UI"/>
              </a:rPr>
              <a:t>#ASEANSMSBizAppsUG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188753-7F27-499A-A7C9-3E73FE2504B0}"/>
              </a:ext>
            </a:extLst>
          </p:cNvPr>
          <p:cNvSpPr/>
          <p:nvPr/>
        </p:nvSpPr>
        <p:spPr bwMode="auto">
          <a:xfrm>
            <a:off x="2286340" y="1697082"/>
            <a:ext cx="7377095" cy="23177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6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THANK YOU!</a:t>
            </a:r>
            <a:endParaRPr lang="en-US" sz="9600" b="1" dirty="0">
              <a:solidFill>
                <a:schemeClr val="bg1"/>
              </a:solidFill>
              <a:latin typeface="Segoe UI"/>
              <a:ea typeface="Segoe UI" pitchFamily="34" charset="0"/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DB2E-16CB-4ECF-ACA3-B2AD35985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678" y="266383"/>
            <a:ext cx="1310322" cy="27935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425476-5861-417B-B35F-11E52EB1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972" y="262248"/>
            <a:ext cx="339109" cy="339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02373D-5730-413C-BC44-6E27BBF6BF7E}"/>
              </a:ext>
            </a:extLst>
          </p:cNvPr>
          <p:cNvSpPr/>
          <p:nvPr/>
        </p:nvSpPr>
        <p:spPr bwMode="auto">
          <a:xfrm>
            <a:off x="9122024" y="231641"/>
            <a:ext cx="2954983" cy="47095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0528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 Semibold"/>
                <a:ea typeface="Segoe UI" pitchFamily="34" charset="0"/>
                <a:cs typeface="Segoe UI"/>
              </a:rPr>
              <a:t>/Dynamics365CommunityVietnam</a:t>
            </a:r>
            <a:endParaRPr lang="en-US" sz="1400" dirty="0">
              <a:solidFill>
                <a:schemeClr val="bg1"/>
              </a:solidFill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365PPVN">
      <a:dk1>
        <a:srgbClr val="000000"/>
      </a:dk1>
      <a:lt1>
        <a:sysClr val="window" lastClr="FFFFFF"/>
      </a:lt1>
      <a:dk2>
        <a:srgbClr val="3C3C41"/>
      </a:dk2>
      <a:lt2>
        <a:srgbClr val="EBEBEB"/>
      </a:lt2>
      <a:accent1>
        <a:srgbClr val="002050"/>
      </a:accent1>
      <a:accent2>
        <a:srgbClr val="742774"/>
      </a:accent2>
      <a:accent3>
        <a:srgbClr val="0076FD"/>
      </a:accent3>
      <a:accent4>
        <a:srgbClr val="F2C810"/>
      </a:accent4>
      <a:accent5>
        <a:srgbClr val="14848F"/>
      </a:accent5>
      <a:accent6>
        <a:srgbClr val="30E5D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411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365 &amp; Power Platform Community Vietnam</dc:title>
  <dc:creator>Khoa Nguyen</dc:creator>
  <cp:lastModifiedBy>Phuoc Le</cp:lastModifiedBy>
  <cp:revision>120</cp:revision>
  <dcterms:created xsi:type="dcterms:W3CDTF">2020-07-02T10:47:33Z</dcterms:created>
  <dcterms:modified xsi:type="dcterms:W3CDTF">2021-04-16T02:03:24Z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iteId">
    <vt:lpwstr>e85feadf-11e7-47bb-a160-43b98dcc96f1</vt:lpwstr>
  </property>
  <property fmtid="{D5CDD505-2E9C-101B-9397-08002B2CF9AE}" pid="4" name="MSIP_Label_50a58a55-8d55-4c7b-aa85-1ae890a4cc64_Owner">
    <vt:lpwstr>admin@CRM778778.onmicrosoft.com</vt:lpwstr>
  </property>
  <property fmtid="{D5CDD505-2E9C-101B-9397-08002B2CF9AE}" pid="5" name="MSIP_Label_50a58a55-8d55-4c7b-aa85-1ae890a4cc64_SetDate">
    <vt:lpwstr>2020-07-09T08:12:16.5342573Z</vt:lpwstr>
  </property>
  <property fmtid="{D5CDD505-2E9C-101B-9397-08002B2CF9AE}" pid="6" name="MSIP_Label_50a58a55-8d55-4c7b-aa85-1ae890a4cc64_Name">
    <vt:lpwstr>Internal - Customer</vt:lpwstr>
  </property>
  <property fmtid="{D5CDD505-2E9C-101B-9397-08002B2CF9AE}" pid="7" name="MSIP_Label_50a58a55-8d55-4c7b-aa85-1ae890a4cc64_Application">
    <vt:lpwstr>Microsoft Azure Information Protection</vt:lpwstr>
  </property>
  <property fmtid="{D5CDD505-2E9C-101B-9397-08002B2CF9AE}" pid="8" name="MSIP_Label_50a58a55-8d55-4c7b-aa85-1ae890a4cc64_ActionId">
    <vt:lpwstr>12b3e7d0-075f-4ad9-8747-eeb1f0ad0fb2</vt:lpwstr>
  </property>
  <property fmtid="{D5CDD505-2E9C-101B-9397-08002B2CF9AE}" pid="9" name="MSIP_Label_50a58a55-8d55-4c7b-aa85-1ae890a4cc64_Extended_MSFT_Method">
    <vt:lpwstr>Automatic</vt:lpwstr>
  </property>
  <property fmtid="{D5CDD505-2E9C-101B-9397-08002B2CF9AE}" pid="10" name="Sensitivity">
    <vt:lpwstr>Internal - Customer</vt:lpwstr>
  </property>
</Properties>
</file>