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71"/>
  </p:notesMasterIdLst>
  <p:sldIdLst>
    <p:sldId id="256" r:id="rId2"/>
    <p:sldId id="338" r:id="rId3"/>
    <p:sldId id="339" r:id="rId4"/>
    <p:sldId id="340" r:id="rId5"/>
    <p:sldId id="341" r:id="rId6"/>
    <p:sldId id="296" r:id="rId7"/>
    <p:sldId id="297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295" r:id="rId16"/>
    <p:sldId id="265" r:id="rId17"/>
    <p:sldId id="286" r:id="rId18"/>
    <p:sldId id="268" r:id="rId19"/>
    <p:sldId id="260" r:id="rId20"/>
    <p:sldId id="261" r:id="rId21"/>
    <p:sldId id="269" r:id="rId22"/>
    <p:sldId id="270" r:id="rId23"/>
    <p:sldId id="271" r:id="rId24"/>
    <p:sldId id="272" r:id="rId25"/>
    <p:sldId id="288" r:id="rId26"/>
    <p:sldId id="287" r:id="rId27"/>
    <p:sldId id="275" r:id="rId28"/>
    <p:sldId id="289" r:id="rId29"/>
    <p:sldId id="273" r:id="rId30"/>
    <p:sldId id="274" r:id="rId31"/>
    <p:sldId id="276" r:id="rId32"/>
    <p:sldId id="277" r:id="rId33"/>
    <p:sldId id="316" r:id="rId34"/>
    <p:sldId id="315" r:id="rId35"/>
    <p:sldId id="329" r:id="rId36"/>
    <p:sldId id="307" r:id="rId37"/>
    <p:sldId id="278" r:id="rId38"/>
    <p:sldId id="280" r:id="rId39"/>
    <p:sldId id="281" r:id="rId40"/>
    <p:sldId id="282" r:id="rId41"/>
    <p:sldId id="283" r:id="rId42"/>
    <p:sldId id="284" r:id="rId43"/>
    <p:sldId id="285" r:id="rId44"/>
    <p:sldId id="337" r:id="rId45"/>
    <p:sldId id="333" r:id="rId46"/>
    <p:sldId id="334" r:id="rId47"/>
    <p:sldId id="335" r:id="rId48"/>
    <p:sldId id="308" r:id="rId49"/>
    <p:sldId id="262" r:id="rId50"/>
    <p:sldId id="336" r:id="rId51"/>
    <p:sldId id="311" r:id="rId52"/>
    <p:sldId id="310" r:id="rId53"/>
    <p:sldId id="309" r:id="rId54"/>
    <p:sldId id="312" r:id="rId55"/>
    <p:sldId id="313" r:id="rId56"/>
    <p:sldId id="314" r:id="rId57"/>
    <p:sldId id="317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18" r:id="rId66"/>
    <p:sldId id="319" r:id="rId67"/>
    <p:sldId id="320" r:id="rId68"/>
    <p:sldId id="321" r:id="rId69"/>
    <p:sldId id="292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BBA320-BD8F-4080-9E90-D4478BCAB7FE}" type="datetimeFigureOut">
              <a:rPr lang="en-US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5E25AD-7004-4B36-8065-F8010AD0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2BC83-8B0E-4EBA-8764-8851A1394889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C4EAC31-17AC-4D3D-9345-AB7406D33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BD2C7-BB2A-4803-AEBF-7637B9CFF856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E5D16-13D0-4E21-9D6A-68EC0F270C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D852D-4C60-426C-9BA6-23A97AD32C0B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50605-FEE1-450B-9D13-035320F26B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0E60B7-04AA-4313-B650-ED2789C64AA0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FB176-8245-4906-9BE1-E4EA70FC16FF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D6635-C274-4C54-955D-CF800AD57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A1AAD2-6952-466F-A2F6-B73723A37FFF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96326-DB06-466A-B90D-3D08CA5291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2282F-B358-497B-B1AA-0C527E83AEC3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878F1-BA0E-40EA-8EE3-DB4A232B76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01909-32F4-4EAA-B271-851F3426E34B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3397A-E278-4B50-9011-AC8B18183D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F083DF-E136-48ED-8E26-DB2D19A6F815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64407-C900-4301-8D51-6A172A1754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EFBA1-D7A7-4D9C-BCB6-7C66322C65CD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1BF1C-19FB-4896-9D01-7E944BABD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8F2926-597C-4630-AEC1-1651A36FD6A5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FFE99-FB8E-4D3A-AC1B-3CA5282AB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C4BE6C-3476-4F42-ABD3-75345BEC0FDF}" type="datetime1">
              <a:rPr lang="en-US" smtClean="0"/>
              <a:pPr>
                <a:defRPr/>
              </a:pPr>
              <a:t>03/09/2017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C7B26-B20C-4E6D-BF1F-331909629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hthai.edu.vn/" TargetMode="External"/><Relationship Id="rId2" Type="http://schemas.openxmlformats.org/officeDocument/2006/relationships/hyperlink" Target="mailto:minhthai@hufl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hthai.edu.vn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86600" cy="21336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/>
              <a:t>CẤU TRÚC DỮ LIỆU VÀ GIẢI THUẬT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066800" y="4267200"/>
            <a:ext cx="7086600" cy="21082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70C0"/>
                </a:solidFill>
              </a:rPr>
              <a:t>Trần Minh Thái</a:t>
            </a:r>
          </a:p>
          <a:p>
            <a:pPr algn="l" eaLnBrk="1" hangingPunct="1"/>
            <a:r>
              <a:rPr lang="en-US" sz="2800" dirty="0">
                <a:solidFill>
                  <a:srgbClr val="0070C0"/>
                </a:solidFill>
              </a:rPr>
              <a:t>Email: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minhthai@huflit.edu.vn</a:t>
            </a:r>
            <a:endParaRPr lang="en-US" sz="2800" dirty="0">
              <a:solidFill>
                <a:srgbClr val="0070C0"/>
              </a:solidFill>
            </a:endParaRPr>
          </a:p>
          <a:p>
            <a:pPr algn="l" eaLnBrk="1" hangingPunct="1"/>
            <a:r>
              <a:rPr lang="en-US" sz="2800" dirty="0">
                <a:solidFill>
                  <a:srgbClr val="0070C0"/>
                </a:solidFill>
              </a:rPr>
              <a:t>Website: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www.minhthai.edu.vn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F8BAD-31C6-4ADB-83F1-E4B993AD8C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Bài</a:t>
            </a:r>
            <a:r>
              <a:rPr lang="en-US" b="1" dirty="0"/>
              <a:t> 5.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Stack (</a:t>
            </a:r>
            <a:r>
              <a:rPr lang="en-US" b="1" dirty="0" err="1"/>
              <a:t>ngăn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5.2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Stack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Stack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Hiện thực Stack bằng danh sách liên kết đơn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5.3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Bài</a:t>
            </a:r>
            <a:r>
              <a:rPr lang="en-US" b="1" dirty="0"/>
              <a:t> 6.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Queue (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6.2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/>
              <a:t>6.3 Hàng đợi ưu 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7.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-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7.1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7.2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7.3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1"/>
            <a:r>
              <a:rPr lang="en-US" dirty="0"/>
              <a:t>Ba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7.4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Bài</a:t>
            </a:r>
            <a:r>
              <a:rPr lang="en-US" b="1" dirty="0"/>
              <a:t> 8.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- BST (Binary Search Tree)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8.1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8.2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Bài</a:t>
            </a:r>
            <a:r>
              <a:rPr lang="en-US" b="1" dirty="0"/>
              <a:t> 9.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nhị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cân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9.1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9.2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xoay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9.3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AVL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9.4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AVL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91225"/>
          </a:xfrm>
        </p:spPr>
        <p:txBody>
          <a:bodyPr/>
          <a:lstStyle/>
          <a:p>
            <a:pPr algn="ctr"/>
            <a:r>
              <a:rPr lang="en-US" b="1" dirty="0" err="1"/>
              <a:t>Bài</a:t>
            </a:r>
            <a:r>
              <a:rPr lang="vi-VN" b="1" dirty="0"/>
              <a:t> 1</a:t>
            </a:r>
            <a:br>
              <a:rPr lang="en-US" dirty="0"/>
            </a:br>
            <a:r>
              <a:rPr lang="vi-VN" dirty="0"/>
              <a:t>Tổng quan về </a:t>
            </a:r>
            <a:r>
              <a:rPr lang="en-US" dirty="0"/>
              <a:t>CTDL &amp; 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239000" cy="868362"/>
          </a:xfrm>
        </p:spPr>
        <p:txBody>
          <a:bodyPr/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239000" cy="487375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GT &amp; CTDL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CTDL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457200">
              <a:buNone/>
            </a:pP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45720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so </a:t>
            </a:r>
            <a:r>
              <a:rPr lang="en-US" dirty="0" err="1"/>
              <a:t>nguyen</a:t>
            </a:r>
            <a:r>
              <a:rPr lang="en-US" dirty="0"/>
              <a:t> n: “);</a:t>
            </a:r>
          </a:p>
          <a:p>
            <a:pPr marL="0" indent="45720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/>
              <a:t>d”, &amp;n);</a:t>
            </a:r>
            <a:endParaRPr lang="en-US" dirty="0"/>
          </a:p>
          <a:p>
            <a:pPr marL="0" indent="45720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if(n%2==0)</a:t>
            </a:r>
          </a:p>
          <a:p>
            <a:pPr marL="0" indent="91440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("La so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”);</a:t>
            </a:r>
          </a:p>
          <a:p>
            <a:pPr marL="0" indent="45720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else</a:t>
            </a:r>
          </a:p>
          <a:p>
            <a:pPr marL="0" indent="91440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("La so le“);</a:t>
            </a:r>
          </a:p>
          <a:p>
            <a:pPr marL="0" indent="0">
              <a:buNone/>
            </a:pPr>
            <a:r>
              <a:rPr lang="en-US" dirty="0"/>
              <a:t> 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0104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5026025"/>
          </a:xfrm>
        </p:spPr>
        <p:txBody>
          <a:bodyPr>
            <a:noAutofit/>
          </a:bodyPr>
          <a:lstStyle/>
          <a:p>
            <a:pPr marL="1143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/>
              <a:t>T = &lt;V, O&gt;</a:t>
            </a:r>
          </a:p>
          <a:p>
            <a:pPr marL="1143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/>
              <a:t>V = {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}</a:t>
            </a:r>
          </a:p>
          <a:p>
            <a:pPr marL="1143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/>
              <a:t>O = {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}</a:t>
            </a:r>
          </a:p>
          <a:p>
            <a:pPr marL="1143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i="1" dirty="0"/>
          </a:p>
          <a:p>
            <a:pPr marL="1143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i="1" dirty="0" err="1"/>
              <a:t>Ví</a:t>
            </a:r>
            <a:r>
              <a:rPr lang="en-US" sz="3200" i="1" dirty="0"/>
              <a:t> </a:t>
            </a:r>
            <a:r>
              <a:rPr lang="en-US" sz="3200" i="1" dirty="0" err="1"/>
              <a:t>dụ</a:t>
            </a:r>
            <a:r>
              <a:rPr lang="en-US" sz="3200" i="1" dirty="0"/>
              <a:t>: </a:t>
            </a:r>
            <a:r>
              <a:rPr lang="en-US" sz="3200" i="1" dirty="0" err="1"/>
              <a:t>Kiểu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i="1" dirty="0" err="1"/>
              <a:t>số</a:t>
            </a:r>
            <a:r>
              <a:rPr lang="en-US" sz="3200" i="1" dirty="0"/>
              <a:t> </a:t>
            </a:r>
            <a:r>
              <a:rPr lang="en-US" sz="3200" i="1" dirty="0" err="1"/>
              <a:t>nguyên</a:t>
            </a:r>
            <a:r>
              <a:rPr lang="en-US" sz="3200" i="1" dirty="0"/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trong</a:t>
            </a:r>
            <a:r>
              <a:rPr lang="en-US" sz="3200" i="1" dirty="0"/>
              <a:t> </a:t>
            </a:r>
            <a:r>
              <a:rPr lang="en-US" sz="3200" i="1" dirty="0" err="1"/>
              <a:t>ngôn</a:t>
            </a:r>
            <a:r>
              <a:rPr lang="en-US" sz="3200" i="1" dirty="0"/>
              <a:t> </a:t>
            </a:r>
            <a:r>
              <a:rPr lang="en-US" sz="3200" i="1" dirty="0" err="1"/>
              <a:t>ngữ</a:t>
            </a:r>
            <a:r>
              <a:rPr lang="en-US" sz="3200" i="1" dirty="0"/>
              <a:t> C</a:t>
            </a:r>
            <a:endParaRPr lang="en-US" sz="32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3200" dirty="0">
                <a:solidFill>
                  <a:srgbClr val="FF0000"/>
                </a:solidFill>
              </a:rPr>
              <a:t>T = 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endParaRPr lang="en-US" sz="3200" dirty="0">
              <a:solidFill>
                <a:srgbClr val="FF0000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>
                <a:solidFill>
                  <a:srgbClr val="FF0000"/>
                </a:solidFill>
              </a:rPr>
              <a:t>		V = {-32768, 32767}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>
                <a:solidFill>
                  <a:srgbClr val="FF0000"/>
                </a:solidFill>
              </a:rPr>
              <a:t>		O = {+, -, *, /, %}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C8558-BBA6-488B-8BCB-65718145D1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3308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US" dirty="0" err="1"/>
              <a:t>Tên</a:t>
            </a:r>
            <a:endParaRPr lang="en-US" dirty="0"/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822960" lvl="1" indent="-457200" algn="just" eaLnBrk="1" fontAlgn="auto" hangingPunct="1">
              <a:spcAft>
                <a:spcPts val="0"/>
              </a:spcAft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, …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3B6616-7EF9-4AA9-A019-1B7A65CE6915}" type="slidenum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/>
              <a:t>COS204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03 (02 LT+01 TH)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: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18185"/>
              </p:ext>
            </p:extLst>
          </p:nvPr>
        </p:nvGraphicFramePr>
        <p:xfrm>
          <a:off x="228600" y="1219200"/>
          <a:ext cx="8763000" cy="539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4976"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u="sng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Tĩnh</a:t>
                      </a:r>
                      <a:endParaRPr kumimoji="0"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biên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kumimoji="0" lang="en-US" sz="2800" b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u="sng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Động</a:t>
                      </a:r>
                      <a:endParaRPr kumimoji="0" lang="en-US" sz="2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gắn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trỏ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biên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0" lang="en-US" sz="2800" b="0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lúc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kumimoji="0" lang="en-US" sz="2800" b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kumimoji="0" lang="en-US" sz="2800" b="0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US" sz="2800" b="0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phóng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khỏi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kumimoji="0" lang="en-US" sz="28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EC83A-440A-4305-A515-DA5E869778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677150" cy="4783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(</a:t>
            </a:r>
            <a:r>
              <a:rPr lang="en-US" dirty="0" err="1"/>
              <a:t>mảng</a:t>
            </a:r>
            <a:r>
              <a:rPr lang="en-US" dirty="0"/>
              <a:t>),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99174E-D475-4A8F-BFD3-8A194AEBAA3D}" type="slidenum">
              <a:rPr lang="en-US">
                <a:solidFill>
                  <a:srgbClr val="7F7F7F"/>
                </a:solidFill>
              </a:rPr>
              <a:pPr eaLnBrk="1" hangingPunct="1"/>
              <a:t>22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82000" cy="1295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1313"/>
              </p:ext>
            </p:extLst>
          </p:nvPr>
        </p:nvGraphicFramePr>
        <p:xfrm>
          <a:off x="152400" y="1036320"/>
          <a:ext cx="8854759" cy="56692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6330453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323857924"/>
                    </a:ext>
                  </a:extLst>
                </a:gridCol>
                <a:gridCol w="5735004">
                  <a:extLst>
                    <a:ext uri="{9D8B030D-6E8A-4147-A177-3AD203B41FA5}">
                      <a16:colId xmlns:a16="http://schemas.microsoft.com/office/drawing/2014/main" val="711563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9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127 </a:t>
                      </a:r>
                    </a:p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255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ã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ASCII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72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16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03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32,767 </a:t>
                      </a:r>
                    </a:p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-2,147,483,648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53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65,535 </a:t>
                      </a:r>
                    </a:p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705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32,767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6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65,535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91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61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2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98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A3D570-2C08-414F-83C2-7F56854A064F}" type="slidenum">
              <a:rPr lang="en-US">
                <a:solidFill>
                  <a:srgbClr val="7F7F7F"/>
                </a:solidFill>
              </a:rPr>
              <a:pPr eaLnBrk="1" hangingPunct="1"/>
              <a:t>23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077200" cy="10668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91790985"/>
              </p:ext>
            </p:extLst>
          </p:nvPr>
        </p:nvGraphicFramePr>
        <p:xfrm>
          <a:off x="762000" y="1295400"/>
          <a:ext cx="7613650" cy="1803401"/>
        </p:xfrm>
        <a:graphic>
          <a:graphicData uri="http://schemas.openxmlformats.org/drawingml/2006/table">
            <a:tbl>
              <a:tblPr/>
              <a:tblGrid>
                <a:gridCol w="85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828" marR="36828" marT="8891" marB="8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828" marR="36828" marT="8891" marB="8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828" marR="36828" marT="8891" marB="8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Kích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thước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828" marR="36828" marT="8891" marB="88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828" marR="36828" marT="8891" marB="88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36828" marR="36828" marT="8891" marB="889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36828" marR="36828" marT="8891" marB="88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marL="36828" marR="36828" marT="8891" marB="889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828" marR="36828" marT="8891" marB="88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36828" marR="36828" marT="8891" marB="889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36828" marR="36828" marT="8891" marB="88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marL="36828" marR="36828" marT="8891" marB="889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828" marR="36828" marT="8891" marB="88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 double</a:t>
                      </a:r>
                    </a:p>
                  </a:txBody>
                  <a:tcPr marL="36828" marR="36828" marT="8891" marB="889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36828" marR="36828" marT="8891" marB="88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marL="36828" marR="36828" marT="8891" marB="889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1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600"/>
            <a:ext cx="8058150" cy="4206875"/>
          </a:xfrm>
        </p:spPr>
        <p:txBody>
          <a:bodyPr>
            <a:normAutofit/>
          </a:bodyPr>
          <a:lstStyle/>
          <a:p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&lt;KDL&gt;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mảng</a:t>
            </a:r>
            <a:r>
              <a:rPr lang="en-US" dirty="0"/>
              <a:t>&gt; [&lt;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 max&gt;];</a:t>
            </a:r>
          </a:p>
          <a:p>
            <a:pPr marL="0" indent="0">
              <a:buNone/>
            </a:pPr>
            <a:r>
              <a:rPr lang="en-US" dirty="0"/>
              <a:t>VD: </a:t>
            </a:r>
            <a:r>
              <a:rPr lang="en-US" dirty="0" err="1"/>
              <a:t>int</a:t>
            </a:r>
            <a:r>
              <a:rPr lang="en-US" dirty="0"/>
              <a:t> a[100];</a:t>
            </a:r>
          </a:p>
          <a:p>
            <a:r>
              <a:rPr lang="en-US" b="1" dirty="0" err="1"/>
              <a:t>Gán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ban </a:t>
            </a:r>
            <a:r>
              <a:rPr lang="en-US" b="1" dirty="0" err="1"/>
              <a:t>đầu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VD1: </a:t>
            </a:r>
            <a:r>
              <a:rPr lang="en-US" dirty="0" err="1"/>
              <a:t>int</a:t>
            </a:r>
            <a:r>
              <a:rPr lang="en-US" dirty="0"/>
              <a:t> a[100] = {0};</a:t>
            </a:r>
          </a:p>
          <a:p>
            <a:pPr marL="0" indent="0">
              <a:buNone/>
            </a:pPr>
            <a:r>
              <a:rPr lang="en-US" dirty="0"/>
              <a:t>VD2: </a:t>
            </a:r>
            <a:r>
              <a:rPr lang="en-US" dirty="0" err="1"/>
              <a:t>int</a:t>
            </a:r>
            <a:r>
              <a:rPr lang="en-US" dirty="0"/>
              <a:t> a[5] = {3, 6, 2, 10, 17};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hoặc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a[] = {3, 6, 2, 10, 17};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74556"/>
              </p:ext>
            </p:extLst>
          </p:nvPr>
        </p:nvGraphicFramePr>
        <p:xfrm>
          <a:off x="762000" y="1371600"/>
          <a:ext cx="65074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Giá</a:t>
                      </a:r>
                      <a:r>
                        <a:rPr lang="en-US" sz="2800" b="1" baseline="0" dirty="0"/>
                        <a:t> </a:t>
                      </a:r>
                      <a:r>
                        <a:rPr lang="en-US" sz="2800" b="1" baseline="0" dirty="0" err="1"/>
                        <a:t>trị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Vị</a:t>
                      </a:r>
                      <a:r>
                        <a:rPr lang="en-US" sz="2800" b="1" baseline="0" dirty="0"/>
                        <a:t> </a:t>
                      </a:r>
                      <a:r>
                        <a:rPr lang="en-US" sz="2800" b="1" baseline="0" dirty="0" err="1"/>
                        <a:t>trí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7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210550" cy="519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ngẫu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&lt;</a:t>
            </a:r>
            <a:r>
              <a:rPr lang="en-US" b="1" dirty="0" err="1"/>
              <a:t>time.h</a:t>
            </a:r>
            <a:r>
              <a:rPr lang="en-US" b="1" dirty="0"/>
              <a:t>&gt;</a:t>
            </a:r>
          </a:p>
          <a:p>
            <a:pPr>
              <a:buFontTx/>
              <a:buChar char="-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srand</a:t>
            </a:r>
            <a:r>
              <a:rPr lang="en-US" dirty="0"/>
              <a:t>((unsigned </a:t>
            </a:r>
            <a:r>
              <a:rPr lang="en-US" dirty="0" err="1"/>
              <a:t>int</a:t>
            </a:r>
            <a:r>
              <a:rPr lang="en-US" dirty="0"/>
              <a:t>)time(NULL));</a:t>
            </a:r>
          </a:p>
          <a:p>
            <a:pPr>
              <a:buFontTx/>
              <a:buChar char="-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rand()%k;</a:t>
            </a:r>
          </a:p>
          <a:p>
            <a:pPr marL="0" indent="0">
              <a:buNone/>
            </a:pPr>
            <a:r>
              <a:rPr lang="en-US" dirty="0"/>
              <a:t>	k: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x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[0..k-1]</a:t>
            </a:r>
          </a:p>
          <a:p>
            <a:pPr marL="0" indent="0">
              <a:buNone/>
            </a:pPr>
            <a:r>
              <a:rPr lang="en-US" i="1" dirty="0"/>
              <a:t>VD: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1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nguyên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0 </a:t>
            </a:r>
            <a:r>
              <a:rPr lang="en-US" i="1" dirty="0" err="1"/>
              <a:t>đến</a:t>
            </a:r>
            <a:r>
              <a:rPr lang="en-US" i="1" dirty="0"/>
              <a:t> 50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b="1" i="1" dirty="0" err="1"/>
              <a:t>srand</a:t>
            </a:r>
            <a:r>
              <a:rPr lang="en-US" b="1" i="1" dirty="0"/>
              <a:t>((unsigned </a:t>
            </a:r>
            <a:r>
              <a:rPr lang="en-US" b="1" i="1" dirty="0" err="1"/>
              <a:t>int</a:t>
            </a:r>
            <a:r>
              <a:rPr lang="en-US" b="1" i="1" dirty="0"/>
              <a:t>)time(NULL));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err="1"/>
              <a:t>int</a:t>
            </a:r>
            <a:r>
              <a:rPr lang="en-US" b="1" i="1" dirty="0"/>
              <a:t> x = rand()%</a:t>
            </a:r>
            <a:r>
              <a:rPr lang="en-US" b="1" i="1" dirty="0">
                <a:solidFill>
                  <a:srgbClr val="FF0000"/>
                </a:solidFill>
              </a:rPr>
              <a:t>51</a:t>
            </a:r>
            <a:r>
              <a:rPr lang="en-US" b="1" i="1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char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&gt; [&lt;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max&gt;] ;</a:t>
            </a:r>
          </a:p>
          <a:p>
            <a:pPr marL="0" indent="0">
              <a:buNone/>
            </a:pPr>
            <a:r>
              <a:rPr lang="en-US" i="1" dirty="0"/>
              <a:t>VD: char </a:t>
            </a:r>
            <a:r>
              <a:rPr lang="en-US" i="1" dirty="0" err="1"/>
              <a:t>hoten</a:t>
            </a:r>
            <a:r>
              <a:rPr lang="en-US" i="1" dirty="0"/>
              <a:t>[50];</a:t>
            </a:r>
          </a:p>
          <a:p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gets, </a:t>
            </a:r>
            <a:r>
              <a:rPr lang="en-US" dirty="0" err="1"/>
              <a:t>fflush</a:t>
            </a:r>
            <a:r>
              <a:rPr lang="en-US" dirty="0"/>
              <a:t>, </a:t>
            </a:r>
            <a:r>
              <a:rPr lang="en-US" dirty="0" err="1"/>
              <a:t>flushall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strlen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strcmp</a:t>
            </a:r>
            <a:r>
              <a:rPr lang="en-US" dirty="0"/>
              <a:t>, </a:t>
            </a:r>
            <a:r>
              <a:rPr lang="en-US" dirty="0" err="1"/>
              <a:t>stricmp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strchr</a:t>
            </a:r>
            <a:r>
              <a:rPr lang="en-US" dirty="0"/>
              <a:t>, </a:t>
            </a:r>
            <a:r>
              <a:rPr lang="en-US" dirty="0" err="1"/>
              <a:t>strstr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7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/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– Con </a:t>
            </a:r>
            <a:r>
              <a:rPr lang="en-US" dirty="0" err="1"/>
              <a:t>trỏ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1 </a:t>
            </a:r>
            <a:r>
              <a:rPr lang="en-US" b="1" dirty="0" err="1"/>
              <a:t>chiều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&lt;KDL&gt; *&lt;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mảng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VD: </a:t>
            </a:r>
            <a:r>
              <a:rPr lang="en-US" dirty="0" err="1"/>
              <a:t>int</a:t>
            </a:r>
            <a:r>
              <a:rPr lang="en-US" dirty="0"/>
              <a:t> *a;</a:t>
            </a:r>
          </a:p>
          <a:p>
            <a:r>
              <a:rPr lang="en-US" b="1" dirty="0"/>
              <a:t> </a:t>
            </a:r>
            <a:r>
              <a:rPr lang="en-US" b="1" dirty="0" err="1"/>
              <a:t>Xâu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char *&lt;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VD: char *</a:t>
            </a:r>
            <a:r>
              <a:rPr lang="en-US" dirty="0" err="1"/>
              <a:t>hoten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/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– Con </a:t>
            </a:r>
            <a:r>
              <a:rPr lang="en-US" dirty="0" err="1"/>
              <a:t>trỏ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47275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/>
              <a:t>Lưu</a:t>
            </a:r>
            <a:r>
              <a:rPr lang="en-US" sz="2800" dirty="0"/>
              <a:t> ý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calloc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(</a:t>
            </a:r>
            <a:r>
              <a:rPr lang="en-US" sz="2800" b="1" dirty="0" err="1"/>
              <a:t>hoặc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malloc</a:t>
            </a:r>
            <a:r>
              <a:rPr lang="en-US" sz="2800" b="1" dirty="0"/>
              <a:t>)</a:t>
            </a:r>
            <a:r>
              <a:rPr lang="en-US" sz="2800" dirty="0"/>
              <a:t>, </a:t>
            </a:r>
            <a:r>
              <a:rPr lang="en-US" sz="2800" dirty="0" err="1"/>
              <a:t>hủy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free</a:t>
            </a:r>
          </a:p>
          <a:p>
            <a:pPr marL="0" indent="0" algn="just">
              <a:buNone/>
            </a:pPr>
            <a:r>
              <a:rPr lang="en-US" sz="2800" dirty="0"/>
              <a:t>VD: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*a;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n = 10;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b="1" i="1" dirty="0"/>
              <a:t>a = (</a:t>
            </a:r>
            <a:r>
              <a:rPr lang="en-US" sz="2800" b="1" i="1" dirty="0" err="1"/>
              <a:t>int</a:t>
            </a:r>
            <a:r>
              <a:rPr lang="en-US" sz="2800" b="1" i="1" dirty="0"/>
              <a:t> *) </a:t>
            </a:r>
            <a:r>
              <a:rPr lang="en-US" sz="2800" b="1" i="1" dirty="0" err="1">
                <a:solidFill>
                  <a:srgbClr val="FF0000"/>
                </a:solidFill>
              </a:rPr>
              <a:t>calloc</a:t>
            </a:r>
            <a:r>
              <a:rPr lang="en-US" sz="2800" b="1" i="1" dirty="0"/>
              <a:t> (n, </a:t>
            </a:r>
            <a:r>
              <a:rPr lang="en-US" sz="2800" b="1" i="1" dirty="0" err="1"/>
              <a:t>sizeof</a:t>
            </a:r>
            <a:r>
              <a:rPr lang="en-US" sz="2800" b="1" i="1" dirty="0"/>
              <a:t> (</a:t>
            </a:r>
            <a:r>
              <a:rPr lang="en-US" sz="2800" b="1" i="1" dirty="0" err="1"/>
              <a:t>int</a:t>
            </a:r>
            <a:r>
              <a:rPr lang="en-US" sz="2800" b="1" i="1" dirty="0"/>
              <a:t>));</a:t>
            </a:r>
          </a:p>
          <a:p>
            <a:pPr marL="0" indent="0" algn="just">
              <a:buNone/>
            </a:pPr>
            <a:r>
              <a:rPr lang="en-US" sz="2800" b="1" i="1" dirty="0"/>
              <a:t>	//</a:t>
            </a:r>
            <a:r>
              <a:rPr lang="en-US" sz="2800" b="1" i="1" dirty="0" err="1"/>
              <a:t>Hoặc</a:t>
            </a:r>
            <a:r>
              <a:rPr lang="en-US" sz="2800" b="1" i="1" dirty="0"/>
              <a:t> a = (</a:t>
            </a:r>
            <a:r>
              <a:rPr lang="en-US" sz="2800" b="1" i="1" dirty="0" err="1"/>
              <a:t>int</a:t>
            </a:r>
            <a:r>
              <a:rPr lang="en-US" sz="2800" b="1" i="1" dirty="0"/>
              <a:t> *) </a:t>
            </a:r>
            <a:r>
              <a:rPr lang="en-US" sz="2800" b="1" i="1" dirty="0">
                <a:solidFill>
                  <a:srgbClr val="FF0000"/>
                </a:solidFill>
              </a:rPr>
              <a:t>malloc</a:t>
            </a:r>
            <a:r>
              <a:rPr lang="en-US" sz="2800" b="1" i="1" dirty="0"/>
              <a:t> (n);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	…..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free</a:t>
            </a:r>
            <a:r>
              <a:rPr lang="en-US" sz="2800" dirty="0"/>
              <a:t>(a);</a:t>
            </a:r>
            <a:endParaRPr 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tên_struct</a:t>
            </a:r>
            <a:endParaRPr lang="en-US" dirty="0"/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{</a:t>
            </a: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	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;</a:t>
            </a: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};</a:t>
            </a: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tên_struct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tên_kiểu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vi-VN" b="1" dirty="0"/>
              <a:t>Về kiến thức</a:t>
            </a:r>
            <a:r>
              <a:rPr lang="en-US" dirty="0"/>
              <a:t>:</a:t>
            </a:r>
            <a:r>
              <a:rPr lang="vi-VN" dirty="0"/>
              <a:t> cung cấp các phương pháp tổ chức và các thao tác</a:t>
            </a:r>
            <a:r>
              <a:rPr lang="en-US" dirty="0"/>
              <a:t> </a:t>
            </a:r>
            <a:r>
              <a:rPr lang="vi-VN" dirty="0"/>
              <a:t>cơ sở trên các cấu trúc dữ liệu, song song là sự kết hợp hai thành</a:t>
            </a:r>
            <a:r>
              <a:rPr lang="en-US" dirty="0"/>
              <a:t> </a:t>
            </a:r>
            <a:r>
              <a:rPr lang="vi-VN" dirty="0"/>
              <a:t>phần trên để hình thành nên một chương trình máy tính.</a:t>
            </a:r>
          </a:p>
          <a:p>
            <a:pPr algn="just">
              <a:lnSpc>
                <a:spcPct val="150000"/>
              </a:lnSpc>
            </a:pPr>
            <a:r>
              <a:rPr lang="vi-VN" b="1" dirty="0"/>
              <a:t>Về kỹ năng</a:t>
            </a:r>
            <a:r>
              <a:rPr lang="en-US" dirty="0"/>
              <a:t>:</a:t>
            </a:r>
            <a:r>
              <a:rPr lang="vi-VN" dirty="0"/>
              <a:t> củng cố và phát triển kỹ năng lập trình được học</a:t>
            </a:r>
            <a:r>
              <a:rPr lang="en-US" dirty="0"/>
              <a:t> </a:t>
            </a:r>
            <a:r>
              <a:rPr lang="vi-VN" dirty="0"/>
              <a:t>trong giai đoạn trước.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6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231775" lvl="1">
              <a:buNone/>
              <a:defRPr/>
            </a:pPr>
            <a:r>
              <a:rPr lang="en-US" sz="3200" dirty="0" err="1"/>
              <a:t>struct</a:t>
            </a:r>
            <a:r>
              <a:rPr lang="en-US" sz="3200" dirty="0"/>
              <a:t> </a:t>
            </a:r>
            <a:r>
              <a:rPr lang="en-US" sz="3200" dirty="0" err="1"/>
              <a:t>ttDate</a:t>
            </a:r>
            <a:endParaRPr lang="en-US" sz="3200" dirty="0"/>
          </a:p>
          <a:p>
            <a:pPr marL="231775" lvl="1">
              <a:buNone/>
              <a:defRPr/>
            </a:pPr>
            <a:r>
              <a:rPr lang="en-US" sz="3200" dirty="0"/>
              <a:t>{</a:t>
            </a:r>
          </a:p>
          <a:p>
            <a:pPr marL="231775" lvl="1">
              <a:buNone/>
              <a:defRPr/>
            </a:pPr>
            <a:r>
              <a:rPr lang="en-US" sz="3200" dirty="0"/>
              <a:t>	char </a:t>
            </a:r>
            <a:r>
              <a:rPr lang="en-US" sz="3200" dirty="0" err="1"/>
              <a:t>thu</a:t>
            </a:r>
            <a:r>
              <a:rPr lang="en-US" sz="3200" dirty="0"/>
              <a:t>[9];</a:t>
            </a:r>
          </a:p>
          <a:p>
            <a:pPr marL="231775" lvl="1">
              <a:buNone/>
              <a:defRPr/>
            </a:pPr>
            <a:r>
              <a:rPr lang="en-US" sz="3200" dirty="0"/>
              <a:t>	unsigned char </a:t>
            </a:r>
            <a:r>
              <a:rPr lang="en-US" sz="3200" dirty="0" err="1"/>
              <a:t>ngay</a:t>
            </a:r>
            <a:r>
              <a:rPr lang="en-US" sz="3200" dirty="0"/>
              <a:t>;</a:t>
            </a:r>
          </a:p>
          <a:p>
            <a:pPr marL="231775" lvl="1">
              <a:buNone/>
              <a:defRPr/>
            </a:pPr>
            <a:r>
              <a:rPr lang="en-US" sz="3200" dirty="0"/>
              <a:t>	unsigned char  </a:t>
            </a:r>
            <a:r>
              <a:rPr lang="en-US" sz="3200" dirty="0" err="1"/>
              <a:t>thang</a:t>
            </a:r>
            <a:r>
              <a:rPr lang="en-US" sz="3200" dirty="0"/>
              <a:t>;</a:t>
            </a:r>
          </a:p>
          <a:p>
            <a:pPr marL="231775" lvl="1">
              <a:buNone/>
              <a:defRPr/>
            </a:pPr>
            <a:r>
              <a:rPr lang="en-US" sz="3200" dirty="0"/>
              <a:t>	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nam</a:t>
            </a:r>
            <a:r>
              <a:rPr lang="en-US" sz="3200" dirty="0"/>
              <a:t>;</a:t>
            </a:r>
          </a:p>
          <a:p>
            <a:pPr marL="231775" lvl="1">
              <a:buNone/>
              <a:defRPr/>
            </a:pPr>
            <a:r>
              <a:rPr lang="en-US" sz="3200" dirty="0"/>
              <a:t>};</a:t>
            </a:r>
          </a:p>
          <a:p>
            <a:pPr marL="231775" lvl="1">
              <a:buNone/>
              <a:defRPr/>
            </a:pPr>
            <a:r>
              <a:rPr lang="en-US" sz="3200" dirty="0" err="1"/>
              <a:t>typedef</a:t>
            </a:r>
            <a:r>
              <a:rPr lang="en-US" sz="3200" dirty="0"/>
              <a:t> </a:t>
            </a:r>
            <a:r>
              <a:rPr lang="en-US" sz="3200" dirty="0" err="1"/>
              <a:t>struct</a:t>
            </a:r>
            <a:r>
              <a:rPr lang="en-US" sz="3200" dirty="0"/>
              <a:t> </a:t>
            </a:r>
            <a:r>
              <a:rPr lang="en-US" sz="3200" dirty="0" err="1"/>
              <a:t>ttDate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DATE</a:t>
            </a:r>
            <a:r>
              <a:rPr lang="en-US" sz="32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&gt;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DATE 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.</a:t>
            </a:r>
            <a:r>
              <a:rPr lang="en-US" dirty="0" err="1"/>
              <a:t>nam</a:t>
            </a:r>
            <a:r>
              <a:rPr lang="en-US" dirty="0"/>
              <a:t> = 2012;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&gt;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VD: </a:t>
            </a:r>
          </a:p>
          <a:p>
            <a:pPr marL="971550" indent="0">
              <a:lnSpc>
                <a:spcPct val="150000"/>
              </a:lnSpc>
              <a:buNone/>
            </a:pPr>
            <a:r>
              <a:rPr lang="en-US" dirty="0"/>
              <a:t>DATE *d;</a:t>
            </a:r>
          </a:p>
          <a:p>
            <a:pPr marL="971550" indent="0">
              <a:lnSpc>
                <a:spcPct val="150000"/>
              </a:lnSpc>
              <a:buNone/>
            </a:pPr>
            <a:r>
              <a:rPr lang="en-US" dirty="0"/>
              <a:t>d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 err="1"/>
              <a:t>nam</a:t>
            </a:r>
            <a:r>
              <a:rPr lang="en-US" dirty="0"/>
              <a:t> = 2012;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CTDL &amp; GT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C8558-BBA6-488B-8BCB-65718145D1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00200" y="1066800"/>
            <a:ext cx="5715000" cy="556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sz="4000" b="1">
              <a:solidFill>
                <a:schemeClr val="bg1"/>
              </a:solidFill>
            </a:endParaRPr>
          </a:p>
          <a:p>
            <a:pPr algn="ctr"/>
            <a:r>
              <a:rPr lang="en-US" sz="4000" b="1">
                <a:solidFill>
                  <a:schemeClr val="bg1"/>
                </a:solidFill>
              </a:rPr>
              <a:t>Chương trình</a:t>
            </a:r>
          </a:p>
        </p:txBody>
      </p:sp>
      <p:sp>
        <p:nvSpPr>
          <p:cNvPr id="9" name="Oval 8"/>
          <p:cNvSpPr/>
          <p:nvPr/>
        </p:nvSpPr>
        <p:spPr>
          <a:xfrm>
            <a:off x="1752600" y="2362200"/>
            <a:ext cx="2590800" cy="2514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Cấu trúc dữ liệu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2362200"/>
            <a:ext cx="2514600" cy="2514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Giải thuật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2933700" y="1752600"/>
            <a:ext cx="3086100" cy="83820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3086100" y="4495799"/>
            <a:ext cx="3086100" cy="83820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011" y="1481693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Niklaus</a:t>
            </a:r>
            <a:r>
              <a:rPr lang="en-US" sz="2200" dirty="0"/>
              <a:t> Wirth</a:t>
            </a:r>
          </a:p>
        </p:txBody>
      </p:sp>
    </p:spTree>
    <p:extLst>
      <p:ext uri="{BB962C8B-B14F-4D97-AF65-F5344CB8AC3E}">
        <p14:creationId xmlns:p14="http://schemas.microsoft.com/office/powerpoint/2010/main" val="22030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19747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</a:t>
            </a:r>
            <a:r>
              <a:rPr lang="vi-VN" sz="2800" dirty="0"/>
              <a:t>ách thức liên kết</a:t>
            </a:r>
            <a:r>
              <a:rPr lang="en-US" sz="2800" dirty="0"/>
              <a:t>/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vi-VN" sz="2800" dirty="0"/>
              <a:t> các </a:t>
            </a:r>
            <a:r>
              <a:rPr lang="en-US" sz="2800" dirty="0"/>
              <a:t>KDL </a:t>
            </a:r>
            <a:r>
              <a:rPr lang="vi-VN" sz="2800" dirty="0"/>
              <a:t>cơ sở</a:t>
            </a:r>
            <a:r>
              <a:rPr lang="en-US" sz="2800" dirty="0"/>
              <a:t>/ KDL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vi-VN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(</a:t>
            </a:r>
            <a:r>
              <a:rPr lang="en-US" sz="2800" i="1" dirty="0" err="1"/>
              <a:t>phương</a:t>
            </a:r>
            <a:r>
              <a:rPr lang="en-US" sz="2800" i="1" dirty="0"/>
              <a:t> </a:t>
            </a:r>
            <a:r>
              <a:rPr lang="en-US" sz="2800" i="1" dirty="0" err="1"/>
              <a:t>pháp</a:t>
            </a:r>
            <a:r>
              <a:rPr lang="en-US" sz="2800" i="1" dirty="0"/>
              <a:t> </a:t>
            </a:r>
            <a:r>
              <a:rPr lang="en-US" sz="2800" i="1" dirty="0" err="1"/>
              <a:t>lưu</a:t>
            </a:r>
            <a:r>
              <a:rPr lang="en-US" sz="2800" i="1" dirty="0"/>
              <a:t> </a:t>
            </a:r>
            <a:r>
              <a:rPr lang="en-US" sz="2800" i="1" dirty="0" err="1"/>
              <a:t>trữ</a:t>
            </a:r>
            <a:r>
              <a:rPr lang="en-US" sz="2800" i="1" dirty="0"/>
              <a:t> </a:t>
            </a:r>
            <a:r>
              <a:rPr lang="en-US" sz="2800" i="1" dirty="0" err="1"/>
              <a:t>trên</a:t>
            </a:r>
            <a:r>
              <a:rPr lang="en-US" sz="2800" i="1" dirty="0"/>
              <a:t> </a:t>
            </a:r>
            <a:r>
              <a:rPr lang="en-US" sz="2800" i="1" dirty="0" err="1"/>
              <a:t>máy</a:t>
            </a:r>
            <a:r>
              <a:rPr lang="en-US" sz="2800" i="1" dirty="0"/>
              <a:t> </a:t>
            </a:r>
            <a:r>
              <a:rPr lang="en-US" sz="2800" i="1" dirty="0" err="1"/>
              <a:t>tính</a:t>
            </a:r>
            <a:r>
              <a:rPr lang="en-US" sz="2800" dirty="0"/>
              <a:t>)</a:t>
            </a:r>
          </a:p>
          <a:p>
            <a:pPr algn="just"/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cập</a:t>
            </a:r>
            <a:r>
              <a:rPr lang="en-US" altLang="en-US" sz="2800" dirty="0"/>
              <a:t>/ </a:t>
            </a:r>
            <a:r>
              <a:rPr lang="en-US" altLang="en-US" sz="2800" dirty="0" err="1"/>
              <a:t>xử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Cần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giải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thuật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(Linked List)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(Stack)/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đợi</a:t>
            </a:r>
            <a:r>
              <a:rPr lang="en-US" altLang="en-US" dirty="0"/>
              <a:t> (Queue)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Cây</a:t>
            </a:r>
            <a:r>
              <a:rPr lang="en-US" altLang="en-US" dirty="0"/>
              <a:t> (Tree)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CTDL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91400" cy="487362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 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C8558-BBA6-488B-8BCB-65718145D1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7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(well-defined)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vài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output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sz="2800" dirty="0" err="1">
                <a:sym typeface="Wingdings" panose="05000000000000000000" pitchFamily="2" charset="2"/>
              </a:rPr>
              <a:t>Cách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thức</a:t>
            </a:r>
            <a:r>
              <a:rPr lang="en-US" sz="2800" dirty="0">
                <a:sym typeface="Wingdings" panose="05000000000000000000" pitchFamily="2" charset="2"/>
              </a:rPr>
              <a:t>/ </a:t>
            </a:r>
            <a:r>
              <a:rPr lang="en-US" sz="2800" dirty="0" err="1">
                <a:sym typeface="Wingdings" panose="05000000000000000000" pitchFamily="2" charset="2"/>
              </a:rPr>
              <a:t>quy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trình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thực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hiện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hoàn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thành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một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công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việc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xác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định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cụ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thể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nào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đó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i="1" dirty="0">
                <a:sym typeface="Wingdings" panose="05000000000000000000" pitchFamily="2" charset="2"/>
              </a:rPr>
              <a:t>VD </a:t>
            </a:r>
            <a:r>
              <a:rPr lang="en-US" sz="2800" i="1" dirty="0" err="1">
                <a:sym typeface="Wingdings" panose="05000000000000000000" pitchFamily="2" charset="2"/>
              </a:rPr>
              <a:t>Cộng</a:t>
            </a:r>
            <a:r>
              <a:rPr lang="en-US" sz="2800" i="1" dirty="0">
                <a:sym typeface="Wingdings" panose="05000000000000000000" pitchFamily="2" charset="2"/>
              </a:rPr>
              <a:t> 2 </a:t>
            </a:r>
            <a:r>
              <a:rPr lang="en-US" sz="2800" i="1" dirty="0" err="1">
                <a:sym typeface="Wingdings" panose="05000000000000000000" pitchFamily="2" charset="2"/>
              </a:rPr>
              <a:t>số</a:t>
            </a:r>
            <a:r>
              <a:rPr lang="en-US" sz="2800" i="1" dirty="0">
                <a:sym typeface="Wingdings" panose="05000000000000000000" pitchFamily="2" charset="2"/>
              </a:rPr>
              <a:t>, </a:t>
            </a:r>
            <a:r>
              <a:rPr lang="en-US" sz="2800" i="1" dirty="0" err="1">
                <a:sym typeface="Wingdings" panose="05000000000000000000" pitchFamily="2" charset="2"/>
              </a:rPr>
              <a:t>tính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tổng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dãy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Fibonaci</a:t>
            </a:r>
            <a:r>
              <a:rPr lang="en-US" sz="2800" i="1" dirty="0">
                <a:sym typeface="Wingdings" panose="05000000000000000000" pitchFamily="2" charset="2"/>
              </a:rPr>
              <a:t>, …</a:t>
            </a:r>
            <a:endParaRPr lang="en-GB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1843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86000" y="1219200"/>
            <a:ext cx="3352800" cy="5334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/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thúc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16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Rẽ</a:t>
            </a:r>
            <a:r>
              <a:rPr lang="en-US" sz="3200" dirty="0"/>
              <a:t> </a:t>
            </a:r>
            <a:r>
              <a:rPr lang="en-US" sz="3200" dirty="0" err="1"/>
              <a:t>nhánh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2400" dirty="0"/>
          </a:p>
          <a:p>
            <a:pPr eaLnBrk="1" hangingPunct="1">
              <a:buFont typeface="Arial" charset="0"/>
              <a:buNone/>
              <a:defRPr/>
            </a:pPr>
            <a:endParaRPr lang="en-US" sz="14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18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Nhập</a:t>
            </a:r>
            <a:r>
              <a:rPr lang="en-US" sz="3200" dirty="0"/>
              <a:t>/ </a:t>
            </a:r>
            <a:r>
              <a:rPr lang="en-US" sz="3200" dirty="0" err="1"/>
              <a:t>Xuất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81000" y="1143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57200" y="2286000"/>
            <a:ext cx="1600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00" y="4189413"/>
            <a:ext cx="1524000" cy="15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4800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533400" y="5943600"/>
            <a:ext cx="15240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105400" y="2819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800" y="3962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9" name="Content Placeholder 5"/>
          <p:cNvSpPr txBox="1">
            <a:spLocks/>
          </p:cNvSpPr>
          <p:nvPr/>
        </p:nvSpPr>
        <p:spPr bwMode="auto">
          <a:xfrm>
            <a:off x="6248400" y="2819400"/>
            <a:ext cx="2743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trả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về</a:t>
            </a: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nối</a:t>
            </a: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2606F4-00AB-4ACE-9EF5-2935C96395AC}" type="slidenum">
              <a:rPr lang="en-US">
                <a:solidFill>
                  <a:srgbClr val="7F7F7F"/>
                </a:solidFill>
              </a:rPr>
              <a:pPr eaLnBrk="1" hangingPunct="1"/>
              <a:t>38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38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IF 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 THEN …ENDIF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IF 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 THEN ... ELSE ... ENDIF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WHILE 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 DO … ENDWHILE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DO … UNTIL 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&gt;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DISPLAY …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RETURN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10550" cy="4651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/>
              <a:t>Điểm</a:t>
            </a:r>
            <a:r>
              <a:rPr lang="en-US" sz="2400" b="1" dirty="0"/>
              <a:t> </a:t>
            </a:r>
            <a:r>
              <a:rPr lang="en-US" sz="2400" b="1" dirty="0" err="1"/>
              <a:t>quá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(1): </a:t>
            </a:r>
            <a:r>
              <a:rPr lang="vi-VN" sz="2400" dirty="0"/>
              <a:t>điểm kiểm tra thường xuyên trong quá trình học tập;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,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,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,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/>
              <a:t>Điểm</a:t>
            </a:r>
            <a:r>
              <a:rPr lang="en-US" sz="2400" b="1" dirty="0"/>
              <a:t>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hành</a:t>
            </a:r>
            <a:r>
              <a:rPr lang="en-US" sz="2400" b="1" dirty="0"/>
              <a:t> (2)</a:t>
            </a:r>
            <a:endParaRPr lang="vi-V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400" b="1" dirty="0"/>
              <a:t>Điểm thi kết thúc học phần</a:t>
            </a:r>
            <a:r>
              <a:rPr lang="en-US" sz="2400" b="1" dirty="0"/>
              <a:t> (3)</a:t>
            </a:r>
            <a:r>
              <a:rPr lang="vi-VN" sz="2400" b="1" dirty="0"/>
              <a:t>: </a:t>
            </a:r>
            <a:r>
              <a:rPr lang="vi-VN" sz="2400" dirty="0"/>
              <a:t>lấy từ bài kiểm tra cuối kỳ được tổ chức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Điểm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học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phần</a:t>
            </a:r>
            <a:r>
              <a:rPr lang="en-US" sz="2400" b="1" dirty="0">
                <a:solidFill>
                  <a:srgbClr val="FF0000"/>
                </a:solidFill>
              </a:rPr>
              <a:t> = 20% x (1) + 30% x (2) + 50% x (3)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3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0" indent="0">
              <a:lnSpc>
                <a:spcPct val="150000"/>
              </a:lnSpc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2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Nếu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 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thúc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Nếu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&gt; 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 = a – b;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	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Ngược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 = b – a;</a:t>
            </a:r>
          </a:p>
          <a:p>
            <a:pPr marL="0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trở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2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WHILE a ≠ b DO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IF a&gt;b THEN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	a=a-b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ELSE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	b=b-a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ENDIF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ENDWHILE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DISPLAY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4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20937"/>
            <a:ext cx="8515350" cy="5837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9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3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91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[1]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đắn</a:t>
            </a:r>
            <a:r>
              <a:rPr lang="en-US" sz="2800" dirty="0"/>
              <a:t> 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	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[2]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Sau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vài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6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3498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[3]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nhằng</a:t>
            </a:r>
            <a:r>
              <a:rPr lang="en-US" dirty="0"/>
              <a:t>,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hiểu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đặt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[4]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[5]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2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tốt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xấu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2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4774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b="1" dirty="0" err="1"/>
              <a:t>Đánh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độ</a:t>
            </a:r>
            <a:r>
              <a:rPr lang="vi-VN" b="1" dirty="0"/>
              <a:t> </a:t>
            </a:r>
            <a:r>
              <a:rPr lang="vi-VN" b="1" dirty="0" err="1"/>
              <a:t>phức</a:t>
            </a:r>
            <a:r>
              <a:rPr lang="vi-VN" b="1" dirty="0"/>
              <a:t> </a:t>
            </a:r>
            <a:r>
              <a:rPr lang="vi-VN" b="1" dirty="0" err="1"/>
              <a:t>tạp</a:t>
            </a:r>
            <a:r>
              <a:rPr lang="vi-VN" b="1" dirty="0"/>
              <a:t>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102226"/>
          </a:xfrm>
        </p:spPr>
        <p:txBody>
          <a:bodyPr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dirty="0"/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C57E1C-0C46-4B2E-B7D2-CE9877054AC0}" type="slidenum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www.minhthai.edu.vn</a:t>
            </a:r>
            <a:r>
              <a:rPr lang="en-US" dirty="0"/>
              <a:t>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Trang (2014).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"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". HUTECH.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Thêm</a:t>
            </a:r>
            <a:r>
              <a:rPr lang="en-US" dirty="0"/>
              <a:t>: Alfred </a:t>
            </a:r>
            <a:r>
              <a:rPr lang="en-US" dirty="0" err="1"/>
              <a:t>V.Aho</a:t>
            </a:r>
            <a:r>
              <a:rPr lang="en-US" dirty="0"/>
              <a:t> - John. Hopcroft – Jeffrey </a:t>
            </a:r>
            <a:r>
              <a:rPr lang="en-US" dirty="0" err="1"/>
              <a:t>D.Ullman</a:t>
            </a:r>
            <a:r>
              <a:rPr lang="en-US" dirty="0"/>
              <a:t> (1983). Data Structures and Algorithms. Addison-Wesley Publishing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8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(algorithm complexity)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ước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lượng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số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phép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tính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cần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thực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hiện</a:t>
            </a:r>
            <a:endParaRPr lang="en-US" i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7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dirty="0"/>
              <a:t>Thời gian thực hiện một chương trình là một hàm của kích thước dữ liệu vào, ký hiệu T(</a:t>
            </a:r>
            <a:r>
              <a:rPr lang="en-US" dirty="0"/>
              <a:t>N</a:t>
            </a:r>
            <a:r>
              <a:rPr lang="vi-VN" dirty="0"/>
              <a:t>) trong đó </a:t>
            </a:r>
            <a:r>
              <a:rPr lang="en-US" dirty="0"/>
              <a:t>N</a:t>
            </a:r>
            <a:r>
              <a:rPr lang="vi-VN" dirty="0"/>
              <a:t> là kích thước (độ lớn) của dữ liệu vào</a:t>
            </a:r>
            <a:endParaRPr lang="en-US" dirty="0"/>
          </a:p>
          <a:p>
            <a:pPr algn="just"/>
            <a:r>
              <a:rPr lang="en-US" dirty="0"/>
              <a:t>VD: </a:t>
            </a:r>
            <a:r>
              <a:rPr lang="vi-VN" dirty="0"/>
              <a:t>Chương trình tính tổng của </a:t>
            </a:r>
            <a:r>
              <a:rPr lang="en-US" dirty="0"/>
              <a:t>N</a:t>
            </a:r>
            <a:r>
              <a:rPr lang="vi-VN" dirty="0"/>
              <a:t> số có thời gian thực hiện </a:t>
            </a:r>
            <a:r>
              <a:rPr lang="en-US" dirty="0"/>
              <a:t>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 </a:t>
            </a:r>
            <a:r>
              <a:rPr lang="vi-VN" dirty="0"/>
              <a:t>là T(</a:t>
            </a:r>
            <a:r>
              <a:rPr lang="en-US" dirty="0"/>
              <a:t>N</a:t>
            </a:r>
            <a:r>
              <a:rPr lang="vi-VN" dirty="0"/>
              <a:t>) = c</a:t>
            </a:r>
            <a:r>
              <a:rPr lang="en-US" dirty="0"/>
              <a:t>.N</a:t>
            </a:r>
            <a:r>
              <a:rPr lang="vi-VN" dirty="0"/>
              <a:t> trong đó c là một hằng số</a:t>
            </a:r>
            <a:endParaRPr lang="en-US" dirty="0"/>
          </a:p>
          <a:p>
            <a:pPr algn="just"/>
            <a:r>
              <a:rPr lang="vi-VN" dirty="0"/>
              <a:t>Thời gian 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vi-VN" dirty="0"/>
              <a:t>chương trình là một hàm không âm, tức là T(n) </a:t>
            </a:r>
            <a:r>
              <a:rPr lang="vi-VN" dirty="0">
                <a:sym typeface="Symbol" panose="05050102010706020507" pitchFamily="18" charset="2"/>
              </a:rPr>
              <a:t></a:t>
            </a:r>
            <a:r>
              <a:rPr lang="vi-VN" dirty="0"/>
              <a:t>0 </a:t>
            </a:r>
            <a:r>
              <a:rPr lang="vi-VN" dirty="0">
                <a:sym typeface="Symbol" panose="05050102010706020507" pitchFamily="18" charset="2"/>
              </a:rPr>
              <a:t></a:t>
            </a:r>
            <a:r>
              <a:rPr lang="vi-VN" dirty="0"/>
              <a:t>n</a:t>
            </a:r>
            <a:r>
              <a:rPr lang="vi-VN" dirty="0">
                <a:sym typeface="Symbol" panose="05050102010706020507" pitchFamily="18" charset="2"/>
              </a:rPr>
              <a:t></a:t>
            </a:r>
            <a:r>
              <a:rPr lang="vi-VN" dirty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vi-VN" sz="2800" dirty="0"/>
              <a:t>àm T(</a:t>
            </a:r>
            <a:r>
              <a:rPr lang="en-US" sz="2800" dirty="0"/>
              <a:t>N</a:t>
            </a:r>
            <a:r>
              <a:rPr lang="vi-VN" sz="2800" dirty="0"/>
              <a:t>) có </a:t>
            </a:r>
            <a:r>
              <a:rPr lang="vi-VN" sz="2800" b="1" dirty="0"/>
              <a:t>tỷ suất tăng (growth rate)</a:t>
            </a:r>
            <a:r>
              <a:rPr lang="vi-VN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vi-VN" sz="2800" dirty="0"/>
              <a:t>f(n) nếu tồn tại các hằng số c và </a:t>
            </a:r>
            <a:r>
              <a:rPr lang="en-US" sz="2800" dirty="0"/>
              <a:t>N</a:t>
            </a:r>
            <a:r>
              <a:rPr lang="vi-VN" sz="2800" baseline="-25000" dirty="0"/>
              <a:t>0</a:t>
            </a:r>
            <a:r>
              <a:rPr lang="vi-VN" sz="2800" dirty="0"/>
              <a:t> sao cho T(</a:t>
            </a:r>
            <a:r>
              <a:rPr lang="en-US" sz="2800" dirty="0"/>
              <a:t>N</a:t>
            </a:r>
            <a:r>
              <a:rPr lang="vi-VN" sz="2800" dirty="0"/>
              <a:t>) ≤ f(</a:t>
            </a:r>
            <a:r>
              <a:rPr lang="en-US" sz="2800" dirty="0"/>
              <a:t>N</a:t>
            </a:r>
            <a:r>
              <a:rPr lang="vi-VN" sz="2800" dirty="0"/>
              <a:t>) với mọi </a:t>
            </a:r>
            <a:r>
              <a:rPr lang="en-US" sz="2800" dirty="0"/>
              <a:t>N</a:t>
            </a:r>
            <a:r>
              <a:rPr lang="vi-VN" sz="2800" dirty="0"/>
              <a:t> ≥ </a:t>
            </a:r>
            <a:r>
              <a:rPr lang="en-US" sz="2800" dirty="0"/>
              <a:t>N</a:t>
            </a:r>
            <a:r>
              <a:rPr lang="vi-VN" sz="2800" baseline="-25000" dirty="0"/>
              <a:t>0</a:t>
            </a:r>
            <a:r>
              <a:rPr lang="vi-VN" sz="2800" dirty="0"/>
              <a:t> </a:t>
            </a:r>
            <a:endParaRPr lang="en-US" sz="2800" dirty="0"/>
          </a:p>
          <a:p>
            <a:r>
              <a:rPr lang="en-US" sz="2800" dirty="0"/>
              <a:t>VD: </a:t>
            </a:r>
            <a:r>
              <a:rPr lang="vi-VN" sz="2800" dirty="0"/>
              <a:t>Giả sử T(0) = 1, T(1) = 4 và tổng quát T(</a:t>
            </a:r>
            <a:r>
              <a:rPr lang="en-US" sz="2800" dirty="0"/>
              <a:t>N</a:t>
            </a:r>
            <a:r>
              <a:rPr lang="vi-VN" sz="2800" dirty="0"/>
              <a:t>) = (</a:t>
            </a:r>
            <a:r>
              <a:rPr lang="en-US" sz="2800" dirty="0"/>
              <a:t>N</a:t>
            </a:r>
            <a:r>
              <a:rPr lang="vi-VN" sz="2800" dirty="0"/>
              <a:t>+1)</a:t>
            </a:r>
            <a:r>
              <a:rPr lang="vi-VN" sz="2800" baseline="30000" dirty="0"/>
              <a:t>2</a:t>
            </a:r>
            <a:r>
              <a:rPr lang="vi-VN" sz="2800" dirty="0"/>
              <a:t>. Đặt </a:t>
            </a:r>
            <a:r>
              <a:rPr lang="en-US" sz="2800" dirty="0"/>
              <a:t>N</a:t>
            </a:r>
            <a:r>
              <a:rPr lang="vi-VN" sz="2800" baseline="-25000" dirty="0"/>
              <a:t>0</a:t>
            </a:r>
            <a:r>
              <a:rPr lang="vi-VN" sz="2800" dirty="0"/>
              <a:t> = 1 và c = 4 thì với mọi </a:t>
            </a:r>
            <a:r>
              <a:rPr lang="en-US" sz="2800" dirty="0"/>
              <a:t>N</a:t>
            </a:r>
            <a:r>
              <a:rPr lang="vi-VN" sz="2800" dirty="0"/>
              <a:t> ≥ 1 chúng ta dễ dàng chứng minh rằng T(</a:t>
            </a:r>
            <a:r>
              <a:rPr lang="en-US" sz="2800" dirty="0"/>
              <a:t>N</a:t>
            </a:r>
            <a:r>
              <a:rPr lang="vi-VN" sz="2800" dirty="0"/>
              <a:t>) = (</a:t>
            </a:r>
            <a:r>
              <a:rPr lang="en-US" sz="2800" dirty="0"/>
              <a:t>N</a:t>
            </a:r>
            <a:r>
              <a:rPr lang="vi-VN" sz="2800" dirty="0"/>
              <a:t>+1)</a:t>
            </a:r>
            <a:r>
              <a:rPr lang="vi-VN" sz="2800" baseline="30000" dirty="0"/>
              <a:t>2</a:t>
            </a:r>
            <a:r>
              <a:rPr lang="vi-VN" sz="2800" dirty="0"/>
              <a:t> ≤ 4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r>
              <a:rPr lang="vi-VN" sz="2800" dirty="0"/>
              <a:t> với mọi </a:t>
            </a:r>
            <a:r>
              <a:rPr lang="en-US" sz="2800" dirty="0"/>
              <a:t>N</a:t>
            </a:r>
            <a:r>
              <a:rPr lang="vi-VN" sz="2800" dirty="0"/>
              <a:t> ≥ 1, tức là tỷ suất tăng của T(</a:t>
            </a:r>
            <a:r>
              <a:rPr lang="en-US" sz="2800" dirty="0"/>
              <a:t>N</a:t>
            </a:r>
            <a:r>
              <a:rPr lang="vi-VN" sz="2800" dirty="0"/>
              <a:t>) là 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endParaRPr lang="en-US" sz="2800" dirty="0"/>
          </a:p>
          <a:p>
            <a:r>
              <a:rPr lang="en-US" sz="2800" dirty="0"/>
              <a:t>VD: </a:t>
            </a:r>
            <a:r>
              <a:rPr lang="vi-VN" sz="2800" dirty="0"/>
              <a:t>Tỷ suất tăng của hàm T(</a:t>
            </a:r>
            <a:r>
              <a:rPr lang="en-US" sz="2800" dirty="0"/>
              <a:t>N</a:t>
            </a:r>
            <a:r>
              <a:rPr lang="vi-VN" sz="2800" dirty="0"/>
              <a:t>) = 3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r>
              <a:rPr lang="vi-VN" sz="2800" dirty="0"/>
              <a:t> + 2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r>
              <a:rPr lang="vi-VN" sz="2800" dirty="0"/>
              <a:t> là 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r>
              <a:rPr lang="vi-VN" sz="2800" dirty="0"/>
              <a:t>. </a:t>
            </a:r>
            <a:r>
              <a:rPr lang="en-US" sz="2800" dirty="0" err="1"/>
              <a:t>Đặt</a:t>
            </a:r>
            <a:r>
              <a:rPr lang="en-US" sz="2800" dirty="0"/>
              <a:t> N</a:t>
            </a:r>
            <a:r>
              <a:rPr lang="vi-VN" sz="2800" baseline="-25000" dirty="0"/>
              <a:t>0</a:t>
            </a:r>
            <a:r>
              <a:rPr lang="vi-VN" sz="2800" dirty="0"/>
              <a:t> = 0 và c = 5 ta dễ dàng chứng minh rằng với mọi </a:t>
            </a:r>
            <a:r>
              <a:rPr lang="en-US" sz="2800" dirty="0"/>
              <a:t>N</a:t>
            </a:r>
            <a:r>
              <a:rPr lang="vi-VN" sz="2800" dirty="0"/>
              <a:t> ≥ 0 thì 3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r>
              <a:rPr lang="vi-VN" sz="2800" dirty="0"/>
              <a:t> + 2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r>
              <a:rPr lang="vi-VN" sz="2800" dirty="0"/>
              <a:t> ≤ 5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err="1"/>
                  <a:t>Hàm</a:t>
                </a:r>
                <a:r>
                  <a:rPr lang="en-US" dirty="0"/>
                  <a:t> T(N) </a:t>
                </a:r>
                <a:r>
                  <a:rPr lang="en-US" dirty="0" err="1"/>
                  <a:t>là</a:t>
                </a:r>
                <a:r>
                  <a:rPr lang="en-US" dirty="0"/>
                  <a:t> O(f(N)) (hay T(N)=O(f(N) – T(N)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b="1" dirty="0" err="1"/>
                  <a:t>độ</a:t>
                </a:r>
                <a:r>
                  <a:rPr lang="en-US" b="1" dirty="0"/>
                  <a:t> </a:t>
                </a:r>
                <a:r>
                  <a:rPr lang="en-US" b="1" dirty="0" err="1"/>
                  <a:t>phức</a:t>
                </a:r>
                <a:r>
                  <a:rPr lang="en-US" b="1" dirty="0"/>
                  <a:t> </a:t>
                </a:r>
                <a:r>
                  <a:rPr lang="en-US" b="1" dirty="0" err="1"/>
                  <a:t>tạp</a:t>
                </a:r>
                <a:r>
                  <a:rPr lang="en-US" b="1" dirty="0"/>
                  <a:t>/ </a:t>
                </a:r>
                <a:r>
                  <a:rPr lang="en-US" b="1" dirty="0" err="1"/>
                  <a:t>có</a:t>
                </a:r>
                <a:r>
                  <a:rPr lang="en-US" b="1" dirty="0"/>
                  <a:t> </a:t>
                </a:r>
                <a:r>
                  <a:rPr lang="en-US" b="1" dirty="0" err="1"/>
                  <a:t>tỷ</a:t>
                </a:r>
                <a:r>
                  <a:rPr lang="en-US" b="1" dirty="0"/>
                  <a:t> </a:t>
                </a:r>
                <a:r>
                  <a:rPr lang="en-US" b="1" dirty="0" err="1"/>
                  <a:t>suất</a:t>
                </a:r>
                <a:r>
                  <a:rPr lang="en-US" b="1" dirty="0"/>
                  <a:t> </a:t>
                </a:r>
                <a:r>
                  <a:rPr lang="en-US" b="1" dirty="0" err="1"/>
                  <a:t>tăng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f(N))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c </a:t>
                </a:r>
                <a:r>
                  <a:rPr lang="en-US" dirty="0" err="1"/>
                  <a:t>và</a:t>
                </a:r>
                <a:r>
                  <a:rPr lang="en-US" dirty="0"/>
                  <a:t> N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Đ</a:t>
                </a:r>
                <a:r>
                  <a:rPr lang="vi-VN" dirty="0"/>
                  <a:t>ộ phức tạp giải thuật là một hàm chặn trên của hàm thời gian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VD: </a:t>
                </a:r>
                <a:r>
                  <a:rPr lang="vi-VN" b="1" dirty="0"/>
                  <a:t>log</a:t>
                </a:r>
                <a:r>
                  <a:rPr lang="vi-VN" b="1" baseline="-25000" dirty="0"/>
                  <a:t>2</a:t>
                </a:r>
                <a:r>
                  <a:rPr lang="vi-VN" b="1" dirty="0"/>
                  <a:t>n, n, nlog</a:t>
                </a:r>
                <a:r>
                  <a:rPr lang="vi-VN" b="1" baseline="-25000" dirty="0"/>
                  <a:t>2</a:t>
                </a:r>
                <a:r>
                  <a:rPr lang="vi-VN" b="1" dirty="0"/>
                  <a:t>n, n</a:t>
                </a:r>
                <a:r>
                  <a:rPr lang="vi-VN" b="1" baseline="30000" dirty="0"/>
                  <a:t>2</a:t>
                </a:r>
                <a:r>
                  <a:rPr lang="vi-VN" b="1" dirty="0"/>
                  <a:t>, </a:t>
                </a:r>
                <a:r>
                  <a:rPr lang="vi-VN" b="1" u="sng" dirty="0">
                    <a:solidFill>
                      <a:srgbClr val="FF0000"/>
                    </a:solidFill>
                  </a:rPr>
                  <a:t>n</a:t>
                </a:r>
                <a:r>
                  <a:rPr lang="vi-VN" b="1" u="sng" baseline="30000" dirty="0">
                    <a:solidFill>
                      <a:srgbClr val="FF0000"/>
                    </a:solidFill>
                  </a:rPr>
                  <a:t>3</a:t>
                </a:r>
                <a:r>
                  <a:rPr lang="vi-VN" b="1" u="sng" dirty="0">
                    <a:solidFill>
                      <a:srgbClr val="FF0000"/>
                    </a:solidFill>
                  </a:rPr>
                  <a:t>, n!, n</a:t>
                </a:r>
                <a:r>
                  <a:rPr lang="vi-VN" b="1" u="sng" baseline="30000" dirty="0">
                    <a:solidFill>
                      <a:srgbClr val="FF0000"/>
                    </a:solidFill>
                  </a:rPr>
                  <a:t>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791200" y="4800600"/>
            <a:ext cx="2362200" cy="762000"/>
          </a:xfrm>
          <a:prstGeom prst="wedgeEllipseCallout">
            <a:avLst>
              <a:gd name="adj1" fmla="val -83364"/>
              <a:gd name="adj2" fmla="val 4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23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/>
              <a:t>Nếu T1(</a:t>
            </a:r>
            <a:r>
              <a:rPr lang="en-US" dirty="0"/>
              <a:t>N</a:t>
            </a:r>
            <a:r>
              <a:rPr lang="vi-VN" dirty="0"/>
              <a:t>) và T2(</a:t>
            </a:r>
            <a:r>
              <a:rPr lang="en-US" dirty="0"/>
              <a:t>N</a:t>
            </a:r>
            <a:r>
              <a:rPr lang="vi-VN" dirty="0"/>
              <a:t>) là thời gian thực hiện của hai đoạn chương trình P1 và P2; và T1(</a:t>
            </a:r>
            <a:r>
              <a:rPr lang="en-US" dirty="0"/>
              <a:t>N</a:t>
            </a:r>
            <a:r>
              <a:rPr lang="vi-VN" dirty="0"/>
              <a:t>)=O(f(</a:t>
            </a:r>
            <a:r>
              <a:rPr lang="en-US" dirty="0"/>
              <a:t>N</a:t>
            </a:r>
            <a:r>
              <a:rPr lang="vi-VN" dirty="0"/>
              <a:t>)), T2(</a:t>
            </a:r>
            <a:r>
              <a:rPr lang="en-US" dirty="0"/>
              <a:t>N</a:t>
            </a:r>
            <a:r>
              <a:rPr lang="vi-VN" dirty="0"/>
              <a:t>)=O(g(</a:t>
            </a:r>
            <a:r>
              <a:rPr lang="en-US" dirty="0"/>
              <a:t>N</a:t>
            </a:r>
            <a:r>
              <a:rPr lang="vi-VN" dirty="0"/>
              <a:t>) 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vi-VN" dirty="0"/>
              <a:t>thời gian thực hiện của đoạn hai chương trình đó </a:t>
            </a:r>
            <a:r>
              <a:rPr lang="vi-VN" b="1" dirty="0"/>
              <a:t>nối tiếp nhau</a:t>
            </a:r>
            <a:r>
              <a:rPr lang="vi-VN" dirty="0"/>
              <a:t> là T(</a:t>
            </a:r>
            <a:r>
              <a:rPr lang="en-US" dirty="0"/>
              <a:t>N</a:t>
            </a:r>
            <a:r>
              <a:rPr lang="vi-VN" dirty="0"/>
              <a:t>)=O(</a:t>
            </a:r>
            <a:r>
              <a:rPr lang="vi-VN" b="1" dirty="0"/>
              <a:t>max(f(</a:t>
            </a:r>
            <a:r>
              <a:rPr lang="en-US" b="1" dirty="0"/>
              <a:t>N</a:t>
            </a:r>
            <a:r>
              <a:rPr lang="vi-VN" b="1" dirty="0"/>
              <a:t>),</a:t>
            </a:r>
            <a:r>
              <a:rPr lang="en-US" b="1" dirty="0"/>
              <a:t> </a:t>
            </a:r>
            <a:r>
              <a:rPr lang="vi-VN" b="1" dirty="0"/>
              <a:t>g(</a:t>
            </a:r>
            <a:r>
              <a:rPr lang="en-US" b="1" dirty="0"/>
              <a:t>N</a:t>
            </a:r>
            <a:r>
              <a:rPr lang="vi-VN" b="1" dirty="0"/>
              <a:t>))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6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/>
              <a:t>Nếu T1(</a:t>
            </a:r>
            <a:r>
              <a:rPr lang="en-US" dirty="0"/>
              <a:t>N</a:t>
            </a:r>
            <a:r>
              <a:rPr lang="vi-VN" dirty="0"/>
              <a:t>) và T2(</a:t>
            </a:r>
            <a:r>
              <a:rPr lang="en-US" dirty="0"/>
              <a:t>N</a:t>
            </a:r>
            <a:r>
              <a:rPr lang="vi-VN" dirty="0"/>
              <a:t>) là thời gian thực hiện của hai đoạn chương trình P1và P2 và T1(</a:t>
            </a:r>
            <a:r>
              <a:rPr lang="en-US" dirty="0"/>
              <a:t>N</a:t>
            </a:r>
            <a:r>
              <a:rPr lang="vi-VN" dirty="0"/>
              <a:t>) = O(f(</a:t>
            </a:r>
            <a:r>
              <a:rPr lang="en-US" dirty="0"/>
              <a:t>N</a:t>
            </a:r>
            <a:r>
              <a:rPr lang="vi-VN" dirty="0"/>
              <a:t>)), T2(</a:t>
            </a:r>
            <a:r>
              <a:rPr lang="en-US" dirty="0"/>
              <a:t>N</a:t>
            </a:r>
            <a:r>
              <a:rPr lang="vi-VN" dirty="0"/>
              <a:t>) = O(g(</a:t>
            </a:r>
            <a:r>
              <a:rPr lang="en-US" dirty="0"/>
              <a:t>N</a:t>
            </a:r>
            <a:r>
              <a:rPr lang="vi-VN" dirty="0"/>
              <a:t>)</a:t>
            </a:r>
            <a:r>
              <a:rPr lang="en-US" dirty="0"/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vi-VN" dirty="0"/>
              <a:t>hời gian thực hiện của đoạn hai đoạn chương trình đó </a:t>
            </a:r>
            <a:r>
              <a:rPr lang="vi-VN" b="1" dirty="0"/>
              <a:t>lồng nhau </a:t>
            </a:r>
            <a:r>
              <a:rPr lang="vi-VN" dirty="0"/>
              <a:t>là T(</a:t>
            </a:r>
            <a:r>
              <a:rPr lang="en-US" dirty="0"/>
              <a:t>N</a:t>
            </a:r>
            <a:r>
              <a:rPr lang="vi-VN" dirty="0"/>
              <a:t>) = O(</a:t>
            </a:r>
            <a:r>
              <a:rPr lang="vi-VN" b="1" dirty="0"/>
              <a:t>f(</a:t>
            </a:r>
            <a:r>
              <a:rPr lang="en-US" b="1" dirty="0"/>
              <a:t>N</a:t>
            </a:r>
            <a:r>
              <a:rPr lang="vi-VN" b="1" dirty="0"/>
              <a:t>).g(</a:t>
            </a:r>
            <a:r>
              <a:rPr lang="en-US" b="1" dirty="0"/>
              <a:t>N</a:t>
            </a:r>
            <a:r>
              <a:rPr lang="vi-VN" b="1" dirty="0"/>
              <a:t>)</a:t>
            </a:r>
            <a:r>
              <a:rPr lang="vi-VN" dirty="0"/>
              <a:t>)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1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50291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 err="1"/>
              <a:t>Bước</a:t>
            </a:r>
            <a:r>
              <a:rPr lang="en-US" u="sng" dirty="0"/>
              <a:t> 1: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	</a:t>
            </a:r>
          </a:p>
          <a:p>
            <a:pPr>
              <a:buNone/>
            </a:pPr>
            <a:r>
              <a:rPr lang="en-US" u="sng" dirty="0" err="1"/>
              <a:t>Bước</a:t>
            </a:r>
            <a:r>
              <a:rPr lang="en-US" u="sng" dirty="0"/>
              <a:t> 2: </a:t>
            </a:r>
          </a:p>
          <a:p>
            <a:pPr>
              <a:buNone/>
            </a:pPr>
            <a:r>
              <a:rPr lang="en-US" dirty="0"/>
              <a:t>		j = N;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(j &gt;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Nếu</a:t>
            </a:r>
            <a:r>
              <a:rPr lang="en-US" dirty="0"/>
              <a:t> a[j]&lt;a[j-1] </a:t>
            </a:r>
            <a:r>
              <a:rPr lang="en-US" dirty="0" err="1"/>
              <a:t>thì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 err="1"/>
              <a:t>tạm</a:t>
            </a:r>
            <a:r>
              <a:rPr lang="en-US" dirty="0"/>
              <a:t>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			a[</a:t>
            </a:r>
            <a:r>
              <a:rPr lang="en-US" dirty="0" err="1"/>
              <a:t>i</a:t>
            </a:r>
            <a:r>
              <a:rPr lang="en-US" dirty="0"/>
              <a:t>]=a[j];</a:t>
            </a:r>
          </a:p>
          <a:p>
            <a:pPr>
              <a:buNone/>
            </a:pPr>
            <a:r>
              <a:rPr lang="en-US" dirty="0"/>
              <a:t>				a[j]=</a:t>
            </a:r>
            <a:r>
              <a:rPr lang="en-US" dirty="0" err="1"/>
              <a:t>tạm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		j = j-1;		</a:t>
            </a:r>
          </a:p>
          <a:p>
            <a:pPr>
              <a:buNone/>
            </a:pPr>
            <a:r>
              <a:rPr lang="en-US" u="sng" dirty="0" err="1"/>
              <a:t>Bước</a:t>
            </a:r>
            <a:r>
              <a:rPr lang="en-US" u="sng" dirty="0"/>
              <a:t> 3: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= i+1;	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Nếu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N: </a:t>
            </a:r>
            <a:r>
              <a:rPr lang="en-US" dirty="0" err="1"/>
              <a:t>Dừng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2. 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giải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thuật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1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Flowchart: Stored Data 4"/>
          <p:cNvSpPr/>
          <p:nvPr/>
        </p:nvSpPr>
        <p:spPr>
          <a:xfrm>
            <a:off x="762000" y="15240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TUẦN TỰ</a:t>
            </a:r>
          </a:p>
        </p:txBody>
      </p:sp>
      <p:sp>
        <p:nvSpPr>
          <p:cNvPr id="6" name="Flowchart: Stored Data 5"/>
          <p:cNvSpPr/>
          <p:nvPr/>
        </p:nvSpPr>
        <p:spPr>
          <a:xfrm>
            <a:off x="762000" y="28194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RẼ NHÁNH CÓ ĐIỀU KIỆN</a:t>
            </a:r>
          </a:p>
        </p:txBody>
      </p:sp>
      <p:sp>
        <p:nvSpPr>
          <p:cNvPr id="7" name="Flowchart: Stored Data 6"/>
          <p:cNvSpPr/>
          <p:nvPr/>
        </p:nvSpPr>
        <p:spPr>
          <a:xfrm>
            <a:off x="762000" y="41148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LỰA CHỌN</a:t>
            </a:r>
          </a:p>
        </p:txBody>
      </p:sp>
      <p:sp>
        <p:nvSpPr>
          <p:cNvPr id="8" name="Flowchart: Stored Data 7"/>
          <p:cNvSpPr/>
          <p:nvPr/>
        </p:nvSpPr>
        <p:spPr>
          <a:xfrm>
            <a:off x="762000" y="54229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LẶP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14478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Lệnh</a:t>
            </a:r>
            <a:r>
              <a:rPr lang="en-US" dirty="0"/>
              <a:t> 1;</a:t>
            </a:r>
          </a:p>
          <a:p>
            <a:pPr algn="ctr">
              <a:defRPr/>
            </a:pPr>
            <a:r>
              <a:rPr lang="en-US" dirty="0" err="1"/>
              <a:t>Lệnh</a:t>
            </a:r>
            <a:r>
              <a:rPr lang="en-US" dirty="0"/>
              <a:t> 2;</a:t>
            </a:r>
          </a:p>
          <a:p>
            <a:pPr algn="ctr">
              <a:defRPr/>
            </a:pPr>
            <a:r>
              <a:rPr lang="en-US" dirty="0" err="1"/>
              <a:t>Lệnh</a:t>
            </a:r>
            <a:r>
              <a:rPr lang="en-US" dirty="0"/>
              <a:t> 3;</a:t>
            </a:r>
          </a:p>
          <a:p>
            <a:pPr algn="ctr">
              <a:defRPr/>
            </a:pPr>
            <a:r>
              <a:rPr lang="en-US" dirty="0"/>
              <a:t>….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27432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if</a:t>
            </a:r>
          </a:p>
          <a:p>
            <a:pPr algn="ctr">
              <a:defRPr/>
            </a:pPr>
            <a:r>
              <a:rPr lang="en-US" dirty="0"/>
              <a:t>if … else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40386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switch … case</a:t>
            </a:r>
          </a:p>
        </p:txBody>
      </p:sp>
      <p:sp>
        <p:nvSpPr>
          <p:cNvPr id="12" name="Oval 11"/>
          <p:cNvSpPr/>
          <p:nvPr/>
        </p:nvSpPr>
        <p:spPr>
          <a:xfrm>
            <a:off x="4876800" y="53340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for</a:t>
            </a:r>
          </a:p>
          <a:p>
            <a:pPr algn="ctr">
              <a:defRPr/>
            </a:pPr>
            <a:r>
              <a:rPr lang="en-US" dirty="0"/>
              <a:t>while</a:t>
            </a:r>
          </a:p>
          <a:p>
            <a:pPr algn="ctr">
              <a:defRPr/>
            </a:pPr>
            <a:r>
              <a:rPr lang="en-US" dirty="0"/>
              <a:t>do … while</a:t>
            </a:r>
          </a:p>
        </p:txBody>
      </p:sp>
    </p:spTree>
    <p:extLst>
      <p:ext uri="{BB962C8B-B14F-4D97-AF65-F5344CB8AC3E}">
        <p14:creationId xmlns:p14="http://schemas.microsoft.com/office/powerpoint/2010/main" val="384967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5257800"/>
          </a:xfrm>
        </p:spPr>
        <p:txBody>
          <a:bodyPr rtlCol="0">
            <a:normAutofit/>
          </a:bodyPr>
          <a:lstStyle/>
          <a:p>
            <a:pPr marL="16002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rẽ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endParaRPr lang="en-US" sz="2800" dirty="0"/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endParaRPr lang="en-US" sz="2800" dirty="0"/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rgbClr val="0070C0"/>
                </a:solidFill>
              </a:rPr>
              <a:t>if 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biểu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thức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điều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kiện</a:t>
            </a:r>
            <a:r>
              <a:rPr lang="en-US" i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	&lt;</a:t>
            </a:r>
            <a:r>
              <a:rPr lang="en-US" i="1" dirty="0" err="1">
                <a:solidFill>
                  <a:srgbClr val="0070C0"/>
                </a:solidFill>
              </a:rPr>
              <a:t>khối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lệnh</a:t>
            </a:r>
            <a:r>
              <a:rPr lang="en-US" i="1" dirty="0">
                <a:solidFill>
                  <a:srgbClr val="0070C0"/>
                </a:solidFill>
              </a:rPr>
              <a:t>&gt; ;</a:t>
            </a:r>
            <a:endParaRPr lang="en-US" dirty="0">
              <a:solidFill>
                <a:srgbClr val="0070C0"/>
              </a:solidFill>
            </a:endParaRPr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rgbClr val="0070C0"/>
                </a:solidFill>
              </a:rPr>
              <a:t>}</a:t>
            </a:r>
          </a:p>
          <a:p>
            <a:pPr marL="395288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i="1" dirty="0"/>
          </a:p>
          <a:p>
            <a:pPr marL="395288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i="1" dirty="0"/>
          </a:p>
          <a:p>
            <a:pPr marL="395288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Nếu</a:t>
            </a:r>
            <a:r>
              <a:rPr lang="en-US" i="1" dirty="0"/>
              <a:t> </a:t>
            </a:r>
            <a:r>
              <a:rPr lang="en-US" i="1" dirty="0" err="1"/>
              <a:t>biểu</a:t>
            </a:r>
            <a:r>
              <a:rPr lang="en-US" i="1" dirty="0"/>
              <a:t> </a:t>
            </a:r>
            <a:r>
              <a:rPr lang="en-US" i="1" dirty="0" err="1"/>
              <a:t>thức</a:t>
            </a:r>
            <a:r>
              <a:rPr lang="en-US" i="1" dirty="0"/>
              <a:t> </a:t>
            </a:r>
            <a:r>
              <a:rPr lang="en-US" i="1" dirty="0" err="1"/>
              <a:t>điều</a:t>
            </a:r>
            <a:r>
              <a:rPr lang="en-US" i="1" dirty="0"/>
              <a:t> </a:t>
            </a:r>
            <a:r>
              <a:rPr lang="en-US" i="1" dirty="0" err="1"/>
              <a:t>kiện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kết</a:t>
            </a:r>
            <a:r>
              <a:rPr lang="en-US" i="1" dirty="0"/>
              <a:t> quả </a:t>
            </a:r>
            <a:r>
              <a:rPr lang="en-US" b="1" i="1" dirty="0"/>
              <a:t>true</a:t>
            </a:r>
            <a:r>
              <a:rPr lang="en-US" i="1" dirty="0"/>
              <a:t> </a:t>
            </a:r>
            <a:r>
              <a:rPr lang="en-US" i="1" dirty="0" err="1"/>
              <a:t>thi</a:t>
            </a:r>
            <a:r>
              <a:rPr lang="en-US" i="1" dirty="0"/>
              <a:t>̀ </a:t>
            </a:r>
            <a:r>
              <a:rPr lang="en-US" i="1" dirty="0" err="1"/>
              <a:t>thực</a:t>
            </a:r>
            <a:r>
              <a:rPr lang="en-US" i="1" dirty="0"/>
              <a:t> </a:t>
            </a:r>
            <a:r>
              <a:rPr lang="en-US" i="1" dirty="0" err="1"/>
              <a:t>hiện</a:t>
            </a:r>
            <a:r>
              <a:rPr lang="en-US" i="1" dirty="0"/>
              <a:t> </a:t>
            </a:r>
            <a:r>
              <a:rPr lang="en-US" i="1" dirty="0" err="1"/>
              <a:t>khối</a:t>
            </a:r>
            <a:r>
              <a:rPr lang="en-US" i="1" dirty="0"/>
              <a:t> </a:t>
            </a:r>
            <a:r>
              <a:rPr lang="en-US" i="1" dirty="0" err="1"/>
              <a:t>lệnh</a:t>
            </a:r>
            <a:r>
              <a:rPr lang="en-US" i="1" dirty="0"/>
              <a:t> </a:t>
            </a:r>
            <a:r>
              <a:rPr lang="en-US" i="1" dirty="0" err="1"/>
              <a:t>bên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b="1" i="1" dirty="0"/>
              <a:t>if</a:t>
            </a:r>
            <a:r>
              <a:rPr lang="en-US" i="1" dirty="0"/>
              <a:t>. 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47912"/>
            <a:ext cx="406717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99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181600"/>
          </a:xfrm>
        </p:spPr>
        <p:txBody>
          <a:bodyPr rtlCol="0">
            <a:noAutofit/>
          </a:bodyPr>
          <a:lstStyle/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i="1" dirty="0">
                <a:solidFill>
                  <a:srgbClr val="0070C0"/>
                </a:solidFill>
              </a:rPr>
              <a:t>if </a:t>
            </a:r>
            <a:r>
              <a:rPr lang="en-US" sz="2800" i="1" dirty="0">
                <a:solidFill>
                  <a:srgbClr val="0070C0"/>
                </a:solidFill>
              </a:rPr>
              <a:t>(</a:t>
            </a:r>
            <a:r>
              <a:rPr lang="en-US" sz="2800" i="1" dirty="0" err="1">
                <a:solidFill>
                  <a:srgbClr val="0070C0"/>
                </a:solidFill>
              </a:rPr>
              <a:t>biểu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thức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điều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kiện</a:t>
            </a:r>
            <a:r>
              <a:rPr lang="en-US" sz="2800" i="1" dirty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{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	&lt;</a:t>
            </a:r>
            <a:r>
              <a:rPr lang="en-US" sz="2800" i="1" dirty="0" err="1">
                <a:solidFill>
                  <a:srgbClr val="0070C0"/>
                </a:solidFill>
              </a:rPr>
              <a:t>khối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lệnh</a:t>
            </a:r>
            <a:r>
              <a:rPr lang="en-US" sz="2800" i="1" dirty="0">
                <a:solidFill>
                  <a:srgbClr val="0070C0"/>
                </a:solidFill>
              </a:rPr>
              <a:t> 1&gt;;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}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i="1" dirty="0">
                <a:solidFill>
                  <a:srgbClr val="0070C0"/>
                </a:solidFill>
              </a:rPr>
              <a:t>else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{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	&lt;</a:t>
            </a:r>
            <a:r>
              <a:rPr lang="en-US" sz="2800" i="1" dirty="0" err="1">
                <a:solidFill>
                  <a:srgbClr val="0070C0"/>
                </a:solidFill>
              </a:rPr>
              <a:t>khối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lệnh</a:t>
            </a:r>
            <a:r>
              <a:rPr lang="en-US" sz="2800" i="1" dirty="0">
                <a:solidFill>
                  <a:srgbClr val="0070C0"/>
                </a:solidFill>
              </a:rPr>
              <a:t> 2&gt;;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}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 err="1"/>
              <a:t>Nếu</a:t>
            </a:r>
            <a:r>
              <a:rPr lang="en-US" sz="2800" i="1" dirty="0"/>
              <a:t> </a:t>
            </a:r>
            <a:r>
              <a:rPr lang="en-US" sz="2800" i="1" dirty="0" err="1"/>
              <a:t>biểu</a:t>
            </a:r>
            <a:r>
              <a:rPr lang="en-US" sz="2800" i="1" dirty="0"/>
              <a:t> </a:t>
            </a:r>
            <a:r>
              <a:rPr lang="en-US" sz="2800" i="1" dirty="0" err="1"/>
              <a:t>thức</a:t>
            </a:r>
            <a:r>
              <a:rPr lang="en-US" sz="2800" i="1" dirty="0"/>
              <a:t> </a:t>
            </a:r>
            <a:r>
              <a:rPr lang="en-US" sz="2800" i="1" dirty="0" err="1"/>
              <a:t>điều</a:t>
            </a:r>
            <a:r>
              <a:rPr lang="en-US" sz="2800" i="1" dirty="0"/>
              <a:t> </a:t>
            </a:r>
            <a:r>
              <a:rPr lang="en-US" sz="2800" i="1" dirty="0" err="1"/>
              <a:t>kiện</a:t>
            </a:r>
            <a:r>
              <a:rPr lang="en-US" sz="2800" i="1" dirty="0"/>
              <a:t> </a:t>
            </a:r>
            <a:r>
              <a:rPr lang="en-US" sz="2800" i="1" dirty="0" err="1"/>
              <a:t>cho</a:t>
            </a:r>
            <a:r>
              <a:rPr lang="en-US" sz="2800" i="1" dirty="0"/>
              <a:t> </a:t>
            </a:r>
            <a:r>
              <a:rPr lang="en-US" sz="2800" i="1" dirty="0" err="1"/>
              <a:t>kết</a:t>
            </a:r>
            <a:r>
              <a:rPr lang="en-US" sz="2800" i="1" dirty="0"/>
              <a:t> quả </a:t>
            </a:r>
            <a:r>
              <a:rPr lang="en-US" sz="2800" b="1" i="1" dirty="0"/>
              <a:t>true</a:t>
            </a:r>
            <a:r>
              <a:rPr lang="en-US" sz="2800" i="1" dirty="0"/>
              <a:t> </a:t>
            </a:r>
            <a:r>
              <a:rPr lang="en-US" sz="2800" i="1" dirty="0" err="1"/>
              <a:t>thi</a:t>
            </a:r>
            <a:r>
              <a:rPr lang="en-US" sz="2800" i="1" dirty="0"/>
              <a:t>̀ </a:t>
            </a:r>
            <a:r>
              <a:rPr lang="en-US" sz="2800" i="1" dirty="0" err="1"/>
              <a:t>thực</a:t>
            </a:r>
            <a:r>
              <a:rPr lang="en-US" sz="2800" i="1" dirty="0"/>
              <a:t> </a:t>
            </a:r>
            <a:r>
              <a:rPr lang="en-US" sz="2800" i="1" dirty="0" err="1"/>
              <a:t>hiện</a:t>
            </a:r>
            <a:r>
              <a:rPr lang="en-US" sz="2800" i="1" dirty="0"/>
              <a:t> </a:t>
            </a:r>
            <a:r>
              <a:rPr lang="en-US" sz="2800" i="1" dirty="0" err="1"/>
              <a:t>khối</a:t>
            </a:r>
            <a:r>
              <a:rPr lang="en-US" sz="2800" i="1" dirty="0"/>
              <a:t> </a:t>
            </a:r>
            <a:r>
              <a:rPr lang="en-US" sz="2800" i="1" dirty="0" err="1"/>
              <a:t>lệnh</a:t>
            </a:r>
            <a:r>
              <a:rPr lang="en-US" sz="2800" i="1" dirty="0"/>
              <a:t> 1, </a:t>
            </a:r>
            <a:r>
              <a:rPr lang="en-US" sz="2800" i="1" dirty="0" err="1"/>
              <a:t>ngược</a:t>
            </a:r>
            <a:r>
              <a:rPr lang="en-US" sz="2800" i="1" dirty="0"/>
              <a:t> </a:t>
            </a:r>
            <a:r>
              <a:rPr lang="en-US" sz="2800" i="1" dirty="0" err="1"/>
              <a:t>lại</a:t>
            </a:r>
            <a:r>
              <a:rPr lang="en-US" sz="2800" i="1" dirty="0"/>
              <a:t> </a:t>
            </a:r>
            <a:r>
              <a:rPr lang="en-US" sz="2800" i="1" dirty="0" err="1"/>
              <a:t>thi</a:t>
            </a:r>
            <a:r>
              <a:rPr lang="en-US" sz="2800" i="1" dirty="0"/>
              <a:t>̀ </a:t>
            </a:r>
            <a:r>
              <a:rPr lang="en-US" sz="2800" i="1" dirty="0" err="1"/>
              <a:t>cho</a:t>
            </a:r>
            <a:r>
              <a:rPr lang="en-US" sz="2800" i="1" dirty="0"/>
              <a:t> </a:t>
            </a:r>
            <a:r>
              <a:rPr lang="en-US" sz="2800" i="1" dirty="0" err="1"/>
              <a:t>thực</a:t>
            </a:r>
            <a:r>
              <a:rPr lang="en-US" sz="2800" i="1" dirty="0"/>
              <a:t> </a:t>
            </a:r>
            <a:r>
              <a:rPr lang="en-US" sz="2800" i="1" dirty="0" err="1"/>
              <a:t>hiện</a:t>
            </a:r>
            <a:r>
              <a:rPr lang="en-US" sz="2800" i="1" dirty="0"/>
              <a:t> </a:t>
            </a:r>
            <a:r>
              <a:rPr lang="en-US" sz="2800" i="1" dirty="0" err="1"/>
              <a:t>khối</a:t>
            </a:r>
            <a:r>
              <a:rPr lang="en-US" sz="2800" i="1" dirty="0"/>
              <a:t> </a:t>
            </a:r>
            <a:r>
              <a:rPr lang="en-US" sz="2800" i="1" dirty="0" err="1"/>
              <a:t>lệnh</a:t>
            </a:r>
            <a:r>
              <a:rPr lang="en-US" sz="2800" i="1" dirty="0"/>
              <a:t> </a:t>
            </a:r>
            <a:r>
              <a:rPr lang="en-US" sz="2800" i="1" dirty="0" err="1"/>
              <a:t>thư</a:t>
            </a:r>
            <a:r>
              <a:rPr lang="en-US" sz="2800" i="1" dirty="0"/>
              <a:t>́ 2</a:t>
            </a:r>
            <a:endParaRPr lang="en-US" sz="2800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551973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95400" y="6396335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Có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thể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lồng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các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cấu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trúc</a:t>
            </a:r>
            <a:r>
              <a:rPr lang="en-US" sz="2000" b="1" dirty="0">
                <a:solidFill>
                  <a:srgbClr val="FF0000"/>
                </a:solidFill>
              </a:rPr>
              <a:t> if…else </a:t>
            </a:r>
            <a:r>
              <a:rPr lang="en-US" sz="2000" b="1" dirty="0" err="1">
                <a:solidFill>
                  <a:srgbClr val="FF0000"/>
                </a:solidFill>
              </a:rPr>
              <a:t>vào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bên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trong</a:t>
            </a:r>
            <a:r>
              <a:rPr lang="en-US" sz="2000" b="1" dirty="0">
                <a:solidFill>
                  <a:srgbClr val="FF0000"/>
                </a:solidFill>
              </a:rPr>
              <a:t> if/ else</a:t>
            </a:r>
          </a:p>
        </p:txBody>
      </p:sp>
    </p:spTree>
    <p:extLst>
      <p:ext uri="{BB962C8B-B14F-4D97-AF65-F5344CB8AC3E}">
        <p14:creationId xmlns:p14="http://schemas.microsoft.com/office/powerpoint/2010/main" val="55674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8153400" cy="4651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b="1" dirty="0"/>
              <a:t>Bài 1. Tổng quan về CTDL &amp; GT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1.1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1.3 Trừu tượng hóa dữ liệu</a:t>
            </a:r>
          </a:p>
          <a:p>
            <a:pPr marL="0" indent="0">
              <a:buNone/>
            </a:pPr>
            <a:r>
              <a:rPr lang="vi-VN" dirty="0"/>
              <a:t>1.4 Kiểu dữ liệu cơ bản</a:t>
            </a:r>
          </a:p>
          <a:p>
            <a:pPr marL="0" indent="0">
              <a:buNone/>
            </a:pPr>
            <a:r>
              <a:rPr lang="en-US" dirty="0"/>
              <a:t>1.5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1.6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9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1"/>
            <a:ext cx="7886700" cy="709612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76900" y="6356351"/>
            <a:ext cx="2457450" cy="365125"/>
          </a:xfrm>
        </p:spPr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877888"/>
            <a:ext cx="4191000" cy="6016624"/>
          </a:xfrm>
        </p:spPr>
        <p:txBody>
          <a:bodyPr rtlCol="0">
            <a:normAutofit fontScale="92500" lnSpcReduction="10000"/>
          </a:bodyPr>
          <a:lstStyle/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biểu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thức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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case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n1: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break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case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n2:     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break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………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case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nk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                                                                               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break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[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default: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           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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4953000" y="1752600"/>
            <a:ext cx="3581400" cy="838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60"/>
              <a:gd name="adj6" fmla="val -64096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n1</a:t>
            </a:r>
          </a:p>
        </p:txBody>
      </p:sp>
      <p:sp>
        <p:nvSpPr>
          <p:cNvPr id="8" name="Line Callout 2 (Accent Bar) 7"/>
          <p:cNvSpPr/>
          <p:nvPr/>
        </p:nvSpPr>
        <p:spPr>
          <a:xfrm>
            <a:off x="4953000" y="3048000"/>
            <a:ext cx="3581400" cy="838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60"/>
              <a:gd name="adj6" fmla="val -65138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n2</a:t>
            </a:r>
          </a:p>
        </p:txBody>
      </p:sp>
      <p:sp>
        <p:nvSpPr>
          <p:cNvPr id="9" name="Line Callout 2 (Accent Bar) 8"/>
          <p:cNvSpPr/>
          <p:nvPr/>
        </p:nvSpPr>
        <p:spPr>
          <a:xfrm>
            <a:off x="4953000" y="5562600"/>
            <a:ext cx="3581400" cy="838200"/>
          </a:xfrm>
          <a:prstGeom prst="accentCallout2">
            <a:avLst>
              <a:gd name="adj1" fmla="val 53599"/>
              <a:gd name="adj2" fmla="val -7170"/>
              <a:gd name="adj3" fmla="val 53599"/>
              <a:gd name="adj4" fmla="val -9896"/>
              <a:gd name="adj5" fmla="val 53408"/>
              <a:gd name="adj6" fmla="val -13795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4876800" y="76201"/>
            <a:ext cx="3257550" cy="1142999"/>
          </a:xfrm>
          <a:prstGeom prst="wedgeEllipseCallout">
            <a:avLst>
              <a:gd name="adj1" fmla="val -95687"/>
              <a:gd name="adj2" fmla="val 337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/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6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78729"/>
              </p:ext>
            </p:extLst>
          </p:nvPr>
        </p:nvGraphicFramePr>
        <p:xfrm>
          <a:off x="838200" y="958850"/>
          <a:ext cx="7315200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3876624" imgH="3086100" progId="Visio.Drawing.11">
                  <p:embed/>
                </p:oleObj>
              </mc:Choice>
              <mc:Fallback>
                <p:oleObj name="Visio" r:id="rId3" imgW="3876624" imgH="308610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58850"/>
                        <a:ext cx="7315200" cy="582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267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&lt; </a:t>
            </a:r>
            <a:r>
              <a:rPr lang="en-US" i="1" dirty="0" err="1"/>
              <a:t>Khởi</a:t>
            </a:r>
            <a:r>
              <a:rPr lang="en-US" i="1" dirty="0"/>
              <a:t> </a:t>
            </a:r>
            <a:r>
              <a:rPr lang="en-US" i="1" dirty="0" err="1"/>
              <a:t>gán</a:t>
            </a:r>
            <a:r>
              <a:rPr lang="en-US" i="1" dirty="0"/>
              <a:t>&gt;;</a:t>
            </a:r>
            <a:endParaRPr lang="en-US" dirty="0"/>
          </a:p>
          <a:p>
            <a:pPr>
              <a:buNone/>
            </a:pPr>
            <a:r>
              <a:rPr lang="en-US" b="1" i="1" dirty="0"/>
              <a:t>while</a:t>
            </a:r>
            <a:r>
              <a:rPr lang="en-US" i="1" dirty="0"/>
              <a:t> (&lt;</a:t>
            </a:r>
            <a:r>
              <a:rPr lang="en-US" i="1" dirty="0" err="1"/>
              <a:t>điều</a:t>
            </a:r>
            <a:r>
              <a:rPr lang="en-US" i="1" dirty="0"/>
              <a:t> </a:t>
            </a:r>
            <a:r>
              <a:rPr lang="en-US" i="1" dirty="0" err="1"/>
              <a:t>kiện</a:t>
            </a:r>
            <a:r>
              <a:rPr lang="en-US" i="1" dirty="0"/>
              <a:t> </a:t>
            </a:r>
            <a:r>
              <a:rPr lang="en-US" i="1" dirty="0" err="1"/>
              <a:t>lặp</a:t>
            </a:r>
            <a:r>
              <a:rPr lang="en-US" i="1" dirty="0"/>
              <a:t>&gt;)</a:t>
            </a:r>
            <a:endParaRPr lang="en-US" dirty="0"/>
          </a:p>
          <a:p>
            <a:pPr>
              <a:buNone/>
            </a:pPr>
            <a:r>
              <a:rPr lang="en-US" i="1" dirty="0">
                <a:sym typeface="Symbol" pitchFamily="18" charset="2"/>
              </a:rPr>
              <a:t></a:t>
            </a:r>
            <a:endParaRPr lang="en-US" dirty="0"/>
          </a:p>
          <a:p>
            <a:pPr>
              <a:buNone/>
            </a:pPr>
            <a:r>
              <a:rPr lang="en-US" i="1" dirty="0"/>
              <a:t>		</a:t>
            </a:r>
            <a:r>
              <a:rPr lang="en-US" i="1" dirty="0" err="1"/>
              <a:t>lệnh</a:t>
            </a:r>
            <a:r>
              <a:rPr lang="en-US" i="1" dirty="0"/>
              <a:t>/ </a:t>
            </a:r>
            <a:r>
              <a:rPr lang="en-US" i="1" dirty="0" err="1"/>
              <a:t>khối</a:t>
            </a:r>
            <a:r>
              <a:rPr lang="en-US" i="1" dirty="0"/>
              <a:t> </a:t>
            </a:r>
            <a:r>
              <a:rPr lang="en-US" i="1" dirty="0" err="1"/>
              <a:t>lệnh</a:t>
            </a:r>
            <a:r>
              <a:rPr lang="en-US" i="1" dirty="0"/>
              <a:t>;</a:t>
            </a:r>
            <a:endParaRPr lang="en-US" dirty="0"/>
          </a:p>
          <a:p>
            <a:pPr>
              <a:buNone/>
            </a:pPr>
            <a:r>
              <a:rPr lang="en-US" i="1" dirty="0"/>
              <a:t>		&lt;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&gt;;</a:t>
            </a:r>
            <a:endParaRPr lang="en-US" dirty="0"/>
          </a:p>
          <a:p>
            <a:pPr>
              <a:buNone/>
            </a:pPr>
            <a:r>
              <a:rPr lang="en-US" i="1" dirty="0">
                <a:sym typeface="Symbol" pitchFamily="18" charset="2"/>
              </a:rPr>
              <a:t>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30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/>
          <a:lstStyle/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/>
              <a:t>for </a:t>
            </a:r>
            <a:r>
              <a:rPr lang="en-US" i="1" dirty="0"/>
              <a:t>(&lt;</a:t>
            </a:r>
            <a:r>
              <a:rPr lang="en-US" i="1" dirty="0" err="1"/>
              <a:t>khởi</a:t>
            </a:r>
            <a:r>
              <a:rPr lang="en-US" i="1" dirty="0"/>
              <a:t> </a:t>
            </a:r>
            <a:r>
              <a:rPr lang="en-US" i="1" dirty="0" err="1"/>
              <a:t>gán</a:t>
            </a:r>
            <a:r>
              <a:rPr lang="en-US" i="1" dirty="0"/>
              <a:t>&gt;</a:t>
            </a:r>
            <a:r>
              <a:rPr lang="en-US" b="1" i="1" dirty="0"/>
              <a:t>;</a:t>
            </a:r>
            <a:r>
              <a:rPr lang="en-US" i="1" dirty="0"/>
              <a:t>&lt;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lặp</a:t>
            </a:r>
            <a:r>
              <a:rPr lang="en-US" i="1" dirty="0"/>
              <a:t>&gt;</a:t>
            </a:r>
            <a:r>
              <a:rPr lang="en-US" b="1" i="1" dirty="0"/>
              <a:t>;</a:t>
            </a:r>
            <a:r>
              <a:rPr lang="en-US" i="1" dirty="0"/>
              <a:t>&lt;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&gt;)</a:t>
            </a:r>
            <a:endParaRPr lang="en-US" dirty="0"/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{</a:t>
            </a:r>
            <a:endParaRPr lang="en-US" dirty="0"/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		&lt;</a:t>
            </a:r>
            <a:r>
              <a:rPr lang="en-US" i="1" dirty="0" err="1"/>
              <a:t>khối</a:t>
            </a:r>
            <a:r>
              <a:rPr lang="en-US" i="1" dirty="0"/>
              <a:t> </a:t>
            </a:r>
            <a:r>
              <a:rPr lang="en-US" i="1" dirty="0" err="1"/>
              <a:t>lệnh</a:t>
            </a:r>
            <a:r>
              <a:rPr lang="en-US" i="1" dirty="0"/>
              <a:t>&gt;;</a:t>
            </a:r>
            <a:endParaRPr lang="en-US" dirty="0"/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0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761999"/>
          </a:xfrm>
        </p:spPr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do…while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57643"/>
              </p:ext>
            </p:extLst>
          </p:nvPr>
        </p:nvGraphicFramePr>
        <p:xfrm>
          <a:off x="0" y="457200"/>
          <a:ext cx="557371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3206874" imgH="3685972" progId="Visio.Drawing.11">
                  <p:embed/>
                </p:oleObj>
              </mc:Choice>
              <mc:Fallback>
                <p:oleObj name="Visio" r:id="rId3" imgW="3206874" imgH="3685972" progId="Visio.Drawing.11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5573713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1642170"/>
            <a:ext cx="3505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khởi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gán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khối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cập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3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điều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kiện</a:t>
            </a:r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23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53072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158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5307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 dùng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0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</a:t>
            </a:r>
          </a:p>
          <a:p>
            <a:pPr>
              <a:buFontTx/>
              <a:buChar char="-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3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5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7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00400" y="2330450"/>
            <a:ext cx="2590800" cy="2624138"/>
            <a:chOff x="3448050" y="2057400"/>
            <a:chExt cx="2590800" cy="2624138"/>
          </a:xfrm>
        </p:grpSpPr>
        <p:sp>
          <p:nvSpPr>
            <p:cNvPr id="5" name="Oval 4"/>
            <p:cNvSpPr/>
            <p:nvPr/>
          </p:nvSpPr>
          <p:spPr>
            <a:xfrm>
              <a:off x="3448050" y="2057400"/>
              <a:ext cx="2590800" cy="2624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00" b="1" dirty="0"/>
                <a:t>?</a:t>
              </a:r>
              <a:endParaRPr lang="en-US" sz="36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590800"/>
              <a:ext cx="375713" cy="695786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69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b="1" dirty="0"/>
              <a:t>Bài 2. Tìm kiếm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nl-NL" dirty="0"/>
              <a:t>2.1. Nhu cầu tìm kiếm, sắp xếp dữ liệu trong một hệ thống thông tin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2.2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2.3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854074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6019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Bài</a:t>
            </a:r>
            <a:r>
              <a:rPr lang="en-US" b="1" dirty="0"/>
              <a:t> 3.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Bubble Sort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Interchange Sort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Selection Sort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Insertion Sort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Shell Sort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Quick Sort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4.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4.1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4.2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4.3 Phương pháp cài đặt danh sách</a:t>
            </a:r>
          </a:p>
          <a:p>
            <a:pPr marL="0" indent="0">
              <a:buNone/>
            </a:pPr>
            <a:r>
              <a:rPr lang="en-US" dirty="0"/>
              <a:t>4.4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4.5 Hiện thực danh sách liên kết đơn</a:t>
            </a:r>
          </a:p>
          <a:p>
            <a:pPr marL="0" indent="0">
              <a:buNone/>
            </a:pPr>
            <a:r>
              <a:rPr lang="en-US" dirty="0"/>
              <a:t>4.6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vòng</a:t>
            </a:r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2958</Words>
  <Application>Microsoft Office PowerPoint</Application>
  <PresentationFormat>On-screen Show (4:3)</PresentationFormat>
  <Paragraphs>597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Verdana</vt:lpstr>
      <vt:lpstr>Wingdings</vt:lpstr>
      <vt:lpstr>Wingdings 2</vt:lpstr>
      <vt:lpstr>Office Theme</vt:lpstr>
      <vt:lpstr>Visio</vt:lpstr>
      <vt:lpstr>CẤU TRÚC DỮ LIỆU VÀ GIẢI THUẬT</vt:lpstr>
      <vt:lpstr>Thông tin học phần</vt:lpstr>
      <vt:lpstr>Mục tiêu học phần</vt:lpstr>
      <vt:lpstr>Phương pháp đánh giá</vt:lpstr>
      <vt:lpstr>Tài liệu tham khảo</vt:lpstr>
      <vt:lpstr>Nội dung</vt:lpstr>
      <vt:lpstr>Nội dung</vt:lpstr>
      <vt:lpstr>Nội dung</vt:lpstr>
      <vt:lpstr>Nội dung</vt:lpstr>
      <vt:lpstr>Nội dung</vt:lpstr>
      <vt:lpstr>Nội dung</vt:lpstr>
      <vt:lpstr>Nội dung</vt:lpstr>
      <vt:lpstr>Nội dung</vt:lpstr>
      <vt:lpstr>Nội dung</vt:lpstr>
      <vt:lpstr>Bài 1 Tổng quan về CTDL &amp; GT</vt:lpstr>
      <vt:lpstr>Mục tiêu</vt:lpstr>
      <vt:lpstr>Xét đoạn chương trình sau</vt:lpstr>
      <vt:lpstr>Khái niệm về kiểu dữ liệu</vt:lpstr>
      <vt:lpstr>Khái niệm về kiểu dữ liệu</vt:lpstr>
      <vt:lpstr>Khái niệm về kiểu dữ liệu</vt:lpstr>
      <vt:lpstr>Nhắc lại các kiểu dữ liệu C</vt:lpstr>
      <vt:lpstr>Kiểu số nguyên</vt:lpstr>
      <vt:lpstr>Kiểu số thực</vt:lpstr>
      <vt:lpstr>Kiểu mảng 1 chiều</vt:lpstr>
      <vt:lpstr>Kiểu mảng 1 chiều</vt:lpstr>
      <vt:lpstr>Kiểu xâu ký tự</vt:lpstr>
      <vt:lpstr>Kiểu mảng/ xâu ký tự – Con trỏ</vt:lpstr>
      <vt:lpstr>Kiểu mảng/ xâu ký tự – Con trỏ</vt:lpstr>
      <vt:lpstr>Kiểu dữ liệu có cấu trúc</vt:lpstr>
      <vt:lpstr>Ví dụ kiểu dữ liệu có cấu trúc</vt:lpstr>
      <vt:lpstr>Truy cập thành phần có cấu trúc</vt:lpstr>
      <vt:lpstr>Truy cập thành phần có cấu trúc</vt:lpstr>
      <vt:lpstr>Vai trò của CTDL &amp; GT</vt:lpstr>
      <vt:lpstr>Cấu trúc dữ liệu?</vt:lpstr>
      <vt:lpstr>Các tiêu chuẩn đánh giá CTDL</vt:lpstr>
      <vt:lpstr>Khái niệm về giải thuật</vt:lpstr>
      <vt:lpstr>Các phương pháp mô tả giải thuật</vt:lpstr>
      <vt:lpstr>Các ký hiệu lưu đồ</vt:lpstr>
      <vt:lpstr>Ký hiệu mã giả</vt:lpstr>
      <vt:lpstr>Ví dụ mô tả giải thuật</vt:lpstr>
      <vt:lpstr>Mô tả bằng mã tự nhiên</vt:lpstr>
      <vt:lpstr>Mô tả bằng mã giả</vt:lpstr>
      <vt:lpstr>Mô tả bằng lưu đồ</vt:lpstr>
      <vt:lpstr>Bài tập 2</vt:lpstr>
      <vt:lpstr>Đặc trưng của giải thuật</vt:lpstr>
      <vt:lpstr>Đặc trưng của giải thuật</vt:lpstr>
      <vt:lpstr>Đặc trưng của giải thuật</vt:lpstr>
      <vt:lpstr>Tiêu chuẩn đánh giá giải thuật</vt:lpstr>
      <vt:lpstr>Đánh giá độ phức tạp giải thuật</vt:lpstr>
      <vt:lpstr>Đánh giá độ phức tạp giải thuật</vt:lpstr>
      <vt:lpstr>Thời gian thực thi chương trình</vt:lpstr>
      <vt:lpstr>Khái niệm độ phức tạp giải thuật</vt:lpstr>
      <vt:lpstr>Khái niệm độ phức tạp giải thuật</vt:lpstr>
      <vt:lpstr>Quy tắc tính độ phức tạp giải thuật</vt:lpstr>
      <vt:lpstr>Quy tắc tính độ phức tạp giải thuật</vt:lpstr>
      <vt:lpstr>Bài tập 1</vt:lpstr>
      <vt:lpstr>Cấu trúc điều khiển trong C</vt:lpstr>
      <vt:lpstr>Cấu trúc rẽ nhánh</vt:lpstr>
      <vt:lpstr>Cấu trúc rẽ nhánh</vt:lpstr>
      <vt:lpstr>Cấu trúc lựa chọn</vt:lpstr>
      <vt:lpstr>Cấu trúc lặp</vt:lpstr>
      <vt:lpstr>Cấu trúc lặp while</vt:lpstr>
      <vt:lpstr>Cấu trúc lặp for</vt:lpstr>
      <vt:lpstr>Cấu trúc lặp do…while</vt:lpstr>
      <vt:lpstr>Bài tập 3</vt:lpstr>
      <vt:lpstr>Bài tập 4</vt:lpstr>
      <vt:lpstr>Bài tập 5</vt:lpstr>
      <vt:lpstr>Bài tập 6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Minh-Thai Tran</cp:lastModifiedBy>
  <cp:revision>85</cp:revision>
  <dcterms:created xsi:type="dcterms:W3CDTF">2007-08-28T06:01:43Z</dcterms:created>
  <dcterms:modified xsi:type="dcterms:W3CDTF">2017-09-03T04:12:14Z</dcterms:modified>
</cp:coreProperties>
</file>