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3" r:id="rId1"/>
  </p:sldMasterIdLst>
  <p:notesMasterIdLst>
    <p:notesMasterId r:id="rId30"/>
  </p:notesMasterIdLst>
  <p:handoutMasterIdLst>
    <p:handoutMasterId r:id="rId31"/>
  </p:handoutMasterIdLst>
  <p:sldIdLst>
    <p:sldId id="281" r:id="rId2"/>
    <p:sldId id="282" r:id="rId3"/>
    <p:sldId id="257" r:id="rId4"/>
    <p:sldId id="300" r:id="rId5"/>
    <p:sldId id="301" r:id="rId6"/>
    <p:sldId id="302" r:id="rId7"/>
    <p:sldId id="258" r:id="rId8"/>
    <p:sldId id="259" r:id="rId9"/>
    <p:sldId id="289" r:id="rId10"/>
    <p:sldId id="260" r:id="rId11"/>
    <p:sldId id="286" r:id="rId12"/>
    <p:sldId id="303" r:id="rId13"/>
    <p:sldId id="263" r:id="rId14"/>
    <p:sldId id="262" r:id="rId15"/>
    <p:sldId id="290" r:id="rId16"/>
    <p:sldId id="264" r:id="rId17"/>
    <p:sldId id="287" r:id="rId18"/>
    <p:sldId id="288" r:id="rId19"/>
    <p:sldId id="266" r:id="rId20"/>
    <p:sldId id="304" r:id="rId21"/>
    <p:sldId id="291" r:id="rId22"/>
    <p:sldId id="278" r:id="rId23"/>
    <p:sldId id="284" r:id="rId24"/>
    <p:sldId id="280" r:id="rId25"/>
    <p:sldId id="279" r:id="rId26"/>
    <p:sldId id="292" r:id="rId27"/>
    <p:sldId id="293" r:id="rId28"/>
    <p:sldId id="299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7" autoAdjust="0"/>
  </p:normalViewPr>
  <p:slideViewPr>
    <p:cSldViewPr>
      <p:cViewPr varScale="1">
        <p:scale>
          <a:sx n="82" d="100"/>
          <a:sy n="82" d="100"/>
        </p:scale>
        <p:origin x="11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D60F145-67B7-45DE-9BCB-C473C3BF630F}" type="datetimeFigureOut">
              <a:rPr lang="en-US"/>
              <a:pPr>
                <a:defRPr/>
              </a:pPr>
              <a:t>08/09/2017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ACFEF89-4FC4-4778-A685-CB6EE9644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45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F18EEA4-A50C-4E27-8CC5-C86A724164D8}" type="datetimeFigureOut">
              <a:rPr lang="en-US"/>
              <a:pPr>
                <a:defRPr/>
              </a:pPr>
              <a:t>08/09/2017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6989F5-0928-4F14-9743-07BB8DCBF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688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CF9BC4-C3B2-43AE-8D0A-73FD4E765C0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46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C9E34D-DBC6-4603-9FF3-88D425ED668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37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8EF61-B1AA-463E-8C77-DE910DA9BCC5}" type="datetime1">
              <a:rPr lang="en-US" smtClean="0"/>
              <a:pPr>
                <a:defRPr/>
              </a:pPr>
              <a:t>08/09/2017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A37FAC-A342-4278-9703-0CB90D5192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6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57D78C-5D76-49FF-B269-8E17E611CE74}" type="datetime1">
              <a:rPr lang="en-US" smtClean="0"/>
              <a:pPr>
                <a:defRPr/>
              </a:pPr>
              <a:t>08/09/2017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2F56D-23D5-46E3-967F-A3339CEC69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3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BCCBC4-E43A-42F6-9BBA-E7ABFBEE8D86}" type="datetime1">
              <a:rPr lang="en-US" smtClean="0"/>
              <a:pPr>
                <a:defRPr/>
              </a:pPr>
              <a:t>08/09/2017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210B88-58CA-42CC-AAC5-597A0697FC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2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14350" indent="-171450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857250" indent="-17145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00150" indent="-17145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1C27E42-D2D4-4026-B45C-408CC7C82262}" type="datetime1">
              <a:rPr lang="en-US" smtClean="0"/>
              <a:pPr>
                <a:defRPr/>
              </a:pPr>
              <a:t>08/09/2017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2AC803A-1B25-4D7C-8D52-15653B9071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57CC86-7D07-43DF-9DC2-A7C8092FC416}" type="datetime1">
              <a:rPr lang="en-US" smtClean="0"/>
              <a:pPr>
                <a:defRPr/>
              </a:pPr>
              <a:t>08/09/2017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CABB7-BCC1-4316-9022-CC5382FD31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5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908877-5F8F-4D93-A25E-D1884BA4A47C}" type="datetime1">
              <a:rPr lang="en-US" smtClean="0"/>
              <a:pPr>
                <a:defRPr/>
              </a:pPr>
              <a:t>08/09/2017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ACCF1-02A4-4F4A-BE77-8923DD327B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1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C35AE5-AA99-4C11-8EA7-B47DDFF93306}" type="datetime1">
              <a:rPr lang="en-US" smtClean="0"/>
              <a:pPr>
                <a:defRPr/>
              </a:pPr>
              <a:t>08/09/2017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CEF60-1181-4889-A1F6-32EB69978A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6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EE543D-EDA5-4A38-AF7A-6CF6D2BF99AA}" type="datetime1">
              <a:rPr lang="en-US" smtClean="0"/>
              <a:pPr>
                <a:defRPr/>
              </a:pPr>
              <a:t>08/09/2017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AB19A-EB44-4090-B043-DF4E2D2223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075F24-7017-4B58-AC1B-3F65B0406BDA}" type="datetime1">
              <a:rPr lang="en-US" smtClean="0"/>
              <a:pPr>
                <a:defRPr/>
              </a:pPr>
              <a:t>08/09/2017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E8FE1-2FBA-4DD8-9E09-0439CB59CB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1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FCF017-F43F-4724-9F2C-3BCDEFE366B6}" type="datetime1">
              <a:rPr lang="en-US" smtClean="0"/>
              <a:pPr>
                <a:defRPr/>
              </a:pPr>
              <a:t>08/09/2017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3FFB7-C0EE-4475-BBA6-8ED833A1E1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3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13BB6-CA5D-4C41-8FAC-BE72BA06488E}" type="datetime1">
              <a:rPr lang="en-US" smtClean="0"/>
              <a:pPr>
                <a:defRPr/>
              </a:pPr>
              <a:t>08/09/2017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CA116-3641-4B07-9485-E3ACF43B13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0890E0-AAA3-475A-887B-6B92911C566B}" type="datetime1">
              <a:rPr lang="en-US" smtClean="0"/>
              <a:pPr>
                <a:defRPr/>
              </a:pPr>
              <a:t>08/09/2017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24C8E1-244E-47B0-A9B3-60D8F1F05B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hthai.edu.vn/" TargetMode="External"/><Relationship Id="rId2" Type="http://schemas.openxmlformats.org/officeDocument/2006/relationships/hyperlink" Target="mailto:minhthai@itc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239000" cy="1447800"/>
          </a:xfrm>
        </p:spPr>
        <p:txBody>
          <a:bodyPr/>
          <a:lstStyle/>
          <a:p>
            <a:pPr marL="182880" indent="0" algn="ctr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2.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2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8001000" cy="2336800"/>
          </a:xfrm>
        </p:spPr>
        <p:txBody>
          <a:bodyPr/>
          <a:lstStyle/>
          <a:p>
            <a:pPr algn="l" eaLnBrk="1" hangingPunct="1"/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minhthai@huflit.edu.vn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Website: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www.minhthai.edu.vn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4A07C41-2634-4AA1-AC31-080EE886FF7D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609282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dirty="0"/>
              <a:t> </a:t>
            </a:r>
          </a:p>
          <a:p>
            <a:pPr marL="205740" indent="-182880">
              <a:buClr>
                <a:schemeClr val="accent6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en-US" sz="3200" b="1" i="1" u="sng" dirty="0" err="1"/>
              <a:t>Bước</a:t>
            </a:r>
            <a:r>
              <a:rPr lang="en-US" sz="3200" b="1" i="1" u="sng" dirty="0"/>
              <a:t> 1:</a:t>
            </a:r>
            <a:r>
              <a:rPr lang="en-US" sz="3200" b="1" i="1" dirty="0"/>
              <a:t> </a:t>
            </a:r>
            <a:endParaRPr lang="en-US" sz="3200" b="1" dirty="0"/>
          </a:p>
          <a:p>
            <a:pPr marL="205740" indent="-182880">
              <a:buClr>
                <a:schemeClr val="accent6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en-US" sz="3200" i="1" dirty="0"/>
              <a:t> 	</a:t>
            </a:r>
            <a:r>
              <a:rPr lang="en-US" sz="3200" i="1" dirty="0" err="1"/>
              <a:t>i</a:t>
            </a:r>
            <a:r>
              <a:rPr lang="en-US" sz="3200" i="1" dirty="0"/>
              <a:t> = 0;         // </a:t>
            </a:r>
            <a:r>
              <a:rPr lang="en-US" sz="3200" i="1" dirty="0" err="1"/>
              <a:t>bắt</a:t>
            </a:r>
            <a:r>
              <a:rPr lang="en-US" sz="3200" i="1" dirty="0"/>
              <a:t> </a:t>
            </a:r>
            <a:r>
              <a:rPr lang="en-US" sz="3200" i="1" dirty="0" err="1"/>
              <a:t>đầu</a:t>
            </a:r>
            <a:r>
              <a:rPr lang="en-US" sz="3200" i="1" dirty="0"/>
              <a:t> </a:t>
            </a:r>
            <a:r>
              <a:rPr lang="en-US" sz="3200" i="1" dirty="0" err="1"/>
              <a:t>từ</a:t>
            </a:r>
            <a:r>
              <a:rPr lang="en-US" sz="3200" i="1" dirty="0"/>
              <a:t> </a:t>
            </a:r>
            <a:r>
              <a:rPr lang="en-US" sz="3200" i="1" dirty="0" err="1"/>
              <a:t>phần</a:t>
            </a:r>
            <a:r>
              <a:rPr lang="en-US" sz="3200" i="1" dirty="0"/>
              <a:t> </a:t>
            </a:r>
            <a:r>
              <a:rPr lang="en-US" sz="3200" i="1" dirty="0" err="1"/>
              <a:t>tử</a:t>
            </a:r>
            <a:r>
              <a:rPr lang="en-US" sz="3200" i="1" dirty="0"/>
              <a:t> </a:t>
            </a:r>
            <a:r>
              <a:rPr lang="en-US" sz="3200" i="1" dirty="0" err="1"/>
              <a:t>đầu</a:t>
            </a:r>
            <a:r>
              <a:rPr lang="en-US" sz="3200" i="1" dirty="0"/>
              <a:t> </a:t>
            </a:r>
            <a:r>
              <a:rPr lang="en-US" sz="3200" i="1" dirty="0" err="1"/>
              <a:t>tiên</a:t>
            </a:r>
            <a:r>
              <a:rPr lang="en-US" sz="3200" i="1" dirty="0"/>
              <a:t> </a:t>
            </a:r>
            <a:r>
              <a:rPr lang="en-US" sz="3200" i="1" dirty="0" err="1"/>
              <a:t>của</a:t>
            </a:r>
            <a:r>
              <a:rPr lang="en-US" sz="3200" i="1" dirty="0"/>
              <a:t> </a:t>
            </a:r>
            <a:r>
              <a:rPr lang="en-US" sz="3200" i="1" dirty="0" err="1"/>
              <a:t>dãy</a:t>
            </a:r>
            <a:r>
              <a:rPr lang="en-US" sz="3200" i="1" dirty="0"/>
              <a:t> </a:t>
            </a:r>
            <a:endParaRPr lang="en-US" sz="3200" dirty="0"/>
          </a:p>
          <a:p>
            <a:pPr marL="205740" indent="-182880">
              <a:buClr>
                <a:schemeClr val="accent6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en-US" sz="3200" b="1" i="1" u="sng" dirty="0" err="1"/>
              <a:t>Bước</a:t>
            </a:r>
            <a:r>
              <a:rPr lang="en-US" sz="3200" b="1" i="1" u="sng" dirty="0"/>
              <a:t> 2:</a:t>
            </a:r>
            <a:r>
              <a:rPr lang="en-US" sz="3200" b="1" i="1" dirty="0"/>
              <a:t> </a:t>
            </a:r>
            <a:r>
              <a:rPr lang="en-US" sz="3200" i="1" dirty="0"/>
              <a:t>So </a:t>
            </a:r>
            <a:r>
              <a:rPr lang="en-US" sz="3200" i="1" dirty="0" err="1"/>
              <a:t>sánh</a:t>
            </a:r>
            <a:r>
              <a:rPr lang="en-US" sz="3200" i="1" dirty="0"/>
              <a:t> a[</a:t>
            </a:r>
            <a:r>
              <a:rPr lang="en-US" sz="3200" i="1" dirty="0" err="1"/>
              <a:t>i</a:t>
            </a:r>
            <a:r>
              <a:rPr lang="en-US" sz="3200" i="1" dirty="0"/>
              <a:t>] </a:t>
            </a:r>
            <a:r>
              <a:rPr lang="en-US" sz="3200" i="1" dirty="0" err="1"/>
              <a:t>với</a:t>
            </a:r>
            <a:r>
              <a:rPr lang="en-US" sz="3200" i="1" dirty="0"/>
              <a:t> x, </a:t>
            </a:r>
            <a:r>
              <a:rPr lang="en-US" sz="3200" i="1" dirty="0" err="1"/>
              <a:t>có</a:t>
            </a:r>
            <a:r>
              <a:rPr lang="en-US" sz="3200" i="1" dirty="0"/>
              <a:t>  2 </a:t>
            </a:r>
            <a:r>
              <a:rPr lang="en-US" sz="3200" i="1" dirty="0" err="1"/>
              <a:t>khả</a:t>
            </a:r>
            <a:r>
              <a:rPr lang="en-US" sz="3200" i="1" dirty="0"/>
              <a:t> </a:t>
            </a:r>
            <a:r>
              <a:rPr lang="en-US" sz="3200" i="1" dirty="0" err="1"/>
              <a:t>năng</a:t>
            </a:r>
            <a:r>
              <a:rPr lang="en-US" sz="3200" i="1" dirty="0"/>
              <a:t> : </a:t>
            </a:r>
            <a:endParaRPr lang="en-US" sz="3200" dirty="0"/>
          </a:p>
          <a:p>
            <a:pPr marL="205740" indent="-182880">
              <a:buClr>
                <a:schemeClr val="accent6">
                  <a:lumMod val="75000"/>
                </a:schemeClr>
              </a:buClr>
              <a:defRPr/>
            </a:pPr>
            <a:r>
              <a:rPr lang="en-US" sz="3200" i="1" dirty="0"/>
              <a:t>a[</a:t>
            </a:r>
            <a:r>
              <a:rPr lang="en-US" sz="3200" i="1" dirty="0" err="1"/>
              <a:t>i</a:t>
            </a:r>
            <a:r>
              <a:rPr lang="en-US" sz="3200" i="1" dirty="0"/>
              <a:t>] = x : </a:t>
            </a:r>
            <a:r>
              <a:rPr lang="en-US" sz="3200" i="1" dirty="0" err="1"/>
              <a:t>Tìm</a:t>
            </a:r>
            <a:r>
              <a:rPr lang="en-US" sz="3200" i="1" dirty="0"/>
              <a:t> </a:t>
            </a:r>
            <a:r>
              <a:rPr lang="en-US" sz="3200" i="1" dirty="0" err="1"/>
              <a:t>thấy</a:t>
            </a:r>
            <a:r>
              <a:rPr lang="en-US" sz="3200" i="1" dirty="0"/>
              <a:t>. </a:t>
            </a:r>
            <a:r>
              <a:rPr lang="en-US" sz="3200" i="1" dirty="0" err="1"/>
              <a:t>Dừng</a:t>
            </a:r>
            <a:r>
              <a:rPr lang="en-US" sz="3200" i="1" dirty="0"/>
              <a:t> </a:t>
            </a:r>
            <a:endParaRPr lang="en-US" sz="3200" dirty="0"/>
          </a:p>
          <a:p>
            <a:pPr marL="205740" indent="-182880">
              <a:buClr>
                <a:schemeClr val="accent6">
                  <a:lumMod val="75000"/>
                </a:schemeClr>
              </a:buClr>
              <a:defRPr/>
            </a:pPr>
            <a:r>
              <a:rPr lang="en-US" sz="3200" i="1" dirty="0"/>
              <a:t>a[</a:t>
            </a:r>
            <a:r>
              <a:rPr lang="en-US" sz="3200" i="1" dirty="0" err="1"/>
              <a:t>i</a:t>
            </a:r>
            <a:r>
              <a:rPr lang="en-US" sz="3200" i="1" dirty="0"/>
              <a:t>] != x :  Sang </a:t>
            </a:r>
            <a:r>
              <a:rPr lang="en-US" sz="3200" i="1" dirty="0" err="1"/>
              <a:t>Bước</a:t>
            </a:r>
            <a:r>
              <a:rPr lang="en-US" sz="3200" i="1" dirty="0"/>
              <a:t> 3. </a:t>
            </a:r>
            <a:endParaRPr lang="en-US" sz="3200" dirty="0"/>
          </a:p>
          <a:p>
            <a:pPr marL="205740" indent="-182880">
              <a:buClr>
                <a:schemeClr val="accent6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en-US" sz="3200" b="1" i="1" u="sng" dirty="0" err="1"/>
              <a:t>Bước</a:t>
            </a:r>
            <a:r>
              <a:rPr lang="en-US" sz="3200" b="1" i="1" u="sng" dirty="0"/>
              <a:t> 3</a:t>
            </a:r>
            <a:r>
              <a:rPr lang="en-US" sz="3200" b="1" i="1" dirty="0"/>
              <a:t>: </a:t>
            </a:r>
            <a:endParaRPr lang="en-US" sz="3200" b="1" dirty="0"/>
          </a:p>
          <a:p>
            <a:pPr marL="205740" indent="-182880">
              <a:buClr>
                <a:schemeClr val="accent6">
                  <a:lumMod val="75000"/>
                </a:schemeClr>
              </a:buClr>
              <a:defRPr/>
            </a:pPr>
            <a:r>
              <a:rPr lang="en-US" sz="3200" i="1" dirty="0"/>
              <a:t> </a:t>
            </a:r>
            <a:r>
              <a:rPr lang="en-US" sz="3200" i="1" dirty="0" err="1"/>
              <a:t>i</a:t>
            </a:r>
            <a:r>
              <a:rPr lang="en-US" sz="3200" i="1" dirty="0"/>
              <a:t> = i+1;      // </a:t>
            </a:r>
            <a:r>
              <a:rPr lang="en-US" sz="3200" i="1" dirty="0" err="1"/>
              <a:t>xét</a:t>
            </a:r>
            <a:r>
              <a:rPr lang="en-US" sz="3200" i="1" dirty="0"/>
              <a:t> </a:t>
            </a:r>
            <a:r>
              <a:rPr lang="en-US" sz="3200" i="1" dirty="0" err="1"/>
              <a:t>tiếp</a:t>
            </a:r>
            <a:r>
              <a:rPr lang="en-US" sz="3200" i="1" dirty="0"/>
              <a:t> </a:t>
            </a:r>
            <a:r>
              <a:rPr lang="en-US" sz="3200" i="1" dirty="0" err="1"/>
              <a:t>phần</a:t>
            </a:r>
            <a:r>
              <a:rPr lang="en-US" sz="3200" i="1" dirty="0"/>
              <a:t> </a:t>
            </a:r>
            <a:r>
              <a:rPr lang="en-US" sz="3200" i="1" dirty="0" err="1"/>
              <a:t>tử</a:t>
            </a:r>
            <a:r>
              <a:rPr lang="en-US" sz="3200" i="1" dirty="0"/>
              <a:t> </a:t>
            </a:r>
            <a:r>
              <a:rPr lang="en-US" sz="3200" i="1" dirty="0" err="1"/>
              <a:t>kế</a:t>
            </a:r>
            <a:r>
              <a:rPr lang="en-US" sz="3200" i="1" dirty="0"/>
              <a:t> </a:t>
            </a:r>
            <a:r>
              <a:rPr lang="en-US" sz="3200" i="1" dirty="0" err="1"/>
              <a:t>trong</a:t>
            </a:r>
            <a:r>
              <a:rPr lang="en-US" sz="3200" i="1" dirty="0"/>
              <a:t> </a:t>
            </a:r>
            <a:r>
              <a:rPr lang="en-US" sz="3200" i="1" dirty="0" err="1"/>
              <a:t>mảng</a:t>
            </a:r>
            <a:r>
              <a:rPr lang="en-US" sz="3200" i="1" dirty="0"/>
              <a:t> </a:t>
            </a:r>
            <a:endParaRPr lang="en-US" sz="3200" dirty="0"/>
          </a:p>
          <a:p>
            <a:pPr marL="205740" indent="-182880">
              <a:buClr>
                <a:schemeClr val="accent6">
                  <a:lumMod val="75000"/>
                </a:schemeClr>
              </a:buClr>
              <a:defRPr/>
            </a:pPr>
            <a:r>
              <a:rPr lang="en-US" sz="3200" i="1" dirty="0"/>
              <a:t> </a:t>
            </a:r>
            <a:r>
              <a:rPr lang="en-US" sz="3200" i="1" dirty="0" err="1"/>
              <a:t>Nếu</a:t>
            </a:r>
            <a:r>
              <a:rPr lang="en-US" sz="3200" i="1" dirty="0"/>
              <a:t> </a:t>
            </a:r>
            <a:r>
              <a:rPr lang="en-US" sz="3200" i="1" dirty="0" err="1"/>
              <a:t>i</a:t>
            </a:r>
            <a:r>
              <a:rPr lang="en-US" sz="3200" i="1" dirty="0"/>
              <a:t> &gt;n-1: </a:t>
            </a:r>
            <a:r>
              <a:rPr lang="en-US" sz="3200" i="1" dirty="0" err="1"/>
              <a:t>Hết</a:t>
            </a:r>
            <a:r>
              <a:rPr lang="en-US" sz="3200" i="1" dirty="0"/>
              <a:t> </a:t>
            </a:r>
            <a:r>
              <a:rPr lang="en-US" sz="3200" i="1" dirty="0" err="1"/>
              <a:t>mảng</a:t>
            </a:r>
            <a:r>
              <a:rPr lang="en-US" sz="3200" i="1" dirty="0"/>
              <a:t>, </a:t>
            </a:r>
            <a:r>
              <a:rPr lang="en-US" sz="3200" i="1" dirty="0" err="1"/>
              <a:t>không</a:t>
            </a:r>
            <a:r>
              <a:rPr lang="en-US" sz="3200" i="1" dirty="0"/>
              <a:t> </a:t>
            </a:r>
            <a:r>
              <a:rPr lang="en-US" sz="3200" i="1" dirty="0" err="1"/>
              <a:t>tìm</a:t>
            </a:r>
            <a:r>
              <a:rPr lang="en-US" sz="3200" i="1" dirty="0"/>
              <a:t> </a:t>
            </a:r>
            <a:r>
              <a:rPr lang="en-US" sz="3200" i="1" dirty="0" err="1"/>
              <a:t>thấy</a:t>
            </a:r>
            <a:r>
              <a:rPr lang="en-US" sz="3200" i="1" dirty="0"/>
              <a:t>. </a:t>
            </a:r>
            <a:r>
              <a:rPr lang="en-US" sz="3200" i="1" dirty="0" err="1"/>
              <a:t>Dừng</a:t>
            </a:r>
            <a:endParaRPr lang="en-US" sz="3200" dirty="0"/>
          </a:p>
          <a:p>
            <a:pPr marL="205740" indent="-182880">
              <a:buClr>
                <a:schemeClr val="accent6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en-US" sz="3200" i="1" dirty="0"/>
              <a:t>	 </a:t>
            </a:r>
            <a:r>
              <a:rPr lang="en-US" sz="3200" i="1" dirty="0" err="1"/>
              <a:t>Ngược</a:t>
            </a:r>
            <a:r>
              <a:rPr lang="en-US" sz="3200" i="1" dirty="0"/>
              <a:t> </a:t>
            </a:r>
            <a:r>
              <a:rPr lang="en-US" sz="3200" i="1" dirty="0" err="1"/>
              <a:t>lại</a:t>
            </a:r>
            <a:r>
              <a:rPr lang="en-US" sz="3200" i="1" dirty="0"/>
              <a:t>: </a:t>
            </a:r>
            <a:r>
              <a:rPr lang="en-US" sz="3200" i="1" dirty="0" err="1"/>
              <a:t>Lặp</a:t>
            </a:r>
            <a:r>
              <a:rPr lang="en-US" sz="3200" i="1" dirty="0"/>
              <a:t> </a:t>
            </a:r>
            <a:r>
              <a:rPr lang="en-US" sz="3200" i="1" dirty="0" err="1"/>
              <a:t>lại</a:t>
            </a:r>
            <a:r>
              <a:rPr lang="en-US" sz="3200" i="1" dirty="0"/>
              <a:t> </a:t>
            </a:r>
            <a:r>
              <a:rPr lang="en-US" sz="3200" i="1" dirty="0" err="1"/>
              <a:t>Bước</a:t>
            </a:r>
            <a:r>
              <a:rPr lang="en-US" sz="3200" i="1" dirty="0"/>
              <a:t> 2. </a:t>
            </a:r>
            <a:endParaRPr lang="en-US" sz="3200" dirty="0"/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defRPr/>
            </a:pPr>
            <a:endParaRPr lang="en-US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E49961-A1D0-471A-96C2-95D0BF10C562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x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trả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về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vị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-1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solidFill>
                  <a:srgbClr val="FF0000"/>
                </a:solidFill>
              </a:rPr>
              <a:t>Hãy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viết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tìm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kiếm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theo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phương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pháp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tuần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tự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C803A-1B25-4D7C-8D52-15653B90719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382000" cy="6245225"/>
          </a:xfrm>
        </p:spPr>
        <p:txBody>
          <a:bodyPr rtlCol="0">
            <a:noAutofit/>
          </a:bodyPr>
          <a:lstStyle/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3600" b="1" dirty="0" err="1"/>
              <a:t>Vấn</a:t>
            </a:r>
            <a:r>
              <a:rPr lang="en-US" sz="3600" b="1" dirty="0"/>
              <a:t> </a:t>
            </a:r>
            <a:r>
              <a:rPr lang="en-US" sz="3600" b="1" dirty="0" err="1"/>
              <a:t>đề</a:t>
            </a:r>
            <a:endParaRPr lang="en-US" sz="3600" dirty="0"/>
          </a:p>
          <a:p>
            <a:pPr marL="547688" lvl="1" indent="-547688" eaLnBrk="1" fontAlgn="auto" hangingPunct="1">
              <a:buClr>
                <a:schemeClr val="accent6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en-US" sz="3200" i="1" dirty="0" err="1"/>
              <a:t>int</a:t>
            </a:r>
            <a:r>
              <a:rPr lang="en-US" sz="3200" i="1" dirty="0"/>
              <a:t> </a:t>
            </a:r>
            <a:r>
              <a:rPr lang="en-US" sz="3200" i="1" dirty="0" err="1"/>
              <a:t>LinearSearch</a:t>
            </a:r>
            <a:r>
              <a:rPr lang="en-US" sz="3200" i="1" dirty="0"/>
              <a:t>(</a:t>
            </a:r>
            <a:r>
              <a:rPr lang="en-US" sz="3200" i="1" dirty="0" err="1"/>
              <a:t>int</a:t>
            </a:r>
            <a:r>
              <a:rPr lang="en-US" sz="3200" i="1" dirty="0"/>
              <a:t> a[], </a:t>
            </a:r>
            <a:r>
              <a:rPr lang="en-US" sz="3200" i="1" dirty="0" err="1"/>
              <a:t>int</a:t>
            </a:r>
            <a:r>
              <a:rPr lang="en-US" sz="3200" i="1" dirty="0"/>
              <a:t> n, </a:t>
            </a:r>
            <a:r>
              <a:rPr lang="en-US" sz="3200" i="1" dirty="0" err="1"/>
              <a:t>int</a:t>
            </a:r>
            <a:r>
              <a:rPr lang="en-US" sz="3200" i="1" dirty="0"/>
              <a:t> x)</a:t>
            </a:r>
          </a:p>
          <a:p>
            <a:pPr marL="547688" lvl="1" indent="-547688" eaLnBrk="1" fontAlgn="auto" hangingPunct="1">
              <a:buClr>
                <a:schemeClr val="accent6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en-US" sz="3200" i="1" dirty="0"/>
              <a:t>{	</a:t>
            </a:r>
          </a:p>
          <a:p>
            <a:pPr marL="547688" lvl="1" indent="-547688" eaLnBrk="1" fontAlgn="auto" hangingPunct="1">
              <a:buClr>
                <a:schemeClr val="accent6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en-US" sz="3200" i="1" dirty="0"/>
              <a:t>	</a:t>
            </a:r>
            <a:r>
              <a:rPr lang="en-US" sz="3200" i="1" dirty="0" err="1"/>
              <a:t>int</a:t>
            </a:r>
            <a:r>
              <a:rPr lang="en-US" sz="3200" i="1" dirty="0"/>
              <a:t> </a:t>
            </a:r>
            <a:r>
              <a:rPr lang="en-US" sz="3200" i="1" dirty="0" err="1"/>
              <a:t>i</a:t>
            </a:r>
            <a:r>
              <a:rPr lang="en-US" sz="3200" i="1" dirty="0"/>
              <a:t>=0;</a:t>
            </a:r>
          </a:p>
          <a:p>
            <a:pPr marL="547688" lvl="1" indent="-547688" eaLnBrk="1" fontAlgn="auto" hangingPunct="1">
              <a:buClr>
                <a:schemeClr val="accent6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en-US" sz="3200" i="1" dirty="0"/>
              <a:t>	while (</a:t>
            </a:r>
            <a:r>
              <a:rPr lang="en-US" sz="3200" i="1" u="sng" dirty="0">
                <a:solidFill>
                  <a:srgbClr val="FF0000"/>
                </a:solidFill>
              </a:rPr>
              <a:t>(</a:t>
            </a:r>
            <a:r>
              <a:rPr lang="en-US" sz="3200" i="1" u="sng" dirty="0" err="1">
                <a:solidFill>
                  <a:srgbClr val="FF0000"/>
                </a:solidFill>
              </a:rPr>
              <a:t>i</a:t>
            </a:r>
            <a:r>
              <a:rPr lang="en-US" sz="3200" i="1" u="sng" dirty="0">
                <a:solidFill>
                  <a:srgbClr val="FF0000"/>
                </a:solidFill>
              </a:rPr>
              <a:t>&lt;n) </a:t>
            </a:r>
            <a:r>
              <a:rPr lang="en-US" sz="3200" i="1" dirty="0"/>
              <a:t>&amp;&amp; (a[</a:t>
            </a:r>
            <a:r>
              <a:rPr lang="en-US" sz="3200" i="1" dirty="0" err="1"/>
              <a:t>i</a:t>
            </a:r>
            <a:r>
              <a:rPr lang="en-US" sz="3200" i="1" dirty="0"/>
              <a:t>]!=x ))    </a:t>
            </a:r>
          </a:p>
          <a:p>
            <a:pPr marL="547688" lvl="1" indent="-547688" eaLnBrk="1" fontAlgn="auto" hangingPunct="1">
              <a:buClr>
                <a:schemeClr val="accent6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en-US" sz="3200" i="1" dirty="0"/>
              <a:t>			</a:t>
            </a:r>
            <a:r>
              <a:rPr lang="en-US" sz="3200" i="1" dirty="0" err="1"/>
              <a:t>i</a:t>
            </a:r>
            <a:r>
              <a:rPr lang="en-US" sz="3200" i="1" dirty="0"/>
              <a:t>++;</a:t>
            </a:r>
          </a:p>
          <a:p>
            <a:pPr marL="547688" lvl="1" indent="-547688" eaLnBrk="1" fontAlgn="auto" hangingPunct="1">
              <a:buClr>
                <a:schemeClr val="accent6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en-US" sz="3200" i="1" dirty="0"/>
              <a:t>	if(</a:t>
            </a:r>
            <a:r>
              <a:rPr lang="en-US" sz="3200" i="1" dirty="0" err="1"/>
              <a:t>i</a:t>
            </a:r>
            <a:r>
              <a:rPr lang="en-US" sz="3200" i="1" dirty="0"/>
              <a:t>==N)	</a:t>
            </a:r>
          </a:p>
          <a:p>
            <a:pPr marL="547688" lvl="1" indent="-547688" eaLnBrk="1" fontAlgn="auto" hangingPunct="1">
              <a:buClr>
                <a:schemeClr val="accent6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en-US" sz="3200" i="1" dirty="0"/>
              <a:t>		 	return -1; //</a:t>
            </a:r>
            <a:r>
              <a:rPr lang="en-US" sz="3200" i="1" dirty="0" err="1"/>
              <a:t>tìm</a:t>
            </a:r>
            <a:r>
              <a:rPr lang="en-US" sz="3200" i="1" dirty="0"/>
              <a:t> </a:t>
            </a:r>
            <a:r>
              <a:rPr lang="en-US" sz="3200" i="1" dirty="0" err="1"/>
              <a:t>hết</a:t>
            </a:r>
            <a:r>
              <a:rPr lang="en-US" sz="3200" i="1" dirty="0"/>
              <a:t> </a:t>
            </a:r>
            <a:r>
              <a:rPr lang="en-US" sz="3200" i="1" dirty="0" err="1"/>
              <a:t>mảng</a:t>
            </a:r>
            <a:endParaRPr lang="en-US" sz="3200" i="1" dirty="0"/>
          </a:p>
          <a:p>
            <a:pPr marL="547688" lvl="1" indent="-547688" eaLnBrk="1" fontAlgn="auto" hangingPunct="1">
              <a:buClr>
                <a:schemeClr val="accent6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en-US" sz="3200" i="1" dirty="0"/>
              <a:t>	else	</a:t>
            </a:r>
          </a:p>
          <a:p>
            <a:pPr marL="547688" lvl="1" indent="-547688" eaLnBrk="1" fontAlgn="auto" hangingPunct="1">
              <a:buClr>
                <a:schemeClr val="accent6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en-US" sz="3200" i="1" dirty="0"/>
              <a:t>			 return </a:t>
            </a:r>
            <a:r>
              <a:rPr lang="en-US" sz="3200" i="1" dirty="0" err="1"/>
              <a:t>i</a:t>
            </a:r>
            <a:r>
              <a:rPr lang="en-US" sz="3200" i="1" dirty="0"/>
              <a:t>; //a[</a:t>
            </a:r>
            <a:r>
              <a:rPr lang="en-US" sz="3200" i="1" dirty="0" err="1"/>
              <a:t>i</a:t>
            </a:r>
            <a:r>
              <a:rPr lang="en-US" sz="3200" i="1" dirty="0"/>
              <a:t>] </a:t>
            </a:r>
            <a:r>
              <a:rPr lang="en-US" sz="3200" i="1" dirty="0" err="1"/>
              <a:t>là</a:t>
            </a:r>
            <a:r>
              <a:rPr lang="en-US" sz="3200" i="1" dirty="0"/>
              <a:t> </a:t>
            </a:r>
            <a:r>
              <a:rPr lang="en-US" sz="3200" i="1" dirty="0" err="1"/>
              <a:t>phần</a:t>
            </a:r>
            <a:r>
              <a:rPr lang="en-US" sz="3200" i="1" dirty="0"/>
              <a:t> </a:t>
            </a:r>
            <a:r>
              <a:rPr lang="en-US" sz="3200" i="1" dirty="0" err="1"/>
              <a:t>tử</a:t>
            </a:r>
            <a:r>
              <a:rPr lang="en-US" sz="3200" i="1" dirty="0"/>
              <a:t> </a:t>
            </a:r>
            <a:r>
              <a:rPr lang="en-US" sz="3200" i="1" dirty="0" err="1"/>
              <a:t>có</a:t>
            </a:r>
            <a:r>
              <a:rPr lang="en-US" sz="3200" i="1" dirty="0"/>
              <a:t> </a:t>
            </a:r>
            <a:r>
              <a:rPr lang="en-US" sz="3200" i="1" dirty="0" err="1"/>
              <a:t>khoá</a:t>
            </a:r>
            <a:r>
              <a:rPr lang="en-US" sz="3200" i="1" dirty="0"/>
              <a:t> x</a:t>
            </a:r>
          </a:p>
          <a:p>
            <a:pPr marL="547688" lvl="1" indent="-547688" eaLnBrk="1" fontAlgn="auto" hangingPunct="1">
              <a:buClr>
                <a:schemeClr val="accent6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en-US" sz="3200" i="1" dirty="0"/>
              <a:t>}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5EFABA2-F8E9-4128-A2B0-996AD72D36B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Line Callout 1 1"/>
          <p:cNvSpPr/>
          <p:nvPr/>
        </p:nvSpPr>
        <p:spPr>
          <a:xfrm>
            <a:off x="3733800" y="1676400"/>
            <a:ext cx="3429000" cy="762000"/>
          </a:xfrm>
          <a:prstGeom prst="borderCallout1">
            <a:avLst>
              <a:gd name="adj1" fmla="val 18750"/>
              <a:gd name="adj2" fmla="val -8333"/>
              <a:gd name="adj3" fmla="val 139850"/>
              <a:gd name="adj4" fmla="val -2848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x </a:t>
            </a:r>
            <a:r>
              <a:rPr lang="en-US" sz="2200" dirty="0" err="1"/>
              <a:t>thì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cần</a:t>
            </a:r>
            <a:r>
              <a:rPr lang="en-US" sz="2200" dirty="0"/>
              <a:t> </a:t>
            </a:r>
            <a:r>
              <a:rPr lang="en-US" sz="2200" dirty="0" err="1"/>
              <a:t>thiết</a:t>
            </a:r>
            <a:endParaRPr lang="en-US" sz="2200" dirty="0"/>
          </a:p>
          <a:p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loại</a:t>
            </a:r>
            <a:r>
              <a:rPr lang="en-US" sz="2200" dirty="0"/>
              <a:t> </a:t>
            </a:r>
            <a:r>
              <a:rPr lang="en-US" sz="2200" dirty="0" err="1"/>
              <a:t>bỏ</a:t>
            </a:r>
            <a:r>
              <a:rPr lang="en-US" sz="2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01956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201"/>
            <a:ext cx="7886700" cy="1023938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 rtlCol="0"/>
          <a:lstStyle/>
          <a:p>
            <a:pPr marL="11113" indent="-22225" algn="just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lính</a:t>
            </a:r>
            <a:r>
              <a:rPr lang="en-US" dirty="0"/>
              <a:t> </a:t>
            </a:r>
            <a:r>
              <a:rPr lang="en-US" dirty="0" err="1"/>
              <a:t>canh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so </a:t>
            </a:r>
            <a:r>
              <a:rPr lang="en-US" dirty="0" err="1"/>
              <a:t>sánh</a:t>
            </a:r>
            <a:endParaRPr lang="en-US" dirty="0"/>
          </a:p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x =10</a:t>
            </a:r>
          </a:p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defRPr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defRPr/>
            </a:pP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defRPr/>
            </a:pPr>
            <a:endParaRPr lang="en-US" dirty="0"/>
          </a:p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x = 25</a:t>
            </a:r>
          </a:p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defRPr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DCB422E-C657-41C3-8A2F-E990B530A842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051738"/>
              </p:ext>
            </p:extLst>
          </p:nvPr>
        </p:nvGraphicFramePr>
        <p:xfrm>
          <a:off x="965200" y="3124200"/>
          <a:ext cx="6096000" cy="766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32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965200" y="2667000"/>
            <a:ext cx="609600" cy="838200"/>
            <a:chOff x="838200" y="3657600"/>
            <a:chExt cx="609600" cy="838200"/>
          </a:xfrm>
        </p:grpSpPr>
        <p:sp>
          <p:nvSpPr>
            <p:cNvPr id="14" name="Down Arrow Callout 13"/>
            <p:cNvSpPr/>
            <p:nvPr/>
          </p:nvSpPr>
          <p:spPr>
            <a:xfrm>
              <a:off x="838200" y="3657600"/>
              <a:ext cx="609600" cy="457200"/>
            </a:xfrm>
            <a:prstGeom prst="down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/>
                <a:t>10</a:t>
              </a:r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838200" y="4114800"/>
              <a:ext cx="609600" cy="381000"/>
            </a:xfrm>
            <a:prstGeom prst="flowChartProcess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6" name="Flowchart: Process 15"/>
          <p:cNvSpPr/>
          <p:nvPr/>
        </p:nvSpPr>
        <p:spPr>
          <a:xfrm>
            <a:off x="3403600" y="3124200"/>
            <a:ext cx="609600" cy="38100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10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92802"/>
              </p:ext>
            </p:extLst>
          </p:nvPr>
        </p:nvGraphicFramePr>
        <p:xfrm>
          <a:off x="965200" y="5334000"/>
          <a:ext cx="6096000" cy="766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32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073900" y="5334001"/>
            <a:ext cx="546100" cy="761999"/>
            <a:chOff x="6718300" y="4744720"/>
            <a:chExt cx="546100" cy="762369"/>
          </a:xfrm>
        </p:grpSpPr>
        <p:sp>
          <p:nvSpPr>
            <p:cNvPr id="10" name="Flowchart: Process 9"/>
            <p:cNvSpPr/>
            <p:nvPr/>
          </p:nvSpPr>
          <p:spPr>
            <a:xfrm>
              <a:off x="6731000" y="4744720"/>
              <a:ext cx="533400" cy="320831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25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18300" y="5092551"/>
              <a:ext cx="533400" cy="4145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965200" y="4876800"/>
            <a:ext cx="609600" cy="787400"/>
            <a:chOff x="838200" y="5384800"/>
            <a:chExt cx="609600" cy="787400"/>
          </a:xfrm>
        </p:grpSpPr>
        <p:sp>
          <p:nvSpPr>
            <p:cNvPr id="19" name="Down Arrow Callout 18"/>
            <p:cNvSpPr/>
            <p:nvPr/>
          </p:nvSpPr>
          <p:spPr>
            <a:xfrm>
              <a:off x="838200" y="5384800"/>
              <a:ext cx="609600" cy="457200"/>
            </a:xfrm>
            <a:prstGeom prst="down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/>
                <a:t>25</a:t>
              </a:r>
            </a:p>
          </p:txBody>
        </p:sp>
        <p:sp>
          <p:nvSpPr>
            <p:cNvPr id="20" name="Flowchart: Process 19"/>
            <p:cNvSpPr/>
            <p:nvPr/>
          </p:nvSpPr>
          <p:spPr>
            <a:xfrm>
              <a:off x="838200" y="5867400"/>
              <a:ext cx="609600" cy="304800"/>
            </a:xfrm>
            <a:prstGeom prst="flowChartProcess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7073900" y="5334000"/>
            <a:ext cx="546100" cy="39846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/>
              <a:t>25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061200" y="3124200"/>
            <a:ext cx="558800" cy="728662"/>
            <a:chOff x="6705600" y="3429000"/>
            <a:chExt cx="558800" cy="728662"/>
          </a:xfrm>
        </p:grpSpPr>
        <p:sp>
          <p:nvSpPr>
            <p:cNvPr id="7" name="Flowchart: Process 6"/>
            <p:cNvSpPr/>
            <p:nvPr/>
          </p:nvSpPr>
          <p:spPr>
            <a:xfrm>
              <a:off x="6731000" y="3429000"/>
              <a:ext cx="533400" cy="381000"/>
            </a:xfrm>
            <a:prstGeom prst="flowChartProcess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6705600" y="3809999"/>
              <a:ext cx="533400" cy="347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07083 -0.0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185 L 0.1375 -4.44444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5 -4.44444E-6 L 0.19861 -4.44444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61 -2.59259E-6 L 0.27361 -2.59259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5" presetID="3" presetClass="entr" presetSubtype="1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06806 -0.0018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06 -2.59259E-6 L 0.13472 -2.59259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72 0.00185 L 0.20139 -2.59259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39 -2.59259E-6 L 0.27639 -2.59259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39 -2.59259E-6 L 0.34306 -2.59259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5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306 -2.59259E-6 L 0.40139 -2.59259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5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139 -2.59259E-6 L 0.46806 -2.59259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806 -2.59259E-6 L 0.53472 -2.59259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6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472 -2.59259E-6 L 0.60139 -0.0018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6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139 -0.00185 L 0.66806 -0.0018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67" presetID="3" presetClass="entr" presetSubtype="1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058150" cy="6473825"/>
          </a:xfrm>
        </p:spPr>
        <p:txBody>
          <a:bodyPr rtlCol="0">
            <a:noAutofit/>
          </a:bodyPr>
          <a:lstStyle/>
          <a:p>
            <a:pPr marL="274320" indent="-274320" algn="just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/>
              <a:buNone/>
              <a:defRPr/>
            </a:pPr>
            <a:r>
              <a:rPr lang="en-US" b="1" dirty="0" err="1"/>
              <a:t>Cài</a:t>
            </a:r>
            <a:r>
              <a:rPr lang="en-US" b="1" dirty="0"/>
              <a:t> </a:t>
            </a:r>
            <a:r>
              <a:rPr lang="en-US" b="1" dirty="0" err="1"/>
              <a:t>đặt</a:t>
            </a:r>
            <a:r>
              <a:rPr lang="en-US" b="1" dirty="0"/>
              <a:t> </a:t>
            </a:r>
          </a:p>
          <a:p>
            <a:pPr marL="463550" indent="-463550" algn="just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/>
              <a:buNone/>
              <a:defRPr/>
            </a:pPr>
            <a:r>
              <a:rPr lang="en-US" i="1" dirty="0" err="1"/>
              <a:t>int</a:t>
            </a:r>
            <a:r>
              <a:rPr lang="en-US" i="1" dirty="0"/>
              <a:t> LinearSearch2(</a:t>
            </a:r>
            <a:r>
              <a:rPr lang="en-US" i="1" dirty="0" err="1"/>
              <a:t>int</a:t>
            </a:r>
            <a:r>
              <a:rPr lang="en-US" i="1" dirty="0"/>
              <a:t> a[],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n,int</a:t>
            </a:r>
            <a:r>
              <a:rPr lang="en-US" i="1" dirty="0"/>
              <a:t> x)</a:t>
            </a:r>
          </a:p>
          <a:p>
            <a:pPr marL="463550" lvl="1" indent="-46355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 2"/>
              <a:buNone/>
              <a:defRPr/>
            </a:pPr>
            <a:r>
              <a:rPr lang="en-US" i="1" dirty="0"/>
              <a:t>{	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=0;	</a:t>
            </a:r>
          </a:p>
          <a:p>
            <a:pPr marL="463550" lvl="1" indent="-46355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 2"/>
              <a:buNone/>
              <a:defRPr/>
            </a:pPr>
            <a:r>
              <a:rPr lang="en-US" i="1" dirty="0"/>
              <a:t>	</a:t>
            </a:r>
            <a:r>
              <a:rPr lang="en-US" i="1" dirty="0">
                <a:solidFill>
                  <a:srgbClr val="FF0000"/>
                </a:solidFill>
              </a:rPr>
              <a:t> a[n] = x; </a:t>
            </a:r>
            <a:r>
              <a:rPr lang="en-US" i="1" dirty="0"/>
              <a:t>// </a:t>
            </a:r>
            <a:r>
              <a:rPr lang="en-US" i="1" dirty="0" err="1"/>
              <a:t>thêm</a:t>
            </a:r>
            <a:r>
              <a:rPr lang="en-US" i="1" dirty="0"/>
              <a:t> 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/>
              <a:t>tử</a:t>
            </a:r>
            <a:r>
              <a:rPr lang="en-US" i="1" dirty="0"/>
              <a:t> x </a:t>
            </a:r>
            <a:r>
              <a:rPr lang="en-US" i="1" dirty="0" err="1"/>
              <a:t>sau</a:t>
            </a:r>
            <a:r>
              <a:rPr lang="en-US" i="1" dirty="0"/>
              <a:t> </a:t>
            </a:r>
            <a:r>
              <a:rPr lang="en-US" i="1" dirty="0" err="1"/>
              <a:t>mảng</a:t>
            </a:r>
            <a:r>
              <a:rPr lang="en-US" i="1" dirty="0"/>
              <a:t> </a:t>
            </a:r>
          </a:p>
          <a:p>
            <a:pPr marL="463550" lvl="1" indent="-46355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 2"/>
              <a:buNone/>
              <a:defRPr/>
            </a:pPr>
            <a:r>
              <a:rPr lang="en-US" i="1" dirty="0"/>
              <a:t>	while (a[</a:t>
            </a:r>
            <a:r>
              <a:rPr lang="en-US" i="1" dirty="0" err="1"/>
              <a:t>i</a:t>
            </a:r>
            <a:r>
              <a:rPr lang="en-US" i="1" dirty="0"/>
              <a:t>]!=x )	</a:t>
            </a:r>
          </a:p>
          <a:p>
            <a:pPr marL="463550" lvl="1" indent="-46355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 2"/>
              <a:buNone/>
              <a:defRPr/>
            </a:pPr>
            <a:r>
              <a:rPr lang="en-US" i="1" dirty="0"/>
              <a:t>			</a:t>
            </a:r>
            <a:r>
              <a:rPr lang="en-US" i="1" dirty="0" err="1"/>
              <a:t>i</a:t>
            </a:r>
            <a:r>
              <a:rPr lang="en-US" i="1" dirty="0"/>
              <a:t>++; </a:t>
            </a:r>
          </a:p>
          <a:p>
            <a:pPr marL="463550" lvl="1" indent="-46355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 2"/>
              <a:buNone/>
              <a:defRPr/>
            </a:pPr>
            <a:r>
              <a:rPr lang="en-US" i="1" dirty="0"/>
              <a:t>	if (</a:t>
            </a:r>
            <a:r>
              <a:rPr lang="en-US" i="1" dirty="0" err="1"/>
              <a:t>i</a:t>
            </a:r>
            <a:r>
              <a:rPr lang="en-US" i="1" dirty="0"/>
              <a:t>==n)</a:t>
            </a:r>
          </a:p>
          <a:p>
            <a:pPr marL="463550" lvl="1" indent="-46355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 2"/>
              <a:buNone/>
              <a:defRPr/>
            </a:pPr>
            <a:r>
              <a:rPr lang="en-US" i="1" dirty="0"/>
              <a:t>		 	return -1; // </a:t>
            </a:r>
            <a:r>
              <a:rPr lang="en-US" i="1" dirty="0" err="1"/>
              <a:t>tìm</a:t>
            </a:r>
            <a:r>
              <a:rPr lang="en-US" i="1" dirty="0"/>
              <a:t> </a:t>
            </a:r>
            <a:r>
              <a:rPr lang="en-US" i="1" dirty="0" err="1"/>
              <a:t>hết</a:t>
            </a:r>
            <a:r>
              <a:rPr lang="en-US" i="1" dirty="0"/>
              <a:t> </a:t>
            </a:r>
            <a:r>
              <a:rPr lang="en-US" i="1" dirty="0" err="1"/>
              <a:t>mảng</a:t>
            </a:r>
            <a:r>
              <a:rPr lang="en-US" i="1" dirty="0"/>
              <a:t> </a:t>
            </a:r>
          </a:p>
          <a:p>
            <a:pPr marL="463550" lvl="1" indent="-46355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 2"/>
              <a:buNone/>
              <a:defRPr/>
            </a:pPr>
            <a:r>
              <a:rPr lang="en-US" i="1" dirty="0"/>
              <a:t>	else </a:t>
            </a:r>
          </a:p>
          <a:p>
            <a:pPr marL="463550" lvl="1" indent="-46355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 2"/>
              <a:buNone/>
              <a:defRPr/>
            </a:pPr>
            <a:r>
              <a:rPr lang="en-US" i="1" dirty="0"/>
              <a:t>			return </a:t>
            </a:r>
            <a:r>
              <a:rPr lang="en-US" i="1" dirty="0" err="1"/>
              <a:t>i</a:t>
            </a:r>
            <a:r>
              <a:rPr lang="en-US" i="1" dirty="0"/>
              <a:t>; 	// </a:t>
            </a:r>
            <a:r>
              <a:rPr lang="en-US" i="1" dirty="0" err="1"/>
              <a:t>tìm</a:t>
            </a:r>
            <a:r>
              <a:rPr lang="en-US" i="1" dirty="0"/>
              <a:t> </a:t>
            </a:r>
            <a:r>
              <a:rPr lang="en-US" i="1" dirty="0" err="1"/>
              <a:t>thấy</a:t>
            </a:r>
            <a:r>
              <a:rPr lang="en-US" i="1" dirty="0"/>
              <a:t> x </a:t>
            </a:r>
            <a:r>
              <a:rPr lang="en-US" i="1" dirty="0" err="1"/>
              <a:t>tại</a:t>
            </a:r>
            <a:r>
              <a:rPr lang="en-US" i="1" dirty="0"/>
              <a:t> </a:t>
            </a:r>
            <a:r>
              <a:rPr lang="en-US" i="1" dirty="0" err="1"/>
              <a:t>vị</a:t>
            </a:r>
            <a:r>
              <a:rPr lang="en-US" i="1" dirty="0"/>
              <a:t> </a:t>
            </a:r>
            <a:r>
              <a:rPr lang="en-US" i="1" dirty="0" err="1"/>
              <a:t>trí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</a:p>
          <a:p>
            <a:pPr marL="463550" lvl="1" indent="-46355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 2"/>
              <a:buNone/>
              <a:defRPr/>
            </a:pPr>
            <a:r>
              <a:rPr lang="en-US" i="1" dirty="0"/>
              <a:t>}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/>
              <a:buNone/>
              <a:defRPr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n: T(n)=O(n)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C81887D-60E3-4716-9545-21DD93B55691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C803A-1B25-4D7C-8D52-15653B90719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94" y="1371600"/>
            <a:ext cx="3656012" cy="43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29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(Binary Search)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51375"/>
          </a:xfrm>
        </p:spPr>
        <p:txBody>
          <a:bodyPr rtlCol="0">
            <a:normAutofit/>
          </a:bodyPr>
          <a:lstStyle/>
          <a:p>
            <a:pPr indent="-182880" eaLnBrk="1" fontAlgn="auto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b="1" dirty="0"/>
              <a:t>Ý </a:t>
            </a:r>
            <a:r>
              <a:rPr lang="en-US" b="1" dirty="0" err="1"/>
              <a:t>tưởng</a:t>
            </a:r>
            <a:r>
              <a:rPr lang="en-US" b="1" dirty="0"/>
              <a:t> </a:t>
            </a:r>
          </a:p>
          <a:p>
            <a:pPr indent="-182880" eaLnBrk="1" fontAlgn="auto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đã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thứ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tự</a:t>
            </a:r>
            <a:endParaRPr lang="en-US" dirty="0"/>
          </a:p>
          <a:p>
            <a:pPr indent="-182880" algn="just" eaLnBrk="1" fontAlgn="auto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ở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23D7235-1B67-4358-B43B-B124376F82FB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 rtlCol="0"/>
          <a:lstStyle/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b="1" dirty="0"/>
              <a:t>Minh </a:t>
            </a:r>
            <a:r>
              <a:rPr lang="en-US" b="1" dirty="0" err="1"/>
              <a:t>họa</a:t>
            </a:r>
            <a:r>
              <a:rPr lang="en-US" b="1" dirty="0"/>
              <a:t> </a:t>
            </a:r>
            <a:r>
              <a:rPr lang="en-US" b="1" dirty="0" err="1"/>
              <a:t>tìm</a:t>
            </a:r>
            <a:r>
              <a:rPr lang="en-US" b="1" dirty="0"/>
              <a:t> x = 41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dirty="0"/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6B6729B-5AEE-49CE-8922-B65D9483D64D}" type="slidenum">
              <a:rPr lang="en-US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88943"/>
              </p:ext>
            </p:extLst>
          </p:nvPr>
        </p:nvGraphicFramePr>
        <p:xfrm>
          <a:off x="1143000" y="3221036"/>
          <a:ext cx="609600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14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16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19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22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46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63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71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Down Arrow Callout 5"/>
          <p:cNvSpPr/>
          <p:nvPr/>
        </p:nvSpPr>
        <p:spPr>
          <a:xfrm>
            <a:off x="3581400" y="2667000"/>
            <a:ext cx="609600" cy="4572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/>
              <a:t>x</a:t>
            </a:r>
          </a:p>
        </p:txBody>
      </p:sp>
      <p:sp>
        <p:nvSpPr>
          <p:cNvPr id="13" name="Up Arrow 12"/>
          <p:cNvSpPr/>
          <p:nvPr/>
        </p:nvSpPr>
        <p:spPr>
          <a:xfrm>
            <a:off x="3581400" y="3886200"/>
            <a:ext cx="6096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m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723481"/>
              </p:ext>
            </p:extLst>
          </p:nvPr>
        </p:nvGraphicFramePr>
        <p:xfrm>
          <a:off x="1143000" y="3221036"/>
          <a:ext cx="609600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14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16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22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46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63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71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Up Arrow 10"/>
          <p:cNvSpPr/>
          <p:nvPr/>
        </p:nvSpPr>
        <p:spPr>
          <a:xfrm>
            <a:off x="1143000" y="3886200"/>
            <a:ext cx="6096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l</a:t>
            </a:r>
          </a:p>
        </p:txBody>
      </p:sp>
      <p:sp>
        <p:nvSpPr>
          <p:cNvPr id="15" name="Up Arrow 14"/>
          <p:cNvSpPr/>
          <p:nvPr/>
        </p:nvSpPr>
        <p:spPr>
          <a:xfrm>
            <a:off x="5410200" y="3886200"/>
            <a:ext cx="6096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m</a:t>
            </a:r>
          </a:p>
        </p:txBody>
      </p:sp>
      <p:sp>
        <p:nvSpPr>
          <p:cNvPr id="16" name="Down Arrow Callout 15"/>
          <p:cNvSpPr/>
          <p:nvPr/>
        </p:nvSpPr>
        <p:spPr>
          <a:xfrm>
            <a:off x="5410200" y="2667000"/>
            <a:ext cx="609600" cy="4572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/>
              <a:t>x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180115"/>
              </p:ext>
            </p:extLst>
          </p:nvPr>
        </p:nvGraphicFramePr>
        <p:xfrm>
          <a:off x="1143000" y="3221036"/>
          <a:ext cx="609600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14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16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19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22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46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51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63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71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Up Arrow 11"/>
          <p:cNvSpPr/>
          <p:nvPr/>
        </p:nvSpPr>
        <p:spPr>
          <a:xfrm>
            <a:off x="6629400" y="3886200"/>
            <a:ext cx="6096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r</a:t>
            </a:r>
          </a:p>
        </p:txBody>
      </p:sp>
      <p:sp>
        <p:nvSpPr>
          <p:cNvPr id="18" name="Up Arrow 17"/>
          <p:cNvSpPr/>
          <p:nvPr/>
        </p:nvSpPr>
        <p:spPr>
          <a:xfrm>
            <a:off x="4191000" y="4800600"/>
            <a:ext cx="6096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m</a:t>
            </a:r>
          </a:p>
        </p:txBody>
      </p:sp>
      <p:sp>
        <p:nvSpPr>
          <p:cNvPr id="19" name="Down Arrow Callout 18"/>
          <p:cNvSpPr/>
          <p:nvPr/>
        </p:nvSpPr>
        <p:spPr>
          <a:xfrm>
            <a:off x="4191000" y="2667000"/>
            <a:ext cx="609600" cy="4572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/>
              <a:t>x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822239"/>
              </p:ext>
            </p:extLst>
          </p:nvPr>
        </p:nvGraphicFramePr>
        <p:xfrm>
          <a:off x="1143000" y="3221036"/>
          <a:ext cx="609600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16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19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22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41</a:t>
                      </a:r>
                    </a:p>
                  </a:txBody>
                  <a:tcPr marT="45700" marB="4570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46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51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63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71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Cloud 20"/>
          <p:cNvSpPr/>
          <p:nvPr/>
        </p:nvSpPr>
        <p:spPr>
          <a:xfrm>
            <a:off x="5410200" y="3581400"/>
            <a:ext cx="2438400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thấy</a:t>
            </a:r>
            <a:r>
              <a:rPr lang="en-US" b="1" dirty="0"/>
              <a:t> x </a:t>
            </a:r>
            <a:r>
              <a:rPr lang="en-US" b="1" dirty="0" err="1"/>
              <a:t>tại</a:t>
            </a:r>
            <a:r>
              <a:rPr lang="en-US" b="1" dirty="0"/>
              <a:t> </a:t>
            </a:r>
            <a:r>
              <a:rPr lang="en-US" b="1" dirty="0" err="1"/>
              <a:t>vị</a:t>
            </a:r>
            <a:r>
              <a:rPr lang="en-US" b="1" dirty="0"/>
              <a:t> </a:t>
            </a:r>
            <a:r>
              <a:rPr lang="en-US" b="1" dirty="0" err="1"/>
              <a:t>trí</a:t>
            </a:r>
            <a:r>
              <a:rPr lang="en-US" b="1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47137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33333 3.33333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2 3.33333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3" grpId="0" animBg="1"/>
      <p:bldP spid="13" grpId="1" animBg="1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2" grpId="0" animBg="1"/>
      <p:bldP spid="12" grpId="1" animBg="1"/>
      <p:bldP spid="18" grpId="0" animBg="1"/>
      <p:bldP spid="19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 rtlCol="0"/>
          <a:lstStyle/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b="1" dirty="0"/>
              <a:t>Minh </a:t>
            </a:r>
            <a:r>
              <a:rPr lang="en-US" b="1" dirty="0" err="1"/>
              <a:t>họa</a:t>
            </a:r>
            <a:r>
              <a:rPr lang="en-US" b="1" dirty="0"/>
              <a:t> </a:t>
            </a:r>
            <a:r>
              <a:rPr lang="en-US" b="1" dirty="0" err="1"/>
              <a:t>tìm</a:t>
            </a:r>
            <a:r>
              <a:rPr lang="en-US" b="1" dirty="0"/>
              <a:t> x = 45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dirty="0"/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377658C-3F33-4C68-B1B5-EF2D1D11E448}" type="slidenum">
              <a:rPr lang="en-US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439560"/>
              </p:ext>
            </p:extLst>
          </p:nvPr>
        </p:nvGraphicFramePr>
        <p:xfrm>
          <a:off x="1066800" y="2819400"/>
          <a:ext cx="609600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14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16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19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22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46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63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71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Down Arrow Callout 5"/>
          <p:cNvSpPr/>
          <p:nvPr/>
        </p:nvSpPr>
        <p:spPr>
          <a:xfrm>
            <a:off x="3505200" y="2362200"/>
            <a:ext cx="609600" cy="4572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/>
              <a:t>x</a:t>
            </a:r>
          </a:p>
        </p:txBody>
      </p:sp>
      <p:sp>
        <p:nvSpPr>
          <p:cNvPr id="13" name="Up Arrow 12"/>
          <p:cNvSpPr/>
          <p:nvPr/>
        </p:nvSpPr>
        <p:spPr>
          <a:xfrm>
            <a:off x="3505200" y="3581400"/>
            <a:ext cx="6096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m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694699"/>
              </p:ext>
            </p:extLst>
          </p:nvPr>
        </p:nvGraphicFramePr>
        <p:xfrm>
          <a:off x="1066800" y="2819400"/>
          <a:ext cx="609600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14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19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22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46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63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71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Up Arrow 14"/>
          <p:cNvSpPr/>
          <p:nvPr/>
        </p:nvSpPr>
        <p:spPr>
          <a:xfrm>
            <a:off x="5334000" y="3581400"/>
            <a:ext cx="6096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m</a:t>
            </a:r>
          </a:p>
        </p:txBody>
      </p:sp>
      <p:sp>
        <p:nvSpPr>
          <p:cNvPr id="16" name="Down Arrow Callout 15"/>
          <p:cNvSpPr/>
          <p:nvPr/>
        </p:nvSpPr>
        <p:spPr>
          <a:xfrm>
            <a:off x="5334000" y="2362200"/>
            <a:ext cx="609600" cy="4572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/>
              <a:t>x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20781"/>
              </p:ext>
            </p:extLst>
          </p:nvPr>
        </p:nvGraphicFramePr>
        <p:xfrm>
          <a:off x="1066800" y="2819400"/>
          <a:ext cx="609600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14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16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19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22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46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51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63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71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Up Arrow 11"/>
          <p:cNvSpPr/>
          <p:nvPr/>
        </p:nvSpPr>
        <p:spPr>
          <a:xfrm>
            <a:off x="6553200" y="3581400"/>
            <a:ext cx="6096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r</a:t>
            </a:r>
          </a:p>
        </p:txBody>
      </p:sp>
      <p:sp>
        <p:nvSpPr>
          <p:cNvPr id="18" name="Up Arrow 17"/>
          <p:cNvSpPr/>
          <p:nvPr/>
        </p:nvSpPr>
        <p:spPr>
          <a:xfrm>
            <a:off x="4114800" y="4495800"/>
            <a:ext cx="6096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m</a:t>
            </a:r>
          </a:p>
        </p:txBody>
      </p:sp>
      <p:sp>
        <p:nvSpPr>
          <p:cNvPr id="19" name="Down Arrow Callout 18"/>
          <p:cNvSpPr/>
          <p:nvPr/>
        </p:nvSpPr>
        <p:spPr>
          <a:xfrm>
            <a:off x="4114800" y="2362200"/>
            <a:ext cx="609600" cy="4572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/>
              <a:t>x</a:t>
            </a:r>
          </a:p>
        </p:txBody>
      </p:sp>
      <p:sp>
        <p:nvSpPr>
          <p:cNvPr id="11" name="Up Arrow 10"/>
          <p:cNvSpPr/>
          <p:nvPr/>
        </p:nvSpPr>
        <p:spPr>
          <a:xfrm>
            <a:off x="1066800" y="3581400"/>
            <a:ext cx="6096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l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290243"/>
              </p:ext>
            </p:extLst>
          </p:nvPr>
        </p:nvGraphicFramePr>
        <p:xfrm>
          <a:off x="1066800" y="2819400"/>
          <a:ext cx="6096000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16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19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22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41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46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51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63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71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Up Arrow 21"/>
          <p:cNvSpPr/>
          <p:nvPr/>
        </p:nvSpPr>
        <p:spPr>
          <a:xfrm>
            <a:off x="4724400" y="5410200"/>
            <a:ext cx="6096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m</a:t>
            </a:r>
          </a:p>
        </p:txBody>
      </p:sp>
      <p:sp>
        <p:nvSpPr>
          <p:cNvPr id="23" name="Down Arrow Callout 22"/>
          <p:cNvSpPr/>
          <p:nvPr/>
        </p:nvSpPr>
        <p:spPr>
          <a:xfrm>
            <a:off x="4724400" y="2362200"/>
            <a:ext cx="609600" cy="4572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/>
              <a:t>x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58580"/>
              </p:ext>
            </p:extLst>
          </p:nvPr>
        </p:nvGraphicFramePr>
        <p:xfrm>
          <a:off x="1066800" y="2819400"/>
          <a:ext cx="6096000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14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16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19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22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41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46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51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63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71</a:t>
                      </a:r>
                    </a:p>
                  </a:txBody>
                  <a:tcPr marT="45700" marB="4570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Cloud 24"/>
          <p:cNvSpPr/>
          <p:nvPr/>
        </p:nvSpPr>
        <p:spPr>
          <a:xfrm>
            <a:off x="5410200" y="4191000"/>
            <a:ext cx="27432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l &gt; r: Kết thúc: Không tìm thấy</a:t>
            </a:r>
          </a:p>
        </p:txBody>
      </p:sp>
    </p:spTree>
    <p:extLst>
      <p:ext uri="{BB962C8B-B14F-4D97-AF65-F5344CB8AC3E}">
        <p14:creationId xmlns:p14="http://schemas.microsoft.com/office/powerpoint/2010/main" val="31332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33333 3.33333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2 3.33333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33 3.33333E-6 L 0.4 0.13333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 3.33333E-6 L -0.26667 3.33333E-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2" grpId="0" animBg="1"/>
      <p:bldP spid="12" grpId="1" animBg="1"/>
      <p:bldP spid="12" grpId="2" animBg="1"/>
      <p:bldP spid="18" grpId="0" animBg="1"/>
      <p:bldP spid="18" grpId="1" animBg="1"/>
      <p:bldP spid="19" grpId="0" animBg="1"/>
      <p:bldP spid="19" grpId="1" animBg="1"/>
      <p:bldP spid="11" grpId="0" animBg="1"/>
      <p:bldP spid="11" grpId="1" animBg="1"/>
      <p:bldP spid="11" grpId="2" animBg="1"/>
      <p:bldP spid="22" grpId="0" animBg="1"/>
      <p:bldP spid="22" grpId="1" animBg="1"/>
      <p:bldP spid="23" grpId="0" animBg="1"/>
      <p:bldP spid="23" grpId="1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686800" cy="6858000"/>
          </a:xfrm>
        </p:spPr>
        <p:txBody>
          <a:bodyPr rtlCol="0"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/>
              <a:buNone/>
              <a:defRPr/>
            </a:pPr>
            <a:r>
              <a:rPr lang="en-US" sz="2600" b="1" dirty="0" err="1"/>
              <a:t>Giải</a:t>
            </a:r>
            <a:r>
              <a:rPr lang="en-US" sz="2600" b="1" dirty="0"/>
              <a:t> </a:t>
            </a:r>
            <a:r>
              <a:rPr lang="en-US" sz="2600" b="1" dirty="0" err="1"/>
              <a:t>thuật</a:t>
            </a:r>
            <a:endParaRPr lang="en-US" sz="2600" b="1" dirty="0"/>
          </a:p>
          <a:p>
            <a:pPr marL="463550" lvl="1" indent="-46355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 2"/>
              <a:buNone/>
              <a:defRPr/>
            </a:pPr>
            <a:r>
              <a:rPr lang="en-US" sz="2600" u="sng" dirty="0" err="1"/>
              <a:t>Bước</a:t>
            </a:r>
            <a:r>
              <a:rPr lang="en-US" sz="2600" u="sng" dirty="0"/>
              <a:t> 1: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left = 0; right = n-1</a:t>
            </a:r>
            <a:r>
              <a:rPr lang="en-US" sz="2600" dirty="0"/>
              <a:t>; //</a:t>
            </a:r>
            <a:r>
              <a:rPr lang="en-US" sz="2600" dirty="0" err="1"/>
              <a:t>tìm</a:t>
            </a:r>
            <a:r>
              <a:rPr lang="en-US" sz="2600" dirty="0"/>
              <a:t> </a:t>
            </a:r>
            <a:r>
              <a:rPr lang="en-US" sz="2600" dirty="0" err="1"/>
              <a:t>kiếm</a:t>
            </a:r>
            <a:r>
              <a:rPr lang="en-US" sz="2600" dirty="0"/>
              <a:t>  </a:t>
            </a:r>
            <a:r>
              <a:rPr lang="en-US" sz="2600" dirty="0" err="1"/>
              <a:t>tất</a:t>
            </a:r>
            <a:r>
              <a:rPr lang="en-US" sz="2600" dirty="0"/>
              <a:t> </a:t>
            </a:r>
            <a:r>
              <a:rPr lang="en-US" sz="2600" dirty="0" err="1"/>
              <a:t>cả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phần</a:t>
            </a:r>
            <a:r>
              <a:rPr lang="en-US" sz="2600" dirty="0"/>
              <a:t> </a:t>
            </a:r>
            <a:r>
              <a:rPr lang="en-US" sz="2600" dirty="0" err="1"/>
              <a:t>tử</a:t>
            </a:r>
            <a:r>
              <a:rPr lang="en-US" sz="2600" dirty="0"/>
              <a:t> </a:t>
            </a:r>
          </a:p>
          <a:p>
            <a:pPr marL="463550" lvl="1" indent="-46355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 2"/>
              <a:buNone/>
              <a:defRPr/>
            </a:pPr>
            <a:r>
              <a:rPr lang="en-US" sz="2600" u="sng" dirty="0" err="1"/>
              <a:t>Bước</a:t>
            </a:r>
            <a:r>
              <a:rPr lang="en-US" sz="2600" u="sng" dirty="0"/>
              <a:t> 2:</a:t>
            </a:r>
            <a:r>
              <a:rPr lang="en-US" sz="2600" dirty="0"/>
              <a:t> </a:t>
            </a:r>
          </a:p>
          <a:p>
            <a:pPr marL="463550" lvl="2" indent="-46355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600" dirty="0"/>
              <a:t>mid = (</a:t>
            </a:r>
            <a:r>
              <a:rPr lang="en-US" sz="2600" dirty="0" err="1"/>
              <a:t>left+right</a:t>
            </a:r>
            <a:r>
              <a:rPr lang="en-US" sz="2600" dirty="0"/>
              <a:t>)/2; // </a:t>
            </a:r>
            <a:r>
              <a:rPr lang="en-US" sz="2600" dirty="0" err="1"/>
              <a:t>lấy</a:t>
            </a:r>
            <a:r>
              <a:rPr lang="en-US" sz="2600" dirty="0"/>
              <a:t> </a:t>
            </a:r>
            <a:r>
              <a:rPr lang="en-US" sz="2600" dirty="0" err="1"/>
              <a:t>mốc</a:t>
            </a:r>
            <a:r>
              <a:rPr lang="en-US" sz="2600" dirty="0"/>
              <a:t> so </a:t>
            </a:r>
            <a:r>
              <a:rPr lang="en-US" sz="2600" dirty="0" err="1"/>
              <a:t>sánh</a:t>
            </a:r>
            <a:r>
              <a:rPr lang="en-US" sz="2600" dirty="0"/>
              <a:t> </a:t>
            </a:r>
          </a:p>
          <a:p>
            <a:pPr marL="463550" lvl="2" indent="-46355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600" dirty="0"/>
              <a:t>So </a:t>
            </a:r>
            <a:r>
              <a:rPr lang="en-US" sz="2600" dirty="0" err="1"/>
              <a:t>sánh</a:t>
            </a:r>
            <a:r>
              <a:rPr lang="en-US" sz="2600" dirty="0"/>
              <a:t> a[mid] </a:t>
            </a:r>
            <a:r>
              <a:rPr lang="en-US" sz="2600" dirty="0" err="1"/>
              <a:t>với</a:t>
            </a:r>
            <a:r>
              <a:rPr lang="en-US" sz="2600" dirty="0"/>
              <a:t> x, </a:t>
            </a:r>
            <a:r>
              <a:rPr lang="en-US" sz="2600" dirty="0" err="1"/>
              <a:t>có</a:t>
            </a:r>
            <a:r>
              <a:rPr lang="en-US" sz="2600" dirty="0"/>
              <a:t>  3 </a:t>
            </a:r>
            <a:r>
              <a:rPr lang="en-US" sz="2600" dirty="0" err="1"/>
              <a:t>khả</a:t>
            </a:r>
            <a:r>
              <a:rPr lang="en-US" sz="2600" dirty="0"/>
              <a:t> </a:t>
            </a:r>
            <a:r>
              <a:rPr lang="en-US" sz="2600" dirty="0" err="1"/>
              <a:t>năng</a:t>
            </a:r>
            <a:r>
              <a:rPr lang="en-US" sz="2600" dirty="0"/>
              <a:t> : </a:t>
            </a:r>
          </a:p>
          <a:p>
            <a:pPr marL="342900" lvl="2" indent="-342900">
              <a:buClr>
                <a:schemeClr val="accent1">
                  <a:shade val="75000"/>
                </a:schemeClr>
              </a:buClr>
              <a:defRPr/>
            </a:pPr>
            <a:r>
              <a:rPr lang="en-US" sz="2600" dirty="0"/>
              <a:t>a[mid] = x: </a:t>
            </a:r>
            <a:r>
              <a:rPr lang="en-US" sz="2600" dirty="0" err="1"/>
              <a:t>Tìm</a:t>
            </a:r>
            <a:r>
              <a:rPr lang="en-US" sz="2600" dirty="0"/>
              <a:t> </a:t>
            </a:r>
            <a:r>
              <a:rPr lang="en-US" sz="2600" dirty="0" err="1"/>
              <a:t>thấy</a:t>
            </a:r>
            <a:r>
              <a:rPr lang="en-US" sz="2600" dirty="0"/>
              <a:t>. </a:t>
            </a:r>
            <a:r>
              <a:rPr lang="en-US" sz="2600" dirty="0" err="1"/>
              <a:t>Dừng</a:t>
            </a:r>
            <a:r>
              <a:rPr lang="en-US" sz="2600" dirty="0"/>
              <a:t> </a:t>
            </a:r>
          </a:p>
          <a:p>
            <a:pPr marL="342900" lvl="2" indent="-342900">
              <a:buClr>
                <a:schemeClr val="accent1">
                  <a:shade val="75000"/>
                </a:schemeClr>
              </a:buClr>
              <a:defRPr/>
            </a:pPr>
            <a:r>
              <a:rPr lang="en-US" sz="2600" dirty="0"/>
              <a:t>a[mid] &gt; x: 	//</a:t>
            </a:r>
            <a:r>
              <a:rPr lang="en-US" sz="2600" dirty="0" err="1"/>
              <a:t>tìm</a:t>
            </a:r>
            <a:r>
              <a:rPr lang="en-US" sz="2600" dirty="0"/>
              <a:t> </a:t>
            </a:r>
            <a:r>
              <a:rPr lang="en-US" sz="2600" dirty="0" err="1"/>
              <a:t>tiếp</a:t>
            </a:r>
            <a:r>
              <a:rPr lang="en-US" sz="2600" dirty="0"/>
              <a:t> x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dãy</a:t>
            </a:r>
            <a:r>
              <a:rPr lang="en-US" sz="2600" dirty="0"/>
              <a:t> con </a:t>
            </a:r>
            <a:r>
              <a:rPr lang="en-US" sz="2600" dirty="0" err="1"/>
              <a:t>a</a:t>
            </a:r>
            <a:r>
              <a:rPr lang="en-US" sz="2600" baseline="-25000" dirty="0" err="1"/>
              <a:t>left</a:t>
            </a:r>
            <a:r>
              <a:rPr lang="en-US" sz="2600" baseline="-25000" dirty="0"/>
              <a:t> </a:t>
            </a:r>
            <a:r>
              <a:rPr lang="en-US" sz="2600" dirty="0"/>
              <a:t>.. a</a:t>
            </a:r>
            <a:r>
              <a:rPr lang="en-US" sz="2600" baseline="-25000" dirty="0"/>
              <a:t>mid -1</a:t>
            </a:r>
            <a:endParaRPr lang="en-US" sz="2600" dirty="0"/>
          </a:p>
          <a:p>
            <a:pPr marL="0" lvl="2" indent="0">
              <a:buClr>
                <a:schemeClr val="accent1">
                  <a:shade val="75000"/>
                </a:schemeClr>
              </a:buClr>
              <a:buNone/>
              <a:defRPr/>
            </a:pPr>
            <a:r>
              <a:rPr lang="en-US" sz="2600" dirty="0"/>
              <a:t>	right = mid - 1;</a:t>
            </a:r>
          </a:p>
          <a:p>
            <a:pPr marL="342900" lvl="2" indent="-342900">
              <a:buClr>
                <a:schemeClr val="accent1">
                  <a:shade val="75000"/>
                </a:schemeClr>
              </a:buClr>
              <a:defRPr/>
            </a:pPr>
            <a:r>
              <a:rPr lang="en-US" sz="2600" dirty="0"/>
              <a:t>a[mid] &lt; x: 	//</a:t>
            </a:r>
            <a:r>
              <a:rPr lang="en-US" sz="2600" dirty="0" err="1"/>
              <a:t>tìm</a:t>
            </a:r>
            <a:r>
              <a:rPr lang="en-US" sz="2600" dirty="0"/>
              <a:t> </a:t>
            </a:r>
            <a:r>
              <a:rPr lang="en-US" sz="2600" dirty="0" err="1"/>
              <a:t>tiếp</a:t>
            </a:r>
            <a:r>
              <a:rPr lang="en-US" sz="2600" dirty="0"/>
              <a:t> x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dãy</a:t>
            </a:r>
            <a:r>
              <a:rPr lang="en-US" sz="2600" dirty="0"/>
              <a:t> con a</a:t>
            </a:r>
            <a:r>
              <a:rPr lang="en-US" sz="2600" baseline="-25000" dirty="0"/>
              <a:t>mid +1</a:t>
            </a:r>
            <a:r>
              <a:rPr lang="en-US" sz="2600" dirty="0"/>
              <a:t> .. a</a:t>
            </a:r>
            <a:r>
              <a:rPr lang="en-US" sz="2600" baseline="-25000" dirty="0"/>
              <a:t>right</a:t>
            </a:r>
            <a:r>
              <a:rPr lang="en-US" sz="2600" dirty="0"/>
              <a:t> </a:t>
            </a:r>
          </a:p>
          <a:p>
            <a:pPr marL="0" lvl="2" indent="0">
              <a:buClr>
                <a:schemeClr val="accent1">
                  <a:shade val="75000"/>
                </a:schemeClr>
              </a:buClr>
              <a:buNone/>
              <a:defRPr/>
            </a:pPr>
            <a:r>
              <a:rPr lang="en-US" sz="2600" dirty="0"/>
              <a:t>	left = mid + 1; </a:t>
            </a:r>
          </a:p>
          <a:p>
            <a:pPr marL="463550" lvl="1" indent="-46355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 2"/>
              <a:buNone/>
              <a:defRPr/>
            </a:pPr>
            <a:r>
              <a:rPr lang="en-US" sz="2600" u="sng" dirty="0" err="1"/>
              <a:t>Bước</a:t>
            </a:r>
            <a:r>
              <a:rPr lang="en-US" sz="2600" u="sng" dirty="0"/>
              <a:t> 3:</a:t>
            </a:r>
            <a:r>
              <a:rPr lang="en-US" sz="2600" dirty="0"/>
              <a:t> </a:t>
            </a:r>
          </a:p>
          <a:p>
            <a:pPr marL="463550" lvl="1" indent="-46355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 2"/>
              <a:buNone/>
              <a:defRPr/>
            </a:pPr>
            <a:r>
              <a:rPr lang="en-US" sz="2600" dirty="0"/>
              <a:t>	</a:t>
            </a:r>
            <a:r>
              <a:rPr lang="en-US" sz="2600" dirty="0" err="1"/>
              <a:t>Nếu</a:t>
            </a:r>
            <a:r>
              <a:rPr lang="en-US" sz="2600" dirty="0"/>
              <a:t> left &lt;= right //</a:t>
            </a:r>
            <a:r>
              <a:rPr lang="en-US" sz="2600" dirty="0" err="1"/>
              <a:t>còn</a:t>
            </a:r>
            <a:r>
              <a:rPr lang="en-US" sz="2600" dirty="0"/>
              <a:t> </a:t>
            </a:r>
            <a:r>
              <a:rPr lang="en-US" sz="2600" dirty="0" err="1"/>
              <a:t>phần</a:t>
            </a:r>
            <a:r>
              <a:rPr lang="en-US" sz="2600" dirty="0"/>
              <a:t> </a:t>
            </a:r>
            <a:r>
              <a:rPr lang="en-US" sz="2600" dirty="0" err="1"/>
              <a:t>tử</a:t>
            </a:r>
            <a:r>
              <a:rPr lang="en-US" sz="2600" dirty="0"/>
              <a:t> </a:t>
            </a:r>
            <a:r>
              <a:rPr lang="en-US" sz="2600" dirty="0" err="1"/>
              <a:t>chưa</a:t>
            </a:r>
            <a:r>
              <a:rPr lang="en-US" sz="2600" dirty="0"/>
              <a:t> </a:t>
            </a:r>
            <a:r>
              <a:rPr lang="en-US" sz="2600" dirty="0" err="1"/>
              <a:t>xét</a:t>
            </a:r>
            <a:r>
              <a:rPr lang="en-US" sz="2600" dirty="0"/>
              <a:t> </a:t>
            </a:r>
            <a:r>
              <a:rPr lang="en-US" sz="2600" dirty="0" err="1"/>
              <a:t>tìm</a:t>
            </a:r>
            <a:r>
              <a:rPr lang="en-US" sz="2600" dirty="0"/>
              <a:t> </a:t>
            </a:r>
            <a:r>
              <a:rPr lang="en-US" sz="2600" dirty="0" err="1"/>
              <a:t>tiếp</a:t>
            </a:r>
            <a:r>
              <a:rPr lang="en-US" sz="2600" dirty="0"/>
              <a:t>. </a:t>
            </a:r>
          </a:p>
          <a:p>
            <a:pPr marL="463550" lvl="1" indent="-46355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 2"/>
              <a:buNone/>
              <a:defRPr/>
            </a:pPr>
            <a:r>
              <a:rPr lang="en-US" sz="2600" dirty="0"/>
              <a:t>			</a:t>
            </a:r>
            <a:r>
              <a:rPr lang="en-US" sz="2600" dirty="0" err="1"/>
              <a:t>Lặp</a:t>
            </a:r>
            <a:r>
              <a:rPr lang="en-US" sz="2600" dirty="0"/>
              <a:t> </a:t>
            </a:r>
            <a:r>
              <a:rPr lang="en-US" sz="2600" dirty="0" err="1"/>
              <a:t>lại</a:t>
            </a:r>
            <a:r>
              <a:rPr lang="en-US" sz="2600" dirty="0"/>
              <a:t> </a:t>
            </a:r>
            <a:r>
              <a:rPr lang="en-US" sz="2600" dirty="0" err="1"/>
              <a:t>Bước</a:t>
            </a:r>
            <a:r>
              <a:rPr lang="en-US" sz="2600" dirty="0"/>
              <a:t> 2.</a:t>
            </a:r>
          </a:p>
          <a:p>
            <a:pPr marL="463550" lvl="1" indent="-46355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 2"/>
              <a:buNone/>
              <a:defRPr/>
            </a:pPr>
            <a:r>
              <a:rPr lang="en-US" sz="2600" dirty="0"/>
              <a:t>	</a:t>
            </a:r>
            <a:r>
              <a:rPr lang="en-US" sz="2600" dirty="0" err="1"/>
              <a:t>Ngược</a:t>
            </a:r>
            <a:r>
              <a:rPr lang="en-US" sz="2600" dirty="0"/>
              <a:t> </a:t>
            </a:r>
            <a:r>
              <a:rPr lang="en-US" sz="2600" dirty="0" err="1"/>
              <a:t>lại</a:t>
            </a:r>
            <a:r>
              <a:rPr lang="en-US" sz="2600" dirty="0"/>
              <a:t>: </a:t>
            </a:r>
            <a:r>
              <a:rPr lang="en-US" sz="2600" dirty="0" err="1"/>
              <a:t>Dừng</a:t>
            </a:r>
            <a:r>
              <a:rPr lang="en-US" sz="2600" dirty="0"/>
              <a:t> //</a:t>
            </a:r>
            <a:r>
              <a:rPr lang="en-US" sz="2600" dirty="0" err="1"/>
              <a:t>Ðã</a:t>
            </a:r>
            <a:r>
              <a:rPr lang="en-US" sz="2600" dirty="0"/>
              <a:t> </a:t>
            </a:r>
            <a:r>
              <a:rPr lang="en-US" sz="2600" dirty="0" err="1"/>
              <a:t>xét</a:t>
            </a:r>
            <a:r>
              <a:rPr lang="en-US" sz="2600" dirty="0"/>
              <a:t> </a:t>
            </a:r>
            <a:r>
              <a:rPr lang="en-US" sz="2600" dirty="0" err="1"/>
              <a:t>hết</a:t>
            </a:r>
            <a:r>
              <a:rPr lang="en-US" sz="2600" dirty="0"/>
              <a:t> </a:t>
            </a:r>
            <a:r>
              <a:rPr lang="en-US" sz="2600" dirty="0" err="1"/>
              <a:t>tất</a:t>
            </a:r>
            <a:r>
              <a:rPr lang="en-US" sz="2600" dirty="0"/>
              <a:t> </a:t>
            </a:r>
            <a:r>
              <a:rPr lang="en-US" sz="2600" dirty="0" err="1"/>
              <a:t>cả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phần</a:t>
            </a:r>
            <a:r>
              <a:rPr lang="en-US" sz="2600" dirty="0"/>
              <a:t> </a:t>
            </a:r>
            <a:r>
              <a:rPr lang="en-US" sz="2600" dirty="0" err="1"/>
              <a:t>tử</a:t>
            </a:r>
            <a:r>
              <a:rPr lang="en-US" sz="2600" dirty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3D92E20-66BE-4A6C-90A4-95FC9F128508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/>
              <a:t>Mục tiêu</a:t>
            </a: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077200" cy="565467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en-US" dirty="0"/>
          </a:p>
          <a:p>
            <a:pPr algn="just" eaLnBrk="1" hangingPunct="1">
              <a:lnSpc>
                <a:spcPct val="150000"/>
              </a:lnSpc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F4B4E3-016E-42D4-8887-03FC51CEC673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?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C803A-1B25-4D7C-8D52-15653B9071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24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C803A-1B25-4D7C-8D52-15653B9071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94" y="1371600"/>
            <a:ext cx="3656012" cy="43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54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162800" cy="1050924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Code minh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848600" cy="5257800"/>
          </a:xfrm>
        </p:spPr>
        <p:txBody>
          <a:bodyPr rtlCol="0">
            <a:normAutofit/>
          </a:bodyPr>
          <a:lstStyle/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#include &lt;</a:t>
            </a:r>
            <a:r>
              <a:rPr lang="en-US" dirty="0" err="1"/>
              <a:t>iostream.h</a:t>
            </a:r>
            <a:r>
              <a:rPr lang="en-US" dirty="0"/>
              <a:t>&gt;   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#include&lt;</a:t>
            </a:r>
            <a:r>
              <a:rPr lang="en-US" dirty="0" err="1"/>
              <a:t>stdlib.h</a:t>
            </a:r>
            <a:r>
              <a:rPr lang="en-US" dirty="0"/>
              <a:t>&gt;    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#include&lt;</a:t>
            </a:r>
            <a:r>
              <a:rPr lang="en-US" dirty="0" err="1"/>
              <a:t>time.h</a:t>
            </a:r>
            <a:r>
              <a:rPr lang="en-US" dirty="0"/>
              <a:t>&gt;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#define MAX 1000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void </a:t>
            </a:r>
            <a:r>
              <a:rPr lang="en-US" dirty="0" err="1"/>
              <a:t>TaoMang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a[], </a:t>
            </a:r>
            <a:r>
              <a:rPr lang="en-US" dirty="0" err="1"/>
              <a:t>int</a:t>
            </a:r>
            <a:r>
              <a:rPr lang="en-US" dirty="0"/>
              <a:t> n);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void </a:t>
            </a:r>
            <a:r>
              <a:rPr lang="en-US" dirty="0" err="1"/>
              <a:t>XuatMang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a[], </a:t>
            </a:r>
            <a:r>
              <a:rPr lang="en-US" dirty="0" err="1"/>
              <a:t>int</a:t>
            </a:r>
            <a:r>
              <a:rPr lang="en-US" dirty="0"/>
              <a:t> n);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LinearSearch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a[],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int</a:t>
            </a:r>
            <a:r>
              <a:rPr lang="en-US" dirty="0"/>
              <a:t> x);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dirty="0"/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dirty="0"/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A8BD2-CB51-4F03-8480-41B4789C2D17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81000" y="76200"/>
            <a:ext cx="8229600" cy="6781800"/>
          </a:xfrm>
        </p:spPr>
        <p:txBody>
          <a:bodyPr rtlCol="0">
            <a:normAutofit fontScale="85000" lnSpcReduction="10000"/>
          </a:bodyPr>
          <a:lstStyle/>
          <a:p>
            <a:pPr marL="474663" indent="-485775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474663" indent="-485775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{	</a:t>
            </a:r>
          </a:p>
          <a:p>
            <a:pPr marL="474663" indent="-485775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err="1"/>
              <a:t>srand</a:t>
            </a:r>
            <a:r>
              <a:rPr lang="en-US" dirty="0"/>
              <a:t>((</a:t>
            </a:r>
            <a:r>
              <a:rPr lang="en-US" dirty="0" err="1"/>
              <a:t>usigned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) time (NULL));</a:t>
            </a:r>
          </a:p>
          <a:p>
            <a:pPr marL="474663" indent="-485775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a[MAX], n = 20, x, </a:t>
            </a:r>
            <a:r>
              <a:rPr lang="en-US" dirty="0" err="1"/>
              <a:t>vt</a:t>
            </a:r>
            <a:r>
              <a:rPr lang="en-US" dirty="0"/>
              <a:t>;</a:t>
            </a:r>
          </a:p>
          <a:p>
            <a:pPr marL="474663" indent="-485775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err="1"/>
              <a:t>TaoMang</a:t>
            </a:r>
            <a:r>
              <a:rPr lang="en-US" dirty="0"/>
              <a:t>(a, n);			</a:t>
            </a:r>
          </a:p>
          <a:p>
            <a:pPr marL="474663" indent="-485775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err="1"/>
              <a:t>XuatMang</a:t>
            </a:r>
            <a:r>
              <a:rPr lang="en-US" dirty="0"/>
              <a:t>(a, n);</a:t>
            </a:r>
          </a:p>
          <a:p>
            <a:pPr marL="474663" indent="-485775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 “</a:t>
            </a:r>
            <a:r>
              <a:rPr lang="en-US" dirty="0" err="1"/>
              <a:t>Nhap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tri can </a:t>
            </a:r>
            <a:r>
              <a:rPr lang="en-US" dirty="0" err="1"/>
              <a:t>tim</a:t>
            </a:r>
            <a:r>
              <a:rPr lang="en-US" dirty="0"/>
              <a:t>: “);	</a:t>
            </a:r>
          </a:p>
          <a:p>
            <a:pPr marL="474663" indent="-485775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(“%d”, &amp;x);</a:t>
            </a:r>
          </a:p>
          <a:p>
            <a:pPr marL="474663" indent="-485775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err="1"/>
              <a:t>vt</a:t>
            </a:r>
            <a:r>
              <a:rPr lang="en-US" dirty="0"/>
              <a:t>=</a:t>
            </a:r>
            <a:r>
              <a:rPr lang="en-US" dirty="0" err="1"/>
              <a:t>LinearSearch</a:t>
            </a:r>
            <a:r>
              <a:rPr lang="en-US" dirty="0"/>
              <a:t>(a, n, x);</a:t>
            </a:r>
          </a:p>
          <a:p>
            <a:pPr marL="474663" indent="-485775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	if(</a:t>
            </a:r>
            <a:r>
              <a:rPr lang="en-US" dirty="0" err="1"/>
              <a:t>vt</a:t>
            </a:r>
            <a:r>
              <a:rPr lang="en-US" dirty="0"/>
              <a:t>==-1)	</a:t>
            </a:r>
          </a:p>
          <a:p>
            <a:pPr marL="474663" indent="-485775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</a:t>
            </a:r>
            <a:r>
              <a:rPr lang="en-US" dirty="0" err="1"/>
              <a:t>Khong</a:t>
            </a:r>
            <a:r>
              <a:rPr lang="en-US" dirty="0"/>
              <a:t> co phan </a:t>
            </a:r>
            <a:r>
              <a:rPr lang="en-US" dirty="0" err="1"/>
              <a:t>tu</a:t>
            </a:r>
            <a:r>
              <a:rPr lang="en-US" dirty="0"/>
              <a:t> can </a:t>
            </a:r>
            <a:r>
              <a:rPr lang="en-US" dirty="0" err="1"/>
              <a:t>tim</a:t>
            </a:r>
            <a:r>
              <a:rPr lang="en-US" dirty="0"/>
              <a:t>”);</a:t>
            </a:r>
          </a:p>
          <a:p>
            <a:pPr marL="474663" indent="-485775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	else 		</a:t>
            </a:r>
          </a:p>
          <a:p>
            <a:pPr marL="474663" indent="-485775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(“Phan </a:t>
            </a:r>
            <a:r>
              <a:rPr lang="en-US" dirty="0" err="1"/>
              <a:t>tu</a:t>
            </a:r>
            <a:r>
              <a:rPr lang="en-US" dirty="0"/>
              <a:t> can </a:t>
            </a:r>
            <a:r>
              <a:rPr lang="en-US" dirty="0" err="1"/>
              <a:t>tim</a:t>
            </a:r>
            <a:r>
              <a:rPr lang="en-US" dirty="0"/>
              <a:t> tai vi tri: %d”, </a:t>
            </a:r>
            <a:r>
              <a:rPr lang="en-US" dirty="0" err="1"/>
              <a:t>vt</a:t>
            </a:r>
            <a:r>
              <a:rPr lang="en-US" dirty="0"/>
              <a:t>);</a:t>
            </a:r>
          </a:p>
          <a:p>
            <a:pPr marL="474663" indent="-485775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      return 0;</a:t>
            </a:r>
          </a:p>
          <a:p>
            <a:pPr marL="474663" indent="-485775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}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dirty="0"/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dirty="0"/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A8BD2-CB51-4F03-8480-41B4789C2D17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55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762000" y="609600"/>
            <a:ext cx="7753350" cy="5864225"/>
          </a:xfrm>
        </p:spPr>
        <p:txBody>
          <a:bodyPr rtlCol="0">
            <a:noAutofit/>
          </a:bodyPr>
          <a:lstStyle/>
          <a:p>
            <a:pPr marL="474663" indent="-485775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void </a:t>
            </a:r>
            <a:r>
              <a:rPr lang="en-US" dirty="0" err="1"/>
              <a:t>TaoMang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a[],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 marL="474663" indent="-485775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{</a:t>
            </a:r>
          </a:p>
          <a:p>
            <a:pPr marL="474663" indent="-485775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474663" indent="-485775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			a[</a:t>
            </a:r>
            <a:r>
              <a:rPr lang="en-US" dirty="0" err="1"/>
              <a:t>i</a:t>
            </a:r>
            <a:r>
              <a:rPr lang="en-US" dirty="0"/>
              <a:t>]=rand()%N;</a:t>
            </a:r>
          </a:p>
          <a:p>
            <a:pPr marL="474663" indent="-485775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}</a:t>
            </a:r>
          </a:p>
          <a:p>
            <a:pPr marL="474663" indent="-485775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void </a:t>
            </a:r>
            <a:r>
              <a:rPr lang="en-US" dirty="0" err="1"/>
              <a:t>XuatMang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a[],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 marL="474663" indent="-485775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{</a:t>
            </a:r>
          </a:p>
          <a:p>
            <a:pPr marL="474663" indent="-485775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474663" indent="-485775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(“%d  “, a[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474663" indent="-485775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AD0B37-4765-42FC-A29A-7946B4A82CDD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058150" cy="5940425"/>
          </a:xfrm>
        </p:spPr>
        <p:txBody>
          <a:bodyPr>
            <a:noAutofit/>
          </a:bodyPr>
          <a:lstStyle/>
          <a:p>
            <a:pPr marL="463550" lvl="1" indent="-463550" eaLnBrk="1" hangingPunct="1">
              <a:buFont typeface="Wingdings 2" pitchFamily="18" charset="2"/>
              <a:buNone/>
            </a:pP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LinearSearch</a:t>
            </a:r>
            <a:r>
              <a:rPr lang="en-US" sz="3200" dirty="0"/>
              <a:t>(</a:t>
            </a:r>
            <a:r>
              <a:rPr lang="en-US" sz="3200" dirty="0" err="1"/>
              <a:t>int</a:t>
            </a:r>
            <a:r>
              <a:rPr lang="en-US" sz="3200" dirty="0"/>
              <a:t> a[], </a:t>
            </a:r>
            <a:r>
              <a:rPr lang="en-US" sz="3200" dirty="0" err="1"/>
              <a:t>int</a:t>
            </a:r>
            <a:r>
              <a:rPr lang="en-US" sz="3200" dirty="0"/>
              <a:t> n, </a:t>
            </a:r>
            <a:r>
              <a:rPr lang="en-US" sz="3200" dirty="0" err="1"/>
              <a:t>int</a:t>
            </a:r>
            <a:r>
              <a:rPr lang="en-US" sz="3200" dirty="0"/>
              <a:t> x)</a:t>
            </a:r>
          </a:p>
          <a:p>
            <a:pPr marL="463550" lvl="1" indent="-463550" eaLnBrk="1" hangingPunct="1">
              <a:buFont typeface="Wingdings 2" pitchFamily="18" charset="2"/>
              <a:buNone/>
            </a:pPr>
            <a:r>
              <a:rPr lang="en-US" sz="3200" dirty="0"/>
              <a:t>{	</a:t>
            </a:r>
          </a:p>
          <a:p>
            <a:pPr marL="463550" lvl="1" indent="-463550" eaLnBrk="1" hangingPunct="1">
              <a:buFont typeface="Wingdings 2" pitchFamily="18" charset="2"/>
              <a:buNone/>
            </a:pPr>
            <a:r>
              <a:rPr lang="en-US" sz="3200" dirty="0"/>
              <a:t>	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=0;</a:t>
            </a:r>
          </a:p>
          <a:p>
            <a:pPr marL="463550" lvl="1" indent="-463550" eaLnBrk="1" hangingPunct="1">
              <a:buFont typeface="Wingdings 2" pitchFamily="18" charset="2"/>
              <a:buNone/>
            </a:pPr>
            <a:r>
              <a:rPr lang="en-US" sz="3200" dirty="0"/>
              <a:t>	while ((</a:t>
            </a:r>
            <a:r>
              <a:rPr lang="en-US" sz="3200" dirty="0" err="1"/>
              <a:t>i</a:t>
            </a:r>
            <a:r>
              <a:rPr lang="en-US" sz="3200" dirty="0"/>
              <a:t>&lt;n) &amp;&amp; (a[</a:t>
            </a:r>
            <a:r>
              <a:rPr lang="en-US" sz="3200" dirty="0" err="1"/>
              <a:t>i</a:t>
            </a:r>
            <a:r>
              <a:rPr lang="en-US" sz="3200" dirty="0"/>
              <a:t>]!=x ))    </a:t>
            </a:r>
          </a:p>
          <a:p>
            <a:pPr marL="463550" lvl="1" indent="-463550" eaLnBrk="1" hangingPunct="1">
              <a:buFont typeface="Wingdings 2" pitchFamily="18" charset="2"/>
              <a:buNone/>
            </a:pPr>
            <a:r>
              <a:rPr lang="en-US" sz="3200" dirty="0"/>
              <a:t>			</a:t>
            </a:r>
            <a:r>
              <a:rPr lang="en-US" sz="3200" dirty="0" err="1"/>
              <a:t>i</a:t>
            </a:r>
            <a:r>
              <a:rPr lang="en-US" sz="3200" dirty="0"/>
              <a:t>++;</a:t>
            </a:r>
          </a:p>
          <a:p>
            <a:pPr marL="463550" lvl="1" indent="-463550" eaLnBrk="1" hangingPunct="1">
              <a:buFont typeface="Wingdings 2" pitchFamily="18" charset="2"/>
              <a:buNone/>
            </a:pPr>
            <a:r>
              <a:rPr lang="en-US" sz="3200" dirty="0"/>
              <a:t>	if(</a:t>
            </a:r>
            <a:r>
              <a:rPr lang="en-US" sz="3200" dirty="0" err="1"/>
              <a:t>i</a:t>
            </a:r>
            <a:r>
              <a:rPr lang="en-US" sz="3200" dirty="0"/>
              <a:t>==n)	</a:t>
            </a:r>
          </a:p>
          <a:p>
            <a:pPr marL="463550" lvl="1" indent="-463550" eaLnBrk="1" hangingPunct="1">
              <a:buFont typeface="Wingdings 2" pitchFamily="18" charset="2"/>
              <a:buNone/>
            </a:pPr>
            <a:r>
              <a:rPr lang="en-US" sz="3200" dirty="0"/>
              <a:t>			return -1;</a:t>
            </a:r>
          </a:p>
          <a:p>
            <a:pPr marL="463550" lvl="1" indent="-463550" eaLnBrk="1" hangingPunct="1">
              <a:buFont typeface="Wingdings 2" pitchFamily="18" charset="2"/>
              <a:buNone/>
            </a:pPr>
            <a:r>
              <a:rPr lang="en-US" sz="3200" dirty="0"/>
              <a:t>	else	</a:t>
            </a:r>
          </a:p>
          <a:p>
            <a:pPr marL="463550" lvl="1" indent="-463550" eaLnBrk="1" hangingPunct="1">
              <a:buFont typeface="Wingdings 2" pitchFamily="18" charset="2"/>
              <a:buNone/>
            </a:pPr>
            <a:r>
              <a:rPr lang="en-US" sz="3200" dirty="0"/>
              <a:t>			return </a:t>
            </a:r>
            <a:r>
              <a:rPr lang="en-US" sz="3200" dirty="0" err="1"/>
              <a:t>i</a:t>
            </a:r>
            <a:r>
              <a:rPr lang="en-US" sz="3200" dirty="0"/>
              <a:t>;</a:t>
            </a:r>
          </a:p>
          <a:p>
            <a:pPr marL="463550" lvl="1" indent="-463550" eaLnBrk="1" hangingPunct="1">
              <a:buFont typeface="Wingdings 2" pitchFamily="18" charset="2"/>
              <a:buNone/>
            </a:pPr>
            <a:r>
              <a:rPr lang="en-US" sz="32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C4E195-76E6-4D45-AEC5-02317AEE8FDF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4873625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;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x;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x </a:t>
            </a:r>
            <a:r>
              <a:rPr lang="en-US" i="1" dirty="0"/>
              <a:t>(</a:t>
            </a:r>
            <a:r>
              <a:rPr lang="en-US" i="1" dirty="0" err="1"/>
              <a:t>nếu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: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B38ACA-AC22-4D21-8FDD-1684906EE2FF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58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endParaRPr lang="en-US" dirty="0"/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en-US" u="sng" dirty="0"/>
              <a:t>LT1_1:</a:t>
            </a:r>
            <a:r>
              <a:rPr lang="en-US" dirty="0"/>
              <a:t> Cho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eaLnBrk="1" hangingPunct="1"/>
            <a:endParaRPr lang="en-US" dirty="0">
              <a:solidFill>
                <a:srgbClr val="00206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dirty="0">
              <a:solidFill>
                <a:srgbClr val="00206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/>
              <a:t>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x = 6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: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. </a:t>
            </a:r>
          </a:p>
          <a:p>
            <a:pPr algn="just" eaLnBrk="1" hangingPunct="1"/>
            <a:r>
              <a:rPr lang="en-US" u="sng" dirty="0"/>
              <a:t>LT1_2: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B38ACA-AC22-4D21-8FDD-1684906EE2FF}" type="slidenum">
              <a:rPr lang="en-US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73309"/>
              </p:ext>
            </p:extLst>
          </p:nvPr>
        </p:nvGraphicFramePr>
        <p:xfrm>
          <a:off x="838200" y="2209800"/>
          <a:ext cx="7467600" cy="8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16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34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80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377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C803A-1B25-4D7C-8D52-15653B90719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94" y="1371600"/>
            <a:ext cx="3656012" cy="43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5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/>
              <a:t>Nhu cầu tìm kiếm và sắp xếp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indent="-182880" algn="just" eaLnBrk="1" fontAlgn="auto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indent="-182880" algn="just" eaLnBrk="1" fontAlgn="auto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dữ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thứ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tự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sắp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xếp</a:t>
            </a: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EC634AE-FD0E-40A8-87B2-F920A89D982A}" type="slidenum">
              <a:rPr lang="en-US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</a:t>
            </a:r>
            <a:r>
              <a:rPr lang="vi-VN" dirty="0"/>
              <a:t>ựa vào một phần thông tin được gọi là khoá (</a:t>
            </a:r>
            <a:r>
              <a:rPr lang="vi-VN" i="1" dirty="0"/>
              <a:t>key</a:t>
            </a:r>
            <a:r>
              <a:rPr lang="vi-VN" dirty="0"/>
              <a:t>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tin (</a:t>
            </a:r>
            <a:r>
              <a:rPr lang="en-US" i="1" dirty="0"/>
              <a:t>record</a:t>
            </a:r>
            <a:r>
              <a:rPr lang="en-US" dirty="0"/>
              <a:t>)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có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nhiều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mẫu</a:t>
            </a:r>
            <a:r>
              <a:rPr lang="en-US" b="1" dirty="0">
                <a:solidFill>
                  <a:srgbClr val="FF0000"/>
                </a:solidFill>
              </a:rPr>
              <a:t> tin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không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có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tin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C803A-1B25-4D7C-8D52-15653B90719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vi-VN" dirty="0"/>
              <a:t>Tìm kiếm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vi-VN" dirty="0"/>
              <a:t>là tác vụ tốn nhiều thời gian trong một chương trình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vi-VN" dirty="0"/>
              <a:t>ảnh hưởng lớn đến hiệu suất hoạt động của chương trình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lần</a:t>
            </a:r>
            <a:r>
              <a:rPr lang="en-US" dirty="0">
                <a:solidFill>
                  <a:srgbClr val="FF0000"/>
                </a:solidFill>
              </a:rPr>
              <a:t> so </a:t>
            </a:r>
            <a:r>
              <a:rPr lang="en-US" dirty="0" err="1">
                <a:solidFill>
                  <a:srgbClr val="FF0000"/>
                </a:solidFill>
              </a:rPr>
              <a:t>sánh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khoá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tìm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tin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C803A-1B25-4D7C-8D52-15653B90719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6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ngoại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D</a:t>
            </a:r>
            <a:r>
              <a:rPr lang="vi-VN" dirty="0"/>
              <a:t>ữ liệu lưu trên thiết bị lưu trữ ngoài như đĩa hay băng từ</a:t>
            </a:r>
            <a:r>
              <a:rPr lang="en-US" dirty="0"/>
              <a:t>: </a:t>
            </a:r>
            <a:r>
              <a:rPr lang="vi-VN" dirty="0"/>
              <a:t>tìm kiếm ngoại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D</a:t>
            </a:r>
            <a:r>
              <a:rPr lang="vi-VN" dirty="0"/>
              <a:t>ữ liệu được lưu trữ trên</a:t>
            </a:r>
            <a:r>
              <a:rPr lang="en-US" dirty="0"/>
              <a:t> </a:t>
            </a:r>
            <a:r>
              <a:rPr lang="vi-VN" dirty="0"/>
              <a:t>bộ nhớ chính</a:t>
            </a:r>
            <a:r>
              <a:rPr lang="en-US" dirty="0"/>
              <a:t>: </a:t>
            </a:r>
            <a:r>
              <a:rPr lang="vi-VN" dirty="0"/>
              <a:t>tìm kiếm nội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C803A-1B25-4D7C-8D52-15653B90719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0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51375"/>
          </a:xfrm>
        </p:spPr>
        <p:txBody>
          <a:bodyPr rtlCol="0">
            <a:normAutofit/>
          </a:bodyPr>
          <a:lstStyle/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en-US" sz="2800" dirty="0" err="1"/>
              <a:t>Có</a:t>
            </a:r>
            <a:r>
              <a:rPr lang="en-US" sz="2800" dirty="0"/>
              <a:t> 2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thường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áp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: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tuần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nhị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endParaRPr lang="en-US" sz="2800" dirty="0"/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tả</a:t>
            </a:r>
            <a:r>
              <a:rPr lang="en-US" sz="2800" dirty="0"/>
              <a:t>: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defRPr/>
            </a:pPr>
            <a:endParaRPr lang="en-US" sz="2800" dirty="0"/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2800" dirty="0"/>
          </a:p>
          <a:p>
            <a:pPr marL="548640" lvl="1" indent="-182880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b="1" dirty="0"/>
              <a:t> a</a:t>
            </a:r>
            <a:r>
              <a:rPr lang="en-US" b="1" baseline="-25000" dirty="0"/>
              <a:t>0</a:t>
            </a:r>
            <a:r>
              <a:rPr lang="en-US" b="1" dirty="0"/>
              <a:t>, a</a:t>
            </a:r>
            <a:r>
              <a:rPr lang="en-US" b="1" baseline="-25000" dirty="0"/>
              <a:t>1</a:t>
            </a:r>
            <a:r>
              <a:rPr lang="en-US" b="1" dirty="0"/>
              <a:t>, ... ,a</a:t>
            </a:r>
            <a:r>
              <a:rPr lang="en-US" b="1" baseline="-25000" dirty="0"/>
              <a:t>n-1</a:t>
            </a:r>
            <a:r>
              <a:rPr lang="en-US" dirty="0"/>
              <a:t> </a:t>
            </a:r>
          </a:p>
          <a:p>
            <a:pPr marL="548640" lvl="1" indent="-182880" algn="just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: </a:t>
            </a:r>
            <a:r>
              <a:rPr lang="en-US" b="1" dirty="0" err="1"/>
              <a:t>int</a:t>
            </a:r>
            <a:r>
              <a:rPr lang="en-US" b="1" dirty="0"/>
              <a:t> a[n];</a:t>
            </a:r>
            <a:endParaRPr lang="en-US" dirty="0"/>
          </a:p>
          <a:p>
            <a:pPr marL="548640" lvl="1" indent="-182880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: </a:t>
            </a:r>
            <a:r>
              <a:rPr lang="en-US" b="1" dirty="0" err="1"/>
              <a:t>int</a:t>
            </a:r>
            <a:r>
              <a:rPr lang="en-US" b="1" dirty="0"/>
              <a:t> x;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defRPr/>
            </a:pPr>
            <a:endParaRPr lang="en-US" sz="2800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781CEED-1CF2-4010-A5CC-3799D876D1A1}" type="slidenum">
              <a:rPr lang="en-US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824549"/>
              </p:ext>
            </p:extLst>
          </p:nvPr>
        </p:nvGraphicFramePr>
        <p:xfrm>
          <a:off x="1219200" y="3352800"/>
          <a:ext cx="67818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4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2400" b="1" dirty="0"/>
                        <a:t>a</a:t>
                      </a:r>
                      <a:r>
                        <a:rPr lang="en-US" sz="2400" b="1" baseline="-25000" dirty="0"/>
                        <a:t>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a</a:t>
                      </a:r>
                      <a:r>
                        <a:rPr lang="en-US" sz="2400" b="1" baseline="-25000" dirty="0"/>
                        <a:t>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a</a:t>
                      </a:r>
                      <a:r>
                        <a:rPr lang="en-US" sz="2400" b="1" baseline="-25000" dirty="0"/>
                        <a:t>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a</a:t>
                      </a:r>
                      <a:r>
                        <a:rPr lang="en-US" sz="2400" b="1" baseline="-25000" dirty="0"/>
                        <a:t>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a</a:t>
                      </a:r>
                      <a:r>
                        <a:rPr lang="en-US" sz="2400" b="1" baseline="-25000" dirty="0"/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…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a</a:t>
                      </a:r>
                      <a:r>
                        <a:rPr lang="en-US" sz="2400" b="1" baseline="-25000" dirty="0"/>
                        <a:t>n-2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a</a:t>
                      </a:r>
                      <a:r>
                        <a:rPr lang="en-US" sz="2400" b="1" baseline="-25000" dirty="0"/>
                        <a:t>n-1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9144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(Linear Search)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dirty="0"/>
              <a:t>Ý </a:t>
            </a:r>
            <a:r>
              <a:rPr lang="en-US" b="1" dirty="0" err="1"/>
              <a:t>tưởng</a:t>
            </a:r>
            <a:r>
              <a:rPr lang="en-US" b="1" dirty="0"/>
              <a:t> </a:t>
            </a:r>
            <a:endParaRPr lang="en-US" dirty="0"/>
          </a:p>
          <a:p>
            <a:pPr indent="-182880" algn="just" eaLnBrk="1" fontAlgn="auto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...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gặp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tìm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hết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mảng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6602F15-04F7-4F71-8D61-61855287BEAC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9144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449388"/>
            <a:ext cx="8382000" cy="4646611"/>
          </a:xfrm>
        </p:spPr>
        <p:txBody>
          <a:bodyPr rtlCol="0">
            <a:normAutofit/>
          </a:bodyPr>
          <a:lstStyle/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x =10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x =25</a:t>
            </a:r>
          </a:p>
          <a:p>
            <a:pPr marL="548640" lvl="1" indent="-182880" eaLnBrk="1" fontAlgn="auto" hangingPunct="1">
              <a:buClr>
                <a:schemeClr val="accent6">
                  <a:lumMod val="75000"/>
                </a:schemeClr>
              </a:buClr>
              <a:buFont typeface="Wingdings 2" pitchFamily="18" charset="2"/>
              <a:buNone/>
              <a:defRPr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6602F15-04F7-4F71-8D61-61855287BEAC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6" name="Cloud 15"/>
          <p:cNvSpPr/>
          <p:nvPr/>
        </p:nvSpPr>
        <p:spPr>
          <a:xfrm>
            <a:off x="7086600" y="4525962"/>
            <a:ext cx="1600200" cy="838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Chưa hết mảng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506248"/>
              </p:ext>
            </p:extLst>
          </p:nvPr>
        </p:nvGraphicFramePr>
        <p:xfrm>
          <a:off x="838200" y="2916238"/>
          <a:ext cx="6096000" cy="766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7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32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321055"/>
              </p:ext>
            </p:extLst>
          </p:nvPr>
        </p:nvGraphicFramePr>
        <p:xfrm>
          <a:off x="838200" y="5232400"/>
          <a:ext cx="6096000" cy="766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32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38200" y="2459038"/>
            <a:ext cx="609600" cy="838200"/>
            <a:chOff x="838200" y="3657600"/>
            <a:chExt cx="609600" cy="838200"/>
          </a:xfrm>
        </p:grpSpPr>
        <p:sp>
          <p:nvSpPr>
            <p:cNvPr id="6" name="Down Arrow Callout 5"/>
            <p:cNvSpPr/>
            <p:nvPr/>
          </p:nvSpPr>
          <p:spPr>
            <a:xfrm>
              <a:off x="838200" y="3657600"/>
              <a:ext cx="609600" cy="457200"/>
            </a:xfrm>
            <a:prstGeom prst="down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/>
                <a:t>10</a:t>
              </a: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838200" y="4114800"/>
              <a:ext cx="609600" cy="381000"/>
            </a:xfrm>
            <a:prstGeom prst="flowChartProcess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/>
            </a:p>
          </p:txBody>
        </p:sp>
      </p:grpSp>
      <p:sp>
        <p:nvSpPr>
          <p:cNvPr id="11" name="Flowchart: Process 10"/>
          <p:cNvSpPr/>
          <p:nvPr/>
        </p:nvSpPr>
        <p:spPr>
          <a:xfrm>
            <a:off x="3276600" y="2895600"/>
            <a:ext cx="609600" cy="38100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10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838200" y="4775200"/>
            <a:ext cx="609600" cy="787400"/>
            <a:chOff x="838200" y="5384800"/>
            <a:chExt cx="609600" cy="787400"/>
          </a:xfrm>
        </p:grpSpPr>
        <p:sp>
          <p:nvSpPr>
            <p:cNvPr id="8" name="Down Arrow Callout 7"/>
            <p:cNvSpPr/>
            <p:nvPr/>
          </p:nvSpPr>
          <p:spPr>
            <a:xfrm>
              <a:off x="838200" y="5384800"/>
              <a:ext cx="609600" cy="457200"/>
            </a:xfrm>
            <a:prstGeom prst="down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/>
                <a:t>25</a:t>
              </a:r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838200" y="5867400"/>
              <a:ext cx="609600" cy="304800"/>
            </a:xfrm>
            <a:prstGeom prst="flowChartProcess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/>
            </a:p>
          </p:txBody>
        </p:sp>
      </p:grpSp>
      <p:sp>
        <p:nvSpPr>
          <p:cNvPr id="14" name="Cloud 13"/>
          <p:cNvSpPr/>
          <p:nvPr/>
        </p:nvSpPr>
        <p:spPr>
          <a:xfrm>
            <a:off x="7086600" y="2362200"/>
            <a:ext cx="15240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Chưa hết mảng</a:t>
            </a:r>
          </a:p>
        </p:txBody>
      </p:sp>
      <p:sp>
        <p:nvSpPr>
          <p:cNvPr id="15" name="Cloud 14"/>
          <p:cNvSpPr/>
          <p:nvPr/>
        </p:nvSpPr>
        <p:spPr>
          <a:xfrm>
            <a:off x="6934200" y="2286000"/>
            <a:ext cx="1752600" cy="1163638"/>
          </a:xfrm>
          <a:prstGeom prst="cloud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thấy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4</a:t>
            </a:r>
          </a:p>
        </p:txBody>
      </p:sp>
      <p:sp>
        <p:nvSpPr>
          <p:cNvPr id="17" name="Cloud 16"/>
          <p:cNvSpPr/>
          <p:nvPr/>
        </p:nvSpPr>
        <p:spPr>
          <a:xfrm>
            <a:off x="7086600" y="4495800"/>
            <a:ext cx="1752600" cy="1066800"/>
          </a:xfrm>
          <a:prstGeom prst="cloud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hết</a:t>
            </a:r>
            <a:r>
              <a:rPr lang="en-US" sz="2000" dirty="0"/>
              <a:t> </a:t>
            </a:r>
            <a:r>
              <a:rPr lang="en-US" sz="2000" dirty="0" err="1"/>
              <a:t>mảng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103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07083 -0.0018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185 L 0.1375 -4.44444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5 -4.44444E-6 L 0.19861 -4.44444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61 -4.44444E-6 L 0.26806 -0.0018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3" presetClass="entr" presetSubtype="1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10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06806 -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06 -2.59259E-6 L 0.13472 -2.59259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72 0.00185 L 0.20139 -2.59259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39 -2.59259E-6 L 0.27639 -2.59259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39 -2.59259E-6 L 0.34306 -2.59259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7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306 -2.59259E-6 L 0.40139 -2.59259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7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139 -2.59259E-6 L 0.46806 -2.59259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7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806 -2.59259E-6 L 0.53472 -2.59259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8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472 -2.59259E-6 L 0.60139 -0.00185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8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139 -0.00185 L 0.66806 -0.0018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1" grpId="0" animBg="1"/>
      <p:bldP spid="14" grpId="0" animBg="1"/>
      <p:bldP spid="14" grpId="1" animBg="1"/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</TotalTime>
  <Words>1105</Words>
  <Application>Microsoft Office PowerPoint</Application>
  <PresentationFormat>On-screen Show (4:3)</PresentationFormat>
  <Paragraphs>519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Georgia</vt:lpstr>
      <vt:lpstr>Tahoma</vt:lpstr>
      <vt:lpstr>Times New Roman</vt:lpstr>
      <vt:lpstr>Verdana</vt:lpstr>
      <vt:lpstr>Wingdings</vt:lpstr>
      <vt:lpstr>Wingdings 2</vt:lpstr>
      <vt:lpstr>Office Theme</vt:lpstr>
      <vt:lpstr>Bài 2. Giải thuật tìm kiếm</vt:lpstr>
      <vt:lpstr>Mục tiêu</vt:lpstr>
      <vt:lpstr>Nhu cầu tìm kiếm và sắp xếp</vt:lpstr>
      <vt:lpstr>Vấn đề tìm kiếm</vt:lpstr>
      <vt:lpstr>Đánh giá giải thuật tìm kiếm</vt:lpstr>
      <vt:lpstr>Phân loại</vt:lpstr>
      <vt:lpstr>Các giải thuật tìm kiếm</vt:lpstr>
      <vt:lpstr>Tìm tuần tự (Linear Search)</vt:lpstr>
      <vt:lpstr>Tìm tuần tự</vt:lpstr>
      <vt:lpstr>PowerPoint Presentation</vt:lpstr>
      <vt:lpstr>Nguyên tắc cài đặt hàm tìm kiếm</vt:lpstr>
      <vt:lpstr>PowerPoint Presentation</vt:lpstr>
      <vt:lpstr>Cải tiến</vt:lpstr>
      <vt:lpstr>PowerPoint Presentation</vt:lpstr>
      <vt:lpstr>Q &amp; A</vt:lpstr>
      <vt:lpstr>Tìm kiếm nhị phân (Binary Search)</vt:lpstr>
      <vt:lpstr>PowerPoint Presentation</vt:lpstr>
      <vt:lpstr>PowerPoint Presentation</vt:lpstr>
      <vt:lpstr>PowerPoint Presentation</vt:lpstr>
      <vt:lpstr>Bài tập</vt:lpstr>
      <vt:lpstr>Q &amp; A</vt:lpstr>
      <vt:lpstr>Code minh họa</vt:lpstr>
      <vt:lpstr>PowerPoint Presentation</vt:lpstr>
      <vt:lpstr>PowerPoint Presentation</vt:lpstr>
      <vt:lpstr>PowerPoint Presentation</vt:lpstr>
      <vt:lpstr>Bài tập áp dụng</vt:lpstr>
      <vt:lpstr>Bài tập lý thuyết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Minh Thai</dc:creator>
  <cp:lastModifiedBy>Minh-Thai Tran</cp:lastModifiedBy>
  <cp:revision>139</cp:revision>
  <dcterms:created xsi:type="dcterms:W3CDTF">2007-08-28T06:01:43Z</dcterms:created>
  <dcterms:modified xsi:type="dcterms:W3CDTF">2017-09-08T05:29:30Z</dcterms:modified>
</cp:coreProperties>
</file>