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26"/>
  </p:notesMasterIdLst>
  <p:handoutMasterIdLst>
    <p:handoutMasterId r:id="rId127"/>
  </p:handoutMasterIdLst>
  <p:sldIdLst>
    <p:sldId id="256" r:id="rId2"/>
    <p:sldId id="321" r:id="rId3"/>
    <p:sldId id="257" r:id="rId4"/>
    <p:sldId id="421" r:id="rId5"/>
    <p:sldId id="420" r:id="rId6"/>
    <p:sldId id="258" r:id="rId7"/>
    <p:sldId id="259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268" r:id="rId46"/>
    <p:sldId id="424" r:id="rId47"/>
    <p:sldId id="415" r:id="rId48"/>
    <p:sldId id="270" r:id="rId49"/>
    <p:sldId id="271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272" r:id="rId72"/>
    <p:sldId id="425" r:id="rId73"/>
    <p:sldId id="392" r:id="rId74"/>
    <p:sldId id="282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426" r:id="rId86"/>
    <p:sldId id="423" r:id="rId87"/>
    <p:sldId id="319" r:id="rId88"/>
    <p:sldId id="396" r:id="rId89"/>
    <p:sldId id="397" r:id="rId90"/>
    <p:sldId id="417" r:id="rId91"/>
    <p:sldId id="398" r:id="rId92"/>
    <p:sldId id="399" r:id="rId93"/>
    <p:sldId id="400" r:id="rId94"/>
    <p:sldId id="401" r:id="rId95"/>
    <p:sldId id="402" r:id="rId96"/>
    <p:sldId id="403" r:id="rId97"/>
    <p:sldId id="404" r:id="rId98"/>
    <p:sldId id="405" r:id="rId99"/>
    <p:sldId id="406" r:id="rId100"/>
    <p:sldId id="418" r:id="rId101"/>
    <p:sldId id="407" r:id="rId102"/>
    <p:sldId id="408" r:id="rId103"/>
    <p:sldId id="427" r:id="rId104"/>
    <p:sldId id="411" r:id="rId105"/>
    <p:sldId id="410" r:id="rId106"/>
    <p:sldId id="419" r:id="rId107"/>
    <p:sldId id="320" r:id="rId108"/>
    <p:sldId id="413" r:id="rId109"/>
    <p:sldId id="295" r:id="rId110"/>
    <p:sldId id="416" r:id="rId111"/>
    <p:sldId id="296" r:id="rId112"/>
    <p:sldId id="297" r:id="rId113"/>
    <p:sldId id="298" r:id="rId114"/>
    <p:sldId id="299" r:id="rId115"/>
    <p:sldId id="300" r:id="rId116"/>
    <p:sldId id="301" r:id="rId117"/>
    <p:sldId id="302" r:id="rId118"/>
    <p:sldId id="394" r:id="rId119"/>
    <p:sldId id="303" r:id="rId120"/>
    <p:sldId id="305" r:id="rId121"/>
    <p:sldId id="306" r:id="rId122"/>
    <p:sldId id="428" r:id="rId123"/>
    <p:sldId id="412" r:id="rId124"/>
    <p:sldId id="414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24" autoAdjust="0"/>
  </p:normalViewPr>
  <p:slideViewPr>
    <p:cSldViewPr>
      <p:cViewPr varScale="1">
        <p:scale>
          <a:sx n="82" d="100"/>
          <a:sy n="82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0745FB-9D26-41BF-A08D-BDD78B43AF44}" type="datetimeFigureOut">
              <a:rPr lang="en-US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8AC277-5E6E-4874-A7A6-D9E31EBF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5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BEB362-0318-4A37-B8D8-ABEEB28485EF}" type="datetimeFigureOut">
              <a:rPr lang="en-US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8DC07-F267-4B69-8553-129F8A0F2D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3EE921-6009-4A4F-84A5-16833BE09FC9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7879F-6C41-4833-BE14-D19A90A0F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84D47-8FB1-462F-96C1-A8AF18A72C62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DA9F2-CB05-4402-92D2-CAEB02056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9387A-5A8A-434B-8C5D-545C6EAC7406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39C0D-7F63-4BB4-9339-5529BAB7E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38EFD-5800-4D17-B294-8A0FB52AA178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3C1B1-B604-4A14-9BF8-8B770751FCA6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E43AB-8F3A-44E5-91F5-4ED033848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87796" y="4526280"/>
            <a:ext cx="768096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38CF5-E137-4D05-89AD-E1AB83024999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08D0-2F9A-433B-9356-2E0CE4F7F4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BB992-A2C3-40F5-9E26-6E85DC442AFD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94A98-FD0F-4217-897B-14362AA6B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A475-3B39-4BD1-8FB9-3DBB16A26EB5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7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C63B6-5882-429B-B4AD-C23B62A26400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EEF69-05EA-4911-B66D-CB85D613FC5B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CA107-3FA3-4B0A-9D53-8EE8F4E8A8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5545C4-EBEE-4DBD-ADAD-85708D339094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AEDB8-C224-4C8F-BDD8-8F5C969A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4DEB6B7-5A6A-4B36-91D1-DDDB1F5C2B86}" type="datetime1">
              <a:rPr lang="en-US" smtClean="0"/>
              <a:pPr>
                <a:defRPr/>
              </a:pPr>
              <a:t>12/09/2017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itc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9.xml"/><Relationship Id="rId5" Type="http://schemas.openxmlformats.org/officeDocument/2006/relationships/slide" Target="slide75.xml"/><Relationship Id="rId4" Type="http://schemas.openxmlformats.org/officeDocument/2006/relationships/slide" Target="slide8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8001000" cy="19050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Minh Thái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minhthai@huflit.edu.vn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www.minhthai.edu.vn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CC007-CDEC-47C3-AAA1-D5476CD759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1981200"/>
            <a:ext cx="7162800" cy="2057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47110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1752599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59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0 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609600" y="1524000"/>
            <a:ext cx="7772400" cy="3200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		</a:t>
            </a:r>
            <a:r>
              <a:rPr lang="en-US" sz="3200" dirty="0" err="1"/>
              <a:t>Chèn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FFFF00"/>
                </a:solidFill>
              </a:rPr>
              <a:t>x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FFFF00"/>
                </a:solidFill>
              </a:rPr>
              <a:t>k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1 </a:t>
            </a:r>
            <a:r>
              <a:rPr lang="en-US" sz="3200" dirty="0" err="1"/>
              <a:t>chiều</a:t>
            </a:r>
            <a:endParaRPr lang="en-US" sz="3200" dirty="0"/>
          </a:p>
          <a:p>
            <a:pPr algn="just"/>
            <a:endParaRPr lang="en-US" sz="3200" dirty="0">
              <a:solidFill>
                <a:srgbClr val="FFFF00"/>
              </a:solidFill>
            </a:endParaRPr>
          </a:p>
          <a:p>
            <a:pPr algn="ctr"/>
            <a:r>
              <a:rPr lang="en-US" sz="3200" dirty="0" err="1">
                <a:solidFill>
                  <a:srgbClr val="FFFF00"/>
                </a:solidFill>
              </a:rPr>
              <a:t>Hãy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viết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hàm</a:t>
            </a:r>
            <a:r>
              <a:rPr lang="en-US" sz="3200" dirty="0">
                <a:solidFill>
                  <a:srgbClr val="FFFF00"/>
                </a:solidFill>
              </a:rPr>
              <a:t> (C) </a:t>
            </a:r>
            <a:r>
              <a:rPr lang="en-US" sz="3200" dirty="0" err="1">
                <a:solidFill>
                  <a:srgbClr val="FFFF00"/>
                </a:solidFill>
              </a:rPr>
              <a:t>chèn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i="1" dirty="0">
                <a:solidFill>
                  <a:srgbClr val="FFFF00"/>
                </a:solidFill>
              </a:rPr>
              <a:t>x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vào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vị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trí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i="1" dirty="0">
                <a:solidFill>
                  <a:srgbClr val="FFFF00"/>
                </a:solidFill>
              </a:rPr>
              <a:t>k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của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dãy</a:t>
            </a:r>
            <a:r>
              <a:rPr lang="en-US" sz="3200" dirty="0">
                <a:solidFill>
                  <a:srgbClr val="FFFF00"/>
                </a:solidFill>
              </a:rPr>
              <a:t>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4400" y="1643062"/>
            <a:ext cx="1219200" cy="1100138"/>
            <a:chOff x="5181600" y="5453062"/>
            <a:chExt cx="1219200" cy="1100138"/>
          </a:xfrm>
        </p:grpSpPr>
        <p:sp>
          <p:nvSpPr>
            <p:cNvPr id="7" name="Oval 6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/>
                <a:t>?</a:t>
              </a:r>
              <a:endParaRPr lang="en-US" b="1"/>
            </a:p>
          </p:txBody>
        </p:sp>
        <p:sp>
          <p:nvSpPr>
            <p:cNvPr id="8" name="Oval 7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6096000" y="3886200"/>
            <a:ext cx="2743200" cy="27040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0"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7094" y="4199711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8419" y="4186643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8419" y="4197008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5272" y="4206062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15769" y="4186643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C0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3119" y="4186890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FF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90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609600" y="1524000"/>
            <a:ext cx="7772400" cy="3200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		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đâu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i="1" u="sng" dirty="0" err="1"/>
              <a:t>xác</a:t>
            </a:r>
            <a:r>
              <a:rPr lang="en-US" sz="3200" i="1" u="sng" dirty="0"/>
              <a:t> </a:t>
            </a:r>
            <a:r>
              <a:rPr lang="en-US" sz="3200" i="1" u="sng" dirty="0" err="1"/>
              <a:t>định</a:t>
            </a:r>
            <a:r>
              <a:rPr lang="en-US" sz="3200" i="1" u="sng" dirty="0"/>
              <a:t> </a:t>
            </a:r>
            <a:r>
              <a:rPr lang="en-US" sz="3200" i="1" u="sng" dirty="0" err="1"/>
              <a:t>được</a:t>
            </a:r>
            <a:r>
              <a:rPr lang="en-US" sz="3200" i="1" u="sng" dirty="0"/>
              <a:t> </a:t>
            </a:r>
            <a:r>
              <a:rPr lang="en-US" sz="3200" i="1" u="sng" dirty="0" err="1"/>
              <a:t>vị</a:t>
            </a:r>
            <a:r>
              <a:rPr lang="en-US" sz="3200" i="1" u="sng" dirty="0"/>
              <a:t>  </a:t>
            </a:r>
            <a:r>
              <a:rPr lang="en-US" sz="3200" i="1" dirty="0"/>
              <a:t>		</a:t>
            </a:r>
            <a:r>
              <a:rPr lang="en-US" sz="3200" i="1" u="sng" dirty="0" err="1"/>
              <a:t>trí</a:t>
            </a:r>
            <a:r>
              <a:rPr lang="en-US" sz="3200" i="1" u="sng" dirty="0"/>
              <a:t> </a:t>
            </a:r>
            <a:r>
              <a:rPr lang="en-US" sz="3200" i="1" u="sng" dirty="0" err="1"/>
              <a:t>chèn</a:t>
            </a:r>
            <a:r>
              <a:rPr lang="en-US" sz="3200" i="1" u="sng" dirty="0"/>
              <a:t> </a:t>
            </a:r>
            <a:r>
              <a:rPr lang="en-US" sz="3200" i="1" u="sng" dirty="0" err="1"/>
              <a:t>thích</a:t>
            </a:r>
            <a:r>
              <a:rPr lang="en-US" sz="3200" i="1" u="sng" dirty="0"/>
              <a:t> </a:t>
            </a:r>
            <a:r>
              <a:rPr lang="en-US" sz="3200" i="1" u="sng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tăng</a:t>
            </a:r>
            <a:r>
              <a:rPr lang="en-US" sz="3200" dirty="0"/>
              <a:t> </a:t>
            </a:r>
            <a:r>
              <a:rPr lang="en-US" sz="3200" dirty="0" err="1"/>
              <a:t>dần</a:t>
            </a:r>
            <a:r>
              <a:rPr lang="en-US" sz="3200" dirty="0"/>
              <a:t>?</a:t>
            </a:r>
          </a:p>
          <a:p>
            <a:pPr algn="just"/>
            <a:r>
              <a:rPr lang="en-US" sz="3200" dirty="0" err="1">
                <a:solidFill>
                  <a:srgbClr val="FFFF00"/>
                </a:solidFill>
              </a:rPr>
              <a:t>Hãy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viết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hàm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chèn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i="1" dirty="0">
                <a:solidFill>
                  <a:srgbClr val="FFFF00"/>
                </a:solidFill>
              </a:rPr>
              <a:t>x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vào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dãy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i="1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tăng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dần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sao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cho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dãy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i="1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thu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được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cũng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tăng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dần</a:t>
            </a:r>
            <a:endParaRPr lang="en-US" sz="32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4400" y="1643062"/>
            <a:ext cx="1219200" cy="1100138"/>
            <a:chOff x="5181600" y="5453062"/>
            <a:chExt cx="1219200" cy="1100138"/>
          </a:xfrm>
        </p:grpSpPr>
        <p:sp>
          <p:nvSpPr>
            <p:cNvPr id="7" name="Oval 6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/>
                <a:t>?</a:t>
              </a:r>
              <a:endParaRPr lang="en-US" b="1"/>
            </a:p>
          </p:txBody>
        </p:sp>
        <p:sp>
          <p:nvSpPr>
            <p:cNvPr id="8" name="Oval 7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6172200" y="3733800"/>
            <a:ext cx="2743200" cy="27040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0"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3294" y="4047311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4619" y="4034243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4619" y="4044608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11472" y="4053662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1969" y="4034243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C0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9319" y="4034490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FF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324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153400" cy="6019800"/>
          </a:xfrm>
        </p:spPr>
        <p:txBody>
          <a:bodyPr>
            <a:noAutofit/>
          </a:bodyPr>
          <a:lstStyle/>
          <a:p>
            <a:pPr lvl="1" algn="just">
              <a:buFont typeface="Wingdings 2" pitchFamily="18" charset="2"/>
              <a:buNone/>
            </a:pPr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tả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</a:t>
            </a:r>
            <a:r>
              <a:rPr lang="en-US" sz="3200" b="1" dirty="0" err="1"/>
              <a:t>bằng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r>
              <a:rPr lang="en-US" sz="3200" b="1" dirty="0"/>
              <a:t> </a:t>
            </a:r>
            <a:r>
              <a:rPr lang="en-US" sz="3200" b="1" dirty="0" err="1"/>
              <a:t>nhiên</a:t>
            </a:r>
            <a:endParaRPr lang="en-US" sz="3200" b="1" dirty="0"/>
          </a:p>
          <a:p>
            <a:pPr lvl="1" algn="just">
              <a:buFont typeface="Wingdings 2" pitchFamily="18" charset="2"/>
              <a:buNone/>
            </a:pPr>
            <a:endParaRPr lang="en-US" sz="3200" b="1" dirty="0"/>
          </a:p>
          <a:p>
            <a:pPr lvl="1" algn="just">
              <a:buFont typeface="Wingdings 2" pitchFamily="18" charset="2"/>
              <a:buNone/>
            </a:pPr>
            <a:r>
              <a:rPr lang="en-US" sz="2800" b="1" u="sng" dirty="0" err="1"/>
              <a:t>Bước</a:t>
            </a:r>
            <a:r>
              <a:rPr lang="en-US" sz="2800" b="1" u="sng" dirty="0"/>
              <a:t> 1</a:t>
            </a:r>
            <a:r>
              <a:rPr lang="en-US" sz="2800" b="1" dirty="0"/>
              <a:t>:</a:t>
            </a: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800" dirty="0"/>
              <a:t> = 1;	//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a[0]</a:t>
            </a:r>
            <a:r>
              <a:rPr lang="en-US" sz="2800" baseline="-250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800" b="1" u="sng" dirty="0" err="1"/>
              <a:t>Bước</a:t>
            </a:r>
            <a:r>
              <a:rPr lang="en-US" sz="2800" b="1" u="sng" dirty="0"/>
              <a:t> 2</a:t>
            </a:r>
            <a:r>
              <a:rPr lang="en-US" sz="2800" b="1" dirty="0"/>
              <a:t>:</a:t>
            </a:r>
            <a:r>
              <a:rPr lang="en-US" sz="2800" dirty="0"/>
              <a:t> x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   </a:t>
            </a:r>
            <a:r>
              <a:rPr lang="en-US" sz="2800" dirty="0" err="1">
                <a:solidFill>
                  <a:srgbClr val="FF0000"/>
                </a:solidFill>
              </a:rPr>
              <a:t>Tìm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pos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thích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hợp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trong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đoạn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[0..i]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để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en-US" sz="2800" dirty="0" err="1">
                <a:solidFill>
                  <a:srgbClr val="FF0000"/>
                </a:solidFill>
              </a:rPr>
              <a:t>chèn</a:t>
            </a:r>
            <a:r>
              <a:rPr lang="en-US" sz="2800" dirty="0">
                <a:solidFill>
                  <a:srgbClr val="FF0000"/>
                </a:solidFill>
              </a:rPr>
              <a:t>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 err="1">
                <a:solidFill>
                  <a:srgbClr val="FF0000"/>
                </a:solidFill>
              </a:rPr>
              <a:t>vào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800" b="1" u="sng" dirty="0" err="1">
                <a:solidFill>
                  <a:srgbClr val="FF0000"/>
                </a:solidFill>
              </a:rPr>
              <a:t>Bước</a:t>
            </a:r>
            <a:r>
              <a:rPr lang="en-US" sz="2800" b="1" u="sng" dirty="0">
                <a:solidFill>
                  <a:srgbClr val="FF0000"/>
                </a:solidFill>
              </a:rPr>
              <a:t> 3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Dời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chỗ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phần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từ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pos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i-1</a:t>
            </a:r>
            <a:r>
              <a:rPr lang="en-US" sz="2800" dirty="0">
                <a:solidFill>
                  <a:srgbClr val="FF0000"/>
                </a:solidFill>
              </a:rPr>
              <a:t> sang </a:t>
            </a:r>
            <a:r>
              <a:rPr lang="en-US" sz="2800" dirty="0" err="1">
                <a:solidFill>
                  <a:srgbClr val="FF0000"/>
                </a:solidFill>
              </a:rPr>
              <a:t>phải</a:t>
            </a:r>
            <a:r>
              <a:rPr lang="en-US" sz="2800" dirty="0">
                <a:solidFill>
                  <a:srgbClr val="FF0000"/>
                </a:solidFill>
              </a:rPr>
              <a:t> 1 </a:t>
            </a:r>
            <a:r>
              <a:rPr lang="en-US" sz="2800" dirty="0" err="1">
                <a:solidFill>
                  <a:srgbClr val="FF0000"/>
                </a:solidFill>
              </a:rPr>
              <a:t>vị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để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dành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chổ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cho</a:t>
            </a:r>
            <a:r>
              <a:rPr lang="en-US" sz="2800" dirty="0">
                <a:solidFill>
                  <a:srgbClr val="FF0000"/>
                </a:solidFill>
              </a:rPr>
              <a:t> a[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800" b="1" u="sng" dirty="0" err="1"/>
              <a:t>Bước</a:t>
            </a:r>
            <a:r>
              <a:rPr lang="en-US" sz="2800" b="1" u="sng" dirty="0"/>
              <a:t> 4</a:t>
            </a:r>
            <a:r>
              <a:rPr lang="en-US" sz="2800" b="1" dirty="0"/>
              <a:t>:</a:t>
            </a:r>
            <a:r>
              <a:rPr lang="en-US" sz="2800" dirty="0"/>
              <a:t> a[</a:t>
            </a:r>
            <a:r>
              <a:rPr lang="en-US" sz="2800" dirty="0" err="1"/>
              <a:t>pos</a:t>
            </a:r>
            <a:r>
              <a:rPr lang="en-US" sz="2800" dirty="0"/>
              <a:t>] = x; //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a[0]..a[</a:t>
            </a:r>
            <a:r>
              <a:rPr lang="en-US" sz="2800" dirty="0" err="1"/>
              <a:t>i</a:t>
            </a:r>
            <a:r>
              <a:rPr lang="en-US" sz="2800" dirty="0"/>
              <a:t>] </a:t>
            </a:r>
            <a:r>
              <a:rPr lang="en-US" sz="2800" baseline="-250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800" b="1" u="sng" dirty="0" err="1"/>
              <a:t>Bước</a:t>
            </a:r>
            <a:r>
              <a:rPr lang="en-US" sz="2800" b="1" u="sng" dirty="0"/>
              <a:t> 5</a:t>
            </a:r>
            <a:r>
              <a:rPr lang="en-US" sz="2800" b="1" dirty="0"/>
              <a:t>:</a:t>
            </a: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800" dirty="0"/>
              <a:t> = i+1;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800" dirty="0"/>
              <a:t>		        </a:t>
            </a:r>
            <a:r>
              <a:rPr lang="en-US" sz="2800" dirty="0" err="1"/>
              <a:t>Nếu</a:t>
            </a: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800" baseline="-25000" dirty="0"/>
              <a:t> </a:t>
            </a:r>
            <a:r>
              <a:rPr lang="en-US" sz="2800" b="1" dirty="0"/>
              <a:t> </a:t>
            </a:r>
            <a:r>
              <a:rPr lang="en-US" b="1" dirty="0"/>
              <a:t>&lt; </a:t>
            </a:r>
            <a:r>
              <a:rPr lang="en-US" dirty="0"/>
              <a:t>n</a:t>
            </a:r>
            <a:r>
              <a:rPr lang="en-US" sz="2800" dirty="0"/>
              <a:t> :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2.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2800" dirty="0"/>
              <a:t>		        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 : </a:t>
            </a:r>
            <a:r>
              <a:rPr lang="en-US" sz="2800" dirty="0" err="1">
                <a:solidFill>
                  <a:srgbClr val="FF0000"/>
                </a:solidFill>
              </a:rPr>
              <a:t>Dừng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37903-F1DF-4ECC-89C1-14561E38678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" y="2133600"/>
            <a:ext cx="2209800" cy="3429000"/>
            <a:chOff x="76200" y="2133600"/>
            <a:chExt cx="2209800" cy="3429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133600"/>
              <a:ext cx="0" cy="3429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6200" y="213360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200" y="5562600"/>
              <a:ext cx="2209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-43865" y="3471514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Lặp</a:t>
              </a:r>
              <a:endPara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458199" cy="1066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95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02951"/>
            <a:ext cx="8153401" cy="41427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Minh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</a:p>
          <a:p>
            <a:pPr marL="0" indent="0" algn="just">
              <a:buNone/>
            </a:pP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Insertion Sort </a:t>
            </a:r>
          </a:p>
          <a:p>
            <a:pPr marL="0" indent="0" algn="just">
              <a:buNone/>
            </a:pP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Cho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u="sng" dirty="0" err="1"/>
              <a:t>số</a:t>
            </a:r>
            <a:r>
              <a:rPr lang="en-US" sz="2800" u="sng" dirty="0"/>
              <a:t> </a:t>
            </a:r>
            <a:r>
              <a:rPr lang="en-US" sz="2800" u="sng" dirty="0" err="1"/>
              <a:t>phép</a:t>
            </a:r>
            <a:r>
              <a:rPr lang="en-US" sz="2800" u="sng" dirty="0"/>
              <a:t> </a:t>
            </a:r>
            <a:r>
              <a:rPr lang="en-US" sz="2800" u="sng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u="sng" dirty="0" err="1"/>
              <a:t>số</a:t>
            </a:r>
            <a:r>
              <a:rPr lang="en-US" sz="2800" u="sng" dirty="0"/>
              <a:t> </a:t>
            </a:r>
            <a:r>
              <a:rPr lang="en-US" sz="2800" u="sng" dirty="0" err="1"/>
              <a:t>phép</a:t>
            </a:r>
            <a:r>
              <a:rPr lang="en-US" sz="2800" u="sng" dirty="0"/>
              <a:t> so </a:t>
            </a:r>
            <a:r>
              <a:rPr lang="en-US" sz="2800" u="sng" dirty="0" err="1"/>
              <a:t>sánh</a:t>
            </a:r>
            <a:r>
              <a:rPr lang="en-US" sz="2800" i="1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endParaRPr lang="en-US" sz="28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57467"/>
              </p:ext>
            </p:extLst>
          </p:nvPr>
        </p:nvGraphicFramePr>
        <p:xfrm>
          <a:off x="762000" y="3657600"/>
          <a:ext cx="7391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96000" y="496388"/>
            <a:ext cx="2743200" cy="27040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0"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7094" y="809899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8419" y="796831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8419" y="807196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272" y="816250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5769" y="796831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C0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3119" y="797078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FF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586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572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b="1" dirty="0" err="1"/>
              <a:t>pos</a:t>
            </a:r>
            <a:r>
              <a:rPr lang="en-US" dirty="0"/>
              <a:t>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err="1"/>
              <a:t>Dời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 1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n-1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>
                <a:solidFill>
                  <a:srgbClr val="FF0000"/>
                </a:solidFill>
              </a:rPr>
              <a:t>!!! </a:t>
            </a:r>
            <a:r>
              <a:rPr lang="en-US" sz="2800" i="1" dirty="0" err="1">
                <a:solidFill>
                  <a:srgbClr val="FF0000"/>
                </a:solidFill>
              </a:rPr>
              <a:t>Số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lượng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phép</a:t>
            </a:r>
            <a:r>
              <a:rPr lang="en-US" sz="2800" i="1" dirty="0">
                <a:solidFill>
                  <a:srgbClr val="FF0000"/>
                </a:solidFill>
              </a:rPr>
              <a:t> so </a:t>
            </a:r>
            <a:r>
              <a:rPr lang="en-US" sz="2800" i="1" dirty="0" err="1">
                <a:solidFill>
                  <a:srgbClr val="FF0000"/>
                </a:solidFill>
              </a:rPr>
              <a:t>sánh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và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dời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chỗ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này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phụ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thuộc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vào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tình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trạng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của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dãy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số</a:t>
            </a:r>
            <a:r>
              <a:rPr lang="en-US" sz="2800" i="1" dirty="0">
                <a:solidFill>
                  <a:srgbClr val="FF0000"/>
                </a:solidFill>
              </a:rPr>
              <a:t> ban </a:t>
            </a:r>
            <a:r>
              <a:rPr lang="en-US" sz="2800" i="1" dirty="0" err="1">
                <a:solidFill>
                  <a:srgbClr val="FF0000"/>
                </a:solidFill>
              </a:rPr>
              <a:t>đầu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6CBDA-F86E-48D3-A601-6C0FFF445340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4621" y="786825"/>
            <a:ext cx="3961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6248400" y="152400"/>
            <a:ext cx="2743200" cy="27040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0"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425" y="457965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9737" y="457964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8049" y="457963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C0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457200"/>
            <a:ext cx="1297150" cy="2092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0" dirty="0">
                <a:solidFill>
                  <a:srgbClr val="FF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74117"/>
              </p:ext>
            </p:extLst>
          </p:nvPr>
        </p:nvGraphicFramePr>
        <p:xfrm>
          <a:off x="607195" y="5029200"/>
          <a:ext cx="800340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11">
                  <a:extLst>
                    <a:ext uri="{9D8B030D-6E8A-4147-A177-3AD203B41FA5}">
                      <a16:colId xmlns:a16="http://schemas.microsoft.com/office/drawing/2014/main" val="3769748952"/>
                    </a:ext>
                  </a:extLst>
                </a:gridCol>
                <a:gridCol w="2337117">
                  <a:extLst>
                    <a:ext uri="{9D8B030D-6E8A-4147-A177-3AD203B41FA5}">
                      <a16:colId xmlns:a16="http://schemas.microsoft.com/office/drawing/2014/main" val="3202610854"/>
                    </a:ext>
                  </a:extLst>
                </a:gridCol>
                <a:gridCol w="3834377">
                  <a:extLst>
                    <a:ext uri="{9D8B030D-6E8A-4147-A177-3AD203B41FA5}">
                      <a16:colId xmlns:a16="http://schemas.microsoft.com/office/drawing/2014/main" val="9303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gán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3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2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Xấu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9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6CBDA-F86E-48D3-A601-6C0FFF445340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204203"/>
                  </p:ext>
                </p:extLst>
              </p:nvPr>
            </p:nvGraphicFramePr>
            <p:xfrm>
              <a:off x="306069" y="1981200"/>
              <a:ext cx="8533131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3911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2942019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267201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=2(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+1)(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204203"/>
                  </p:ext>
                </p:extLst>
              </p:nvPr>
            </p:nvGraphicFramePr>
            <p:xfrm>
              <a:off x="306069" y="1981200"/>
              <a:ext cx="8533131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3911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2942019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267201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135" t="-84118" r="-145963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3" t="-84118" r="-714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135" t="-185207" r="-145963" b="-1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3" t="-185207" r="-714" b="-1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457200" y="609600"/>
            <a:ext cx="3961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59133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“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 </a:t>
            </a:r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“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”,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50BC4-7891-48C6-AD7F-1CDA8ADEACFE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eaLnBrk="1" hangingPunct="1">
              <a:defRPr/>
            </a:pPr>
            <a:endParaRPr lang="en-US" sz="3200" dirty="0">
              <a:solidFill>
                <a:srgbClr val="0070C0"/>
              </a:solidFill>
            </a:endParaRP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chỗ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Interchange Sort</a:t>
            </a: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Chọn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Selection Sort</a:t>
            </a:r>
          </a:p>
          <a:p>
            <a:pPr marL="342900" indent="-342900"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bọt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Bubble Sort</a:t>
            </a: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Chèn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hlinkClick r:id="rId2" action="ppaction://hlinksldjump"/>
              </a:rPr>
              <a:t> – Insertion Sort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eaLnBrk="1" hangingPunct="1">
              <a:defRPr/>
            </a:pPr>
            <a:r>
              <a:rPr lang="en-US" sz="3200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392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Quick sort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153400" cy="455707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Chia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phần</a:t>
            </a:r>
            <a:endParaRPr lang="en-US" dirty="0"/>
          </a:p>
          <a:p>
            <a:pPr algn="just"/>
            <a:r>
              <a:rPr lang="en-US" dirty="0" err="1"/>
              <a:t>Cách</a:t>
            </a:r>
            <a:r>
              <a:rPr lang="en-US" dirty="0"/>
              <a:t> “chia”: ½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½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algn="just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b="1" dirty="0"/>
              <a:t>(</a:t>
            </a:r>
            <a:r>
              <a:rPr lang="en-US" b="1" dirty="0" err="1"/>
              <a:t>đệ</a:t>
            </a:r>
            <a:r>
              <a:rPr lang="en-US" b="1" dirty="0"/>
              <a:t> qui)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ctr">
              <a:buFont typeface="Wingdings" pitchFamily="2" charset="2"/>
              <a:buNone/>
            </a:pPr>
            <a:r>
              <a:rPr lang="en-US" b="1" dirty="0"/>
              <a:t>(x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dãy</a:t>
            </a:r>
            <a:r>
              <a:rPr lang="en-US" b="1" dirty="0"/>
              <a:t>)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None/>
            </a:pPr>
            <a:endParaRPr lang="en-US" dirty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E60CF-CA00-424B-A568-4BBC32F335C2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0717"/>
              </p:ext>
            </p:extLst>
          </p:nvPr>
        </p:nvGraphicFramePr>
        <p:xfrm>
          <a:off x="1371600" y="4602163"/>
          <a:ext cx="6096000" cy="57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&lt;x</a:t>
                      </a:r>
                    </a:p>
                  </a:txBody>
                  <a:tcPr marT="45745" marB="4574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 marT="45745" marB="4574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&gt;x</a:t>
                      </a:r>
                    </a:p>
                  </a:txBody>
                  <a:tcPr marT="45745" marB="457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4011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23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14792 -0.25 C 0.21424 -0.25 0.29583 -0.18102 0.29583 -0.125 L 0.30156 -0.00301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14792 -0.25 C -0.21441 -0.25 -0.29583 -0.18102 -0.29583 -0.125 L -0.3 -0.0004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1" grpId="0" animBg="1"/>
      <p:bldP spid="21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VD: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; 10; 31;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; 81;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; 15; 17;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sữ</a:t>
            </a:r>
            <a:r>
              <a:rPr lang="en-US" dirty="0"/>
              <a:t> x = 10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x: 3; 5; 8; 4; 7; 1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x: 31; 81; 15;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</p:spPr>
        <p:txBody>
          <a:bodyPr/>
          <a:lstStyle/>
          <a:p>
            <a:pPr>
              <a:defRPr/>
            </a:pPr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8754678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36667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F22144A7-34F5-4F41-92D0-649C19F53D5A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0" name="Oval 19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27432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48768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=0, j=7</a:t>
            </a:r>
          </a:p>
        </p:txBody>
      </p:sp>
      <p:sp>
        <p:nvSpPr>
          <p:cNvPr id="25" name="Oval 24"/>
          <p:cNvSpPr/>
          <p:nvPr/>
        </p:nvSpPr>
        <p:spPr>
          <a:xfrm>
            <a:off x="3311525" y="5638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R=2</a:t>
            </a:r>
          </a:p>
        </p:txBody>
      </p:sp>
      <p:sp>
        <p:nvSpPr>
          <p:cNvPr id="26" name="Oval 25"/>
          <p:cNvSpPr/>
          <p:nvPr/>
        </p:nvSpPr>
        <p:spPr>
          <a:xfrm>
            <a:off x="6283325" y="5638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743200" y="3381375"/>
            <a:ext cx="2057400" cy="1889125"/>
            <a:chOff x="2743200" y="3153102"/>
            <a:chExt cx="2057400" cy="1889234"/>
          </a:xfrm>
        </p:grpSpPr>
        <p:grpSp>
          <p:nvGrpSpPr>
            <p:cNvPr id="63546" name="Group 37"/>
            <p:cNvGrpSpPr>
              <a:grpSpLocks/>
            </p:cNvGrpSpPr>
            <p:nvPr/>
          </p:nvGrpSpPr>
          <p:grpSpPr bwMode="auto">
            <a:xfrm>
              <a:off x="3048000" y="3153102"/>
              <a:ext cx="1447800" cy="1371600"/>
              <a:chOff x="3047206" y="4572000"/>
              <a:chExt cx="1524794" cy="2301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3047206" y="4800603"/>
                <a:ext cx="1524794" cy="1599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2933740" y="4686265"/>
                <a:ext cx="228603" cy="1672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 flipH="1" flipV="1">
                <a:off x="4456863" y="4685466"/>
                <a:ext cx="228603" cy="167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ounded Rectangle 38"/>
            <p:cNvSpPr/>
            <p:nvPr/>
          </p:nvSpPr>
          <p:spPr>
            <a:xfrm>
              <a:off x="2743200" y="4661314"/>
              <a:ext cx="2057400" cy="3810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1</a:t>
              </a: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5181600" y="3368675"/>
            <a:ext cx="2895600" cy="1889125"/>
            <a:chOff x="5181600" y="3139960"/>
            <a:chExt cx="2895600" cy="1889240"/>
          </a:xfrm>
        </p:grpSpPr>
        <p:sp>
          <p:nvSpPr>
            <p:cNvPr id="40" name="Rounded Rectangle 39"/>
            <p:cNvSpPr/>
            <p:nvPr/>
          </p:nvSpPr>
          <p:spPr>
            <a:xfrm>
              <a:off x="5638800" y="4648177"/>
              <a:ext cx="2057400" cy="38102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3542" name="Group 51"/>
            <p:cNvGrpSpPr>
              <a:grpSpLocks/>
            </p:cNvGrpSpPr>
            <p:nvPr/>
          </p:nvGrpSpPr>
          <p:grpSpPr bwMode="auto">
            <a:xfrm>
              <a:off x="5181600" y="3139960"/>
              <a:ext cx="2895600" cy="1382641"/>
              <a:chOff x="4931547" y="3139960"/>
              <a:chExt cx="3471473" cy="13826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931547" y="4502118"/>
                <a:ext cx="3471473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4254275" y="3839775"/>
                <a:ext cx="1362158" cy="380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 flipH="1" flipV="1">
                <a:off x="7704812" y="3819136"/>
                <a:ext cx="1362158" cy="380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Down Arrow 53"/>
          <p:cNvSpPr/>
          <p:nvPr/>
        </p:nvSpPr>
        <p:spPr>
          <a:xfrm>
            <a:off x="27432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8575E-6 L 0.00069 -0.56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8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8.0481E-7 L -0.00122 -0.14084 L 0.55191 -0.13737 L 0.55329 -0.00069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4" y="-705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0481E-7 L 0.00243 0.11864 L -0.55208 0.11702 L -0.55086 -0.0006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83" y="5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2812E-6 L 0.07916 -1.62812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2812E-6 L -0.07917 -1.6281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-1.62812E-6 L -0.15417 -1.6281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6.01295E-7 L -0.00191 -0.13876 L 0.31754 -0.13714 L 0.31632 0.00486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670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8.0481E-7 L 0.00104 0.11702 L -0.31458 0.11702 L -0.31597 0.00278 " pathEditMode="relative" rAng="0" ptsTypes="FFFF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17 -1.62812E-6 L -0.2375 -1.6281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1.62812E-6 L 0.15416 -1.62812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1.62812E-6 L -0.32083 -1.62812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01295E-7 L -0.00174 -0.13714 L 0.07881 -0.13714 L 0.08003 0.00486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661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8.0481E-7 L 0.00052 0.11702 L -0.07465 0.11517 L -0.07865 0.00439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16 -1.62812E-6 L 0.2375 -1.62812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84 -1.62812E-6 L -0.39584 -1.6281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987E-6 L -0.28611 -0.63135 L -0.28611 -0.1117 " pathEditMode="relative" rAng="0" ptsTypes="FFF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31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987E-6 L -0.61268 -0.63135 L -0.61268 -0.20351 " pathEditMode="relative" rAng="0" ptsTypes="FFF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2" y="-31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3" grpId="0" animBg="1"/>
      <p:bldP spid="25" grpId="0" animBg="1"/>
      <p:bldP spid="25" grpId="1" animBg="1"/>
      <p:bldP spid="26" grpId="0" animBg="1"/>
      <p:bldP spid="26" grpId="1" animBg="1"/>
      <p:bldP spid="54" grpId="0" animBg="1"/>
      <p:bldP spid="55" grpId="0" animBg="1"/>
      <p:bldP spid="8" grpId="0" animBg="1"/>
      <p:bldP spid="9" grpId="0" animBg="1"/>
      <p:bldP spid="11" grpId="0" animBg="1"/>
      <p:bldP spid="13" grpId="0" animBg="1"/>
      <p:bldP spid="6" grpId="0" animBg="1"/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17090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BFB8BCE2-3229-4ADB-97C0-681F60590DCE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21" name="Up Arrow Callout 20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Down Arrow Callout 23"/>
          <p:cNvSpPr/>
          <p:nvPr/>
        </p:nvSpPr>
        <p:spPr>
          <a:xfrm>
            <a:off x="6324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=3, j=7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R=2</a:t>
            </a:r>
          </a:p>
        </p:txBody>
      </p:sp>
      <p:sp>
        <p:nvSpPr>
          <p:cNvPr id="26" name="Oval 25"/>
          <p:cNvSpPr/>
          <p:nvPr/>
        </p:nvSpPr>
        <p:spPr>
          <a:xfrm>
            <a:off x="709613" y="4278313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27" name="Oval 26"/>
          <p:cNvSpPr/>
          <p:nvPr/>
        </p:nvSpPr>
        <p:spPr>
          <a:xfrm>
            <a:off x="5029200" y="53340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8" name="Oval 27"/>
          <p:cNvSpPr/>
          <p:nvPr/>
        </p:nvSpPr>
        <p:spPr>
          <a:xfrm>
            <a:off x="6477000" y="53340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L=4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4876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029200" y="3397250"/>
            <a:ext cx="1066800" cy="1784350"/>
            <a:chOff x="5029200" y="3168093"/>
            <a:chExt cx="1066800" cy="1784907"/>
          </a:xfrm>
        </p:grpSpPr>
        <p:grpSp>
          <p:nvGrpSpPr>
            <p:cNvPr id="64571" name="Group 37"/>
            <p:cNvGrpSpPr>
              <a:grpSpLocks/>
            </p:cNvGrpSpPr>
            <p:nvPr/>
          </p:nvGrpSpPr>
          <p:grpSpPr bwMode="auto">
            <a:xfrm>
              <a:off x="5181600" y="3168093"/>
              <a:ext cx="762000" cy="1371561"/>
              <a:chOff x="3047206" y="4572000"/>
              <a:chExt cx="1524794" cy="23018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047206" y="4800667"/>
                <a:ext cx="1524794" cy="1599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2932871" y="4687133"/>
                <a:ext cx="228667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4457665" y="4686334"/>
                <a:ext cx="228667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>
              <a:off x="5029200" y="4603641"/>
              <a:ext cx="1066800" cy="3493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1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6019800" y="3386138"/>
            <a:ext cx="2057400" cy="1795462"/>
            <a:chOff x="6019800" y="3157827"/>
            <a:chExt cx="2057400" cy="1795173"/>
          </a:xfrm>
        </p:grpSpPr>
        <p:sp>
          <p:nvSpPr>
            <p:cNvPr id="36" name="Rounded Rectangle 35"/>
            <p:cNvSpPr/>
            <p:nvPr/>
          </p:nvSpPr>
          <p:spPr>
            <a:xfrm>
              <a:off x="6329363" y="4603806"/>
              <a:ext cx="1322387" cy="34919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4567" name="Group 51"/>
            <p:cNvGrpSpPr>
              <a:grpSpLocks/>
            </p:cNvGrpSpPr>
            <p:nvPr/>
          </p:nvGrpSpPr>
          <p:grpSpPr bwMode="auto">
            <a:xfrm>
              <a:off x="6019800" y="3157827"/>
              <a:ext cx="2057400" cy="1382641"/>
              <a:chOff x="4931547" y="3139960"/>
              <a:chExt cx="3471473" cy="138264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31547" y="4501815"/>
                <a:ext cx="3471473" cy="9523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4254638" y="3840182"/>
                <a:ext cx="1361855" cy="2678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7704682" y="3819549"/>
                <a:ext cx="1361855" cy="2678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-0.0007 -0.46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62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00104 -0.11921 L 0.15764 -0.11921 L 0.15764 0.00278 " pathEditMode="relative" rAng="0" ptsTypes="FFFF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-583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026 0.12222 L -0.15608 0.11991 L -0.15781 -0.00185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375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875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23 L -0.47395 -0.57192 L -0.47257 -0.15726 " pathEditMode="relative" rAng="0" ptsTypes="FFF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98" y="-28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60962E-6 L -0.63143 -0.56845 L -0.63229 -0.24352 " pathEditMode="relative" rAng="0" ptsTypes="FFF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5" y="-28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4" grpId="0" animBg="1"/>
      <p:bldP spid="23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41" grpId="0" animBg="1"/>
      <p:bldP spid="42" grpId="0" animBg="1"/>
      <p:bldP spid="9" grpId="0" animBg="1"/>
      <p:bldP spid="1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1213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3BF4A5E2-2488-4C6A-A81F-E36C55C7A546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5638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=4, j=7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6324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8" name="Oval 27"/>
          <p:cNvSpPr/>
          <p:nvPr/>
        </p:nvSpPr>
        <p:spPr>
          <a:xfrm>
            <a:off x="685800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L=4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5638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629400" y="3352800"/>
            <a:ext cx="1447800" cy="1797050"/>
            <a:chOff x="6629400" y="3124200"/>
            <a:chExt cx="1447800" cy="1797268"/>
          </a:xfrm>
        </p:grpSpPr>
        <p:sp>
          <p:nvSpPr>
            <p:cNvPr id="37" name="Rounded Rectangle 36"/>
            <p:cNvSpPr/>
            <p:nvPr/>
          </p:nvSpPr>
          <p:spPr>
            <a:xfrm>
              <a:off x="6678613" y="4572176"/>
              <a:ext cx="1322387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5590" name="Group 51"/>
            <p:cNvGrpSpPr>
              <a:grpSpLocks/>
            </p:cNvGrpSpPr>
            <p:nvPr/>
          </p:nvGrpSpPr>
          <p:grpSpPr bwMode="auto">
            <a:xfrm>
              <a:off x="6629400" y="3124200"/>
              <a:ext cx="1447800" cy="1382641"/>
              <a:chOff x="4931547" y="3139960"/>
              <a:chExt cx="3471473" cy="138264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931547" y="4502201"/>
                <a:ext cx="3471473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4254233" y="3841721"/>
                <a:ext cx="1362241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7704771" y="3819178"/>
                <a:ext cx="1362241" cy="3805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Oval 42"/>
          <p:cNvSpPr/>
          <p:nvPr/>
        </p:nvSpPr>
        <p:spPr>
          <a:xfrm>
            <a:off x="6858000" y="5257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9325E-6 L 0.00191 -0.377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8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62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-0.12384 L 0.07413 -0.12384 L 0.07587 -0.00185 " pathEditMode="relative" rAng="0" ptsTypes="FFFF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62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026 0.11528 L -0.07674 0.11528 L -0.07674 -0.00185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7917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4583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77058E-7 L -0.67448 -0.54209 L -0.67604 -0.23497 " pathEditMode="relative" rAng="0" ptsTypes="FFF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02" y="-27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4" grpId="0" animBg="1"/>
      <p:bldP spid="28" grpId="0" animBg="1"/>
      <p:bldP spid="26" grpId="0" animBg="1"/>
      <p:bldP spid="29" grpId="0" animBg="1"/>
      <p:bldP spid="43" grpId="0" animBg="1"/>
      <p:bldP spid="43" grpId="1" animBg="1"/>
      <p:bldP spid="10" grpId="0" animBg="1"/>
      <p:bldP spid="1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42326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692A0C0F-66D4-4409-90EE-BDE39DD08711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6400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848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=5, j=7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7086600" y="1752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3246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7724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324600" y="3352800"/>
            <a:ext cx="1322388" cy="1797050"/>
            <a:chOff x="6324600" y="3352800"/>
            <a:chExt cx="1321672" cy="1797268"/>
          </a:xfrm>
        </p:grpSpPr>
        <p:sp>
          <p:nvSpPr>
            <p:cNvPr id="37" name="Rounded Rectangle 36"/>
            <p:cNvSpPr/>
            <p:nvPr/>
          </p:nvSpPr>
          <p:spPr>
            <a:xfrm>
              <a:off x="6324600" y="4800776"/>
              <a:ext cx="1321672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1</a:t>
              </a:r>
            </a:p>
          </p:txBody>
        </p:sp>
        <p:grpSp>
          <p:nvGrpSpPr>
            <p:cNvPr id="66614" name="Group 51"/>
            <p:cNvGrpSpPr>
              <a:grpSpLocks/>
            </p:cNvGrpSpPr>
            <p:nvPr/>
          </p:nvGrpSpPr>
          <p:grpSpPr bwMode="auto">
            <a:xfrm>
              <a:off x="6629400" y="3352800"/>
              <a:ext cx="762000" cy="1382641"/>
              <a:chOff x="4931547" y="3139960"/>
              <a:chExt cx="3471473" cy="138264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930796" y="4502201"/>
                <a:ext cx="3469592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4253288" y="3838106"/>
                <a:ext cx="1362241" cy="723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7701198" y="3817467"/>
                <a:ext cx="1362241" cy="722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Oval 42"/>
          <p:cNvSpPr/>
          <p:nvPr/>
        </p:nvSpPr>
        <p:spPr>
          <a:xfrm>
            <a:off x="701675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R=7</a:t>
            </a:r>
          </a:p>
        </p:txBody>
      </p:sp>
      <p:sp>
        <p:nvSpPr>
          <p:cNvPr id="31" name="Oval 30"/>
          <p:cNvSpPr/>
          <p:nvPr/>
        </p:nvSpPr>
        <p:spPr>
          <a:xfrm>
            <a:off x="6477000" y="5181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R=6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0017 -0.3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312 -0.11921 L 0.08125 -0.11458 L 0.07795 0.00278 " pathEditMode="relative" rAng="0" ptsTypes="FFFF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583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122 0.10162 L -0.07465 0.10394 L -0.07465 -0.00185 " pathEditMode="relative" rAng="0" ptsTypes="FFFF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4.44444E-6 L 0.1541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4.44444E-6 L -0.075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8 L -0.63438 -0.55019 L -0.63143 -0.22387 " pathEditMode="relative" rAng="0" ptsTypes="FFF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19" y="-275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4" grpId="0" animBg="1"/>
      <p:bldP spid="26" grpId="0" animBg="1"/>
      <p:bldP spid="29" grpId="0" animBg="1"/>
      <p:bldP spid="43" grpId="0" animBg="1"/>
      <p:bldP spid="31" grpId="0" animBg="1"/>
      <p:bldP spid="31" grpId="1" animBg="1"/>
      <p:bldP spid="12" grpId="0" animBg="1"/>
      <p:bldP spid="1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03750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23CCF1F5-9BC3-4B0D-A0E5-883F7EE2AD66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6400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70866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=5, j=6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63246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3246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70866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701675" y="3657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L=5</a:t>
            </a:r>
          </a:p>
          <a:p>
            <a:pPr algn="ctr">
              <a:defRPr/>
            </a:pPr>
            <a:r>
              <a:rPr lang="en-US" b="1" dirty="0"/>
              <a:t>R=6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0017 -0.3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4.44444E-6 L -0.15417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4.44444E-6 L 0.075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6" grpId="0" animBg="1"/>
      <p:bldP spid="29" grpId="0" animBg="1"/>
      <p:bldP spid="4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13864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476DD5AD-8DC4-41B1-85E4-A341BAF20A48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56388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=3, j=4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48768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42672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L=3</a:t>
            </a:r>
          </a:p>
          <a:p>
            <a:pPr algn="ctr">
              <a:defRPr/>
            </a:pPr>
            <a:r>
              <a:rPr lang="en-US" b="1" dirty="0"/>
              <a:t>R=4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876800" y="167640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638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00191 -0.4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7917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5 4.4444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5416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7" grpId="0" animBg="1"/>
      <p:bldP spid="26" grpId="0" animBg="1"/>
      <p:bldP spid="2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6821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B108A39-4EF8-433A-9AF9-465B4FE00A62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27432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=0, j=3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3429000" y="179705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L=0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2743200" y="1692275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876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164013" y="3352800"/>
            <a:ext cx="1322387" cy="1797050"/>
            <a:chOff x="6324600" y="3352800"/>
            <a:chExt cx="1321672" cy="1797268"/>
          </a:xfrm>
        </p:grpSpPr>
        <p:sp>
          <p:nvSpPr>
            <p:cNvPr id="28" name="Rounded Rectangle 27"/>
            <p:cNvSpPr/>
            <p:nvPr/>
          </p:nvSpPr>
          <p:spPr>
            <a:xfrm>
              <a:off x="6324600" y="4800776"/>
              <a:ext cx="1321672" cy="3492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Đoạn 2</a:t>
              </a:r>
            </a:p>
          </p:txBody>
        </p:sp>
        <p:grpSp>
          <p:nvGrpSpPr>
            <p:cNvPr id="69684" name="Group 51"/>
            <p:cNvGrpSpPr>
              <a:grpSpLocks/>
            </p:cNvGrpSpPr>
            <p:nvPr/>
          </p:nvGrpSpPr>
          <p:grpSpPr bwMode="auto">
            <a:xfrm>
              <a:off x="6629235" y="3352799"/>
              <a:ext cx="761588" cy="1382883"/>
              <a:chOff x="4930793" y="3139959"/>
              <a:chExt cx="3469595" cy="138288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930793" y="4502200"/>
                <a:ext cx="3469595" cy="9526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4253286" y="3838108"/>
                <a:ext cx="1362240" cy="7226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7701194" y="3817465"/>
                <a:ext cx="1362240" cy="7231"/>
              </a:xfrm>
              <a:prstGeom prst="straightConnector1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/>
          <p:cNvSpPr/>
          <p:nvPr/>
        </p:nvSpPr>
        <p:spPr>
          <a:xfrm>
            <a:off x="4316413" y="51816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L=2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69 -0.5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7916 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625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4.44444E-6 L 0.1625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5 4.44444E-6 L -0.24583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39653 -0.54931 L -0.39653 -0.05069 " pathEditMode="relative" rAng="0" ptsTypes="FFF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2" grpId="3" animBg="1"/>
      <p:bldP spid="23" grpId="0" animBg="1"/>
      <p:bldP spid="24" grpId="0" animBg="1"/>
      <p:bldP spid="25" grpId="0" animBg="1"/>
      <p:bldP spid="26" grpId="0" animBg="1"/>
      <p:bldP spid="29" grpId="0" animBg="1"/>
      <p:bldP spid="34" grpId="0" animBg="1"/>
      <p:bldP spid="34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21367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B108A39-4EF8-433A-9AF9-465B4FE00A62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1" name="Up Arrow Callout 20"/>
          <p:cNvSpPr/>
          <p:nvPr/>
        </p:nvSpPr>
        <p:spPr>
          <a:xfrm>
            <a:off x="4191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i</a:t>
            </a:r>
          </a:p>
        </p:txBody>
      </p:sp>
      <p:sp>
        <p:nvSpPr>
          <p:cNvPr id="22" name="Up Arrow Callout 21"/>
          <p:cNvSpPr/>
          <p:nvPr/>
        </p:nvSpPr>
        <p:spPr>
          <a:xfrm>
            <a:off x="4953000" y="3505200"/>
            <a:ext cx="533400" cy="6096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j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2667000" y="1143000"/>
            <a:ext cx="1600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/>
              <a:t>i</a:t>
            </a:r>
            <a:r>
              <a:rPr lang="en-US" b="1" dirty="0"/>
              <a:t>=2, j=3</a:t>
            </a:r>
          </a:p>
        </p:txBody>
      </p:sp>
      <p:sp>
        <p:nvSpPr>
          <p:cNvPr id="24" name="Down Arrow Callout 23"/>
          <p:cNvSpPr/>
          <p:nvPr/>
        </p:nvSpPr>
        <p:spPr>
          <a:xfrm>
            <a:off x="4191000" y="990600"/>
            <a:ext cx="609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696913" y="4876800"/>
            <a:ext cx="1031875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L=2</a:t>
            </a:r>
          </a:p>
          <a:p>
            <a:pPr algn="ctr">
              <a:defRPr/>
            </a:pPr>
            <a:r>
              <a:rPr lang="en-US" b="1" dirty="0"/>
              <a:t>R=3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191000" y="1692275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L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876800" y="1708150"/>
            <a:ext cx="609600" cy="7620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10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0069 -0.5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7916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7917 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4.44444E-6 L -0.1625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51034"/>
              </p:ext>
            </p:extLst>
          </p:nvPr>
        </p:nvGraphicFramePr>
        <p:xfrm>
          <a:off x="2667000" y="2514600"/>
          <a:ext cx="5791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52FDE110-2D3A-4EB2-A812-53C6DECED611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64013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1088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56388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6324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2" name="Oval 11"/>
          <p:cNvSpPr/>
          <p:nvPr/>
        </p:nvSpPr>
        <p:spPr>
          <a:xfrm>
            <a:off x="70866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2735263" y="2590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41700" y="2576513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8" name="Can 17"/>
          <p:cNvSpPr/>
          <p:nvPr/>
        </p:nvSpPr>
        <p:spPr>
          <a:xfrm>
            <a:off x="609600" y="2286000"/>
            <a:ext cx="1219200" cy="32766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715000"/>
            <a:ext cx="19097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Đoạn cần sắp xếp</a:t>
            </a:r>
          </a:p>
        </p:txBody>
      </p:sp>
      <p:sp>
        <p:nvSpPr>
          <p:cNvPr id="27" name="Cloud 26"/>
          <p:cNvSpPr/>
          <p:nvPr/>
        </p:nvSpPr>
        <p:spPr>
          <a:xfrm>
            <a:off x="3048000" y="3886200"/>
            <a:ext cx="48768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Không còn đoạn nào cần sắp xếp!</a:t>
            </a:r>
          </a:p>
          <a:p>
            <a:pPr algn="ctr">
              <a:defRPr/>
            </a:pPr>
            <a:r>
              <a:rPr lang="en-US" sz="2800" b="1"/>
              <a:t>Kết thúc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 -0.05067  0.075 -0.08267  0.125 -0.08267  C 0.175 -0.08267  0.22 -0.05067  0.25 0  C 0.22 0.05067  0.175 0.08267  0.125 0.08267  C 0.075 0.08267  0.03 0.05067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91337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907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046 L 0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537 L 0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924800" cy="601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>
              <a:buFont typeface="Wingdings" pitchFamily="2" charset="2"/>
              <a:buNone/>
            </a:pPr>
            <a:r>
              <a:rPr lang="en-US" b="1" dirty="0"/>
              <a:t>Cho </a:t>
            </a:r>
            <a:r>
              <a:rPr lang="en-US" b="1" dirty="0" err="1"/>
              <a:t>dãy</a:t>
            </a:r>
            <a:r>
              <a:rPr lang="en-US" b="1" dirty="0"/>
              <a:t> </a:t>
            </a:r>
            <a:r>
              <a:rPr lang="en-US" b="1" dirty="0" err="1"/>
              <a:t>a</a:t>
            </a:r>
            <a:r>
              <a:rPr lang="en-US" b="1" baseline="-25000" dirty="0" err="1"/>
              <a:t>L</a:t>
            </a:r>
            <a:r>
              <a:rPr lang="en-US" b="1" dirty="0"/>
              <a:t>, a</a:t>
            </a:r>
            <a:r>
              <a:rPr lang="en-US" b="1" baseline="-25000" dirty="0"/>
              <a:t>L+1</a:t>
            </a:r>
            <a:r>
              <a:rPr lang="en-US" b="1" dirty="0"/>
              <a:t>, … </a:t>
            </a:r>
            <a:r>
              <a:rPr lang="en-US" b="1" dirty="0" err="1"/>
              <a:t>a</a:t>
            </a:r>
            <a:r>
              <a:rPr lang="en-US" b="1" baseline="-25000" dirty="0" err="1"/>
              <a:t>R</a:t>
            </a:r>
            <a:endParaRPr lang="en-US" b="1" baseline="-25000" dirty="0"/>
          </a:p>
          <a:p>
            <a:pPr>
              <a:buFont typeface="Wingdings" pitchFamily="2" charset="2"/>
              <a:buNone/>
            </a:pPr>
            <a:r>
              <a:rPr lang="en-US" b="1" dirty="0" err="1"/>
              <a:t>Bước</a:t>
            </a:r>
            <a:r>
              <a:rPr lang="en-US" b="1" dirty="0"/>
              <a:t> 1: </a:t>
            </a:r>
          </a:p>
          <a:p>
            <a:pPr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L</a:t>
            </a:r>
            <a:r>
              <a:rPr lang="en-US" dirty="0"/>
              <a:t> … </a:t>
            </a:r>
            <a:r>
              <a:rPr lang="en-US" dirty="0" err="1"/>
              <a:t>a</a:t>
            </a:r>
            <a:r>
              <a:rPr lang="en-US" baseline="-25000" dirty="0" err="1"/>
              <a:t>R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con:</a:t>
            </a:r>
          </a:p>
          <a:p>
            <a:pPr lvl="1"/>
            <a:r>
              <a:rPr lang="en-US" sz="3200" dirty="0" err="1"/>
              <a:t>Dãy</a:t>
            </a:r>
            <a:r>
              <a:rPr lang="en-US" sz="3200" dirty="0"/>
              <a:t> con 1: </a:t>
            </a:r>
            <a:r>
              <a:rPr lang="en-US" sz="3200" dirty="0" err="1"/>
              <a:t>a</a:t>
            </a:r>
            <a:r>
              <a:rPr lang="en-US" sz="3200" baseline="-25000" dirty="0" err="1"/>
              <a:t>L</a:t>
            </a:r>
            <a:r>
              <a:rPr lang="en-US" sz="3200" baseline="-25000" dirty="0"/>
              <a:t> </a:t>
            </a:r>
            <a:r>
              <a:rPr lang="en-US" sz="3200" dirty="0"/>
              <a:t>… </a:t>
            </a:r>
            <a:r>
              <a:rPr lang="en-US" sz="3200" dirty="0" err="1"/>
              <a:t>a</a:t>
            </a:r>
            <a:r>
              <a:rPr lang="en-US" sz="3200" baseline="-25000" dirty="0" err="1"/>
              <a:t>j</a:t>
            </a:r>
            <a:r>
              <a:rPr lang="en-US" sz="3200" dirty="0"/>
              <a:t> &lt; x</a:t>
            </a:r>
          </a:p>
          <a:p>
            <a:pPr lvl="1"/>
            <a:r>
              <a:rPr lang="en-US" sz="3200" dirty="0" err="1"/>
              <a:t>Dãy</a:t>
            </a:r>
            <a:r>
              <a:rPr lang="en-US" sz="3200" dirty="0"/>
              <a:t> con 2: a</a:t>
            </a:r>
            <a:r>
              <a:rPr lang="en-US" sz="3200" baseline="-25000" dirty="0"/>
              <a:t>j+1</a:t>
            </a:r>
            <a:r>
              <a:rPr lang="en-US" sz="3200" dirty="0"/>
              <a:t> … a</a:t>
            </a:r>
            <a:r>
              <a:rPr lang="en-US" sz="3200" baseline="-25000" dirty="0"/>
              <a:t>i-1</a:t>
            </a:r>
            <a:r>
              <a:rPr lang="en-US" sz="3200" dirty="0"/>
              <a:t> =x</a:t>
            </a:r>
          </a:p>
          <a:p>
            <a:pPr lvl="1"/>
            <a:r>
              <a:rPr lang="en-US" sz="3200" dirty="0" err="1"/>
              <a:t>Dãy</a:t>
            </a:r>
            <a:r>
              <a:rPr lang="en-US" sz="3200" dirty="0"/>
              <a:t> con 3: </a:t>
            </a:r>
            <a:r>
              <a:rPr lang="en-US" sz="3200" dirty="0" err="1"/>
              <a:t>a</a:t>
            </a:r>
            <a:r>
              <a:rPr lang="en-US" sz="3200" baseline="-25000" dirty="0" err="1"/>
              <a:t>i</a:t>
            </a:r>
            <a:r>
              <a:rPr lang="en-US" sz="3200" dirty="0"/>
              <a:t> … </a:t>
            </a:r>
            <a:r>
              <a:rPr lang="en-US" sz="3200" dirty="0" err="1"/>
              <a:t>a</a:t>
            </a:r>
            <a:r>
              <a:rPr lang="en-US" sz="3200" baseline="-25000" dirty="0" err="1"/>
              <a:t>R</a:t>
            </a:r>
            <a:r>
              <a:rPr lang="en-US" sz="3200" dirty="0"/>
              <a:t> &gt; x</a:t>
            </a:r>
          </a:p>
          <a:p>
            <a:pPr>
              <a:buFont typeface="Wingdings" pitchFamily="2" charset="2"/>
              <a:buNone/>
            </a:pPr>
            <a:r>
              <a:rPr lang="en-US" b="1" dirty="0" err="1"/>
              <a:t>Bước</a:t>
            </a:r>
            <a:r>
              <a:rPr lang="en-US" b="1" dirty="0"/>
              <a:t> 2:</a:t>
            </a:r>
          </a:p>
          <a:p>
            <a:pPr lvl="1"/>
            <a:r>
              <a:rPr lang="en-US" sz="3200" dirty="0" err="1"/>
              <a:t>Nếu</a:t>
            </a:r>
            <a:r>
              <a:rPr lang="en-US" sz="3200" dirty="0"/>
              <a:t> (L&lt;j)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a</a:t>
            </a:r>
            <a:r>
              <a:rPr lang="en-US" sz="3200" baseline="-25000" dirty="0" err="1"/>
              <a:t>L</a:t>
            </a:r>
            <a:r>
              <a:rPr lang="en-US" sz="3200" dirty="0"/>
              <a:t> … </a:t>
            </a:r>
            <a:r>
              <a:rPr lang="en-US" sz="3200" dirty="0" err="1"/>
              <a:t>a</a:t>
            </a:r>
            <a:r>
              <a:rPr lang="en-US" sz="3200" baseline="-25000" dirty="0" err="1"/>
              <a:t>j</a:t>
            </a:r>
            <a:endParaRPr lang="en-US" sz="3200" baseline="-25000" dirty="0"/>
          </a:p>
          <a:p>
            <a:pPr lvl="1"/>
            <a:r>
              <a:rPr lang="en-US" sz="3200" dirty="0" err="1"/>
              <a:t>Nếu</a:t>
            </a:r>
            <a:r>
              <a:rPr lang="en-US" sz="3200" dirty="0"/>
              <a:t> (</a:t>
            </a:r>
            <a:r>
              <a:rPr lang="en-US" sz="3200" dirty="0" err="1"/>
              <a:t>i</a:t>
            </a:r>
            <a:r>
              <a:rPr lang="en-US" sz="3200" dirty="0"/>
              <a:t>&lt;R)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a</a:t>
            </a:r>
            <a:r>
              <a:rPr lang="en-US" sz="3200" baseline="-25000" dirty="0" err="1"/>
              <a:t>i</a:t>
            </a:r>
            <a:r>
              <a:rPr lang="en-US" sz="3200" dirty="0"/>
              <a:t> … </a:t>
            </a:r>
            <a:r>
              <a:rPr lang="en-US" sz="3200" dirty="0" err="1"/>
              <a:t>a</a:t>
            </a:r>
            <a:r>
              <a:rPr lang="en-US" sz="3200" baseline="-25000" dirty="0" err="1"/>
              <a:t>R</a:t>
            </a:r>
            <a:endParaRPr lang="en-US" sz="32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1ECB9-4C50-4306-9456-05D282273F55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2147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/>
              <a:t>  </a:t>
            </a:r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hoạch</a:t>
            </a:r>
            <a:r>
              <a:rPr lang="en-US" sz="2800" b="1" dirty="0"/>
              <a:t> </a:t>
            </a:r>
            <a:r>
              <a:rPr lang="en-US" sz="2800" b="1" dirty="0" err="1"/>
              <a:t>dãy</a:t>
            </a:r>
            <a:r>
              <a:rPr lang="en-US" sz="2800" b="1" dirty="0"/>
              <a:t> </a:t>
            </a:r>
            <a:r>
              <a:rPr lang="en-US" b="1" dirty="0" err="1"/>
              <a:t>a</a:t>
            </a:r>
            <a:r>
              <a:rPr lang="en-US" b="1" baseline="-25000" dirty="0" err="1"/>
              <a:t>L</a:t>
            </a:r>
            <a:r>
              <a:rPr lang="en-US" b="1" dirty="0"/>
              <a:t>, a</a:t>
            </a:r>
            <a:r>
              <a:rPr lang="en-US" b="1" baseline="-25000" dirty="0"/>
              <a:t>L+1</a:t>
            </a:r>
            <a:r>
              <a:rPr lang="en-US" b="1" dirty="0"/>
              <a:t>, … </a:t>
            </a:r>
            <a:r>
              <a:rPr lang="en-US" b="1" dirty="0" err="1"/>
              <a:t>a</a:t>
            </a:r>
            <a:r>
              <a:rPr lang="en-US" b="1" baseline="-25000" dirty="0" err="1"/>
              <a:t>R</a:t>
            </a:r>
            <a:r>
              <a:rPr lang="en-US" b="1" baseline="-25000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 2 </a:t>
            </a:r>
            <a:r>
              <a:rPr lang="en-US" sz="2800" b="1" dirty="0" err="1"/>
              <a:t>dãy</a:t>
            </a:r>
            <a:r>
              <a:rPr lang="en-US" sz="2800" b="1" dirty="0"/>
              <a:t> con</a:t>
            </a:r>
            <a:endParaRPr lang="en-US" b="1" baseline="-250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  	</a:t>
            </a:r>
            <a:r>
              <a:rPr lang="en-US" b="1" u="sng" dirty="0" err="1"/>
              <a:t>Bước</a:t>
            </a:r>
            <a:r>
              <a:rPr lang="en-US" b="1" u="sng" dirty="0"/>
              <a:t> 1.1: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	      	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a[k]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, </a:t>
            </a:r>
            <a:r>
              <a:rPr lang="en-US" dirty="0" err="1"/>
              <a:t>L≤k≤R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x=a[k], </a:t>
            </a:r>
            <a:r>
              <a:rPr lang="en-US" dirty="0" err="1"/>
              <a:t>i</a:t>
            </a:r>
            <a:r>
              <a:rPr lang="en-US" dirty="0"/>
              <a:t>=L, j=R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u="sng" dirty="0" err="1"/>
              <a:t>Bước</a:t>
            </a:r>
            <a:r>
              <a:rPr lang="en-US" b="1" u="sng" dirty="0"/>
              <a:t> 1.2: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và</a:t>
            </a:r>
            <a:r>
              <a:rPr lang="en-US" dirty="0"/>
              <a:t> a[j]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Bước</a:t>
            </a:r>
            <a:r>
              <a:rPr lang="en-US" dirty="0"/>
              <a:t> 1.2a: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(a[</a:t>
            </a:r>
            <a:r>
              <a:rPr lang="en-US" dirty="0" err="1"/>
              <a:t>i</a:t>
            </a:r>
            <a:r>
              <a:rPr lang="en-US" dirty="0"/>
              <a:t>]&lt;x)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Bước</a:t>
            </a:r>
            <a:r>
              <a:rPr lang="en-US" dirty="0"/>
              <a:t> 1.2b: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(a[j]&gt;x) j--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Bước</a:t>
            </a:r>
            <a:r>
              <a:rPr lang="en-US" dirty="0"/>
              <a:t> 1.2c: </a:t>
            </a:r>
            <a:r>
              <a:rPr lang="en-US" dirty="0" err="1"/>
              <a:t>Nếu</a:t>
            </a:r>
            <a:r>
              <a:rPr lang="en-US" dirty="0"/>
              <a:t> (</a:t>
            </a:r>
            <a:r>
              <a:rPr lang="en-US" dirty="0" err="1"/>
              <a:t>i≤j</a:t>
            </a:r>
            <a:r>
              <a:rPr lang="en-US" dirty="0"/>
              <a:t>):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và</a:t>
            </a:r>
            <a:r>
              <a:rPr lang="en-US" dirty="0"/>
              <a:t> a[j]; </a:t>
            </a:r>
            <a:r>
              <a:rPr lang="en-US" dirty="0" err="1"/>
              <a:t>i</a:t>
            </a:r>
            <a:r>
              <a:rPr lang="en-US" dirty="0"/>
              <a:t>++, j--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u="sng" dirty="0" err="1"/>
              <a:t>Bước</a:t>
            </a:r>
            <a:r>
              <a:rPr lang="en-US" b="1" u="sng" dirty="0"/>
              <a:t> 1.3: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&lt;j: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1.2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30ADA-71C4-4BA7-BC31-3A2761959A7C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458199" cy="1066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8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Quick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60527"/>
              </p:ext>
            </p:extLst>
          </p:nvPr>
        </p:nvGraphicFramePr>
        <p:xfrm>
          <a:off x="838200" y="2895600"/>
          <a:ext cx="7620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109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05800" cy="59404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4400" b="1" dirty="0" err="1"/>
              <a:t>Đánh</a:t>
            </a:r>
            <a:r>
              <a:rPr lang="en-US" sz="4400" b="1" dirty="0"/>
              <a:t> </a:t>
            </a:r>
            <a:r>
              <a:rPr lang="en-US" sz="4400" b="1" dirty="0" err="1"/>
              <a:t>giá</a:t>
            </a:r>
            <a:r>
              <a:rPr lang="en-US" sz="4400" b="1" dirty="0"/>
              <a:t> </a:t>
            </a:r>
            <a:r>
              <a:rPr lang="en-US" sz="4400" b="1" dirty="0" err="1"/>
              <a:t>giải</a:t>
            </a:r>
            <a:r>
              <a:rPr lang="en-US" sz="4400" b="1" dirty="0"/>
              <a:t> </a:t>
            </a:r>
            <a:r>
              <a:rPr lang="en-US" sz="4400" b="1" dirty="0" err="1"/>
              <a:t>thuật</a:t>
            </a:r>
            <a:endParaRPr lang="en-US" sz="4400" b="1" dirty="0"/>
          </a:p>
          <a:p>
            <a:pPr marL="342900" indent="-342900" algn="just">
              <a:defRPr/>
            </a:pPr>
            <a:endParaRPr lang="en-US" sz="3200" dirty="0"/>
          </a:p>
          <a:p>
            <a:pPr marL="342900" indent="-342900" algn="just">
              <a:defRPr/>
            </a:pPr>
            <a:r>
              <a:rPr lang="en-US" sz="3200" dirty="0"/>
              <a:t>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b="1" dirty="0"/>
              <a:t>O(n*log</a:t>
            </a:r>
            <a:r>
              <a:rPr lang="en-US" sz="3200" b="1" baseline="-25000" dirty="0"/>
              <a:t>2</a:t>
            </a:r>
            <a:r>
              <a:rPr lang="en-US" sz="3200" b="1" dirty="0"/>
              <a:t>n)</a:t>
            </a:r>
          </a:p>
          <a:p>
            <a:pPr marL="342900" indent="-342900" algn="just">
              <a:defRPr/>
            </a:pPr>
            <a:r>
              <a:rPr lang="en-US" sz="3200" dirty="0"/>
              <a:t>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xấu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b="1" dirty="0"/>
              <a:t>O(n</a:t>
            </a:r>
            <a:r>
              <a:rPr lang="en-US" sz="3200" b="1" baseline="30000" dirty="0"/>
              <a:t>2</a:t>
            </a:r>
            <a:r>
              <a:rPr lang="en-US" sz="3200" b="1" dirty="0"/>
              <a:t>)</a:t>
            </a:r>
          </a:p>
          <a:p>
            <a:pPr marL="342900" indent="-342900" algn="just">
              <a:defRPr/>
            </a:pPr>
            <a:r>
              <a:rPr lang="en-US" sz="3200" dirty="0"/>
              <a:t>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“</a:t>
            </a:r>
            <a:r>
              <a:rPr lang="en-US" sz="3200" dirty="0" err="1"/>
              <a:t>trục</a:t>
            </a:r>
            <a:r>
              <a:rPr lang="en-US" sz="3200" dirty="0"/>
              <a:t>”:</a:t>
            </a:r>
          </a:p>
          <a:p>
            <a:pPr lvl="1" algn="just">
              <a:defRPr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, ta </a:t>
            </a:r>
            <a:r>
              <a:rPr lang="en-US" sz="3200" dirty="0" err="1"/>
              <a:t>sẽ</a:t>
            </a:r>
            <a:r>
              <a:rPr lang="en-US" sz="3200" dirty="0"/>
              <a:t> chia </a:t>
            </a:r>
            <a:r>
              <a:rPr lang="en-US" sz="3200" dirty="0" err="1"/>
              <a:t>thành</a:t>
            </a:r>
            <a:r>
              <a:rPr lang="en-US" sz="3200" dirty="0"/>
              <a:t> 2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;</a:t>
            </a:r>
          </a:p>
          <a:p>
            <a:pPr lvl="1" algn="just">
              <a:defRPr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nhằm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(hay </a:t>
            </a:r>
            <a:r>
              <a:rPr lang="en-US" sz="3200" dirty="0" err="1"/>
              <a:t>lớn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) </a:t>
            </a:r>
            <a:r>
              <a:rPr lang="en-US" sz="3200" dirty="0">
                <a:sym typeface="Wingdings" pitchFamily="2" charset="2"/>
              </a:rPr>
              <a:t> </a:t>
            </a:r>
            <a:r>
              <a:rPr lang="en-US" sz="3200" dirty="0"/>
              <a:t>O(n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E0919-1C9E-4304-AE1B-AD73288114A4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9780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05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4792 -0.25 C 0.35903 -0.25 0.49583 -0.18102 0.49583 -0.125 L 0.50156 -0.00254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9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4792 -0.25 C -0.3592 -0.25 -0.49583 -0.18102 -0.49583 -0.125 L -0.49844 -3.33333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31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1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5001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387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41917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87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34792 -0.25 C 0.50399 -0.25 0.69583 -0.18102 0.69583 -0.125 L 0.70156 -3.33333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4792 -0.25 C -0.50417 -0.25 -0.69583 -0.18102 -0.69583 -0.125 L -0.7 -0.00093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78661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239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3" name="Cloud 2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1</a:t>
            </a:r>
          </a:p>
        </p:txBody>
      </p:sp>
    </p:spTree>
    <p:extLst>
      <p:ext uri="{BB962C8B-B14F-4D97-AF65-F5344CB8AC3E}">
        <p14:creationId xmlns:p14="http://schemas.microsoft.com/office/powerpoint/2010/main" val="22926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57281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70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4896 -0.25 C -0.07101 -0.25 -0.09792 -0.18102 -0.09792 -0.125 L -0.09792 3.33333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2678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705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9965 -0.25 C 0.14444 -0.25 0.19948 -0.18102 0.19948 -0.125 L 0.19948 3.33333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9948 -0.25 C -0.14427 -0.25 -0.19896 -0.18102 -0.19896 -0.125 L -0.19896 1.1111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35555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5573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0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537 L 0 0.004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8" grpId="0" animBg="1"/>
      <p:bldP spid="18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Mục tiêu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</a:pP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vững</a:t>
            </a:r>
            <a:r>
              <a:rPr lang="en-US" sz="3200" dirty="0"/>
              <a:t>, minh </a:t>
            </a:r>
            <a:r>
              <a:rPr lang="en-US" sz="3200" dirty="0" err="1"/>
              <a:t>họa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gán</a:t>
            </a:r>
            <a:r>
              <a:rPr lang="en-US" sz="3200" dirty="0"/>
              <a:t> (</a:t>
            </a:r>
            <a:r>
              <a:rPr lang="en-US" sz="3200" dirty="0" err="1"/>
              <a:t>hoán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)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chiều</a:t>
            </a:r>
            <a:endParaRPr lang="en-US" sz="3200" dirty="0"/>
          </a:p>
          <a:p>
            <a:pPr marL="457200" indent="-457200" algn="just">
              <a:lnSpc>
                <a:spcPct val="150000"/>
              </a:lnSpc>
            </a:pP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F7D98-69B6-4F1D-8099-7BFD11C443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47105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12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0017 -0.25 C 0.28993 -0.25 0.40052 -0.18102 0.40052 -0.125 L 0.40052 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9948 -0.25 C -0.28906 -0.25 -0.39896 -0.18102 -0.39896 -0.125 L -0.39896 4.44444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8" grpId="0" animBg="1"/>
      <p:bldP spid="18" grpId="1" animBg="1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0927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5282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046 L 0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91098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80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9948 -0.25 C 0.43368 -0.25 0.59896 -0.18102 0.59896 -0.125 L 0.59896 1.11022E-1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9948 -0.25 C -0.43385 -0.25 -0.59896 -0.18102 -0.59896 -0.125 L -0.59896 -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1" grpId="1" animBg="1"/>
      <p:bldP spid="23" grpId="0" animBg="1"/>
      <p:bldP spid="2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667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8" name="Cloud 27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42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7146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508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104 -0.25 C 0.07378 -0.25 0.10208 -0.18102 0.10208 -0.125 L 0.10208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4878 -0.25 C -0.07066 -0.25 -0.0974 -0.18102 -0.0974 -0.125 L -0.0974 -1.1111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5979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199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537 L 0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0" grpId="1" animBg="1"/>
      <p:bldP spid="22" grpId="0" animBg="1"/>
      <p:bldP spid="2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1013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113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5052 -0.25 C 0.21788 -0.25 0.30104 -0.18102 0.30104 -0.125 L 0.30104 3.33333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5035 -0.25 C -0.21771 -0.25 -0.30052 -0.18102 -0.30052 -0.125 L -0.30052 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9386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594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5.55112E-17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4" grpId="0" animBg="1"/>
      <p:bldP spid="2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6882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5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24965 -0.25 C 0.36163 -0.25 0.49948 -0.18102 0.49948 -0.125 L 0.49948 1.11111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4983 -0.25 C -0.36181 -0.25 -0.49948 -0.18102 -0.49948 -0.125 L -0.49948 7.40741E-7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1" grpId="0" animBg="1"/>
      <p:bldP spid="2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54832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30" name="Cloud 29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69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077200" cy="503015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vi-VN" sz="2800" dirty="0"/>
              <a:t>Để truy xuất thông tin nhanh chóng và chính xác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thông</a:t>
            </a:r>
            <a:r>
              <a:rPr lang="en-US" sz="2800" dirty="0">
                <a:sym typeface="Wingdings" panose="05000000000000000000" pitchFamily="2" charset="2"/>
              </a:rPr>
              <a:t> tin </a:t>
            </a:r>
            <a:r>
              <a:rPr lang="en-US" sz="2800" dirty="0" err="1">
                <a:sym typeface="Wingdings" panose="05000000000000000000" pitchFamily="2" charset="2"/>
              </a:rPr>
              <a:t>phải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được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sắp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xếp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trật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CTDL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trật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vi-VN" sz="2800" dirty="0"/>
              <a:t>thêm vào phải đảm bảo trật tự này</a:t>
            </a:r>
            <a:endParaRPr lang="en-US" sz="2800" dirty="0"/>
          </a:p>
          <a:p>
            <a:pPr marL="342900" indent="-342900" algn="just" eaLnBrk="1" hangingPunct="1">
              <a:lnSpc>
                <a:spcPct val="150000"/>
              </a:lnSpc>
            </a:pP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(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tin)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theo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thứ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tự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thỏa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mãn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tiêu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chuẩn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đó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giữ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BA281-DC14-4F48-8F09-0F64BD9C3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6145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094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4965 -0.25 C 0.07205 -0.25 0.09948 -0.18102 0.09948 -0.125 L 0.09948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4948 -0.25 C -0.0717 -0.25 -0.09896 -0.18101 -0.09896 -0.125 L -0.09896 -4.8148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07482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14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39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0017 -0.25 C 0.14514 -0.25 0.20052 -0.18101 0.20052 -0.125 L 0.20052 -4.44444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9983 -0.25 C -0.14462 -0.25 -0.19948 -0.18102 -0.19948 -0.125 L -0.19948 1.11022E-1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49081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339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5.55112E-17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0" grpId="1" animBg="1"/>
      <p:bldP spid="24" grpId="0" animBg="1"/>
      <p:bldP spid="2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9079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90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31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9965 -0.25 C 0.28924 -0.25 0.39948 -0.18102 0.39948 -0.125 L 0.39948 3.33333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0035 -0.25 C -0.2901 -0.25 -0.40052 -0.18102 -0.40052 -0.125 L -0.40052 1.1111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78369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239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0" name="Cloud 29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19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70440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58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45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2 0.09948 -0.125 L 0.09948 -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5035 -0.25 C -0.07292 -0.25 -0.10052 -0.18101 -0.10052 -0.125 L -0.10052 -4.81481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2" grpId="0" animBg="1"/>
      <p:bldP spid="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62683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37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8148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24" grpId="1" animBg="1"/>
      <p:bldP spid="22" grpId="0" animBg="1"/>
      <p:bldP spid="2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45966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342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15017 -0.25 C 0.21753 -0.25 0.30052 -0.18101 0.30052 -0.125 L 0.30052 -4.44444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4983 -0.25 C -0.21701 -0.25 -0.29948 -0.18102 -0.29948 -0.125 L -0.29948 1.11022E-1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0" grpId="1" animBg="1"/>
      <p:bldP spid="22" grpId="0" animBg="1"/>
      <p:bldP spid="2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23707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90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239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0" name="Cloud 29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88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43976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90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489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828801"/>
            <a:ext cx="7772401" cy="47243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vi-VN" sz="2800" dirty="0"/>
              <a:t>T</a:t>
            </a:r>
            <a:r>
              <a:rPr lang="en-US" sz="2800" dirty="0" err="1"/>
              <a:t>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vi-VN" sz="2800" dirty="0"/>
              <a:t>các giải thuật tìm kiếm, khối lượng công việc phải thực hiện có 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chặt</a:t>
            </a:r>
            <a:r>
              <a:rPr lang="en-US" sz="2800" dirty="0"/>
              <a:t> </a:t>
            </a:r>
            <a:r>
              <a:rPr lang="en-US" sz="2800" dirty="0" err="1"/>
              <a:t>chẽ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di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endParaRPr lang="en-US" sz="2800" dirty="0"/>
          </a:p>
          <a:p>
            <a:pPr marL="234950" indent="0" algn="just">
              <a:lnSpc>
                <a:spcPct val="150000"/>
              </a:lnSpc>
              <a:buNone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C</a:t>
            </a:r>
            <a:r>
              <a:rPr lang="vi-VN" sz="2800" dirty="0"/>
              <a:t>hiếm nhiều thời gian</a:t>
            </a:r>
            <a:r>
              <a:rPr lang="en-US" sz="2800" dirty="0"/>
              <a:t> </a:t>
            </a:r>
            <a:r>
              <a:rPr lang="vi-VN" sz="2800" dirty="0"/>
              <a:t>khi các phần tử có kích thước</a:t>
            </a:r>
            <a:r>
              <a:rPr lang="en-US" sz="2800" dirty="0"/>
              <a:t> </a:t>
            </a:r>
            <a:r>
              <a:rPr lang="vi-VN" sz="2800" dirty="0"/>
              <a:t>lớn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80948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90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516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10104 -0.25 C 0.14635 -0.25 0.20208 -0.18102 0.20208 -0.125 L 0.20208 -2.22222E-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9948 -0.25 C -0.14427 -0.25 -0.19896 -0.18101 -0.19896 -0.125 L -0.19896 -4.81481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19" grpId="0" animBg="1"/>
      <p:bldP spid="19" grpId="1" animBg="1"/>
      <p:bldP spid="22" grpId="0" animBg="1"/>
      <p:bldP spid="2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33872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8" name="Cloud 27"/>
          <p:cNvSpPr/>
          <p:nvPr/>
        </p:nvSpPr>
        <p:spPr>
          <a:xfrm>
            <a:off x="5715000" y="1803975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996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58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94561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Up Arrow Callout 1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390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306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04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2.22222E-6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4948 -0.25 C -0.0717 -0.25 -0.09896 -0.18102 -0.09896 -0.125 L -0.09896 -2.22222E-6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24" grpId="0" animBg="1"/>
      <p:bldP spid="2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34146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6324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7162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8" name="Cloud 27"/>
          <p:cNvSpPr/>
          <p:nvPr/>
        </p:nvSpPr>
        <p:spPr>
          <a:xfrm>
            <a:off x="2019300" y="1781752"/>
            <a:ext cx="2895600" cy="212032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Kết thúc bước 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24600" y="3048000"/>
            <a:ext cx="838200" cy="17589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262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9583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921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2435226"/>
            <a:ext cx="838200" cy="23685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4437063"/>
            <a:ext cx="838200" cy="3635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222751"/>
            <a:ext cx="838200" cy="57784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4114800"/>
            <a:ext cx="838200" cy="712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3921125"/>
            <a:ext cx="838200" cy="879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Hoàn tất sắp xếp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3616325"/>
            <a:ext cx="838200" cy="1184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3276600"/>
            <a:ext cx="838200" cy="15446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24600" y="3048000"/>
            <a:ext cx="838200" cy="17589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2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7118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1 : </a:t>
            </a:r>
            <a:r>
              <a:rPr lang="en-US" sz="2800" dirty="0" err="1"/>
              <a:t>i</a:t>
            </a:r>
            <a:r>
              <a:rPr lang="en-US" sz="2800" dirty="0"/>
              <a:t> = 0;//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2 : j = i+1;//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a[j] &lt; a[</a:t>
            </a:r>
            <a:r>
              <a:rPr lang="en-US" sz="2800" dirty="0" err="1"/>
              <a:t>i</a:t>
            </a:r>
            <a:r>
              <a:rPr lang="en-US" sz="2800" dirty="0"/>
              <a:t>], j&gt;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3 : 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j &lt; n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		</a:t>
            </a:r>
            <a:r>
              <a:rPr lang="en-US" sz="2800" dirty="0" err="1"/>
              <a:t>Nếu</a:t>
            </a:r>
            <a:r>
              <a:rPr lang="en-US" sz="2800" dirty="0"/>
              <a:t> a[j]&lt;a[</a:t>
            </a:r>
            <a:r>
              <a:rPr lang="en-US" sz="2800" dirty="0" err="1"/>
              <a:t>i</a:t>
            </a:r>
            <a:r>
              <a:rPr lang="en-US" sz="2800" dirty="0"/>
              <a:t>]: </a:t>
            </a:r>
            <a:r>
              <a:rPr lang="en-US" sz="2800" dirty="0" err="1"/>
              <a:t>Hoán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a[</a:t>
            </a:r>
            <a:r>
              <a:rPr lang="en-US" sz="2800" dirty="0" err="1"/>
              <a:t>i</a:t>
            </a:r>
            <a:r>
              <a:rPr lang="en-US" sz="2800" dirty="0"/>
              <a:t>], a[j];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	j = j+1;		</a:t>
            </a:r>
          </a:p>
          <a:p>
            <a:pPr lvl="1"/>
            <a:r>
              <a:rPr lang="en-US" sz="2800" dirty="0" err="1"/>
              <a:t>Bước</a:t>
            </a:r>
            <a:r>
              <a:rPr lang="en-US" sz="2800" dirty="0"/>
              <a:t> 4 : </a:t>
            </a:r>
            <a:r>
              <a:rPr lang="en-US" sz="2800" dirty="0" err="1"/>
              <a:t>i</a:t>
            </a:r>
            <a:r>
              <a:rPr lang="en-US" sz="2800" dirty="0"/>
              <a:t> = i+1; 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Nếu</a:t>
            </a: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/>
              <a:t>&lt; n-1: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2. </a:t>
            </a:r>
          </a:p>
          <a:p>
            <a:pPr lvl="1">
              <a:buFont typeface="Wingdings 2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:  </a:t>
            </a:r>
            <a:r>
              <a:rPr lang="en-US" sz="2800" dirty="0" err="1"/>
              <a:t>Dừng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ABB5F-6E5A-4779-9A30-370B14CF8FB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10599" cy="914400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BT: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chỗ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2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Interchange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68182"/>
              </p:ext>
            </p:extLst>
          </p:nvPr>
        </p:nvGraphicFramePr>
        <p:xfrm>
          <a:off x="1066800" y="3429000"/>
          <a:ext cx="7162800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257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178800" cy="5788025"/>
          </a:xfrm>
        </p:spPr>
        <p:txBody>
          <a:bodyPr/>
          <a:lstStyle/>
          <a:p>
            <a:r>
              <a:rPr lang="en-US" b="1" dirty="0" err="1"/>
              <a:t>Ðánh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09A07-A5D5-4646-A16B-D5E9A983B54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2550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146175"/>
            <a:ext cx="8229600" cy="55594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/>
              <a:t>Ý </a:t>
            </a:r>
            <a:r>
              <a:rPr lang="en-US" sz="3200" dirty="0" err="1"/>
              <a:t>tưởng</a:t>
            </a:r>
            <a:r>
              <a:rPr lang="en-US" sz="32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n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ban </a:t>
            </a:r>
            <a:r>
              <a:rPr lang="en-US" sz="3200" dirty="0" err="1"/>
              <a:t>đầu</a:t>
            </a:r>
            <a:r>
              <a:rPr lang="en-US" sz="3200" dirty="0"/>
              <a:t>, </a:t>
            </a:r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n-1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sắp</a:t>
            </a:r>
            <a:r>
              <a:rPr lang="en-US" sz="3200" dirty="0"/>
              <a:t> </a:t>
            </a:r>
            <a:r>
              <a:rPr lang="en-US" sz="3200" dirty="0" err="1"/>
              <a:t>xếp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rgbClr val="FF0000"/>
                </a:solidFill>
              </a:rPr>
              <a:t>từ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vị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trí</a:t>
            </a:r>
            <a:r>
              <a:rPr lang="en-US" sz="3200" dirty="0">
                <a:solidFill>
                  <a:srgbClr val="FF0000"/>
                </a:solidFill>
              </a:rPr>
              <a:t> 1 </a:t>
            </a:r>
            <a:r>
              <a:rPr lang="en-US" sz="3200" dirty="0" err="1">
                <a:solidFill>
                  <a:srgbClr val="FF0000"/>
                </a:solidFill>
              </a:rPr>
              <a:t>đến</a:t>
            </a:r>
            <a:r>
              <a:rPr lang="en-US" sz="3200" dirty="0">
                <a:solidFill>
                  <a:srgbClr val="FF0000"/>
                </a:solidFill>
              </a:rPr>
              <a:t> n-1</a:t>
            </a:r>
            <a:r>
              <a:rPr lang="en-US" sz="3200" dirty="0"/>
              <a:t>),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...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1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7E5E-540B-4D03-9421-E94588DAC24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077200" cy="4782503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50000"/>
              </a:lnSpc>
            </a:pP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nghịch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endParaRPr lang="en-US" sz="2800" dirty="0"/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r>
              <a:rPr lang="en-US" sz="2800" dirty="0"/>
              <a:t>,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&lt;j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a</a:t>
            </a:r>
            <a:r>
              <a:rPr lang="en-US" sz="2800" baseline="-250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 dirty="0" err="1">
                <a:solidFill>
                  <a:srgbClr val="FF0000"/>
                </a:solidFill>
              </a:rPr>
              <a:t>a</a:t>
            </a:r>
            <a:r>
              <a:rPr lang="en-US" sz="2800" baseline="-25000" dirty="0" err="1">
                <a:solidFill>
                  <a:srgbClr val="FF0000"/>
                </a:solidFill>
              </a:rPr>
              <a:t>j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thì</a:t>
            </a:r>
            <a:r>
              <a:rPr lang="en-US" sz="2800" dirty="0"/>
              <a:t> ta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nghịch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thế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i="1" u="sng" dirty="0" err="1"/>
              <a:t>khử</a:t>
            </a:r>
            <a:r>
              <a:rPr lang="en-US" sz="2800" i="1" u="sng" dirty="0"/>
              <a:t> </a:t>
            </a:r>
            <a:r>
              <a:rPr lang="en-US" sz="2800" i="1" u="sng" dirty="0" err="1"/>
              <a:t>các</a:t>
            </a:r>
            <a:r>
              <a:rPr lang="en-US" sz="2800" i="1" u="sng" dirty="0"/>
              <a:t> </a:t>
            </a:r>
            <a:r>
              <a:rPr lang="en-US" sz="2800" i="1" u="sng" dirty="0" err="1"/>
              <a:t>nghịch</a:t>
            </a:r>
            <a:r>
              <a:rPr lang="en-US" sz="2800" i="1" u="sng" dirty="0"/>
              <a:t> </a:t>
            </a:r>
            <a:r>
              <a:rPr lang="en-US" sz="2800" i="1" u="sng" dirty="0" err="1"/>
              <a:t>thế</a:t>
            </a:r>
            <a:r>
              <a:rPr lang="en-US" sz="2800" dirty="0"/>
              <a:t> (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hoán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)</a:t>
            </a:r>
            <a:endParaRPr lang="en-US" sz="40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BA281-DC14-4F48-8F09-0F64BD9C3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04489"/>
              </p:ext>
            </p:extLst>
          </p:nvPr>
        </p:nvGraphicFramePr>
        <p:xfrm>
          <a:off x="914400" y="2590676"/>
          <a:ext cx="6095997" cy="45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n-3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n-2</a:t>
                      </a:r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n-1</a:t>
                      </a:r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63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7E5E-540B-4D03-9421-E94588DAC24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609600" y="2057400"/>
            <a:ext cx="7772400" cy="3276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                 </a:t>
            </a:r>
          </a:p>
          <a:p>
            <a:pPr algn="ctr"/>
            <a:r>
              <a:rPr lang="en-US" sz="3200" dirty="0"/>
              <a:t>	     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sao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FF00"/>
                </a:solidFill>
              </a:rPr>
              <a:t>vị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trí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phần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tử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có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giá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trị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nhỏ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nhất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dãy</a:t>
            </a:r>
            <a:r>
              <a:rPr lang="en-US" sz="3200" dirty="0"/>
              <a:t> </a:t>
            </a:r>
            <a:r>
              <a:rPr lang="en-US" sz="3200" dirty="0" err="1"/>
              <a:t>gồm</a:t>
            </a:r>
            <a:r>
              <a:rPr lang="en-US" sz="3200" dirty="0"/>
              <a:t> n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?</a:t>
            </a:r>
          </a:p>
          <a:p>
            <a:pPr algn="ctr"/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176462"/>
            <a:ext cx="1219200" cy="1100138"/>
            <a:chOff x="5181600" y="5453062"/>
            <a:chExt cx="1219200" cy="1100138"/>
          </a:xfrm>
        </p:grpSpPr>
        <p:sp>
          <p:nvSpPr>
            <p:cNvPr id="8" name="Oval 7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/>
                <a:t>?</a:t>
              </a:r>
              <a:endParaRPr lang="en-US" b="1"/>
            </a:p>
          </p:txBody>
        </p:sp>
        <p:sp>
          <p:nvSpPr>
            <p:cNvPr id="9" name="Oval 8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13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5321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513582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Giả sử cần tìm vị trí phần tử nhỏ nhất trong dãy số sau ? </a:t>
            </a:r>
          </a:p>
        </p:txBody>
      </p:sp>
    </p:spTree>
    <p:extLst>
      <p:ext uri="{BB962C8B-B14F-4D97-AF65-F5344CB8AC3E}">
        <p14:creationId xmlns:p14="http://schemas.microsoft.com/office/powerpoint/2010/main" val="349158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66506"/>
              </p:ext>
            </p:extLst>
          </p:nvPr>
        </p:nvGraphicFramePr>
        <p:xfrm>
          <a:off x="838200" y="53308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5020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3814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0767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5624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7306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6831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8924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9117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là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10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25146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</p:spTree>
    <p:extLst>
      <p:ext uri="{BB962C8B-B14F-4D97-AF65-F5344CB8AC3E}">
        <p14:creationId xmlns:p14="http://schemas.microsoft.com/office/powerpoint/2010/main" val="24507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95597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8956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5 nhỏ hơn 10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1654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55 L 0.09844 0.0004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1" animBg="1"/>
      <p:bldP spid="3" grpId="0" animBg="1"/>
      <p:bldP spid="19" grpId="0" animBg="1"/>
      <p:bldP spid="19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37319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38100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 lớn hơn 5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945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28475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47244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 nhỏ hơn 5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41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6 L 5.55112E-17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9583 0.00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4" grpId="0" animBg="1"/>
      <p:bldP spid="3" grpId="0" animBg="1"/>
      <p:bldP spid="18" grpId="0" animBg="1"/>
      <p:bldP spid="18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60240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5638800" y="1600200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9 lớn hơn 3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49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491 L 5.55112E-17 0.0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491 L 0 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99138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447800"/>
            <a:ext cx="3352800" cy="1854170"/>
          </a:xfrm>
          <a:prstGeom prst="wedgeEllipseCallout">
            <a:avLst>
              <a:gd name="adj1" fmla="val 77178"/>
              <a:gd name="adj2" fmla="val 64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 nhỏ hơn 3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35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815 L 5.55112E-17 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815 L 0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255 L 0.20417 0.005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21" grpId="0" animBg="1"/>
      <p:bldP spid="21" grpId="1" animBg="1"/>
      <p:bldP spid="25" grpId="0" animBg="1"/>
      <p:bldP spid="2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3193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371600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15 lớn hơn 1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43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9697"/>
              </p:ext>
            </p:extLst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So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sánh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với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giá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còn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từ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đến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7),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nếu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nào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hơn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thì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cập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lại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vtmin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vtmin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286000" y="1905000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 lớn hơn 1 nên không cập nhật vị trí 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94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eaLnBrk="1" hangingPunct="1">
              <a:defRPr/>
            </a:pPr>
            <a:endParaRPr lang="en-US" sz="3200" dirty="0">
              <a:solidFill>
                <a:srgbClr val="0070C0"/>
              </a:solidFill>
            </a:endParaRPr>
          </a:p>
          <a:p>
            <a:pPr marL="342900" indent="-342900" eaLnBrk="1" hangingPunct="1">
              <a:defRPr/>
            </a:pPr>
            <a:r>
              <a:rPr lang="en-US" sz="3200" dirty="0" err="1">
                <a:hlinkClick r:id="rId2" action="ppaction://hlinksldjump"/>
              </a:rPr>
              <a:t>Đổi</a:t>
            </a:r>
            <a:r>
              <a:rPr lang="en-US" sz="3200" dirty="0">
                <a:hlinkClick r:id="rId2" action="ppaction://hlinksldjump"/>
              </a:rPr>
              <a:t> </a:t>
            </a:r>
            <a:r>
              <a:rPr lang="en-US" sz="3200" dirty="0" err="1">
                <a:hlinkClick r:id="rId2" action="ppaction://hlinksldjump"/>
              </a:rPr>
              <a:t>chỗ</a:t>
            </a:r>
            <a:r>
              <a:rPr lang="en-US" sz="3200" dirty="0">
                <a:hlinkClick r:id="rId2" action="ppaction://hlinksldjump"/>
              </a:rPr>
              <a:t> </a:t>
            </a:r>
            <a:r>
              <a:rPr lang="en-US" sz="3200" dirty="0" err="1">
                <a:hlinkClick r:id="rId2" action="ppaction://hlinksldjump"/>
              </a:rPr>
              <a:t>trực</a:t>
            </a:r>
            <a:r>
              <a:rPr lang="en-US" sz="3200" dirty="0">
                <a:hlinkClick r:id="rId2" action="ppaction://hlinksldjump"/>
              </a:rPr>
              <a:t> </a:t>
            </a:r>
            <a:r>
              <a:rPr lang="en-US" sz="3200" dirty="0" err="1">
                <a:hlinkClick r:id="rId2" action="ppaction://hlinksldjump"/>
              </a:rPr>
              <a:t>tiếp</a:t>
            </a:r>
            <a:r>
              <a:rPr lang="en-US" sz="3200" dirty="0">
                <a:hlinkClick r:id="rId2" action="ppaction://hlinksldjump"/>
              </a:rPr>
              <a:t> – Interchange Sort</a:t>
            </a:r>
            <a:endParaRPr lang="en-US" sz="3200" dirty="0"/>
          </a:p>
          <a:p>
            <a:pPr marL="342900" indent="-342900" eaLnBrk="1" hangingPunct="1">
              <a:defRPr/>
            </a:pPr>
            <a:r>
              <a:rPr lang="en-US" sz="3200" dirty="0" err="1">
                <a:hlinkClick r:id="rId3" action="ppaction://hlinksldjump"/>
              </a:rPr>
              <a:t>Chọn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trực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tiếp</a:t>
            </a:r>
            <a:r>
              <a:rPr lang="en-US" sz="3200" dirty="0">
                <a:hlinkClick r:id="rId3" action="ppaction://hlinksldjump"/>
              </a:rPr>
              <a:t> – Selection Sort</a:t>
            </a:r>
            <a:endParaRPr lang="en-US" sz="3200" dirty="0"/>
          </a:p>
          <a:p>
            <a:pPr marL="342900" indent="-342900" eaLnBrk="1" hangingPunct="1">
              <a:defRPr/>
            </a:pPr>
            <a:r>
              <a:rPr lang="en-US" sz="3200" dirty="0" err="1">
                <a:hlinkClick r:id="rId4" action="ppaction://hlinksldjump"/>
              </a:rPr>
              <a:t>Chèn</a:t>
            </a:r>
            <a:r>
              <a:rPr lang="en-US" sz="3200" dirty="0">
                <a:hlinkClick r:id="rId4" action="ppaction://hlinksldjump"/>
              </a:rPr>
              <a:t> </a:t>
            </a:r>
            <a:r>
              <a:rPr lang="en-US" sz="3200" dirty="0" err="1">
                <a:hlinkClick r:id="rId4" action="ppaction://hlinksldjump"/>
              </a:rPr>
              <a:t>trực</a:t>
            </a:r>
            <a:r>
              <a:rPr lang="en-US" sz="3200" dirty="0">
                <a:hlinkClick r:id="rId4" action="ppaction://hlinksldjump"/>
              </a:rPr>
              <a:t> </a:t>
            </a:r>
            <a:r>
              <a:rPr lang="en-US" sz="3200" dirty="0" err="1">
                <a:hlinkClick r:id="rId4" action="ppaction://hlinksldjump"/>
              </a:rPr>
              <a:t>tiếp</a:t>
            </a:r>
            <a:r>
              <a:rPr lang="en-US" sz="3200" dirty="0">
                <a:hlinkClick r:id="rId4" action="ppaction://hlinksldjump"/>
              </a:rPr>
              <a:t> – Insertion Sort</a:t>
            </a:r>
            <a:endParaRPr lang="en-US" sz="3200" dirty="0"/>
          </a:p>
          <a:p>
            <a:pPr marL="342900" indent="-342900">
              <a:defRPr/>
            </a:pPr>
            <a:r>
              <a:rPr lang="en-US" dirty="0" err="1">
                <a:hlinkClick r:id="rId5" action="ppaction://hlinksldjump"/>
              </a:rPr>
              <a:t>Nổi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 err="1">
                <a:hlinkClick r:id="rId5" action="ppaction://hlinksldjump"/>
              </a:rPr>
              <a:t>bọt</a:t>
            </a:r>
            <a:r>
              <a:rPr lang="en-US" dirty="0">
                <a:hlinkClick r:id="rId5" action="ppaction://hlinksldjump"/>
              </a:rPr>
              <a:t> – Bubble Sort</a:t>
            </a:r>
            <a:endParaRPr lang="en-US" dirty="0"/>
          </a:p>
          <a:p>
            <a:pPr marL="342900" indent="-342900" eaLnBrk="1" hangingPunct="1">
              <a:defRPr/>
            </a:pPr>
            <a:r>
              <a:rPr lang="en-US" sz="3200" dirty="0">
                <a:hlinkClick r:id="rId6" action="ppaction://hlinksldjump"/>
              </a:rPr>
              <a:t>Quick Sort</a:t>
            </a:r>
            <a:endParaRPr lang="en-US" sz="3200" dirty="0"/>
          </a:p>
          <a:p>
            <a:pPr marL="342900" indent="-342900" eaLnBrk="1" hangingPunct="1">
              <a:defRPr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đọc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pPr eaLnBrk="1" hangingPunct="1">
              <a:defRPr/>
            </a:pPr>
            <a:endParaRPr lang="en-US" sz="3200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609600" y="2057400"/>
            <a:ext cx="7772400" cy="3276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                 </a:t>
            </a:r>
          </a:p>
          <a:p>
            <a:pPr algn="ctr"/>
            <a:r>
              <a:rPr lang="en-US" sz="3200" dirty="0"/>
              <a:t>	      </a:t>
            </a: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C,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a, </a:t>
            </a:r>
            <a:r>
              <a:rPr lang="en-US" sz="3200" dirty="0" err="1"/>
              <a:t>kích</a:t>
            </a:r>
            <a:r>
              <a:rPr lang="en-US" sz="3200" dirty="0"/>
              <a:t> </a:t>
            </a:r>
            <a:r>
              <a:rPr lang="en-US" sz="3200" dirty="0" err="1"/>
              <a:t>thước</a:t>
            </a:r>
            <a:r>
              <a:rPr lang="en-US" sz="3200" dirty="0"/>
              <a:t> n? </a:t>
            </a:r>
          </a:p>
          <a:p>
            <a:pPr algn="ctr"/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4400" y="2176462"/>
            <a:ext cx="1219200" cy="1100138"/>
            <a:chOff x="5181600" y="5453062"/>
            <a:chExt cx="1219200" cy="1100138"/>
          </a:xfrm>
        </p:grpSpPr>
        <p:sp>
          <p:nvSpPr>
            <p:cNvPr id="27" name="Oval 26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/>
                <a:t>?</a:t>
              </a:r>
              <a:endParaRPr lang="en-US" b="1"/>
            </a:p>
          </p:txBody>
        </p:sp>
        <p:sp>
          <p:nvSpPr>
            <p:cNvPr id="28" name="Oval 27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511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381000" y="1447800"/>
            <a:ext cx="8382000" cy="2514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	     </a:t>
            </a:r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endParaRPr lang="en-US" sz="3200" dirty="0"/>
          </a:p>
          <a:p>
            <a:pPr algn="ctr"/>
            <a:r>
              <a:rPr lang="en-US" sz="3200" dirty="0"/>
              <a:t>              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k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rgbClr val="FFFF00"/>
                </a:solidFill>
              </a:rPr>
              <a:t>ví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dụ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đoạn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</a:rPr>
              <a:t>            </a:t>
            </a:r>
            <a:r>
              <a:rPr lang="en-US" sz="3200" dirty="0" err="1">
                <a:solidFill>
                  <a:srgbClr val="FFFF00"/>
                </a:solidFill>
              </a:rPr>
              <a:t>từ</a:t>
            </a:r>
            <a:r>
              <a:rPr lang="en-US" sz="3200" dirty="0">
                <a:solidFill>
                  <a:srgbClr val="FFFF00"/>
                </a:solidFill>
              </a:rPr>
              <a:t> 2 </a:t>
            </a:r>
            <a:r>
              <a:rPr lang="en-US" sz="3200" dirty="0" err="1">
                <a:solidFill>
                  <a:srgbClr val="FFFF00"/>
                </a:solidFill>
              </a:rPr>
              <a:t>đến</a:t>
            </a:r>
            <a:r>
              <a:rPr lang="en-US" sz="3200" dirty="0">
                <a:solidFill>
                  <a:srgbClr val="FFFF00"/>
                </a:solidFill>
              </a:rPr>
              <a:t> 7</a:t>
            </a:r>
            <a:r>
              <a:rPr lang="en-US" sz="3200" dirty="0"/>
              <a:t>)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thế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? </a:t>
            </a: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viết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 C?</a:t>
            </a:r>
          </a:p>
          <a:p>
            <a:pPr algn="ctr"/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566862"/>
            <a:ext cx="1219200" cy="1100138"/>
            <a:chOff x="5181600" y="5453062"/>
            <a:chExt cx="1219200" cy="1100138"/>
          </a:xfrm>
        </p:grpSpPr>
        <p:sp>
          <p:nvSpPr>
            <p:cNvPr id="27" name="Oval 26"/>
            <p:cNvSpPr/>
            <p:nvPr/>
          </p:nvSpPr>
          <p:spPr>
            <a:xfrm>
              <a:off x="5181600" y="5453062"/>
              <a:ext cx="1219200" cy="110013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/>
                <a:t>?</a:t>
              </a:r>
              <a:endParaRPr lang="en-US" b="1"/>
            </a:p>
          </p:txBody>
        </p:sp>
        <p:sp>
          <p:nvSpPr>
            <p:cNvPr id="28" name="Oval 27"/>
            <p:cNvSpPr/>
            <p:nvPr/>
          </p:nvSpPr>
          <p:spPr>
            <a:xfrm>
              <a:off x="5208988" y="5711432"/>
              <a:ext cx="176806" cy="2917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4799"/>
              </p:ext>
            </p:extLst>
          </p:nvPr>
        </p:nvGraphicFramePr>
        <p:xfrm>
          <a:off x="838200" y="60928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42640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599" y="5673725"/>
            <a:ext cx="838200" cy="34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6999" y="48387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399" y="53244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5799" y="44926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199" y="54451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599" y="36544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8999" y="4724401"/>
            <a:ext cx="838200" cy="13128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23760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10655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2192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Giả sử cần sắp xếp dãy số sau tăng dần</a:t>
            </a:r>
          </a:p>
        </p:txBody>
      </p:sp>
    </p:spTree>
    <p:extLst>
      <p:ext uri="{BB962C8B-B14F-4D97-AF65-F5344CB8AC3E}">
        <p14:creationId xmlns:p14="http://schemas.microsoft.com/office/powerpoint/2010/main" val="42027907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87626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914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0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7238999" y="3044825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Hoán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2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phần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tại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vị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trí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đang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xét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với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vị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trí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phần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n-lt"/>
              </a:rPr>
              <a:t>tử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07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35017 -0.25 C 0.50729 -0.25 0.70052 -0.18102 0.70052 -0.125 L 0.70052 0.00023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5052 -0.25 C -0.50781 -0.25 -0.70104 -0.18101 -0.70104 -0.125 L -0.70104 0.00024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9" grpId="0" animBg="1"/>
      <p:bldP spid="19" grpId="1" animBg="1"/>
      <p:bldP spid="25" grpId="0" animBg="1"/>
      <p:bldP spid="2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92656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914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1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778126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3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20017 -0.25 C 0.28993 -0.25 0.40052 -0.18102 0.40052 -0.125 L 0.40052 1.11111E-6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0035 -0.25 C -0.2901 -0.25 -0.40052 -0.18102 -0.40052 -0.125 L -0.40052 3.7037E-7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8" grpId="0" animBg="1"/>
      <p:bldP spid="18" grpId="1" animBg="1"/>
      <p:bldP spid="23" grpId="0" animBg="1"/>
      <p:bldP spid="2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53629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17526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2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3581400" y="2667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94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3.33333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5035 -0.25 C -0.07292 -0.25 -0.10052 -0.18102 -0.10052 -0.125 L -0.10052 7.40741E-7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20" grpId="0" animBg="1"/>
      <p:bldP spid="20" grpId="1" animBg="1"/>
      <p:bldP spid="21" grpId="0" animBg="1"/>
      <p:bldP spid="21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5252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26670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3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5146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6861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10017 -0.25 C 0.14497 -0.25 0.20052 -0.18102 0.20052 -0.125 L 0.20052 -3.7037E-7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10035 -0.25 C -0.14531 -0.25 -0.20052 -0.18102 -0.20052 -0.125 L -0.20052 -3.33333E-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18" grpId="0" animBg="1"/>
      <p:bldP spid="18" grpId="1" animBg="1"/>
      <p:bldP spid="20" grpId="0" animBg="1"/>
      <p:bldP spid="20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1546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4)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35814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4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4384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39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1 0.09948 -0.125 L 0.09948 -4.44444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5035 -0.25 C -0.07292 -0.25 -0.10052 -0.18102 -0.10052 -0.125 L -0.10052 1.11022E-1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" grpId="0" animBg="1"/>
      <p:bldP spid="2" grpId="1" animBg="1"/>
      <p:bldP spid="26" grpId="0"/>
      <p:bldP spid="22" grpId="0" animBg="1"/>
      <p:bldP spid="22" grpId="1" animBg="1"/>
      <p:bldP spid="20" grpId="0" animBg="1"/>
      <p:bldP spid="20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5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8584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4" name="Up Arrow Callout 13"/>
          <p:cNvSpPr/>
          <p:nvPr/>
        </p:nvSpPr>
        <p:spPr>
          <a:xfrm>
            <a:off x="44958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5410200" y="22098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06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092 L 0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14" grpId="0" animBg="1"/>
      <p:bldP spid="2" grpId="0" animBg="1"/>
      <p:bldP spid="2" grpId="1" animBg="1"/>
      <p:bldP spid="22" grpId="0" animBg="1"/>
      <p:bldP spid="22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9906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145798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2"/>
                </a:solidFill>
                <a:latin typeface="+mn-lt"/>
              </a:rPr>
              <a:t>Tìm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phần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nhỏ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vị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trí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6 </a:t>
            </a:r>
            <a:r>
              <a:rPr lang="en-US" sz="2800" u="sng" dirty="0" err="1">
                <a:solidFill>
                  <a:schemeClr val="tx2"/>
                </a:solidFill>
                <a:latin typeface="+mn-lt"/>
              </a:rPr>
              <a:t>đến</a:t>
            </a:r>
            <a:r>
              <a:rPr lang="en-US" sz="2800" u="sng" dirty="0">
                <a:solidFill>
                  <a:schemeClr val="tx2"/>
                </a:solidFill>
                <a:latin typeface="+mn-lt"/>
              </a:rPr>
              <a:t>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53433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14" name="Up Arrow Callout 13"/>
          <p:cNvSpPr/>
          <p:nvPr/>
        </p:nvSpPr>
        <p:spPr>
          <a:xfrm>
            <a:off x="5410200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" name="Down Arrow Callout 1"/>
          <p:cNvSpPr/>
          <p:nvPr/>
        </p:nvSpPr>
        <p:spPr>
          <a:xfrm>
            <a:off x="7315200" y="20574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min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90500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>
                <a:solidFill>
                  <a:schemeClr val="tx2"/>
                </a:solidFill>
                <a:latin typeface="+mn-lt"/>
              </a:rPr>
              <a:t>Hoán vị 2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phần tử tại vị trí đang xét </a:t>
            </a:r>
            <a:r>
              <a:rPr lang="en-US" sz="2800">
                <a:solidFill>
                  <a:schemeClr val="tx2"/>
                </a:solidFill>
                <a:latin typeface="+mn-lt"/>
              </a:rPr>
              <a:t>với </a:t>
            </a:r>
            <a:r>
              <a:rPr lang="en-US" sz="2800">
                <a:solidFill>
                  <a:srgbClr val="0070C0"/>
                </a:solidFill>
                <a:latin typeface="+mn-lt"/>
              </a:rPr>
              <a:t>vị trí phần tử min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6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95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382 -0.25 C 0.07795 -0.25 0.10781 -0.18102 0.10781 -0.125 L 0.10781 2.22222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 L -0.05399 -0.25 C -0.07812 -0.25 -0.10781 -0.18102 -0.10781 -0.125 L -0.10781 -2.22222E-6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2" grpId="0" animBg="1"/>
      <p:bldP spid="2" grpId="1" animBg="1"/>
      <p:bldP spid="26" grpId="0"/>
      <p:bldP spid="24" grpId="0" animBg="1"/>
      <p:bldP spid="24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/>
              <a:t>Ý </a:t>
            </a:r>
            <a:r>
              <a:rPr lang="en-US" sz="3600" b="1" dirty="0" err="1"/>
              <a:t>tưởng</a:t>
            </a:r>
            <a:r>
              <a:rPr lang="en-US" dirty="0"/>
              <a:t>	</a:t>
            </a:r>
          </a:p>
          <a:p>
            <a:pPr marL="503237" indent="-457200" algn="just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Xu</a:t>
            </a:r>
            <a:r>
              <a:rPr lang="en-US" dirty="0" err="1">
                <a:solidFill>
                  <a:srgbClr val="C00000"/>
                </a:solidFill>
              </a:rPr>
              <a:t>ất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phát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từ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đầu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dãy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đổi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chỗ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hoán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vị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pPr marL="503237" indent="-457200" algn="just">
              <a:lnSpc>
                <a:spcPct val="150000"/>
              </a:lnSpc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EECAA-2104-44FF-9FF5-5652A617F9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1244025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Kết thúc giải thuật - hoàn tất sắp xếp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14087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077200" cy="868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44545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2259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41052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39242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0" y="36195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0" y="32734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30448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3398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601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endParaRPr lang="en-US" sz="4000" dirty="0"/>
          </a:p>
          <a:p>
            <a:pPr lvl="1">
              <a:buFont typeface="Wingdings 2" pitchFamily="18" charset="2"/>
              <a:buNone/>
            </a:pPr>
            <a:r>
              <a:rPr lang="en-US" sz="3200" u="sng" dirty="0" err="1"/>
              <a:t>Bước</a:t>
            </a:r>
            <a:r>
              <a:rPr lang="en-US" sz="3200" u="sng" dirty="0"/>
              <a:t> 1</a:t>
            </a:r>
            <a:r>
              <a:rPr lang="en-US" sz="3200" dirty="0"/>
              <a:t>:  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u="sng" dirty="0" err="1">
                <a:solidFill>
                  <a:srgbClr val="FF0000"/>
                </a:solidFill>
              </a:rPr>
              <a:t>Bước</a:t>
            </a:r>
            <a:r>
              <a:rPr lang="en-US" sz="3200" u="sng" dirty="0">
                <a:solidFill>
                  <a:srgbClr val="FF0000"/>
                </a:solidFill>
              </a:rPr>
              <a:t> 2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Tìm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phần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tử</a:t>
            </a:r>
            <a:r>
              <a:rPr lang="en-US" sz="3200" dirty="0">
                <a:solidFill>
                  <a:srgbClr val="FF0000"/>
                </a:solidFill>
              </a:rPr>
              <a:t> a[</a:t>
            </a:r>
            <a:r>
              <a:rPr lang="en-US" sz="3200" dirty="0" err="1">
                <a:solidFill>
                  <a:srgbClr val="FF0000"/>
                </a:solidFill>
              </a:rPr>
              <a:t>vtmin</a:t>
            </a:r>
            <a:r>
              <a:rPr lang="en-US" sz="3200" dirty="0">
                <a:solidFill>
                  <a:srgbClr val="FF0000"/>
                </a:solidFill>
              </a:rPr>
              <a:t>] </a:t>
            </a:r>
            <a:r>
              <a:rPr lang="en-US" sz="3200" dirty="0" err="1">
                <a:solidFill>
                  <a:srgbClr val="FF0000"/>
                </a:solidFill>
              </a:rPr>
              <a:t>nhỏ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nhất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trong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dãy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hiện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hành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từ</a:t>
            </a:r>
            <a:r>
              <a:rPr lang="en-US" sz="3200" dirty="0">
                <a:solidFill>
                  <a:srgbClr val="FF0000"/>
                </a:solidFill>
              </a:rPr>
              <a:t>  a[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] </a:t>
            </a:r>
            <a:r>
              <a:rPr lang="en-US" sz="3200" dirty="0" err="1">
                <a:solidFill>
                  <a:srgbClr val="FF0000"/>
                </a:solidFill>
              </a:rPr>
              <a:t>đến</a:t>
            </a:r>
            <a:r>
              <a:rPr lang="en-US" sz="3200" dirty="0">
                <a:solidFill>
                  <a:srgbClr val="FF0000"/>
                </a:solidFill>
              </a:rPr>
              <a:t> a</a:t>
            </a:r>
            <a:r>
              <a:rPr lang="en-US" sz="3200">
                <a:solidFill>
                  <a:srgbClr val="FF0000"/>
                </a:solidFill>
              </a:rPr>
              <a:t>[n-1] </a:t>
            </a:r>
            <a:endParaRPr lang="en-US" sz="3200" dirty="0">
              <a:solidFill>
                <a:srgbClr val="FF0000"/>
              </a:solidFill>
            </a:endParaRPr>
          </a:p>
          <a:p>
            <a:pPr lvl="1">
              <a:buFont typeface="Wingdings 2" pitchFamily="18" charset="2"/>
              <a:buNone/>
            </a:pPr>
            <a:r>
              <a:rPr lang="en-US" sz="3200" u="sng" dirty="0" err="1"/>
              <a:t>Bước</a:t>
            </a:r>
            <a:r>
              <a:rPr lang="en-US" sz="3200" u="sng" dirty="0"/>
              <a:t> 3:</a:t>
            </a:r>
            <a:r>
              <a:rPr lang="en-US" sz="3200" dirty="0"/>
              <a:t>  </a:t>
            </a:r>
            <a:r>
              <a:rPr lang="en-US" sz="3200" dirty="0" err="1"/>
              <a:t>Hoán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a[</a:t>
            </a:r>
            <a:r>
              <a:rPr lang="en-US" sz="3200" dirty="0" err="1"/>
              <a:t>vtmin</a:t>
            </a:r>
            <a:r>
              <a:rPr lang="en-US" sz="3200" dirty="0"/>
              <a:t>] </a:t>
            </a:r>
            <a:r>
              <a:rPr lang="en-US" sz="3200" dirty="0" err="1"/>
              <a:t>và</a:t>
            </a:r>
            <a:r>
              <a:rPr lang="en-US" sz="3200" dirty="0"/>
              <a:t> a[</a:t>
            </a:r>
            <a:r>
              <a:rPr lang="en-US" sz="3200" dirty="0" err="1"/>
              <a:t>i</a:t>
            </a:r>
            <a:r>
              <a:rPr lang="en-US" sz="3200" dirty="0"/>
              <a:t>]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u="sng" dirty="0" err="1"/>
              <a:t>Bước</a:t>
            </a:r>
            <a:r>
              <a:rPr lang="en-US" sz="3200" u="sng" dirty="0"/>
              <a:t> 4</a:t>
            </a:r>
            <a:r>
              <a:rPr lang="en-US" sz="3200" dirty="0"/>
              <a:t>: 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dirty="0"/>
              <a:t>             </a:t>
            </a:r>
            <a:r>
              <a:rPr lang="en-US" sz="3200" dirty="0" err="1"/>
              <a:t>i</a:t>
            </a:r>
            <a:r>
              <a:rPr lang="en-US" sz="3200" dirty="0"/>
              <a:t> = i+1</a:t>
            </a:r>
          </a:p>
          <a:p>
            <a:pPr lvl="1" algn="just">
              <a:buFont typeface="Wingdings 2" pitchFamily="18" charset="2"/>
              <a:buNone/>
            </a:pPr>
            <a:r>
              <a:rPr lang="en-US" sz="3200" dirty="0"/>
              <a:t>		        - </a:t>
            </a:r>
            <a:r>
              <a:rPr lang="en-US" sz="3200" dirty="0" err="1"/>
              <a:t>Nếu</a:t>
            </a:r>
            <a:r>
              <a:rPr lang="en-US" sz="3200" dirty="0"/>
              <a:t>  </a:t>
            </a:r>
            <a:r>
              <a:rPr lang="en-US" sz="3200" dirty="0" err="1"/>
              <a:t>i</a:t>
            </a:r>
            <a:r>
              <a:rPr lang="en-US" sz="3200" dirty="0"/>
              <a:t> &lt; n-1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Bước</a:t>
            </a:r>
            <a:r>
              <a:rPr lang="en-US" sz="3200" dirty="0"/>
              <a:t> 2 </a:t>
            </a:r>
            <a:br>
              <a:rPr lang="en-US" sz="3200" dirty="0"/>
            </a:br>
            <a:r>
              <a:rPr lang="en-US" sz="3200" dirty="0"/>
              <a:t>          -   </a:t>
            </a:r>
            <a:r>
              <a:rPr lang="en-US" sz="3200" dirty="0" err="1"/>
              <a:t>Ngược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: </a:t>
            </a:r>
            <a:r>
              <a:rPr lang="en-US" sz="3200" dirty="0" err="1"/>
              <a:t>Dừng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2D58B-28F1-4BB0-A756-5AB7D666C089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2" name="Line Callout 2 1"/>
          <p:cNvSpPr/>
          <p:nvPr/>
        </p:nvSpPr>
        <p:spPr>
          <a:xfrm>
            <a:off x="5334000" y="609600"/>
            <a:ext cx="3429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4500"/>
              <a:gd name="adj6" fmla="val -3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min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n-1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458199" cy="1066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4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Selection Sort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62688"/>
              </p:ext>
            </p:extLst>
          </p:nvPr>
        </p:nvGraphicFramePr>
        <p:xfrm>
          <a:off x="1066800" y="2971800"/>
          <a:ext cx="7086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431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0010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/>
              <a:t>Ðánh</a:t>
            </a:r>
            <a:r>
              <a:rPr lang="en-US" sz="4000" b="1" dirty="0"/>
              <a:t> </a:t>
            </a:r>
            <a:r>
              <a:rPr lang="en-US" sz="4000" b="1" dirty="0" err="1"/>
              <a:t>giá</a:t>
            </a:r>
            <a:r>
              <a:rPr lang="en-US" sz="4000" b="1" dirty="0"/>
              <a:t> </a:t>
            </a:r>
            <a:r>
              <a:rPr lang="en-US" sz="4000" b="1" dirty="0" err="1"/>
              <a:t>giải</a:t>
            </a:r>
            <a:r>
              <a:rPr lang="en-US" sz="4000" b="1" dirty="0"/>
              <a:t> </a:t>
            </a:r>
            <a:r>
              <a:rPr lang="en-US" sz="4000" b="1" dirty="0" err="1"/>
              <a:t>thuật</a:t>
            </a:r>
            <a:r>
              <a:rPr lang="en-US" sz="4000" b="1" dirty="0"/>
              <a:t> </a:t>
            </a:r>
          </a:p>
          <a:p>
            <a:pPr algn="just"/>
            <a:r>
              <a:rPr lang="en-US" sz="3300" dirty="0"/>
              <a:t>Ở </a:t>
            </a:r>
            <a:r>
              <a:rPr lang="en-US" sz="3300" dirty="0" err="1"/>
              <a:t>lượt</a:t>
            </a:r>
            <a:r>
              <a:rPr lang="en-US" sz="3300" dirty="0"/>
              <a:t> </a:t>
            </a:r>
            <a:r>
              <a:rPr lang="en-US" sz="3300" dirty="0" err="1"/>
              <a:t>thứ</a:t>
            </a:r>
            <a:r>
              <a:rPr lang="en-US" sz="3300" dirty="0"/>
              <a:t>  </a:t>
            </a:r>
            <a:r>
              <a:rPr lang="en-US" sz="3300" dirty="0" err="1"/>
              <a:t>i</a:t>
            </a:r>
            <a:r>
              <a:rPr lang="en-US" sz="3300" dirty="0"/>
              <a:t>, </a:t>
            </a:r>
            <a:r>
              <a:rPr lang="en-US" sz="3300" dirty="0" err="1"/>
              <a:t>bao</a:t>
            </a:r>
            <a:r>
              <a:rPr lang="en-US" sz="3300" dirty="0"/>
              <a:t> </a:t>
            </a:r>
            <a:r>
              <a:rPr lang="en-US" sz="3300" dirty="0" err="1"/>
              <a:t>giờ</a:t>
            </a:r>
            <a:r>
              <a:rPr lang="en-US" sz="3300" dirty="0"/>
              <a:t> </a:t>
            </a:r>
            <a:r>
              <a:rPr lang="en-US" sz="3300" dirty="0" err="1"/>
              <a:t>cũng</a:t>
            </a:r>
            <a:r>
              <a:rPr lang="en-US" sz="3300" dirty="0"/>
              <a:t> </a:t>
            </a:r>
            <a:r>
              <a:rPr lang="en-US" sz="3300" dirty="0" err="1"/>
              <a:t>cần</a:t>
            </a:r>
            <a:r>
              <a:rPr lang="en-US" sz="3300" dirty="0"/>
              <a:t>  (n-</a:t>
            </a:r>
            <a:r>
              <a:rPr lang="en-US" sz="3300" dirty="0" err="1"/>
              <a:t>i</a:t>
            </a:r>
            <a:r>
              <a:rPr lang="en-US" sz="3300" dirty="0"/>
              <a:t>) </a:t>
            </a:r>
            <a:r>
              <a:rPr lang="en-US" sz="3300" dirty="0" err="1"/>
              <a:t>lần</a:t>
            </a:r>
            <a:r>
              <a:rPr lang="en-US" sz="3300" dirty="0"/>
              <a:t> so </a:t>
            </a:r>
            <a:r>
              <a:rPr lang="en-US" sz="3300" dirty="0" err="1"/>
              <a:t>sánh</a:t>
            </a:r>
            <a:r>
              <a:rPr lang="en-US" sz="3300" dirty="0"/>
              <a:t> </a:t>
            </a:r>
            <a:r>
              <a:rPr lang="en-US" sz="3300" dirty="0" err="1"/>
              <a:t>để</a:t>
            </a:r>
            <a:r>
              <a:rPr lang="en-US" sz="3300" dirty="0"/>
              <a:t> </a:t>
            </a:r>
            <a:r>
              <a:rPr lang="en-US" sz="3300" dirty="0" err="1"/>
              <a:t>xác</a:t>
            </a:r>
            <a:r>
              <a:rPr lang="en-US" sz="3300" dirty="0"/>
              <a:t> </a:t>
            </a:r>
            <a:r>
              <a:rPr lang="en-US" sz="3300" dirty="0" err="1"/>
              <a:t>định</a:t>
            </a:r>
            <a:r>
              <a:rPr lang="en-US" sz="3300" dirty="0"/>
              <a:t> </a:t>
            </a:r>
            <a:r>
              <a:rPr lang="en-US" sz="3300" dirty="0" err="1"/>
              <a:t>phần</a:t>
            </a:r>
            <a:r>
              <a:rPr lang="en-US" sz="3300" dirty="0"/>
              <a:t> </a:t>
            </a:r>
            <a:r>
              <a:rPr lang="en-US" sz="3300" dirty="0" err="1"/>
              <a:t>tử</a:t>
            </a:r>
            <a:r>
              <a:rPr lang="en-US" sz="3300" dirty="0"/>
              <a:t> </a:t>
            </a:r>
            <a:r>
              <a:rPr lang="en-US" sz="3300" dirty="0" err="1"/>
              <a:t>nhỏ</a:t>
            </a:r>
            <a:r>
              <a:rPr lang="en-US" sz="3300" dirty="0"/>
              <a:t> </a:t>
            </a:r>
            <a:r>
              <a:rPr lang="en-US" sz="3300" dirty="0" err="1"/>
              <a:t>nhất</a:t>
            </a:r>
            <a:r>
              <a:rPr lang="en-US" sz="3300" dirty="0"/>
              <a:t> </a:t>
            </a:r>
            <a:r>
              <a:rPr lang="en-US" sz="3300" dirty="0" err="1"/>
              <a:t>hiện</a:t>
            </a:r>
            <a:r>
              <a:rPr lang="en-US" sz="3300" dirty="0"/>
              <a:t> </a:t>
            </a:r>
            <a:r>
              <a:rPr lang="en-US" sz="3300" dirty="0" err="1"/>
              <a:t>hành</a:t>
            </a:r>
            <a:r>
              <a:rPr lang="en-US" sz="3300" dirty="0"/>
              <a:t>. </a:t>
            </a:r>
          </a:p>
          <a:p>
            <a:pPr algn="just"/>
            <a:r>
              <a:rPr lang="en-US" sz="3300" dirty="0" err="1"/>
              <a:t>Số</a:t>
            </a:r>
            <a:r>
              <a:rPr lang="en-US" sz="3300" dirty="0"/>
              <a:t> </a:t>
            </a:r>
            <a:r>
              <a:rPr lang="en-US" sz="3300" dirty="0" err="1"/>
              <a:t>lượng</a:t>
            </a:r>
            <a:r>
              <a:rPr lang="en-US" sz="3300" dirty="0"/>
              <a:t> </a:t>
            </a:r>
            <a:r>
              <a:rPr lang="en-US" sz="3300" dirty="0" err="1"/>
              <a:t>phép</a:t>
            </a:r>
            <a:r>
              <a:rPr lang="en-US" sz="3300" dirty="0"/>
              <a:t> so </a:t>
            </a:r>
            <a:r>
              <a:rPr lang="en-US" sz="3300" dirty="0" err="1"/>
              <a:t>sánh</a:t>
            </a:r>
            <a:r>
              <a:rPr lang="en-US" sz="3300" dirty="0"/>
              <a:t> </a:t>
            </a:r>
            <a:r>
              <a:rPr lang="en-US" sz="3300" dirty="0" err="1"/>
              <a:t>không</a:t>
            </a:r>
            <a:r>
              <a:rPr lang="en-US" sz="3300" dirty="0"/>
              <a:t> </a:t>
            </a:r>
            <a:r>
              <a:rPr lang="en-US" sz="3300" dirty="0" err="1"/>
              <a:t>phụ</a:t>
            </a:r>
            <a:r>
              <a:rPr lang="en-US" sz="3300" dirty="0"/>
              <a:t> </a:t>
            </a:r>
            <a:r>
              <a:rPr lang="en-US" sz="3300" dirty="0" err="1"/>
              <a:t>thuộc</a:t>
            </a:r>
            <a:r>
              <a:rPr lang="en-US" sz="3300" dirty="0"/>
              <a:t> </a:t>
            </a:r>
            <a:r>
              <a:rPr lang="en-US" sz="3300" dirty="0" err="1"/>
              <a:t>vào</a:t>
            </a:r>
            <a:r>
              <a:rPr lang="en-US" sz="3300" dirty="0"/>
              <a:t> </a:t>
            </a:r>
            <a:r>
              <a:rPr lang="en-US" sz="3300" dirty="0" err="1"/>
              <a:t>tình</a:t>
            </a:r>
            <a:r>
              <a:rPr lang="en-US" sz="3300" dirty="0"/>
              <a:t> </a:t>
            </a:r>
            <a:r>
              <a:rPr lang="en-US" sz="3300" dirty="0" err="1"/>
              <a:t>trạng</a:t>
            </a:r>
            <a:r>
              <a:rPr lang="en-US" sz="3300" dirty="0"/>
              <a:t> </a:t>
            </a:r>
            <a:r>
              <a:rPr lang="en-US" sz="3300" dirty="0" err="1"/>
              <a:t>của</a:t>
            </a:r>
            <a:r>
              <a:rPr lang="en-US" sz="3300" dirty="0"/>
              <a:t> </a:t>
            </a:r>
            <a:r>
              <a:rPr lang="en-US" sz="3300" dirty="0" err="1"/>
              <a:t>dãy</a:t>
            </a:r>
            <a:r>
              <a:rPr lang="en-US" sz="3300" dirty="0"/>
              <a:t> </a:t>
            </a:r>
            <a:r>
              <a:rPr lang="en-US" sz="3300" dirty="0" err="1"/>
              <a:t>số</a:t>
            </a:r>
            <a:r>
              <a:rPr lang="en-US" sz="3300" dirty="0"/>
              <a:t> ban </a:t>
            </a:r>
            <a:r>
              <a:rPr lang="en-US" sz="3300" dirty="0" err="1"/>
              <a:t>đầu</a:t>
            </a:r>
            <a:r>
              <a:rPr lang="en-US" sz="3300" dirty="0"/>
              <a:t>, do </a:t>
            </a:r>
            <a:r>
              <a:rPr lang="en-US" sz="3300" dirty="0" err="1"/>
              <a:t>vậy</a:t>
            </a:r>
            <a:r>
              <a:rPr lang="en-US" sz="3300" dirty="0"/>
              <a:t> </a:t>
            </a:r>
            <a:r>
              <a:rPr lang="en-US" sz="3300" dirty="0" err="1"/>
              <a:t>trong</a:t>
            </a:r>
            <a:r>
              <a:rPr lang="en-US" sz="3300" dirty="0"/>
              <a:t> </a:t>
            </a:r>
            <a:r>
              <a:rPr lang="en-US" sz="3300" dirty="0" err="1"/>
              <a:t>mọi</a:t>
            </a:r>
            <a:r>
              <a:rPr lang="en-US" sz="3300" dirty="0"/>
              <a:t> </a:t>
            </a:r>
            <a:r>
              <a:rPr lang="en-US" sz="3300" dirty="0" err="1"/>
              <a:t>trường</a:t>
            </a:r>
            <a:r>
              <a:rPr lang="en-US" sz="3300" dirty="0"/>
              <a:t> </a:t>
            </a:r>
            <a:r>
              <a:rPr lang="en-US" sz="3300" dirty="0" err="1"/>
              <a:t>hợp</a:t>
            </a:r>
            <a:r>
              <a:rPr lang="en-US" sz="3300" dirty="0"/>
              <a:t> </a:t>
            </a:r>
            <a:r>
              <a:rPr lang="en-US" sz="3300" dirty="0" err="1"/>
              <a:t>có</a:t>
            </a:r>
            <a:r>
              <a:rPr lang="en-US" sz="3300" dirty="0"/>
              <a:t> </a:t>
            </a:r>
            <a:r>
              <a:rPr lang="en-US" sz="3300" dirty="0" err="1"/>
              <a:t>thể</a:t>
            </a:r>
            <a:r>
              <a:rPr lang="en-US" sz="3300" dirty="0"/>
              <a:t> </a:t>
            </a:r>
            <a:r>
              <a:rPr lang="en-US" sz="3300" dirty="0" err="1"/>
              <a:t>kết</a:t>
            </a:r>
            <a:r>
              <a:rPr lang="en-US" sz="3300" dirty="0"/>
              <a:t> </a:t>
            </a:r>
            <a:r>
              <a:rPr lang="en-US" sz="3300" dirty="0" err="1"/>
              <a:t>luận</a:t>
            </a:r>
            <a:r>
              <a:rPr lang="en-US" sz="3300" dirty="0"/>
              <a:t>: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34C7D-B5CC-47E0-8641-4B9B01D499A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801108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bọt</a:t>
            </a:r>
            <a:r>
              <a:rPr lang="en-US" dirty="0"/>
              <a:t> – 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Ý </a:t>
            </a:r>
            <a:r>
              <a:rPr lang="en-US" sz="3600" dirty="0" err="1"/>
              <a:t>tưởng</a:t>
            </a:r>
            <a:r>
              <a:rPr lang="en-US" sz="3600" dirty="0"/>
              <a:t>:	</a:t>
            </a:r>
          </a:p>
          <a:p>
            <a:pPr marL="234950" indent="-190500" algn="just"/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cuối</a:t>
            </a:r>
            <a:r>
              <a:rPr lang="en-US" sz="3600" dirty="0"/>
              <a:t> </a:t>
            </a:r>
            <a:r>
              <a:rPr lang="en-US" sz="3600" dirty="0" err="1"/>
              <a:t>dãy</a:t>
            </a:r>
            <a:r>
              <a:rPr lang="en-US" sz="3600" dirty="0"/>
              <a:t>, </a:t>
            </a:r>
            <a:r>
              <a:rPr lang="en-US" sz="3600" dirty="0" err="1"/>
              <a:t>đổi</a:t>
            </a:r>
            <a:r>
              <a:rPr lang="en-US" sz="3600" dirty="0"/>
              <a:t> </a:t>
            </a:r>
            <a:r>
              <a:rPr lang="en-US" sz="3600" dirty="0" err="1"/>
              <a:t>chỗ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cặp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tử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cận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đưa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tử</a:t>
            </a:r>
            <a:r>
              <a:rPr lang="en-US" sz="3600" dirty="0"/>
              <a:t> </a:t>
            </a:r>
            <a:r>
              <a:rPr lang="en-US" sz="3600" dirty="0" err="1"/>
              <a:t>nhỏ</a:t>
            </a:r>
            <a:r>
              <a:rPr lang="en-US" sz="3600" dirty="0"/>
              <a:t> </a:t>
            </a:r>
            <a:r>
              <a:rPr lang="en-US" sz="3600" dirty="0" err="1"/>
              <a:t>hơn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cặp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tử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vị</a:t>
            </a:r>
            <a:r>
              <a:rPr lang="en-US" sz="3600" dirty="0"/>
              <a:t> </a:t>
            </a:r>
            <a:r>
              <a:rPr lang="en-US" sz="3600" dirty="0" err="1"/>
              <a:t>trí</a:t>
            </a:r>
            <a:r>
              <a:rPr lang="en-US" sz="3600" dirty="0"/>
              <a:t> </a:t>
            </a:r>
            <a:r>
              <a:rPr lang="en-US" sz="3600" dirty="0" err="1"/>
              <a:t>đúng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r>
              <a:rPr lang="en-US" sz="3600" dirty="0"/>
              <a:t> </a:t>
            </a:r>
            <a:r>
              <a:rPr lang="en-US" sz="3600" dirty="0" err="1"/>
              <a:t>dãy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r>
              <a:rPr lang="en-US" sz="3600" dirty="0"/>
              <a:t> </a:t>
            </a:r>
            <a:r>
              <a:rPr lang="en-US" sz="3600" dirty="0" err="1"/>
              <a:t>hành</a:t>
            </a:r>
            <a:r>
              <a:rPr lang="en-US" sz="3600" dirty="0"/>
              <a:t>, 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r>
              <a:rPr lang="en-US" sz="3600" dirty="0"/>
              <a:t>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xét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ở </a:t>
            </a:r>
            <a:r>
              <a:rPr lang="en-US" sz="3600" dirty="0" err="1"/>
              <a:t>bước</a:t>
            </a:r>
            <a:r>
              <a:rPr lang="en-US" sz="3600" dirty="0"/>
              <a:t> </a:t>
            </a:r>
            <a:r>
              <a:rPr lang="en-US" sz="3600" dirty="0" err="1"/>
              <a:t>tiếp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, do </a:t>
            </a:r>
            <a:r>
              <a:rPr lang="en-US" sz="3600" dirty="0" err="1"/>
              <a:t>vậy</a:t>
            </a:r>
            <a:r>
              <a:rPr lang="en-US" sz="3600" dirty="0"/>
              <a:t> ở </a:t>
            </a:r>
            <a:r>
              <a:rPr lang="en-US" sz="3600" dirty="0" err="1"/>
              <a:t>lần</a:t>
            </a:r>
            <a:r>
              <a:rPr lang="en-US" sz="3600" dirty="0"/>
              <a:t> </a:t>
            </a:r>
            <a:r>
              <a:rPr lang="en-US" sz="3600" dirty="0" err="1"/>
              <a:t>xử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thứ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vị</a:t>
            </a:r>
            <a:r>
              <a:rPr lang="en-US" sz="3600" dirty="0"/>
              <a:t> </a:t>
            </a:r>
            <a:r>
              <a:rPr lang="en-US" sz="3600" dirty="0" err="1"/>
              <a:t>trí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r>
              <a:rPr lang="en-US" sz="3600" dirty="0"/>
              <a:t> </a:t>
            </a:r>
            <a:r>
              <a:rPr lang="en-US" sz="3600" dirty="0" err="1"/>
              <a:t>dãy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endParaRPr lang="en-US" sz="3600" dirty="0"/>
          </a:p>
          <a:p>
            <a:pPr marL="234950" indent="-190500" algn="just"/>
            <a:r>
              <a:rPr lang="en-US" sz="3600" dirty="0" err="1"/>
              <a:t>Lặp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xử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khi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còn</a:t>
            </a:r>
            <a:r>
              <a:rPr lang="en-US" sz="3600" dirty="0"/>
              <a:t> </a:t>
            </a:r>
            <a:r>
              <a:rPr lang="en-US" sz="3600" dirty="0" err="1"/>
              <a:t>cặp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tử</a:t>
            </a:r>
            <a:r>
              <a:rPr lang="en-US" sz="3600" dirty="0"/>
              <a:t> </a:t>
            </a:r>
            <a:r>
              <a:rPr lang="en-US" sz="3600" dirty="0" err="1"/>
              <a:t>nào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xét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7D74F-03B2-4788-B0FB-4FDFBAED759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08810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18E6F525-0716-49C2-9F72-0BD34B807FD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3048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4191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50216" name="Group 45"/>
          <p:cNvGrpSpPr>
            <a:grpSpLocks/>
          </p:cNvGrpSpPr>
          <p:nvPr/>
        </p:nvGrpSpPr>
        <p:grpSpPr bwMode="auto">
          <a:xfrm>
            <a:off x="2057400" y="1371600"/>
            <a:ext cx="4343400" cy="382588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0"/>
              <a:ext cx="4343400" cy="1588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5399 -0.00162 L 0.15399 -0.08657 L -0.00122 -0.08657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-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15122 0.00232 L -0.15122 0.08727 L 0.00052 0.08727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533 L 0.0059 -0.08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657 L 0.15225 -0.08657 L 0.15052 -0.17847 L -0.00122 -0.17616 " pathEditMode="relative" rAng="0" ptsTypes="FFFF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5122 -0.00069 L -0.15122 0.09352 L 0.00052 0.09121 " pathEditMode="relative" rAng="0" ptsTypes="FFFF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8635 L 0 -0.1719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17616 L 0.15052 -0.17384 L 0.15225 -0.2544 L -0.00122 -0.25671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452 -0.00116 L -0.15295 0.07708 L -0.00122 0.07708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199 L -0.00104 -0.25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25671 L 0.15399 -0.25903 L 0.15225 -0.34629 L -0.00122 -0.34398 " pathEditMode="relative" rAng="0" ptsTypes="FFFF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4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5452 -0.00185 L -0.15452 0.0831 L -0.00122 0.09004 " pathEditMode="relative" rAng="0" ptsTypes="FFFF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556 L 0.00417 -0.3386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34398 L 0.15225 -0.34861 L 0.15225 -0.43148 L -0.00122 -0.43379 " pathEditMode="relative" rAng="0" ptsTypes="FFFF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49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5295 -0.00278 L -0.15452 0.08472 L -0.00122 0.08704 " pathEditMode="relative" rAng="0" ptsTypes="FFFF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33866 L 0.00417 -0.4386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43379 L 0.15225 -0.43611 L 0.15052 -0.52106 L -0.00122 -0.52106 " pathEditMode="relative" rAng="0" ptsTypes="FFFF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3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15295 0.00116 L -0.15295 0.08611 L -0.00122 0.08843 " pathEditMode="relative" rAng="0" ptsTypes="FFFF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43866 L -0.00122 -0.527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52106 L 0.15052 -0.52338 L 0.15225 -0.61065 L -0.00122 -0.61065 " pathEditMode="relative" rAng="0" ptsTypes="FFFF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449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5625 0.00046 L -0.15452 0.08773 L -0.00122 0.09005 " pathEditMode="relative" rAng="0" ptsTypes="FFFF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52755 L 0.00712 -0.616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9355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B59B7F87-B326-4819-8A56-B0845A543EEC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0480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2227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57400" y="1371600"/>
            <a:ext cx="4343400" cy="382588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0"/>
              <a:ext cx="4343400" cy="1588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0243 0.0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00035 -0.091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7639 -0.00231 L 0.17639 -0.08055 L -0.00122 -0.08287 " pathEditMode="relative" rAng="0" ptsTypes="FFFF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4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15452 -0.00301 L -0.15295 0.08658 L -0.00122 0.08658 " pathEditMode="relative" rAng="0" ptsTypes="FFFF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9144 L 0.00538 -0.177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8287 L 0.17986 -0.08287 L 0.17639 -0.15856 L -0.00122 -0.16319 " pathEditMode="relative" rAng="0" ptsTypes="FFFF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973 -0.00579 L -0.15625 0.07708 L -0.00122 0.08379 " pathEditMode="relative" rAng="0" ptsTypes="FFFF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685 L 0.00486 -0.25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16319 L 0.17812 -0.16088 L 0.17639 -0.25277 L -0.00122 -0.25277 " pathEditMode="relative" rAng="0" ptsTypes="FFFF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43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6493 -0.00185 L -0.15973 0.07847 L 0.00052 0.09236 " pathEditMode="relative" rAng="0" ptsTypes="FFFF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26852 L 0.00417 -0.3497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25277 L 0.17639 -0.25509 L 0.17986 -0.3449 L 0.00052 -0.3449 " pathEditMode="relative" rAng="0" ptsTypes="FFFF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46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6667 -0.00046 L -0.16841 0.08472 L 0.00052 0.09398 " pathEditMode="relative" rAng="0" ptsTypes="FFFF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3581 L 0.00417 -0.438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449 L 0.17639 -0.34722 L 0.17812 -0.42754 L -0.00122 -0.42986 " pathEditMode="relative" rAng="0" ptsTypes="FFFF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425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112E-17 L -0.17709 -0.00116 L -0.17188 0.08611 L 0.00052 0.09306 " pathEditMode="relative" rAng="0" ptsTypes="FFFF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45023 L 0.00052 -0.528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6" grpId="0" animBg="1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44972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3561DBC2-71A8-4460-8EFB-FE085E8F8D85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58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42227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1625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197961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0416 0.0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95 -0.082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08241 L 0.00382 -0.17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19878 -0.00301 L 0.19705 -0.08356 L 0.00052 -0.08588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-43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6146 -0.00348 L -0.15973 0.08634 L 0.00225 0.09074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713 L 0.00191 -0.2585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8588 L 0.19548 -0.08356 L 0.19375 -0.17083 L 0.00052 -0.17546 " pathEditMode="relative" rAng="0" ptsTypes="FFFF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437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16146 -0.00185 L -0.1632 0.0831 L -0.00122 0.09004 " pathEditMode="relative" rAng="0" ptsTypes="FFFF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26088 L 0.00538 -0.3451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7129 L 0.19201 -0.17314 L 0.19375 -0.25833 L 0.00052 -0.25601 " pathEditMode="relative" rAng="0" ptsTypes="FFFF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4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6493 -0.00278 L -0.16146 0.08009 L 0.00225 0.08472 " pathEditMode="relative" rAng="0" ptsTypes="FFFF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34977 L 0.00538 -0.438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  <p:bldP spid="6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5626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6BFCA169-0B17-4D8B-9260-736E09E40D1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2195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6099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258921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0416 0.0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0208 -0.079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7986 L 0.00295 -0.174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17662 L 0.00156 -0.2620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1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8854 -0.00116 L 0.18854 -0.08148 L -0.00122 -0.08379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-419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7882 -0.00416 L -0.17882 0.0831 L 0.00052 0.08773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6204 L 0.00069 -0.35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80313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219200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Giả sử cần sắp xếp dãy số sau tăng dần</a:t>
            </a:r>
          </a:p>
        </p:txBody>
      </p:sp>
    </p:spTree>
    <p:extLst>
      <p:ext uri="{BB962C8B-B14F-4D97-AF65-F5344CB8AC3E}">
        <p14:creationId xmlns:p14="http://schemas.microsoft.com/office/powerpoint/2010/main" val="3162535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7248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3DCA610D-46E8-4B1F-9F09-772833366ADC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2195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3657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316706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0225 0.08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139 -0.087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8704 L 0.0033 -0.175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7986 -0.00486 L 0.17812 -0.0831 L 0.00052 -0.0831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-41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8039 0.00115 L -0.17882 0.07708 L -0.00122 0.08611 " pathEditMode="relative" rAng="0" ptsTypes="FFFF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17593 L 0.00226 -0.260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94791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94DB7959-116A-4855-ABB0-3F6EC0F4D38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8006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422592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33600" y="3776663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111 L -0.00069 0.08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26 -0.08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868 -3.33333E-6 L 0.18507 -0.07592 L 0.00052 -0.07824 " pathEditMode="relative" rAng="0" ptsTypes="FFFF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39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6493 -0.00116 L -0.16146 0.08379 L 0.00052 0.08842 " pathEditMode="relative" rAng="0" ptsTypes="FFFF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8727 L 0.00365 -0.176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5678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9BD912B5-A6A1-4AFE-9A4C-32B199927631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2386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46525" y="4816475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57400" y="4357688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57400" y="5561013"/>
            <a:ext cx="4343400" cy="382587"/>
            <a:chOff x="1143000" y="1371600"/>
            <a:chExt cx="4343400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4.44444E-6 L -0.00468 0.09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00243 -0.0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37761"/>
              </p:ext>
            </p:extLst>
          </p:nvPr>
        </p:nvGraphicFramePr>
        <p:xfrm>
          <a:off x="3886200" y="1168400"/>
          <a:ext cx="126841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17" marR="914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17" marR="914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D4CA7D95-4E97-4863-A681-08B16A7F72FE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6290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3962400" y="24384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42386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3962400" y="18288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962400" y="5410200"/>
            <a:ext cx="6096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15</a:t>
            </a:r>
          </a:p>
        </p:txBody>
      </p:sp>
      <p:sp>
        <p:nvSpPr>
          <p:cNvPr id="13" name="Oval 12"/>
          <p:cNvSpPr/>
          <p:nvPr/>
        </p:nvSpPr>
        <p:spPr>
          <a:xfrm>
            <a:off x="3962400" y="12192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946525" y="481647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032125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/>
              <a:t>5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57400" y="4967288"/>
            <a:ext cx="4343400" cy="382587"/>
            <a:chOff x="1143000" y="1371600"/>
            <a:chExt cx="4343400" cy="38258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143000" y="1752601"/>
              <a:ext cx="4343400" cy="1587"/>
            </a:xfrm>
            <a:prstGeom prst="line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143000" y="1371600"/>
              <a:ext cx="838200" cy="304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/>
                <a:t>i</a:t>
              </a:r>
            </a:p>
          </p:txBody>
        </p:sp>
      </p:grpSp>
      <p:sp>
        <p:nvSpPr>
          <p:cNvPr id="18" name="Cloud 17"/>
          <p:cNvSpPr/>
          <p:nvPr/>
        </p:nvSpPr>
        <p:spPr>
          <a:xfrm>
            <a:off x="6757988" y="2181225"/>
            <a:ext cx="19812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thúc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312 0.08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3 0.09028 C -0.09253 0.08681 -0.11319 0.08333 -0.12031 0.08333 C -0.16597 0.08333 -0.21284 0.13889 -0.21284 0.19445 C -0.21284 0.16644 -0.23645 0.13889 -0.2585 0.13889 C -0.28211 0.13889 -0.30416 0.1669 -0.30416 0.19445 C -0.30416 0.18056 -0.31597 0.16644 -0.3276 0.16644 C -0.33941 0.16644 -0.35121 0.18009 -0.35121 0.19445 C -0.35121 0.18727 -0.35694 0.18056 -0.36284 0.18056 C -0.36875 0.18056 -0.37465 0.18773 -0.37465 0.19445 C -0.37465 0.19074 -0.3776 0.18727 -0.38038 0.18727 C -0.38194 0.18727 -0.38628 0.19074 -0.38628 0.19445 C -0.38628 0.19259 -0.38784 0.19074 -0.38941 0.19074 C -0.38941 0.19028 -0.39236 0.19259 -0.39236 0.19445 C -0.39236 0.19352 -0.39236 0.19259 -0.39392 0.19259 C -0.39392 0.19306 -0.39548 0.19352 -0.39548 0.19445 C -0.39548 0.19398 -0.39548 0.19352 -0.39548 0.19306 C -0.39705 0.19306 -0.39705 0.19352 -0.39705 0.19398 C -0.39861 0.19398 -0.39861 0.19352 -0.39861 0.19306 C -0.4 0.19306 -0.4 0.19352 -0.4 0.19398 " pathEditMode="relative" rAng="0" ptsTypes="fffffffffffffffffff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38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>
              <a:buFont typeface="Wingdings" pitchFamily="2" charset="2"/>
              <a:buNone/>
            </a:pPr>
            <a:r>
              <a:rPr lang="en-US" sz="2800" u="sng" dirty="0" err="1"/>
              <a:t>Bước</a:t>
            </a:r>
            <a:r>
              <a:rPr lang="en-US" sz="2800" u="sng" dirty="0"/>
              <a:t> 1: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i</a:t>
            </a:r>
            <a:r>
              <a:rPr lang="en-US" sz="2800" dirty="0"/>
              <a:t> = 0;	</a:t>
            </a:r>
          </a:p>
          <a:p>
            <a:pPr>
              <a:buFont typeface="Wingdings" pitchFamily="2" charset="2"/>
              <a:buNone/>
            </a:pPr>
            <a:r>
              <a:rPr lang="en-US" sz="2800" u="sng" dirty="0" err="1"/>
              <a:t>Bước</a:t>
            </a:r>
            <a:r>
              <a:rPr lang="en-US" sz="2800" u="sng" dirty="0"/>
              <a:t> 2: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j = n-1;	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(j &gt; 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	</a:t>
            </a:r>
            <a:r>
              <a:rPr lang="en-US" sz="2800" dirty="0" err="1"/>
              <a:t>Nếu</a:t>
            </a:r>
            <a:r>
              <a:rPr lang="en-US" sz="2800" dirty="0"/>
              <a:t> a[j]&lt;a[j-1]: </a:t>
            </a:r>
            <a:r>
              <a:rPr lang="en-US" sz="2800" dirty="0" err="1"/>
              <a:t>Hoán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a[j] </a:t>
            </a:r>
            <a:r>
              <a:rPr lang="en-US" sz="2800" dirty="0" err="1"/>
              <a:t>và</a:t>
            </a:r>
            <a:r>
              <a:rPr lang="en-US" sz="2800" dirty="0"/>
              <a:t> a[j-1]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	j = j-1;		</a:t>
            </a:r>
          </a:p>
          <a:p>
            <a:pPr>
              <a:buFont typeface="Wingdings" pitchFamily="2" charset="2"/>
              <a:buNone/>
            </a:pPr>
            <a:r>
              <a:rPr lang="en-US" sz="2800" u="sng" dirty="0" err="1"/>
              <a:t>Bước</a:t>
            </a:r>
            <a:r>
              <a:rPr lang="en-US" sz="2800" u="sng" dirty="0"/>
              <a:t> 3: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i</a:t>
            </a:r>
            <a:r>
              <a:rPr lang="en-US" sz="2800" dirty="0"/>
              <a:t> = i+1;	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Nếu</a:t>
            </a: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800" dirty="0"/>
              <a:t> = n-1: </a:t>
            </a:r>
            <a:r>
              <a:rPr lang="en-US" sz="2800" dirty="0" err="1"/>
              <a:t>Dừng</a:t>
            </a:r>
            <a:r>
              <a:rPr lang="en-US" sz="28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: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2. 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04AF9-762B-4CAD-8E8F-CC592061913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458199" cy="1066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8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Buble</a:t>
            </a:r>
            <a:r>
              <a:rPr lang="en-US" dirty="0"/>
              <a:t> Sort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dãy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SV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Shaker Sort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54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7118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 dirty="0" err="1"/>
              <a:t>Đánh</a:t>
            </a:r>
            <a:r>
              <a:rPr lang="en-US" sz="3600" b="1" dirty="0"/>
              <a:t> </a:t>
            </a:r>
            <a:r>
              <a:rPr lang="en-US" sz="3600" b="1" dirty="0" err="1"/>
              <a:t>giá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endParaRPr lang="en-US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	(n-1) + (n-2) + … + 1 = n(n-1)/2 = </a:t>
            </a:r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b="1" dirty="0"/>
              <a:t>n(n-1)/2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b="1" dirty="0"/>
              <a:t>0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8C10E-61A6-4A08-84A6-03DAC41CA725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 eaLnBrk="1" hangingPunct="1">
              <a:defRPr/>
            </a:pPr>
            <a:endParaRPr lang="en-US" sz="3200" dirty="0">
              <a:solidFill>
                <a:srgbClr val="0070C0"/>
              </a:solidFill>
            </a:endParaRP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chổ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Interchange Sort</a:t>
            </a:r>
          </a:p>
          <a:p>
            <a:pPr marL="342900" indent="-342900" eaLnBrk="1" hangingPunct="1">
              <a:defRPr/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Chọn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trực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Selection Sort</a:t>
            </a:r>
          </a:p>
          <a:p>
            <a:pPr marL="342900" indent="-342900"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bọt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– Bubble Sort</a:t>
            </a:r>
          </a:p>
          <a:p>
            <a:pPr marL="342900" indent="-342900" eaLnBrk="1" hangingPunct="1">
              <a:defRPr/>
            </a:pPr>
            <a:r>
              <a:rPr lang="en-US" sz="3200" dirty="0" err="1"/>
              <a:t>Chèn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– Insertion Sort</a:t>
            </a:r>
          </a:p>
          <a:p>
            <a:pPr marL="342900" indent="-342900" eaLnBrk="1" hangingPunct="1">
              <a:defRPr/>
            </a:pPr>
            <a:r>
              <a:rPr lang="en-US" sz="3200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9FA5D-A8E0-4F12-973F-9E8ED4D0CDBC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40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848600" cy="1371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2800" dirty="0"/>
              <a:t>Ý </a:t>
            </a:r>
            <a:r>
              <a:rPr lang="en-US" sz="2800" dirty="0" err="1"/>
              <a:t>tưởng</a:t>
            </a:r>
            <a:r>
              <a:rPr lang="en-US" sz="2800" dirty="0"/>
              <a:t>	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sz="2800" dirty="0"/>
              <a:t>Cho </a:t>
            </a:r>
            <a:r>
              <a:rPr lang="en-US" sz="2800" dirty="0" err="1"/>
              <a:t>dãy</a:t>
            </a:r>
            <a:r>
              <a:rPr lang="en-US" sz="2800" dirty="0"/>
              <a:t> ban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, a</a:t>
            </a:r>
            <a:r>
              <a:rPr lang="en-US" sz="2800" b="1" baseline="-25000" dirty="0"/>
              <a:t>1 </a:t>
            </a:r>
            <a:r>
              <a:rPr lang="en-US" sz="2800" b="1" dirty="0"/>
              <a:t>,... ,a</a:t>
            </a:r>
            <a:r>
              <a:rPr lang="en-US" sz="2800" b="1" baseline="-25000" dirty="0"/>
              <a:t>n-1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5E77A-6F25-42DE-9F24-657B0985CF94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94280"/>
              </p:ext>
            </p:extLst>
          </p:nvPr>
        </p:nvGraphicFramePr>
        <p:xfrm>
          <a:off x="762000" y="2941320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3789145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6513"/>
              </p:ext>
            </p:extLst>
          </p:nvPr>
        </p:nvGraphicFramePr>
        <p:xfrm>
          <a:off x="762000" y="4602838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2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1367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interchange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Bước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1: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Xét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(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tại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0)</a:t>
            </a:r>
          </a:p>
        </p:txBody>
      </p:sp>
      <p:sp>
        <p:nvSpPr>
          <p:cNvPr id="2" name="Up Arrow Callout 1"/>
          <p:cNvSpPr/>
          <p:nvPr/>
        </p:nvSpPr>
        <p:spPr>
          <a:xfrm>
            <a:off x="838201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6" name="Up Arrow Callout 25"/>
          <p:cNvSpPr/>
          <p:nvPr/>
        </p:nvSpPr>
        <p:spPr>
          <a:xfrm>
            <a:off x="1752599" y="5715000"/>
            <a:ext cx="838200" cy="762000"/>
          </a:xfrm>
          <a:prstGeom prst="up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j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7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792 -0.25 C 0.06927 -0.25 0.09844 -0.18171 0.09844 -0.1243 L 0.1 0.00278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-0.04792 -0.24745 C -0.06944 -0.24745 -0.09583 -0.17847 -0.09583 -0.12245 L -0.09583 0.00255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36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Sau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1 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a</a:t>
            </a:r>
            <a:r>
              <a:rPr lang="en-US" sz="2800" b="1" baseline="-25000" dirty="0"/>
              <a:t>1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2 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a</a:t>
            </a:r>
            <a:r>
              <a:rPr lang="en-US" sz="2800" b="1" baseline="-25000" dirty="0"/>
              <a:t>1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 </a:t>
            </a:r>
            <a:r>
              <a:rPr lang="en-US" sz="2800" b="1" dirty="0"/>
              <a:t>a</a:t>
            </a:r>
            <a:r>
              <a:rPr lang="en-US" sz="2800" b="1" baseline="-25000" dirty="0"/>
              <a:t>0</a:t>
            </a:r>
            <a:r>
              <a:rPr lang="en-US" sz="2800" b="1" dirty="0"/>
              <a:t> a</a:t>
            </a:r>
            <a:r>
              <a:rPr lang="en-US" sz="2800" b="1" baseline="-25000" dirty="0"/>
              <a:t>1</a:t>
            </a:r>
            <a:r>
              <a:rPr lang="en-US" sz="2800" b="1" dirty="0"/>
              <a:t> a</a:t>
            </a:r>
            <a:r>
              <a:rPr lang="en-US" sz="2800" b="1" baseline="-25000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xong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n-1 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</a:t>
            </a:r>
            <a:r>
              <a:rPr lang="en-US" sz="2800" b="1" dirty="0"/>
              <a:t> a</a:t>
            </a:r>
            <a:r>
              <a:rPr lang="en-US" sz="2800" b="1" baseline="-25000" dirty="0"/>
              <a:t>1 ...</a:t>
            </a:r>
            <a:r>
              <a:rPr lang="en-US" sz="2800" b="1" dirty="0"/>
              <a:t>a</a:t>
            </a:r>
            <a:r>
              <a:rPr lang="en-US" sz="2800" b="1" baseline="-25000" dirty="0"/>
              <a:t>n-1</a:t>
            </a:r>
            <a:r>
              <a:rPr lang="en-US" sz="2800" dirty="0"/>
              <a:t> </a:t>
            </a:r>
            <a:r>
              <a:rPr lang="en-US" sz="2800" b="1" baseline="-250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dãy</a:t>
            </a:r>
            <a:r>
              <a:rPr lang="en-US" sz="2800" dirty="0"/>
              <a:t> </a:t>
            </a:r>
            <a:r>
              <a:rPr lang="en-US" sz="2800" b="1" dirty="0"/>
              <a:t>a</a:t>
            </a:r>
            <a:r>
              <a:rPr lang="en-US" sz="2800" b="1" baseline="-25000" dirty="0"/>
              <a:t>0 </a:t>
            </a:r>
            <a:r>
              <a:rPr lang="en-US" sz="2800" b="1" dirty="0"/>
              <a:t>a</a:t>
            </a:r>
            <a:r>
              <a:rPr lang="en-US" sz="2800" b="1" baseline="-25000" dirty="0"/>
              <a:t>1 ....</a:t>
            </a:r>
            <a:r>
              <a:rPr lang="en-US" sz="2800" b="1" dirty="0"/>
              <a:t> a</a:t>
            </a:r>
            <a:r>
              <a:rPr lang="en-US" sz="2800" b="1" baseline="-25000" dirty="0"/>
              <a:t>n-1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5E77A-6F25-42DE-9F24-657B0985CF94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90540"/>
              </p:ext>
            </p:extLst>
          </p:nvPr>
        </p:nvGraphicFramePr>
        <p:xfrm>
          <a:off x="800100" y="2362200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28057"/>
              </p:ext>
            </p:extLst>
          </p:nvPr>
        </p:nvGraphicFramePr>
        <p:xfrm>
          <a:off x="788377" y="4229735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50226"/>
              </p:ext>
            </p:extLst>
          </p:nvPr>
        </p:nvGraphicFramePr>
        <p:xfrm>
          <a:off x="808892" y="6096000"/>
          <a:ext cx="74676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76128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9809456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1078711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004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077905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7994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600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8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920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51433"/>
              </p:ext>
            </p:extLst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21920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sắp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xếp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dãy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số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sau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tăng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dần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2872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68414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0766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7719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2576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Xem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như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1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928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13 -0.25 C 0.07118 -0.25 0.09844 -0.18101 0.09844 -0.125 L 0.09844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04983 -0.25 C -0.07222 -0.25 -0.09948 -0.18102 -0.09948 -0.125 L -0.09948 -1.11111E-6 " pathEditMode="relative" rAng="0" ptsTypes="FfFF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  <p:bldP spid="15" grpId="0"/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82973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6999" y="37719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2576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Hai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26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323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52 -0.25 C 0.07309 -0.25 0.10104 -0.18101 0.10104 -0.125 L 0.10104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5 L 0 0.002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04948 -0.25 C -0.0717 -0.25 -0.09896 -0.18102 -0.09896 -0.125 L -0.09896 1.11111E-6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5" grpId="0"/>
      <p:bldP spid="2" grpId="0"/>
      <p:bldP spid="19" grpId="0" animBg="1"/>
      <p:bldP spid="19" grpId="1" animBg="1"/>
      <p:bldP spid="18" grpId="0" animBg="1"/>
      <p:bldP spid="18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77381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399" y="42576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Ba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70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4965 -0.25 C 0.07205 -0.25 0.09948 -0.18101 0.09948 -0.125 L 0.09948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1.11111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-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-0.15035 -0.25 C -0.21771 -0.25 -0.30052 -0.18102 -0.30052 -0.125 L -0.30052 -2.22222E-6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5" grpId="0"/>
      <p:bldP spid="2" grpId="0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05469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799" y="34258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3368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Bốn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184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994 L 0.04948 -0.24994 C 0.0717 -0.24994 0.09913 -0.18104 0.09913 -0.12486 L 0.09913 1.56069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17 L 5.55112E-17 0.002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994 L -0.05122 -0.24994 C -0.07413 -0.24994 -0.10208 -0.18104 -0.10208 -0.12486 L -0.10208 5.20231E-7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5" grpId="0"/>
      <p:bldP spid="2" grpId="0"/>
      <p:bldP spid="20" grpId="0" animBg="1"/>
      <p:bldP spid="20" grpId="1" animBg="1"/>
      <p:bldP spid="19" grpId="0" animBg="1"/>
      <p:bldP spid="19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17318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199" y="43783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Năm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1400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58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6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60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1 0.1 -0.125 L 0.1 -4.44444E-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 -0.25 C 0.0724 -0.25 0.1 -0.18102 0.1 -0.125 L 0.1 -1.11111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 -0.25 C 0.0724 -0.25 0.1 -0.18102 0.1 -0.125 L 0.1 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1.11111E-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25035 -0.25 C -0.36267 -0.25 -0.50052 -0.18102 -0.50052 -0.125 L -0.50052 -3.33333E-6 " pathEditMode="relative" rAng="0" ptsTypes="FfFF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15" grpId="0"/>
      <p:bldP spid="2" grpId="0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0877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Sáu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3783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21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4.4444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0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5" grpId="0"/>
      <p:bldP spid="2" grpId="0"/>
      <p:bldP spid="19" grpId="0" animBg="1"/>
      <p:bldP spid="19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72129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599" y="2587626"/>
            <a:ext cx="838200" cy="23685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Bảy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đầu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tiên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có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tự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thích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hợp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để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chèn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cho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thứ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200" y="43783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2600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7000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8999" y="46069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74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 -0.25 C 0.0724 -0.25 0.1 -0.18102 0.1 -0.125 L 0.1 0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1 0.09948 -0.125 L 0.09948 -4.44444E-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4965 -0.25 C 0.07205 -0.25 0.09948 -0.18102 0.09948 -0.125 L 0.09948 -1.11111E-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1.11111E-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 L 0.05017 -0.25 C 0.07274 -0.25 0.10052 -0.18102 0.10052 -0.125 L 0.10052 -1.11111E-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2.22222E-6 " pathEditMode="relative" rAng="0" ptsTypes="FfFF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.05017 -0.25 C 0.07274 -0.25 0.10052 -0.18102 0.10052 -0.125 L 0.10052 -3.33333E-6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-0.35035 -0.25 C -0.50747 -0.25 -0.70052 -0.18102 -0.70052 -0.125 L -0.70052 0 " pathEditMode="relative" rAng="0" ptsTypes="FfFF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5" grpId="0"/>
      <p:bldP spid="2" grpId="0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  <p:bldP spid="25" grpId="0" animBg="1"/>
      <p:bldP spid="25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08532"/>
              </p:ext>
            </p:extLst>
          </p:nvPr>
        </p:nvGraphicFramePr>
        <p:xfrm>
          <a:off x="838200" y="50260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–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5715000"/>
            <a:ext cx="609600" cy="520700"/>
          </a:xfrm>
        </p:spPr>
        <p:txBody>
          <a:bodyPr/>
          <a:lstStyle/>
          <a:p>
            <a:pPr>
              <a:defRPr/>
            </a:pPr>
            <a:fld id="{7D2AE9DA-B062-4B27-8651-D66DE6F62C33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39000" y="2587626"/>
            <a:ext cx="838200" cy="23685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066800"/>
            <a:ext cx="792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Kết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thúc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giải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thuật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1" y="4378325"/>
            <a:ext cx="838200" cy="5778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10201" y="3425825"/>
            <a:ext cx="838200" cy="15446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1" y="4257675"/>
            <a:ext cx="838200" cy="7127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5801" y="3771900"/>
            <a:ext cx="838200" cy="11842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1" y="3197225"/>
            <a:ext cx="838200" cy="1758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1" y="4076699"/>
            <a:ext cx="838200" cy="8794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4606925"/>
            <a:ext cx="838200" cy="3635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700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4512</TotalTime>
  <Words>5289</Words>
  <Application>Microsoft Office PowerPoint</Application>
  <PresentationFormat>On-screen Show (4:3)</PresentationFormat>
  <Paragraphs>2278</Paragraphs>
  <Slides>124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5" baseType="lpstr">
      <vt:lpstr>Arial</vt:lpstr>
      <vt:lpstr>Arial Black</vt:lpstr>
      <vt:lpstr>Calibri</vt:lpstr>
      <vt:lpstr>Calibri Light</vt:lpstr>
      <vt:lpstr>Cambria Math</vt:lpstr>
      <vt:lpstr>Georgia</vt:lpstr>
      <vt:lpstr>Tahoma</vt:lpstr>
      <vt:lpstr>Times New Roman</vt:lpstr>
      <vt:lpstr>Wingdings</vt:lpstr>
      <vt:lpstr>Wingdings 2</vt:lpstr>
      <vt:lpstr>Office Theme</vt:lpstr>
      <vt:lpstr>PowerPoint Presentation</vt:lpstr>
      <vt:lpstr>Mục tiêu</vt:lpstr>
      <vt:lpstr>Các khái niệm</vt:lpstr>
      <vt:lpstr>Khái niệm</vt:lpstr>
      <vt:lpstr>Các khái niệm</vt:lpstr>
      <vt:lpstr>Các giải thuật sắp xếp cơ bản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Đổi chỗ trực tiếp – interchange sort</vt:lpstr>
      <vt:lpstr>PowerPoint Presentation</vt:lpstr>
      <vt:lpstr>PowerPoint Presentation</vt:lpstr>
      <vt:lpstr>Bài tập</vt:lpstr>
      <vt:lpstr>PowerPoint Presentation</vt:lpstr>
      <vt:lpstr>Chọn trực tiếp – selection sort</vt:lpstr>
      <vt:lpstr>Chọn trực tiếp – selection sort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 Tìm vị trí phần tử nhỏ nhất?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Chọn trực tiếp – selection sort</vt:lpstr>
      <vt:lpstr>PowerPoint Presentation</vt:lpstr>
      <vt:lpstr>PowerPoint Presentation</vt:lpstr>
      <vt:lpstr>Bài tập</vt:lpstr>
      <vt:lpstr>PowerPoint Presentation</vt:lpstr>
      <vt:lpstr>Nổi bọt – 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giải thuật sắp xếp cơ bản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Chèn trực tiếp – insertion sort</vt:lpstr>
      <vt:lpstr>PowerPoint Presentation</vt:lpstr>
      <vt:lpstr>PowerPoint Presentation</vt:lpstr>
      <vt:lpstr>Bài tập</vt:lpstr>
      <vt:lpstr>PowerPoint Presentation</vt:lpstr>
      <vt:lpstr>PowerPoint Presentation</vt:lpstr>
      <vt:lpstr>PowerPoint Presentation</vt:lpstr>
      <vt:lpstr>Các giải thuật sắp xếp cơ bản</vt:lpstr>
      <vt:lpstr>Quick sort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Minh-Thai Tran</cp:lastModifiedBy>
  <cp:revision>318</cp:revision>
  <dcterms:created xsi:type="dcterms:W3CDTF">2007-08-28T06:01:43Z</dcterms:created>
  <dcterms:modified xsi:type="dcterms:W3CDTF">2017-09-12T07:05:49Z</dcterms:modified>
</cp:coreProperties>
</file>