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4"/>
  </p:notesMasterIdLst>
  <p:handoutMasterIdLst>
    <p:handoutMasterId r:id="rId75"/>
  </p:handoutMasterIdLst>
  <p:sldIdLst>
    <p:sldId id="257" r:id="rId2"/>
    <p:sldId id="298" r:id="rId3"/>
    <p:sldId id="258" r:id="rId4"/>
    <p:sldId id="299" r:id="rId5"/>
    <p:sldId id="325" r:id="rId6"/>
    <p:sldId id="300" r:id="rId7"/>
    <p:sldId id="301" r:id="rId8"/>
    <p:sldId id="326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266" r:id="rId17"/>
    <p:sldId id="374" r:id="rId18"/>
    <p:sldId id="315" r:id="rId19"/>
    <p:sldId id="316" r:id="rId20"/>
    <p:sldId id="318" r:id="rId21"/>
    <p:sldId id="317" r:id="rId22"/>
    <p:sldId id="319" r:id="rId23"/>
    <p:sldId id="308" r:id="rId24"/>
    <p:sldId id="311" r:id="rId25"/>
    <p:sldId id="312" r:id="rId26"/>
    <p:sldId id="276" r:id="rId27"/>
    <p:sldId id="320" r:id="rId28"/>
    <p:sldId id="321" r:id="rId29"/>
    <p:sldId id="322" r:id="rId30"/>
    <p:sldId id="323" r:id="rId31"/>
    <p:sldId id="324" r:id="rId32"/>
    <p:sldId id="377" r:id="rId33"/>
    <p:sldId id="277" r:id="rId34"/>
    <p:sldId id="327" r:id="rId35"/>
    <p:sldId id="329" r:id="rId36"/>
    <p:sldId id="330" r:id="rId37"/>
    <p:sldId id="350" r:id="rId38"/>
    <p:sldId id="351" r:id="rId39"/>
    <p:sldId id="352" r:id="rId40"/>
    <p:sldId id="354" r:id="rId41"/>
    <p:sldId id="355" r:id="rId42"/>
    <p:sldId id="376" r:id="rId43"/>
    <p:sldId id="356" r:id="rId44"/>
    <p:sldId id="353" r:id="rId45"/>
    <p:sldId id="357" r:id="rId46"/>
    <p:sldId id="358" r:id="rId47"/>
    <p:sldId id="359" r:id="rId48"/>
    <p:sldId id="360" r:id="rId49"/>
    <p:sldId id="361" r:id="rId50"/>
    <p:sldId id="362" r:id="rId51"/>
    <p:sldId id="375" r:id="rId52"/>
    <p:sldId id="389" r:id="rId53"/>
    <p:sldId id="384" r:id="rId54"/>
    <p:sldId id="390" r:id="rId55"/>
    <p:sldId id="378" r:id="rId56"/>
    <p:sldId id="379" r:id="rId57"/>
    <p:sldId id="380" r:id="rId58"/>
    <p:sldId id="385" r:id="rId59"/>
    <p:sldId id="383" r:id="rId60"/>
    <p:sldId id="386" r:id="rId61"/>
    <p:sldId id="382" r:id="rId62"/>
    <p:sldId id="363" r:id="rId63"/>
    <p:sldId id="364" r:id="rId64"/>
    <p:sldId id="365" r:id="rId65"/>
    <p:sldId id="387" r:id="rId66"/>
    <p:sldId id="366" r:id="rId67"/>
    <p:sldId id="367" r:id="rId68"/>
    <p:sldId id="388" r:id="rId69"/>
    <p:sldId id="368" r:id="rId70"/>
    <p:sldId id="370" r:id="rId71"/>
    <p:sldId id="371" r:id="rId72"/>
    <p:sldId id="37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82" d="100"/>
          <a:sy n="82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452"/>
    </p:cViewPr>
  </p:sorterViewPr>
  <p:notesViewPr>
    <p:cSldViewPr>
      <p:cViewPr varScale="1">
        <p:scale>
          <a:sx n="54" d="100"/>
          <a:sy n="54" d="100"/>
        </p:scale>
        <p:origin x="-25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124A-6690-40F4-95A9-D3DE2B5BA632}" type="datetimeFigureOut">
              <a:rPr lang="en-US" smtClean="0"/>
              <a:t>19/09/2017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898B-6C31-4525-A9F8-BD3BDD8E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6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4FACA-03E7-4744-8E28-DAFE4082ECF2}" type="datetimeFigureOut">
              <a:rPr lang="en-US" smtClean="0"/>
              <a:t>19/09/2017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E988-56AA-4BFF-8ACD-5B616E14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E1FE4-75D3-45CB-9DBA-91C4EA45CB3E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303060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E87B6-172A-4104-8195-140F90548F98}" type="slidenum">
              <a:rPr lang="en-US"/>
              <a:pPr/>
              <a:t>37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1113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7E988-56AA-4BFF-8ACD-5B616E1421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9275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1100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16368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59668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5677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86989-0485-4E75-8984-B9DA21422F2D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4203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7E988-56AA-4BFF-8ACD-5B616E142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F7FDC-2C98-42EF-94B6-5CFCEBFB5A36}" type="slidenum">
              <a:rPr lang="en-US"/>
              <a:pPr/>
              <a:t>35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6432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77FC-C343-4F37-B288-CCD65B348E50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43-156B-4918-BF3C-55DB59E5DD49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FB68-921B-487B-8022-9BC9A9ACDC64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65B127-3D5F-4B5F-ABAA-4152007F18E5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B36CAD-60C1-453A-BFE9-725E3BFA5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F2A2-DF36-4023-9F2C-1D9EEEB4271E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621DBF6-3D38-457A-8E06-12EA016910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43DC-12F1-4075-B189-1205312790D9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F9E-073A-4CF8-A861-DC3BC151F855}" type="datetime1">
              <a:rPr lang="en-US" smtClean="0"/>
              <a:t>19/09/2017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DA8-4A04-4542-BD9C-F8294853A90B}" type="datetime1">
              <a:rPr lang="en-US" smtClean="0"/>
              <a:t>19/09/2017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D6C7-0F4D-4575-9C7A-C78DB6C9F666}" type="datetime1">
              <a:rPr lang="en-US" smtClean="0"/>
              <a:t>19/09/2017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A243-A01F-4FE9-AD47-26727D4F6CB2}" type="datetime1">
              <a:rPr lang="en-US" smtClean="0"/>
              <a:t>19/09/2017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D4D6-9102-429C-A235-A0F9AE756FE1}" type="datetime1">
              <a:rPr lang="en-US" smtClean="0"/>
              <a:t>19/09/2017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B2D9-51CF-48CA-83AB-74E01F0F52DC}" type="datetime1">
              <a:rPr lang="en-US" smtClean="0"/>
              <a:t>19/09/2017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E48F-23D4-4718-B185-AD4545E49694}" type="datetime1">
              <a:rPr lang="en-US" smtClean="0"/>
              <a:t>19/09/2017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DBF6-3D38-457A-8E06-12EA0169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itc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odeAddHead.ppt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CodeAddTail.ppt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deChenX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CodeTimMax.pptx" TargetMode="External"/><Relationship Id="rId2" Type="http://schemas.openxmlformats.org/officeDocument/2006/relationships/hyperlink" Target="CodeDemSL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odeTBLe.pptx" TargetMode="External"/><Relationship Id="rId5" Type="http://schemas.openxmlformats.org/officeDocument/2006/relationships/hyperlink" Target="CodeInChan.pptx" TargetMode="External"/><Relationship Id="rId4" Type="http://schemas.openxmlformats.org/officeDocument/2006/relationships/hyperlink" Target="CodeTimX.pptx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CodeDeleteNode.pptx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CodeDestroyList.pptx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CodeXoaX_DSLK.pptx" TargetMode="External"/><Relationship Id="rId2" Type="http://schemas.openxmlformats.org/officeDocument/2006/relationships/hyperlink" Target="CodeChenXSauMax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odeSapTang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deXoaX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7581" y="1219200"/>
            <a:ext cx="7945419" cy="23622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91000"/>
            <a:ext cx="7315199" cy="1743665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minhthai@huflit.edu.vn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www.minhthai.edu.vn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4356" y="6488668"/>
            <a:ext cx="373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Cập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nhật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ngày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19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tháng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09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năm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32632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7151"/>
            <a:ext cx="8229600" cy="3321049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phức</a:t>
            </a:r>
            <a:r>
              <a:rPr lang="en-US" sz="2600" dirty="0"/>
              <a:t> </a:t>
            </a:r>
            <a:r>
              <a:rPr lang="en-US" sz="2600" dirty="0" err="1"/>
              <a:t>tạp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chèn</a:t>
            </a:r>
            <a:r>
              <a:rPr lang="en-US" sz="2600" dirty="0"/>
              <a:t>/ </a:t>
            </a:r>
            <a:r>
              <a:rPr lang="en-US" sz="2600" dirty="0" err="1"/>
              <a:t>xóa</a:t>
            </a:r>
            <a:r>
              <a:rPr lang="en-US" sz="2600" dirty="0"/>
              <a:t>?</a:t>
            </a:r>
          </a:p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kích</a:t>
            </a:r>
            <a:r>
              <a:rPr lang="en-US" sz="2600" dirty="0"/>
              <a:t> </a:t>
            </a:r>
            <a:r>
              <a:rPr lang="en-US" sz="2600" dirty="0" err="1"/>
              <a:t>thước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</a:t>
            </a:r>
            <a:r>
              <a:rPr lang="en-US" sz="2600" dirty="0" err="1"/>
              <a:t>tối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?</a:t>
            </a:r>
          </a:p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tục</a:t>
            </a:r>
            <a:r>
              <a:rPr lang="en-US" sz="2600" dirty="0"/>
              <a:t>?</a:t>
            </a:r>
          </a:p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phóng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?</a:t>
            </a:r>
          </a:p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/>
          </a:p>
          <a:p>
            <a:pPr marL="560388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10</a:t>
            </a:fld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3810000" y="4648200"/>
            <a:ext cx="1219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5441951"/>
            <a:ext cx="8229600" cy="958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 algn="ctr">
              <a:buNone/>
            </a:pPr>
            <a:endParaRPr lang="en-US" sz="1050" b="1" dirty="0">
              <a:solidFill>
                <a:srgbClr val="0070C0"/>
              </a:solidFill>
            </a:endParaRPr>
          </a:p>
          <a:p>
            <a:pPr marL="46038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DÙNG CẤU TRÚC DỮ LIỆU ĐỘNG</a:t>
            </a:r>
          </a:p>
        </p:txBody>
      </p:sp>
    </p:spTree>
    <p:extLst>
      <p:ext uri="{BB962C8B-B14F-4D97-AF65-F5344CB8AC3E}">
        <p14:creationId xmlns:p14="http://schemas.microsoft.com/office/powerpoint/2010/main" val="9945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nimBg="1"/>
      <p:bldP spid="2" grpId="0" animBg="1"/>
      <p:bldP spid="16" grpId="0" build="p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01625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pPr marL="46038" indent="0">
              <a:buNone/>
            </a:pPr>
            <a:r>
              <a:rPr lang="en-US" dirty="0"/>
              <a:t>   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&gt;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;</a:t>
            </a:r>
          </a:p>
          <a:p>
            <a:pPr marL="46038" indent="0">
              <a:buNone/>
            </a:pPr>
            <a:r>
              <a:rPr lang="en-US" dirty="0"/>
              <a:t>   </a:t>
            </a:r>
          </a:p>
          <a:p>
            <a:pPr marL="503238" indent="-457200"/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a; float y; char s[20];</a:t>
            </a:r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01625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46038" indent="0">
              <a:buNone/>
            </a:pPr>
            <a:r>
              <a:rPr lang="en-US" dirty="0"/>
              <a:t>   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&gt; *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;</a:t>
            </a:r>
          </a:p>
          <a:p>
            <a:pPr marL="46038" indent="0">
              <a:buNone/>
            </a:pPr>
            <a:r>
              <a:rPr lang="en-US" dirty="0"/>
              <a:t>   </a:t>
            </a:r>
          </a:p>
          <a:p>
            <a:pPr marL="503238" indent="-457200"/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*a; float *y;</a:t>
            </a:r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823278" lvl="1" indent="-457200">
              <a:buFont typeface="Wingdings" pitchFamily="2" charset="2"/>
              <a:buChar char="ü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5807074"/>
            <a:ext cx="8153400" cy="517526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153400" cy="5334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347663" indent="-301625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823278" lvl="1" indent="-457200">
              <a:buFont typeface="Wingdings" pitchFamily="2" charset="2"/>
              <a:buChar char="ü"/>
            </a:pP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r>
              <a:rPr lang="en-US" sz="3200" dirty="0"/>
              <a:t>: (</a:t>
            </a:r>
            <a:r>
              <a:rPr lang="en-US" sz="3200" dirty="0" err="1"/>
              <a:t>kdl</a:t>
            </a:r>
            <a:r>
              <a:rPr lang="en-US" sz="3200" dirty="0"/>
              <a:t>*)malloc(</a:t>
            </a:r>
            <a:r>
              <a:rPr lang="en-US" sz="3200" dirty="0" err="1"/>
              <a:t>kích</a:t>
            </a:r>
            <a:r>
              <a:rPr lang="en-US" sz="3200" dirty="0"/>
              <a:t> </a:t>
            </a:r>
            <a:r>
              <a:rPr lang="en-US" sz="3200" dirty="0" err="1"/>
              <a:t>thước</a:t>
            </a:r>
            <a:r>
              <a:rPr lang="en-US" sz="3200" dirty="0"/>
              <a:t>)</a:t>
            </a:r>
          </a:p>
          <a:p>
            <a:pPr marL="823278" lvl="1" indent="-457200">
              <a:buFont typeface="Wingdings" pitchFamily="2" charset="2"/>
              <a:buChar char="ü"/>
            </a:pP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phóng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r>
              <a:rPr lang="en-US" sz="3200" dirty="0"/>
              <a:t>: free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endParaRPr lang="en-US" sz="3200" dirty="0"/>
          </a:p>
          <a:p>
            <a:pPr marL="341313" indent="-319088"/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r>
              <a:rPr lang="en-US" sz="3600" dirty="0"/>
              <a:t>: </a:t>
            </a:r>
          </a:p>
          <a:p>
            <a:pPr marL="366078" lvl="1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*a;</a:t>
            </a:r>
          </a:p>
          <a:p>
            <a:pPr marL="366078" lvl="1" indent="0">
              <a:buNone/>
            </a:pPr>
            <a:r>
              <a:rPr lang="en-US" sz="3200" dirty="0"/>
              <a:t>a=(</a:t>
            </a:r>
            <a:r>
              <a:rPr lang="en-US" sz="3200" dirty="0" err="1"/>
              <a:t>int</a:t>
            </a:r>
            <a:r>
              <a:rPr lang="en-US" sz="3200" dirty="0"/>
              <a:t> *)malloc(10);   //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</a:p>
          <a:p>
            <a:pPr marL="366078" lvl="1" indent="0">
              <a:buNone/>
            </a:pPr>
            <a:r>
              <a:rPr lang="en-US" sz="3200" dirty="0"/>
              <a:t>//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a</a:t>
            </a:r>
          </a:p>
          <a:p>
            <a:pPr marL="366078" lvl="1" indent="0">
              <a:buNone/>
            </a:pPr>
            <a:r>
              <a:rPr lang="en-US" sz="3200" dirty="0"/>
              <a:t>free(a);              //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phóng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(DSLK)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01900" y="1447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1900" y="19050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Rectangle 5"/>
          <p:cNvSpPr/>
          <p:nvPr/>
        </p:nvSpPr>
        <p:spPr>
          <a:xfrm>
            <a:off x="2501900" y="2347686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1900" y="2804886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1900" y="3247572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1900" y="3704772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0" name="Rectangle 9"/>
          <p:cNvSpPr/>
          <p:nvPr/>
        </p:nvSpPr>
        <p:spPr>
          <a:xfrm>
            <a:off x="2501900" y="414745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1900" y="460465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1900" y="505822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01900" y="551542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1900" y="595811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1900" y="641531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</a:p>
        </p:txBody>
      </p:sp>
      <p:cxnSp>
        <p:nvCxnSpPr>
          <p:cNvPr id="16" name="Curved Connector 15"/>
          <p:cNvCxnSpPr>
            <a:stCxn id="2" idx="3"/>
            <a:endCxn id="7" idx="3"/>
          </p:cNvCxnSpPr>
          <p:nvPr/>
        </p:nvCxnSpPr>
        <p:spPr>
          <a:xfrm>
            <a:off x="5245100" y="1638300"/>
            <a:ext cx="12700" cy="13570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5238750" y="2995386"/>
            <a:ext cx="12700" cy="13570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3"/>
            <a:endCxn id="15" idx="3"/>
          </p:cNvCxnSpPr>
          <p:nvPr/>
        </p:nvCxnSpPr>
        <p:spPr>
          <a:xfrm>
            <a:off x="5245100" y="4337958"/>
            <a:ext cx="12700" cy="2267856"/>
          </a:xfrm>
          <a:prstGeom prst="curvedConnector3">
            <a:avLst>
              <a:gd name="adj1" fmla="val 146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1"/>
            <a:endCxn id="13" idx="1"/>
          </p:cNvCxnSpPr>
          <p:nvPr/>
        </p:nvCxnSpPr>
        <p:spPr>
          <a:xfrm rot="10800000" flipV="1">
            <a:off x="2501900" y="3438072"/>
            <a:ext cx="12700" cy="2267856"/>
          </a:xfrm>
          <a:prstGeom prst="curvedConnector3">
            <a:avLst>
              <a:gd name="adj1" fmla="val 11171425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1"/>
            <a:endCxn id="8" idx="1"/>
          </p:cNvCxnSpPr>
          <p:nvPr/>
        </p:nvCxnSpPr>
        <p:spPr>
          <a:xfrm rot="10800000" flipV="1">
            <a:off x="2501900" y="2538186"/>
            <a:ext cx="12700" cy="8998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3"/>
            <a:endCxn id="12" idx="3"/>
          </p:cNvCxnSpPr>
          <p:nvPr/>
        </p:nvCxnSpPr>
        <p:spPr>
          <a:xfrm>
            <a:off x="5245100" y="2538186"/>
            <a:ext cx="12700" cy="2710542"/>
          </a:xfrm>
          <a:prstGeom prst="curvedConnector3">
            <a:avLst>
              <a:gd name="adj1" fmla="val 12771425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2" idx="3"/>
            <a:endCxn id="14" idx="3"/>
          </p:cNvCxnSpPr>
          <p:nvPr/>
        </p:nvCxnSpPr>
        <p:spPr>
          <a:xfrm>
            <a:off x="5245100" y="5248728"/>
            <a:ext cx="12700" cy="899886"/>
          </a:xfrm>
          <a:prstGeom prst="curvedConnector3">
            <a:avLst>
              <a:gd name="adj1" fmla="val 5114283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1"/>
            <a:endCxn id="14" idx="1"/>
          </p:cNvCxnSpPr>
          <p:nvPr/>
        </p:nvCxnSpPr>
        <p:spPr>
          <a:xfrm rot="10800000" flipV="1">
            <a:off x="2501900" y="4795158"/>
            <a:ext cx="12700" cy="1353456"/>
          </a:xfrm>
          <a:prstGeom prst="curvedConnector3">
            <a:avLst>
              <a:gd name="adj1" fmla="val 5114283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3" idx="1"/>
            <a:endCxn id="15" idx="1"/>
          </p:cNvCxnSpPr>
          <p:nvPr/>
        </p:nvCxnSpPr>
        <p:spPr>
          <a:xfrm rot="10800000" flipV="1">
            <a:off x="2501900" y="5705928"/>
            <a:ext cx="12700" cy="8998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ded Corner 2"/>
          <p:cNvSpPr/>
          <p:nvPr/>
        </p:nvSpPr>
        <p:spPr>
          <a:xfrm>
            <a:off x="6063343" y="1295400"/>
            <a:ext cx="2971800" cy="15094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dính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“</a:t>
            </a:r>
            <a:r>
              <a:rPr lang="en-US" sz="2800" dirty="0" err="1"/>
              <a:t>sợi</a:t>
            </a:r>
            <a:r>
              <a:rPr lang="en-US" sz="2800" dirty="0"/>
              <a:t> </a:t>
            </a:r>
            <a:r>
              <a:rPr lang="en-US" sz="2800" dirty="0" err="1"/>
              <a:t>dây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”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43314" y="1400628"/>
            <a:ext cx="685800" cy="457200"/>
            <a:chOff x="1600200" y="1415142"/>
            <a:chExt cx="685800" cy="457200"/>
          </a:xfrm>
          <a:solidFill>
            <a:srgbClr val="002060"/>
          </a:solidFill>
        </p:grpSpPr>
        <p:cxnSp>
          <p:nvCxnSpPr>
            <p:cNvPr id="18" name="Straight Arrow Connector 17"/>
            <p:cNvCxnSpPr/>
            <p:nvPr/>
          </p:nvCxnSpPr>
          <p:spPr>
            <a:xfrm>
              <a:off x="2021104" y="1676400"/>
              <a:ext cx="264896" cy="0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600200" y="1415142"/>
              <a:ext cx="457200" cy="4572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4573814"/>
            <a:ext cx="774700" cy="457200"/>
            <a:chOff x="5245100" y="4573814"/>
            <a:chExt cx="774700" cy="457200"/>
          </a:xfrm>
        </p:grpSpPr>
        <p:sp>
          <p:nvSpPr>
            <p:cNvPr id="28" name="Flowchart: Summing Junction 27"/>
            <p:cNvSpPr/>
            <p:nvPr/>
          </p:nvSpPr>
          <p:spPr>
            <a:xfrm>
              <a:off x="5562600" y="4573814"/>
              <a:ext cx="457200" cy="457200"/>
            </a:xfrm>
            <a:prstGeom prst="flowChartSummingJuncti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11" idx="3"/>
              <a:endCxn id="28" idx="2"/>
            </p:cNvCxnSpPr>
            <p:nvPr/>
          </p:nvCxnSpPr>
          <p:spPr>
            <a:xfrm>
              <a:off x="5245100" y="4795158"/>
              <a:ext cx="317500" cy="72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9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27615" y="62211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579914" y="623207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089400" y="623207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613400" y="6237516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137400" y="6210306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878" name="Straight Connector 79877"/>
          <p:cNvCxnSpPr>
            <a:stCxn id="24" idx="3"/>
            <a:endCxn id="133" idx="1"/>
          </p:cNvCxnSpPr>
          <p:nvPr/>
        </p:nvCxnSpPr>
        <p:spPr>
          <a:xfrm>
            <a:off x="1851301" y="6449790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403600" y="6442537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927600" y="646067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451600" y="646067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574800" y="518886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574800" y="976086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57" name="Rectangle 156"/>
          <p:cNvSpPr/>
          <p:nvPr/>
        </p:nvSpPr>
        <p:spPr>
          <a:xfrm>
            <a:off x="1574800" y="1418772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574800" y="1875972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574800" y="231865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6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574800" y="277585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61" name="Rectangle 160"/>
          <p:cNvSpPr/>
          <p:nvPr/>
        </p:nvSpPr>
        <p:spPr>
          <a:xfrm>
            <a:off x="1574800" y="321854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574800" y="367574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574800" y="412931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8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574800" y="4586514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574800" y="5029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574800" y="5486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</a:p>
        </p:txBody>
      </p:sp>
      <p:cxnSp>
        <p:nvCxnSpPr>
          <p:cNvPr id="167" name="Curved Connector 166"/>
          <p:cNvCxnSpPr>
            <a:stCxn id="155" idx="3"/>
            <a:endCxn id="158" idx="3"/>
          </p:cNvCxnSpPr>
          <p:nvPr/>
        </p:nvCxnSpPr>
        <p:spPr>
          <a:xfrm>
            <a:off x="4318000" y="709386"/>
            <a:ext cx="12700" cy="13570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/>
          <p:nvPr/>
        </p:nvCxnSpPr>
        <p:spPr>
          <a:xfrm>
            <a:off x="4311650" y="2066472"/>
            <a:ext cx="12700" cy="13570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61" idx="3"/>
            <a:endCxn id="166" idx="3"/>
          </p:cNvCxnSpPr>
          <p:nvPr/>
        </p:nvCxnSpPr>
        <p:spPr>
          <a:xfrm>
            <a:off x="4318000" y="3409044"/>
            <a:ext cx="12700" cy="2267856"/>
          </a:xfrm>
          <a:prstGeom prst="curvedConnector3">
            <a:avLst>
              <a:gd name="adj1" fmla="val 146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59" idx="1"/>
            <a:endCxn id="164" idx="1"/>
          </p:cNvCxnSpPr>
          <p:nvPr/>
        </p:nvCxnSpPr>
        <p:spPr>
          <a:xfrm rot="10800000" flipV="1">
            <a:off x="1574800" y="2509158"/>
            <a:ext cx="12700" cy="2267856"/>
          </a:xfrm>
          <a:prstGeom prst="curvedConnector3">
            <a:avLst>
              <a:gd name="adj1" fmla="val 11171425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157" idx="1"/>
            <a:endCxn id="159" idx="1"/>
          </p:cNvCxnSpPr>
          <p:nvPr/>
        </p:nvCxnSpPr>
        <p:spPr>
          <a:xfrm rot="10800000" flipV="1">
            <a:off x="1574800" y="1609272"/>
            <a:ext cx="12700" cy="8998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57" idx="3"/>
            <a:endCxn id="163" idx="3"/>
          </p:cNvCxnSpPr>
          <p:nvPr/>
        </p:nvCxnSpPr>
        <p:spPr>
          <a:xfrm>
            <a:off x="4318000" y="1609272"/>
            <a:ext cx="12700" cy="2710542"/>
          </a:xfrm>
          <a:prstGeom prst="curvedConnector3">
            <a:avLst>
              <a:gd name="adj1" fmla="val 12771425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163" idx="3"/>
            <a:endCxn id="165" idx="3"/>
          </p:cNvCxnSpPr>
          <p:nvPr/>
        </p:nvCxnSpPr>
        <p:spPr>
          <a:xfrm>
            <a:off x="4318000" y="4319814"/>
            <a:ext cx="12700" cy="899886"/>
          </a:xfrm>
          <a:prstGeom prst="curvedConnector3">
            <a:avLst>
              <a:gd name="adj1" fmla="val 5114283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62" idx="1"/>
            <a:endCxn id="165" idx="1"/>
          </p:cNvCxnSpPr>
          <p:nvPr/>
        </p:nvCxnSpPr>
        <p:spPr>
          <a:xfrm rot="10800000" flipV="1">
            <a:off x="1574800" y="3866244"/>
            <a:ext cx="12700" cy="1353456"/>
          </a:xfrm>
          <a:prstGeom prst="curvedConnector3">
            <a:avLst>
              <a:gd name="adj1" fmla="val 5114283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64" idx="1"/>
            <a:endCxn id="166" idx="1"/>
          </p:cNvCxnSpPr>
          <p:nvPr/>
        </p:nvCxnSpPr>
        <p:spPr>
          <a:xfrm rot="10800000" flipV="1">
            <a:off x="1574800" y="4777014"/>
            <a:ext cx="12700" cy="8998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916214" y="471714"/>
            <a:ext cx="685800" cy="457200"/>
            <a:chOff x="1600200" y="1415142"/>
            <a:chExt cx="685800" cy="457200"/>
          </a:xfrm>
          <a:solidFill>
            <a:srgbClr val="002060"/>
          </a:solidFill>
        </p:grpSpPr>
        <p:cxnSp>
          <p:nvCxnSpPr>
            <p:cNvPr id="177" name="Straight Arrow Connector 176"/>
            <p:cNvCxnSpPr/>
            <p:nvPr/>
          </p:nvCxnSpPr>
          <p:spPr>
            <a:xfrm>
              <a:off x="2021104" y="1676400"/>
              <a:ext cx="264896" cy="0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600200" y="1415142"/>
              <a:ext cx="457200" cy="4572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396014" y="3644900"/>
            <a:ext cx="633186" cy="457200"/>
            <a:chOff x="5386614" y="4573814"/>
            <a:chExt cx="633186" cy="457200"/>
          </a:xfrm>
        </p:grpSpPr>
        <p:sp>
          <p:nvSpPr>
            <p:cNvPr id="180" name="Flowchart: Summing Junction 179"/>
            <p:cNvSpPr/>
            <p:nvPr/>
          </p:nvSpPr>
          <p:spPr>
            <a:xfrm>
              <a:off x="5562600" y="4573814"/>
              <a:ext cx="457200" cy="457200"/>
            </a:xfrm>
            <a:prstGeom prst="flowChartSummingJuncti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/>
            <p:cNvCxnSpPr>
              <a:stCxn id="162" idx="3"/>
              <a:endCxn id="180" idx="2"/>
            </p:cNvCxnSpPr>
            <p:nvPr/>
          </p:nvCxnSpPr>
          <p:spPr>
            <a:xfrm>
              <a:off x="5386614" y="4795158"/>
              <a:ext cx="175986" cy="72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881" name="Down Arrow Callout 79880"/>
          <p:cNvSpPr/>
          <p:nvPr/>
        </p:nvSpPr>
        <p:spPr>
          <a:xfrm>
            <a:off x="6324600" y="3657600"/>
            <a:ext cx="2743200" cy="228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Để đơn giản hơn trong việc minh họa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24800" y="6206835"/>
            <a:ext cx="411843" cy="457200"/>
            <a:chOff x="7924800" y="6206835"/>
            <a:chExt cx="411843" cy="457200"/>
          </a:xfrm>
        </p:grpSpPr>
        <p:sp>
          <p:nvSpPr>
            <p:cNvPr id="61" name="Rectangle 60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89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3" grpId="0" animBg="1"/>
      <p:bldP spid="137" grpId="0" animBg="1"/>
      <p:bldP spid="141" grpId="0" animBg="1"/>
      <p:bldP spid="145" grpId="0" animBg="1"/>
      <p:bldP spid="798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DSLK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9387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tuần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(Node)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/>
              <a:t>Giữa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trữ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mở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tuỳ</a:t>
            </a:r>
            <a:r>
              <a:rPr lang="en-US" sz="2600" dirty="0"/>
              <a:t> ý (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bởi</a:t>
            </a:r>
            <a:r>
              <a:rPr lang="en-US" sz="2600" dirty="0"/>
              <a:t> dung </a:t>
            </a:r>
            <a:r>
              <a:rPr lang="en-US" sz="2600" dirty="0" err="1"/>
              <a:t>lượng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DSLK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9387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Chèn</a:t>
            </a:r>
            <a:r>
              <a:rPr lang="en-US" sz="2600" dirty="0"/>
              <a:t>/</a:t>
            </a:r>
            <a:r>
              <a:rPr lang="en-US" sz="2600" dirty="0" err="1"/>
              <a:t>Xóa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mối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pHead</a:t>
            </a:r>
            <a:endParaRPr 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038600" y="2667000"/>
            <a:ext cx="1600200" cy="1600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4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4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2415" y="31350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4714" y="31459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94200" y="31459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18200" y="31514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2200" y="31242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2156101" y="33636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8400" y="33564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2400" y="33745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56400" y="33745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DSLK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71055" y="4857690"/>
            <a:ext cx="2757055" cy="1085910"/>
            <a:chOff x="214745" y="4724400"/>
            <a:chExt cx="2757055" cy="1085910"/>
          </a:xfrm>
        </p:grpSpPr>
        <p:sp>
          <p:nvSpPr>
            <p:cNvPr id="2" name="Rectangle 1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cxnSp>
        <p:nvCxnSpPr>
          <p:cNvPr id="38" name="Elbow Connector 37"/>
          <p:cNvCxnSpPr>
            <a:stCxn id="3" idx="0"/>
            <a:endCxn id="12" idx="2"/>
          </p:cNvCxnSpPr>
          <p:nvPr/>
        </p:nvCxnSpPr>
        <p:spPr>
          <a:xfrm rot="5400000" flipH="1" flipV="1">
            <a:off x="1032881" y="42987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3"/>
            <a:endCxn id="28" idx="2"/>
          </p:cNvCxnSpPr>
          <p:nvPr/>
        </p:nvCxnSpPr>
        <p:spPr>
          <a:xfrm flipV="1">
            <a:off x="3076384" y="35814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265886" y="3133273"/>
            <a:ext cx="411843" cy="457200"/>
            <a:chOff x="7924800" y="6206835"/>
            <a:chExt cx="411843" cy="457200"/>
          </a:xfrm>
        </p:grpSpPr>
        <p:sp>
          <p:nvSpPr>
            <p:cNvPr id="49" name="Rectangle 4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51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DSLK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29550" cy="4803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toàn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3300"/>
                </a:solidFill>
              </a:rPr>
              <a:t>pHead</a:t>
            </a:r>
            <a:endParaRPr lang="en-US" sz="2600" dirty="0">
              <a:solidFill>
                <a:srgbClr val="FF33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/>
              <a:t>!!! </a:t>
            </a:r>
            <a:r>
              <a:rPr lang="en-US" sz="2600" dirty="0" err="1">
                <a:solidFill>
                  <a:srgbClr val="FF0000"/>
                </a:solidFill>
              </a:rPr>
              <a:t>pHead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“</a:t>
            </a:r>
            <a:r>
              <a:rPr lang="en-US" sz="2600" i="1" dirty="0"/>
              <a:t>con </a:t>
            </a:r>
            <a:r>
              <a:rPr lang="en-US" sz="2600" i="1" dirty="0" err="1"/>
              <a:t>trỏ</a:t>
            </a:r>
            <a:r>
              <a:rPr lang="en-US" sz="2600" i="1" dirty="0"/>
              <a:t> </a:t>
            </a:r>
            <a:r>
              <a:rPr lang="en-US" sz="2600" i="1" dirty="0" err="1"/>
              <a:t>chỉ</a:t>
            </a:r>
            <a:r>
              <a:rPr lang="en-US" sz="2600" i="1" dirty="0"/>
              <a:t> </a:t>
            </a:r>
            <a:r>
              <a:rPr lang="en-US" sz="2600" i="1" dirty="0" err="1"/>
              <a:t>đến</a:t>
            </a:r>
            <a:r>
              <a:rPr lang="en-US" sz="2600" i="1" dirty="0"/>
              <a:t> </a:t>
            </a:r>
            <a:r>
              <a:rPr lang="en-US" sz="2600" i="1" dirty="0" err="1"/>
              <a:t>nút</a:t>
            </a:r>
            <a:r>
              <a:rPr lang="en-US" sz="2600" i="1" dirty="0"/>
              <a:t> </a:t>
            </a:r>
            <a:r>
              <a:rPr lang="en-US" sz="2600" i="1" dirty="0" err="1"/>
              <a:t>đầu</a:t>
            </a:r>
            <a:r>
              <a:rPr lang="en-US" sz="2600" i="1" dirty="0"/>
              <a:t> </a:t>
            </a:r>
            <a:r>
              <a:rPr lang="en-US" sz="2600" i="1" dirty="0" err="1"/>
              <a:t>tiên</a:t>
            </a:r>
            <a:r>
              <a:rPr lang="en-US" sz="2600" i="1" dirty="0"/>
              <a:t> </a:t>
            </a:r>
            <a:r>
              <a:rPr lang="en-US" sz="2600" i="1" dirty="0" err="1"/>
              <a:t>của</a:t>
            </a:r>
            <a:r>
              <a:rPr lang="en-US" sz="2600" i="1" dirty="0"/>
              <a:t> DSLK</a:t>
            </a:r>
            <a:r>
              <a:rPr lang="en-US" sz="2600" dirty="0"/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Ta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3300"/>
                </a:solidFill>
              </a:rPr>
              <a:t>sử</a:t>
            </a:r>
            <a:r>
              <a:rPr lang="en-US" sz="2600" dirty="0">
                <a:solidFill>
                  <a:srgbClr val="FF3300"/>
                </a:solidFill>
              </a:rPr>
              <a:t> </a:t>
            </a:r>
            <a:r>
              <a:rPr lang="en-US" sz="2600" dirty="0" err="1">
                <a:solidFill>
                  <a:srgbClr val="FF3300"/>
                </a:solidFill>
              </a:rPr>
              <a:t>dụng</a:t>
            </a:r>
            <a:r>
              <a:rPr lang="en-US" sz="2600" dirty="0">
                <a:solidFill>
                  <a:srgbClr val="FF3300"/>
                </a:solidFill>
              </a:rPr>
              <a:t> </a:t>
            </a:r>
            <a:r>
              <a:rPr lang="en-US" sz="2600" dirty="0" err="1">
                <a:solidFill>
                  <a:srgbClr val="FF3300"/>
                </a:solidFill>
              </a:rPr>
              <a:t>thêm</a:t>
            </a:r>
            <a:r>
              <a:rPr lang="en-US" sz="2600" dirty="0"/>
              <a:t> 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cuối</a:t>
            </a:r>
            <a:r>
              <a:rPr lang="en-US" sz="2600" dirty="0"/>
              <a:t> (</a:t>
            </a:r>
            <a:r>
              <a:rPr lang="en-US" sz="2600" dirty="0" err="1"/>
              <a:t>pTail</a:t>
            </a:r>
            <a:r>
              <a:rPr lang="en-US" sz="26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1143000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599"/>
            <a:ext cx="7620000" cy="5181601"/>
          </a:xfrm>
        </p:spPr>
        <p:txBody>
          <a:bodyPr>
            <a:normAutofit/>
          </a:bodyPr>
          <a:lstStyle/>
          <a:p>
            <a:pPr marL="347663" indent="-301625" algn="just">
              <a:lnSpc>
                <a:spcPct val="150000"/>
              </a:lnSpc>
            </a:pPr>
            <a:r>
              <a:rPr lang="en-US" sz="2600" dirty="0" err="1"/>
              <a:t>Nắm</a:t>
            </a:r>
            <a:r>
              <a:rPr lang="en-US" sz="2600" dirty="0"/>
              <a:t> </a:t>
            </a:r>
            <a:r>
              <a:rPr lang="en-US" sz="2600" dirty="0" err="1"/>
              <a:t>vững</a:t>
            </a:r>
            <a:r>
              <a:rPr lang="en-US" sz="2600" dirty="0"/>
              <a:t> </a:t>
            </a:r>
            <a:r>
              <a:rPr lang="en-US" sz="2600" dirty="0" err="1"/>
              <a:t>khái</a:t>
            </a:r>
            <a:r>
              <a:rPr lang="en-US" sz="2600" dirty="0"/>
              <a:t> </a:t>
            </a:r>
            <a:r>
              <a:rPr lang="en-US" sz="2600" dirty="0" err="1"/>
              <a:t>niệm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kiểu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tĩnh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endParaRPr lang="en-US" sz="2600" dirty="0"/>
          </a:p>
          <a:p>
            <a:pPr marL="347663" indent="-301625" algn="just">
              <a:lnSpc>
                <a:spcPct val="150000"/>
              </a:lnSpc>
            </a:pPr>
            <a:r>
              <a:rPr lang="en-US" sz="2600" dirty="0" err="1"/>
              <a:t>Nắm</a:t>
            </a:r>
            <a:r>
              <a:rPr lang="en-US" sz="2600" dirty="0"/>
              <a:t> </a:t>
            </a:r>
            <a:r>
              <a:rPr lang="en-US" sz="2600" dirty="0" err="1"/>
              <a:t>vững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tổ</a:t>
            </a:r>
            <a:r>
              <a:rPr lang="en-US" sz="2600" dirty="0"/>
              <a:t> </a:t>
            </a:r>
            <a:r>
              <a:rPr lang="en-US" sz="2600" dirty="0" err="1"/>
              <a:t>chức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minh </a:t>
            </a:r>
            <a:r>
              <a:rPr lang="en-US" sz="2600" dirty="0" err="1"/>
              <a:t>họa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endParaRPr lang="en-US" sz="2600" dirty="0"/>
          </a:p>
          <a:p>
            <a:pPr marL="347663" indent="-301625" algn="just">
              <a:lnSpc>
                <a:spcPct val="150000"/>
              </a:lnSpc>
            </a:pPr>
            <a:r>
              <a:rPr lang="en-US" sz="2600" dirty="0" err="1"/>
              <a:t>Cài</a:t>
            </a:r>
            <a:r>
              <a:rPr lang="en-US" sz="2600" dirty="0"/>
              <a:t> </a:t>
            </a:r>
            <a:r>
              <a:rPr lang="en-US" sz="2600" dirty="0" err="1"/>
              <a:t>đặt</a:t>
            </a:r>
            <a:r>
              <a:rPr lang="en-US" sz="2600" dirty="0"/>
              <a:t> minh </a:t>
            </a:r>
            <a:r>
              <a:rPr lang="en-US" sz="2600" dirty="0" err="1"/>
              <a:t>họa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C</a:t>
            </a:r>
          </a:p>
          <a:p>
            <a:pPr marL="347663" indent="-301625" algn="just">
              <a:lnSpc>
                <a:spcPct val="150000"/>
              </a:lnSpc>
            </a:pPr>
            <a:endParaRPr lang="en-US" sz="2600" dirty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tạo của nút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lập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 err="1"/>
              <a:t>Mỗi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2 </a:t>
            </a:r>
            <a:r>
              <a:rPr lang="en-US" sz="2600" dirty="0" err="1"/>
              <a:t>thông</a:t>
            </a:r>
            <a:r>
              <a:rPr lang="en-US" sz="2600" dirty="0"/>
              <a:t> tin:</a:t>
            </a:r>
          </a:p>
          <a:p>
            <a:pPr lvl="1">
              <a:lnSpc>
                <a:spcPct val="150000"/>
              </a:lnSpc>
            </a:pPr>
            <a:r>
              <a:rPr lang="en-US" sz="2600" i="1" dirty="0" err="1"/>
              <a:t>Dữ</a:t>
            </a:r>
            <a:r>
              <a:rPr lang="en-US" sz="2600" i="1" dirty="0"/>
              <a:t> </a:t>
            </a:r>
            <a:r>
              <a:rPr lang="en-US" sz="2600" i="1" dirty="0" err="1"/>
              <a:t>liệu</a:t>
            </a:r>
            <a:r>
              <a:rPr lang="en-US" sz="2600" i="1" dirty="0"/>
              <a:t> (data)</a:t>
            </a:r>
          </a:p>
          <a:p>
            <a:pPr lvl="1">
              <a:lnSpc>
                <a:spcPct val="150000"/>
              </a:lnSpc>
            </a:pPr>
            <a:r>
              <a:rPr lang="en-US" sz="2600" i="1" dirty="0"/>
              <a:t>Con </a:t>
            </a:r>
            <a:r>
              <a:rPr lang="en-US" sz="2600" i="1" dirty="0" err="1"/>
              <a:t>trỏ</a:t>
            </a:r>
            <a:r>
              <a:rPr lang="en-US" sz="2600" i="1" dirty="0"/>
              <a:t> </a:t>
            </a:r>
            <a:r>
              <a:rPr lang="en-US" sz="2600" i="1" dirty="0" err="1"/>
              <a:t>liên</a:t>
            </a:r>
            <a:r>
              <a:rPr lang="en-US" sz="2600" i="1" dirty="0"/>
              <a:t> </a:t>
            </a:r>
            <a:r>
              <a:rPr lang="en-US" sz="2600" i="1" dirty="0" err="1"/>
              <a:t>kết</a:t>
            </a:r>
            <a:r>
              <a:rPr lang="en-US" sz="2600" i="1" dirty="0"/>
              <a:t> </a:t>
            </a:r>
            <a:r>
              <a:rPr lang="en-US" sz="2600" i="1" dirty="0" err="1"/>
              <a:t>đến</a:t>
            </a:r>
            <a:r>
              <a:rPr lang="en-US" sz="2600" i="1" dirty="0"/>
              <a:t> </a:t>
            </a:r>
            <a:r>
              <a:rPr lang="en-US" sz="2600" i="1" dirty="0" err="1"/>
              <a:t>phần</a:t>
            </a:r>
            <a:r>
              <a:rPr lang="en-US" sz="2600" i="1" dirty="0"/>
              <a:t> </a:t>
            </a:r>
            <a:r>
              <a:rPr lang="en-US" sz="2600" i="1" dirty="0" err="1"/>
              <a:t>tử</a:t>
            </a:r>
            <a:r>
              <a:rPr lang="en-US" sz="2600" i="1" dirty="0"/>
              <a:t> </a:t>
            </a:r>
            <a:r>
              <a:rPr lang="en-US" sz="2600" i="1" dirty="0" err="1"/>
              <a:t>kế</a:t>
            </a:r>
            <a:r>
              <a:rPr lang="en-US" sz="2600" i="1" dirty="0"/>
              <a:t> </a:t>
            </a:r>
            <a:r>
              <a:rPr lang="en-US" sz="2600" i="1" dirty="0" err="1"/>
              <a:t>tiếp</a:t>
            </a:r>
            <a:r>
              <a:rPr lang="en-US" sz="2600" i="1" dirty="0"/>
              <a:t> </a:t>
            </a:r>
            <a:r>
              <a:rPr lang="en-US" sz="2600" i="1" dirty="0" err="1"/>
              <a:t>trong</a:t>
            </a:r>
            <a:r>
              <a:rPr lang="en-US" sz="2600" i="1" dirty="0"/>
              <a:t> </a:t>
            </a:r>
            <a:r>
              <a:rPr lang="en-US" sz="2600" i="1" dirty="0" err="1"/>
              <a:t>danh</a:t>
            </a:r>
            <a:r>
              <a:rPr lang="en-US" sz="2600" i="1" dirty="0"/>
              <a:t> </a:t>
            </a:r>
            <a:r>
              <a:rPr lang="en-US" sz="2600" i="1" dirty="0" err="1"/>
              <a:t>sách</a:t>
            </a:r>
            <a:r>
              <a:rPr lang="en-US" sz="2600" i="1" dirty="0"/>
              <a:t> (Next pointer link)</a:t>
            </a:r>
          </a:p>
          <a:p>
            <a:pPr>
              <a:lnSpc>
                <a:spcPct val="150000"/>
              </a:lnSpc>
            </a:pP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con </a:t>
            </a:r>
            <a:r>
              <a:rPr lang="en-US" sz="2600" dirty="0" err="1"/>
              <a:t>trỏ</a:t>
            </a:r>
            <a:r>
              <a:rPr lang="en-US" sz="2600" dirty="0"/>
              <a:t> Next = 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2415" y="29064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4714" y="29173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94200" y="29173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18200" y="29228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2200" y="2895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2156101" y="31350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8400" y="31278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2400" y="31459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56400" y="31459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838200"/>
          </a:xfrm>
        </p:spPr>
        <p:txBody>
          <a:bodyPr>
            <a:normAutofit/>
          </a:bodyPr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DSLK</a:t>
            </a:r>
          </a:p>
        </p:txBody>
      </p:sp>
      <p:sp>
        <p:nvSpPr>
          <p:cNvPr id="9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7620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”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6"/>
                </a:solidFill>
              </a:rPr>
              <a:t>theo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trình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tự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21</a:t>
            </a:fld>
            <a:endParaRPr lang="en-US"/>
          </a:p>
        </p:txBody>
      </p:sp>
      <p:cxnSp>
        <p:nvCxnSpPr>
          <p:cNvPr id="48" name="Curved Connector 47"/>
          <p:cNvCxnSpPr>
            <a:stCxn id="38" idx="3"/>
            <a:endCxn id="24" idx="1"/>
          </p:cNvCxnSpPr>
          <p:nvPr/>
        </p:nvCxnSpPr>
        <p:spPr>
          <a:xfrm flipH="1" flipV="1">
            <a:off x="5918200" y="3151410"/>
            <a:ext cx="25400" cy="1183910"/>
          </a:xfrm>
          <a:prstGeom prst="curvedConnector5">
            <a:avLst>
              <a:gd name="adj1" fmla="val -900000"/>
              <a:gd name="adj2" fmla="val 50000"/>
              <a:gd name="adj3" fmla="val 100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8" idx="1"/>
            <a:endCxn id="20" idx="3"/>
          </p:cNvCxnSpPr>
          <p:nvPr/>
        </p:nvCxnSpPr>
        <p:spPr>
          <a:xfrm rot="10800000" flipH="1">
            <a:off x="5119914" y="3145968"/>
            <a:ext cx="97972" cy="1189352"/>
          </a:xfrm>
          <a:prstGeom prst="curvedConnector5">
            <a:avLst>
              <a:gd name="adj1" fmla="val -233332"/>
              <a:gd name="adj2" fmla="val 50000"/>
              <a:gd name="adj3" fmla="val 333332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19914" y="4106720"/>
            <a:ext cx="82368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71055" y="4629090"/>
            <a:ext cx="2757055" cy="1085910"/>
            <a:chOff x="214745" y="4724400"/>
            <a:chExt cx="2757055" cy="1085910"/>
          </a:xfrm>
        </p:grpSpPr>
        <p:sp>
          <p:nvSpPr>
            <p:cNvPr id="95" name="Rectangle 9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cxnSp>
        <p:nvCxnSpPr>
          <p:cNvPr id="101" name="Elbow Connector 100"/>
          <p:cNvCxnSpPr>
            <a:stCxn id="96" idx="0"/>
          </p:cNvCxnSpPr>
          <p:nvPr/>
        </p:nvCxnSpPr>
        <p:spPr>
          <a:xfrm rot="5400000" flipH="1" flipV="1">
            <a:off x="1032881" y="40701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3"/>
          </p:cNvCxnSpPr>
          <p:nvPr/>
        </p:nvCxnSpPr>
        <p:spPr>
          <a:xfrm flipV="1">
            <a:off x="3076384" y="33528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8274957" y="2895600"/>
            <a:ext cx="411843" cy="457200"/>
            <a:chOff x="7924800" y="6206835"/>
            <a:chExt cx="411843" cy="457200"/>
          </a:xfrm>
        </p:grpSpPr>
        <p:sp>
          <p:nvSpPr>
            <p:cNvPr id="104" name="Rectangle 103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79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2415" y="328468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4714" y="329556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394200" y="3295564"/>
            <a:ext cx="823686" cy="468084"/>
            <a:chOff x="976815" y="2623458"/>
            <a:chExt cx="823686" cy="468084"/>
          </a:xfrm>
        </p:grpSpPr>
        <p:sp>
          <p:nvSpPr>
            <p:cNvPr id="20" name="Rectangle 19"/>
            <p:cNvSpPr/>
            <p:nvPr/>
          </p:nvSpPr>
          <p:spPr>
            <a:xfrm>
              <a:off x="976815" y="2623458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32858" y="2634342"/>
              <a:ext cx="0" cy="4572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918200" y="3301006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2200" y="3273796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2156101" y="3513280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8400" y="3506027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2400" y="352416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56400" y="352416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838200"/>
          </a:xfrm>
        </p:spPr>
        <p:txBody>
          <a:bodyPr>
            <a:normAutofit/>
          </a:bodyPr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khỏi</a:t>
            </a:r>
            <a:r>
              <a:rPr lang="en-US" dirty="0"/>
              <a:t> DSLK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100945" y="1600200"/>
            <a:ext cx="1405706" cy="1619164"/>
            <a:chOff x="3796145" y="2209800"/>
            <a:chExt cx="1405706" cy="1619164"/>
          </a:xfrm>
          <a:solidFill>
            <a:schemeClr val="accent2">
              <a:lumMod val="75000"/>
            </a:schemeClr>
          </a:solidFill>
        </p:grpSpPr>
        <p:cxnSp>
          <p:nvCxnSpPr>
            <p:cNvPr id="47" name="Straight Arrow Connector 46"/>
            <p:cNvCxnSpPr>
              <a:stCxn id="49" idx="2"/>
              <a:endCxn id="20" idx="0"/>
            </p:cNvCxnSpPr>
            <p:nvPr/>
          </p:nvCxnSpPr>
          <p:spPr>
            <a:xfrm>
              <a:off x="4498998" y="2667000"/>
              <a:ext cx="2245" cy="1161964"/>
            </a:xfrm>
            <a:prstGeom prst="straightConnector1">
              <a:avLst/>
            </a:prstGeom>
            <a:grpFill/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796145" y="2209800"/>
              <a:ext cx="140570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Cần xóa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90987" y="3505200"/>
            <a:ext cx="2252613" cy="673597"/>
            <a:chOff x="3708399" y="3529605"/>
            <a:chExt cx="2252613" cy="673597"/>
          </a:xfrm>
        </p:grpSpPr>
        <p:cxnSp>
          <p:nvCxnSpPr>
            <p:cNvPr id="112" name="Curved Connector 111"/>
            <p:cNvCxnSpPr>
              <a:stCxn id="16" idx="3"/>
            </p:cNvCxnSpPr>
            <p:nvPr/>
          </p:nvCxnSpPr>
          <p:spPr>
            <a:xfrm>
              <a:off x="3708399" y="3534819"/>
              <a:ext cx="1118909" cy="6683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>
              <a:endCxn id="24" idx="1"/>
            </p:cNvCxnSpPr>
            <p:nvPr/>
          </p:nvCxnSpPr>
          <p:spPr>
            <a:xfrm flipV="1">
              <a:off x="4827308" y="3529605"/>
              <a:ext cx="1133704" cy="673597"/>
            </a:xfrm>
            <a:prstGeom prst="curvedConnector3">
              <a:avLst>
                <a:gd name="adj1" fmla="val 70775"/>
              </a:avLst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5288349" y="3339106"/>
            <a:ext cx="274251" cy="391890"/>
            <a:chOff x="4498998" y="5334000"/>
            <a:chExt cx="414088" cy="381000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4498998" y="5334000"/>
              <a:ext cx="414088" cy="381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4501244" y="5334000"/>
              <a:ext cx="411842" cy="381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71055" y="5010090"/>
            <a:ext cx="2757055" cy="1085910"/>
            <a:chOff x="214745" y="4724400"/>
            <a:chExt cx="2757055" cy="1085910"/>
          </a:xfrm>
        </p:grpSpPr>
        <p:sp>
          <p:nvSpPr>
            <p:cNvPr id="46" name="Rectangle 45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cxnSp>
        <p:nvCxnSpPr>
          <p:cNvPr id="54" name="Elbow Connector 53"/>
          <p:cNvCxnSpPr>
            <a:stCxn id="48" idx="0"/>
          </p:cNvCxnSpPr>
          <p:nvPr/>
        </p:nvCxnSpPr>
        <p:spPr>
          <a:xfrm rot="5400000" flipH="1" flipV="1">
            <a:off x="1032881" y="44511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3"/>
          </p:cNvCxnSpPr>
          <p:nvPr/>
        </p:nvCxnSpPr>
        <p:spPr>
          <a:xfrm flipV="1">
            <a:off x="3076384" y="37338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265886" y="3273796"/>
            <a:ext cx="411843" cy="457200"/>
            <a:chOff x="7924800" y="6206835"/>
            <a:chExt cx="411843" cy="457200"/>
          </a:xfrm>
        </p:grpSpPr>
        <p:sp>
          <p:nvSpPr>
            <p:cNvPr id="57" name="Rectangle 56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30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6" presetClass="entr" presetSubtype="3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DSLK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1219200"/>
          </a:xfrm>
        </p:spPr>
        <p:txBody>
          <a:bodyPr>
            <a:normAutofit/>
          </a:bodyPr>
          <a:lstStyle/>
          <a:p>
            <a:pPr marL="46038" lvl="1" indent="0" algn="just">
              <a:buNone/>
            </a:pPr>
            <a:r>
              <a:rPr lang="en-US" sz="3200" dirty="0"/>
              <a:t>DSLK </a:t>
            </a:r>
            <a:r>
              <a:rPr lang="en-US" sz="3200" dirty="0" err="1"/>
              <a:t>đơn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chiều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tới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23</a:t>
            </a:fld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600" y="4967514"/>
            <a:ext cx="3214185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913086" y="4572000"/>
            <a:ext cx="700314" cy="762000"/>
            <a:chOff x="4913086" y="3657600"/>
            <a:chExt cx="700314" cy="7620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010692" y="3657600"/>
              <a:ext cx="602708" cy="7620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13086" y="3657600"/>
              <a:ext cx="700314" cy="7620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27615" y="3771906"/>
            <a:ext cx="7345314" cy="484410"/>
            <a:chOff x="1027615" y="3009906"/>
            <a:chExt cx="7345314" cy="484410"/>
          </a:xfrm>
        </p:grpSpPr>
        <p:sp>
          <p:nvSpPr>
            <p:cNvPr id="11" name="Rectangle 10"/>
            <p:cNvSpPr/>
            <p:nvPr/>
          </p:nvSpPr>
          <p:spPr>
            <a:xfrm>
              <a:off x="1027615" y="3020790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9914" y="3031674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89400" y="3031674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3400" y="3037116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7400" y="3009906"/>
              <a:ext cx="82368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11" idx="3"/>
              <a:endCxn id="15" idx="1"/>
            </p:cNvCxnSpPr>
            <p:nvPr/>
          </p:nvCxnSpPr>
          <p:spPr>
            <a:xfrm>
              <a:off x="1851301" y="3249390"/>
              <a:ext cx="728613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03600" y="3242137"/>
              <a:ext cx="728613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27600" y="3260274"/>
              <a:ext cx="728613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51600" y="3260274"/>
              <a:ext cx="728613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961086" y="3009906"/>
              <a:ext cx="411843" cy="457200"/>
              <a:chOff x="7924800" y="6206835"/>
              <a:chExt cx="411843" cy="457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924800" y="6206835"/>
                <a:ext cx="411843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924800" y="6206835"/>
                <a:ext cx="411843" cy="457200"/>
                <a:chOff x="7924800" y="6206835"/>
                <a:chExt cx="411843" cy="4572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7961086" y="6206835"/>
                  <a:ext cx="375557" cy="457200"/>
                </a:xfrm>
                <a:prstGeom prst="line">
                  <a:avLst/>
                </a:prstGeom>
                <a:ln w="3810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24800" y="6221190"/>
                  <a:ext cx="411843" cy="442845"/>
                </a:xfrm>
                <a:prstGeom prst="line">
                  <a:avLst/>
                </a:prstGeom>
                <a:ln w="3810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143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DSLK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19288"/>
            <a:ext cx="7886700" cy="1281111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dirty="0"/>
              <a:t>DSLK </a:t>
            </a:r>
            <a:r>
              <a:rPr lang="en-US" sz="3200" dirty="0" err="1"/>
              <a:t>đôi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chiều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lui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24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27615" y="386987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79914" y="388075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89400" y="388075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13400" y="38862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7400" y="38589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51301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03600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27600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51600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62187" y="39732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86187" y="3962400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76800" y="39732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34187" y="3962400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961086" y="3858990"/>
            <a:ext cx="411843" cy="457200"/>
            <a:chOff x="7924800" y="6206835"/>
            <a:chExt cx="411843" cy="457200"/>
          </a:xfrm>
        </p:grpSpPr>
        <p:sp>
          <p:nvSpPr>
            <p:cNvPr id="43" name="Rectangle 4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18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2" grpId="0" animBg="1"/>
      <p:bldP spid="19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DSLK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46038" lvl="1" indent="0" algn="just">
              <a:buNone/>
            </a:pP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vòng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chiều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tới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đường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vòng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trở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lại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tới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25</a:t>
            </a:fld>
            <a:endParaRPr lang="en-US"/>
          </a:p>
        </p:txBody>
      </p:sp>
      <p:cxnSp>
        <p:nvCxnSpPr>
          <p:cNvPr id="3" name="Curved Connector 2"/>
          <p:cNvCxnSpPr/>
          <p:nvPr/>
        </p:nvCxnSpPr>
        <p:spPr>
          <a:xfrm flipH="1">
            <a:off x="990600" y="4408716"/>
            <a:ext cx="6933471" cy="10884"/>
          </a:xfrm>
          <a:prstGeom prst="curvedConnector5">
            <a:avLst>
              <a:gd name="adj1" fmla="val -3716"/>
              <a:gd name="adj2" fmla="val 13265720"/>
              <a:gd name="adj3" fmla="val 106095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27615" y="417467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79914" y="418555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9400" y="418555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13400" y="41910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7400" y="41637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4" idx="3"/>
            <a:endCxn id="35" idx="1"/>
          </p:cNvCxnSpPr>
          <p:nvPr/>
        </p:nvCxnSpPr>
        <p:spPr>
          <a:xfrm>
            <a:off x="1851301" y="440327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03600" y="439602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7600" y="441415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51600" y="441415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DSLK</a:t>
            </a:r>
          </a:p>
        </p:txBody>
      </p:sp>
      <p:graphicFrame>
        <p:nvGraphicFramePr>
          <p:cNvPr id="34855" name="Group 3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32130140"/>
              </p:ext>
            </p:extLst>
          </p:nvPr>
        </p:nvGraphicFramePr>
        <p:xfrm>
          <a:off x="304800" y="1524000"/>
          <a:ext cx="8610600" cy="4960939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4DC"/>
                          </a:solidFill>
                          <a:effectLst/>
                          <a:latin typeface="Times New Roman" pitchFamily="18" charset="0"/>
                        </a:rPr>
                        <a:t>Mảng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2804D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2804DC"/>
                          </a:solidFill>
                          <a:effectLst/>
                          <a:latin typeface="Times New Roman" pitchFamily="18" charset="0"/>
                        </a:rPr>
                        <a:t>Danh sách liên kết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Kích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thước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cố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định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Số phần tử thay đổi tùy 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3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Các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tử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lưu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trữ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tự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địa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chỉ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tăng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trong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bộ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nhớ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Các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tử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liên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kết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với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nhau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bằng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con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trỏ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Phải dịch chuyển các phần tử khi Thêm/Xóa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Chỉ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thay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đổi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con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trỏ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liên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kết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khi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Thêm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Xóa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Truy xuất ngẫu nhiên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Truy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xuất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tuần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tự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6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2415" y="21444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4714" y="21553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94200" y="21553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18200" y="21608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2200" y="2133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2156101" y="23730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8400" y="23658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2400" y="23839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56400" y="23839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DSLK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048000" y="1330035"/>
            <a:ext cx="3657600" cy="2743200"/>
            <a:chOff x="76200" y="4038600"/>
            <a:chExt cx="3657600" cy="2743200"/>
          </a:xfrm>
        </p:grpSpPr>
        <p:sp>
          <p:nvSpPr>
            <p:cNvPr id="53" name="Oval 52"/>
            <p:cNvSpPr/>
            <p:nvPr/>
          </p:nvSpPr>
          <p:spPr>
            <a:xfrm>
              <a:off x="76200" y="4038600"/>
              <a:ext cx="3657600" cy="274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 sz="2400" b="1">
                  <a:solidFill>
                    <a:srgbClr val="0070C0"/>
                  </a:solidFill>
                </a:rPr>
                <a:t>Cấu trúc 1 node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945717" y="4648200"/>
              <a:ext cx="2483283" cy="818710"/>
              <a:chOff x="457200" y="5257800"/>
              <a:chExt cx="2483283" cy="81871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57200" y="5257800"/>
                <a:ext cx="1585686" cy="818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data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895764" y="5688130"/>
                <a:ext cx="728613" cy="1088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100188" y="5257800"/>
                <a:ext cx="840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pNext</a:t>
                </a: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3988640" y="4629091"/>
            <a:ext cx="4824319" cy="154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b="1" dirty="0"/>
              <a:t> :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node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pNext</a:t>
            </a:r>
            <a:r>
              <a:rPr lang="en-US" sz="2400" b="1" dirty="0"/>
              <a:t> : Con </a:t>
            </a:r>
            <a:r>
              <a:rPr lang="en-US" sz="2400" b="1" dirty="0" err="1"/>
              <a:t>trỏ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node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endParaRPr lang="en-US" sz="2400" b="1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pHead</a:t>
            </a:r>
            <a:r>
              <a:rPr lang="en-US" sz="2400" b="1" dirty="0"/>
              <a:t>: Con </a:t>
            </a:r>
            <a:r>
              <a:rPr lang="en-US" sz="2400" b="1" dirty="0" err="1"/>
              <a:t>trỏ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node </a:t>
            </a:r>
            <a:r>
              <a:rPr lang="en-US" sz="2400" b="1" dirty="0" err="1"/>
              <a:t>đầu</a:t>
            </a:r>
            <a:endParaRPr lang="en-US" sz="2400" b="1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pTail</a:t>
            </a:r>
            <a:r>
              <a:rPr lang="en-US" sz="2400" b="1" dirty="0"/>
              <a:t>: Con </a:t>
            </a:r>
            <a:r>
              <a:rPr lang="en-US" sz="2400" b="1" dirty="0" err="1"/>
              <a:t>trỏ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node </a:t>
            </a:r>
            <a:r>
              <a:rPr lang="en-US" sz="2400" b="1" dirty="0" err="1"/>
              <a:t>cuối</a:t>
            </a:r>
            <a:endParaRPr lang="en-US" sz="24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471055" y="3867090"/>
            <a:ext cx="2757055" cy="1085910"/>
            <a:chOff x="214745" y="4724400"/>
            <a:chExt cx="2757055" cy="1085910"/>
          </a:xfrm>
        </p:grpSpPr>
        <p:sp>
          <p:nvSpPr>
            <p:cNvPr id="57" name="Rectangle 56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cxnSp>
        <p:nvCxnSpPr>
          <p:cNvPr id="63" name="Elbow Connector 62"/>
          <p:cNvCxnSpPr>
            <a:stCxn id="58" idx="0"/>
          </p:cNvCxnSpPr>
          <p:nvPr/>
        </p:nvCxnSpPr>
        <p:spPr>
          <a:xfrm rot="5400000" flipH="1" flipV="1">
            <a:off x="1032881" y="33081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3"/>
          </p:cNvCxnSpPr>
          <p:nvPr/>
        </p:nvCxnSpPr>
        <p:spPr>
          <a:xfrm flipV="1">
            <a:off x="3076384" y="25908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265886" y="2137231"/>
            <a:ext cx="411843" cy="457200"/>
            <a:chOff x="7924800" y="6206835"/>
            <a:chExt cx="411843" cy="457200"/>
          </a:xfrm>
        </p:grpSpPr>
        <p:sp>
          <p:nvSpPr>
            <p:cNvPr id="66" name="Rectangle 65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88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4027944"/>
            <a:ext cx="73914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struct </a:t>
            </a:r>
            <a:r>
              <a:rPr lang="en-US" sz="2800" dirty="0" err="1"/>
              <a:t>ttNode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&lt;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;</a:t>
            </a:r>
          </a:p>
          <a:p>
            <a:r>
              <a:rPr lang="en-US" sz="2800" dirty="0"/>
              <a:t>	struct </a:t>
            </a:r>
            <a:r>
              <a:rPr lang="en-US" sz="2800" dirty="0" err="1"/>
              <a:t>ttNode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pNext</a:t>
            </a:r>
            <a:r>
              <a:rPr lang="en-US" sz="2800" dirty="0"/>
              <a:t>;</a:t>
            </a:r>
          </a:p>
          <a:p>
            <a:r>
              <a:rPr lang="en-US" sz="2800" dirty="0"/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19400" y="1295401"/>
            <a:ext cx="3657600" cy="1330859"/>
            <a:chOff x="457200" y="5257800"/>
            <a:chExt cx="2483283" cy="818710"/>
          </a:xfrm>
        </p:grpSpPr>
        <p:sp>
          <p:nvSpPr>
            <p:cNvPr id="11" name="Rectangle 10"/>
            <p:cNvSpPr/>
            <p:nvPr/>
          </p:nvSpPr>
          <p:spPr>
            <a:xfrm>
              <a:off x="457200" y="5257800"/>
              <a:ext cx="1585686" cy="818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95764" y="5688130"/>
              <a:ext cx="728613" cy="5442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0188" y="5257800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/>
                <a:t>pNext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191000" y="2209800"/>
            <a:ext cx="0" cy="2667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53000" y="2063224"/>
            <a:ext cx="0" cy="33469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5800" y="6324600"/>
            <a:ext cx="4006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typedef struct </a:t>
            </a:r>
            <a:r>
              <a:rPr lang="en-US" sz="2600" dirty="0" err="1"/>
              <a:t>ttNode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Node</a:t>
            </a:r>
            <a:r>
              <a:rPr lang="en-US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9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143000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494544"/>
            <a:ext cx="73914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struct </a:t>
            </a:r>
            <a:r>
              <a:rPr lang="en-US" sz="2800" dirty="0" err="1"/>
              <a:t>ttNode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;</a:t>
            </a:r>
          </a:p>
          <a:p>
            <a:r>
              <a:rPr lang="en-US" sz="2800" dirty="0"/>
              <a:t>	struct </a:t>
            </a:r>
            <a:r>
              <a:rPr lang="en-US" sz="2800" dirty="0" err="1"/>
              <a:t>ttNode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pNext</a:t>
            </a:r>
            <a:r>
              <a:rPr lang="en-US" sz="2800" dirty="0"/>
              <a:t>;</a:t>
            </a:r>
          </a:p>
          <a:p>
            <a:r>
              <a:rPr lang="en-US" sz="2800" dirty="0"/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05646" y="2118859"/>
            <a:ext cx="2651954" cy="700541"/>
            <a:chOff x="457200" y="5257800"/>
            <a:chExt cx="2483283" cy="818710"/>
          </a:xfrm>
        </p:grpSpPr>
        <p:sp>
          <p:nvSpPr>
            <p:cNvPr id="11" name="Rectangle 10"/>
            <p:cNvSpPr/>
            <p:nvPr/>
          </p:nvSpPr>
          <p:spPr>
            <a:xfrm>
              <a:off x="457200" y="5257800"/>
              <a:ext cx="1585686" cy="818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20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95764" y="5688130"/>
              <a:ext cx="728613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0188" y="5257800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/>
                <a:t>pNext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3291" y="6096000"/>
            <a:ext cx="40797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typedef struct </a:t>
            </a:r>
            <a:r>
              <a:rPr lang="en-US" sz="2600" dirty="0" err="1"/>
              <a:t>ttNODE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Node</a:t>
            </a:r>
            <a:r>
              <a:rPr lang="en-US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85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87437"/>
              </p:ext>
            </p:extLst>
          </p:nvPr>
        </p:nvGraphicFramePr>
        <p:xfrm>
          <a:off x="838200" y="44164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5876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599" y="34670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6999" y="31623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399" y="36480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799" y="28162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199" y="37687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599" y="19780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8999" y="39973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5337174"/>
            <a:ext cx="8534400" cy="60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buNone/>
            </a:pPr>
            <a:r>
              <a:rPr lang="en-US" dirty="0">
                <a:solidFill>
                  <a:schemeClr val="tx1"/>
                </a:solidFill>
              </a:rPr>
              <a:t>?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chèn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6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mảng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5200" y="1295400"/>
            <a:ext cx="838200" cy="10080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66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5434E-6 L 0.1125 0.2973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4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1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805231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tin SV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4180344"/>
            <a:ext cx="73914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struct </a:t>
            </a:r>
            <a:r>
              <a:rPr lang="en-US" sz="2800" dirty="0" err="1"/>
              <a:t>ttNode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struct </a:t>
            </a:r>
            <a:r>
              <a:rPr lang="en-US" sz="2800" b="1" dirty="0" err="1">
                <a:solidFill>
                  <a:srgbClr val="0070C0"/>
                </a:solidFill>
              </a:rPr>
              <a:t>SinhVien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;</a:t>
            </a:r>
          </a:p>
          <a:p>
            <a:r>
              <a:rPr lang="en-US" sz="2800" dirty="0"/>
              <a:t>	struct </a:t>
            </a:r>
            <a:r>
              <a:rPr lang="en-US" sz="2800" dirty="0" err="1"/>
              <a:t>ttNode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pNext</a:t>
            </a:r>
            <a:r>
              <a:rPr lang="en-US" sz="2800" dirty="0"/>
              <a:t>;</a:t>
            </a:r>
          </a:p>
          <a:p>
            <a:r>
              <a:rPr lang="en-US" sz="2800" dirty="0"/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1447800"/>
            <a:ext cx="73914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struct </a:t>
            </a:r>
            <a:r>
              <a:rPr lang="en-US" sz="2800" dirty="0" err="1"/>
              <a:t>SinhVien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char ID[10],  </a:t>
            </a:r>
            <a:r>
              <a:rPr lang="en-US" sz="2800" dirty="0" err="1"/>
              <a:t>hoten</a:t>
            </a:r>
            <a:r>
              <a:rPr lang="en-US" sz="2800" dirty="0"/>
              <a:t>[30];</a:t>
            </a:r>
          </a:p>
          <a:p>
            <a:r>
              <a:rPr lang="en-US" sz="2800" dirty="0"/>
              <a:t>	float </a:t>
            </a:r>
            <a:r>
              <a:rPr lang="en-US" sz="2800" dirty="0" err="1"/>
              <a:t>dtb</a:t>
            </a:r>
            <a:r>
              <a:rPr lang="en-US" sz="2800" dirty="0"/>
              <a:t>;</a:t>
            </a:r>
          </a:p>
          <a:p>
            <a:r>
              <a:rPr lang="en-US" sz="2800" dirty="0"/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77044" y="626522"/>
            <a:ext cx="5242756" cy="805334"/>
            <a:chOff x="457200" y="5092213"/>
            <a:chExt cx="2032994" cy="984297"/>
          </a:xfrm>
        </p:grpSpPr>
        <p:sp>
          <p:nvSpPr>
            <p:cNvPr id="11" name="Rectangle 10"/>
            <p:cNvSpPr/>
            <p:nvPr/>
          </p:nvSpPr>
          <p:spPr>
            <a:xfrm>
              <a:off x="457200" y="5257800"/>
              <a:ext cx="1585686" cy="818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ID, hoten, dtb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68418" y="5688130"/>
              <a:ext cx="521776" cy="1088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0188" y="5092213"/>
              <a:ext cx="344959" cy="44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pNext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4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58" y="0"/>
            <a:ext cx="8123642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DSLK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5558" y="4227255"/>
            <a:ext cx="7818842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struct </a:t>
            </a:r>
            <a:r>
              <a:rPr lang="en-US" sz="3200" dirty="0" err="1"/>
              <a:t>ttList</a:t>
            </a:r>
            <a:endParaRPr lang="en-US" sz="3200" dirty="0"/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Node </a:t>
            </a: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 err="1">
                <a:solidFill>
                  <a:srgbClr val="FF0000"/>
                </a:solidFill>
              </a:rPr>
              <a:t>pHead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 err="1">
                <a:solidFill>
                  <a:srgbClr val="FF0000"/>
                </a:solidFill>
              </a:rPr>
              <a:t>pTail</a:t>
            </a:r>
            <a:r>
              <a:rPr lang="en-US" sz="3200" dirty="0"/>
              <a:t>;</a:t>
            </a:r>
          </a:p>
          <a:p>
            <a:r>
              <a:rPr lang="en-US" sz="3200" dirty="0"/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2415" y="13062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4714" y="1317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94200" y="1317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18200" y="13226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2200" y="1295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2156101" y="1534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8400" y="15276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2400" y="1545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56400" y="1545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71055" y="3028890"/>
            <a:ext cx="2757055" cy="1085910"/>
            <a:chOff x="214745" y="4724400"/>
            <a:chExt cx="2757055" cy="1085910"/>
          </a:xfrm>
        </p:grpSpPr>
        <p:sp>
          <p:nvSpPr>
            <p:cNvPr id="39" name="Rectangle 38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cxnSp>
        <p:nvCxnSpPr>
          <p:cNvPr id="45" name="Elbow Connector 44"/>
          <p:cNvCxnSpPr>
            <a:stCxn id="40" idx="0"/>
          </p:cNvCxnSpPr>
          <p:nvPr/>
        </p:nvCxnSpPr>
        <p:spPr>
          <a:xfrm rot="5400000" flipH="1" flipV="1">
            <a:off x="1032881" y="24699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3"/>
          </p:cNvCxnSpPr>
          <p:nvPr/>
        </p:nvCxnSpPr>
        <p:spPr>
          <a:xfrm flipV="1">
            <a:off x="3076384" y="17526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274957" y="1299031"/>
            <a:ext cx="411843" cy="457200"/>
            <a:chOff x="7924800" y="6206835"/>
            <a:chExt cx="411843" cy="457200"/>
          </a:xfrm>
        </p:grpSpPr>
        <p:sp>
          <p:nvSpPr>
            <p:cNvPr id="48" name="Rectangle 47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/>
          <p:cNvSpPr/>
          <p:nvPr/>
        </p:nvSpPr>
        <p:spPr>
          <a:xfrm>
            <a:off x="685800" y="6324600"/>
            <a:ext cx="34535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typedef struct </a:t>
            </a:r>
            <a:r>
              <a:rPr lang="en-US" sz="2600" dirty="0" err="1"/>
              <a:t>ttList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List</a:t>
            </a:r>
            <a:r>
              <a:rPr lang="en-US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097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58" y="0"/>
            <a:ext cx="8123642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DSLK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CAD-60C1-453A-BFE9-725E3BFA5FF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6800" y="4114800"/>
            <a:ext cx="41910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struct </a:t>
            </a:r>
            <a:r>
              <a:rPr lang="en-US" sz="2600" dirty="0" err="1">
                <a:solidFill>
                  <a:srgbClr val="002060"/>
                </a:solidFill>
              </a:rPr>
              <a:t>ttList</a:t>
            </a:r>
            <a:endParaRPr lang="en-US" sz="2600" dirty="0">
              <a:solidFill>
                <a:srgbClr val="002060"/>
              </a:solidFill>
            </a:endParaRP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     Node </a:t>
            </a:r>
            <a:r>
              <a:rPr lang="en-US" sz="2600" dirty="0">
                <a:solidFill>
                  <a:srgbClr val="FF0000"/>
                </a:solidFill>
              </a:rPr>
              <a:t>*</a:t>
            </a:r>
            <a:r>
              <a:rPr lang="en-US" sz="2600" dirty="0" err="1">
                <a:solidFill>
                  <a:srgbClr val="FF0000"/>
                </a:solidFill>
              </a:rPr>
              <a:t>pHead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*</a:t>
            </a:r>
            <a:r>
              <a:rPr lang="en-US" sz="2600" dirty="0" err="1">
                <a:solidFill>
                  <a:srgbClr val="FF0000"/>
                </a:solidFill>
              </a:rPr>
              <a:t>pTail</a:t>
            </a:r>
            <a:r>
              <a:rPr lang="en-US" sz="2600" dirty="0"/>
              <a:t>;</a:t>
            </a:r>
          </a:p>
          <a:p>
            <a:r>
              <a:rPr lang="en-US" sz="2600" dirty="0"/>
              <a:t>};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2642" y="4104144"/>
            <a:ext cx="3687358" cy="2092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struct </a:t>
            </a:r>
            <a:r>
              <a:rPr lang="en-US" sz="2600" dirty="0" err="1">
                <a:solidFill>
                  <a:srgbClr val="002060"/>
                </a:solidFill>
              </a:rPr>
              <a:t>ttNode</a:t>
            </a:r>
            <a:endParaRPr lang="en-US" sz="2600" dirty="0">
              <a:solidFill>
                <a:srgbClr val="002060"/>
              </a:solidFill>
            </a:endParaRP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   &lt;</a:t>
            </a:r>
            <a:r>
              <a:rPr lang="en-US" sz="2600" dirty="0" err="1"/>
              <a:t>kiểu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&gt; </a:t>
            </a:r>
            <a:r>
              <a:rPr lang="en-US" sz="2600" dirty="0">
                <a:solidFill>
                  <a:srgbClr val="FF0000"/>
                </a:solidFill>
              </a:rPr>
              <a:t>data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rgbClr val="002060"/>
                </a:solidFill>
              </a:rPr>
              <a:t>     struct </a:t>
            </a:r>
            <a:r>
              <a:rPr lang="en-US" sz="2600" dirty="0" err="1">
                <a:solidFill>
                  <a:srgbClr val="002060"/>
                </a:solidFill>
              </a:rPr>
              <a:t>ttNode</a:t>
            </a:r>
            <a:r>
              <a:rPr lang="en-US" sz="2600" dirty="0">
                <a:solidFill>
                  <a:srgbClr val="002060"/>
                </a:solidFill>
              </a:rPr>
              <a:t>  </a:t>
            </a:r>
            <a:r>
              <a:rPr lang="en-US" sz="2600" dirty="0">
                <a:solidFill>
                  <a:srgbClr val="FF0000"/>
                </a:solidFill>
              </a:rPr>
              <a:t>*</a:t>
            </a:r>
            <a:r>
              <a:rPr lang="en-US" sz="2600" dirty="0" err="1">
                <a:solidFill>
                  <a:srgbClr val="FF0000"/>
                </a:solidFill>
              </a:rPr>
              <a:t>pNext</a:t>
            </a:r>
            <a:r>
              <a:rPr lang="en-US" sz="2600" dirty="0"/>
              <a:t>;</a:t>
            </a:r>
          </a:p>
          <a:p>
            <a:r>
              <a:rPr lang="en-US" sz="2600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0015" y="11538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2314" y="11647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41800" y="11647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65800" y="11702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1430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003701" y="13824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6000" y="13752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80000" y="13933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4000" y="13933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18655" y="2876490"/>
            <a:ext cx="2757055" cy="1085910"/>
            <a:chOff x="214745" y="4724400"/>
            <a:chExt cx="2757055" cy="1085910"/>
          </a:xfrm>
        </p:grpSpPr>
        <p:sp>
          <p:nvSpPr>
            <p:cNvPr id="16" name="Rectangle 15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22" name="Elbow Connector 21"/>
          <p:cNvCxnSpPr>
            <a:stCxn id="17" idx="0"/>
          </p:cNvCxnSpPr>
          <p:nvPr/>
        </p:nvCxnSpPr>
        <p:spPr>
          <a:xfrm rot="5400000" flipH="1" flipV="1">
            <a:off x="880481" y="23175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</p:cNvCxnSpPr>
          <p:nvPr/>
        </p:nvCxnSpPr>
        <p:spPr>
          <a:xfrm flipV="1">
            <a:off x="2923984" y="16002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122557" y="1146631"/>
            <a:ext cx="411843" cy="457200"/>
            <a:chOff x="7924800" y="6206835"/>
            <a:chExt cx="411843" cy="457200"/>
          </a:xfrm>
        </p:grpSpPr>
        <p:sp>
          <p:nvSpPr>
            <p:cNvPr id="25" name="Rectangle 2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76200" y="6248400"/>
            <a:ext cx="4006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typedef struct </a:t>
            </a:r>
            <a:r>
              <a:rPr lang="en-US" sz="2600" dirty="0" err="1"/>
              <a:t>ttNode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Node</a:t>
            </a:r>
            <a:r>
              <a:rPr lang="en-US" sz="2600" dirty="0"/>
              <a:t>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83836" y="5812451"/>
            <a:ext cx="34535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typedef struct </a:t>
            </a:r>
            <a:r>
              <a:rPr lang="en-US" sz="2600" dirty="0" err="1">
                <a:solidFill>
                  <a:srgbClr val="002060"/>
                </a:solidFill>
              </a:rPr>
              <a:t>ttList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List</a:t>
            </a:r>
            <a:r>
              <a:rPr lang="en-US" sz="2600" dirty="0">
                <a:solidFill>
                  <a:srgbClr val="002060"/>
                </a:solidFill>
              </a:rPr>
              <a:t>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1455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8058150" cy="1143000"/>
          </a:xfrm>
        </p:spPr>
        <p:txBody>
          <a:bodyPr>
            <a:no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DSLK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Xóa</a:t>
            </a:r>
            <a:r>
              <a:rPr lang="en-US" dirty="0"/>
              <a:t> 1 </a:t>
            </a:r>
            <a:r>
              <a:rPr lang="en-US" dirty="0" err="1"/>
              <a:t>nút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90801" y="2895600"/>
            <a:ext cx="6781800" cy="114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Cấu trúc tổng quát chương trình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76200"/>
            <a:ext cx="7162800" cy="762000"/>
            <a:chOff x="1600200" y="1371600"/>
            <a:chExt cx="7162800" cy="7620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1524000"/>
              <a:ext cx="6781800" cy="60960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Khai báo thư viện hàm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600200" y="1371600"/>
              <a:ext cx="838200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990600"/>
            <a:ext cx="7162800" cy="762000"/>
            <a:chOff x="1600200" y="1371600"/>
            <a:chExt cx="71628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981200" y="1524000"/>
              <a:ext cx="6781800" cy="60960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Khai báo cấu trúc danh sách liên kết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1371600"/>
              <a:ext cx="838200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00200" y="1905000"/>
            <a:ext cx="7162800" cy="762000"/>
            <a:chOff x="1600200" y="1371600"/>
            <a:chExt cx="7162800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1981200" y="1524000"/>
              <a:ext cx="6781800" cy="60960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Khai báo các nguyên mẫu hàm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600200" y="1371600"/>
              <a:ext cx="838200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2819400"/>
            <a:ext cx="7162800" cy="3200400"/>
            <a:chOff x="1600200" y="1371600"/>
            <a:chExt cx="7162800" cy="3200400"/>
          </a:xfrm>
        </p:grpSpPr>
        <p:sp>
          <p:nvSpPr>
            <p:cNvPr id="16" name="Rounded Rectangle 15"/>
            <p:cNvSpPr/>
            <p:nvPr/>
          </p:nvSpPr>
          <p:spPr>
            <a:xfrm>
              <a:off x="1981200" y="1524000"/>
              <a:ext cx="6781800" cy="304800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      void main()</a:t>
              </a:r>
            </a:p>
            <a:p>
              <a:r>
                <a:rPr lang="en-US" sz="2800" b="1" dirty="0"/>
                <a:t>      {</a:t>
              </a:r>
            </a:p>
            <a:p>
              <a:r>
                <a:rPr lang="en-US" sz="2800" b="1" dirty="0"/>
                <a:t>	</a:t>
              </a:r>
              <a:r>
                <a:rPr lang="en-US" sz="2800" b="1" dirty="0" err="1"/>
                <a:t>Tạo</a:t>
              </a:r>
              <a:r>
                <a:rPr lang="en-US" sz="2800" b="1" dirty="0"/>
                <a:t> </a:t>
              </a:r>
              <a:r>
                <a:rPr lang="en-US" sz="2800" b="1" dirty="0" err="1"/>
                <a:t>lập</a:t>
              </a:r>
              <a:r>
                <a:rPr lang="en-US" sz="2800" b="1" dirty="0"/>
                <a:t> </a:t>
              </a:r>
              <a:r>
                <a:rPr lang="en-US" sz="2800" b="1" dirty="0" err="1"/>
                <a:t>danh</a:t>
              </a:r>
              <a:r>
                <a:rPr lang="en-US" sz="2800" b="1" dirty="0"/>
                <a:t> </a:t>
              </a:r>
              <a:r>
                <a:rPr lang="en-US" sz="2800" b="1" dirty="0" err="1"/>
                <a:t>sách</a:t>
              </a:r>
              <a:r>
                <a:rPr lang="en-US" sz="2800" b="1" dirty="0"/>
                <a:t> </a:t>
              </a:r>
              <a:r>
                <a:rPr lang="en-US" sz="2800" b="1" dirty="0" err="1"/>
                <a:t>rỗng</a:t>
              </a:r>
              <a:endParaRPr lang="en-US" sz="2800" b="1" dirty="0"/>
            </a:p>
            <a:p>
              <a:r>
                <a:rPr lang="en-US" sz="2800" b="1" dirty="0"/>
                <a:t>	</a:t>
              </a:r>
              <a:r>
                <a:rPr lang="en-US" sz="2800" b="1" dirty="0" err="1"/>
                <a:t>Nhập</a:t>
              </a:r>
              <a:r>
                <a:rPr lang="en-US" sz="2800" b="1" dirty="0"/>
                <a:t> </a:t>
              </a:r>
              <a:r>
                <a:rPr lang="en-US" sz="2800" b="1" dirty="0" err="1"/>
                <a:t>dữ</a:t>
              </a:r>
              <a:r>
                <a:rPr lang="en-US" sz="2800" b="1" dirty="0"/>
                <a:t> </a:t>
              </a:r>
              <a:r>
                <a:rPr lang="en-US" sz="2800" b="1" dirty="0" err="1"/>
                <a:t>liệu</a:t>
              </a:r>
              <a:r>
                <a:rPr lang="en-US" sz="2800" b="1" dirty="0"/>
                <a:t> </a:t>
              </a:r>
              <a:r>
                <a:rPr lang="en-US" sz="2800" b="1" dirty="0" err="1"/>
                <a:t>vào</a:t>
              </a:r>
              <a:r>
                <a:rPr lang="en-US" sz="2800" b="1" dirty="0"/>
                <a:t> </a:t>
              </a:r>
              <a:r>
                <a:rPr lang="en-US" sz="2800" b="1" dirty="0" err="1"/>
                <a:t>danh</a:t>
              </a:r>
              <a:r>
                <a:rPr lang="en-US" sz="2800" b="1" dirty="0"/>
                <a:t> </a:t>
              </a:r>
              <a:r>
                <a:rPr lang="en-US" sz="2800" b="1" dirty="0" err="1"/>
                <a:t>sách</a:t>
              </a:r>
              <a:endParaRPr lang="en-US" sz="2800" b="1" dirty="0"/>
            </a:p>
            <a:p>
              <a:r>
                <a:rPr lang="en-US" sz="2800" b="1" dirty="0"/>
                <a:t>	</a:t>
              </a:r>
              <a:r>
                <a:rPr lang="en-US" sz="2800" b="1" dirty="0" err="1"/>
                <a:t>Các</a:t>
              </a:r>
              <a:r>
                <a:rPr lang="en-US" sz="2800" b="1" dirty="0"/>
                <a:t> </a:t>
              </a:r>
              <a:r>
                <a:rPr lang="en-US" sz="2800" b="1" dirty="0" err="1"/>
                <a:t>thao</a:t>
              </a:r>
              <a:r>
                <a:rPr lang="en-US" sz="2800" b="1" dirty="0"/>
                <a:t> </a:t>
              </a:r>
              <a:r>
                <a:rPr lang="en-US" sz="2800" b="1" dirty="0" err="1"/>
                <a:t>tác</a:t>
              </a:r>
              <a:r>
                <a:rPr lang="en-US" sz="2800" b="1" dirty="0"/>
                <a:t> </a:t>
              </a:r>
              <a:r>
                <a:rPr lang="en-US" sz="2800" b="1" dirty="0" err="1"/>
                <a:t>xử</a:t>
              </a:r>
              <a:r>
                <a:rPr lang="en-US" sz="2800" b="1" dirty="0"/>
                <a:t> </a:t>
              </a:r>
              <a:r>
                <a:rPr lang="en-US" sz="2800" b="1" dirty="0" err="1"/>
                <a:t>lý</a:t>
              </a:r>
              <a:r>
                <a:rPr lang="en-US" sz="2800" b="1" dirty="0"/>
                <a:t> </a:t>
              </a:r>
              <a:r>
                <a:rPr lang="en-US" sz="2800" b="1" dirty="0" err="1"/>
                <a:t>trên</a:t>
              </a:r>
              <a:r>
                <a:rPr lang="en-US" sz="2800" b="1" dirty="0"/>
                <a:t> </a:t>
              </a:r>
              <a:r>
                <a:rPr lang="en-US" sz="2800" b="1" dirty="0" err="1"/>
                <a:t>danh</a:t>
              </a:r>
              <a:r>
                <a:rPr lang="en-US" sz="2800" b="1" dirty="0"/>
                <a:t> </a:t>
              </a:r>
              <a:r>
                <a:rPr lang="en-US" sz="2800" b="1" dirty="0" err="1"/>
                <a:t>sách</a:t>
              </a:r>
              <a:endParaRPr lang="en-US" sz="2800" b="1" dirty="0"/>
            </a:p>
            <a:p>
              <a:r>
                <a:rPr lang="en-US" sz="2800" b="1" dirty="0"/>
                <a:t>	</a:t>
              </a:r>
              <a:r>
                <a:rPr lang="en-US" sz="2800" b="1" dirty="0" err="1"/>
                <a:t>Hủy</a:t>
              </a:r>
              <a:r>
                <a:rPr lang="en-US" sz="2800" b="1" dirty="0"/>
                <a:t> </a:t>
              </a:r>
              <a:r>
                <a:rPr lang="en-US" sz="2800" b="1" dirty="0" err="1"/>
                <a:t>danh</a:t>
              </a:r>
              <a:r>
                <a:rPr lang="en-US" sz="2800" b="1" dirty="0"/>
                <a:t> </a:t>
              </a:r>
              <a:r>
                <a:rPr lang="en-US" sz="2800" b="1" dirty="0" err="1"/>
                <a:t>sách</a:t>
              </a:r>
              <a:endParaRPr lang="en-US" sz="2800" b="1" dirty="0"/>
            </a:p>
            <a:p>
              <a:r>
                <a:rPr lang="en-US" sz="2800" b="1" dirty="0"/>
                <a:t>      }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600200" y="1371600"/>
              <a:ext cx="838200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00200" y="6019800"/>
            <a:ext cx="7162800" cy="762000"/>
            <a:chOff x="1600200" y="1371600"/>
            <a:chExt cx="71628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1981200" y="1524000"/>
              <a:ext cx="6781800" cy="60960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Cài đặt các hàm con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600200" y="1371600"/>
              <a:ext cx="838200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5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10200" y="838200"/>
            <a:ext cx="609600" cy="342900"/>
            <a:chOff x="457200" y="3048000"/>
            <a:chExt cx="609600" cy="609600"/>
          </a:xfrm>
        </p:grpSpPr>
        <p:sp>
          <p:nvSpPr>
            <p:cNvPr id="21" name="Chevron 20"/>
            <p:cNvSpPr/>
            <p:nvPr/>
          </p:nvSpPr>
          <p:spPr>
            <a:xfrm rot="5400000">
              <a:off x="533400" y="2971800"/>
              <a:ext cx="457200" cy="6096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 rot="5400000">
              <a:off x="533400" y="3124200"/>
              <a:ext cx="457200" cy="609600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0200" y="1752600"/>
            <a:ext cx="609600" cy="342900"/>
            <a:chOff x="457200" y="3048000"/>
            <a:chExt cx="609600" cy="609600"/>
          </a:xfrm>
        </p:grpSpPr>
        <p:sp>
          <p:nvSpPr>
            <p:cNvPr id="25" name="Chevron 24"/>
            <p:cNvSpPr/>
            <p:nvPr/>
          </p:nvSpPr>
          <p:spPr>
            <a:xfrm rot="5400000">
              <a:off x="533400" y="2971800"/>
              <a:ext cx="457200" cy="6096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 rot="5400000">
              <a:off x="533400" y="3124200"/>
              <a:ext cx="457200" cy="609600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2100" y="2667000"/>
            <a:ext cx="609600" cy="400050"/>
            <a:chOff x="457200" y="3048000"/>
            <a:chExt cx="609600" cy="609600"/>
          </a:xfrm>
        </p:grpSpPr>
        <p:sp>
          <p:nvSpPr>
            <p:cNvPr id="28" name="Chevron 27"/>
            <p:cNvSpPr/>
            <p:nvPr/>
          </p:nvSpPr>
          <p:spPr>
            <a:xfrm rot="5400000">
              <a:off x="533400" y="2971800"/>
              <a:ext cx="457200" cy="6096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 rot="5400000">
              <a:off x="533400" y="3124200"/>
              <a:ext cx="457200" cy="609600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72100" y="5981700"/>
            <a:ext cx="609600" cy="342900"/>
            <a:chOff x="457200" y="3048000"/>
            <a:chExt cx="609600" cy="609600"/>
          </a:xfrm>
        </p:grpSpPr>
        <p:sp>
          <p:nvSpPr>
            <p:cNvPr id="31" name="Chevron 30"/>
            <p:cNvSpPr/>
            <p:nvPr/>
          </p:nvSpPr>
          <p:spPr>
            <a:xfrm rot="5400000">
              <a:off x="533400" y="2971800"/>
              <a:ext cx="457200" cy="6096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rot="5400000">
              <a:off x="533400" y="3124200"/>
              <a:ext cx="457200" cy="609600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6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7634529" cy="2514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void </a:t>
            </a:r>
            <a:r>
              <a:rPr lang="en-US" dirty="0" err="1"/>
              <a:t>CreateEmptyList</a:t>
            </a:r>
            <a:r>
              <a:rPr lang="en-US" dirty="0"/>
              <a:t>(List </a:t>
            </a:r>
            <a:r>
              <a:rPr lang="en-US" dirty="0">
                <a:solidFill>
                  <a:srgbClr val="FF0000"/>
                </a:solidFill>
              </a:rPr>
              <a:t>&amp;list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list.pHead</a:t>
            </a:r>
            <a:r>
              <a:rPr lang="en-US" dirty="0"/>
              <a:t> = </a:t>
            </a:r>
            <a:r>
              <a:rPr lang="en-US" dirty="0" err="1"/>
              <a:t>list.pTail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35</a:t>
            </a:fld>
            <a:endParaRPr lang="en-US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2971800" y="2761101"/>
            <a:ext cx="9144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72200" y="36062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70C0"/>
                </a:solidFill>
              </a:rPr>
              <a:t>Sau khi tạo lập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0839" y="2561046"/>
            <a:ext cx="19840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43239" y="2713446"/>
            <a:ext cx="685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757" y="324684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pHead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37412" y="2713446"/>
            <a:ext cx="685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3502" y="3246846"/>
            <a:ext cx="744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pTail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83" y="292372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List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" y="36062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</a:rPr>
              <a:t>Trước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khi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tạo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lập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172200" y="2564250"/>
            <a:ext cx="2757055" cy="1085910"/>
            <a:chOff x="214745" y="4724400"/>
            <a:chExt cx="2757055" cy="1085910"/>
          </a:xfrm>
        </p:grpSpPr>
        <p:sp>
          <p:nvSpPr>
            <p:cNvPr id="62" name="Rectangle 61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97556" y="2713446"/>
            <a:ext cx="685800" cy="533400"/>
            <a:chOff x="7097556" y="1901796"/>
            <a:chExt cx="685800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077200" y="2716650"/>
            <a:ext cx="685800" cy="533400"/>
            <a:chOff x="7097556" y="1901796"/>
            <a:chExt cx="685800" cy="5334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lded Corner 15"/>
          <p:cNvSpPr/>
          <p:nvPr/>
        </p:nvSpPr>
        <p:spPr>
          <a:xfrm>
            <a:off x="152400" y="1472625"/>
            <a:ext cx="306230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pHead và pTail chưa xác định</a:t>
            </a:r>
          </a:p>
        </p:txBody>
      </p:sp>
      <p:sp>
        <p:nvSpPr>
          <p:cNvPr id="80" name="Folded Corner 79"/>
          <p:cNvSpPr/>
          <p:nvPr/>
        </p:nvSpPr>
        <p:spPr>
          <a:xfrm>
            <a:off x="5935335" y="1472625"/>
            <a:ext cx="306230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pHead và pTail trỏ vào NULL (rỗng)</a:t>
            </a:r>
          </a:p>
        </p:txBody>
      </p:sp>
    </p:spTree>
    <p:extLst>
      <p:ext uri="{BB962C8B-B14F-4D97-AF65-F5344CB8AC3E}">
        <p14:creationId xmlns:p14="http://schemas.microsoft.com/office/powerpoint/2010/main" val="34886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animBg="1"/>
      <p:bldP spid="37903" grpId="0" animBg="1"/>
      <p:bldP spid="16" grpId="0" animBg="1"/>
      <p:bldP spid="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danh sách rỗng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IsEmptyList</a:t>
            </a:r>
            <a:r>
              <a:rPr lang="en-US" dirty="0"/>
              <a:t>(List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if </a:t>
            </a:r>
            <a:r>
              <a:rPr lang="en-US" dirty="0">
                <a:solidFill>
                  <a:srgbClr val="FF3300"/>
                </a:solidFill>
              </a:rPr>
              <a:t>(</a:t>
            </a:r>
            <a:r>
              <a:rPr lang="en-US" dirty="0"/>
              <a:t>(</a:t>
            </a:r>
            <a:r>
              <a:rPr lang="en-US" dirty="0" err="1"/>
              <a:t>list.pHead</a:t>
            </a:r>
            <a:r>
              <a:rPr lang="en-US" dirty="0"/>
              <a:t>==NULL) &amp;&amp;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   (</a:t>
            </a:r>
            <a:r>
              <a:rPr lang="en-US" dirty="0" err="1"/>
              <a:t>list.pTail</a:t>
            </a:r>
            <a:r>
              <a:rPr lang="en-US" dirty="0"/>
              <a:t>==NULL)</a:t>
            </a:r>
            <a:r>
              <a:rPr lang="en-US" dirty="0">
                <a:solidFill>
                  <a:srgbClr val="FF3300"/>
                </a:solidFill>
              </a:rPr>
              <a:t>)</a:t>
            </a:r>
            <a:r>
              <a:rPr lang="en-US" dirty="0"/>
              <a:t>  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24200" y="3048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70C0"/>
                </a:solidFill>
              </a:rPr>
              <a:t>Danh sách rỗng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76600" y="1809690"/>
            <a:ext cx="2757055" cy="1085910"/>
            <a:chOff x="214745" y="4724400"/>
            <a:chExt cx="2757055" cy="1085910"/>
          </a:xfrm>
        </p:grpSpPr>
        <p:sp>
          <p:nvSpPr>
            <p:cNvPr id="37" name="Rectangle 36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4745" y="508708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01956" y="1958886"/>
            <a:ext cx="685800" cy="533400"/>
            <a:chOff x="7097556" y="1901796"/>
            <a:chExt cx="685800" cy="5334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181600" y="1962090"/>
            <a:ext cx="685800" cy="533400"/>
            <a:chOff x="7097556" y="1901796"/>
            <a:chExt cx="685800" cy="5334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44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693025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94871" y="2952690"/>
            <a:ext cx="2757055" cy="1085910"/>
            <a:chOff x="214745" y="4724400"/>
            <a:chExt cx="2757055" cy="1085910"/>
          </a:xfrm>
        </p:grpSpPr>
        <p:sp>
          <p:nvSpPr>
            <p:cNvPr id="42" name="Rectangle 41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20227" y="3101886"/>
            <a:ext cx="685800" cy="533400"/>
            <a:chOff x="7097556" y="1901796"/>
            <a:chExt cx="685800" cy="533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599871" y="3105090"/>
            <a:ext cx="685800" cy="533400"/>
            <a:chOff x="7097556" y="1901796"/>
            <a:chExt cx="685800" cy="5334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097556" y="1901796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097556" y="1905000"/>
              <a:ext cx="685800" cy="5301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800271" y="3200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633028" y="3204031"/>
            <a:ext cx="411843" cy="457200"/>
            <a:chOff x="7924800" y="6206835"/>
            <a:chExt cx="411843" cy="457200"/>
          </a:xfrm>
        </p:grpSpPr>
        <p:sp>
          <p:nvSpPr>
            <p:cNvPr id="56" name="Rectangle 55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Elbow Connector 4"/>
          <p:cNvCxnSpPr/>
          <p:nvPr/>
        </p:nvCxnSpPr>
        <p:spPr>
          <a:xfrm rot="10800000">
            <a:off x="6372010" y="36576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43923" y="392430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cxnSp>
        <p:nvCxnSpPr>
          <p:cNvPr id="10" name="Elbow Connector 9"/>
          <p:cNvCxnSpPr>
            <a:stCxn id="43" idx="0"/>
            <a:endCxn id="54" idx="0"/>
          </p:cNvCxnSpPr>
          <p:nvPr/>
        </p:nvCxnSpPr>
        <p:spPr>
          <a:xfrm rot="16200000" flipH="1">
            <a:off x="4039965" y="1028252"/>
            <a:ext cx="95310" cy="4248987"/>
          </a:xfrm>
          <a:prstGeom prst="bentConnector3">
            <a:avLst>
              <a:gd name="adj1" fmla="val -83583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6" idx="0"/>
            <a:endCxn id="54" idx="2"/>
          </p:cNvCxnSpPr>
          <p:nvPr/>
        </p:nvCxnSpPr>
        <p:spPr>
          <a:xfrm rot="16200000" flipH="1">
            <a:off x="4582904" y="2028390"/>
            <a:ext cx="19110" cy="3239310"/>
          </a:xfrm>
          <a:prstGeom prst="bentConnector5">
            <a:avLst>
              <a:gd name="adj1" fmla="val 4386185"/>
              <a:gd name="adj2" fmla="val 99431"/>
              <a:gd name="adj3" fmla="val 434118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175260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list.pHead = pNew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16853" y="3972580"/>
            <a:ext cx="268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list.pTail = pNew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782910" y="4556124"/>
            <a:ext cx="7218090" cy="2225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if(</a:t>
            </a:r>
            <a:r>
              <a:rPr lang="en-US" sz="3200" dirty="0" err="1"/>
              <a:t>IsEmptyList</a:t>
            </a:r>
            <a:r>
              <a:rPr lang="en-US" sz="3200" dirty="0"/>
              <a:t>(list))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list.pHead</a:t>
            </a:r>
            <a:r>
              <a:rPr lang="en-US" sz="3200" dirty="0"/>
              <a:t> = </a:t>
            </a:r>
            <a:r>
              <a:rPr lang="en-US" sz="3200" dirty="0" err="1"/>
              <a:t>list.pTail</a:t>
            </a:r>
            <a:r>
              <a:rPr lang="en-US" sz="3200" dirty="0"/>
              <a:t> = </a:t>
            </a:r>
            <a:r>
              <a:rPr lang="en-US" sz="3200" dirty="0" err="1"/>
              <a:t>pNew</a:t>
            </a:r>
            <a:r>
              <a:rPr lang="en-US" sz="3200" dirty="0"/>
              <a:t>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36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88" grpId="0"/>
      <p:bldP spid="29" grpId="0" animBg="1"/>
      <p:bldP spid="2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05815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66271" y="2681525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86200" y="29292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693557" y="2932866"/>
            <a:ext cx="411843" cy="457200"/>
            <a:chOff x="7924800" y="6206835"/>
            <a:chExt cx="411843" cy="457200"/>
          </a:xfrm>
        </p:grpSpPr>
        <p:sp>
          <p:nvSpPr>
            <p:cNvPr id="19" name="Rectangle 1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Elbow Connector 23"/>
          <p:cNvCxnSpPr>
            <a:stCxn id="6" idx="0"/>
            <a:endCxn id="17" idx="0"/>
          </p:cNvCxnSpPr>
          <p:nvPr/>
        </p:nvCxnSpPr>
        <p:spPr>
          <a:xfrm rot="16200000" flipH="1">
            <a:off x="2968630" y="1599822"/>
            <a:ext cx="95310" cy="2563516"/>
          </a:xfrm>
          <a:prstGeom prst="bentConnector3">
            <a:avLst>
              <a:gd name="adj1" fmla="val -61779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17" idx="2"/>
          </p:cNvCxnSpPr>
          <p:nvPr/>
        </p:nvCxnSpPr>
        <p:spPr>
          <a:xfrm rot="16200000" flipH="1">
            <a:off x="3511568" y="2599961"/>
            <a:ext cx="19110" cy="1553839"/>
          </a:xfrm>
          <a:prstGeom prst="bentConnector5">
            <a:avLst>
              <a:gd name="adj1" fmla="val 5183673"/>
              <a:gd name="adj2" fmla="val 581"/>
              <a:gd name="adj3" fmla="val 5211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28871" y="29292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861628" y="2932866"/>
            <a:ext cx="411843" cy="457200"/>
            <a:chOff x="7924800" y="6206835"/>
            <a:chExt cx="411843" cy="457200"/>
          </a:xfrm>
        </p:grpSpPr>
        <p:sp>
          <p:nvSpPr>
            <p:cNvPr id="53" name="Rectangle 5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Elbow Connector 56"/>
          <p:cNvCxnSpPr/>
          <p:nvPr/>
        </p:nvCxnSpPr>
        <p:spPr>
          <a:xfrm rot="10800000">
            <a:off x="6600610" y="3386435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72523" y="36531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sp>
        <p:nvSpPr>
          <p:cNvPr id="59" name="Folded Corner 58"/>
          <p:cNvSpPr/>
          <p:nvPr/>
        </p:nvSpPr>
        <p:spPr>
          <a:xfrm>
            <a:off x="891274" y="4495800"/>
            <a:ext cx="7021688" cy="1752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Có 2 trường hợp để thêm pNew</a:t>
            </a:r>
          </a:p>
          <a:p>
            <a:pPr marL="342900" indent="-342900">
              <a:buAutoNum type="arabicPeriod"/>
            </a:pPr>
            <a:r>
              <a:rPr lang="en-US" sz="3200"/>
              <a:t>Thêm </a:t>
            </a:r>
            <a:r>
              <a:rPr lang="en-US" sz="3200" b="1">
                <a:solidFill>
                  <a:srgbClr val="FF0000"/>
                </a:solidFill>
              </a:rPr>
              <a:t>pNew</a:t>
            </a:r>
            <a:r>
              <a:rPr lang="en-US" sz="3200"/>
              <a:t> vào đầu (AddHead)</a:t>
            </a:r>
          </a:p>
          <a:p>
            <a:pPr marL="342900" indent="-342900">
              <a:buAutoNum type="arabicPeriod"/>
            </a:pPr>
            <a:r>
              <a:rPr lang="en-US" sz="3200"/>
              <a:t>Thêm </a:t>
            </a:r>
            <a:r>
              <a:rPr lang="en-US" sz="3200" b="1">
                <a:solidFill>
                  <a:srgbClr val="FF0000"/>
                </a:solidFill>
              </a:rPr>
              <a:t>pNew</a:t>
            </a:r>
            <a:r>
              <a:rPr lang="en-US" sz="3200"/>
              <a:t> vào cuối (AddTail)</a:t>
            </a:r>
          </a:p>
        </p:txBody>
      </p:sp>
    </p:spTree>
    <p:extLst>
      <p:ext uri="{BB962C8B-B14F-4D97-AF65-F5344CB8AC3E}">
        <p14:creationId xmlns:p14="http://schemas.microsoft.com/office/powerpoint/2010/main" val="76006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Thêm một nút vào đầu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66271" y="3405091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86200" y="3652801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693557" y="3656432"/>
            <a:ext cx="411843" cy="457200"/>
            <a:chOff x="7924800" y="6206835"/>
            <a:chExt cx="411843" cy="457200"/>
          </a:xfrm>
        </p:grpSpPr>
        <p:sp>
          <p:nvSpPr>
            <p:cNvPr id="19" name="Rectangle 1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Elbow Connector 23"/>
          <p:cNvCxnSpPr>
            <a:stCxn id="6" idx="0"/>
            <a:endCxn id="17" idx="0"/>
          </p:cNvCxnSpPr>
          <p:nvPr/>
        </p:nvCxnSpPr>
        <p:spPr>
          <a:xfrm rot="16200000" flipH="1">
            <a:off x="2968630" y="2323388"/>
            <a:ext cx="95310" cy="2563516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17" idx="2"/>
          </p:cNvCxnSpPr>
          <p:nvPr/>
        </p:nvCxnSpPr>
        <p:spPr>
          <a:xfrm rot="16200000" flipH="1">
            <a:off x="3511568" y="3323527"/>
            <a:ext cx="19110" cy="1553839"/>
          </a:xfrm>
          <a:prstGeom prst="bentConnector5">
            <a:avLst>
              <a:gd name="adj1" fmla="val 5183673"/>
              <a:gd name="adj2" fmla="val 581"/>
              <a:gd name="adj3" fmla="val 5211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28871" y="3652801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861628" y="3656432"/>
            <a:ext cx="411843" cy="457200"/>
            <a:chOff x="7924800" y="6206835"/>
            <a:chExt cx="411843" cy="457200"/>
          </a:xfrm>
        </p:grpSpPr>
        <p:sp>
          <p:nvSpPr>
            <p:cNvPr id="53" name="Rectangle 5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Elbow Connector 56"/>
          <p:cNvCxnSpPr/>
          <p:nvPr/>
        </p:nvCxnSpPr>
        <p:spPr>
          <a:xfrm rot="10800000">
            <a:off x="6600610" y="4110001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72523" y="4376701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95800" y="3085766"/>
            <a:ext cx="0" cy="567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95800" y="3099621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34545" y="3085766"/>
            <a:ext cx="0" cy="567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0"/>
            <a:endCxn id="51" idx="0"/>
          </p:cNvCxnSpPr>
          <p:nvPr/>
        </p:nvCxnSpPr>
        <p:spPr>
          <a:xfrm rot="16200000" flipH="1">
            <a:off x="4039965" y="1252053"/>
            <a:ext cx="95310" cy="4706187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190671" y="2957945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64" name="Oval 63"/>
          <p:cNvSpPr/>
          <p:nvPr/>
        </p:nvSpPr>
        <p:spPr>
          <a:xfrm>
            <a:off x="3476586" y="2667000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04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kiểu dữ liệu tĩnh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80818"/>
              </p:ext>
            </p:extLst>
          </p:nvPr>
        </p:nvGraphicFramePr>
        <p:xfrm>
          <a:off x="838201" y="5026025"/>
          <a:ext cx="8153397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1972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599" y="40766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6999" y="37719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05200" y="1905000"/>
            <a:ext cx="838200" cy="10080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105400" y="6019800"/>
            <a:ext cx="2362200" cy="762000"/>
          </a:xfrm>
          <a:prstGeom prst="borderCallout1">
            <a:avLst>
              <a:gd name="adj1" fmla="val 24464"/>
              <a:gd name="adj2" fmla="val 103495"/>
              <a:gd name="adj3" fmla="val -57024"/>
              <a:gd name="adj4" fmla="val 146614"/>
            </a:avLst>
          </a:prstGeom>
          <a:solidFill>
            <a:srgbClr val="99FF33"/>
          </a:solidFill>
          <a:ln w="38100"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Bổ sung thêm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04901" y="2854325"/>
            <a:ext cx="6896099" cy="1143000"/>
            <a:chOff x="1257300" y="762000"/>
            <a:chExt cx="5981699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914400"/>
              <a:ext cx="5562599" cy="8382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B050"/>
                  </a:solidFill>
                </a:rPr>
                <a:t>     Giả sử cần thêm tiếp 1 phần tử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257300" y="762000"/>
              <a:ext cx="1257300" cy="1143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/>
                <a:t>?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1206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0.04809 -0.24994 C 0.06962 -0.24994 0.09635 -0.18104 0.09635 -0.12485 L 0.09635 -7.51445E-7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5 L 0.04948 -0.24995 C 0.0717 -0.24995 0.09913 -0.18105 0.09913 -0.12486 L 0.09913 4.62428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0.04948 -0.24994 C 0.0717 -0.24994 0.09913 -0.18104 0.09913 -0.12486 L 0.09913 2.22045E-16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0.04948 -0.24994 C 0.0717 -0.24994 0.09913 -0.18104 0.09913 -0.12485 L 0.09913 -6.93642E-7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50867E-6 L 0.05364 -4.50867E-6 C 0.07795 -4.50867E-6 0.10798 0.08232 0.10798 0.1496 L 0.10798 0.2992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14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TH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1314" y="1843325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501243" y="20910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08600" y="2094666"/>
            <a:ext cx="411843" cy="457200"/>
            <a:chOff x="7924800" y="6206835"/>
            <a:chExt cx="411843" cy="457200"/>
          </a:xfrm>
        </p:grpSpPr>
        <p:sp>
          <p:nvSpPr>
            <p:cNvPr id="19" name="Rectangle 1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Elbow Connector 41"/>
          <p:cNvCxnSpPr>
            <a:stCxn id="9" idx="0"/>
            <a:endCxn id="17" idx="2"/>
          </p:cNvCxnSpPr>
          <p:nvPr/>
        </p:nvCxnSpPr>
        <p:spPr>
          <a:xfrm rot="16200000" flipH="1">
            <a:off x="4126611" y="1761761"/>
            <a:ext cx="19110" cy="1553839"/>
          </a:xfrm>
          <a:prstGeom prst="bentConnector5">
            <a:avLst>
              <a:gd name="adj1" fmla="val 5183673"/>
              <a:gd name="adj2" fmla="val 581"/>
              <a:gd name="adj3" fmla="val 5211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43914" y="20910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0843" y="1524000"/>
            <a:ext cx="0" cy="567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10843" y="1537855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849588" y="1524000"/>
            <a:ext cx="0" cy="567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0"/>
            <a:endCxn id="51" idx="0"/>
          </p:cNvCxnSpPr>
          <p:nvPr/>
        </p:nvCxnSpPr>
        <p:spPr>
          <a:xfrm rot="16200000" flipH="1">
            <a:off x="4655008" y="-309713"/>
            <a:ext cx="95310" cy="4706187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5238690"/>
            <a:ext cx="2757055" cy="1085910"/>
            <a:chOff x="214745" y="4724400"/>
            <a:chExt cx="2757055" cy="1085910"/>
          </a:xfrm>
        </p:grpSpPr>
        <p:sp>
          <p:nvSpPr>
            <p:cNvPr id="39" name="Rectangle 38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486729" y="5486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453086" y="5490031"/>
            <a:ext cx="411843" cy="457200"/>
            <a:chOff x="7924800" y="6206835"/>
            <a:chExt cx="411843" cy="457200"/>
          </a:xfrm>
        </p:grpSpPr>
        <p:sp>
          <p:nvSpPr>
            <p:cNvPr id="49" name="Rectangle 4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Elbow Connector 67"/>
          <p:cNvCxnSpPr>
            <a:stCxn id="45" idx="0"/>
            <a:endCxn id="69" idx="2"/>
          </p:cNvCxnSpPr>
          <p:nvPr/>
        </p:nvCxnSpPr>
        <p:spPr>
          <a:xfrm rot="16200000" flipH="1">
            <a:off x="5183433" y="4085790"/>
            <a:ext cx="19110" cy="3696510"/>
          </a:xfrm>
          <a:prstGeom prst="bentConnector5">
            <a:avLst>
              <a:gd name="adj1" fmla="val 4386185"/>
              <a:gd name="adj2" fmla="val 98189"/>
              <a:gd name="adj3" fmla="val 434118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9400" y="5486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70" name="Straight Arrow Connector 69"/>
          <p:cNvCxnSpPr>
            <a:stCxn id="47" idx="3"/>
            <a:endCxn id="69" idx="1"/>
          </p:cNvCxnSpPr>
          <p:nvPr/>
        </p:nvCxnSpPr>
        <p:spPr>
          <a:xfrm>
            <a:off x="5310415" y="5715000"/>
            <a:ext cx="131898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1" idx="0"/>
            <a:endCxn id="47" idx="0"/>
          </p:cNvCxnSpPr>
          <p:nvPr/>
        </p:nvCxnSpPr>
        <p:spPr>
          <a:xfrm rot="16200000" flipH="1">
            <a:off x="3569159" y="4156987"/>
            <a:ext cx="95310" cy="2563516"/>
          </a:xfrm>
          <a:prstGeom prst="bentConnector3">
            <a:avLst>
              <a:gd name="adj1" fmla="val -6468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hevron 74"/>
          <p:cNvSpPr/>
          <p:nvPr/>
        </p:nvSpPr>
        <p:spPr>
          <a:xfrm rot="5400000">
            <a:off x="4313435" y="3401819"/>
            <a:ext cx="759277" cy="17226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hevron 75"/>
          <p:cNvSpPr/>
          <p:nvPr/>
        </p:nvSpPr>
        <p:spPr>
          <a:xfrm rot="5400000">
            <a:off x="4321659" y="3099737"/>
            <a:ext cx="759277" cy="1722604"/>
          </a:xfrm>
          <a:prstGeom prst="chevr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14800" y="388076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Vẽ lại</a:t>
            </a:r>
          </a:p>
        </p:txBody>
      </p:sp>
    </p:spTree>
    <p:extLst>
      <p:ext uri="{BB962C8B-B14F-4D97-AF65-F5344CB8AC3E}">
        <p14:creationId xmlns:p14="http://schemas.microsoft.com/office/powerpoint/2010/main" val="10147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Thêm một nút vào đầu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071" y="4967525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61871" y="52152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57157" y="5218866"/>
            <a:ext cx="411843" cy="457200"/>
            <a:chOff x="7924800" y="6206835"/>
            <a:chExt cx="411843" cy="457200"/>
          </a:xfrm>
        </p:grpSpPr>
        <p:sp>
          <p:nvSpPr>
            <p:cNvPr id="13" name="Rectangle 1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" name="Elbow Connector 16"/>
          <p:cNvCxnSpPr>
            <a:stCxn id="9" idx="0"/>
            <a:endCxn id="18" idx="2"/>
          </p:cNvCxnSpPr>
          <p:nvPr/>
        </p:nvCxnSpPr>
        <p:spPr>
          <a:xfrm rot="16200000" flipH="1">
            <a:off x="3706604" y="4233725"/>
            <a:ext cx="19110" cy="2858310"/>
          </a:xfrm>
          <a:prstGeom prst="bentConnector5">
            <a:avLst>
              <a:gd name="adj1" fmla="val 5473668"/>
              <a:gd name="adj2" fmla="val 49309"/>
              <a:gd name="adj3" fmla="val 550116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3471" y="52152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19" name="Straight Arrow Connector 18"/>
          <p:cNvCxnSpPr>
            <a:stCxn id="11" idx="3"/>
            <a:endCxn id="18" idx="1"/>
          </p:cNvCxnSpPr>
          <p:nvPr/>
        </p:nvCxnSpPr>
        <p:spPr>
          <a:xfrm>
            <a:off x="4185557" y="5443835"/>
            <a:ext cx="54791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11" idx="0"/>
          </p:cNvCxnSpPr>
          <p:nvPr/>
        </p:nvCxnSpPr>
        <p:spPr>
          <a:xfrm rot="16200000" flipH="1">
            <a:off x="2477865" y="3919387"/>
            <a:ext cx="95310" cy="2496387"/>
          </a:xfrm>
          <a:prstGeom prst="bentConnector3">
            <a:avLst>
              <a:gd name="adj1" fmla="val -92305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62271" y="52152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95028" y="5218866"/>
            <a:ext cx="411843" cy="457200"/>
            <a:chOff x="7924800" y="6206835"/>
            <a:chExt cx="411843" cy="457200"/>
          </a:xfrm>
        </p:grpSpPr>
        <p:sp>
          <p:nvSpPr>
            <p:cNvPr id="25" name="Rectangle 2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Elbow Connector 28"/>
          <p:cNvCxnSpPr/>
          <p:nvPr/>
        </p:nvCxnSpPr>
        <p:spPr>
          <a:xfrm rot="10800000">
            <a:off x="7134010" y="5672435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05923" y="59391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4800" y="1676400"/>
            <a:ext cx="8458200" cy="2362200"/>
            <a:chOff x="381000" y="1676400"/>
            <a:chExt cx="8458200" cy="2362200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1336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            </a:t>
              </a:r>
              <a:r>
                <a:rPr lang="en-US" sz="3600" dirty="0" err="1"/>
                <a:t>Hãy</a:t>
              </a:r>
              <a:r>
                <a:rPr lang="en-US" sz="3600" dirty="0"/>
                <a:t> </a:t>
              </a:r>
              <a:r>
                <a:rPr lang="en-US" sz="3600" dirty="0" err="1"/>
                <a:t>vẽ</a:t>
              </a:r>
              <a:r>
                <a:rPr lang="en-US" sz="3600" dirty="0"/>
                <a:t> </a:t>
              </a:r>
              <a:r>
                <a:rPr lang="en-US" sz="3600" dirty="0" err="1"/>
                <a:t>lại</a:t>
              </a:r>
              <a:r>
                <a:rPr lang="en-US" sz="3600" dirty="0"/>
                <a:t> “</a:t>
              </a:r>
              <a:r>
                <a:rPr lang="en-US" sz="3600" dirty="0" err="1"/>
                <a:t>đường</a:t>
              </a:r>
              <a:r>
                <a:rPr lang="en-US" sz="3600" dirty="0"/>
                <a:t> </a:t>
              </a:r>
              <a:r>
                <a:rPr lang="en-US" sz="3600" dirty="0" err="1"/>
                <a:t>kết</a:t>
              </a:r>
              <a:r>
                <a:rPr lang="en-US" sz="3600" dirty="0"/>
                <a:t> </a:t>
              </a:r>
              <a:r>
                <a:rPr lang="en-US" sz="3600" dirty="0" err="1"/>
                <a:t>nối</a:t>
              </a:r>
              <a:r>
                <a:rPr lang="en-US" sz="3600" dirty="0"/>
                <a:t>” </a:t>
              </a:r>
              <a:r>
                <a:rPr lang="en-US" sz="3600" dirty="0" err="1"/>
                <a:t>theo</a:t>
              </a:r>
              <a:r>
                <a:rPr lang="en-US" sz="3600" dirty="0"/>
                <a:t> </a:t>
              </a:r>
            </a:p>
            <a:p>
              <a:r>
                <a:rPr lang="en-US" sz="3600" dirty="0"/>
                <a:t>            </a:t>
              </a:r>
              <a:r>
                <a:rPr lang="en-US" sz="3600" dirty="0" err="1"/>
                <a:t>thứ</a:t>
              </a:r>
              <a:r>
                <a:rPr lang="en-US" sz="3600" dirty="0"/>
                <a:t> </a:t>
              </a:r>
              <a:r>
                <a:rPr lang="en-US" sz="3600" dirty="0" err="1"/>
                <a:t>tự</a:t>
              </a:r>
              <a:r>
                <a:rPr lang="en-US" sz="3600" dirty="0"/>
                <a:t> </a:t>
              </a:r>
              <a:r>
                <a:rPr lang="en-US" sz="3600" dirty="0" err="1"/>
                <a:t>thích</a:t>
              </a:r>
              <a:r>
                <a:rPr lang="en-US" sz="3600" dirty="0"/>
                <a:t> </a:t>
              </a:r>
              <a:r>
                <a:rPr lang="en-US" sz="3600" dirty="0" err="1"/>
                <a:t>hợp</a:t>
              </a:r>
              <a:r>
                <a:rPr lang="en-US" sz="3600" dirty="0"/>
                <a:t> </a:t>
              </a:r>
              <a:r>
                <a:rPr lang="en-US" sz="3600" dirty="0" err="1"/>
                <a:t>khi</a:t>
              </a:r>
              <a:r>
                <a:rPr lang="en-US" sz="3600" dirty="0"/>
                <a:t> </a:t>
              </a:r>
              <a:r>
                <a:rPr lang="en-US" sz="3600" dirty="0" err="1"/>
                <a:t>thêm</a:t>
              </a:r>
              <a:r>
                <a:rPr lang="en-US" sz="3600" dirty="0"/>
                <a:t> </a:t>
              </a:r>
              <a:r>
                <a:rPr lang="en-US" sz="3600" dirty="0" err="1">
                  <a:solidFill>
                    <a:srgbClr val="FFFF00"/>
                  </a:solidFill>
                </a:rPr>
                <a:t>pNew</a:t>
              </a:r>
              <a:endParaRPr lang="en-US" sz="3600" dirty="0">
                <a:solidFill>
                  <a:srgbClr val="FFFF00"/>
                </a:solidFill>
              </a:endParaRPr>
            </a:p>
            <a:p>
              <a:r>
                <a:rPr lang="en-US" sz="3600" dirty="0"/>
                <a:t>         </a:t>
              </a:r>
              <a:r>
                <a:rPr lang="en-US" sz="3600" dirty="0" err="1"/>
                <a:t>vào</a:t>
              </a:r>
              <a:r>
                <a:rPr lang="en-US" sz="3600" dirty="0"/>
                <a:t> </a:t>
              </a:r>
              <a:r>
                <a:rPr lang="en-US" sz="3600" dirty="0" err="1"/>
                <a:t>đầu</a:t>
              </a:r>
              <a:r>
                <a:rPr lang="en-US" sz="3600" dirty="0"/>
                <a:t> </a:t>
              </a:r>
              <a:r>
                <a:rPr lang="en-US" sz="3600" dirty="0" err="1"/>
                <a:t>danh</a:t>
              </a:r>
              <a:r>
                <a:rPr lang="en-US" sz="3600" dirty="0"/>
                <a:t> </a:t>
              </a:r>
              <a:r>
                <a:rPr lang="en-US" sz="3600" dirty="0" err="1"/>
                <a:t>sách</a:t>
              </a:r>
              <a:endParaRPr lang="en-US" sz="36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752600" cy="175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2358312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Thêm một nút vào đầu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42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827970" y="2819400"/>
            <a:ext cx="464903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/>
              <a:t>pNew-&gt;pNext = list.pHead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27970" y="3530025"/>
            <a:ext cx="3278462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/>
              <a:t>list.pHead = pNew</a:t>
            </a:r>
          </a:p>
        </p:txBody>
      </p:sp>
      <p:sp>
        <p:nvSpPr>
          <p:cNvPr id="65" name="Oval 64"/>
          <p:cNvSpPr/>
          <p:nvPr/>
        </p:nvSpPr>
        <p:spPr>
          <a:xfrm>
            <a:off x="1057960" y="2895476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1057959" y="3606101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91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5" grpId="0" animBg="1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2590800"/>
            <a:chOff x="381000" y="1676400"/>
            <a:chExt cx="8458200" cy="2362200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13360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thêm</a:t>
              </a:r>
              <a:r>
                <a:rPr lang="en-US" sz="3200" dirty="0"/>
                <a:t> </a:t>
              </a:r>
              <a:r>
                <a:rPr lang="en-US" sz="3200" dirty="0" err="1"/>
                <a:t>phần</a:t>
              </a:r>
              <a:r>
                <a:rPr lang="en-US" sz="3200" dirty="0"/>
                <a:t> </a:t>
              </a:r>
              <a:r>
                <a:rPr lang="en-US" sz="3200" dirty="0" err="1"/>
                <a:t>tử</a:t>
              </a:r>
              <a:r>
                <a:rPr lang="en-US" sz="3200" dirty="0"/>
                <a:t> </a:t>
              </a:r>
              <a:r>
                <a:rPr lang="en-US" sz="3200" dirty="0" err="1">
                  <a:solidFill>
                    <a:srgbClr val="FF0000"/>
                  </a:solidFill>
                </a:rPr>
                <a:t>pNew</a:t>
              </a:r>
              <a:r>
                <a:rPr lang="en-US" sz="3200" dirty="0"/>
                <a:t> </a:t>
              </a:r>
              <a:r>
                <a:rPr lang="en-US" sz="3200" dirty="0" err="1"/>
                <a:t>vào</a:t>
              </a:r>
              <a:endParaRPr lang="en-US" sz="3200" dirty="0"/>
            </a:p>
            <a:p>
              <a:r>
                <a:rPr lang="en-US" sz="3200" dirty="0"/>
                <a:t>            </a:t>
              </a:r>
              <a:r>
                <a:rPr lang="en-US" sz="3200" dirty="0" err="1"/>
                <a:t>đầu</a:t>
              </a:r>
              <a:r>
                <a:rPr lang="en-US" sz="3200" dirty="0"/>
                <a:t>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r>
                <a:rPr lang="en-US" sz="3200" dirty="0"/>
                <a:t>         </a:t>
              </a:r>
              <a:r>
                <a:rPr lang="en-US" sz="3200" dirty="0">
                  <a:solidFill>
                    <a:srgbClr val="FFFF00"/>
                  </a:solidFill>
                  <a:hlinkClick r:id="rId3" action="ppaction://hlinkpres?slideindex=1&amp;slidetitle="/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  <a:hlinkClick r:id="rId3" action="ppaction://hlinkpres?slideindex=1&amp;slidetitle="/>
                </a:rPr>
                <a:t>AddHead</a:t>
              </a:r>
              <a:r>
                <a:rPr lang="en-US" sz="3200" dirty="0">
                  <a:solidFill>
                    <a:srgbClr val="FFFF00"/>
                  </a:solidFill>
                  <a:hlinkClick r:id="rId3" action="ppaction://hlinkpres?slideindex=1&amp;slidetitle="/>
                </a:rPr>
                <a:t>(List &amp;list, Node *</a:t>
              </a:r>
              <a:r>
                <a:rPr lang="en-US" sz="3200" dirty="0" err="1">
                  <a:solidFill>
                    <a:srgbClr val="FFFF00"/>
                  </a:solidFill>
                  <a:hlinkClick r:id="rId3" action="ppaction://hlinkpres?slideindex=1&amp;slidetitle="/>
                </a:rPr>
                <a:t>pNew</a:t>
              </a:r>
              <a:r>
                <a:rPr lang="en-US" sz="3200" dirty="0">
                  <a:solidFill>
                    <a:srgbClr val="FFFF00"/>
                  </a:solidFill>
                  <a:hlinkClick r:id="rId3" action="ppaction://hlinkpres?slideindex=1&amp;slidetitle="/>
                </a:rPr>
                <a:t>)</a:t>
              </a:r>
              <a:endParaRPr 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550961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Thêm một nút vào cuối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2833925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953329" y="30816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760686" y="3085266"/>
            <a:ext cx="411843" cy="457200"/>
            <a:chOff x="7924800" y="6206835"/>
            <a:chExt cx="411843" cy="457200"/>
          </a:xfrm>
        </p:grpSpPr>
        <p:sp>
          <p:nvSpPr>
            <p:cNvPr id="19" name="Rectangle 18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Elbow Connector 23"/>
          <p:cNvCxnSpPr>
            <a:stCxn id="6" idx="0"/>
            <a:endCxn id="17" idx="0"/>
          </p:cNvCxnSpPr>
          <p:nvPr/>
        </p:nvCxnSpPr>
        <p:spPr>
          <a:xfrm rot="16200000" flipH="1">
            <a:off x="3035759" y="1752222"/>
            <a:ext cx="95310" cy="2563516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17" idx="2"/>
          </p:cNvCxnSpPr>
          <p:nvPr/>
        </p:nvCxnSpPr>
        <p:spPr>
          <a:xfrm rot="16200000" flipH="1">
            <a:off x="3578697" y="2752361"/>
            <a:ext cx="19110" cy="1553839"/>
          </a:xfrm>
          <a:prstGeom prst="bentConnector5">
            <a:avLst>
              <a:gd name="adj1" fmla="val 5183673"/>
              <a:gd name="adj2" fmla="val 581"/>
              <a:gd name="adj3" fmla="val 5211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96000" y="30816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928757" y="3085266"/>
            <a:ext cx="411843" cy="457200"/>
            <a:chOff x="7924800" y="6206835"/>
            <a:chExt cx="411843" cy="457200"/>
          </a:xfrm>
        </p:grpSpPr>
        <p:sp>
          <p:nvSpPr>
            <p:cNvPr id="53" name="Rectangle 5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Elbow Connector 56"/>
          <p:cNvCxnSpPr/>
          <p:nvPr/>
        </p:nvCxnSpPr>
        <p:spPr>
          <a:xfrm rot="10800000">
            <a:off x="6667739" y="3538835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39652" y="38055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cxnSp>
        <p:nvCxnSpPr>
          <p:cNvPr id="38" name="Straight Connector 37"/>
          <p:cNvCxnSpPr>
            <a:stCxn id="19" idx="1"/>
            <a:endCxn id="51" idx="1"/>
          </p:cNvCxnSpPr>
          <p:nvPr/>
        </p:nvCxnSpPr>
        <p:spPr>
          <a:xfrm flipV="1">
            <a:off x="4760686" y="3310235"/>
            <a:ext cx="1335314" cy="363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04170" y="5029200"/>
            <a:ext cx="441358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/>
              <a:t>list.pTail-&gt;pNext = pNew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04170" y="5739825"/>
            <a:ext cx="304301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/>
              <a:t>list.pTail = pNew</a:t>
            </a:r>
          </a:p>
        </p:txBody>
      </p:sp>
      <p:sp>
        <p:nvSpPr>
          <p:cNvPr id="63" name="Oval 62"/>
          <p:cNvSpPr/>
          <p:nvPr/>
        </p:nvSpPr>
        <p:spPr>
          <a:xfrm>
            <a:off x="5179456" y="3099621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1134160" y="5105276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1134159" y="5815901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cxnSp>
        <p:nvCxnSpPr>
          <p:cNvPr id="41" name="Elbow Connector 40"/>
          <p:cNvCxnSpPr>
            <a:stCxn id="9" idx="0"/>
            <a:endCxn id="51" idx="2"/>
          </p:cNvCxnSpPr>
          <p:nvPr/>
        </p:nvCxnSpPr>
        <p:spPr>
          <a:xfrm rot="16200000" flipH="1">
            <a:off x="4650033" y="1681025"/>
            <a:ext cx="19110" cy="3696510"/>
          </a:xfrm>
          <a:prstGeom prst="bentConnector5">
            <a:avLst>
              <a:gd name="adj1" fmla="val 5183673"/>
              <a:gd name="adj2" fmla="val 100063"/>
              <a:gd name="adj3" fmla="val 513867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757223" y="4308995"/>
            <a:ext cx="542471" cy="4326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34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5" grpId="0" animBg="1"/>
      <p:bldP spid="66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Thêm một nút vào cuối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5043725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19929" y="52914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24" name="Elbow Connector 23"/>
          <p:cNvCxnSpPr>
            <a:stCxn id="6" idx="0"/>
            <a:endCxn id="17" idx="0"/>
          </p:cNvCxnSpPr>
          <p:nvPr/>
        </p:nvCxnSpPr>
        <p:spPr>
          <a:xfrm rot="16200000" flipH="1">
            <a:off x="2502359" y="3962022"/>
            <a:ext cx="95310" cy="2563516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876800" y="52914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684157" y="5281211"/>
            <a:ext cx="411843" cy="457200"/>
            <a:chOff x="7924800" y="6206835"/>
            <a:chExt cx="411843" cy="457200"/>
          </a:xfrm>
        </p:grpSpPr>
        <p:sp>
          <p:nvSpPr>
            <p:cNvPr id="53" name="Rectangle 52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Connector 37"/>
          <p:cNvCxnSpPr/>
          <p:nvPr/>
        </p:nvCxnSpPr>
        <p:spPr>
          <a:xfrm>
            <a:off x="4227286" y="5523667"/>
            <a:ext cx="667657" cy="7176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0"/>
            <a:endCxn id="51" idx="2"/>
          </p:cNvCxnSpPr>
          <p:nvPr/>
        </p:nvCxnSpPr>
        <p:spPr>
          <a:xfrm rot="16200000" flipH="1">
            <a:off x="3773733" y="4233725"/>
            <a:ext cx="19110" cy="3010710"/>
          </a:xfrm>
          <a:prstGeom prst="bentConnector5">
            <a:avLst>
              <a:gd name="adj1" fmla="val 4676180"/>
              <a:gd name="adj2" fmla="val 49344"/>
              <a:gd name="adj3" fmla="val 470368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4800" y="1600200"/>
            <a:ext cx="8458200" cy="2362200"/>
            <a:chOff x="381000" y="1676400"/>
            <a:chExt cx="8458200" cy="2362200"/>
          </a:xfrm>
        </p:grpSpPr>
        <p:sp>
          <p:nvSpPr>
            <p:cNvPr id="46" name="Folded Corner 45"/>
            <p:cNvSpPr/>
            <p:nvPr/>
          </p:nvSpPr>
          <p:spPr>
            <a:xfrm>
              <a:off x="838200" y="1905000"/>
              <a:ext cx="8001000" cy="21336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            </a:t>
              </a:r>
              <a:r>
                <a:rPr lang="en-US" sz="3600" dirty="0" err="1"/>
                <a:t>Hãy</a:t>
              </a:r>
              <a:r>
                <a:rPr lang="en-US" sz="3600" dirty="0"/>
                <a:t> </a:t>
              </a:r>
              <a:r>
                <a:rPr lang="en-US" sz="3600" dirty="0" err="1"/>
                <a:t>vẽ</a:t>
              </a:r>
              <a:r>
                <a:rPr lang="en-US" sz="3600" dirty="0"/>
                <a:t> </a:t>
              </a:r>
              <a:r>
                <a:rPr lang="en-US" sz="3600" dirty="0" err="1"/>
                <a:t>lại</a:t>
              </a:r>
              <a:r>
                <a:rPr lang="en-US" sz="3600" dirty="0"/>
                <a:t> “</a:t>
              </a:r>
              <a:r>
                <a:rPr lang="en-US" sz="3600" dirty="0" err="1"/>
                <a:t>đường</a:t>
              </a:r>
              <a:r>
                <a:rPr lang="en-US" sz="3600" dirty="0"/>
                <a:t> </a:t>
              </a:r>
              <a:r>
                <a:rPr lang="en-US" sz="3600" dirty="0" err="1"/>
                <a:t>kết</a:t>
              </a:r>
              <a:r>
                <a:rPr lang="en-US" sz="3600" dirty="0"/>
                <a:t> </a:t>
              </a:r>
              <a:r>
                <a:rPr lang="en-US" sz="3600" dirty="0" err="1"/>
                <a:t>nối</a:t>
              </a:r>
              <a:r>
                <a:rPr lang="en-US" sz="3600" dirty="0"/>
                <a:t>” </a:t>
              </a:r>
              <a:r>
                <a:rPr lang="en-US" sz="3600" dirty="0" err="1"/>
                <a:t>theo</a:t>
              </a:r>
              <a:r>
                <a:rPr lang="en-US" sz="3600" dirty="0"/>
                <a:t> </a:t>
              </a:r>
            </a:p>
            <a:p>
              <a:r>
                <a:rPr lang="en-US" sz="3600" dirty="0"/>
                <a:t>            </a:t>
              </a:r>
              <a:r>
                <a:rPr lang="en-US" sz="3600" dirty="0" err="1"/>
                <a:t>thứ</a:t>
              </a:r>
              <a:r>
                <a:rPr lang="en-US" sz="3600" dirty="0"/>
                <a:t> </a:t>
              </a:r>
              <a:r>
                <a:rPr lang="en-US" sz="3600" dirty="0" err="1"/>
                <a:t>tự</a:t>
              </a:r>
              <a:r>
                <a:rPr lang="en-US" sz="3600" dirty="0"/>
                <a:t> </a:t>
              </a:r>
              <a:r>
                <a:rPr lang="en-US" sz="3600" dirty="0" err="1"/>
                <a:t>thích</a:t>
              </a:r>
              <a:r>
                <a:rPr lang="en-US" sz="3600" dirty="0"/>
                <a:t> </a:t>
              </a:r>
              <a:r>
                <a:rPr lang="en-US" sz="3600" dirty="0" err="1"/>
                <a:t>hợp</a:t>
              </a:r>
              <a:r>
                <a:rPr lang="en-US" sz="3600" dirty="0"/>
                <a:t> </a:t>
              </a:r>
              <a:r>
                <a:rPr lang="en-US" sz="3600" dirty="0" err="1"/>
                <a:t>khi</a:t>
              </a:r>
              <a:r>
                <a:rPr lang="en-US" sz="3600" dirty="0"/>
                <a:t> </a:t>
              </a:r>
              <a:r>
                <a:rPr lang="en-US" sz="3600" dirty="0" err="1"/>
                <a:t>thêm</a:t>
              </a:r>
              <a:r>
                <a:rPr lang="en-US" sz="3600" dirty="0"/>
                <a:t> </a:t>
              </a:r>
              <a:r>
                <a:rPr lang="en-US" sz="3600" dirty="0" err="1">
                  <a:solidFill>
                    <a:srgbClr val="FFFF00"/>
                  </a:solidFill>
                </a:rPr>
                <a:t>pNew</a:t>
              </a:r>
              <a:endParaRPr lang="en-US" sz="3600" dirty="0">
                <a:solidFill>
                  <a:srgbClr val="FFFF00"/>
                </a:solidFill>
              </a:endParaRPr>
            </a:p>
            <a:p>
              <a:r>
                <a:rPr lang="en-US" sz="3600" dirty="0"/>
                <a:t>         </a:t>
              </a:r>
              <a:r>
                <a:rPr lang="en-US" sz="3600" dirty="0" err="1"/>
                <a:t>vào</a:t>
              </a:r>
              <a:r>
                <a:rPr lang="en-US" sz="3600" dirty="0"/>
                <a:t> </a:t>
              </a:r>
              <a:r>
                <a:rPr lang="en-US" sz="3600" dirty="0" err="1"/>
                <a:t>cuối</a:t>
              </a:r>
              <a:r>
                <a:rPr lang="en-US" sz="3600" dirty="0"/>
                <a:t> </a:t>
              </a:r>
              <a:r>
                <a:rPr lang="en-US" sz="3600" dirty="0" err="1"/>
                <a:t>danh</a:t>
              </a:r>
              <a:r>
                <a:rPr lang="en-US" sz="3600" dirty="0"/>
                <a:t> </a:t>
              </a:r>
              <a:r>
                <a:rPr lang="en-US" sz="3600" dirty="0" err="1"/>
                <a:t>sách</a:t>
              </a:r>
              <a:endParaRPr lang="en-US" sz="36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" y="1676400"/>
              <a:ext cx="1752600" cy="175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562271" y="5291435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395028" y="5295066"/>
            <a:ext cx="411843" cy="457200"/>
            <a:chOff x="7924800" y="6206835"/>
            <a:chExt cx="411843" cy="457200"/>
          </a:xfrm>
        </p:grpSpPr>
        <p:sp>
          <p:nvSpPr>
            <p:cNvPr id="50" name="Rectangle 49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Elbow Connector 67"/>
          <p:cNvCxnSpPr/>
          <p:nvPr/>
        </p:nvCxnSpPr>
        <p:spPr>
          <a:xfrm rot="10800000">
            <a:off x="7134010" y="5748635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205923" y="60153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</p:spTree>
    <p:extLst>
      <p:ext uri="{BB962C8B-B14F-4D97-AF65-F5344CB8AC3E}">
        <p14:creationId xmlns:p14="http://schemas.microsoft.com/office/powerpoint/2010/main" val="2363635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/>
              <a:t>cuối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2590800"/>
            <a:chOff x="381000" y="1676400"/>
            <a:chExt cx="8458200" cy="2362200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13360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thêm</a:t>
              </a:r>
              <a:r>
                <a:rPr lang="en-US" sz="3200" dirty="0"/>
                <a:t> </a:t>
              </a:r>
              <a:r>
                <a:rPr lang="en-US" sz="3200" dirty="0" err="1"/>
                <a:t>phần</a:t>
              </a:r>
              <a:r>
                <a:rPr lang="en-US" sz="3200" dirty="0"/>
                <a:t> </a:t>
              </a:r>
              <a:r>
                <a:rPr lang="en-US" sz="3200" dirty="0" err="1"/>
                <a:t>tử</a:t>
              </a:r>
              <a:r>
                <a:rPr lang="en-US" sz="3200" dirty="0"/>
                <a:t> </a:t>
              </a:r>
              <a:r>
                <a:rPr lang="en-US" sz="3200" dirty="0" err="1">
                  <a:solidFill>
                    <a:srgbClr val="FF0000"/>
                  </a:solidFill>
                </a:rPr>
                <a:t>pNew</a:t>
              </a:r>
              <a:r>
                <a:rPr lang="en-US" sz="3200" dirty="0"/>
                <a:t> </a:t>
              </a:r>
              <a:r>
                <a:rPr lang="en-US" sz="3200" dirty="0" err="1"/>
                <a:t>vào</a:t>
              </a:r>
              <a:endParaRPr lang="en-US" sz="3200" dirty="0"/>
            </a:p>
            <a:p>
              <a:r>
                <a:rPr lang="en-US" sz="3200" dirty="0"/>
                <a:t>            </a:t>
              </a:r>
              <a:r>
                <a:rPr lang="en-US" sz="3200" dirty="0" err="1"/>
                <a:t>cuối</a:t>
              </a:r>
              <a:r>
                <a:rPr lang="en-US" sz="3200" dirty="0"/>
                <a:t>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r>
                <a:rPr lang="en-US" sz="3200" dirty="0"/>
                <a:t>         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  <a:hlinkClick r:id="rId2" action="ppaction://hlinkpres?slideindex=1&amp;slidetitle="/>
                </a:rPr>
                <a:t>AddTail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 (List &amp;list, Node *</a:t>
              </a:r>
              <a:r>
                <a:rPr lang="en-US" sz="3200" dirty="0" err="1">
                  <a:solidFill>
                    <a:srgbClr val="FFFF00"/>
                  </a:solidFill>
                  <a:hlinkClick r:id="rId2" action="ppaction://hlinkpres?slideindex=1&amp;slidetitle="/>
                </a:rPr>
                <a:t>pNew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)</a:t>
              </a:r>
              <a:endParaRPr 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4111308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vào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00200" y="2362200"/>
            <a:ext cx="4572000" cy="9906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Nhập dữ liệu cho node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0" y="3810000"/>
            <a:ext cx="4572000" cy="9906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Tạo con trỏ node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0200" y="5257800"/>
            <a:ext cx="4572000" cy="9906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Thêm node vào danh sách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3886200" y="1371600"/>
            <a:ext cx="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886200" y="33528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3886200" y="48006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62484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86200" y="1866900"/>
            <a:ext cx="365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86200" y="6691745"/>
            <a:ext cx="365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529945" y="1866900"/>
            <a:ext cx="0" cy="4838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vào danh sách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8058150" cy="243840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node </a:t>
            </a:r>
            <a:r>
              <a:rPr lang="en-US" sz="2600" dirty="0" err="1"/>
              <a:t>mới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x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sẵn</a:t>
            </a:r>
            <a:endParaRPr 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/>
              <a:t>Đưa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x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Con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pNext</a:t>
            </a:r>
            <a:r>
              <a:rPr lang="en-US" sz="2600" dirty="0"/>
              <a:t> </a:t>
            </a:r>
            <a:r>
              <a:rPr lang="en-US" sz="2600" dirty="0" err="1"/>
              <a:t>trỏ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41910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4191000"/>
            <a:ext cx="990600" cy="994231"/>
            <a:chOff x="7924800" y="6206835"/>
            <a:chExt cx="411843" cy="457200"/>
          </a:xfrm>
        </p:grpSpPr>
        <p:sp>
          <p:nvSpPr>
            <p:cNvPr id="6" name="Rectangle 5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Elbow Connector 9"/>
          <p:cNvCxnSpPr/>
          <p:nvPr/>
        </p:nvCxnSpPr>
        <p:spPr>
          <a:xfrm rot="10800000">
            <a:off x="2592614" y="51816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54819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pNew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0181" y="44113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11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pNew</a:t>
            </a:r>
            <a:r>
              <a:rPr lang="en-US" sz="2800" dirty="0"/>
              <a:t>-&gt;data =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2044" y="4658380"/>
            <a:ext cx="3663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pNew-&gt;pNext = </a:t>
            </a:r>
            <a:r>
              <a:rPr lang="en-US" sz="280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718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257800"/>
            <a:ext cx="76962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153400" cy="99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/>
              <a:t>VD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trả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con </a:t>
            </a:r>
            <a:r>
              <a:rPr lang="en-US" sz="2600" dirty="0" err="1"/>
              <a:t>trỏ</a:t>
            </a:r>
            <a:r>
              <a:rPr lang="en-US" sz="2600" dirty="0"/>
              <a:t> node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chứa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r>
              <a:rPr lang="en-US" sz="2600" dirty="0"/>
              <a:t>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Node *</a:t>
            </a:r>
            <a:r>
              <a:rPr lang="en-US" sz="2400" dirty="0" err="1"/>
              <a:t>CreateNode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x)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Node *p;</a:t>
            </a:r>
          </a:p>
          <a:p>
            <a:r>
              <a:rPr lang="en-US" sz="2400" dirty="0"/>
              <a:t>	p = (Node*) malloc(</a:t>
            </a:r>
            <a:r>
              <a:rPr lang="en-US" sz="2400" dirty="0" err="1"/>
              <a:t>sizeof</a:t>
            </a:r>
            <a:r>
              <a:rPr lang="en-US" sz="2400" dirty="0"/>
              <a:t>(Node));</a:t>
            </a:r>
          </a:p>
          <a:p>
            <a:r>
              <a:rPr lang="en-US" sz="2400" dirty="0"/>
              <a:t>	if(p == NULL)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en-US" sz="2400" dirty="0" err="1"/>
              <a:t>Loi</a:t>
            </a:r>
            <a:r>
              <a:rPr lang="en-US" sz="2400" dirty="0"/>
              <a:t> cap phat </a:t>
            </a:r>
            <a:r>
              <a:rPr lang="en-US" sz="2400" dirty="0" err="1"/>
              <a:t>duoc</a:t>
            </a:r>
            <a:r>
              <a:rPr lang="en-US" sz="2400" dirty="0"/>
              <a:t> </a:t>
            </a:r>
            <a:r>
              <a:rPr lang="en-US" sz="2400" dirty="0" err="1"/>
              <a:t>vung</a:t>
            </a:r>
            <a:r>
              <a:rPr lang="en-US" sz="2400" dirty="0"/>
              <a:t> </a:t>
            </a:r>
            <a:r>
              <a:rPr lang="en-US" sz="2400" dirty="0" err="1"/>
              <a:t>nho</a:t>
            </a:r>
            <a:r>
              <a:rPr lang="en-US" sz="2400" dirty="0"/>
              <a:t>!“);</a:t>
            </a:r>
          </a:p>
          <a:p>
            <a:r>
              <a:rPr lang="en-US" sz="2400" dirty="0"/>
              <a:t>		exit(0);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p-&gt;data = x;</a:t>
            </a:r>
          </a:p>
          <a:p>
            <a:r>
              <a:rPr lang="en-US" sz="2400" dirty="0"/>
              <a:t>	p-&gt;</a:t>
            </a:r>
            <a:r>
              <a:rPr lang="en-US" sz="2400" dirty="0" err="1"/>
              <a:t>pNext</a:t>
            </a:r>
            <a:r>
              <a:rPr lang="en-US" sz="2400" dirty="0"/>
              <a:t>=NULL;</a:t>
            </a:r>
          </a:p>
          <a:p>
            <a:r>
              <a:rPr lang="en-US" sz="2400" dirty="0"/>
              <a:t>	return p;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0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bằng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ngôn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ngữ</a:t>
            </a:r>
            <a:r>
              <a:rPr lang="en-US" i="1" dirty="0">
                <a:solidFill>
                  <a:srgbClr val="00B050"/>
                </a:solidFill>
              </a:rPr>
              <a:t> C)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" indent="0" algn="just">
              <a:buNone/>
            </a:pPr>
            <a:r>
              <a:rPr lang="en-US" dirty="0"/>
              <a:t>	</a:t>
            </a:r>
          </a:p>
          <a:p>
            <a:pPr marL="45720" indent="0" algn="ctr">
              <a:buNone/>
            </a:pP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void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ChenX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(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a[],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&amp;n,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x,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vt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);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4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0"/>
            <a:ext cx="7924800" cy="782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186545"/>
            <a:ext cx="7924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/>
              <a:t>Nhập dữ liệu vào danh sách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838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/>
              <a:t>VD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đưa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endParaRPr lang="en-US" sz="2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1221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Input(LIST &amp;list)</a:t>
            </a:r>
          </a:p>
          <a:p>
            <a:r>
              <a:rPr lang="fr-FR" sz="2400" dirty="0"/>
              <a:t>{</a:t>
            </a:r>
            <a:endParaRPr lang="en-US" sz="2400" dirty="0"/>
          </a:p>
          <a:p>
            <a:r>
              <a:rPr lang="fr-FR" sz="2400" dirty="0"/>
              <a:t>	</a:t>
            </a:r>
            <a:r>
              <a:rPr lang="fr-FR" sz="2400" dirty="0" err="1"/>
              <a:t>int</a:t>
            </a:r>
            <a:r>
              <a:rPr lang="fr-FR" sz="2400" dirty="0"/>
              <a:t> x;</a:t>
            </a:r>
            <a:endParaRPr lang="en-US" sz="2400" dirty="0"/>
          </a:p>
          <a:p>
            <a:r>
              <a:rPr lang="fr-FR" sz="2400" dirty="0"/>
              <a:t>	</a:t>
            </a:r>
            <a:r>
              <a:rPr lang="fr-FR" sz="2400" dirty="0" err="1"/>
              <a:t>Node</a:t>
            </a:r>
            <a:r>
              <a:rPr lang="fr-FR" sz="2400" dirty="0"/>
              <a:t> *</a:t>
            </a:r>
            <a:r>
              <a:rPr lang="fr-FR" sz="2400" dirty="0" err="1"/>
              <a:t>pNew</a:t>
            </a:r>
            <a:r>
              <a:rPr lang="fr-FR" sz="2400" dirty="0"/>
              <a:t>;</a:t>
            </a:r>
            <a:endParaRPr lang="en-US" sz="2400" dirty="0"/>
          </a:p>
          <a:p>
            <a:r>
              <a:rPr lang="fr-FR" sz="2400" dirty="0"/>
              <a:t>	</a:t>
            </a:r>
            <a:r>
              <a:rPr lang="fr-FR" sz="2400" dirty="0" err="1"/>
              <a:t>CreateEmptyList</a:t>
            </a:r>
            <a:r>
              <a:rPr lang="fr-FR" sz="2400" dirty="0"/>
              <a:t>(</a:t>
            </a:r>
            <a:r>
              <a:rPr lang="fr-FR" sz="2400" dirty="0" err="1"/>
              <a:t>list</a:t>
            </a:r>
            <a:r>
              <a:rPr lang="fr-FR" sz="2400" dirty="0"/>
              <a:t>);</a:t>
            </a:r>
            <a:endParaRPr lang="en-US" sz="2400" dirty="0"/>
          </a:p>
          <a:p>
            <a:r>
              <a:rPr lang="fr-FR" sz="2400" dirty="0"/>
              <a:t>	</a:t>
            </a:r>
            <a:r>
              <a:rPr lang="en-US" sz="2400" dirty="0"/>
              <a:t>do{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Nhap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tri (</a:t>
            </a:r>
            <a:r>
              <a:rPr lang="en-US" sz="2400" dirty="0" err="1"/>
              <a:t>Nhap</a:t>
            </a:r>
            <a:r>
              <a:rPr lang="en-US" sz="2400" dirty="0"/>
              <a:t> 0 </a:t>
            </a:r>
            <a:r>
              <a:rPr lang="en-US" sz="2400" dirty="0" err="1"/>
              <a:t>ket</a:t>
            </a:r>
            <a:r>
              <a:rPr lang="en-US" sz="2400" dirty="0"/>
              <a:t> </a:t>
            </a:r>
            <a:r>
              <a:rPr lang="en-US" sz="2400" dirty="0" err="1"/>
              <a:t>thuc</a:t>
            </a:r>
            <a:r>
              <a:rPr lang="en-US" sz="2400" dirty="0"/>
              <a:t>): “);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scanf</a:t>
            </a:r>
            <a:r>
              <a:rPr lang="en-US" sz="2400" dirty="0"/>
              <a:t>(“%d”, &amp;x);</a:t>
            </a:r>
          </a:p>
          <a:p>
            <a:r>
              <a:rPr lang="en-US" sz="2400" dirty="0"/>
              <a:t>		if(x==0)</a:t>
            </a:r>
          </a:p>
          <a:p>
            <a:r>
              <a:rPr lang="en-US" sz="2400" dirty="0"/>
              <a:t>			break;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pNew</a:t>
            </a:r>
            <a:r>
              <a:rPr lang="en-US" sz="2400" dirty="0"/>
              <a:t>=</a:t>
            </a:r>
            <a:r>
              <a:rPr lang="en-US" sz="2400" dirty="0" err="1"/>
              <a:t>CreateNode</a:t>
            </a:r>
            <a:r>
              <a:rPr lang="en-US" sz="2400" dirty="0"/>
              <a:t>(x);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AddHead</a:t>
            </a:r>
            <a:r>
              <a:rPr lang="en-US" sz="2400" dirty="0"/>
              <a:t>(list, </a:t>
            </a:r>
            <a:r>
              <a:rPr lang="en-US" sz="2400" dirty="0" err="1"/>
              <a:t>pNew</a:t>
            </a:r>
            <a:r>
              <a:rPr lang="en-US" sz="2400" dirty="0"/>
              <a:t>);</a:t>
            </a:r>
          </a:p>
          <a:p>
            <a:r>
              <a:rPr lang="en-US" sz="2400" dirty="0"/>
              <a:t>	}while(1);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5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dslk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2415" y="29826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4714" y="29935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4200" y="29935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18200" y="29990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2200" y="29718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156101" y="32112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08400" y="32040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32400" y="32221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6400" y="32221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71055" y="4705290"/>
            <a:ext cx="2757055" cy="1085910"/>
            <a:chOff x="214745" y="4724400"/>
            <a:chExt cx="2757055" cy="1085910"/>
          </a:xfrm>
        </p:grpSpPr>
        <p:sp>
          <p:nvSpPr>
            <p:cNvPr id="16" name="Rectangle 15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22" name="Elbow Connector 21"/>
          <p:cNvCxnSpPr>
            <a:stCxn id="17" idx="0"/>
          </p:cNvCxnSpPr>
          <p:nvPr/>
        </p:nvCxnSpPr>
        <p:spPr>
          <a:xfrm rot="5400000" flipH="1" flipV="1">
            <a:off x="1032881" y="41463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</p:cNvCxnSpPr>
          <p:nvPr/>
        </p:nvCxnSpPr>
        <p:spPr>
          <a:xfrm flipV="1">
            <a:off x="3076384" y="34290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274957" y="2975431"/>
            <a:ext cx="411843" cy="457200"/>
            <a:chOff x="7924800" y="6206835"/>
            <a:chExt cx="411843" cy="457200"/>
          </a:xfrm>
        </p:grpSpPr>
        <p:sp>
          <p:nvSpPr>
            <p:cNvPr id="25" name="Rectangle 2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1396411" y="1762218"/>
            <a:ext cx="6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06849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dslk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997838"/>
            <a:ext cx="7677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pHead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(p)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%d -&gt;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p-&gt;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pNext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"[null]\n"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026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715000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600" dirty="0" err="1"/>
              <a:t>Cài</a:t>
            </a:r>
            <a:r>
              <a:rPr lang="en-US" sz="2600" dirty="0"/>
              <a:t> </a:t>
            </a:r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dslk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r>
              <a:rPr lang="en-US" sz="2600" dirty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1. </a:t>
            </a:r>
            <a:r>
              <a:rPr lang="en-US" sz="2600" dirty="0" err="1"/>
              <a:t>Đếm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lượng</a:t>
            </a:r>
            <a:r>
              <a:rPr lang="en-US" sz="2600" dirty="0"/>
              <a:t> node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dslk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dirty="0" err="1">
                <a:hlinkClick r:id="rId2" action="ppaction://hlinkpres?slideindex=1&amp;slidetitle="/>
              </a:rPr>
              <a:t>int</a:t>
            </a:r>
            <a:r>
              <a:rPr lang="en-US" sz="2600" dirty="0">
                <a:hlinkClick r:id="rId2" action="ppaction://hlinkpres?slideindex=1&amp;slidetitle="/>
              </a:rPr>
              <a:t> </a:t>
            </a:r>
            <a:r>
              <a:rPr lang="en-US" sz="2600" dirty="0" err="1">
                <a:hlinkClick r:id="rId2" action="ppaction://hlinkpres?slideindex=1&amp;slidetitle="/>
              </a:rPr>
              <a:t>DemSL</a:t>
            </a:r>
            <a:r>
              <a:rPr lang="en-US" sz="2600" dirty="0">
                <a:hlinkClick r:id="rId2" action="ppaction://hlinkpres?slideindex=1&amp;slidetitle="/>
              </a:rPr>
              <a:t>(</a:t>
            </a:r>
            <a:r>
              <a:rPr lang="en-US" sz="2600" dirty="0" err="1">
                <a:hlinkClick r:id="rId2" action="ppaction://hlinkpres?slideindex=1&amp;slidetitle="/>
              </a:rPr>
              <a:t>const</a:t>
            </a:r>
            <a:r>
              <a:rPr lang="en-US" sz="2600" dirty="0">
                <a:hlinkClick r:id="rId2" action="ppaction://hlinkpres?slideindex=1&amp;slidetitle="/>
              </a:rPr>
              <a:t> List &amp;list);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2. </a:t>
            </a:r>
            <a:r>
              <a:rPr lang="en-US" sz="2600" dirty="0" err="1"/>
              <a:t>Tìm</a:t>
            </a:r>
            <a:r>
              <a:rPr lang="en-US" sz="2600" dirty="0"/>
              <a:t> node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lớn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dirty="0">
                <a:hlinkClick r:id="rId3" action="ppaction://hlinkpres?slideindex=1&amp;slidetitle="/>
              </a:rPr>
              <a:t>Node* </a:t>
            </a:r>
            <a:r>
              <a:rPr lang="en-US" sz="2600" dirty="0" err="1">
                <a:hlinkClick r:id="rId3" action="ppaction://hlinkpres?slideindex=1&amp;slidetitle="/>
              </a:rPr>
              <a:t>TimMax</a:t>
            </a:r>
            <a:r>
              <a:rPr lang="en-US" sz="2600" dirty="0">
                <a:hlinkClick r:id="rId3" action="ppaction://hlinkpres?slideindex=1&amp;slidetitle="/>
              </a:rPr>
              <a:t>(</a:t>
            </a:r>
            <a:r>
              <a:rPr lang="en-US" sz="2600" dirty="0" err="1">
                <a:hlinkClick r:id="rId3" action="ppaction://hlinkpres?slideindex=1&amp;slidetitle="/>
              </a:rPr>
              <a:t>const</a:t>
            </a:r>
            <a:r>
              <a:rPr lang="en-US" sz="2600" dirty="0">
                <a:hlinkClick r:id="rId3" action="ppaction://hlinkpres?slideindex=1&amp;slidetitle="/>
              </a:rPr>
              <a:t> List &amp;list);</a:t>
            </a:r>
            <a:r>
              <a:rPr lang="en-US" sz="2600" dirty="0"/>
              <a:t>	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3. </a:t>
            </a:r>
            <a:r>
              <a:rPr lang="en-US" sz="2600" dirty="0" err="1"/>
              <a:t>Tìm</a:t>
            </a:r>
            <a:r>
              <a:rPr lang="en-US" sz="2600" dirty="0"/>
              <a:t> node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x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dirty="0">
                <a:hlinkClick r:id="rId4" action="ppaction://hlinkpres?slideindex=1&amp;slidetitle="/>
              </a:rPr>
              <a:t>Node* </a:t>
            </a:r>
            <a:r>
              <a:rPr lang="en-US" sz="2600" dirty="0" err="1">
                <a:hlinkClick r:id="rId4" action="ppaction://hlinkpres?slideindex=1&amp;slidetitle="/>
              </a:rPr>
              <a:t>TimX</a:t>
            </a:r>
            <a:r>
              <a:rPr lang="en-US" sz="2600" dirty="0">
                <a:hlinkClick r:id="rId4" action="ppaction://hlinkpres?slideindex=1&amp;slidetitle="/>
              </a:rPr>
              <a:t>(</a:t>
            </a:r>
            <a:r>
              <a:rPr lang="en-US" sz="2600" dirty="0" err="1">
                <a:hlinkClick r:id="rId4" action="ppaction://hlinkpres?slideindex=1&amp;slidetitle="/>
              </a:rPr>
              <a:t>const</a:t>
            </a:r>
            <a:r>
              <a:rPr lang="en-US" sz="2600" dirty="0">
                <a:hlinkClick r:id="rId4" action="ppaction://hlinkpres?slideindex=1&amp;slidetitle="/>
              </a:rPr>
              <a:t> List &amp;list, </a:t>
            </a:r>
            <a:r>
              <a:rPr lang="en-US" sz="2600" dirty="0" err="1">
                <a:hlinkClick r:id="rId4" action="ppaction://hlinkpres?slideindex=1&amp;slidetitle="/>
              </a:rPr>
              <a:t>int</a:t>
            </a:r>
            <a:r>
              <a:rPr lang="en-US" sz="2600" dirty="0">
                <a:hlinkClick r:id="rId4" action="ppaction://hlinkpres?slideindex=1&amp;slidetitle="/>
              </a:rPr>
              <a:t> x);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4. In </a:t>
            </a:r>
            <a:r>
              <a:rPr lang="en-US" sz="2600" dirty="0" err="1"/>
              <a:t>những</a:t>
            </a:r>
            <a:r>
              <a:rPr lang="en-US" sz="2600" dirty="0"/>
              <a:t> node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chẵn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dirty="0">
                <a:hlinkClick r:id="rId5" action="ppaction://hlinkpres?slideindex=1&amp;slidetitle="/>
              </a:rPr>
              <a:t>void </a:t>
            </a:r>
            <a:r>
              <a:rPr lang="en-US" sz="2600" dirty="0" err="1">
                <a:hlinkClick r:id="rId5" action="ppaction://hlinkpres?slideindex=1&amp;slidetitle="/>
              </a:rPr>
              <a:t>InChan</a:t>
            </a:r>
            <a:r>
              <a:rPr lang="en-US" sz="2600" dirty="0">
                <a:hlinkClick r:id="rId5" action="ppaction://hlinkpres?slideindex=1&amp;slidetitle="/>
              </a:rPr>
              <a:t>(</a:t>
            </a:r>
            <a:r>
              <a:rPr lang="en-US" sz="2600" dirty="0" err="1">
                <a:hlinkClick r:id="rId5" action="ppaction://hlinkpres?slideindex=1&amp;slidetitle="/>
              </a:rPr>
              <a:t>const</a:t>
            </a:r>
            <a:r>
              <a:rPr lang="en-US" sz="2600" dirty="0">
                <a:hlinkClick r:id="rId5" action="ppaction://hlinkpres?slideindex=1&amp;slidetitle="/>
              </a:rPr>
              <a:t> List &amp;list);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5.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r>
              <a:rPr lang="en-US" sz="2600" dirty="0"/>
              <a:t> </a:t>
            </a:r>
            <a:r>
              <a:rPr lang="en-US" sz="2600" dirty="0" err="1"/>
              <a:t>cộng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node </a:t>
            </a:r>
            <a:r>
              <a:rPr lang="en-US" sz="2600" dirty="0" err="1"/>
              <a:t>lẻ</a:t>
            </a:r>
            <a:endParaRPr lang="en-US" sz="26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dirty="0">
                <a:hlinkClick r:id="rId6" action="ppaction://hlinkpres?slideindex=1&amp;slidetitle="/>
              </a:rPr>
              <a:t>float </a:t>
            </a:r>
            <a:r>
              <a:rPr lang="en-US" sz="2600" dirty="0" err="1">
                <a:hlinkClick r:id="rId6" action="ppaction://hlinkpres?slideindex=1&amp;slidetitle="/>
              </a:rPr>
              <a:t>TBLe</a:t>
            </a:r>
            <a:r>
              <a:rPr lang="en-US" sz="2600" dirty="0">
                <a:hlinkClick r:id="rId6" action="ppaction://hlinkpres?slideindex=1&amp;slidetitle="/>
              </a:rPr>
              <a:t>(</a:t>
            </a:r>
            <a:r>
              <a:rPr lang="en-US" sz="2600" dirty="0" err="1">
                <a:hlinkClick r:id="rId6" action="ppaction://hlinkpres?slideindex=1&amp;slidetitle="/>
              </a:rPr>
              <a:t>const</a:t>
            </a:r>
            <a:r>
              <a:rPr lang="en-US" sz="2600" dirty="0">
                <a:hlinkClick r:id="rId6" action="ppaction://hlinkpres?slideindex=1&amp;slidetitle="/>
              </a:rPr>
              <a:t> List &amp;list);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8058150" cy="1143000"/>
          </a:xfrm>
        </p:spPr>
        <p:txBody>
          <a:bodyPr>
            <a:no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DSLK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058150" cy="4351338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lập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sách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rỗng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sách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rỗng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nút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sách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Duyệt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sách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Xóa</a:t>
            </a:r>
            <a:r>
              <a:rPr lang="en-US" dirty="0"/>
              <a:t> 1 </a:t>
            </a:r>
            <a:r>
              <a:rPr lang="en-US" dirty="0" err="1"/>
              <a:t>nút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DSLK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node p</a:t>
            </a:r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9065" y="39732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364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850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4850" y="39896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8850" y="3962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2022751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5050" y="41946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9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3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7705" y="5695890"/>
            <a:ext cx="2757055" cy="1085910"/>
            <a:chOff x="214745" y="4724400"/>
            <a:chExt cx="2757055" cy="1085910"/>
          </a:xfrm>
        </p:grpSpPr>
        <p:sp>
          <p:nvSpPr>
            <p:cNvPr id="15" name="Rectangle 1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21" name="Elbow Connector 20"/>
          <p:cNvCxnSpPr>
            <a:stCxn id="16" idx="0"/>
          </p:cNvCxnSpPr>
          <p:nvPr/>
        </p:nvCxnSpPr>
        <p:spPr>
          <a:xfrm rot="5400000" flipH="1" flipV="1">
            <a:off x="899531" y="51369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3"/>
          </p:cNvCxnSpPr>
          <p:nvPr/>
        </p:nvCxnSpPr>
        <p:spPr>
          <a:xfrm flipV="1">
            <a:off x="2943034" y="44196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41607" y="3966031"/>
            <a:ext cx="411843" cy="457200"/>
            <a:chOff x="7924800" y="6206835"/>
            <a:chExt cx="411843" cy="457200"/>
          </a:xfrm>
        </p:grpSpPr>
        <p:sp>
          <p:nvSpPr>
            <p:cNvPr id="24" name="Rectangle 23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ectangle 27"/>
          <p:cNvSpPr/>
          <p:nvPr/>
        </p:nvSpPr>
        <p:spPr>
          <a:xfrm>
            <a:off x="6211207" y="2133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043964" y="2137231"/>
            <a:ext cx="411843" cy="457200"/>
            <a:chOff x="7924800" y="6206835"/>
            <a:chExt cx="411843" cy="457200"/>
          </a:xfrm>
        </p:grpSpPr>
        <p:sp>
          <p:nvSpPr>
            <p:cNvPr id="30" name="Rectangle 29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Elbow Connector 33"/>
          <p:cNvCxnSpPr/>
          <p:nvPr/>
        </p:nvCxnSpPr>
        <p:spPr>
          <a:xfrm rot="10800000">
            <a:off x="6782946" y="25908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54859" y="287275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pNew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672693" y="3505200"/>
            <a:ext cx="2267" cy="47896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97805" y="29912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61063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node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9065" y="39732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364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850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4850" y="39896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8850" y="3962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2022751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5050" y="41946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9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3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7705" y="5695890"/>
            <a:ext cx="2757055" cy="1085910"/>
            <a:chOff x="214745" y="4724400"/>
            <a:chExt cx="2757055" cy="1085910"/>
          </a:xfrm>
        </p:grpSpPr>
        <p:sp>
          <p:nvSpPr>
            <p:cNvPr id="15" name="Rectangle 1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21" name="Elbow Connector 20"/>
          <p:cNvCxnSpPr>
            <a:stCxn id="16" idx="0"/>
          </p:cNvCxnSpPr>
          <p:nvPr/>
        </p:nvCxnSpPr>
        <p:spPr>
          <a:xfrm rot="5400000" flipH="1" flipV="1">
            <a:off x="899531" y="51369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3"/>
          </p:cNvCxnSpPr>
          <p:nvPr/>
        </p:nvCxnSpPr>
        <p:spPr>
          <a:xfrm flipV="1">
            <a:off x="2943034" y="44196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41607" y="3966031"/>
            <a:ext cx="411843" cy="457200"/>
            <a:chOff x="7924800" y="6206835"/>
            <a:chExt cx="411843" cy="457200"/>
          </a:xfrm>
        </p:grpSpPr>
        <p:sp>
          <p:nvSpPr>
            <p:cNvPr id="24" name="Rectangle 23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ectangle 27"/>
          <p:cNvSpPr/>
          <p:nvPr/>
        </p:nvSpPr>
        <p:spPr>
          <a:xfrm>
            <a:off x="6211207" y="2133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43964" y="2137231"/>
            <a:ext cx="411843" cy="457200"/>
            <a:chOff x="7924800" y="6206835"/>
            <a:chExt cx="411843" cy="457200"/>
          </a:xfrm>
        </p:grpSpPr>
        <p:sp>
          <p:nvSpPr>
            <p:cNvPr id="30" name="Rectangle 29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Elbow Connector 33"/>
          <p:cNvCxnSpPr/>
          <p:nvPr/>
        </p:nvCxnSpPr>
        <p:spPr>
          <a:xfrm rot="10800000">
            <a:off x="6782946" y="25908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54859" y="287275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pNew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672693" y="3505200"/>
            <a:ext cx="2267" cy="47896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97805" y="29912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44" name="Freeform 43"/>
          <p:cNvSpPr/>
          <p:nvPr/>
        </p:nvSpPr>
        <p:spPr>
          <a:xfrm>
            <a:off x="5527265" y="2328863"/>
            <a:ext cx="2030221" cy="1871662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221" h="1871662">
                <a:moveTo>
                  <a:pt x="1487898" y="0"/>
                </a:moveTo>
                <a:cubicBezTo>
                  <a:pt x="1835560" y="242887"/>
                  <a:pt x="2183223" y="485774"/>
                  <a:pt x="1959385" y="700087"/>
                </a:cubicBezTo>
                <a:cubicBezTo>
                  <a:pt x="1735547" y="914400"/>
                  <a:pt x="430623" y="1090613"/>
                  <a:pt x="144873" y="1285875"/>
                </a:cubicBezTo>
                <a:cubicBezTo>
                  <a:pt x="-140877" y="1481137"/>
                  <a:pt x="52004" y="1676399"/>
                  <a:pt x="244885" y="187166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 flipV="1">
            <a:off x="4954550" y="2348767"/>
            <a:ext cx="1234352" cy="1842234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  <a:gd name="connsiteX0" fmla="*/ 1365987 w 2402150"/>
              <a:gd name="connsiteY0" fmla="*/ 0 h 1619682"/>
              <a:gd name="connsiteX1" fmla="*/ 1837474 w 2402150"/>
              <a:gd name="connsiteY1" fmla="*/ 700087 h 1619682"/>
              <a:gd name="connsiteX2" fmla="*/ 22962 w 2402150"/>
              <a:gd name="connsiteY2" fmla="*/ 1285875 h 1619682"/>
              <a:gd name="connsiteX3" fmla="*/ 2402150 w 2402150"/>
              <a:gd name="connsiteY3" fmla="*/ 1619682 h 1619682"/>
              <a:gd name="connsiteX0" fmla="*/ 0 w 1036163"/>
              <a:gd name="connsiteY0" fmla="*/ 0 h 1619682"/>
              <a:gd name="connsiteX1" fmla="*/ 471487 w 1036163"/>
              <a:gd name="connsiteY1" fmla="*/ 700087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16419 w 1052582"/>
              <a:gd name="connsiteY0" fmla="*/ 0 h 1619682"/>
              <a:gd name="connsiteX1" fmla="*/ 37529 w 1052582"/>
              <a:gd name="connsiteY1" fmla="*/ 928068 h 1619682"/>
              <a:gd name="connsiteX2" fmla="*/ 1052582 w 1052582"/>
              <a:gd name="connsiteY2" fmla="*/ 1619682 h 1619682"/>
              <a:gd name="connsiteX0" fmla="*/ 198189 w 1234352"/>
              <a:gd name="connsiteY0" fmla="*/ 0 h 1619682"/>
              <a:gd name="connsiteX1" fmla="*/ 28231 w 1234352"/>
              <a:gd name="connsiteY1" fmla="*/ 1216046 h 1619682"/>
              <a:gd name="connsiteX2" fmla="*/ 1234352 w 1234352"/>
              <a:gd name="connsiteY2" fmla="*/ 1619682 h 161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352" h="1619682">
                <a:moveTo>
                  <a:pt x="198189" y="0"/>
                </a:moveTo>
                <a:cubicBezTo>
                  <a:pt x="545851" y="242887"/>
                  <a:pt x="-144463" y="946099"/>
                  <a:pt x="28231" y="1216046"/>
                </a:cubicBezTo>
                <a:cubicBezTo>
                  <a:pt x="200925" y="1485993"/>
                  <a:pt x="1022883" y="1475596"/>
                  <a:pt x="1234352" y="161968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64286" cy="1325563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 – </a:t>
            </a:r>
            <a:r>
              <a:rPr lang="en-US" dirty="0" err="1"/>
              <a:t>Cách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9065" y="39732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364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850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4850" y="39896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8850" y="3962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2022751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5050" y="41946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9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3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7705" y="5695890"/>
            <a:ext cx="2757055" cy="1085910"/>
            <a:chOff x="214745" y="4724400"/>
            <a:chExt cx="2757055" cy="1085910"/>
          </a:xfrm>
        </p:grpSpPr>
        <p:sp>
          <p:nvSpPr>
            <p:cNvPr id="15" name="Rectangle 1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21" name="Elbow Connector 20"/>
          <p:cNvCxnSpPr>
            <a:stCxn id="16" idx="0"/>
          </p:cNvCxnSpPr>
          <p:nvPr/>
        </p:nvCxnSpPr>
        <p:spPr>
          <a:xfrm rot="5400000" flipH="1" flipV="1">
            <a:off x="899531" y="51369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3"/>
          </p:cNvCxnSpPr>
          <p:nvPr/>
        </p:nvCxnSpPr>
        <p:spPr>
          <a:xfrm flipV="1">
            <a:off x="2943034" y="44196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41607" y="3966031"/>
            <a:ext cx="411843" cy="457200"/>
            <a:chOff x="7924800" y="6206835"/>
            <a:chExt cx="411843" cy="457200"/>
          </a:xfrm>
        </p:grpSpPr>
        <p:sp>
          <p:nvSpPr>
            <p:cNvPr id="24" name="Rectangle 23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ectangle 27"/>
          <p:cNvSpPr/>
          <p:nvPr/>
        </p:nvSpPr>
        <p:spPr>
          <a:xfrm>
            <a:off x="6211207" y="2133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43964" y="2137231"/>
            <a:ext cx="411843" cy="457200"/>
            <a:chOff x="7924800" y="6206835"/>
            <a:chExt cx="411843" cy="457200"/>
          </a:xfrm>
        </p:grpSpPr>
        <p:sp>
          <p:nvSpPr>
            <p:cNvPr id="30" name="Rectangle 29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Elbow Connector 33"/>
          <p:cNvCxnSpPr/>
          <p:nvPr/>
        </p:nvCxnSpPr>
        <p:spPr>
          <a:xfrm rot="10800000">
            <a:off x="6782946" y="25908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54859" y="287275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pNew</a:t>
            </a:r>
            <a:endParaRPr lang="en-US" sz="2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225912" y="3505200"/>
            <a:ext cx="2267" cy="47896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1024" y="29912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44" name="Freeform 43"/>
          <p:cNvSpPr/>
          <p:nvPr/>
        </p:nvSpPr>
        <p:spPr>
          <a:xfrm>
            <a:off x="5527265" y="2328863"/>
            <a:ext cx="2030221" cy="1871662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221" h="1871662">
                <a:moveTo>
                  <a:pt x="1487898" y="0"/>
                </a:moveTo>
                <a:cubicBezTo>
                  <a:pt x="1835560" y="242887"/>
                  <a:pt x="2183223" y="485774"/>
                  <a:pt x="1959385" y="700087"/>
                </a:cubicBezTo>
                <a:cubicBezTo>
                  <a:pt x="1735547" y="914400"/>
                  <a:pt x="430623" y="1090613"/>
                  <a:pt x="144873" y="1285875"/>
                </a:cubicBezTo>
                <a:cubicBezTo>
                  <a:pt x="-140877" y="1481137"/>
                  <a:pt x="52004" y="1676399"/>
                  <a:pt x="244885" y="187166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V="1">
            <a:off x="4954550" y="2348767"/>
            <a:ext cx="1234352" cy="1842234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  <a:gd name="connsiteX0" fmla="*/ 1365987 w 2402150"/>
              <a:gd name="connsiteY0" fmla="*/ 0 h 1619682"/>
              <a:gd name="connsiteX1" fmla="*/ 1837474 w 2402150"/>
              <a:gd name="connsiteY1" fmla="*/ 700087 h 1619682"/>
              <a:gd name="connsiteX2" fmla="*/ 22962 w 2402150"/>
              <a:gd name="connsiteY2" fmla="*/ 1285875 h 1619682"/>
              <a:gd name="connsiteX3" fmla="*/ 2402150 w 2402150"/>
              <a:gd name="connsiteY3" fmla="*/ 1619682 h 1619682"/>
              <a:gd name="connsiteX0" fmla="*/ 0 w 1036163"/>
              <a:gd name="connsiteY0" fmla="*/ 0 h 1619682"/>
              <a:gd name="connsiteX1" fmla="*/ 471487 w 1036163"/>
              <a:gd name="connsiteY1" fmla="*/ 700087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16419 w 1052582"/>
              <a:gd name="connsiteY0" fmla="*/ 0 h 1619682"/>
              <a:gd name="connsiteX1" fmla="*/ 37529 w 1052582"/>
              <a:gd name="connsiteY1" fmla="*/ 928068 h 1619682"/>
              <a:gd name="connsiteX2" fmla="*/ 1052582 w 1052582"/>
              <a:gd name="connsiteY2" fmla="*/ 1619682 h 1619682"/>
              <a:gd name="connsiteX0" fmla="*/ 198189 w 1234352"/>
              <a:gd name="connsiteY0" fmla="*/ 0 h 1619682"/>
              <a:gd name="connsiteX1" fmla="*/ 28231 w 1234352"/>
              <a:gd name="connsiteY1" fmla="*/ 1216046 h 1619682"/>
              <a:gd name="connsiteX2" fmla="*/ 1234352 w 1234352"/>
              <a:gd name="connsiteY2" fmla="*/ 1619682 h 161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352" h="1619682">
                <a:moveTo>
                  <a:pt x="198189" y="0"/>
                </a:moveTo>
                <a:cubicBezTo>
                  <a:pt x="545851" y="242887"/>
                  <a:pt x="-144463" y="946099"/>
                  <a:pt x="28231" y="1216046"/>
                </a:cubicBezTo>
                <a:cubicBezTo>
                  <a:pt x="200925" y="1485993"/>
                  <a:pt x="1022883" y="1475596"/>
                  <a:pt x="1234352" y="161968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657528" y="3521612"/>
            <a:ext cx="2267" cy="47896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1000" y="3007620"/>
            <a:ext cx="918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pPrev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1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 animBg="1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 – </a:t>
            </a:r>
            <a:r>
              <a:rPr lang="en-US" dirty="0" err="1"/>
              <a:t>Cách</a:t>
            </a:r>
            <a:r>
              <a:rPr lang="en-US" dirty="0"/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2667000"/>
            <a:chOff x="381000" y="1676400"/>
            <a:chExt cx="8458200" cy="2431676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20307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tìm</a:t>
              </a:r>
              <a:r>
                <a:rPr lang="en-US" sz="3200" dirty="0"/>
                <a:t> </a:t>
              </a:r>
              <a:r>
                <a:rPr lang="en-US" sz="3200" dirty="0" err="1"/>
                <a:t>và</a:t>
              </a:r>
              <a:r>
                <a:rPr lang="en-US" sz="3200" dirty="0"/>
                <a:t> </a:t>
              </a:r>
              <a:r>
                <a:rPr lang="en-US" sz="3200" dirty="0" err="1"/>
                <a:t>trả</a:t>
              </a:r>
              <a:r>
                <a:rPr lang="en-US" sz="3200" dirty="0"/>
                <a:t> </a:t>
              </a:r>
              <a:r>
                <a:rPr lang="en-US" sz="3200" dirty="0" err="1"/>
                <a:t>về</a:t>
              </a:r>
              <a:r>
                <a:rPr lang="en-US" sz="3200" dirty="0"/>
                <a:t> con </a:t>
              </a:r>
              <a:r>
                <a:rPr lang="en-US" sz="3200" dirty="0" err="1"/>
                <a:t>trỏ</a:t>
              </a:r>
              <a:r>
                <a:rPr lang="en-US" sz="3200" dirty="0"/>
                <a:t> node </a:t>
              </a:r>
            </a:p>
            <a:p>
              <a:r>
                <a:rPr lang="en-US" sz="3200" dirty="0"/>
                <a:t>            </a:t>
              </a:r>
              <a:r>
                <a:rPr lang="en-US" sz="3200" dirty="0" err="1"/>
                <a:t>đứng</a:t>
              </a:r>
              <a:r>
                <a:rPr lang="en-US" sz="3200" dirty="0"/>
                <a:t> </a:t>
              </a:r>
              <a:r>
                <a:rPr lang="en-US" sz="3200" dirty="0" err="1"/>
                <a:t>trước</a:t>
              </a:r>
              <a:r>
                <a:rPr lang="en-US" sz="3200" dirty="0"/>
                <a:t> con </a:t>
              </a:r>
              <a:r>
                <a:rPr lang="en-US" sz="3200" dirty="0" err="1"/>
                <a:t>trỏ</a:t>
              </a:r>
              <a:r>
                <a:rPr lang="en-US" sz="3200" dirty="0"/>
                <a:t> node p</a:t>
              </a:r>
            </a:p>
            <a:p>
              <a:r>
                <a:rPr lang="en-US" sz="3200" dirty="0"/>
                <a:t>            </a:t>
              </a:r>
              <a:r>
                <a:rPr lang="en-US" sz="3200" dirty="0">
                  <a:solidFill>
                    <a:srgbClr val="FFFF00"/>
                  </a:solidFill>
                </a:rPr>
                <a:t>Node *</a:t>
              </a:r>
              <a:r>
                <a:rPr lang="en-US" sz="3200" dirty="0" err="1">
                  <a:solidFill>
                    <a:srgbClr val="FFFF00"/>
                  </a:solidFill>
                </a:rPr>
                <a:t>PrevNode</a:t>
              </a:r>
              <a:r>
                <a:rPr lang="en-US" sz="3200" dirty="0">
                  <a:solidFill>
                    <a:srgbClr val="FFFF00"/>
                  </a:solidFill>
                </a:rPr>
                <a:t> (List </a:t>
              </a:r>
              <a:r>
                <a:rPr lang="en-US" sz="3200" dirty="0" err="1">
                  <a:solidFill>
                    <a:srgbClr val="FFFF00"/>
                  </a:solidFill>
                </a:rPr>
                <a:t>list</a:t>
              </a:r>
              <a:r>
                <a:rPr lang="en-US" sz="3200" dirty="0">
                  <a:solidFill>
                    <a:srgbClr val="FFFF00"/>
                  </a:solidFill>
                </a:rPr>
                <a:t>, Node *p)</a:t>
              </a:r>
              <a:endParaRPr lang="en-US" sz="3200" i="1" dirty="0">
                <a:solidFill>
                  <a:srgbClr val="FFC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1593993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 – </a:t>
            </a:r>
            <a:r>
              <a:rPr lang="en-US" dirty="0" err="1"/>
              <a:t>Cách</a:t>
            </a:r>
            <a:r>
              <a:rPr lang="en-US" dirty="0"/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59</a:t>
            </a:fld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553995" y="1524000"/>
            <a:ext cx="8361405" cy="51974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i="1" dirty="0">
              <a:solidFill>
                <a:srgbClr val="FFFF00"/>
              </a:solidFill>
            </a:endParaRPr>
          </a:p>
          <a:p>
            <a:endParaRPr lang="en-US" sz="3200" i="1" dirty="0">
              <a:solidFill>
                <a:srgbClr val="FFFF00"/>
              </a:solidFill>
            </a:endParaRPr>
          </a:p>
          <a:p>
            <a:r>
              <a:rPr lang="en-US" sz="3200" i="1" dirty="0">
                <a:solidFill>
                  <a:srgbClr val="FFFF00"/>
                </a:solidFill>
              </a:rPr>
              <a:t>Node *</a:t>
            </a:r>
            <a:r>
              <a:rPr lang="en-US" sz="3200" i="1" dirty="0" err="1">
                <a:solidFill>
                  <a:srgbClr val="FFFF00"/>
                </a:solidFill>
              </a:rPr>
              <a:t>PrevNode</a:t>
            </a:r>
            <a:r>
              <a:rPr lang="en-US" sz="3200" i="1" dirty="0">
                <a:solidFill>
                  <a:srgbClr val="FFFF00"/>
                </a:solidFill>
              </a:rPr>
              <a:t> (List </a:t>
            </a:r>
            <a:r>
              <a:rPr lang="en-US" sz="3200" i="1" dirty="0" err="1">
                <a:solidFill>
                  <a:srgbClr val="FFFF00"/>
                </a:solidFill>
              </a:rPr>
              <a:t>list</a:t>
            </a:r>
            <a:r>
              <a:rPr lang="en-US" sz="3200" i="1" dirty="0">
                <a:solidFill>
                  <a:srgbClr val="FFFF00"/>
                </a:solidFill>
              </a:rPr>
              <a:t>, Node *p)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{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if(p == </a:t>
            </a:r>
            <a:r>
              <a:rPr lang="en-US" sz="3200" i="1" dirty="0" err="1">
                <a:solidFill>
                  <a:srgbClr val="FFFF00"/>
                </a:solidFill>
              </a:rPr>
              <a:t>list.pHead</a:t>
            </a:r>
            <a:r>
              <a:rPr lang="en-US" sz="3200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	return NULL;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Node *</a:t>
            </a:r>
            <a:r>
              <a:rPr lang="en-US" sz="3200" i="1" dirty="0" err="1">
                <a:solidFill>
                  <a:srgbClr val="FFFF00"/>
                </a:solidFill>
              </a:rPr>
              <a:t>pTruoc</a:t>
            </a:r>
            <a:r>
              <a:rPr lang="en-US" sz="3200" i="1" dirty="0">
                <a:solidFill>
                  <a:srgbClr val="FFFF00"/>
                </a:solidFill>
              </a:rPr>
              <a:t> = </a:t>
            </a:r>
            <a:r>
              <a:rPr lang="en-US" sz="3200" i="1" dirty="0" err="1">
                <a:solidFill>
                  <a:srgbClr val="FFFF00"/>
                </a:solidFill>
              </a:rPr>
              <a:t>list.pHead</a:t>
            </a:r>
            <a:r>
              <a:rPr lang="en-US" sz="3200" i="1" dirty="0">
                <a:solidFill>
                  <a:srgbClr val="FFFF00"/>
                </a:solidFill>
              </a:rPr>
              <a:t>;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while(</a:t>
            </a:r>
            <a:r>
              <a:rPr lang="en-US" sz="3200" i="1" dirty="0" err="1">
                <a:solidFill>
                  <a:srgbClr val="FFFF00"/>
                </a:solidFill>
              </a:rPr>
              <a:t>pTruoc</a:t>
            </a:r>
            <a:r>
              <a:rPr lang="en-US" sz="3200" i="1" dirty="0">
                <a:solidFill>
                  <a:srgbClr val="FFFF00"/>
                </a:solidFill>
              </a:rPr>
              <a:t>-&gt;</a:t>
            </a:r>
            <a:r>
              <a:rPr lang="en-US" sz="3200" i="1" dirty="0" err="1">
                <a:solidFill>
                  <a:srgbClr val="FFFF00"/>
                </a:solidFill>
              </a:rPr>
              <a:t>pNext</a:t>
            </a:r>
            <a:r>
              <a:rPr lang="en-US" sz="3200" i="1" dirty="0">
                <a:solidFill>
                  <a:srgbClr val="FFFF00"/>
                </a:solidFill>
              </a:rPr>
              <a:t> != p)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	</a:t>
            </a:r>
            <a:r>
              <a:rPr lang="en-US" sz="3200" i="1" dirty="0" err="1">
                <a:solidFill>
                  <a:srgbClr val="FFFF00"/>
                </a:solidFill>
              </a:rPr>
              <a:t>pTruoc</a:t>
            </a:r>
            <a:r>
              <a:rPr lang="en-US" sz="3200" i="1" dirty="0">
                <a:solidFill>
                  <a:srgbClr val="FFFF00"/>
                </a:solidFill>
              </a:rPr>
              <a:t> = </a:t>
            </a:r>
            <a:r>
              <a:rPr lang="en-US" sz="3200" i="1" dirty="0" err="1">
                <a:solidFill>
                  <a:srgbClr val="FFFF00"/>
                </a:solidFill>
              </a:rPr>
              <a:t>pTruoc</a:t>
            </a:r>
            <a:r>
              <a:rPr lang="en-US" sz="3200" i="1" dirty="0">
                <a:solidFill>
                  <a:srgbClr val="FFFF00"/>
                </a:solidFill>
              </a:rPr>
              <a:t> -&gt; </a:t>
            </a:r>
            <a:r>
              <a:rPr lang="en-US" sz="3200" i="1" dirty="0" err="1">
                <a:solidFill>
                  <a:srgbClr val="FFFF00"/>
                </a:solidFill>
              </a:rPr>
              <a:t>pNext</a:t>
            </a:r>
            <a:r>
              <a:rPr lang="en-US" sz="3200" i="1" dirty="0">
                <a:solidFill>
                  <a:srgbClr val="FFFF00"/>
                </a:solidFill>
              </a:rPr>
              <a:t>;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	return </a:t>
            </a:r>
            <a:r>
              <a:rPr lang="en-US" sz="3200" i="1" dirty="0" err="1">
                <a:solidFill>
                  <a:srgbClr val="FFFF00"/>
                </a:solidFill>
              </a:rPr>
              <a:t>pTruoc</a:t>
            </a:r>
            <a:r>
              <a:rPr lang="en-US" sz="3200" i="1" dirty="0">
                <a:solidFill>
                  <a:srgbClr val="FFFF00"/>
                </a:solidFill>
              </a:rPr>
              <a:t>;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}</a:t>
            </a:r>
            <a:endParaRPr lang="en-US" sz="3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kiểu dữ liệu tĩnh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5818184"/>
            <a:ext cx="7715251" cy="606426"/>
          </a:xfrm>
        </p:spPr>
        <p:txBody>
          <a:bodyPr>
            <a:normAutofit/>
          </a:bodyPr>
          <a:lstStyle/>
          <a:p>
            <a:pPr marL="46038" indent="0">
              <a:buNone/>
            </a:pP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98636"/>
              </p:ext>
            </p:extLst>
          </p:nvPr>
        </p:nvGraphicFramePr>
        <p:xfrm>
          <a:off x="838200" y="44164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5876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599" y="34670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6999" y="31623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399" y="36480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799" y="28162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199" y="37687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599" y="19780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8999" y="39973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5799" y="2816225"/>
            <a:ext cx="838200" cy="1530349"/>
            <a:chOff x="4495799" y="2816225"/>
            <a:chExt cx="838200" cy="153034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495799" y="2816225"/>
              <a:ext cx="838200" cy="15303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495799" y="2816225"/>
              <a:ext cx="838200" cy="15303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6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 – </a:t>
            </a:r>
            <a:r>
              <a:rPr lang="en-US" dirty="0" err="1"/>
              <a:t>Cách</a:t>
            </a:r>
            <a:r>
              <a:rPr lang="en-US" dirty="0"/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60</a:t>
            </a:fld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304801" y="1524000"/>
            <a:ext cx="8610600" cy="51974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i="1" dirty="0">
              <a:solidFill>
                <a:srgbClr val="FFFF00"/>
              </a:solidFill>
            </a:endParaRPr>
          </a:p>
          <a:p>
            <a:endParaRPr lang="en-US" sz="2800" i="1" dirty="0">
              <a:solidFill>
                <a:srgbClr val="FFFF00"/>
              </a:solidFill>
            </a:endParaRPr>
          </a:p>
          <a:p>
            <a:r>
              <a:rPr lang="en-US" sz="2800" i="1" dirty="0">
                <a:solidFill>
                  <a:srgbClr val="FFFF00"/>
                </a:solidFill>
              </a:rPr>
              <a:t>void ChenTruocP1 (List &amp;list, Node *p, Node *</a:t>
            </a:r>
            <a:r>
              <a:rPr lang="en-US" sz="2800" i="1" dirty="0" err="1">
                <a:solidFill>
                  <a:srgbClr val="FFFF00"/>
                </a:solidFill>
              </a:rPr>
              <a:t>pNew</a:t>
            </a:r>
            <a:r>
              <a:rPr lang="en-US" sz="2800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{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Node *</a:t>
            </a:r>
            <a:r>
              <a:rPr lang="en-US" sz="2800" i="1" dirty="0" err="1">
                <a:solidFill>
                  <a:srgbClr val="FFFF00"/>
                </a:solidFill>
              </a:rPr>
              <a:t>pTruoc</a:t>
            </a:r>
            <a:r>
              <a:rPr lang="en-US" sz="2800" i="1" dirty="0">
                <a:solidFill>
                  <a:srgbClr val="FFFF00"/>
                </a:solidFill>
              </a:rPr>
              <a:t> = </a:t>
            </a:r>
            <a:r>
              <a:rPr lang="en-US" sz="2800" i="1" dirty="0" err="1">
                <a:solidFill>
                  <a:srgbClr val="FFFF00"/>
                </a:solidFill>
              </a:rPr>
              <a:t>PrevNode</a:t>
            </a:r>
            <a:r>
              <a:rPr lang="en-US" sz="2800" i="1" dirty="0">
                <a:solidFill>
                  <a:srgbClr val="FFFF00"/>
                </a:solidFill>
              </a:rPr>
              <a:t>(list, p);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</a:t>
            </a:r>
            <a:r>
              <a:rPr lang="en-US" sz="2800" i="1" dirty="0" err="1">
                <a:solidFill>
                  <a:srgbClr val="FFFF00"/>
                </a:solidFill>
              </a:rPr>
              <a:t>pNew</a:t>
            </a:r>
            <a:r>
              <a:rPr lang="en-US" sz="2800" i="1" dirty="0">
                <a:solidFill>
                  <a:srgbClr val="FFFF00"/>
                </a:solidFill>
              </a:rPr>
              <a:t> -&gt; </a:t>
            </a:r>
            <a:r>
              <a:rPr lang="en-US" sz="2800" i="1" dirty="0" err="1">
                <a:solidFill>
                  <a:srgbClr val="FFFF00"/>
                </a:solidFill>
              </a:rPr>
              <a:t>pNext</a:t>
            </a:r>
            <a:r>
              <a:rPr lang="en-US" sz="2800" i="1" dirty="0">
                <a:solidFill>
                  <a:srgbClr val="FFFF00"/>
                </a:solidFill>
              </a:rPr>
              <a:t> = p;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if(</a:t>
            </a:r>
            <a:r>
              <a:rPr lang="en-US" sz="2800" i="1" dirty="0" err="1">
                <a:solidFill>
                  <a:srgbClr val="FFFF00"/>
                </a:solidFill>
              </a:rPr>
              <a:t>pTruoc</a:t>
            </a:r>
            <a:r>
              <a:rPr lang="en-US" sz="2800" i="1" dirty="0">
                <a:solidFill>
                  <a:srgbClr val="FFFF00"/>
                </a:solidFill>
              </a:rPr>
              <a:t> == NULL)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	</a:t>
            </a:r>
            <a:r>
              <a:rPr lang="en-US" sz="2800" i="1" dirty="0" err="1">
                <a:solidFill>
                  <a:srgbClr val="FFFF00"/>
                </a:solidFill>
              </a:rPr>
              <a:t>list.pHead</a:t>
            </a:r>
            <a:r>
              <a:rPr lang="en-US" sz="2800" i="1" dirty="0">
                <a:solidFill>
                  <a:srgbClr val="FFFF00"/>
                </a:solidFill>
              </a:rPr>
              <a:t> =  </a:t>
            </a:r>
            <a:r>
              <a:rPr lang="en-US" sz="2800" i="1" dirty="0" err="1">
                <a:solidFill>
                  <a:srgbClr val="FFFF00"/>
                </a:solidFill>
              </a:rPr>
              <a:t>pNew</a:t>
            </a:r>
            <a:r>
              <a:rPr lang="en-US" sz="2800" i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else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		</a:t>
            </a:r>
            <a:r>
              <a:rPr lang="en-US" sz="2800" i="1" dirty="0" err="1">
                <a:solidFill>
                  <a:srgbClr val="FFFF00"/>
                </a:solidFill>
              </a:rPr>
              <a:t>pTruoc</a:t>
            </a:r>
            <a:r>
              <a:rPr lang="en-US" sz="2800" i="1" dirty="0">
                <a:solidFill>
                  <a:srgbClr val="FFFF00"/>
                </a:solidFill>
              </a:rPr>
              <a:t> -&gt; </a:t>
            </a:r>
            <a:r>
              <a:rPr lang="en-US" sz="2800" i="1" dirty="0" err="1">
                <a:solidFill>
                  <a:srgbClr val="FFFF00"/>
                </a:solidFill>
              </a:rPr>
              <a:t>pNext</a:t>
            </a:r>
            <a:r>
              <a:rPr lang="en-US" sz="2800" i="1" dirty="0">
                <a:solidFill>
                  <a:srgbClr val="FFFF00"/>
                </a:solidFill>
              </a:rPr>
              <a:t> = </a:t>
            </a:r>
            <a:r>
              <a:rPr lang="en-US" sz="2800" i="1" dirty="0" err="1">
                <a:solidFill>
                  <a:srgbClr val="FFFF00"/>
                </a:solidFill>
              </a:rPr>
              <a:t>pNew</a:t>
            </a:r>
            <a:r>
              <a:rPr lang="en-US" sz="2800" i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800" i="1" dirty="0">
                <a:solidFill>
                  <a:srgbClr val="FFFF00"/>
                </a:solidFill>
              </a:rPr>
              <a:t>}</a:t>
            </a:r>
            <a:endParaRPr lang="en-US" sz="28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36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64286" cy="1325563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node p – </a:t>
            </a:r>
            <a:r>
              <a:rPr lang="en-US" dirty="0" err="1"/>
              <a:t>Cách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9065" y="3973284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51364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60850" y="3984168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84850" y="39896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08850" y="39624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3"/>
            <a:endCxn id="43" idx="1"/>
          </p:cNvCxnSpPr>
          <p:nvPr/>
        </p:nvCxnSpPr>
        <p:spPr>
          <a:xfrm>
            <a:off x="2022751" y="4201884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5050" y="4194631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99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23050" y="4212768"/>
            <a:ext cx="728613" cy="1088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7705" y="5695890"/>
            <a:ext cx="2757055" cy="1085910"/>
            <a:chOff x="214745" y="4724400"/>
            <a:chExt cx="2757055" cy="1085910"/>
          </a:xfrm>
        </p:grpSpPr>
        <p:sp>
          <p:nvSpPr>
            <p:cNvPr id="53" name="Rectangle 52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4745" y="5087080"/>
              <a:ext cx="562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list</a:t>
              </a:r>
            </a:p>
          </p:txBody>
        </p:sp>
      </p:grpSp>
      <p:cxnSp>
        <p:nvCxnSpPr>
          <p:cNvPr id="59" name="Elbow Connector 58"/>
          <p:cNvCxnSpPr>
            <a:stCxn id="54" idx="0"/>
          </p:cNvCxnSpPr>
          <p:nvPr/>
        </p:nvCxnSpPr>
        <p:spPr>
          <a:xfrm rot="5400000" flipH="1" flipV="1">
            <a:off x="899531" y="5136914"/>
            <a:ext cx="1417806" cy="49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3"/>
          </p:cNvCxnSpPr>
          <p:nvPr/>
        </p:nvCxnSpPr>
        <p:spPr>
          <a:xfrm flipV="1">
            <a:off x="2943034" y="4419600"/>
            <a:ext cx="4777659" cy="16953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41607" y="3966031"/>
            <a:ext cx="411843" cy="457200"/>
            <a:chOff x="7924800" y="6206835"/>
            <a:chExt cx="411843" cy="457200"/>
          </a:xfrm>
        </p:grpSpPr>
        <p:sp>
          <p:nvSpPr>
            <p:cNvPr id="62" name="Rectangle 61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/>
          <p:cNvSpPr/>
          <p:nvPr/>
        </p:nvSpPr>
        <p:spPr>
          <a:xfrm>
            <a:off x="6211207" y="213360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7043964" y="2137231"/>
            <a:ext cx="411843" cy="457200"/>
            <a:chOff x="7924800" y="6206835"/>
            <a:chExt cx="411843" cy="457200"/>
          </a:xfrm>
        </p:grpSpPr>
        <p:sp>
          <p:nvSpPr>
            <p:cNvPr id="68" name="Rectangle 67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Elbow Connector 71"/>
          <p:cNvCxnSpPr/>
          <p:nvPr/>
        </p:nvCxnSpPr>
        <p:spPr>
          <a:xfrm rot="10800000">
            <a:off x="6782946" y="2590800"/>
            <a:ext cx="1064986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54859" y="287275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pNew</a:t>
            </a:r>
            <a:endParaRPr lang="en-US" sz="2400" b="1" dirty="0"/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 flipH="1">
            <a:off x="4672693" y="3505200"/>
            <a:ext cx="2267" cy="47896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7805" y="29912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76" name="Freeform 75"/>
          <p:cNvSpPr/>
          <p:nvPr/>
        </p:nvSpPr>
        <p:spPr>
          <a:xfrm>
            <a:off x="5527265" y="2328863"/>
            <a:ext cx="2030221" cy="1871662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221" h="1871662">
                <a:moveTo>
                  <a:pt x="1487898" y="0"/>
                </a:moveTo>
                <a:cubicBezTo>
                  <a:pt x="1835560" y="242887"/>
                  <a:pt x="2183223" y="485774"/>
                  <a:pt x="1959385" y="700087"/>
                </a:cubicBezTo>
                <a:cubicBezTo>
                  <a:pt x="1735547" y="914400"/>
                  <a:pt x="430623" y="1090613"/>
                  <a:pt x="144873" y="1285875"/>
                </a:cubicBezTo>
                <a:cubicBezTo>
                  <a:pt x="-140877" y="1481137"/>
                  <a:pt x="52004" y="1676399"/>
                  <a:pt x="244885" y="187166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4954550" y="2348767"/>
            <a:ext cx="1234352" cy="1842234"/>
          </a:xfrm>
          <a:custGeom>
            <a:avLst/>
            <a:gdLst>
              <a:gd name="connsiteX0" fmla="*/ 1487898 w 2030221"/>
              <a:gd name="connsiteY0" fmla="*/ 0 h 1871662"/>
              <a:gd name="connsiteX1" fmla="*/ 1959385 w 2030221"/>
              <a:gd name="connsiteY1" fmla="*/ 700087 h 1871662"/>
              <a:gd name="connsiteX2" fmla="*/ 144873 w 2030221"/>
              <a:gd name="connsiteY2" fmla="*/ 1285875 h 1871662"/>
              <a:gd name="connsiteX3" fmla="*/ 244885 w 2030221"/>
              <a:gd name="connsiteY3" fmla="*/ 1871662 h 1871662"/>
              <a:gd name="connsiteX0" fmla="*/ 1365987 w 2402150"/>
              <a:gd name="connsiteY0" fmla="*/ 0 h 1619682"/>
              <a:gd name="connsiteX1" fmla="*/ 1837474 w 2402150"/>
              <a:gd name="connsiteY1" fmla="*/ 700087 h 1619682"/>
              <a:gd name="connsiteX2" fmla="*/ 22962 w 2402150"/>
              <a:gd name="connsiteY2" fmla="*/ 1285875 h 1619682"/>
              <a:gd name="connsiteX3" fmla="*/ 2402150 w 2402150"/>
              <a:gd name="connsiteY3" fmla="*/ 1619682 h 1619682"/>
              <a:gd name="connsiteX0" fmla="*/ 0 w 1036163"/>
              <a:gd name="connsiteY0" fmla="*/ 0 h 1619682"/>
              <a:gd name="connsiteX1" fmla="*/ 471487 w 1036163"/>
              <a:gd name="connsiteY1" fmla="*/ 700087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253763 w 1036163"/>
              <a:gd name="connsiteY2" fmla="*/ 1213880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0 w 1036163"/>
              <a:gd name="connsiteY0" fmla="*/ 0 h 1619682"/>
              <a:gd name="connsiteX1" fmla="*/ 21110 w 1036163"/>
              <a:gd name="connsiteY1" fmla="*/ 928068 h 1619682"/>
              <a:gd name="connsiteX2" fmla="*/ 199172 w 1036163"/>
              <a:gd name="connsiteY2" fmla="*/ 1393866 h 1619682"/>
              <a:gd name="connsiteX3" fmla="*/ 1036163 w 1036163"/>
              <a:gd name="connsiteY3" fmla="*/ 1619682 h 1619682"/>
              <a:gd name="connsiteX0" fmla="*/ 16419 w 1052582"/>
              <a:gd name="connsiteY0" fmla="*/ 0 h 1619682"/>
              <a:gd name="connsiteX1" fmla="*/ 37529 w 1052582"/>
              <a:gd name="connsiteY1" fmla="*/ 928068 h 1619682"/>
              <a:gd name="connsiteX2" fmla="*/ 1052582 w 1052582"/>
              <a:gd name="connsiteY2" fmla="*/ 1619682 h 1619682"/>
              <a:gd name="connsiteX0" fmla="*/ 198189 w 1234352"/>
              <a:gd name="connsiteY0" fmla="*/ 0 h 1619682"/>
              <a:gd name="connsiteX1" fmla="*/ 28231 w 1234352"/>
              <a:gd name="connsiteY1" fmla="*/ 1216046 h 1619682"/>
              <a:gd name="connsiteX2" fmla="*/ 1234352 w 1234352"/>
              <a:gd name="connsiteY2" fmla="*/ 1619682 h 161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352" h="1619682">
                <a:moveTo>
                  <a:pt x="198189" y="0"/>
                </a:moveTo>
                <a:cubicBezTo>
                  <a:pt x="545851" y="242887"/>
                  <a:pt x="-144463" y="946099"/>
                  <a:pt x="28231" y="1216046"/>
                </a:cubicBezTo>
                <a:cubicBezTo>
                  <a:pt x="200925" y="1485993"/>
                  <a:pt x="1022883" y="1475596"/>
                  <a:pt x="1234352" y="1619682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sysDot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89" y="1407302"/>
            <a:ext cx="5141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9489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568"/>
            <a:ext cx="8134350" cy="430823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Ảnh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hưởng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pHead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Ảnh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hưởng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pTail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57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439150" cy="685800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3505200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96129" y="37529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12" name="Elbow Connector 11"/>
          <p:cNvCxnSpPr>
            <a:stCxn id="6" idx="0"/>
            <a:endCxn id="11" idx="0"/>
          </p:cNvCxnSpPr>
          <p:nvPr/>
        </p:nvCxnSpPr>
        <p:spPr>
          <a:xfrm rot="16200000" flipH="1">
            <a:off x="2578559" y="2423497"/>
            <a:ext cx="95310" cy="2563516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37529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29864" y="3752911"/>
            <a:ext cx="411843" cy="457200"/>
            <a:chOff x="7924800" y="6206835"/>
            <a:chExt cx="411843" cy="457200"/>
          </a:xfrm>
        </p:grpSpPr>
        <p:sp>
          <p:nvSpPr>
            <p:cNvPr id="15" name="Rectangle 1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Straight Connector 18"/>
          <p:cNvCxnSpPr/>
          <p:nvPr/>
        </p:nvCxnSpPr>
        <p:spPr>
          <a:xfrm>
            <a:off x="4303486" y="3985142"/>
            <a:ext cx="667657" cy="7176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29" idx="2"/>
          </p:cNvCxnSpPr>
          <p:nvPr/>
        </p:nvCxnSpPr>
        <p:spPr>
          <a:xfrm rot="16200000" flipH="1">
            <a:off x="5226522" y="1318611"/>
            <a:ext cx="19110" cy="5763888"/>
          </a:xfrm>
          <a:prstGeom prst="bentConnector5">
            <a:avLst>
              <a:gd name="adj1" fmla="val 5546170"/>
              <a:gd name="adj2" fmla="val 58070"/>
              <a:gd name="adj3" fmla="val 550117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37529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41</a:t>
            </a:r>
          </a:p>
        </p:txBody>
      </p:sp>
      <p:cxnSp>
        <p:nvCxnSpPr>
          <p:cNvPr id="25" name="Straight Connector 24"/>
          <p:cNvCxnSpPr>
            <a:stCxn id="13" idx="3"/>
            <a:endCxn id="21" idx="1"/>
          </p:cNvCxnSpPr>
          <p:nvPr/>
        </p:nvCxnSpPr>
        <p:spPr>
          <a:xfrm>
            <a:off x="5776686" y="3981510"/>
            <a:ext cx="547914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29" idx="1"/>
          </p:cNvCxnSpPr>
          <p:nvPr/>
        </p:nvCxnSpPr>
        <p:spPr>
          <a:xfrm>
            <a:off x="7148286" y="3981510"/>
            <a:ext cx="557892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06178" y="37529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011386" y="2057400"/>
            <a:ext cx="1353457" cy="1600200"/>
            <a:chOff x="4971143" y="2895600"/>
            <a:chExt cx="1353457" cy="1600200"/>
          </a:xfrm>
        </p:grpSpPr>
        <p:cxnSp>
          <p:nvCxnSpPr>
            <p:cNvPr id="38" name="Straight Arrow Connector 37"/>
            <p:cNvCxnSpPr>
              <a:stCxn id="39" idx="2"/>
            </p:cNvCxnSpPr>
            <p:nvPr/>
          </p:nvCxnSpPr>
          <p:spPr>
            <a:xfrm flipH="1">
              <a:off x="5150757" y="3505200"/>
              <a:ext cx="497115" cy="990600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971143" y="2895600"/>
              <a:ext cx="1353457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Cần xóa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17122" y="4210114"/>
            <a:ext cx="800219" cy="899751"/>
            <a:chOff x="3517122" y="4591114"/>
            <a:chExt cx="800219" cy="899751"/>
          </a:xfrm>
        </p:grpSpPr>
        <p:cxnSp>
          <p:nvCxnSpPr>
            <p:cNvPr id="43" name="Elbow Connector 42"/>
            <p:cNvCxnSpPr/>
            <p:nvPr/>
          </p:nvCxnSpPr>
          <p:spPr>
            <a:xfrm rot="5400000" flipH="1" flipV="1">
              <a:off x="3662056" y="4857813"/>
              <a:ext cx="53340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17122" y="5029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pDel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35301" y="5410200"/>
            <a:ext cx="371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*</a:t>
            </a:r>
            <a:r>
              <a:rPr lang="en-US" sz="2800" dirty="0" err="1"/>
              <a:t>pDel</a:t>
            </a:r>
            <a:r>
              <a:rPr lang="en-US" sz="2800" dirty="0"/>
              <a:t> = </a:t>
            </a:r>
            <a:r>
              <a:rPr lang="en-US" sz="2800" dirty="0" err="1"/>
              <a:t>list.pHead</a:t>
            </a:r>
            <a:endParaRPr lang="en-US" sz="2800" dirty="0"/>
          </a:p>
        </p:txBody>
      </p:sp>
      <p:cxnSp>
        <p:nvCxnSpPr>
          <p:cNvPr id="54" name="Elbow Connector 53"/>
          <p:cNvCxnSpPr>
            <a:stCxn id="6" idx="0"/>
            <a:endCxn id="13" idx="0"/>
          </p:cNvCxnSpPr>
          <p:nvPr/>
        </p:nvCxnSpPr>
        <p:spPr>
          <a:xfrm rot="16200000" flipH="1">
            <a:off x="3306994" y="1695062"/>
            <a:ext cx="95310" cy="4020387"/>
          </a:xfrm>
          <a:prstGeom prst="bentConnector3">
            <a:avLst>
              <a:gd name="adj1" fmla="val -70501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5801380"/>
            <a:ext cx="469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list.pHead = list.pHead-&gt;pNext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81400" y="3638487"/>
            <a:ext cx="617765" cy="704913"/>
            <a:chOff x="6400800" y="3886200"/>
            <a:chExt cx="411843" cy="457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437086" y="3886200"/>
              <a:ext cx="375557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00800" y="3900555"/>
              <a:ext cx="411843" cy="4428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38200" y="6258580"/>
            <a:ext cx="165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pDel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30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/>
      <p:bldP spid="59" grpId="0"/>
      <p:bldP spid="6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3276598"/>
            <a:chOff x="381000" y="1676400"/>
            <a:chExt cx="8458200" cy="2987486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4999"/>
              <a:ext cx="8001000" cy="2758887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xóa</a:t>
              </a:r>
              <a:r>
                <a:rPr lang="en-US" sz="3200" dirty="0"/>
                <a:t> </a:t>
              </a:r>
              <a:r>
                <a:rPr lang="en-US" sz="3200" dirty="0" err="1"/>
                <a:t>nút</a:t>
              </a:r>
              <a:r>
                <a:rPr lang="en-US" sz="3200" dirty="0"/>
                <a:t> </a:t>
              </a:r>
              <a:r>
                <a:rPr lang="en-US" sz="3200" dirty="0" err="1"/>
                <a:t>đầu</a:t>
              </a:r>
              <a:r>
                <a:rPr lang="en-US" sz="3200" dirty="0"/>
                <a:t> </a:t>
              </a:r>
              <a:r>
                <a:rPr lang="en-US" sz="3200" dirty="0" err="1"/>
                <a:t>của</a:t>
              </a:r>
              <a:r>
                <a:rPr lang="en-US" sz="3200" dirty="0"/>
                <a:t>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r>
                <a:rPr lang="en-US" sz="3200" dirty="0"/>
                <a:t>                 </a:t>
              </a:r>
              <a:r>
                <a:rPr lang="en-US" sz="3200" dirty="0">
                  <a:solidFill>
                    <a:srgbClr val="FFFF00"/>
                  </a:solidFill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</a:rPr>
                <a:t>DeleteHead</a:t>
              </a:r>
              <a:r>
                <a:rPr lang="en-US" sz="3200" dirty="0">
                  <a:solidFill>
                    <a:srgbClr val="FFFF00"/>
                  </a:solidFill>
                </a:rPr>
                <a:t> (LIST &amp;list)</a:t>
              </a:r>
            </a:p>
            <a:p>
              <a:pPr algn="ctr"/>
              <a:r>
                <a:rPr lang="en-US" sz="3200" i="1" dirty="0">
                  <a:solidFill>
                    <a:srgbClr val="FFC000"/>
                  </a:solidFill>
                </a:rPr>
                <a:t>       (</a:t>
              </a:r>
              <a:r>
                <a:rPr lang="en-US" sz="3200" i="1" dirty="0" err="1">
                  <a:solidFill>
                    <a:srgbClr val="FFC000"/>
                  </a:solidFill>
                </a:rPr>
                <a:t>lưu</a:t>
              </a:r>
              <a:r>
                <a:rPr lang="en-US" sz="3200" i="1" dirty="0">
                  <a:solidFill>
                    <a:srgbClr val="FFC000"/>
                  </a:solidFill>
                </a:rPr>
                <a:t> ý </a:t>
              </a:r>
              <a:r>
                <a:rPr lang="en-US" sz="3200" i="1" dirty="0" err="1">
                  <a:solidFill>
                    <a:srgbClr val="FFC000"/>
                  </a:solidFill>
                </a:rPr>
                <a:t>trường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hợp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danh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sách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chỉ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còn</a:t>
              </a:r>
              <a:r>
                <a:rPr lang="en-US" sz="3200" i="1" dirty="0">
                  <a:solidFill>
                    <a:srgbClr val="FFC000"/>
                  </a:solidFill>
                </a:rPr>
                <a:t> 1 node </a:t>
              </a:r>
              <a:r>
                <a:rPr lang="en-US" sz="3200" i="1" dirty="0" err="1">
                  <a:solidFill>
                    <a:srgbClr val="FFC000"/>
                  </a:solidFill>
                </a:rPr>
                <a:t>trước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khi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xóa</a:t>
              </a:r>
              <a:r>
                <a:rPr lang="en-US" sz="3200" i="1" dirty="0">
                  <a:solidFill>
                    <a:srgbClr val="FFC000"/>
                  </a:solidFill>
                </a:rPr>
                <a:t>)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2871573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65</a:t>
            </a:fld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553995" y="1447800"/>
            <a:ext cx="8361405" cy="5273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void </a:t>
            </a:r>
            <a:r>
              <a:rPr lang="en-US" sz="3200" dirty="0" err="1">
                <a:solidFill>
                  <a:srgbClr val="FFFF00"/>
                </a:solidFill>
              </a:rPr>
              <a:t>DeleteHead</a:t>
            </a:r>
            <a:r>
              <a:rPr lang="en-US" sz="3200" dirty="0">
                <a:solidFill>
                  <a:srgbClr val="FFFF00"/>
                </a:solidFill>
              </a:rPr>
              <a:t> (List &amp;list)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{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Node *</a:t>
            </a:r>
            <a:r>
              <a:rPr lang="en-US" sz="3200" dirty="0" err="1">
                <a:solidFill>
                  <a:srgbClr val="FFFF00"/>
                </a:solidFill>
              </a:rPr>
              <a:t>pDel</a:t>
            </a:r>
            <a:r>
              <a:rPr lang="en-US" sz="3200" dirty="0">
                <a:solidFill>
                  <a:srgbClr val="FFFF00"/>
                </a:solidFill>
              </a:rPr>
              <a:t> = </a:t>
            </a:r>
            <a:r>
              <a:rPr lang="en-US" sz="3200" dirty="0" err="1">
                <a:solidFill>
                  <a:srgbClr val="FFFF00"/>
                </a:solidFill>
              </a:rPr>
              <a:t>list.pHead</a:t>
            </a:r>
            <a:r>
              <a:rPr lang="en-US" sz="3200" dirty="0">
                <a:solidFill>
                  <a:srgbClr val="FFFF00"/>
                </a:solidFill>
              </a:rPr>
              <a:t>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if(</a:t>
            </a:r>
            <a:r>
              <a:rPr lang="en-US" sz="3200" dirty="0" err="1">
                <a:solidFill>
                  <a:srgbClr val="FFFF00"/>
                </a:solidFill>
              </a:rPr>
              <a:t>list.pHead</a:t>
            </a:r>
            <a:r>
              <a:rPr lang="en-US" sz="3200" dirty="0">
                <a:solidFill>
                  <a:srgbClr val="FFFF00"/>
                </a:solidFill>
              </a:rPr>
              <a:t> != </a:t>
            </a:r>
            <a:r>
              <a:rPr lang="en-US" sz="3200" dirty="0" err="1">
                <a:solidFill>
                  <a:srgbClr val="FFFF00"/>
                </a:solidFill>
              </a:rPr>
              <a:t>list.pTail</a:t>
            </a:r>
            <a:r>
              <a:rPr lang="en-US" sz="3200" dirty="0">
                <a:solidFill>
                  <a:srgbClr val="FFFF00"/>
                </a:solidFill>
              </a:rPr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	</a:t>
            </a:r>
            <a:r>
              <a:rPr lang="en-US" sz="3200" dirty="0" err="1">
                <a:solidFill>
                  <a:srgbClr val="FFFF00"/>
                </a:solidFill>
              </a:rPr>
              <a:t>list.pHead</a:t>
            </a:r>
            <a:r>
              <a:rPr lang="en-US" sz="3200" dirty="0">
                <a:solidFill>
                  <a:srgbClr val="FFFF00"/>
                </a:solidFill>
              </a:rPr>
              <a:t> = </a:t>
            </a:r>
            <a:r>
              <a:rPr lang="en-US" sz="3200" dirty="0" err="1">
                <a:solidFill>
                  <a:srgbClr val="FFFF00"/>
                </a:solidFill>
              </a:rPr>
              <a:t>pDel</a:t>
            </a:r>
            <a:r>
              <a:rPr lang="en-US" sz="3200" dirty="0">
                <a:solidFill>
                  <a:srgbClr val="FFFF00"/>
                </a:solidFill>
              </a:rPr>
              <a:t> -&gt; </a:t>
            </a:r>
            <a:r>
              <a:rPr lang="en-US" sz="3200" dirty="0" err="1">
                <a:solidFill>
                  <a:srgbClr val="FFFF00"/>
                </a:solidFill>
              </a:rPr>
              <a:t>pNext</a:t>
            </a:r>
            <a:r>
              <a:rPr lang="en-US" sz="3200" dirty="0">
                <a:solidFill>
                  <a:srgbClr val="FFFF00"/>
                </a:solidFill>
              </a:rPr>
              <a:t>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else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	</a:t>
            </a:r>
            <a:r>
              <a:rPr lang="en-US" sz="3200" dirty="0" err="1">
                <a:solidFill>
                  <a:srgbClr val="FFFF00"/>
                </a:solidFill>
              </a:rPr>
              <a:t>list.pHead</a:t>
            </a:r>
            <a:r>
              <a:rPr lang="en-US" sz="3200" dirty="0">
                <a:solidFill>
                  <a:srgbClr val="FFFF00"/>
                </a:solidFill>
              </a:rPr>
              <a:t> = </a:t>
            </a:r>
            <a:r>
              <a:rPr lang="en-US" sz="3200" dirty="0" err="1">
                <a:solidFill>
                  <a:srgbClr val="FFFF00"/>
                </a:solidFill>
              </a:rPr>
              <a:t>list.pTail</a:t>
            </a:r>
            <a:r>
              <a:rPr lang="en-US" sz="3200" dirty="0">
                <a:solidFill>
                  <a:srgbClr val="FFFF00"/>
                </a:solidFill>
              </a:rPr>
              <a:t> = NULL;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free(</a:t>
            </a:r>
            <a:r>
              <a:rPr lang="en-US" sz="3200" dirty="0" err="1">
                <a:solidFill>
                  <a:srgbClr val="FFFF00"/>
                </a:solidFill>
              </a:rPr>
              <a:t>pDel</a:t>
            </a:r>
            <a:r>
              <a:rPr lang="en-US" sz="3200" dirty="0">
                <a:solidFill>
                  <a:srgbClr val="FFFF00"/>
                </a:solidFill>
              </a:rPr>
              <a:t>);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586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380"/>
            <a:ext cx="8610600" cy="685800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2600980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96129" y="28486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12" name="Elbow Connector 11"/>
          <p:cNvCxnSpPr>
            <a:stCxn id="6" idx="0"/>
            <a:endCxn id="11" idx="0"/>
          </p:cNvCxnSpPr>
          <p:nvPr/>
        </p:nvCxnSpPr>
        <p:spPr>
          <a:xfrm rot="16200000" flipH="1">
            <a:off x="2578559" y="1519277"/>
            <a:ext cx="95310" cy="2563516"/>
          </a:xfrm>
          <a:prstGeom prst="bentConnector3">
            <a:avLst>
              <a:gd name="adj1" fmla="val -690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28486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29864" y="2848691"/>
            <a:ext cx="411843" cy="457200"/>
            <a:chOff x="7924800" y="6206835"/>
            <a:chExt cx="411843" cy="457200"/>
          </a:xfrm>
        </p:grpSpPr>
        <p:sp>
          <p:nvSpPr>
            <p:cNvPr id="15" name="Rectangle 1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Straight Connector 18"/>
          <p:cNvCxnSpPr/>
          <p:nvPr/>
        </p:nvCxnSpPr>
        <p:spPr>
          <a:xfrm>
            <a:off x="4303486" y="3080922"/>
            <a:ext cx="667657" cy="7176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29" idx="2"/>
          </p:cNvCxnSpPr>
          <p:nvPr/>
        </p:nvCxnSpPr>
        <p:spPr>
          <a:xfrm rot="16200000" flipH="1">
            <a:off x="5226522" y="414391"/>
            <a:ext cx="19110" cy="5763888"/>
          </a:xfrm>
          <a:prstGeom prst="bentConnector5">
            <a:avLst>
              <a:gd name="adj1" fmla="val 5546170"/>
              <a:gd name="adj2" fmla="val 58070"/>
              <a:gd name="adj3" fmla="val 550117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28486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41</a:t>
            </a:r>
          </a:p>
        </p:txBody>
      </p:sp>
      <p:cxnSp>
        <p:nvCxnSpPr>
          <p:cNvPr id="25" name="Straight Connector 24"/>
          <p:cNvCxnSpPr>
            <a:stCxn id="13" idx="3"/>
            <a:endCxn id="21" idx="1"/>
          </p:cNvCxnSpPr>
          <p:nvPr/>
        </p:nvCxnSpPr>
        <p:spPr>
          <a:xfrm>
            <a:off x="5776686" y="3077290"/>
            <a:ext cx="547914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29" idx="1"/>
          </p:cNvCxnSpPr>
          <p:nvPr/>
        </p:nvCxnSpPr>
        <p:spPr>
          <a:xfrm>
            <a:off x="7148286" y="3077290"/>
            <a:ext cx="557892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06178" y="284869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81800" y="1153180"/>
            <a:ext cx="1353457" cy="1581087"/>
            <a:chOff x="4971143" y="2895600"/>
            <a:chExt cx="1353457" cy="1581087"/>
          </a:xfrm>
        </p:grpSpPr>
        <p:cxnSp>
          <p:nvCxnSpPr>
            <p:cNvPr id="38" name="Straight Arrow Connector 37"/>
            <p:cNvCxnSpPr>
              <a:stCxn id="39" idx="2"/>
            </p:cNvCxnSpPr>
            <p:nvPr/>
          </p:nvCxnSpPr>
          <p:spPr>
            <a:xfrm>
              <a:off x="5647872" y="3505200"/>
              <a:ext cx="542471" cy="971487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971143" y="2895600"/>
              <a:ext cx="1353457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Cần xóa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96200" y="1838980"/>
            <a:ext cx="800219" cy="912732"/>
            <a:chOff x="3517122" y="5029200"/>
            <a:chExt cx="800219" cy="912732"/>
          </a:xfrm>
        </p:grpSpPr>
        <p:cxnSp>
          <p:nvCxnSpPr>
            <p:cNvPr id="43" name="Elbow Connector 42"/>
            <p:cNvCxnSpPr/>
            <p:nvPr/>
          </p:nvCxnSpPr>
          <p:spPr>
            <a:xfrm rot="5400000" flipH="1" flipV="1">
              <a:off x="3670657" y="5675231"/>
              <a:ext cx="53340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17122" y="5029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pDel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35301" y="4582180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*</a:t>
            </a:r>
            <a:r>
              <a:rPr lang="en-US" sz="2800" dirty="0" err="1"/>
              <a:t>pDel</a:t>
            </a:r>
            <a:r>
              <a:rPr lang="en-US" sz="2800" dirty="0"/>
              <a:t> = </a:t>
            </a:r>
            <a:r>
              <a:rPr lang="en-US" sz="2800" dirty="0" err="1"/>
              <a:t>list.pTail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838200" y="4973360"/>
            <a:ext cx="5729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*</a:t>
            </a:r>
            <a:r>
              <a:rPr lang="en-US" sz="2800" dirty="0" err="1"/>
              <a:t>pPrev</a:t>
            </a:r>
            <a:r>
              <a:rPr lang="en-US" sz="2800" dirty="0"/>
              <a:t> =</a:t>
            </a:r>
            <a:r>
              <a:rPr lang="en-US" sz="2800" i="1" dirty="0">
                <a:solidFill>
                  <a:srgbClr val="FF0000"/>
                </a:solidFill>
              </a:rPr>
              <a:t> “</a:t>
            </a:r>
            <a:r>
              <a:rPr lang="en-US" sz="2800" i="1" dirty="0" err="1">
                <a:solidFill>
                  <a:srgbClr val="FF0000"/>
                </a:solidFill>
              </a:rPr>
              <a:t>Tìm</a:t>
            </a:r>
            <a:r>
              <a:rPr lang="en-US" sz="2800" i="1" dirty="0">
                <a:solidFill>
                  <a:srgbClr val="FF0000"/>
                </a:solidFill>
              </a:rPr>
              <a:t> node </a:t>
            </a:r>
            <a:r>
              <a:rPr lang="en-US" sz="2800" i="1" dirty="0" err="1">
                <a:solidFill>
                  <a:srgbClr val="FF0000"/>
                </a:solidFill>
              </a:rPr>
              <a:t>trước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pTail</a:t>
            </a:r>
            <a:r>
              <a:rPr lang="en-US" sz="2800" i="1" dirty="0">
                <a:solidFill>
                  <a:srgbClr val="FF0000"/>
                </a:solidFill>
              </a:rPr>
              <a:t>”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772400" y="2734267"/>
            <a:ext cx="617765" cy="704913"/>
            <a:chOff x="6400800" y="3886200"/>
            <a:chExt cx="411843" cy="457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437086" y="3886200"/>
              <a:ext cx="375557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00800" y="3900555"/>
              <a:ext cx="411843" cy="4428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38200" y="6334780"/>
            <a:ext cx="165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pDel</a:t>
            </a:r>
            <a:r>
              <a:rPr lang="en-US" sz="2800" dirty="0"/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4600" y="1838980"/>
            <a:ext cx="964559" cy="912732"/>
            <a:chOff x="6324600" y="2209800"/>
            <a:chExt cx="964559" cy="912732"/>
          </a:xfrm>
        </p:grpSpPr>
        <p:cxnSp>
          <p:nvCxnSpPr>
            <p:cNvPr id="41" name="Elbow Connector 40"/>
            <p:cNvCxnSpPr/>
            <p:nvPr/>
          </p:nvCxnSpPr>
          <p:spPr>
            <a:xfrm rot="5400000" flipH="1" flipV="1">
              <a:off x="6516116" y="2855831"/>
              <a:ext cx="53340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24600" y="2209800"/>
              <a:ext cx="964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pPrev</a:t>
              </a:r>
            </a:p>
          </p:txBody>
        </p:sp>
      </p:grpSp>
      <p:cxnSp>
        <p:nvCxnSpPr>
          <p:cNvPr id="45" name="Elbow Connector 44"/>
          <p:cNvCxnSpPr>
            <a:stCxn id="9" idx="0"/>
            <a:endCxn id="21" idx="2"/>
          </p:cNvCxnSpPr>
          <p:nvPr/>
        </p:nvCxnSpPr>
        <p:spPr>
          <a:xfrm rot="16200000" flipH="1">
            <a:off x="4535733" y="1105180"/>
            <a:ext cx="19110" cy="4382310"/>
          </a:xfrm>
          <a:prstGeom prst="bentConnector5">
            <a:avLst>
              <a:gd name="adj1" fmla="val 5546170"/>
              <a:gd name="adj2" fmla="val 49549"/>
              <a:gd name="adj3" fmla="val 550117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5877580"/>
            <a:ext cx="26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list.pTail = pPrev</a:t>
            </a:r>
            <a:endParaRPr lang="en-US" sz="2800" i="1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420380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pPrev-&gt;pNext = NULL</a:t>
            </a:r>
            <a:endParaRPr lang="en-US" sz="2800" i="1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66428" y="2848690"/>
            <a:ext cx="411843" cy="457200"/>
            <a:chOff x="7924800" y="6206835"/>
            <a:chExt cx="411843" cy="457200"/>
          </a:xfrm>
        </p:grpSpPr>
        <p:sp>
          <p:nvSpPr>
            <p:cNvPr id="55" name="Rectangle 5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56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/>
      <p:bldP spid="59" grpId="0"/>
      <p:bldP spid="64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3276600"/>
            <a:chOff x="381000" y="1676400"/>
            <a:chExt cx="8458200" cy="2987488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75888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xóa</a:t>
              </a:r>
              <a:r>
                <a:rPr lang="en-US" sz="3200" dirty="0"/>
                <a:t> </a:t>
              </a:r>
              <a:r>
                <a:rPr lang="en-US" sz="3200" dirty="0" err="1"/>
                <a:t>nút</a:t>
              </a:r>
              <a:r>
                <a:rPr lang="en-US" sz="3200" dirty="0"/>
                <a:t> </a:t>
              </a:r>
              <a:r>
                <a:rPr lang="en-US" sz="3200" dirty="0" err="1"/>
                <a:t>cuối</a:t>
              </a:r>
              <a:r>
                <a:rPr lang="en-US" sz="3200" dirty="0"/>
                <a:t> </a:t>
              </a:r>
              <a:r>
                <a:rPr lang="en-US" sz="3200" dirty="0" err="1"/>
                <a:t>của</a:t>
              </a:r>
              <a:r>
                <a:rPr lang="en-US" sz="3200" dirty="0"/>
                <a:t>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r>
                <a:rPr lang="en-US" sz="3200" dirty="0"/>
                <a:t>                 </a:t>
              </a:r>
              <a:r>
                <a:rPr lang="en-US" sz="3200" dirty="0">
                  <a:solidFill>
                    <a:srgbClr val="FFFF00"/>
                  </a:solidFill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</a:rPr>
                <a:t>DeleteTail</a:t>
              </a:r>
              <a:r>
                <a:rPr lang="en-US" sz="3200" dirty="0">
                  <a:solidFill>
                    <a:srgbClr val="FFFF00"/>
                  </a:solidFill>
                </a:rPr>
                <a:t> (List &amp;list)</a:t>
              </a:r>
            </a:p>
            <a:p>
              <a:pPr algn="ctr"/>
              <a:r>
                <a:rPr lang="en-US" sz="3200" i="1" dirty="0">
                  <a:solidFill>
                    <a:srgbClr val="FFC000"/>
                  </a:solidFill>
                </a:rPr>
                <a:t>   (</a:t>
              </a:r>
              <a:r>
                <a:rPr lang="en-US" sz="3200" i="1" dirty="0" err="1">
                  <a:solidFill>
                    <a:srgbClr val="FFC000"/>
                  </a:solidFill>
                </a:rPr>
                <a:t>lưu</a:t>
              </a:r>
              <a:r>
                <a:rPr lang="en-US" sz="3200" i="1" dirty="0">
                  <a:solidFill>
                    <a:srgbClr val="FFC000"/>
                  </a:solidFill>
                </a:rPr>
                <a:t> ý </a:t>
              </a:r>
              <a:r>
                <a:rPr lang="en-US" sz="3200" i="1" dirty="0" err="1">
                  <a:solidFill>
                    <a:srgbClr val="FFC000"/>
                  </a:solidFill>
                </a:rPr>
                <a:t>trường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hợp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xóa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danh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sách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chỉ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có</a:t>
              </a:r>
              <a:r>
                <a:rPr lang="en-US" sz="3200" i="1" dirty="0">
                  <a:solidFill>
                    <a:srgbClr val="FFC000"/>
                  </a:solidFill>
                </a:rPr>
                <a:t> 1 node)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596108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037"/>
            <a:ext cx="7886700" cy="4873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68</a:t>
            </a:fld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553995" y="838200"/>
            <a:ext cx="8361405" cy="58832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DeleteTail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(List &amp;list)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Node *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pDel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list.pTail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Node *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pTruoc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(list,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list.pTail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pTruoc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pTruoc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pNext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list.pTail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pTruoc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list.pHead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list.pTail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free(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pDel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66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439150" cy="685800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69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26307" y="3276600"/>
            <a:ext cx="2757055" cy="1085910"/>
            <a:chOff x="214745" y="4724400"/>
            <a:chExt cx="2757055" cy="1085910"/>
          </a:xfrm>
        </p:grpSpPr>
        <p:sp>
          <p:nvSpPr>
            <p:cNvPr id="5" name="Rectangle 4"/>
            <p:cNvSpPr/>
            <p:nvPr/>
          </p:nvSpPr>
          <p:spPr>
            <a:xfrm>
              <a:off x="987701" y="4724400"/>
              <a:ext cx="1984099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0101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3619" y="541020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pHead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4274" y="4876800"/>
              <a:ext cx="6858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0364" y="5410200"/>
              <a:ext cx="744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pTail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745" y="508708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list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21693" y="35243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30</a:t>
            </a:r>
          </a:p>
        </p:txBody>
      </p:sp>
      <p:cxnSp>
        <p:nvCxnSpPr>
          <p:cNvPr id="12" name="Elbow Connector 11"/>
          <p:cNvCxnSpPr>
            <a:stCxn id="6" idx="0"/>
            <a:endCxn id="11" idx="0"/>
          </p:cNvCxnSpPr>
          <p:nvPr/>
        </p:nvCxnSpPr>
        <p:spPr>
          <a:xfrm rot="16200000" flipH="1">
            <a:off x="2290087" y="2380862"/>
            <a:ext cx="95310" cy="2191587"/>
          </a:xfrm>
          <a:prstGeom prst="bentConnector3">
            <a:avLst>
              <a:gd name="adj1" fmla="val -83583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17093" y="35243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32157" y="3524311"/>
            <a:ext cx="411843" cy="457200"/>
            <a:chOff x="7924800" y="6206835"/>
            <a:chExt cx="411843" cy="457200"/>
          </a:xfrm>
        </p:grpSpPr>
        <p:sp>
          <p:nvSpPr>
            <p:cNvPr id="15" name="Rectangle 14"/>
            <p:cNvSpPr/>
            <p:nvPr/>
          </p:nvSpPr>
          <p:spPr>
            <a:xfrm>
              <a:off x="7924800" y="6206835"/>
              <a:ext cx="411843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924800" y="6206835"/>
              <a:ext cx="411843" cy="457200"/>
              <a:chOff x="7924800" y="6206835"/>
              <a:chExt cx="411843" cy="457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7961086" y="6206835"/>
                <a:ext cx="375557" cy="457200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924800" y="6221190"/>
                <a:ext cx="411843" cy="442845"/>
              </a:xfrm>
              <a:prstGeom prst="line">
                <a:avLst/>
              </a:prstGeom>
              <a:ln w="3810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Straight Connector 18"/>
          <p:cNvCxnSpPr>
            <a:endCxn id="13" idx="1"/>
          </p:cNvCxnSpPr>
          <p:nvPr/>
        </p:nvCxnSpPr>
        <p:spPr>
          <a:xfrm flipV="1">
            <a:off x="3859893" y="3752910"/>
            <a:ext cx="457200" cy="3632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29" idx="2"/>
          </p:cNvCxnSpPr>
          <p:nvPr/>
        </p:nvCxnSpPr>
        <p:spPr>
          <a:xfrm rot="16200000" flipH="1">
            <a:off x="5276415" y="937611"/>
            <a:ext cx="19110" cy="6068688"/>
          </a:xfrm>
          <a:prstGeom prst="bentConnector5">
            <a:avLst>
              <a:gd name="adj1" fmla="val 5038671"/>
              <a:gd name="adj2" fmla="val 49674"/>
              <a:gd name="adj3" fmla="val 50661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36293" y="35243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41</a:t>
            </a:r>
          </a:p>
        </p:txBody>
      </p:sp>
      <p:cxnSp>
        <p:nvCxnSpPr>
          <p:cNvPr id="25" name="Straight Connector 24"/>
          <p:cNvCxnSpPr>
            <a:stCxn id="13" idx="3"/>
            <a:endCxn id="21" idx="1"/>
          </p:cNvCxnSpPr>
          <p:nvPr/>
        </p:nvCxnSpPr>
        <p:spPr>
          <a:xfrm>
            <a:off x="5140779" y="3752910"/>
            <a:ext cx="395514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54" idx="1"/>
          </p:cNvCxnSpPr>
          <p:nvPr/>
        </p:nvCxnSpPr>
        <p:spPr>
          <a:xfrm>
            <a:off x="6359979" y="3752910"/>
            <a:ext cx="360135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08471" y="35243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096000" y="1828800"/>
            <a:ext cx="1353457" cy="1447800"/>
            <a:chOff x="4971143" y="2895600"/>
            <a:chExt cx="1353457" cy="1447800"/>
          </a:xfrm>
        </p:grpSpPr>
        <p:cxnSp>
          <p:nvCxnSpPr>
            <p:cNvPr id="38" name="Straight Arrow Connector 37"/>
            <p:cNvCxnSpPr>
              <a:stCxn id="39" idx="2"/>
            </p:cNvCxnSpPr>
            <p:nvPr/>
          </p:nvCxnSpPr>
          <p:spPr>
            <a:xfrm flipH="1">
              <a:off x="5004707" y="3505200"/>
              <a:ext cx="643165" cy="838200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971143" y="2895600"/>
              <a:ext cx="1353457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Cần xóa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28440" y="2574479"/>
            <a:ext cx="800219" cy="912732"/>
            <a:chOff x="3517122" y="5029200"/>
            <a:chExt cx="800219" cy="912732"/>
          </a:xfrm>
        </p:grpSpPr>
        <p:cxnSp>
          <p:nvCxnSpPr>
            <p:cNvPr id="43" name="Elbow Connector 42"/>
            <p:cNvCxnSpPr/>
            <p:nvPr/>
          </p:nvCxnSpPr>
          <p:spPr>
            <a:xfrm rot="5400000" flipH="1" flipV="1">
              <a:off x="3670657" y="5675231"/>
              <a:ext cx="53340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17122" y="5029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pDel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8200" y="5420380"/>
            <a:ext cx="571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*</a:t>
            </a:r>
            <a:r>
              <a:rPr lang="en-US" sz="2800" dirty="0" err="1"/>
              <a:t>pPrev</a:t>
            </a:r>
            <a:r>
              <a:rPr lang="en-US" sz="2800" dirty="0"/>
              <a:t> =</a:t>
            </a:r>
            <a:r>
              <a:rPr lang="en-US" sz="2800" i="1" dirty="0">
                <a:solidFill>
                  <a:srgbClr val="FF0000"/>
                </a:solidFill>
              </a:rPr>
              <a:t> “</a:t>
            </a:r>
            <a:r>
              <a:rPr lang="en-US" sz="2800" i="1" dirty="0" err="1">
                <a:solidFill>
                  <a:srgbClr val="FF0000"/>
                </a:solidFill>
              </a:rPr>
              <a:t>Tìm</a:t>
            </a:r>
            <a:r>
              <a:rPr lang="en-US" sz="2800" i="1" dirty="0">
                <a:solidFill>
                  <a:srgbClr val="FF0000"/>
                </a:solidFill>
              </a:rPr>
              <a:t> node </a:t>
            </a:r>
            <a:r>
              <a:rPr lang="en-US" sz="2800" i="1" dirty="0" err="1">
                <a:solidFill>
                  <a:srgbClr val="FF0000"/>
                </a:solidFill>
              </a:rPr>
              <a:t>trước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pDel</a:t>
            </a:r>
            <a:r>
              <a:rPr lang="en-US" sz="2800" i="1" dirty="0">
                <a:solidFill>
                  <a:srgbClr val="FF0000"/>
                </a:solidFill>
              </a:rPr>
              <a:t>”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619666" y="3402269"/>
            <a:ext cx="617765" cy="704913"/>
            <a:chOff x="6400800" y="3886200"/>
            <a:chExt cx="411843" cy="457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437086" y="3886200"/>
              <a:ext cx="375557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00800" y="3900555"/>
              <a:ext cx="411843" cy="4428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38200" y="6258580"/>
            <a:ext cx="165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pDel</a:t>
            </a:r>
            <a:r>
              <a:rPr lang="en-US" sz="2800" dirty="0"/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67200" y="2592468"/>
            <a:ext cx="964559" cy="912732"/>
            <a:chOff x="6324600" y="2209800"/>
            <a:chExt cx="964559" cy="912732"/>
          </a:xfrm>
        </p:grpSpPr>
        <p:cxnSp>
          <p:nvCxnSpPr>
            <p:cNvPr id="41" name="Elbow Connector 40"/>
            <p:cNvCxnSpPr/>
            <p:nvPr/>
          </p:nvCxnSpPr>
          <p:spPr>
            <a:xfrm rot="5400000" flipH="1" flipV="1">
              <a:off x="6516116" y="2855831"/>
              <a:ext cx="53340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24600" y="2209800"/>
              <a:ext cx="964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pPrev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5811560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pPrev-&gt;pNext = pDel-&gt;pNext</a:t>
            </a:r>
            <a:endParaRPr lang="en-US" sz="2800" i="1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20114" y="3524310"/>
            <a:ext cx="82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96</a:t>
            </a:r>
          </a:p>
        </p:txBody>
      </p:sp>
      <p:cxnSp>
        <p:nvCxnSpPr>
          <p:cNvPr id="60" name="Straight Connector 59"/>
          <p:cNvCxnSpPr>
            <a:stCxn id="54" idx="3"/>
            <a:endCxn id="29" idx="1"/>
          </p:cNvCxnSpPr>
          <p:nvPr/>
        </p:nvCxnSpPr>
        <p:spPr>
          <a:xfrm>
            <a:off x="7543800" y="3752910"/>
            <a:ext cx="364671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140036" y="3747655"/>
            <a:ext cx="1579419" cy="609613"/>
          </a:xfrm>
          <a:custGeom>
            <a:avLst/>
            <a:gdLst>
              <a:gd name="connsiteX0" fmla="*/ 0 w 1579419"/>
              <a:gd name="connsiteY0" fmla="*/ 0 h 609613"/>
              <a:gd name="connsiteX1" fmla="*/ 748146 w 1579419"/>
              <a:gd name="connsiteY1" fmla="*/ 609600 h 609613"/>
              <a:gd name="connsiteX2" fmla="*/ 1579419 w 1579419"/>
              <a:gd name="connsiteY2" fmla="*/ 13854 h 6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19" h="609613">
                <a:moveTo>
                  <a:pt x="0" y="0"/>
                </a:moveTo>
                <a:cubicBezTo>
                  <a:pt x="242455" y="303645"/>
                  <a:pt x="484910" y="607291"/>
                  <a:pt x="748146" y="609600"/>
                </a:cubicBezTo>
                <a:cubicBezTo>
                  <a:pt x="1011383" y="611909"/>
                  <a:pt x="1295401" y="312881"/>
                  <a:pt x="1579419" y="13854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9" grpId="0"/>
      <p:bldP spid="64" grpId="0"/>
      <p:bldP spid="50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kiểu dữ liệu tĩnh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7091"/>
              </p:ext>
            </p:extLst>
          </p:nvPr>
        </p:nvGraphicFramePr>
        <p:xfrm>
          <a:off x="838200" y="5102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3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599" y="4152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6999" y="3848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399" y="4333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799" y="3502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199" y="4454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599" y="2663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8999" y="4683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81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 -0.24994 C -0.07257 -0.24994 -0.1 -0.18104 -0.1 -0.12486 L -0.1 1.7341E-6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 -0.24994 C -0.07257 -0.24994 -0.1 -0.18104 -0.1 -0.12485 L -0.1 -3.64162E-6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 -0.24994 C -0.07257 -0.24994 -0.1 -0.18104 -0.1 -0.12485 L -0.1 -5.20231E-7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70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2666999"/>
            <a:chOff x="381000" y="1676400"/>
            <a:chExt cx="8458200" cy="2431676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20307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xóa</a:t>
              </a:r>
              <a:r>
                <a:rPr lang="en-US" sz="3200" dirty="0"/>
                <a:t> </a:t>
              </a:r>
              <a:r>
                <a:rPr lang="en-US" sz="3200" dirty="0" err="1"/>
                <a:t>một</a:t>
              </a:r>
              <a:r>
                <a:rPr lang="en-US" sz="3200" dirty="0"/>
                <a:t> node </a:t>
              </a:r>
              <a:r>
                <a:rPr lang="en-US" sz="3200" dirty="0" err="1"/>
                <a:t>bất</a:t>
              </a:r>
              <a:r>
                <a:rPr lang="en-US" sz="3200" dirty="0"/>
                <a:t> </a:t>
              </a:r>
              <a:r>
                <a:rPr lang="en-US" sz="3200" dirty="0" err="1"/>
                <a:t>kỳ</a:t>
              </a:r>
              <a:r>
                <a:rPr lang="en-US" sz="3200" dirty="0"/>
                <a:t> </a:t>
              </a:r>
              <a:r>
                <a:rPr lang="en-US" sz="3200" dirty="0" err="1"/>
                <a:t>trong</a:t>
              </a:r>
              <a:r>
                <a:rPr lang="en-US" sz="3200" dirty="0"/>
                <a:t> </a:t>
              </a:r>
            </a:p>
            <a:p>
              <a:r>
                <a:rPr lang="en-US" sz="3200" dirty="0"/>
                <a:t>           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r>
                <a:rPr lang="en-US" sz="3200" dirty="0"/>
                <a:t>        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  <a:hlinkClick r:id="rId2" action="ppaction://hlinkpres?slideindex=1&amp;slidetitle="/>
                </a:rPr>
                <a:t>DeleteNode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 (List &amp;list, Node *</a:t>
              </a:r>
              <a:r>
                <a:rPr lang="en-US" sz="3200" dirty="0" err="1">
                  <a:solidFill>
                    <a:srgbClr val="FFFF00"/>
                  </a:solidFill>
                  <a:hlinkClick r:id="rId2" action="ppaction://hlinkpres?slideindex=1&amp;slidetitle="/>
                </a:rPr>
                <a:t>pDel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)</a:t>
              </a:r>
              <a:endParaRPr lang="en-US" sz="3200" i="1" dirty="0">
                <a:solidFill>
                  <a:srgbClr val="FFC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17207992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71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" y="1828800"/>
            <a:ext cx="8839200" cy="2666999"/>
            <a:chOff x="381000" y="1676400"/>
            <a:chExt cx="8458200" cy="2431676"/>
          </a:xfrm>
        </p:grpSpPr>
        <p:sp>
          <p:nvSpPr>
            <p:cNvPr id="36" name="Folded Corner 35"/>
            <p:cNvSpPr/>
            <p:nvPr/>
          </p:nvSpPr>
          <p:spPr>
            <a:xfrm>
              <a:off x="838200" y="1905000"/>
              <a:ext cx="8001000" cy="220307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             </a:t>
              </a:r>
              <a:r>
                <a:rPr lang="en-US" sz="3200" dirty="0" err="1"/>
                <a:t>Hãy</a:t>
              </a:r>
              <a:r>
                <a:rPr lang="en-US" sz="3200" dirty="0"/>
                <a:t> </a:t>
              </a:r>
              <a:r>
                <a:rPr lang="en-US" sz="3200" dirty="0" err="1"/>
                <a:t>viết</a:t>
              </a:r>
              <a:r>
                <a:rPr lang="en-US" sz="3200" dirty="0"/>
                <a:t> </a:t>
              </a:r>
              <a:r>
                <a:rPr lang="en-US" sz="3200" dirty="0" err="1"/>
                <a:t>hàm</a:t>
              </a:r>
              <a:r>
                <a:rPr lang="en-US" sz="3200" dirty="0"/>
                <a:t> </a:t>
              </a:r>
              <a:r>
                <a:rPr lang="en-US" sz="3200" dirty="0" err="1"/>
                <a:t>hủy</a:t>
              </a:r>
              <a:r>
                <a:rPr lang="en-US" sz="3200" dirty="0"/>
                <a:t> </a:t>
              </a:r>
              <a:r>
                <a:rPr lang="en-US" sz="3200" dirty="0" err="1"/>
                <a:t>toàn</a:t>
              </a:r>
              <a:r>
                <a:rPr lang="en-US" sz="3200" dirty="0"/>
                <a:t> </a:t>
              </a:r>
              <a:r>
                <a:rPr lang="en-US" sz="3200" dirty="0" err="1"/>
                <a:t>bộ</a:t>
              </a:r>
              <a:r>
                <a:rPr lang="en-US" sz="3200" dirty="0"/>
                <a:t> </a:t>
              </a:r>
              <a:r>
                <a:rPr lang="en-US" sz="3200" dirty="0" err="1"/>
                <a:t>danh</a:t>
              </a:r>
              <a:r>
                <a:rPr lang="en-US" sz="3200" dirty="0"/>
                <a:t> </a:t>
              </a:r>
              <a:r>
                <a:rPr lang="en-US" sz="3200" dirty="0" err="1"/>
                <a:t>sách</a:t>
              </a:r>
              <a:endParaRPr lang="en-US" sz="3200" dirty="0"/>
            </a:p>
            <a:p>
              <a:pPr algn="ctr"/>
              <a:r>
                <a:rPr lang="en-US" sz="3200" dirty="0"/>
                <a:t>        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void </a:t>
              </a:r>
              <a:r>
                <a:rPr lang="en-US" sz="3200" dirty="0" err="1">
                  <a:solidFill>
                    <a:srgbClr val="FFFF00"/>
                  </a:solidFill>
                  <a:hlinkClick r:id="rId2" action="ppaction://hlinkpres?slideindex=1&amp;slidetitle="/>
                </a:rPr>
                <a:t>DestroyList</a:t>
              </a:r>
              <a:r>
                <a:rPr lang="en-US" sz="3200" dirty="0">
                  <a:solidFill>
                    <a:srgbClr val="FFFF00"/>
                  </a:solidFill>
                  <a:hlinkClick r:id="rId2" action="ppaction://hlinkpres?slideindex=1&amp;slidetitle="/>
                </a:rPr>
                <a:t> (List &amp;list)</a:t>
              </a:r>
              <a:endParaRPr lang="en-US" sz="3200" i="1" dirty="0">
                <a:solidFill>
                  <a:srgbClr val="FFC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1000" y="1676400"/>
              <a:ext cx="1551776" cy="1528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i="1"/>
                <a:t>?</a:t>
              </a:r>
              <a:endParaRPr 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3286314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6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dirty="0"/>
              <a:t>6. </a:t>
            </a:r>
            <a:r>
              <a:rPr lang="en-US" sz="2800" dirty="0" err="1"/>
              <a:t>Chèn</a:t>
            </a:r>
            <a:r>
              <a:rPr lang="en-US" sz="2800" dirty="0"/>
              <a:t> node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x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node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)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2" action="ppaction://hlinkpres?slideindex=1&amp;slidetitle="/>
              </a:rPr>
              <a:t>void </a:t>
            </a:r>
            <a:r>
              <a:rPr lang="en-US" sz="2800" dirty="0" err="1">
                <a:hlinkClick r:id="rId2" action="ppaction://hlinkpres?slideindex=1&amp;slidetitle="/>
              </a:rPr>
              <a:t>ChenXSauMax</a:t>
            </a:r>
            <a:r>
              <a:rPr lang="en-US" sz="2800" dirty="0">
                <a:hlinkClick r:id="rId2" action="ppaction://hlinkpres?slideindex=1&amp;slidetitle="/>
              </a:rPr>
              <a:t>(List &amp;list, </a:t>
            </a:r>
            <a:r>
              <a:rPr lang="en-US" sz="2800" dirty="0" err="1">
                <a:hlinkClick r:id="rId2" action="ppaction://hlinkpres?slideindex=1&amp;slidetitle="/>
              </a:rPr>
              <a:t>int</a:t>
            </a:r>
            <a:r>
              <a:rPr lang="en-US" sz="2800" dirty="0">
                <a:hlinkClick r:id="rId2" action="ppaction://hlinkpres?slideindex=1&amp;slidetitle="/>
              </a:rPr>
              <a:t> x);</a:t>
            </a:r>
            <a:endParaRPr lang="en-US" sz="2800" dirty="0"/>
          </a:p>
          <a:p>
            <a:pPr marL="45720" indent="0" algn="just">
              <a:buNone/>
            </a:pPr>
            <a:r>
              <a:rPr lang="en-US" sz="2800" dirty="0"/>
              <a:t>7. </a:t>
            </a:r>
            <a:r>
              <a:rPr lang="en-US" sz="2800" dirty="0" err="1"/>
              <a:t>Xóa</a:t>
            </a:r>
            <a:r>
              <a:rPr lang="en-US" sz="2800" dirty="0"/>
              <a:t> node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x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(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hlinkClick r:id="rId3" action="ppaction://hlinkpres?slideindex=1&amp;slidetitle="/>
              </a:rPr>
              <a:t>int</a:t>
            </a:r>
            <a:r>
              <a:rPr lang="en-US" sz="2800" dirty="0">
                <a:hlinkClick r:id="rId3" action="ppaction://hlinkpres?slideindex=1&amp;slidetitle="/>
              </a:rPr>
              <a:t> </a:t>
            </a:r>
            <a:r>
              <a:rPr lang="en-US" sz="2800" dirty="0" err="1">
                <a:hlinkClick r:id="rId3" action="ppaction://hlinkpres?slideindex=1&amp;slidetitle="/>
              </a:rPr>
              <a:t>XoaX</a:t>
            </a:r>
            <a:r>
              <a:rPr lang="en-US" sz="2800" dirty="0">
                <a:hlinkClick r:id="rId3" action="ppaction://hlinkpres?slideindex=1&amp;slidetitle="/>
              </a:rPr>
              <a:t>(List &amp;list, </a:t>
            </a:r>
            <a:r>
              <a:rPr lang="en-US" sz="2800" dirty="0" err="1">
                <a:hlinkClick r:id="rId3" action="ppaction://hlinkpres?slideindex=1&amp;slidetitle="/>
              </a:rPr>
              <a:t>int</a:t>
            </a:r>
            <a:r>
              <a:rPr lang="en-US" sz="2800" dirty="0">
                <a:hlinkClick r:id="rId3" action="ppaction://hlinkpres?slideindex=1&amp;slidetitle="/>
              </a:rPr>
              <a:t>  x);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8.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dslk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4" action="ppaction://hlinkpres?slideindex=1&amp;slidetitle="/>
              </a:rPr>
              <a:t>void </a:t>
            </a:r>
            <a:r>
              <a:rPr lang="en-US" sz="2800" dirty="0" err="1">
                <a:hlinkClick r:id="rId4" action="ppaction://hlinkpres?slideindex=1&amp;slidetitle="/>
              </a:rPr>
              <a:t>SapTang</a:t>
            </a:r>
            <a:r>
              <a:rPr lang="en-US" sz="2800" dirty="0">
                <a:hlinkClick r:id="rId4" action="ppaction://hlinkpres?slideindex=1&amp;slidetitle="/>
              </a:rPr>
              <a:t>(List &amp;list);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bằng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ngôn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ngữ</a:t>
            </a:r>
            <a:r>
              <a:rPr lang="en-US" i="1" dirty="0">
                <a:solidFill>
                  <a:srgbClr val="00B050"/>
                </a:solidFill>
              </a:rPr>
              <a:t> C)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nếu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có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giả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giá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trong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không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trùng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nhau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" indent="0" algn="just">
              <a:buNone/>
            </a:pPr>
            <a:r>
              <a:rPr lang="en-US" dirty="0"/>
              <a:t>	</a:t>
            </a:r>
          </a:p>
          <a:p>
            <a:pPr marL="45720" indent="0" algn="ctr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void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XoaX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(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a[],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&amp;n, </a:t>
            </a:r>
            <a:r>
              <a:rPr lang="en-US" b="1" dirty="0" err="1">
                <a:solidFill>
                  <a:srgbClr val="0070C0"/>
                </a:solidFill>
                <a:hlinkClick r:id="rId2" action="ppaction://hlinkpres?slideindex=1&amp;slidetitle="/>
              </a:rPr>
              <a:t>int</a:t>
            </a:r>
            <a:r>
              <a:rPr lang="en-US" b="1" dirty="0">
                <a:solidFill>
                  <a:srgbClr val="0070C0"/>
                </a:solidFill>
                <a:hlinkClick r:id="rId2" action="ppaction://hlinkpres?slideindex=1&amp;slidetitle="/>
              </a:rPr>
              <a:t> x);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kiểu dữ liệu tĩnh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DBF6-3D38-457A-8E06-12EA016910E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828800"/>
            <a:ext cx="7162800" cy="2362200"/>
            <a:chOff x="381000" y="1676400"/>
            <a:chExt cx="7162800" cy="2362200"/>
          </a:xfrm>
        </p:grpSpPr>
        <p:sp>
          <p:nvSpPr>
            <p:cNvPr id="4" name="Folded Corner 3"/>
            <p:cNvSpPr/>
            <p:nvPr/>
          </p:nvSpPr>
          <p:spPr>
            <a:xfrm>
              <a:off x="838200" y="2209800"/>
              <a:ext cx="6705600" cy="18288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/>
                <a:t>Độ phức tạp của chèn/ xóa </a:t>
              </a:r>
            </a:p>
            <a:p>
              <a:pPr algn="r"/>
              <a:r>
                <a:rPr lang="en-US" sz="3600"/>
                <a:t>trên mảng 1 chiều là O(n)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1000" y="1676400"/>
              <a:ext cx="1752600" cy="175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u="dbl">
                  <a:latin typeface=".VnAristote" pitchFamily="34" charset="0"/>
                </a:rPr>
                <a:t>i</a:t>
              </a:r>
              <a:endParaRPr lang="en-US" b="1" u="dbl">
                <a:latin typeface=".VnAristot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59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2480</Words>
  <Application>Microsoft Office PowerPoint</Application>
  <PresentationFormat>On-screen Show (4:3)</PresentationFormat>
  <Paragraphs>752</Paragraphs>
  <Slides>72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.VnAristote</vt:lpstr>
      <vt:lpstr>Arial</vt:lpstr>
      <vt:lpstr>Calibri</vt:lpstr>
      <vt:lpstr>Calibri Light</vt:lpstr>
      <vt:lpstr>Consolas</vt:lpstr>
      <vt:lpstr>Georgia</vt:lpstr>
      <vt:lpstr>Times New Roman</vt:lpstr>
      <vt:lpstr>Wingdings</vt:lpstr>
      <vt:lpstr>Office Theme</vt:lpstr>
      <vt:lpstr>Bài 4. Danh sách liên kết</vt:lpstr>
      <vt:lpstr>Mục tiêu</vt:lpstr>
      <vt:lpstr>Vấn đề kiểu dữ liệu tĩnh</vt:lpstr>
      <vt:lpstr>Vấn đề kiểu dữ liệu tĩnh</vt:lpstr>
      <vt:lpstr>Bài tập</vt:lpstr>
      <vt:lpstr>Vấn đề kiểu dữ liệu tĩnh</vt:lpstr>
      <vt:lpstr>Vấn đề kiểu dữ liệu tĩnh</vt:lpstr>
      <vt:lpstr>Bài tập</vt:lpstr>
      <vt:lpstr>Vấn đề kiểu dữ liệu tĩnh</vt:lpstr>
      <vt:lpstr>Vấn đề kiểu dữ liệu tĩnh</vt:lpstr>
      <vt:lpstr>Biến tĩnh và biến động trong C</vt:lpstr>
      <vt:lpstr>Biến tĩnh và biến động trong C</vt:lpstr>
      <vt:lpstr>Biến tĩnh và biến động trong C</vt:lpstr>
      <vt:lpstr>Danh sách liên kết (DSLK)</vt:lpstr>
      <vt:lpstr>PowerPoint Presentation</vt:lpstr>
      <vt:lpstr>Đặc điểm DSLK</vt:lpstr>
      <vt:lpstr>Đặc điểm DSLK</vt:lpstr>
      <vt:lpstr>Cấu tạo của DSLK</vt:lpstr>
      <vt:lpstr>Cấu tạo của DSLK</vt:lpstr>
      <vt:lpstr>Cấu tạo của nút</vt:lpstr>
      <vt:lpstr>Thao tác chèn thêm node vào DSLK</vt:lpstr>
      <vt:lpstr>Thao tác xóa node khỏi DSLK</vt:lpstr>
      <vt:lpstr>Các loại hình DSLK</vt:lpstr>
      <vt:lpstr>Các loại hình DSLK</vt:lpstr>
      <vt:lpstr>Các loại hình DSLK</vt:lpstr>
      <vt:lpstr>So sánh Mảng và DSLK</vt:lpstr>
      <vt:lpstr>DSLK đơn</vt:lpstr>
      <vt:lpstr>Khai báo cấu trúc node</vt:lpstr>
      <vt:lpstr>Khai báo cấu trúc node lưu số nguyên</vt:lpstr>
      <vt:lpstr>Khai báo cấu trúc node lưu thông tin SV</vt:lpstr>
      <vt:lpstr>Khai báo cấu trúc DSLK đơn</vt:lpstr>
      <vt:lpstr>Khai báo cấu trúc DSLK đơn</vt:lpstr>
      <vt:lpstr>Các thao tác trên DSLK đơn</vt:lpstr>
      <vt:lpstr>Cấu trúc tổng quát chương trình</vt:lpstr>
      <vt:lpstr>Tạo lập danh sách rỗng</vt:lpstr>
      <vt:lpstr>Kiểm tra danh sách rỗng</vt:lpstr>
      <vt:lpstr>Thêm một nút vào danh sách</vt:lpstr>
      <vt:lpstr>Thêm một nút vào danh sách</vt:lpstr>
      <vt:lpstr>TH Thêm một nút vào đầu danh sách</vt:lpstr>
      <vt:lpstr>TH Thêm một nút vào đầu danh sách</vt:lpstr>
      <vt:lpstr>TH Thêm một nút vào đầu danh sách</vt:lpstr>
      <vt:lpstr>TH Thêm một nút vào đầu danh sách</vt:lpstr>
      <vt:lpstr>TH Thêm một nút vào đầu danh sách</vt:lpstr>
      <vt:lpstr>TH Thêm một nút vào cuối danh sách</vt:lpstr>
      <vt:lpstr>TH Thêm một nút vào cuối danh sách</vt:lpstr>
      <vt:lpstr>TH Thêm một nút vào cuối danh sách</vt:lpstr>
      <vt:lpstr>Nhập dữ liệu vào danh sách</vt:lpstr>
      <vt:lpstr>Nhập dữ liệu vào danh sách</vt:lpstr>
      <vt:lpstr>Nhập dữ liệu vào danh sách</vt:lpstr>
      <vt:lpstr>Nhập dữ liệu vào danh sách</vt:lpstr>
      <vt:lpstr>Xuất dslk</vt:lpstr>
      <vt:lpstr>Hàm xuất dslk số nguyên</vt:lpstr>
      <vt:lpstr>Bài tập</vt:lpstr>
      <vt:lpstr>Các thao tác trên DSLK đơn</vt:lpstr>
      <vt:lpstr>Chèn node vào DSLK đơn</vt:lpstr>
      <vt:lpstr>Chèn node vào sau node p</vt:lpstr>
      <vt:lpstr>Chèn node vào trước node p – Cách 1</vt:lpstr>
      <vt:lpstr>Chèn node vào trước node p – Cách 1</vt:lpstr>
      <vt:lpstr>Chèn node vào trước node p – Cách 1</vt:lpstr>
      <vt:lpstr>Chèn node vào trước node p – Cách 1</vt:lpstr>
      <vt:lpstr>Chèn node vào trước node p – Cách 2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Xóa một nút trong danh sách</vt:lpstr>
      <vt:lpstr>Bài tập</vt:lpstr>
    </vt:vector>
  </TitlesOfParts>
  <Company>ITC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Thai</dc:creator>
  <cp:lastModifiedBy>Minh-Thai Tran</cp:lastModifiedBy>
  <cp:revision>192</cp:revision>
  <dcterms:created xsi:type="dcterms:W3CDTF">2010-09-22T04:06:07Z</dcterms:created>
  <dcterms:modified xsi:type="dcterms:W3CDTF">2017-09-19T06:16:41Z</dcterms:modified>
</cp:coreProperties>
</file>