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17"/>
  </p:notesMasterIdLst>
  <p:handoutMasterIdLst>
    <p:handoutMasterId r:id="rId118"/>
  </p:handoutMasterIdLst>
  <p:sldIdLst>
    <p:sldId id="256" r:id="rId2"/>
    <p:sldId id="313" r:id="rId3"/>
    <p:sldId id="455" r:id="rId4"/>
    <p:sldId id="386" r:id="rId5"/>
    <p:sldId id="387" r:id="rId6"/>
    <p:sldId id="388" r:id="rId7"/>
    <p:sldId id="389" r:id="rId8"/>
    <p:sldId id="390" r:id="rId9"/>
    <p:sldId id="456" r:id="rId10"/>
    <p:sldId id="444" r:id="rId11"/>
    <p:sldId id="391" r:id="rId12"/>
    <p:sldId id="433" r:id="rId13"/>
    <p:sldId id="446" r:id="rId14"/>
    <p:sldId id="447" r:id="rId15"/>
    <p:sldId id="449" r:id="rId16"/>
    <p:sldId id="450" r:id="rId17"/>
    <p:sldId id="451" r:id="rId18"/>
    <p:sldId id="457" r:id="rId19"/>
    <p:sldId id="393" r:id="rId20"/>
    <p:sldId id="434" r:id="rId21"/>
    <p:sldId id="435" r:id="rId22"/>
    <p:sldId id="436" r:id="rId23"/>
    <p:sldId id="437" r:id="rId24"/>
    <p:sldId id="438" r:id="rId25"/>
    <p:sldId id="439" r:id="rId26"/>
    <p:sldId id="458" r:id="rId27"/>
    <p:sldId id="398" r:id="rId28"/>
    <p:sldId id="399" r:id="rId29"/>
    <p:sldId id="400" r:id="rId30"/>
    <p:sldId id="401" r:id="rId31"/>
    <p:sldId id="440" r:id="rId32"/>
    <p:sldId id="403" r:id="rId33"/>
    <p:sldId id="404" r:id="rId34"/>
    <p:sldId id="445" r:id="rId35"/>
    <p:sldId id="459" r:id="rId36"/>
    <p:sldId id="452" r:id="rId37"/>
    <p:sldId id="453" r:id="rId38"/>
    <p:sldId id="45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60" r:id="rId51"/>
    <p:sldId id="422" r:id="rId52"/>
    <p:sldId id="441" r:id="rId53"/>
    <p:sldId id="424" r:id="rId54"/>
    <p:sldId id="442" r:id="rId55"/>
    <p:sldId id="530" r:id="rId56"/>
    <p:sldId id="443" r:id="rId57"/>
    <p:sldId id="522" r:id="rId58"/>
    <p:sldId id="523" r:id="rId59"/>
    <p:sldId id="524" r:id="rId60"/>
    <p:sldId id="525" r:id="rId61"/>
    <p:sldId id="526" r:id="rId62"/>
    <p:sldId id="527" r:id="rId63"/>
    <p:sldId id="528" r:id="rId64"/>
    <p:sldId id="529" r:id="rId65"/>
    <p:sldId id="462" r:id="rId66"/>
    <p:sldId id="464" r:id="rId67"/>
    <p:sldId id="465" r:id="rId68"/>
    <p:sldId id="466" r:id="rId69"/>
    <p:sldId id="467" r:id="rId70"/>
    <p:sldId id="468" r:id="rId71"/>
    <p:sldId id="469" r:id="rId72"/>
    <p:sldId id="470" r:id="rId73"/>
    <p:sldId id="471" r:id="rId74"/>
    <p:sldId id="463" r:id="rId75"/>
    <p:sldId id="472" r:id="rId76"/>
    <p:sldId id="473" r:id="rId77"/>
    <p:sldId id="474" r:id="rId78"/>
    <p:sldId id="475" r:id="rId79"/>
    <p:sldId id="476" r:id="rId80"/>
    <p:sldId id="477" r:id="rId81"/>
    <p:sldId id="478" r:id="rId82"/>
    <p:sldId id="479" r:id="rId83"/>
    <p:sldId id="513" r:id="rId84"/>
    <p:sldId id="480" r:id="rId85"/>
    <p:sldId id="481" r:id="rId86"/>
    <p:sldId id="482" r:id="rId87"/>
    <p:sldId id="531" r:id="rId88"/>
    <p:sldId id="484" r:id="rId89"/>
    <p:sldId id="485" r:id="rId90"/>
    <p:sldId id="486" r:id="rId91"/>
    <p:sldId id="487" r:id="rId92"/>
    <p:sldId id="488" r:id="rId93"/>
    <p:sldId id="489" r:id="rId94"/>
    <p:sldId id="535" r:id="rId95"/>
    <p:sldId id="536" r:id="rId96"/>
    <p:sldId id="490" r:id="rId97"/>
    <p:sldId id="491" r:id="rId98"/>
    <p:sldId id="492" r:id="rId99"/>
    <p:sldId id="495" r:id="rId100"/>
    <p:sldId id="496" r:id="rId101"/>
    <p:sldId id="497" r:id="rId102"/>
    <p:sldId id="498" r:id="rId103"/>
    <p:sldId id="500" r:id="rId104"/>
    <p:sldId id="501" r:id="rId105"/>
    <p:sldId id="502" r:id="rId106"/>
    <p:sldId id="503" r:id="rId107"/>
    <p:sldId id="504" r:id="rId108"/>
    <p:sldId id="505" r:id="rId109"/>
    <p:sldId id="506" r:id="rId110"/>
    <p:sldId id="507" r:id="rId111"/>
    <p:sldId id="508" r:id="rId112"/>
    <p:sldId id="509" r:id="rId113"/>
    <p:sldId id="510" r:id="rId114"/>
    <p:sldId id="511" r:id="rId115"/>
    <p:sldId id="385" r:id="rId1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 autoAdjust="0"/>
    <p:restoredTop sz="94599" autoAdjust="0"/>
  </p:normalViewPr>
  <p:slideViewPr>
    <p:cSldViewPr>
      <p:cViewPr varScale="1">
        <p:scale>
          <a:sx n="82" d="100"/>
          <a:sy n="82" d="100"/>
        </p:scale>
        <p:origin x="9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20C6E43-BCEF-4023-ABD8-0917B43B78A9}" type="datetimeFigureOut">
              <a:rPr lang="en-US"/>
              <a:pPr>
                <a:defRPr/>
              </a:pPr>
              <a:t>12/07/2017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B50BE5D-EE0F-41CE-BC5F-80970749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1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0D9F586-49D9-4580-9EEE-1CDCEBCA9254}" type="datetimeFigureOut">
              <a:rPr lang="en-US"/>
              <a:pPr>
                <a:defRPr/>
              </a:pPr>
              <a:t>12/07/2017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Chương 0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6A1F84-3C38-411D-9E3C-E019D3724F03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434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5A0A2-BF10-4C36-BD5B-A1E7D9562A0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5A0A2-BF10-4C36-BD5B-A1E7D9562A05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4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 userDrawn="1"/>
        </p:nvSpPr>
        <p:spPr>
          <a:xfrm>
            <a:off x="0" y="0"/>
            <a:ext cx="9144000" cy="4267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498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B0847-C7A4-406F-933A-CFA9271CE8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2AF8B-02B0-4BCC-9265-A6B81652D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67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ular Callout 6"/>
          <p:cNvSpPr/>
          <p:nvPr userDrawn="1"/>
        </p:nvSpPr>
        <p:spPr>
          <a:xfrm>
            <a:off x="0" y="0"/>
            <a:ext cx="9144000" cy="1219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/>
          <p:cNvSpPr/>
          <p:nvPr userDrawn="1"/>
        </p:nvSpPr>
        <p:spPr>
          <a:xfrm>
            <a:off x="8305800" y="6316663"/>
            <a:ext cx="762000" cy="482600"/>
          </a:xfrm>
          <a:prstGeom prst="hexagon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A4BCEA-B82B-4361-B031-25263A339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FC169-3387-4420-8270-C5C79408CE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50664-6414-46D2-B516-40F68E0D6B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1301F-E096-4209-8D45-DADA4336C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D1E3-2F5A-4466-B7F2-D1F3E06007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0E4C0-AF4A-4F78-B51B-63EB7F19F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ECB-F0F2-4658-B186-7C21E42796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1FC263-8A8D-446B-819E-FCBA0CBDB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hufl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nhthai.edu.v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76400"/>
            <a:ext cx="8763000" cy="1746737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en-US" sz="4400" b="1" dirty="0" err="1"/>
              <a:t>Lập</a:t>
            </a:r>
            <a:r>
              <a:rPr lang="en-US" sz="4400" b="1" dirty="0"/>
              <a:t> </a:t>
            </a:r>
            <a:r>
              <a:rPr lang="en-US" sz="4400" b="1" dirty="0" err="1"/>
              <a:t>trình</a:t>
            </a:r>
            <a:r>
              <a:rPr lang="en-US" sz="4400" b="1" dirty="0"/>
              <a:t> C</a:t>
            </a:r>
            <a:br>
              <a:rPr lang="en-US" b="1" dirty="0"/>
            </a:br>
            <a:r>
              <a:rPr lang="en-US" dirty="0" err="1">
                <a:solidFill>
                  <a:srgbClr val="FFFF00"/>
                </a:solidFill>
              </a:rPr>
              <a:t>Chương</a:t>
            </a:r>
            <a:r>
              <a:rPr lang="en-US">
                <a:solidFill>
                  <a:srgbClr val="FFFF00"/>
                </a:solidFill>
              </a:rPr>
              <a:t> 1. </a:t>
            </a:r>
            <a:r>
              <a:rPr lang="en-US" dirty="0" err="1">
                <a:solidFill>
                  <a:srgbClr val="FFFF00"/>
                </a:solidFill>
              </a:rPr>
              <a:t>Mảng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một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chiều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(6 </a:t>
            </a:r>
            <a:r>
              <a:rPr lang="en-US" dirty="0" err="1">
                <a:solidFill>
                  <a:srgbClr val="FFFF00"/>
                </a:solidFill>
              </a:rPr>
              <a:t>tiết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799" y="5049838"/>
            <a:ext cx="7086601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eaLnBrk="1" hangingPunct="1"/>
            <a:r>
              <a:rPr lang="en-US" sz="2400" dirty="0">
                <a:solidFill>
                  <a:srgbClr val="002060"/>
                </a:solidFill>
              </a:rPr>
              <a:t>Trần Minh Thái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Email: </a:t>
            </a:r>
            <a:r>
              <a:rPr lang="en-US" sz="2400" cap="none" dirty="0">
                <a:solidFill>
                  <a:srgbClr val="002060"/>
                </a:solidFill>
                <a:hlinkClick r:id="rId3"/>
              </a:rPr>
              <a:t>minhthai@huflit.edu.vn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Website: </a:t>
            </a:r>
            <a:r>
              <a:rPr lang="en-US" sz="2400" cap="none" dirty="0">
                <a:solidFill>
                  <a:srgbClr val="002060"/>
                </a:solidFill>
                <a:hlinkClick r:id="rId4"/>
              </a:rPr>
              <a:t>www.minhthai.edu.vn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dirty="0" err="1">
                <a:solidFill>
                  <a:srgbClr val="002060"/>
                </a:solidFill>
              </a:rPr>
              <a:t>Cập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nhật</a:t>
            </a:r>
            <a:r>
              <a:rPr lang="en-US" sz="2400">
                <a:solidFill>
                  <a:srgbClr val="002060"/>
                </a:solidFill>
              </a:rPr>
              <a:t>: 09/11/2016</a:t>
            </a:r>
            <a:r>
              <a:rPr lang="en-US" sz="2400" cap="none">
                <a:solidFill>
                  <a:srgbClr val="002060"/>
                </a:solidFill>
              </a:rPr>
              <a:t> </a:t>
            </a:r>
            <a:endParaRPr lang="en-US" sz="2400" cap="none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122269"/>
              </p:ext>
            </p:extLst>
          </p:nvPr>
        </p:nvGraphicFramePr>
        <p:xfrm>
          <a:off x="533400" y="1981200"/>
          <a:ext cx="80772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42558783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12782878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84133368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57153749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345200659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15392199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40251197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39763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a[n-1]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47035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581398"/>
            <a:ext cx="179568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a[0]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a[1]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a[2]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a[n-1]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4381616"/>
            <a:ext cx="41456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≤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n-1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01482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5105399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Nối</a:t>
            </a:r>
            <a:r>
              <a:rPr lang="en-US" altLang="zh-CN" dirty="0"/>
              <a:t> </a:t>
            </a:r>
            <a:r>
              <a:rPr lang="en-US" altLang="zh-CN" b="1" i="1" dirty="0"/>
              <a:t>n</a:t>
            </a:r>
            <a:r>
              <a:rPr lang="en-US" altLang="zh-CN" dirty="0"/>
              <a:t> </a:t>
            </a:r>
            <a:r>
              <a:rPr lang="en-US" altLang="zh-CN" dirty="0" err="1"/>
              <a:t>ky</a:t>
            </a:r>
            <a:r>
              <a:rPr lang="en-US" altLang="zh-CN" dirty="0"/>
              <a:t>́ </a:t>
            </a:r>
            <a:r>
              <a:rPr lang="en-US" altLang="zh-CN" dirty="0" err="1"/>
              <a:t>tư</a:t>
            </a:r>
            <a:r>
              <a:rPr lang="en-US" altLang="zh-CN" dirty="0"/>
              <a:t>̣ </a:t>
            </a:r>
            <a:r>
              <a:rPr lang="en-US" altLang="zh-CN" dirty="0" err="1"/>
              <a:t>đầu</a:t>
            </a:r>
            <a:r>
              <a:rPr lang="en-US" altLang="zh-CN" dirty="0"/>
              <a:t> </a:t>
            </a:r>
            <a:r>
              <a:rPr lang="en-US" altLang="zh-CN" dirty="0" err="1"/>
              <a:t>tiên</a:t>
            </a:r>
            <a:r>
              <a:rPr lang="en-US" altLang="zh-CN" dirty="0"/>
              <a:t> </a:t>
            </a:r>
            <a:r>
              <a:rPr lang="en-US" altLang="zh-CN" dirty="0" err="1"/>
              <a:t>của</a:t>
            </a:r>
            <a:r>
              <a:rPr lang="en-US" altLang="zh-CN" dirty="0"/>
              <a:t> </a:t>
            </a:r>
            <a:r>
              <a:rPr lang="en-US" altLang="zh-CN" dirty="0" err="1"/>
              <a:t>chuỗi</a:t>
            </a:r>
            <a:r>
              <a:rPr lang="en-US" altLang="zh-CN" dirty="0"/>
              <a:t> s2 </a:t>
            </a:r>
            <a:r>
              <a:rPr lang="en-US" altLang="zh-CN" dirty="0" err="1"/>
              <a:t>vào</a:t>
            </a:r>
            <a:r>
              <a:rPr lang="en-US" altLang="zh-CN" dirty="0"/>
              <a:t> </a:t>
            </a:r>
            <a:r>
              <a:rPr lang="en-US" altLang="zh-CN" dirty="0" err="1"/>
              <a:t>sau</a:t>
            </a:r>
            <a:r>
              <a:rPr lang="en-US" altLang="zh-CN" dirty="0"/>
              <a:t> </a:t>
            </a:r>
            <a:r>
              <a:rPr lang="en-US" altLang="zh-CN" dirty="0" err="1"/>
              <a:t>chuỗi</a:t>
            </a:r>
            <a:r>
              <a:rPr lang="en-US" altLang="zh-CN" dirty="0"/>
              <a:t> s1 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strncat</a:t>
            </a:r>
            <a:r>
              <a:rPr lang="en-US" altLang="zh-CN" dirty="0"/>
              <a:t>(char *s1, char *s2, </a:t>
            </a:r>
            <a:r>
              <a:rPr lang="en-US" altLang="zh-CN" dirty="0" err="1"/>
              <a:t>int</a:t>
            </a:r>
            <a:r>
              <a:rPr lang="en-US" altLang="zh-CN" dirty="0"/>
              <a:t> n);</a:t>
            </a:r>
          </a:p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</a:t>
            </a:r>
          </a:p>
          <a:p>
            <a:pPr marL="3429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err="1"/>
              <a:t>Kết</a:t>
            </a:r>
            <a:r>
              <a:rPr lang="en-US" b="1" dirty="0"/>
              <a:t> quả: </a:t>
            </a:r>
            <a:r>
              <a:rPr lang="en-US" b="1" i="1" dirty="0"/>
              <a:t>Khoa CN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5002" y="3505200"/>
            <a:ext cx="3991798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s1[] =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"Khoa"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s2[] =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"CNTT"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strcat(s1,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strncat(s1, s2,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s1);</a:t>
            </a:r>
            <a:endParaRPr kumimoji="0" lang="en-US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431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7886700" cy="5231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 </a:t>
            </a:r>
            <a:r>
              <a:rPr lang="en-US" dirty="0" err="1"/>
              <a:t>sánh</a:t>
            </a:r>
            <a:r>
              <a:rPr lang="en-US" dirty="0"/>
              <a:t> 2 </a:t>
            </a:r>
            <a:r>
              <a:rPr lang="en-US" dirty="0" err="1"/>
              <a:t>chuỗi</a:t>
            </a:r>
            <a:r>
              <a:rPr lang="en-US" dirty="0"/>
              <a:t> s1 </a:t>
            </a:r>
            <a:r>
              <a:rPr lang="en-US" dirty="0" err="1"/>
              <a:t>va</a:t>
            </a:r>
            <a:r>
              <a:rPr lang="en-US" dirty="0"/>
              <a:t>̀ s2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tắc</a:t>
            </a:r>
            <a:r>
              <a:rPr lang="en-US" dirty="0"/>
              <a:t> </a:t>
            </a:r>
            <a:r>
              <a:rPr lang="en-US" u="sng" dirty="0" err="1"/>
              <a:t>thư</a:t>
            </a:r>
            <a:r>
              <a:rPr lang="en-US" u="sng" dirty="0"/>
              <a:t>́ </a:t>
            </a:r>
            <a:r>
              <a:rPr lang="en-US" u="sng" dirty="0" err="1"/>
              <a:t>tư</a:t>
            </a:r>
            <a:r>
              <a:rPr lang="en-US" u="sng" dirty="0"/>
              <a:t>̣ </a:t>
            </a:r>
            <a:r>
              <a:rPr lang="en-US" u="sng" dirty="0" err="1"/>
              <a:t>tư</a:t>
            </a:r>
            <a:r>
              <a:rPr lang="en-US" u="sng" dirty="0"/>
              <a:t>̀ </a:t>
            </a:r>
            <a:r>
              <a:rPr lang="en-US" u="sng" dirty="0" err="1"/>
              <a:t>điển</a:t>
            </a:r>
            <a:r>
              <a:rPr lang="en-US" dirty="0"/>
              <a:t>. </a:t>
            </a:r>
            <a:r>
              <a:rPr lang="en-US" dirty="0" err="1">
                <a:solidFill>
                  <a:srgbClr val="C00000"/>
                </a:solidFill>
              </a:rPr>
              <a:t>Phân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biệt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chữ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hoa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và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thường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strcmp</a:t>
            </a:r>
            <a:r>
              <a:rPr lang="en-US" b="1" dirty="0">
                <a:solidFill>
                  <a:srgbClr val="002060"/>
                </a:solidFill>
              </a:rPr>
              <a:t>(char *s1, char *s2);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Tra</a:t>
            </a:r>
            <a:r>
              <a:rPr lang="en-US" dirty="0"/>
              <a:t>̉ </a:t>
            </a:r>
            <a:r>
              <a:rPr lang="en-US" dirty="0" err="1"/>
              <a:t>vê</a:t>
            </a:r>
            <a:r>
              <a:rPr lang="en-US" dirty="0"/>
              <a:t>̀: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0: </a:t>
            </a:r>
            <a:r>
              <a:rPr lang="en-US" dirty="0" err="1"/>
              <a:t>nếu</a:t>
            </a:r>
            <a:r>
              <a:rPr lang="en-US" dirty="0"/>
              <a:t> s1 </a:t>
            </a:r>
            <a:r>
              <a:rPr lang="en-US" dirty="0" err="1"/>
              <a:t>bằng</a:t>
            </a:r>
            <a:r>
              <a:rPr lang="en-US" dirty="0"/>
              <a:t> s2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&gt;0: </a:t>
            </a:r>
            <a:r>
              <a:rPr lang="en-US" dirty="0" err="1"/>
              <a:t>nếu</a:t>
            </a:r>
            <a:r>
              <a:rPr lang="en-US" dirty="0"/>
              <a:t> s1 </a:t>
            </a:r>
            <a:r>
              <a:rPr lang="en-US" dirty="0" err="1"/>
              <a:t>lớn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s2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&lt;0: </a:t>
            </a:r>
            <a:r>
              <a:rPr lang="en-US" dirty="0" err="1"/>
              <a:t>nếu</a:t>
            </a:r>
            <a:r>
              <a:rPr lang="en-US" dirty="0"/>
              <a:t> s1 </a:t>
            </a:r>
            <a:r>
              <a:rPr lang="en-US" dirty="0" err="1"/>
              <a:t>nho</a:t>
            </a:r>
            <a:r>
              <a:rPr lang="en-US" dirty="0"/>
              <a:t>̉ </a:t>
            </a:r>
            <a:r>
              <a:rPr lang="en-US" dirty="0" err="1"/>
              <a:t>hơn</a:t>
            </a:r>
            <a:r>
              <a:rPr lang="en-US" dirty="0"/>
              <a:t> s2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5316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</a:t>
            </a:r>
            <a:r>
              <a:rPr lang="en-GB" dirty="0" err="1"/>
              <a:t>sánh</a:t>
            </a:r>
            <a:r>
              <a:rPr lang="en-GB" dirty="0"/>
              <a:t> </a:t>
            </a:r>
            <a:r>
              <a:rPr lang="en-GB" dirty="0" err="1"/>
              <a:t>chuỗi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990600"/>
            <a:ext cx="80772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!!!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HOA &lt;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‘A’ &lt; ‘a’ (do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‘A’ = 65,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‘a’ = 97)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5719" y="2310348"/>
            <a:ext cx="755847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s1[]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s2[]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(s1, s2);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"Hai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chuoi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Chuoi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s1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hon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chuoi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s2"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Chuoi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s1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hon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chuoi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s2"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719" y="6324600"/>
            <a:ext cx="52822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i="1" dirty="0">
                <a:sym typeface="Wingdings" panose="05000000000000000000" pitchFamily="2" charset="2"/>
              </a:rPr>
              <a:t> </a:t>
            </a:r>
            <a:r>
              <a:rPr lang="en-US" sz="2600" b="1" i="1" dirty="0" err="1">
                <a:sym typeface="Wingdings" panose="05000000000000000000" pitchFamily="2" charset="2"/>
              </a:rPr>
              <a:t>Kết</a:t>
            </a:r>
            <a:r>
              <a:rPr lang="en-US" sz="2600" b="1" i="1" dirty="0">
                <a:sym typeface="Wingdings" panose="05000000000000000000" pitchFamily="2" charset="2"/>
              </a:rPr>
              <a:t> </a:t>
            </a:r>
            <a:r>
              <a:rPr lang="en-US" sz="2600" b="1" i="1" dirty="0" err="1">
                <a:sym typeface="Wingdings" panose="05000000000000000000" pitchFamily="2" charset="2"/>
              </a:rPr>
              <a:t>quả</a:t>
            </a:r>
            <a:r>
              <a:rPr lang="en-US" sz="2600" b="1" i="1" dirty="0">
                <a:sym typeface="Wingdings" panose="05000000000000000000" pitchFamily="2" charset="2"/>
              </a:rPr>
              <a:t>: </a:t>
            </a:r>
            <a:r>
              <a:rPr lang="en-US" sz="2600" b="1" i="1" dirty="0" err="1"/>
              <a:t>Chuoi</a:t>
            </a:r>
            <a:r>
              <a:rPr lang="en-US" sz="2600" b="1" i="1" dirty="0"/>
              <a:t> s1 </a:t>
            </a:r>
            <a:r>
              <a:rPr lang="en-US" sz="2600" b="1" i="1" dirty="0" err="1"/>
              <a:t>lon</a:t>
            </a:r>
            <a:r>
              <a:rPr lang="en-US" sz="2600" b="1" i="1" dirty="0"/>
              <a:t> hon </a:t>
            </a:r>
            <a:r>
              <a:rPr lang="en-US" sz="2600" b="1" i="1" dirty="0" err="1"/>
              <a:t>chuoi</a:t>
            </a:r>
            <a:r>
              <a:rPr lang="en-US" sz="2600" b="1" i="1" dirty="0"/>
              <a:t> s2</a:t>
            </a:r>
          </a:p>
        </p:txBody>
      </p:sp>
    </p:spTree>
    <p:extLst>
      <p:ext uri="{BB962C8B-B14F-4D97-AF65-F5344CB8AC3E}">
        <p14:creationId xmlns:p14="http://schemas.microsoft.com/office/powerpoint/2010/main" val="22468786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5334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/>
              <a:t>So </a:t>
            </a:r>
            <a:r>
              <a:rPr lang="en-US" altLang="zh-CN" dirty="0" err="1"/>
              <a:t>sánh</a:t>
            </a:r>
            <a:r>
              <a:rPr lang="en-US" altLang="zh-CN" dirty="0"/>
              <a:t> n </a:t>
            </a:r>
            <a:r>
              <a:rPr lang="en-US" altLang="zh-CN" dirty="0" err="1"/>
              <a:t>ký</a:t>
            </a:r>
            <a:r>
              <a:rPr lang="en-US" altLang="zh-CN" dirty="0"/>
              <a:t> </a:t>
            </a:r>
            <a:r>
              <a:rPr lang="en-US" altLang="zh-CN" dirty="0" err="1"/>
              <a:t>tự</a:t>
            </a:r>
            <a:r>
              <a:rPr lang="en-US" altLang="zh-CN" dirty="0"/>
              <a:t> </a:t>
            </a:r>
            <a:r>
              <a:rPr lang="en-US" altLang="zh-CN" dirty="0" err="1"/>
              <a:t>đầu</a:t>
            </a:r>
            <a:r>
              <a:rPr lang="en-US" altLang="zh-CN" dirty="0"/>
              <a:t> </a:t>
            </a:r>
            <a:r>
              <a:rPr lang="en-US" altLang="zh-CN" dirty="0" err="1"/>
              <a:t>tiên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s1 </a:t>
            </a:r>
            <a:r>
              <a:rPr lang="en-US" altLang="zh-CN" dirty="0" err="1"/>
              <a:t>và</a:t>
            </a:r>
            <a:r>
              <a:rPr lang="en-US" altLang="zh-CN" dirty="0"/>
              <a:t> s2,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trả</a:t>
            </a:r>
            <a:r>
              <a:rPr lang="en-US" altLang="zh-CN" dirty="0"/>
              <a:t> </a:t>
            </a:r>
            <a:r>
              <a:rPr lang="en-US" altLang="zh-CN" dirty="0" err="1"/>
              <a:t>về</a:t>
            </a:r>
            <a:r>
              <a:rPr lang="en-US" altLang="zh-CN" dirty="0"/>
              <a:t> </a:t>
            </a:r>
            <a:r>
              <a:rPr lang="en-US" altLang="zh-CN" dirty="0" err="1"/>
              <a:t>tương</a:t>
            </a:r>
            <a:r>
              <a:rPr lang="en-US" altLang="zh-CN" dirty="0"/>
              <a:t> </a:t>
            </a:r>
            <a:r>
              <a:rPr lang="en-US" altLang="zh-CN" dirty="0" err="1"/>
              <a:t>tự</a:t>
            </a:r>
            <a:r>
              <a:rPr lang="en-US" altLang="zh-CN" dirty="0"/>
              <a:t> </a:t>
            </a:r>
            <a:r>
              <a:rPr lang="en-US" altLang="zh-CN" dirty="0" err="1"/>
              <a:t>hàm</a:t>
            </a:r>
            <a:r>
              <a:rPr lang="en-US" altLang="zh-CN" dirty="0"/>
              <a:t> </a:t>
            </a:r>
            <a:r>
              <a:rPr lang="en-US" altLang="zh-CN" b="1" i="1" dirty="0" err="1"/>
              <a:t>strcmp</a:t>
            </a:r>
            <a:r>
              <a:rPr lang="en-US" altLang="zh-CN" b="1" i="1" dirty="0"/>
              <a:t>()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b="1" dirty="0" err="1">
                <a:solidFill>
                  <a:srgbClr val="002060"/>
                </a:solidFill>
              </a:rPr>
              <a:t>int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</a:rPr>
              <a:t>strncmp</a:t>
            </a:r>
            <a:r>
              <a:rPr lang="en-US" altLang="zh-CN" b="1" dirty="0">
                <a:solidFill>
                  <a:srgbClr val="002060"/>
                </a:solidFill>
              </a:rPr>
              <a:t>(char *s1,char *s2, </a:t>
            </a:r>
            <a:r>
              <a:rPr lang="en-US" altLang="zh-CN" b="1" dirty="0" err="1">
                <a:solidFill>
                  <a:srgbClr val="002060"/>
                </a:solidFill>
              </a:rPr>
              <a:t>int</a:t>
            </a:r>
            <a:r>
              <a:rPr lang="en-US" altLang="zh-CN" b="1" dirty="0">
                <a:solidFill>
                  <a:srgbClr val="002060"/>
                </a:solidFill>
              </a:rPr>
              <a:t> n);</a:t>
            </a:r>
          </a:p>
          <a:p>
            <a:pPr>
              <a:lnSpc>
                <a:spcPct val="100000"/>
              </a:lnSpc>
            </a:pPr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</a:t>
            </a:r>
            <a:endParaRPr lang="en-US" dirty="0"/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err="1"/>
              <a:t>Kết</a:t>
            </a:r>
            <a:r>
              <a:rPr lang="en-US" b="1" dirty="0"/>
              <a:t> quả: </a:t>
            </a:r>
            <a:r>
              <a:rPr lang="en-US" b="1" i="1" dirty="0" err="1"/>
              <a:t>Giong</a:t>
            </a:r>
            <a:r>
              <a:rPr lang="en-US" b="1" i="1" dirty="0"/>
              <a:t> </a:t>
            </a:r>
            <a:r>
              <a:rPr lang="en-US" b="1" i="1" dirty="0" err="1"/>
              <a:t>nhau</a:t>
            </a:r>
            <a:endParaRPr lang="en-US" altLang="zh-C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3352800"/>
            <a:ext cx="5194051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s1[] =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"abcd"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s2[] =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"abef"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(strncmp(s1, s2,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)==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printf(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"Giong nhau"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"Khac nhau"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942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/>
              <a:t>So </a:t>
            </a:r>
            <a:r>
              <a:rPr lang="en-US" altLang="zh-CN" dirty="0" err="1"/>
              <a:t>sánh</a:t>
            </a:r>
            <a:r>
              <a:rPr lang="en-US" altLang="zh-CN" dirty="0"/>
              <a:t> </a:t>
            </a:r>
            <a:r>
              <a:rPr lang="en-US" altLang="zh-CN" dirty="0" err="1"/>
              <a:t>chuỗi</a:t>
            </a:r>
            <a:r>
              <a:rPr lang="en-US" altLang="zh-CN" dirty="0"/>
              <a:t> s1 </a:t>
            </a:r>
            <a:r>
              <a:rPr lang="en-US" altLang="zh-CN" dirty="0" err="1"/>
              <a:t>và</a:t>
            </a:r>
            <a:r>
              <a:rPr lang="en-US" altLang="zh-CN" dirty="0"/>
              <a:t> s2 </a:t>
            </a:r>
            <a:r>
              <a:rPr lang="en-US" altLang="zh-CN" dirty="0" err="1"/>
              <a:t>nhưng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không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phân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biệt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hoa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thường</a:t>
            </a:r>
            <a:r>
              <a:rPr lang="en-US" altLang="zh-CN" dirty="0"/>
              <a:t>,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trả</a:t>
            </a:r>
            <a:r>
              <a:rPr lang="en-US" altLang="zh-CN" dirty="0"/>
              <a:t> </a:t>
            </a:r>
            <a:r>
              <a:rPr lang="en-US" altLang="zh-CN" dirty="0" err="1"/>
              <a:t>về</a:t>
            </a:r>
            <a:r>
              <a:rPr lang="en-US" altLang="zh-CN" dirty="0"/>
              <a:t> </a:t>
            </a:r>
            <a:r>
              <a:rPr lang="en-US" altLang="zh-CN" dirty="0" err="1"/>
              <a:t>tương</a:t>
            </a:r>
            <a:r>
              <a:rPr lang="en-US" altLang="zh-CN" dirty="0"/>
              <a:t> </a:t>
            </a:r>
            <a:r>
              <a:rPr lang="en-US" altLang="zh-CN" dirty="0" err="1"/>
              <a:t>tự</a:t>
            </a:r>
            <a:r>
              <a:rPr lang="en-US" altLang="zh-CN" dirty="0"/>
              <a:t> </a:t>
            </a:r>
            <a:r>
              <a:rPr lang="en-US" altLang="zh-CN" dirty="0" err="1"/>
              <a:t>hàm</a:t>
            </a:r>
            <a:r>
              <a:rPr lang="en-US" altLang="zh-CN" dirty="0"/>
              <a:t> </a:t>
            </a:r>
            <a:r>
              <a:rPr lang="en-US" altLang="zh-CN" b="1" i="1" dirty="0" err="1"/>
              <a:t>strcmp</a:t>
            </a:r>
            <a:r>
              <a:rPr lang="en-US" altLang="zh-CN" b="1" i="1" dirty="0"/>
              <a:t>()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b="1" dirty="0" err="1">
                <a:solidFill>
                  <a:srgbClr val="002060"/>
                </a:solidFill>
              </a:rPr>
              <a:t>int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</a:rPr>
              <a:t>stricmp</a:t>
            </a:r>
            <a:r>
              <a:rPr lang="en-US" altLang="zh-CN" b="1" dirty="0">
                <a:solidFill>
                  <a:srgbClr val="002060"/>
                </a:solidFill>
              </a:rPr>
              <a:t>(char *s1, char *s2);</a:t>
            </a:r>
          </a:p>
          <a:p>
            <a:pPr>
              <a:lnSpc>
                <a:spcPct val="100000"/>
              </a:lnSpc>
            </a:pPr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</a:t>
            </a:r>
            <a:endParaRPr lang="en-US" dirty="0"/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err="1"/>
              <a:t>Kết</a:t>
            </a:r>
            <a:r>
              <a:rPr lang="en-US" b="1" dirty="0"/>
              <a:t> quả: </a:t>
            </a:r>
            <a:r>
              <a:rPr lang="en-US" b="1" i="1" dirty="0" err="1"/>
              <a:t>Giong</a:t>
            </a:r>
            <a:r>
              <a:rPr lang="en-US" b="1" i="1" dirty="0"/>
              <a:t> </a:t>
            </a:r>
            <a:r>
              <a:rPr lang="en-US" b="1" i="1" dirty="0" err="1"/>
              <a:t>nhau</a:t>
            </a:r>
            <a:endParaRPr lang="en-US" altLang="zh-C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1949" y="3298210"/>
            <a:ext cx="5194051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s1[] =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s2[] =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stricmp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(s1, s2)==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Giong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nhau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Khac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nhau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3230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8210550" cy="48053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So </a:t>
            </a:r>
            <a:r>
              <a:rPr lang="en-US" altLang="zh-CN" dirty="0" err="1"/>
              <a:t>sánh</a:t>
            </a:r>
            <a:r>
              <a:rPr lang="en-US" altLang="zh-CN" dirty="0"/>
              <a:t> </a:t>
            </a:r>
            <a:r>
              <a:rPr lang="en-US" altLang="zh-CN" b="1" i="1" dirty="0"/>
              <a:t>n</a:t>
            </a:r>
            <a:r>
              <a:rPr lang="en-US" altLang="zh-CN" dirty="0"/>
              <a:t> </a:t>
            </a:r>
            <a:r>
              <a:rPr lang="en-US" altLang="zh-CN" dirty="0" err="1"/>
              <a:t>ký</a:t>
            </a:r>
            <a:r>
              <a:rPr lang="en-US" altLang="zh-CN" dirty="0"/>
              <a:t> </a:t>
            </a:r>
            <a:r>
              <a:rPr lang="en-US" altLang="zh-CN" dirty="0" err="1"/>
              <a:t>tự</a:t>
            </a:r>
            <a:r>
              <a:rPr lang="en-US" altLang="zh-CN" dirty="0"/>
              <a:t> </a:t>
            </a:r>
            <a:r>
              <a:rPr lang="en-US" altLang="zh-CN" dirty="0" err="1"/>
              <a:t>đầu</a:t>
            </a:r>
            <a:r>
              <a:rPr lang="en-US" altLang="zh-CN" dirty="0"/>
              <a:t> </a:t>
            </a:r>
            <a:r>
              <a:rPr lang="en-US" altLang="zh-CN" dirty="0" err="1"/>
              <a:t>tiên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s1 </a:t>
            </a:r>
            <a:r>
              <a:rPr lang="en-US" altLang="zh-CN" dirty="0" err="1"/>
              <a:t>và</a:t>
            </a:r>
            <a:r>
              <a:rPr lang="en-US" altLang="zh-CN" dirty="0"/>
              <a:t> s2, </a:t>
            </a:r>
            <a:r>
              <a:rPr lang="en-US" altLang="zh-CN" dirty="0" err="1">
                <a:solidFill>
                  <a:srgbClr val="C00000"/>
                </a:solidFill>
              </a:rPr>
              <a:t>không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phân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biệt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hoa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thường</a:t>
            </a:r>
            <a:r>
              <a:rPr lang="en-US" altLang="zh-CN" dirty="0"/>
              <a:t>,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trả</a:t>
            </a:r>
            <a:r>
              <a:rPr lang="en-US" altLang="zh-CN" dirty="0"/>
              <a:t> </a:t>
            </a:r>
            <a:r>
              <a:rPr lang="en-US" altLang="zh-CN" dirty="0" err="1"/>
              <a:t>về</a:t>
            </a:r>
            <a:r>
              <a:rPr lang="en-US" altLang="zh-CN" dirty="0"/>
              <a:t> </a:t>
            </a:r>
            <a:r>
              <a:rPr lang="en-US" altLang="zh-CN" dirty="0" err="1"/>
              <a:t>tương</a:t>
            </a:r>
            <a:r>
              <a:rPr lang="en-US" altLang="zh-CN" dirty="0"/>
              <a:t> </a:t>
            </a:r>
            <a:r>
              <a:rPr lang="en-US" altLang="zh-CN" dirty="0" err="1"/>
              <a:t>tự</a:t>
            </a:r>
            <a:r>
              <a:rPr lang="en-US" altLang="zh-CN" dirty="0"/>
              <a:t> </a:t>
            </a:r>
            <a:r>
              <a:rPr lang="en-US" altLang="zh-CN" dirty="0" err="1"/>
              <a:t>hàm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C00000"/>
                </a:solidFill>
              </a:rPr>
              <a:t>strcmp</a:t>
            </a:r>
            <a:r>
              <a:rPr lang="en-US" altLang="zh-CN" i="1" dirty="0">
                <a:solidFill>
                  <a:srgbClr val="C00000"/>
                </a:solidFill>
              </a:rPr>
              <a:t>()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b="1" dirty="0" err="1">
                <a:solidFill>
                  <a:srgbClr val="002060"/>
                </a:solidFill>
              </a:rPr>
              <a:t>int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</a:rPr>
              <a:t>strnicmp</a:t>
            </a:r>
            <a:r>
              <a:rPr lang="en-US" altLang="zh-CN" b="1" dirty="0">
                <a:solidFill>
                  <a:srgbClr val="002060"/>
                </a:solidFill>
              </a:rPr>
              <a:t>(char *s1, char *s2, </a:t>
            </a:r>
            <a:r>
              <a:rPr lang="en-US" altLang="zh-CN" b="1" dirty="0" err="1">
                <a:solidFill>
                  <a:srgbClr val="002060"/>
                </a:solidFill>
              </a:rPr>
              <a:t>int</a:t>
            </a:r>
            <a:r>
              <a:rPr lang="en-US" altLang="zh-CN" b="1" dirty="0">
                <a:solidFill>
                  <a:srgbClr val="002060"/>
                </a:solidFill>
              </a:rPr>
              <a:t> n); 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</a:t>
            </a: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lnSpc>
                <a:spcPct val="100000"/>
              </a:lnSpc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err="1"/>
              <a:t>Kết</a:t>
            </a:r>
            <a:r>
              <a:rPr lang="en-US" b="1" dirty="0"/>
              <a:t> quả: </a:t>
            </a:r>
            <a:r>
              <a:rPr lang="en-US" b="1" i="1" dirty="0" err="1"/>
              <a:t>Giong</a:t>
            </a:r>
            <a:r>
              <a:rPr lang="en-US" b="1" i="1" dirty="0"/>
              <a:t> </a:t>
            </a:r>
            <a:r>
              <a:rPr lang="en-US" b="1" i="1" dirty="0" err="1"/>
              <a:t>nhau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200400"/>
            <a:ext cx="5394425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s1[] =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"aBcd"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s2[] =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"Abef"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(strnicmp(s1, s2,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)==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printf(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"Giong nhau"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"Khac nhau"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956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Tìm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xuất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hiện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đầu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tiên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của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́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chuỗi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s. </a:t>
            </a:r>
          </a:p>
          <a:p>
            <a:pPr marL="0" indent="0" algn="ctr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b="1" dirty="0">
                <a:solidFill>
                  <a:srgbClr val="002060"/>
                </a:solidFill>
              </a:rPr>
              <a:t>char *</a:t>
            </a:r>
            <a:r>
              <a:rPr lang="en-US" altLang="zh-CN" b="1" dirty="0" err="1">
                <a:solidFill>
                  <a:srgbClr val="002060"/>
                </a:solidFill>
              </a:rPr>
              <a:t>strchr</a:t>
            </a:r>
            <a:r>
              <a:rPr lang="en-US" altLang="zh-CN" b="1" dirty="0">
                <a:solidFill>
                  <a:srgbClr val="002060"/>
                </a:solidFill>
              </a:rPr>
              <a:t>(char *s, char c); 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̀:</a:t>
            </a:r>
          </a:p>
          <a:p>
            <a:pPr marL="822960" lvl="2"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NULL: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nếu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không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có</a:t>
            </a:r>
          </a:p>
          <a:p>
            <a:pPr marL="822960" lvl="2"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đến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xuất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hiện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s: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nếu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tìm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thấy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0399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7886700" cy="4926967"/>
          </a:xfrm>
        </p:spPr>
        <p:txBody>
          <a:bodyPr>
            <a:normAutofit/>
          </a:bodyPr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</a:t>
            </a:r>
            <a:endParaRPr lang="en-US" dirty="0"/>
          </a:p>
          <a:p>
            <a:pPr marL="342900" lvl="1" indent="0">
              <a:buNone/>
            </a:pPr>
            <a:endParaRPr lang="fr-FR" b="1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fr-FR" b="1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fr-FR" b="1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fr-FR" b="1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fr-FR" b="1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 err="1"/>
              <a:t>Kết</a:t>
            </a:r>
            <a:r>
              <a:rPr lang="fr-FR" b="1" dirty="0"/>
              <a:t> quả: </a:t>
            </a:r>
            <a:r>
              <a:rPr lang="fr-FR" b="1" i="1" dirty="0"/>
              <a:t>m </a:t>
            </a:r>
            <a:r>
              <a:rPr lang="fr-FR" b="1" i="1" dirty="0" err="1"/>
              <a:t>xuat</a:t>
            </a:r>
            <a:r>
              <a:rPr lang="fr-FR" b="1" i="1" dirty="0"/>
              <a:t> </a:t>
            </a:r>
            <a:r>
              <a:rPr lang="fr-FR" b="1" i="1" dirty="0" err="1"/>
              <a:t>hien</a:t>
            </a:r>
            <a:r>
              <a:rPr lang="fr-FR" b="1" i="1" dirty="0"/>
              <a:t> tai vi tri 8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3500" y="2286000"/>
            <a:ext cx="885050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 =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"Vi du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ky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strchr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(s, c);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hien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tai vi tri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Khong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thay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098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7886700" cy="4926967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 err="1"/>
              <a:t>Tìm</a:t>
            </a:r>
            <a:r>
              <a:rPr lang="en-US" altLang="zh-CN" dirty="0"/>
              <a:t> </a:t>
            </a:r>
            <a:r>
              <a:rPr lang="en-US" altLang="zh-CN" dirty="0" err="1"/>
              <a:t>sư</a:t>
            </a:r>
            <a:r>
              <a:rPr lang="en-US" altLang="zh-CN" dirty="0"/>
              <a:t>̣ </a:t>
            </a:r>
            <a:r>
              <a:rPr lang="en-US" altLang="zh-CN" dirty="0" err="1"/>
              <a:t>xuất</a:t>
            </a:r>
            <a:r>
              <a:rPr lang="en-US" altLang="zh-CN" dirty="0"/>
              <a:t> </a:t>
            </a:r>
            <a:r>
              <a:rPr lang="en-US" altLang="zh-CN" dirty="0" err="1"/>
              <a:t>hiện</a:t>
            </a:r>
            <a:r>
              <a:rPr lang="en-US" altLang="zh-CN" dirty="0"/>
              <a:t> </a:t>
            </a:r>
            <a:r>
              <a:rPr lang="en-US" altLang="zh-CN" dirty="0" err="1"/>
              <a:t>đầu</a:t>
            </a:r>
            <a:r>
              <a:rPr lang="en-US" altLang="zh-CN" dirty="0"/>
              <a:t> </a:t>
            </a:r>
            <a:r>
              <a:rPr lang="en-US" altLang="zh-CN" dirty="0" err="1"/>
              <a:t>tiên</a:t>
            </a:r>
            <a:r>
              <a:rPr lang="en-US" altLang="zh-CN" dirty="0"/>
              <a:t> </a:t>
            </a:r>
            <a:r>
              <a:rPr lang="en-US" altLang="zh-CN" dirty="0" err="1"/>
              <a:t>của</a:t>
            </a:r>
            <a:r>
              <a:rPr lang="en-US" altLang="zh-CN" dirty="0"/>
              <a:t> </a:t>
            </a:r>
            <a:r>
              <a:rPr lang="en-US" altLang="zh-CN" dirty="0" err="1"/>
              <a:t>chuỗi</a:t>
            </a:r>
            <a:r>
              <a:rPr lang="en-US" altLang="zh-CN" dirty="0"/>
              <a:t> s2 </a:t>
            </a:r>
            <a:r>
              <a:rPr lang="en-US" altLang="zh-CN" dirty="0" err="1"/>
              <a:t>trong</a:t>
            </a:r>
            <a:r>
              <a:rPr lang="en-US" altLang="zh-CN" dirty="0"/>
              <a:t> </a:t>
            </a:r>
            <a:r>
              <a:rPr lang="en-US" altLang="zh-CN" dirty="0" err="1"/>
              <a:t>chuỗi</a:t>
            </a:r>
            <a:r>
              <a:rPr lang="en-US" altLang="zh-CN" dirty="0"/>
              <a:t> s1. </a:t>
            </a:r>
          </a:p>
          <a:p>
            <a:pPr marL="0" indent="0" algn="ctr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rgbClr val="002060"/>
                </a:solidFill>
              </a:rPr>
              <a:t>char *</a:t>
            </a:r>
            <a:r>
              <a:rPr lang="en-US" altLang="zh-CN" b="1" dirty="0" err="1">
                <a:solidFill>
                  <a:srgbClr val="002060"/>
                </a:solidFill>
              </a:rPr>
              <a:t>strstr</a:t>
            </a:r>
            <a:r>
              <a:rPr lang="en-US" altLang="zh-CN" b="1" dirty="0">
                <a:solidFill>
                  <a:srgbClr val="002060"/>
                </a:solidFill>
              </a:rPr>
              <a:t>(char *s1, char *s2); 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 err="1"/>
              <a:t>Tra</a:t>
            </a:r>
            <a:r>
              <a:rPr lang="en-US" altLang="zh-CN" dirty="0"/>
              <a:t>̉ </a:t>
            </a:r>
            <a:r>
              <a:rPr lang="en-US" altLang="zh-CN" dirty="0" err="1"/>
              <a:t>vê</a:t>
            </a:r>
            <a:r>
              <a:rPr lang="en-US" altLang="zh-CN" dirty="0"/>
              <a:t>̀:</a:t>
            </a:r>
          </a:p>
          <a:p>
            <a:pPr marL="822960" lvl="2"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CN" dirty="0"/>
              <a:t>NULL: </a:t>
            </a:r>
            <a:r>
              <a:rPr lang="en-US" altLang="zh-CN" dirty="0" err="1"/>
              <a:t>nếu</a:t>
            </a:r>
            <a:r>
              <a:rPr lang="en-US" altLang="zh-CN" dirty="0"/>
              <a:t> </a:t>
            </a:r>
            <a:r>
              <a:rPr lang="en-US" altLang="zh-CN" dirty="0" err="1"/>
              <a:t>không</a:t>
            </a:r>
            <a:r>
              <a:rPr lang="en-US" altLang="zh-CN" dirty="0"/>
              <a:t> có</a:t>
            </a:r>
          </a:p>
          <a:p>
            <a:pPr marL="822960" lvl="2"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CN" dirty="0" err="1"/>
              <a:t>Ngược</a:t>
            </a:r>
            <a:r>
              <a:rPr lang="en-US" altLang="zh-CN" dirty="0"/>
              <a:t> </a:t>
            </a:r>
            <a:r>
              <a:rPr lang="en-US" altLang="zh-CN" dirty="0" err="1"/>
              <a:t>lại</a:t>
            </a:r>
            <a:r>
              <a:rPr lang="en-US" altLang="zh-CN" dirty="0"/>
              <a:t>: Con </a:t>
            </a:r>
            <a:r>
              <a:rPr lang="en-US" altLang="zh-CN" dirty="0" err="1"/>
              <a:t>trỏ</a:t>
            </a:r>
            <a:r>
              <a:rPr lang="en-US" altLang="zh-CN" dirty="0"/>
              <a:t> </a:t>
            </a:r>
            <a:r>
              <a:rPr lang="en-US" altLang="zh-CN" dirty="0" err="1"/>
              <a:t>vào</a:t>
            </a:r>
            <a:r>
              <a:rPr lang="en-US" altLang="zh-CN" dirty="0"/>
              <a:t> </a:t>
            </a:r>
            <a:r>
              <a:rPr lang="en-US" altLang="zh-CN" dirty="0" err="1"/>
              <a:t>chuỗi</a:t>
            </a:r>
            <a:r>
              <a:rPr lang="en-US" altLang="zh-CN" dirty="0"/>
              <a:t> s2 </a:t>
            </a:r>
            <a:r>
              <a:rPr lang="en-US" altLang="zh-CN" dirty="0" err="1"/>
              <a:t>xuất</a:t>
            </a:r>
            <a:r>
              <a:rPr lang="en-US" altLang="zh-CN" dirty="0"/>
              <a:t> </a:t>
            </a:r>
            <a:r>
              <a:rPr lang="en-US" altLang="zh-CN" dirty="0" err="1"/>
              <a:t>hiện</a:t>
            </a:r>
            <a:r>
              <a:rPr lang="en-US" altLang="zh-CN" dirty="0"/>
              <a:t> </a:t>
            </a:r>
            <a:r>
              <a:rPr lang="en-US" altLang="zh-CN" dirty="0" err="1"/>
              <a:t>trong</a:t>
            </a:r>
            <a:r>
              <a:rPr lang="en-US" altLang="zh-CN" dirty="0"/>
              <a:t> s1</a:t>
            </a:r>
          </a:p>
          <a:p>
            <a:pPr indent="-18288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C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102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7886700" cy="4926967"/>
          </a:xfrm>
        </p:spPr>
        <p:txBody>
          <a:bodyPr>
            <a:normAutofit/>
          </a:bodyPr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</a:t>
            </a:r>
            <a:endParaRPr lang="en-US" dirty="0"/>
          </a:p>
          <a:p>
            <a:pPr marL="215900" lvl="1" indent="0">
              <a:buNone/>
            </a:pPr>
            <a:endParaRPr lang="en-US" dirty="0"/>
          </a:p>
          <a:p>
            <a:pPr marL="215900" lvl="1" indent="0">
              <a:buNone/>
            </a:pPr>
            <a:endParaRPr lang="en-US" dirty="0"/>
          </a:p>
          <a:p>
            <a:pPr marL="215900" lvl="1" indent="0">
              <a:buNone/>
            </a:pPr>
            <a:endParaRPr lang="en-US" dirty="0"/>
          </a:p>
          <a:p>
            <a:pPr marL="215900" lvl="1" indent="0">
              <a:buNone/>
            </a:pPr>
            <a:endParaRPr lang="en-US" dirty="0"/>
          </a:p>
          <a:p>
            <a:pPr marL="215900" lvl="1" indent="0">
              <a:buNone/>
            </a:pPr>
            <a:endParaRPr lang="en-US" dirty="0"/>
          </a:p>
          <a:p>
            <a:pPr marL="215900" lvl="1" indent="0">
              <a:buNone/>
            </a:pPr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 err="1"/>
              <a:t>Kết</a:t>
            </a:r>
            <a:r>
              <a:rPr lang="fr-FR" b="1" dirty="0"/>
              <a:t> quả: </a:t>
            </a:r>
            <a:r>
              <a:rPr lang="fr-FR" b="1" i="1" dirty="0"/>
              <a:t>Vi tri </a:t>
            </a:r>
            <a:r>
              <a:rPr lang="fr-FR" b="1" i="1" dirty="0" err="1"/>
              <a:t>xuat</a:t>
            </a:r>
            <a:r>
              <a:rPr lang="fr-FR" b="1" i="1" dirty="0"/>
              <a:t> </a:t>
            </a:r>
            <a:r>
              <a:rPr lang="fr-FR" b="1" i="1" dirty="0" err="1"/>
              <a:t>hien</a:t>
            </a:r>
            <a:r>
              <a:rPr lang="fr-FR" b="1" i="1" dirty="0"/>
              <a:t> </a:t>
            </a:r>
            <a:r>
              <a:rPr lang="fr-FR" b="1" i="1" dirty="0" err="1"/>
              <a:t>cua</a:t>
            </a:r>
            <a:r>
              <a:rPr lang="fr-FR" b="1" i="1" dirty="0"/>
              <a:t> s2: 13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7219" y="2414587"/>
            <a:ext cx="8680581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*s1 =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"Borland International"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*s2 =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"nation"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*ptr;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 = strstr(s1, s2);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(ptr!=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1F54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printf(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"Vi tri xuat hien cua s2: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ptr-s1);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"Khong ton tai chuoi s2"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3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9144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754862"/>
            <a:ext cx="88392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endParaRPr lang="en-US" sz="2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NhapKichThuoc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kich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thuoc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mang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NhapMang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n-NO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"*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phan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tu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tai vi tri </a:t>
            </a:r>
            <a:r>
              <a:rPr lang="en-US" sz="22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91102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zh-CN" b="1" dirty="0">
                <a:solidFill>
                  <a:srgbClr val="002060"/>
                </a:solidFill>
              </a:rPr>
              <a:t>char *</a:t>
            </a:r>
            <a:r>
              <a:rPr lang="en-US" altLang="zh-CN" b="1" dirty="0" err="1">
                <a:solidFill>
                  <a:srgbClr val="002060"/>
                </a:solidFill>
              </a:rPr>
              <a:t>strtok</a:t>
            </a:r>
            <a:r>
              <a:rPr lang="en-US" altLang="zh-CN" b="1" dirty="0">
                <a:solidFill>
                  <a:srgbClr val="002060"/>
                </a:solidFill>
              </a:rPr>
              <a:t>(char *s1, char *s2);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Nếu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s2 có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xuất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hiện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s1: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Tách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chuỗi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s1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thành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chuỗi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Chuỗi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đầu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là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những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́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̣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đến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gặp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s2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đầu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tiên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chuỗi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sau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là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những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́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̣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còn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lại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của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s1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sau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s2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xuất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hiện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s1</a:t>
            </a:r>
          </a:p>
          <a:p>
            <a:pPr marL="342900" lvl="1" indent="-34290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Nếu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s2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không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xuất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hiện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s1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̀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kết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quả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vẫn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là s1</a:t>
            </a:r>
          </a:p>
          <a:p>
            <a:pPr marL="365760" lvl="1" indent="0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708570"/>
              </p:ext>
            </p:extLst>
          </p:nvPr>
        </p:nvGraphicFramePr>
        <p:xfrm>
          <a:off x="4724400" y="5367400"/>
          <a:ext cx="34290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Bitmap Image" r:id="rId3" imgW="1580952" imgH="628571" progId="Paint.Picture">
                  <p:embed/>
                </p:oleObj>
              </mc:Choice>
              <mc:Fallback>
                <p:oleObj name="Bitmap Image" r:id="rId3" imgW="1580952" imgH="628571" progId="Paint.Picture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367400"/>
                        <a:ext cx="34290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8711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5003167"/>
          </a:xfrm>
        </p:spPr>
        <p:txBody>
          <a:bodyPr>
            <a:normAutofit/>
          </a:bodyPr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5830" y="2310348"/>
            <a:ext cx="774282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abc,d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*p;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Lay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chuoi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dau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(input,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"S11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%s\n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2400" b="0" i="1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chuoi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lai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tham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dau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 NULL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"S12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0" y="838200"/>
            <a:ext cx="2895600" cy="129266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15900" lvl="1" indent="0">
              <a:buNone/>
            </a:pPr>
            <a:r>
              <a:rPr lang="en-US" sz="2600" b="1" dirty="0">
                <a:sym typeface="Wingdings" panose="05000000000000000000" pitchFamily="2" charset="2"/>
              </a:rPr>
              <a:t> </a:t>
            </a:r>
            <a:r>
              <a:rPr lang="en-US" sz="2600" b="1" dirty="0" err="1"/>
              <a:t>Kết</a:t>
            </a:r>
            <a:r>
              <a:rPr lang="en-US" sz="2600" b="1" dirty="0"/>
              <a:t> quả: </a:t>
            </a:r>
            <a:endParaRPr lang="en-US" sz="2600" dirty="0"/>
          </a:p>
          <a:p>
            <a:pPr marL="215900" lvl="1" indent="0">
              <a:buNone/>
            </a:pPr>
            <a:r>
              <a:rPr lang="en-US" sz="2600" b="1" dirty="0"/>
              <a:t>	</a:t>
            </a:r>
            <a:r>
              <a:rPr lang="en-US" sz="2600" b="1" i="1" dirty="0"/>
              <a:t>S11 = </a:t>
            </a:r>
            <a:r>
              <a:rPr lang="en-US" sz="2600" b="1" i="1" dirty="0" err="1"/>
              <a:t>abc</a:t>
            </a:r>
            <a:endParaRPr lang="en-US" sz="2600" dirty="0"/>
          </a:p>
          <a:p>
            <a:pPr marL="215900" lvl="1" indent="0">
              <a:buNone/>
            </a:pPr>
            <a:r>
              <a:rPr lang="en-US" sz="2600" b="1" i="1" dirty="0"/>
              <a:t>	S12 = d</a:t>
            </a:r>
            <a:endParaRPr lang="en-US" altLang="zh-CN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3874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tách</a:t>
            </a:r>
            <a:r>
              <a:rPr lang="en-GB" dirty="0"/>
              <a:t> </a:t>
            </a:r>
            <a:r>
              <a:rPr lang="en-GB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51054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đếm</a:t>
            </a:r>
            <a:r>
              <a:rPr lang="en-GB" dirty="0"/>
              <a:t> </a:t>
            </a:r>
            <a:r>
              <a:rPr lang="en-GB" dirty="0" err="1"/>
              <a:t>xem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bao</a:t>
            </a:r>
            <a:r>
              <a:rPr lang="en-GB" dirty="0"/>
              <a:t> </a:t>
            </a:r>
            <a:r>
              <a:rPr lang="en-GB" dirty="0" err="1"/>
              <a:t>nhiêu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(</a:t>
            </a:r>
            <a:r>
              <a:rPr lang="en-GB" i="1" dirty="0" err="1"/>
              <a:t>các</a:t>
            </a:r>
            <a:r>
              <a:rPr lang="en-GB" i="1" dirty="0"/>
              <a:t> </a:t>
            </a:r>
            <a:r>
              <a:rPr lang="en-GB" i="1" dirty="0" err="1"/>
              <a:t>từ</a:t>
            </a:r>
            <a:r>
              <a:rPr lang="en-GB" i="1" dirty="0"/>
              <a:t> </a:t>
            </a:r>
            <a:r>
              <a:rPr lang="en-GB" i="1" dirty="0" err="1"/>
              <a:t>cách</a:t>
            </a:r>
            <a:r>
              <a:rPr lang="en-GB" i="1" dirty="0"/>
              <a:t> </a:t>
            </a:r>
            <a:r>
              <a:rPr lang="en-GB" i="1" dirty="0" err="1"/>
              <a:t>nhau</a:t>
            </a:r>
            <a:r>
              <a:rPr lang="en-GB" i="1" dirty="0"/>
              <a:t> </a:t>
            </a:r>
            <a:r>
              <a:rPr lang="en-GB" i="1" dirty="0" err="1"/>
              <a:t>bằng</a:t>
            </a:r>
            <a:r>
              <a:rPr lang="en-GB" i="1" dirty="0"/>
              <a:t> </a:t>
            </a:r>
            <a:r>
              <a:rPr lang="en-GB" i="1" dirty="0" err="1"/>
              <a:t>khoảng</a:t>
            </a:r>
            <a:r>
              <a:rPr lang="en-GB" i="1" dirty="0"/>
              <a:t> </a:t>
            </a:r>
            <a:r>
              <a:rPr lang="en-GB" i="1" dirty="0" err="1"/>
              <a:t>trắng</a:t>
            </a:r>
            <a:r>
              <a:rPr lang="en-GB" dirty="0"/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đảo</a:t>
            </a:r>
            <a:r>
              <a:rPr lang="en-GB" dirty="0"/>
              <a:t> </a:t>
            </a:r>
            <a:r>
              <a:rPr lang="en-GB" dirty="0" err="1"/>
              <a:t>ngược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từ</a:t>
            </a:r>
            <a:endParaRPr lang="en-GB" dirty="0"/>
          </a:p>
          <a:p>
            <a:pPr marL="514350" indent="-514350" algn="just">
              <a:buFont typeface="+mj-lt"/>
              <a:buAutoNum type="arabicPeriod"/>
            </a:pP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tách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biệt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in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màn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(</a:t>
            </a:r>
            <a:r>
              <a:rPr lang="en-GB" i="1" dirty="0" err="1"/>
              <a:t>các</a:t>
            </a:r>
            <a:r>
              <a:rPr lang="en-GB" i="1" dirty="0"/>
              <a:t> </a:t>
            </a:r>
            <a:r>
              <a:rPr lang="en-GB" i="1" dirty="0" err="1"/>
              <a:t>từ</a:t>
            </a:r>
            <a:r>
              <a:rPr lang="en-GB" i="1" dirty="0"/>
              <a:t> </a:t>
            </a:r>
            <a:r>
              <a:rPr lang="en-GB" i="1" dirty="0" err="1"/>
              <a:t>các</a:t>
            </a:r>
            <a:r>
              <a:rPr lang="en-GB" i="1" dirty="0"/>
              <a:t> </a:t>
            </a:r>
            <a:r>
              <a:rPr lang="en-GB" i="1" dirty="0" err="1"/>
              <a:t>nhau</a:t>
            </a:r>
            <a:r>
              <a:rPr lang="en-GB" i="1" dirty="0"/>
              <a:t> </a:t>
            </a:r>
            <a:r>
              <a:rPr lang="en-GB" i="1" dirty="0" err="1"/>
              <a:t>bởi</a:t>
            </a:r>
            <a:r>
              <a:rPr lang="en-GB" i="1" dirty="0"/>
              <a:t> </a:t>
            </a:r>
            <a:r>
              <a:rPr lang="en-GB" i="1" dirty="0" err="1"/>
              <a:t>dấu</a:t>
            </a:r>
            <a:r>
              <a:rPr lang="en-GB" i="1" dirty="0"/>
              <a:t> </a:t>
            </a:r>
            <a:r>
              <a:rPr lang="en-GB" i="1" dirty="0" err="1"/>
              <a:t>chấm</a:t>
            </a:r>
            <a:r>
              <a:rPr lang="en-GB" i="1" dirty="0"/>
              <a:t> </a:t>
            </a:r>
            <a:r>
              <a:rPr lang="en-GB" i="1" dirty="0" err="1"/>
              <a:t>câu</a:t>
            </a:r>
            <a:r>
              <a:rPr lang="en-GB" i="1" dirty="0"/>
              <a:t> </a:t>
            </a:r>
            <a:r>
              <a:rPr lang="en-GB" i="1" dirty="0" err="1"/>
              <a:t>hoặc</a:t>
            </a:r>
            <a:r>
              <a:rPr lang="en-GB" i="1" dirty="0"/>
              <a:t> </a:t>
            </a:r>
            <a:r>
              <a:rPr lang="en-GB" i="1" dirty="0" err="1"/>
              <a:t>khoảng</a:t>
            </a:r>
            <a:r>
              <a:rPr lang="en-GB" i="1" dirty="0"/>
              <a:t> </a:t>
            </a:r>
            <a:r>
              <a:rPr lang="en-GB" i="1" dirty="0" err="1"/>
              <a:t>trắng</a:t>
            </a:r>
            <a:r>
              <a:rPr lang="en-GB" dirty="0"/>
              <a:t>)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hay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 err="1"/>
              <a:t>Viết</a:t>
            </a:r>
            <a:r>
              <a:rPr lang="fr-FR" sz="2400" dirty="0"/>
              <a:t> </a:t>
            </a:r>
            <a:r>
              <a:rPr lang="fr-FR" sz="2400" dirty="0" err="1"/>
              <a:t>hàm</a:t>
            </a:r>
            <a:r>
              <a:rPr lang="fr-FR" sz="2400" dirty="0"/>
              <a:t> </a:t>
            </a:r>
            <a:r>
              <a:rPr lang="fr-FR" sz="2400" dirty="0" err="1"/>
              <a:t>đổi</a:t>
            </a:r>
            <a:r>
              <a:rPr lang="fr-FR" sz="2400" dirty="0"/>
              <a:t> </a:t>
            </a:r>
            <a:r>
              <a:rPr lang="fr-FR" sz="2400" dirty="0" err="1"/>
              <a:t>những</a:t>
            </a:r>
            <a:r>
              <a:rPr lang="fr-FR" sz="2400" dirty="0"/>
              <a:t> </a:t>
            </a:r>
            <a:r>
              <a:rPr lang="fr-FR" sz="2400" dirty="0" err="1"/>
              <a:t>ky</a:t>
            </a:r>
            <a:r>
              <a:rPr lang="fr-FR" sz="2400" dirty="0"/>
              <a:t>́ </a:t>
            </a:r>
            <a:r>
              <a:rPr lang="fr-FR" sz="2400" dirty="0" err="1"/>
              <a:t>tư</a:t>
            </a:r>
            <a:r>
              <a:rPr lang="fr-FR" sz="2400" dirty="0"/>
              <a:t>̣ </a:t>
            </a:r>
            <a:r>
              <a:rPr lang="fr-FR" sz="2400" dirty="0" err="1"/>
              <a:t>đầu</a:t>
            </a:r>
            <a:r>
              <a:rPr lang="fr-FR" sz="2400" dirty="0"/>
              <a:t> </a:t>
            </a:r>
            <a:r>
              <a:rPr lang="fr-FR" sz="2400" dirty="0" err="1"/>
              <a:t>tiên</a:t>
            </a:r>
            <a:r>
              <a:rPr lang="fr-FR" sz="2400" dirty="0"/>
              <a:t> </a:t>
            </a:r>
            <a:r>
              <a:rPr lang="fr-FR" sz="2400" dirty="0" err="1"/>
              <a:t>của</a:t>
            </a:r>
            <a:r>
              <a:rPr lang="fr-FR" sz="2400" dirty="0"/>
              <a:t> </a:t>
            </a:r>
            <a:r>
              <a:rPr lang="fr-FR" sz="2400" dirty="0" err="1"/>
              <a:t>mỗi</a:t>
            </a:r>
            <a:r>
              <a:rPr lang="fr-FR" sz="2400" dirty="0"/>
              <a:t> </a:t>
            </a:r>
            <a:r>
              <a:rPr lang="fr-FR" sz="2400" dirty="0" err="1"/>
              <a:t>tư</a:t>
            </a:r>
            <a:r>
              <a:rPr lang="fr-FR" sz="2400" dirty="0"/>
              <a:t>̀ </a:t>
            </a:r>
            <a:r>
              <a:rPr lang="fr-FR" sz="2400" dirty="0" err="1"/>
              <a:t>thành</a:t>
            </a:r>
            <a:r>
              <a:rPr lang="fr-FR" sz="2400" dirty="0"/>
              <a:t> </a:t>
            </a:r>
            <a:r>
              <a:rPr lang="fr-FR" sz="2400" dirty="0" err="1"/>
              <a:t>chư</a:t>
            </a:r>
            <a:r>
              <a:rPr lang="fr-FR" sz="2400" dirty="0"/>
              <a:t>̃ in HOA</a:t>
            </a:r>
          </a:p>
        </p:txBody>
      </p:sp>
    </p:spTree>
    <p:extLst>
      <p:ext uri="{BB962C8B-B14F-4D97-AF65-F5344CB8AC3E}">
        <p14:creationId xmlns:p14="http://schemas.microsoft.com/office/powerpoint/2010/main" val="21769029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Đổi</a:t>
            </a:r>
            <a:r>
              <a:rPr lang="en-GB" dirty="0"/>
              <a:t> sang </a:t>
            </a:r>
            <a:r>
              <a:rPr lang="en-GB" dirty="0" err="1"/>
              <a:t>chữ</a:t>
            </a:r>
            <a:r>
              <a:rPr lang="en-GB" dirty="0"/>
              <a:t> in HOA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7886700" cy="5003167"/>
          </a:xfrm>
        </p:spPr>
        <p:txBody>
          <a:bodyPr>
            <a:normAutofit/>
          </a:bodyPr>
          <a:lstStyle/>
          <a:p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</a:t>
            </a:r>
            <a:r>
              <a:rPr lang="en-GB" b="1" i="1" dirty="0" err="1"/>
              <a:t>str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in HOA</a:t>
            </a:r>
          </a:p>
          <a:p>
            <a:pPr marL="0" lvl="0" indent="0" algn="ctr">
              <a:buNone/>
            </a:pPr>
            <a:r>
              <a:rPr lang="en-US" altLang="en-US" dirty="0">
                <a:solidFill>
                  <a:srgbClr val="000000"/>
                </a:solidFill>
              </a:rPr>
              <a:t>	</a:t>
            </a:r>
            <a:r>
              <a:rPr lang="en-US" altLang="en-US" b="1" dirty="0">
                <a:solidFill>
                  <a:srgbClr val="002060"/>
                </a:solidFill>
              </a:rPr>
              <a:t>char* </a:t>
            </a:r>
            <a:r>
              <a:rPr lang="en-US" altLang="en-US" b="1" dirty="0" err="1">
                <a:solidFill>
                  <a:srgbClr val="002060"/>
                </a:solidFill>
              </a:rPr>
              <a:t>strupr</a:t>
            </a:r>
            <a:r>
              <a:rPr lang="en-US" altLang="en-US" b="1" dirty="0">
                <a:solidFill>
                  <a:srgbClr val="002060"/>
                </a:solidFill>
              </a:rPr>
              <a:t>(char *</a:t>
            </a:r>
            <a:r>
              <a:rPr lang="en-US" altLang="en-US" b="1" dirty="0" err="1">
                <a:solidFill>
                  <a:srgbClr val="002060"/>
                </a:solidFill>
              </a:rPr>
              <a:t>str</a:t>
            </a:r>
            <a:r>
              <a:rPr lang="en-US" altLang="en-US" b="1" dirty="0">
                <a:solidFill>
                  <a:srgbClr val="002060"/>
                </a:solidFill>
              </a:rPr>
              <a:t>); </a:t>
            </a:r>
          </a:p>
          <a:p>
            <a:pPr lvl="0"/>
            <a:r>
              <a:rPr lang="en-GB" altLang="en-US" dirty="0" err="1"/>
              <a:t>Ví</a:t>
            </a:r>
            <a:r>
              <a:rPr lang="en-GB" altLang="en-US" dirty="0"/>
              <a:t> </a:t>
            </a:r>
            <a:r>
              <a:rPr lang="en-GB" altLang="en-US" dirty="0" err="1"/>
              <a:t>dụ</a:t>
            </a:r>
            <a:r>
              <a:rPr lang="en-GB" altLang="en-US" dirty="0"/>
              <a:t>:</a:t>
            </a:r>
          </a:p>
          <a:p>
            <a:pPr marL="2159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err="1"/>
              <a:t>Kết</a:t>
            </a:r>
            <a:r>
              <a:rPr lang="en-US" b="1" dirty="0"/>
              <a:t> quả: s2 = ABCD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886200"/>
            <a:ext cx="4592924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s1[] =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"aBcd"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*s2 = strupr(s1);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"s2 =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s2);</a:t>
            </a:r>
            <a:endParaRPr kumimoji="0" lang="en-US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08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Đổi</a:t>
            </a:r>
            <a:r>
              <a:rPr lang="en-GB" dirty="0"/>
              <a:t> sang </a:t>
            </a:r>
            <a:r>
              <a:rPr lang="en-GB" dirty="0" err="1"/>
              <a:t>chữ</a:t>
            </a:r>
            <a:r>
              <a:rPr lang="en-GB" dirty="0"/>
              <a:t> in </a:t>
            </a:r>
            <a:r>
              <a:rPr lang="en-GB" dirty="0" err="1"/>
              <a:t>thường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7886700" cy="5003167"/>
          </a:xfrm>
        </p:spPr>
        <p:txBody>
          <a:bodyPr>
            <a:normAutofit/>
          </a:bodyPr>
          <a:lstStyle/>
          <a:p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</a:t>
            </a:r>
            <a:r>
              <a:rPr lang="en-GB" b="1" i="1" dirty="0" err="1"/>
              <a:t>str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in </a:t>
            </a:r>
            <a:r>
              <a:rPr lang="en-GB" dirty="0" err="1"/>
              <a:t>thường</a:t>
            </a:r>
            <a:endParaRPr lang="en-GB" dirty="0"/>
          </a:p>
          <a:p>
            <a:pPr marL="0" lvl="0" indent="0" algn="ctr">
              <a:buNone/>
            </a:pPr>
            <a:r>
              <a:rPr lang="en-US" altLang="en-US" dirty="0">
                <a:solidFill>
                  <a:srgbClr val="000000"/>
                </a:solidFill>
              </a:rPr>
              <a:t>	</a:t>
            </a:r>
            <a:r>
              <a:rPr lang="en-US" altLang="en-US" b="1" dirty="0">
                <a:solidFill>
                  <a:srgbClr val="002060"/>
                </a:solidFill>
              </a:rPr>
              <a:t>char* </a:t>
            </a:r>
            <a:r>
              <a:rPr lang="en-US" altLang="en-US" b="1" dirty="0" err="1">
                <a:solidFill>
                  <a:srgbClr val="002060"/>
                </a:solidFill>
              </a:rPr>
              <a:t>strlwr</a:t>
            </a:r>
            <a:r>
              <a:rPr lang="en-US" altLang="en-US" b="1" dirty="0">
                <a:solidFill>
                  <a:srgbClr val="002060"/>
                </a:solidFill>
              </a:rPr>
              <a:t>(char *</a:t>
            </a:r>
            <a:r>
              <a:rPr lang="en-US" altLang="en-US" b="1" dirty="0" err="1">
                <a:solidFill>
                  <a:srgbClr val="002060"/>
                </a:solidFill>
              </a:rPr>
              <a:t>str</a:t>
            </a:r>
            <a:r>
              <a:rPr lang="en-US" altLang="en-US" b="1" dirty="0">
                <a:solidFill>
                  <a:srgbClr val="002060"/>
                </a:solidFill>
              </a:rPr>
              <a:t>); </a:t>
            </a:r>
          </a:p>
          <a:p>
            <a:pPr lvl="0"/>
            <a:r>
              <a:rPr lang="en-GB" altLang="en-US" dirty="0" err="1"/>
              <a:t>Ví</a:t>
            </a:r>
            <a:r>
              <a:rPr lang="en-GB" altLang="en-US" dirty="0"/>
              <a:t> </a:t>
            </a:r>
            <a:r>
              <a:rPr lang="en-GB" altLang="en-US" dirty="0" err="1"/>
              <a:t>dụ</a:t>
            </a:r>
            <a:r>
              <a:rPr lang="en-GB" altLang="en-US" dirty="0"/>
              <a:t>:</a:t>
            </a:r>
          </a:p>
          <a:p>
            <a:pPr marL="2159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err="1"/>
              <a:t>Kết</a:t>
            </a:r>
            <a:r>
              <a:rPr lang="en-US" b="1" dirty="0"/>
              <a:t> quả: s2 = </a:t>
            </a:r>
            <a:r>
              <a:rPr lang="en-US" b="1" dirty="0" err="1"/>
              <a:t>abcd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886200"/>
            <a:ext cx="4592924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s1[] =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"aBcd"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*s2 = strlwr(s1);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"s2 =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s2);</a:t>
            </a:r>
            <a:endParaRPr kumimoji="0" lang="en-US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7113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885951"/>
            <a:ext cx="2849761" cy="3367358"/>
          </a:xfrm>
        </p:spPr>
      </p:pic>
    </p:spTree>
    <p:extLst>
      <p:ext uri="{BB962C8B-B14F-4D97-AF65-F5344CB8AC3E}">
        <p14:creationId xmlns:p14="http://schemas.microsoft.com/office/powerpoint/2010/main" val="69897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2000" y="304800"/>
            <a:ext cx="7620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XuatMang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\t"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sz="22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], n;</a:t>
            </a: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NhapKichThuoc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NhapMang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(a, n);</a:t>
            </a: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Cac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gia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tri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trong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mang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a:\n"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XuatMang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(a, n);</a:t>
            </a:r>
          </a:p>
          <a:p>
            <a:pPr lvl="1"/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393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/>
              <a:t>&lt;</a:t>
            </a:r>
            <a:r>
              <a:rPr lang="en-US" i="1" dirty="0" err="1"/>
              <a:t>time.h</a:t>
            </a:r>
            <a:r>
              <a:rPr lang="en-US" i="1" dirty="0"/>
              <a:t>&gt;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&lt;</a:t>
            </a:r>
            <a:r>
              <a:rPr lang="en-US" i="1" dirty="0" err="1"/>
              <a:t>stdlib.h</a:t>
            </a:r>
            <a:r>
              <a:rPr lang="en-US" i="1" dirty="0"/>
              <a:t>&gt;</a:t>
            </a:r>
          </a:p>
          <a:p>
            <a:pPr algn="just"/>
            <a:r>
              <a:rPr lang="en-US" dirty="0"/>
              <a:t>Dùng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 err="1"/>
              <a:t>srand</a:t>
            </a:r>
            <a:r>
              <a:rPr lang="en-US" i="1" dirty="0"/>
              <a:t>()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/>
              <a:t>main()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pPr algn="just"/>
            <a:r>
              <a:rPr lang="en-US" dirty="0"/>
              <a:t>Dùng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/>
              <a:t>rand()%k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b="1" dirty="0"/>
              <a:t>k-1</a:t>
            </a:r>
          </a:p>
        </p:txBody>
      </p:sp>
    </p:spTree>
    <p:extLst>
      <p:ext uri="{BB962C8B-B14F-4D97-AF65-F5344CB8AC3E}">
        <p14:creationId xmlns:p14="http://schemas.microsoft.com/office/powerpoint/2010/main" val="465512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MAX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859340"/>
            <a:ext cx="807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warning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disable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4996);</a:t>
            </a: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NhapKichThuoc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PhatSinh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XuatMang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485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80737"/>
            <a:ext cx="8001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NhapKichThuoc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kich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thuoc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mang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PhatSinh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22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		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rand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% </a:t>
            </a:r>
            <a:r>
              <a:rPr lang="en-US" sz="22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XuatMang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\t"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8306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sz="26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], n;</a:t>
            </a:r>
          </a:p>
          <a:p>
            <a:pPr lvl="1"/>
            <a:r>
              <a:rPr lang="en-US" sz="26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NhapKichThuoc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r>
              <a:rPr lang="en-US" sz="2600" dirty="0" err="1">
                <a:solidFill>
                  <a:srgbClr val="483D8B"/>
                </a:solidFill>
                <a:latin typeface="Consolas" panose="020B0609020204030204" pitchFamily="49" charset="0"/>
              </a:rPr>
              <a:t>srand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600" dirty="0">
                <a:solidFill>
                  <a:srgbClr val="483D8B"/>
                </a:solidFill>
                <a:latin typeface="Consolas" panose="020B0609020204030204" pitchFamily="49" charset="0"/>
              </a:rPr>
              <a:t>time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2600" dirty="0" err="1">
                <a:solidFill>
                  <a:srgbClr val="483D8B"/>
                </a:solidFill>
                <a:latin typeface="Consolas" panose="020B0609020204030204" pitchFamily="49" charset="0"/>
              </a:rPr>
              <a:t>PhatSinh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(a, n);</a:t>
            </a:r>
          </a:p>
          <a:p>
            <a:pPr lvl="1"/>
            <a:r>
              <a:rPr lang="en-US" sz="26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600" dirty="0" err="1">
                <a:solidFill>
                  <a:srgbClr val="A31515"/>
                </a:solidFill>
                <a:latin typeface="Consolas" panose="020B0609020204030204" pitchFamily="49" charset="0"/>
              </a:rPr>
              <a:t>Cac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A31515"/>
                </a:solidFill>
                <a:latin typeface="Consolas" panose="020B0609020204030204" pitchFamily="49" charset="0"/>
              </a:rPr>
              <a:t>gia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 tri </a:t>
            </a:r>
            <a:r>
              <a:rPr lang="en-US" sz="2600" dirty="0" err="1">
                <a:solidFill>
                  <a:srgbClr val="A31515"/>
                </a:solidFill>
                <a:latin typeface="Consolas" panose="020B0609020204030204" pitchFamily="49" charset="0"/>
              </a:rPr>
              <a:t>trong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A31515"/>
                </a:solidFill>
                <a:latin typeface="Consolas" panose="020B0609020204030204" pitchFamily="49" charset="0"/>
              </a:rPr>
              <a:t>mang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 a:\n"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600" dirty="0" err="1">
                <a:solidFill>
                  <a:srgbClr val="483D8B"/>
                </a:solidFill>
                <a:latin typeface="Consolas" panose="020B0609020204030204" pitchFamily="49" charset="0"/>
              </a:rPr>
              <a:t>XuatMang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(a, n);</a:t>
            </a:r>
          </a:p>
          <a:p>
            <a:pPr lvl="1"/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6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7566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Cho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a,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n.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a.</a:t>
            </a:r>
          </a:p>
          <a:p>
            <a:pPr marL="514350" indent="-514350">
              <a:buAutoNum type="arabicPeriod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XUẤT CÓ ĐIỀU KIỆN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0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685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đk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7467600" cy="4645025"/>
          </a:xfrm>
        </p:spPr>
        <p:txBody>
          <a:bodyPr rtlCol="0">
            <a:no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Mẫu</a:t>
            </a:r>
            <a:r>
              <a:rPr lang="en-US" sz="2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LietKeXXX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(&lt;KDL&gt; a[],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0; i&lt;n; i++)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if (</a:t>
            </a:r>
            <a:r>
              <a:rPr lang="en-US" sz="2600" i="1" dirty="0">
                <a:solidFill>
                  <a:srgbClr val="FF0000"/>
                </a:solidFill>
              </a:rPr>
              <a:t>a[i] </a:t>
            </a:r>
            <a:r>
              <a:rPr lang="en-US" sz="2600" b="1" i="1" dirty="0" err="1">
                <a:solidFill>
                  <a:srgbClr val="FF0000"/>
                </a:solidFill>
              </a:rPr>
              <a:t>thỏa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i="1" dirty="0" err="1">
                <a:solidFill>
                  <a:srgbClr val="FF0000"/>
                </a:solidFill>
              </a:rPr>
              <a:t>điều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i="1" dirty="0" err="1">
                <a:solidFill>
                  <a:srgbClr val="FF0000"/>
                </a:solidFill>
              </a:rPr>
              <a:t>kiện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Xuất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a[i];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4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077200" cy="44196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chèn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xữ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1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685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đk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7467600" cy="4492625"/>
          </a:xfrm>
        </p:spPr>
        <p:txBody>
          <a:bodyPr rtlCol="0">
            <a:no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Mẫu</a:t>
            </a:r>
            <a:r>
              <a:rPr lang="en-US" sz="2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2: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LietKeXXX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(&lt;KDL&gt; a[],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n,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x)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0; i&lt;n; i++)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if (</a:t>
            </a:r>
            <a:r>
              <a:rPr lang="en-US" sz="2600" i="1" dirty="0">
                <a:solidFill>
                  <a:srgbClr val="FF0000"/>
                </a:solidFill>
              </a:rPr>
              <a:t>a[i] </a:t>
            </a:r>
            <a:r>
              <a:rPr lang="en-US" sz="2600" b="1" i="1" dirty="0" err="1">
                <a:solidFill>
                  <a:srgbClr val="FF0000"/>
                </a:solidFill>
              </a:rPr>
              <a:t>thỏa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i="1" dirty="0" err="1">
                <a:solidFill>
                  <a:srgbClr val="FF0000"/>
                </a:solidFill>
              </a:rPr>
              <a:t>điều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i="1" dirty="0" err="1">
                <a:solidFill>
                  <a:srgbClr val="FF0000"/>
                </a:solidFill>
              </a:rPr>
              <a:t>kiện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b="1" i="1" dirty="0">
                <a:solidFill>
                  <a:srgbClr val="FF0000"/>
                </a:solidFill>
              </a:rPr>
              <a:t>so </a:t>
            </a:r>
            <a:r>
              <a:rPr lang="en-US" sz="2600" b="1" i="1" dirty="0" err="1">
                <a:solidFill>
                  <a:srgbClr val="FF0000"/>
                </a:solidFill>
              </a:rPr>
              <a:t>với</a:t>
            </a:r>
            <a:r>
              <a:rPr lang="en-US" sz="2600" b="1" i="1" dirty="0">
                <a:solidFill>
                  <a:srgbClr val="FF0000"/>
                </a:solidFill>
              </a:rPr>
              <a:t> x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Xuất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a[i];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79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228600"/>
            <a:ext cx="8229600" cy="655002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u="sng" dirty="0" err="1"/>
              <a:t>Ví</a:t>
            </a:r>
            <a:r>
              <a:rPr lang="en-US" sz="2200" b="1" u="sng" dirty="0"/>
              <a:t> </a:t>
            </a:r>
            <a:r>
              <a:rPr lang="en-US" sz="2200" b="1" u="sng" dirty="0" err="1"/>
              <a:t>dụ</a:t>
            </a:r>
            <a:r>
              <a:rPr lang="en-US" sz="2200" b="1" u="sng" dirty="0"/>
              <a:t> 1:</a:t>
            </a:r>
            <a:r>
              <a:rPr lang="en-US" sz="2200" b="1" dirty="0"/>
              <a:t> </a:t>
            </a:r>
            <a:r>
              <a:rPr lang="en-US" sz="2200" b="1" dirty="0" err="1"/>
              <a:t>Liệt</a:t>
            </a:r>
            <a:r>
              <a:rPr lang="en-US" sz="2200" b="1" dirty="0"/>
              <a:t> </a:t>
            </a:r>
            <a:r>
              <a:rPr lang="en-US" sz="2200" b="1" dirty="0" err="1"/>
              <a:t>kê</a:t>
            </a:r>
            <a:r>
              <a:rPr lang="en-US" sz="2200" b="1" dirty="0"/>
              <a:t> </a:t>
            </a:r>
            <a:r>
              <a:rPr lang="en-US" sz="2200" b="1" dirty="0" err="1"/>
              <a:t>các</a:t>
            </a:r>
            <a:r>
              <a:rPr lang="en-US" sz="2200" b="1" dirty="0"/>
              <a:t> </a:t>
            </a:r>
            <a:r>
              <a:rPr lang="en-US" sz="2200" b="1" dirty="0" err="1"/>
              <a:t>phần</a:t>
            </a:r>
            <a:r>
              <a:rPr lang="en-US" sz="2200" b="1" dirty="0"/>
              <a:t> </a:t>
            </a:r>
            <a:r>
              <a:rPr lang="en-US" sz="2200" b="1" dirty="0" err="1"/>
              <a:t>tử</a:t>
            </a:r>
            <a:r>
              <a:rPr lang="en-US" sz="2200" b="1" dirty="0"/>
              <a:t> </a:t>
            </a:r>
            <a:r>
              <a:rPr lang="en-US" sz="2200" b="1" dirty="0" err="1"/>
              <a:t>có</a:t>
            </a:r>
            <a:r>
              <a:rPr lang="en-US" sz="2200" b="1" dirty="0"/>
              <a:t> </a:t>
            </a:r>
            <a:r>
              <a:rPr lang="en-US" sz="2200" b="1" dirty="0" err="1"/>
              <a:t>giá</a:t>
            </a:r>
            <a:r>
              <a:rPr lang="en-US" sz="2200" b="1" dirty="0"/>
              <a:t> </a:t>
            </a:r>
            <a:r>
              <a:rPr lang="en-US" sz="2200" b="1" dirty="0" err="1"/>
              <a:t>trị</a:t>
            </a:r>
            <a:r>
              <a:rPr lang="en-US" sz="2200" b="1" dirty="0"/>
              <a:t> </a:t>
            </a:r>
            <a:r>
              <a:rPr lang="en-US" sz="2200" b="1" dirty="0" err="1"/>
              <a:t>chẵn</a:t>
            </a:r>
            <a:r>
              <a:rPr lang="en-US" sz="2200" b="1" dirty="0"/>
              <a:t> </a:t>
            </a:r>
            <a:r>
              <a:rPr lang="en-US" sz="2200" b="1" dirty="0" err="1"/>
              <a:t>trong</a:t>
            </a:r>
            <a:r>
              <a:rPr lang="en-US" sz="2200" b="1" dirty="0"/>
              <a:t> </a:t>
            </a:r>
            <a:r>
              <a:rPr lang="en-US" sz="2200" b="1" dirty="0" err="1"/>
              <a:t>mảng</a:t>
            </a:r>
            <a:r>
              <a:rPr lang="en-US" sz="2200" b="1" dirty="0"/>
              <a:t> </a:t>
            </a:r>
            <a:r>
              <a:rPr lang="en-US" sz="2200" b="1" dirty="0" err="1"/>
              <a:t>số</a:t>
            </a:r>
            <a:r>
              <a:rPr lang="en-US" sz="2200" b="1" dirty="0"/>
              <a:t> </a:t>
            </a:r>
            <a:r>
              <a:rPr lang="en-US" sz="2200" b="1" dirty="0" err="1"/>
              <a:t>nguyên</a:t>
            </a:r>
            <a:endParaRPr lang="en-US" sz="2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i="1" dirty="0"/>
              <a:t>void </a:t>
            </a:r>
            <a:r>
              <a:rPr lang="en-US" sz="2200" i="1" dirty="0" err="1"/>
              <a:t>LietKeChan</a:t>
            </a:r>
            <a:r>
              <a:rPr lang="en-US" sz="2200" i="1" dirty="0"/>
              <a:t>(</a:t>
            </a:r>
            <a:r>
              <a:rPr lang="en-US" sz="2200" i="1" dirty="0" err="1"/>
              <a:t>int</a:t>
            </a:r>
            <a:r>
              <a:rPr lang="en-US" sz="2200" i="1" dirty="0"/>
              <a:t> a[], </a:t>
            </a:r>
            <a:r>
              <a:rPr lang="en-US" sz="2200" i="1" dirty="0" err="1"/>
              <a:t>int</a:t>
            </a:r>
            <a:r>
              <a:rPr lang="en-US" sz="2200" i="1" dirty="0"/>
              <a:t> n)</a:t>
            </a:r>
            <a:endParaRPr 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i="1" dirty="0"/>
              <a:t>{</a:t>
            </a:r>
            <a:endParaRPr 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i="1" dirty="0"/>
              <a:t>	for (</a:t>
            </a:r>
            <a:r>
              <a:rPr lang="en-US" sz="2200" i="1" dirty="0" err="1"/>
              <a:t>int</a:t>
            </a:r>
            <a:r>
              <a:rPr lang="en-US" sz="2200" i="1" dirty="0"/>
              <a:t> </a:t>
            </a:r>
            <a:r>
              <a:rPr lang="en-US" sz="2200" i="1" dirty="0" err="1"/>
              <a:t>i</a:t>
            </a:r>
            <a:r>
              <a:rPr lang="en-US" sz="2200" i="1" dirty="0"/>
              <a:t> = 0; </a:t>
            </a:r>
            <a:r>
              <a:rPr lang="en-US" sz="2200" i="1" dirty="0" err="1"/>
              <a:t>i</a:t>
            </a:r>
            <a:r>
              <a:rPr lang="en-US" sz="2200" i="1" dirty="0"/>
              <a:t>&lt;n; </a:t>
            </a:r>
            <a:r>
              <a:rPr lang="en-US" sz="2200" i="1" dirty="0" err="1"/>
              <a:t>i</a:t>
            </a:r>
            <a:r>
              <a:rPr lang="en-US" sz="2200" i="1" dirty="0"/>
              <a:t>++)</a:t>
            </a:r>
            <a:endParaRPr 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i="1" dirty="0"/>
              <a:t>		if (</a:t>
            </a:r>
            <a:r>
              <a:rPr lang="en-US" sz="2200" i="1" dirty="0">
                <a:solidFill>
                  <a:srgbClr val="FF0000"/>
                </a:solidFill>
              </a:rPr>
              <a:t>a[</a:t>
            </a:r>
            <a:r>
              <a:rPr lang="en-US" sz="2200" i="1" dirty="0" err="1">
                <a:solidFill>
                  <a:srgbClr val="FF0000"/>
                </a:solidFill>
              </a:rPr>
              <a:t>i</a:t>
            </a:r>
            <a:r>
              <a:rPr lang="en-US" sz="2200" i="1" dirty="0">
                <a:solidFill>
                  <a:srgbClr val="FF0000"/>
                </a:solidFill>
              </a:rPr>
              <a:t>] %2 ==0</a:t>
            </a:r>
            <a:r>
              <a:rPr lang="en-US" sz="2200" i="1" dirty="0"/>
              <a:t>)</a:t>
            </a:r>
            <a:endParaRPr 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i="1" dirty="0"/>
              <a:t>			</a:t>
            </a:r>
            <a:r>
              <a:rPr lang="en-US" sz="2200" i="1" dirty="0" err="1"/>
              <a:t>printf</a:t>
            </a:r>
            <a:r>
              <a:rPr lang="en-US" sz="2200" i="1" dirty="0"/>
              <a:t>(“%d\t”, a[</a:t>
            </a:r>
            <a:r>
              <a:rPr lang="en-US" sz="2200" i="1" dirty="0" err="1"/>
              <a:t>i</a:t>
            </a:r>
            <a:r>
              <a:rPr lang="en-US" sz="2200" i="1" dirty="0"/>
              <a:t>]);</a:t>
            </a:r>
            <a:endParaRPr 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i="1" dirty="0"/>
              <a:t>}</a:t>
            </a:r>
            <a:endParaRPr 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200" b="1" u="sng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u="sng" dirty="0" err="1"/>
              <a:t>Ví</a:t>
            </a:r>
            <a:r>
              <a:rPr lang="en-US" sz="2200" b="1" u="sng" dirty="0"/>
              <a:t> </a:t>
            </a:r>
            <a:r>
              <a:rPr lang="en-US" sz="2200" b="1" u="sng" dirty="0" err="1"/>
              <a:t>dụ</a:t>
            </a:r>
            <a:r>
              <a:rPr lang="en-US" sz="2200" b="1" u="sng" dirty="0"/>
              <a:t> 2:</a:t>
            </a:r>
            <a:r>
              <a:rPr lang="en-US" sz="2200" b="1" dirty="0"/>
              <a:t> </a:t>
            </a:r>
            <a:r>
              <a:rPr lang="en-US" sz="2200" b="1" dirty="0" err="1"/>
              <a:t>Liệt</a:t>
            </a:r>
            <a:r>
              <a:rPr lang="en-US" sz="2200" b="1" dirty="0"/>
              <a:t> </a:t>
            </a:r>
            <a:r>
              <a:rPr lang="en-US" sz="2200" b="1" dirty="0" err="1"/>
              <a:t>kê</a:t>
            </a:r>
            <a:r>
              <a:rPr lang="en-US" sz="2200" b="1" dirty="0"/>
              <a:t> </a:t>
            </a:r>
            <a:r>
              <a:rPr lang="en-US" sz="2200" b="1" dirty="0" err="1"/>
              <a:t>các</a:t>
            </a:r>
            <a:r>
              <a:rPr lang="en-US" sz="2200" b="1" dirty="0"/>
              <a:t> </a:t>
            </a:r>
            <a:r>
              <a:rPr lang="en-US" sz="2200" b="1" dirty="0" err="1"/>
              <a:t>phần</a:t>
            </a:r>
            <a:r>
              <a:rPr lang="en-US" sz="2200" b="1" dirty="0"/>
              <a:t> </a:t>
            </a:r>
            <a:r>
              <a:rPr lang="en-US" sz="2200" b="1" dirty="0" err="1"/>
              <a:t>tử</a:t>
            </a:r>
            <a:r>
              <a:rPr lang="en-US" sz="2200" b="1" dirty="0"/>
              <a:t> </a:t>
            </a:r>
            <a:r>
              <a:rPr lang="en-US" sz="2200" b="1" dirty="0" err="1"/>
              <a:t>có</a:t>
            </a:r>
            <a:r>
              <a:rPr lang="en-US" sz="2200" b="1" dirty="0"/>
              <a:t> </a:t>
            </a:r>
            <a:r>
              <a:rPr lang="en-US" sz="2200" b="1" dirty="0" err="1"/>
              <a:t>giá</a:t>
            </a:r>
            <a:r>
              <a:rPr lang="en-US" sz="2200" b="1" dirty="0"/>
              <a:t> </a:t>
            </a:r>
            <a:r>
              <a:rPr lang="en-US" sz="2200" b="1" dirty="0" err="1"/>
              <a:t>trị</a:t>
            </a:r>
            <a:r>
              <a:rPr lang="en-US" sz="2200" b="1" dirty="0"/>
              <a:t> </a:t>
            </a:r>
            <a:r>
              <a:rPr lang="en-US" sz="2200" b="1" dirty="0" err="1"/>
              <a:t>lớn</a:t>
            </a:r>
            <a:r>
              <a:rPr lang="en-US" sz="2200" b="1" dirty="0"/>
              <a:t> </a:t>
            </a:r>
            <a:r>
              <a:rPr lang="en-US" sz="2200" b="1" dirty="0" err="1"/>
              <a:t>hơn</a:t>
            </a:r>
            <a:r>
              <a:rPr lang="en-US" sz="2200" b="1" dirty="0"/>
              <a:t> x </a:t>
            </a:r>
            <a:r>
              <a:rPr lang="en-US" sz="2200" b="1" dirty="0" err="1"/>
              <a:t>trong</a:t>
            </a:r>
            <a:r>
              <a:rPr lang="en-US" sz="2200" b="1" dirty="0"/>
              <a:t> </a:t>
            </a:r>
            <a:r>
              <a:rPr lang="en-US" sz="2200" b="1" dirty="0" err="1"/>
              <a:t>mảng</a:t>
            </a:r>
            <a:r>
              <a:rPr lang="en-US" sz="2200" b="1" dirty="0"/>
              <a:t> </a:t>
            </a:r>
            <a:r>
              <a:rPr lang="en-US" sz="2200" b="1" dirty="0" err="1"/>
              <a:t>số</a:t>
            </a:r>
            <a:r>
              <a:rPr lang="en-US" sz="2200" b="1" dirty="0"/>
              <a:t> </a:t>
            </a:r>
            <a:r>
              <a:rPr lang="en-US" sz="2200" b="1" dirty="0" err="1"/>
              <a:t>nguyên</a:t>
            </a:r>
            <a:endParaRPr lang="en-US" sz="2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i="1" dirty="0"/>
              <a:t>void </a:t>
            </a:r>
            <a:r>
              <a:rPr lang="en-US" sz="2200" i="1" dirty="0" err="1"/>
              <a:t>LietKeLonHonX</a:t>
            </a:r>
            <a:r>
              <a:rPr lang="en-US" sz="2200" i="1" dirty="0"/>
              <a:t>(</a:t>
            </a:r>
            <a:r>
              <a:rPr lang="en-US" sz="2200" i="1" dirty="0" err="1"/>
              <a:t>int</a:t>
            </a:r>
            <a:r>
              <a:rPr lang="en-US" sz="2200" i="1" dirty="0"/>
              <a:t> a[], </a:t>
            </a:r>
            <a:r>
              <a:rPr lang="en-US" sz="2200" i="1" dirty="0" err="1"/>
              <a:t>int</a:t>
            </a:r>
            <a:r>
              <a:rPr lang="en-US" sz="2200" i="1" dirty="0"/>
              <a:t> n, </a:t>
            </a:r>
            <a:r>
              <a:rPr lang="en-US" sz="2200" i="1" dirty="0" err="1">
                <a:solidFill>
                  <a:srgbClr val="FF0000"/>
                </a:solidFill>
              </a:rPr>
              <a:t>int</a:t>
            </a:r>
            <a:r>
              <a:rPr lang="en-US" sz="2200" i="1" dirty="0">
                <a:solidFill>
                  <a:srgbClr val="FF0000"/>
                </a:solidFill>
              </a:rPr>
              <a:t> x</a:t>
            </a:r>
            <a:r>
              <a:rPr lang="en-US" sz="2200" i="1" dirty="0"/>
              <a:t>)</a:t>
            </a:r>
            <a:endParaRPr 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i="1" dirty="0"/>
              <a:t>{</a:t>
            </a:r>
            <a:endParaRPr 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i="1" dirty="0"/>
              <a:t>	for (</a:t>
            </a:r>
            <a:r>
              <a:rPr lang="en-US" sz="2200" i="1" dirty="0" err="1"/>
              <a:t>int</a:t>
            </a:r>
            <a:r>
              <a:rPr lang="en-US" sz="2200" i="1" dirty="0"/>
              <a:t> </a:t>
            </a:r>
            <a:r>
              <a:rPr lang="en-US" sz="2200" i="1" dirty="0" err="1"/>
              <a:t>i</a:t>
            </a:r>
            <a:r>
              <a:rPr lang="en-US" sz="2200" i="1" dirty="0"/>
              <a:t> = 0; </a:t>
            </a:r>
            <a:r>
              <a:rPr lang="en-US" sz="2200" i="1" dirty="0" err="1"/>
              <a:t>i</a:t>
            </a:r>
            <a:r>
              <a:rPr lang="en-US" sz="2200" i="1" dirty="0"/>
              <a:t>&lt;n; </a:t>
            </a:r>
            <a:r>
              <a:rPr lang="en-US" sz="2200" i="1" dirty="0" err="1"/>
              <a:t>i</a:t>
            </a:r>
            <a:r>
              <a:rPr lang="en-US" sz="2200" i="1" dirty="0"/>
              <a:t>++)</a:t>
            </a:r>
            <a:endParaRPr 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i="1" dirty="0"/>
              <a:t>		if (</a:t>
            </a:r>
            <a:r>
              <a:rPr lang="en-US" sz="2200" i="1" dirty="0">
                <a:solidFill>
                  <a:srgbClr val="FF0000"/>
                </a:solidFill>
              </a:rPr>
              <a:t>a[</a:t>
            </a:r>
            <a:r>
              <a:rPr lang="en-US" sz="2200" i="1" dirty="0" err="1">
                <a:solidFill>
                  <a:srgbClr val="FF0000"/>
                </a:solidFill>
              </a:rPr>
              <a:t>i</a:t>
            </a:r>
            <a:r>
              <a:rPr lang="en-US" sz="2200" i="1" dirty="0">
                <a:solidFill>
                  <a:srgbClr val="FF0000"/>
                </a:solidFill>
              </a:rPr>
              <a:t>] &gt; x</a:t>
            </a:r>
            <a:r>
              <a:rPr lang="en-US" sz="2200" i="1" dirty="0"/>
              <a:t>)</a:t>
            </a:r>
            <a:endParaRPr 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i="1" dirty="0"/>
              <a:t>			</a:t>
            </a:r>
            <a:r>
              <a:rPr lang="en-US" sz="2200" i="1" dirty="0" err="1"/>
              <a:t>printf</a:t>
            </a:r>
            <a:r>
              <a:rPr lang="en-US" sz="2200" i="1" dirty="0"/>
              <a:t>(“%d\t”, a[</a:t>
            </a:r>
            <a:r>
              <a:rPr lang="en-US" sz="2200" i="1" dirty="0" err="1"/>
              <a:t>i</a:t>
            </a:r>
            <a:r>
              <a:rPr lang="en-US" sz="2200" i="1" dirty="0"/>
              <a:t>]);</a:t>
            </a:r>
            <a:endParaRPr 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i="1" dirty="0"/>
              <a:t>}</a:t>
            </a:r>
            <a:endParaRPr 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0800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0"/>
            <a:ext cx="838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 err="1"/>
              <a:t>Ví</a:t>
            </a:r>
            <a:r>
              <a:rPr lang="en-US" sz="2400" b="1" u="sng" dirty="0"/>
              <a:t> </a:t>
            </a:r>
            <a:r>
              <a:rPr lang="en-US" sz="2400" b="1" u="sng" dirty="0" err="1"/>
              <a:t>dụ</a:t>
            </a:r>
            <a:r>
              <a:rPr lang="en-US" sz="2400" b="1" u="sng" dirty="0"/>
              <a:t> 3:</a:t>
            </a:r>
            <a:r>
              <a:rPr lang="en-US" sz="2400" b="1" dirty="0"/>
              <a:t> </a:t>
            </a:r>
            <a:r>
              <a:rPr lang="en-US" sz="2400" b="1" dirty="0" err="1"/>
              <a:t>Chương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mảng</a:t>
            </a:r>
            <a:r>
              <a:rPr lang="en-US" sz="2400" b="1" dirty="0"/>
              <a:t> </a:t>
            </a:r>
            <a:r>
              <a:rPr lang="en-US" sz="2400" b="1" dirty="0" err="1"/>
              <a:t>một</a:t>
            </a:r>
            <a:r>
              <a:rPr lang="en-US" sz="2400" b="1" dirty="0"/>
              <a:t> </a:t>
            </a:r>
            <a:r>
              <a:rPr lang="en-US" sz="2400" b="1" dirty="0" err="1"/>
              <a:t>chiều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nguyên</a:t>
            </a:r>
            <a:r>
              <a:rPr lang="en-US" sz="2400" b="1" dirty="0"/>
              <a:t> a, </a:t>
            </a:r>
            <a:r>
              <a:rPr lang="en-US" sz="2400" b="1" dirty="0" err="1"/>
              <a:t>kích</a:t>
            </a:r>
            <a:r>
              <a:rPr lang="en-US" sz="2400" b="1" dirty="0"/>
              <a:t> </a:t>
            </a:r>
            <a:r>
              <a:rPr lang="en-US" sz="2400" b="1" dirty="0" err="1"/>
              <a:t>thước</a:t>
            </a:r>
            <a:r>
              <a:rPr lang="en-US" sz="2400" b="1" dirty="0"/>
              <a:t> n. In </a:t>
            </a:r>
            <a:r>
              <a:rPr lang="en-US" sz="2400" b="1" dirty="0" err="1"/>
              <a:t>ra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tử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giá</a:t>
            </a:r>
            <a:r>
              <a:rPr lang="en-US" sz="2400" b="1" dirty="0"/>
              <a:t> </a:t>
            </a:r>
            <a:r>
              <a:rPr lang="en-US" sz="2400" b="1" dirty="0" err="1"/>
              <a:t>trị</a:t>
            </a:r>
            <a:r>
              <a:rPr lang="en-US" sz="2400" b="1" dirty="0"/>
              <a:t> </a:t>
            </a:r>
            <a:r>
              <a:rPr lang="en-US" sz="2400" b="1" dirty="0" err="1"/>
              <a:t>lớn</a:t>
            </a:r>
            <a:r>
              <a:rPr lang="en-US" sz="2400" b="1" dirty="0"/>
              <a:t> </a:t>
            </a:r>
            <a:r>
              <a:rPr lang="en-US" sz="2400" b="1" dirty="0" err="1"/>
              <a:t>hơn</a:t>
            </a:r>
            <a:r>
              <a:rPr lang="en-US" sz="2400" b="1" dirty="0"/>
              <a:t> x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mảng</a:t>
            </a:r>
            <a:endParaRPr lang="en-US" sz="2200" b="1" dirty="0"/>
          </a:p>
          <a:p>
            <a:r>
              <a:rPr lang="en-US" sz="2200" b="1" dirty="0"/>
              <a:t>#define MAX 100</a:t>
            </a: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NhapKichThuoc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&amp;n);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void </a:t>
            </a:r>
            <a:r>
              <a:rPr lang="en-US" sz="2200" dirty="0" err="1">
                <a:solidFill>
                  <a:srgbClr val="FF0000"/>
                </a:solidFill>
              </a:rPr>
              <a:t>NhapMang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a[], </a:t>
            </a: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n);</a:t>
            </a:r>
          </a:p>
          <a:p>
            <a:r>
              <a:rPr lang="en-US" sz="2200" dirty="0">
                <a:solidFill>
                  <a:srgbClr val="FF0000"/>
                </a:solidFill>
              </a:rPr>
              <a:t>void </a:t>
            </a:r>
            <a:r>
              <a:rPr lang="en-US" sz="2200" dirty="0" err="1">
                <a:solidFill>
                  <a:srgbClr val="FF0000"/>
                </a:solidFill>
              </a:rPr>
              <a:t>XuatMang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a[], </a:t>
            </a: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n);</a:t>
            </a:r>
          </a:p>
          <a:p>
            <a:r>
              <a:rPr lang="en-US" sz="2200" dirty="0">
                <a:solidFill>
                  <a:srgbClr val="FF0000"/>
                </a:solidFill>
              </a:rPr>
              <a:t>void </a:t>
            </a:r>
            <a:r>
              <a:rPr lang="en-US" sz="2200" dirty="0" err="1">
                <a:solidFill>
                  <a:srgbClr val="FF0000"/>
                </a:solidFill>
              </a:rPr>
              <a:t>LietKeLonHonX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a[], </a:t>
            </a: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n, </a:t>
            </a: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x);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NhapKichThuoc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&amp;n)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prinft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&amp;n);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NhapMang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vi tri %d: “,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&amp;a[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7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2000" y="914400"/>
            <a:ext cx="6705600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XuatMang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a[],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0;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n;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++)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(“%d\t”, a[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]);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600" dirty="0"/>
          </a:p>
          <a:p>
            <a:pPr eaLnBrk="1" hangingPunct="1"/>
            <a:r>
              <a:rPr lang="en-US" sz="2600" dirty="0"/>
              <a:t>void </a:t>
            </a:r>
            <a:r>
              <a:rPr lang="en-US" sz="2600" dirty="0" err="1"/>
              <a:t>LietKeLonHonX</a:t>
            </a:r>
            <a:r>
              <a:rPr lang="en-US" sz="2600" dirty="0"/>
              <a:t>(</a:t>
            </a:r>
            <a:r>
              <a:rPr lang="en-US" sz="2600" dirty="0" err="1"/>
              <a:t>int</a:t>
            </a:r>
            <a:r>
              <a:rPr lang="en-US" sz="2600" dirty="0"/>
              <a:t> a[], </a:t>
            </a:r>
            <a:r>
              <a:rPr lang="en-US" sz="2600" dirty="0" err="1"/>
              <a:t>int</a:t>
            </a:r>
            <a:r>
              <a:rPr lang="en-US" sz="2600" dirty="0"/>
              <a:t> n, </a:t>
            </a:r>
            <a:r>
              <a:rPr lang="en-US" sz="2600" dirty="0" err="1"/>
              <a:t>int</a:t>
            </a:r>
            <a:r>
              <a:rPr lang="en-US" sz="2600" dirty="0"/>
              <a:t> x)</a:t>
            </a:r>
          </a:p>
          <a:p>
            <a:pPr eaLnBrk="1" hangingPunct="1"/>
            <a:r>
              <a:rPr lang="en-US" sz="2600" dirty="0"/>
              <a:t>{</a:t>
            </a:r>
          </a:p>
          <a:p>
            <a:pPr lvl="1" eaLnBrk="1" hangingPunct="1"/>
            <a:r>
              <a:rPr lang="nn-NO" sz="2600" dirty="0"/>
              <a:t>for (int i = 0; i&lt;n; i++)</a:t>
            </a:r>
          </a:p>
          <a:p>
            <a:pPr lvl="2" eaLnBrk="1" hangingPunct="1"/>
            <a:r>
              <a:rPr lang="en-US" sz="2600" dirty="0"/>
              <a:t>if (a[</a:t>
            </a:r>
            <a:r>
              <a:rPr lang="en-US" sz="2600" dirty="0" err="1"/>
              <a:t>i</a:t>
            </a:r>
            <a:r>
              <a:rPr lang="en-US" sz="2600" dirty="0"/>
              <a:t>] &gt; x)</a:t>
            </a:r>
          </a:p>
          <a:p>
            <a:pPr lvl="3" eaLnBrk="1" hangingPunct="1"/>
            <a:r>
              <a:rPr lang="en-US" sz="2600" dirty="0" err="1"/>
              <a:t>printf</a:t>
            </a:r>
            <a:r>
              <a:rPr lang="en-US" sz="2600" dirty="0"/>
              <a:t>(“%d\t”, a[</a:t>
            </a:r>
            <a:r>
              <a:rPr lang="en-US" sz="2600" dirty="0" err="1"/>
              <a:t>i</a:t>
            </a:r>
            <a:r>
              <a:rPr lang="en-US" sz="2600" dirty="0"/>
              <a:t>]);</a:t>
            </a:r>
          </a:p>
          <a:p>
            <a:pPr eaLnBrk="1" hangingPunct="1"/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593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14400" y="609600"/>
            <a:ext cx="7696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600" dirty="0" err="1"/>
              <a:t>int</a:t>
            </a:r>
            <a:r>
              <a:rPr lang="en-US" sz="2600" dirty="0"/>
              <a:t> main()</a:t>
            </a:r>
          </a:p>
          <a:p>
            <a:pPr eaLnBrk="1" hangingPunct="1"/>
            <a:r>
              <a:rPr lang="en-US" sz="2600" dirty="0"/>
              <a:t>{</a:t>
            </a:r>
          </a:p>
          <a:p>
            <a:pPr lvl="1" eaLnBrk="1" hangingPunct="1"/>
            <a:r>
              <a:rPr lang="en-US" sz="2600" dirty="0" err="1"/>
              <a:t>int</a:t>
            </a:r>
            <a:r>
              <a:rPr lang="en-US" sz="2600" dirty="0"/>
              <a:t> a[MAX], n, x;</a:t>
            </a:r>
          </a:p>
          <a:p>
            <a:pPr lvl="1" eaLnBrk="1" hangingPunct="1"/>
            <a:r>
              <a:rPr lang="en-US" sz="2600" dirty="0" err="1"/>
              <a:t>NhapKichThuoc</a:t>
            </a:r>
            <a:r>
              <a:rPr lang="en-US" sz="2600" dirty="0"/>
              <a:t>(n);</a:t>
            </a:r>
          </a:p>
          <a:p>
            <a:pPr lvl="1" eaLnBrk="1" hangingPunct="1"/>
            <a:r>
              <a:rPr lang="en-US" sz="2600" dirty="0" err="1"/>
              <a:t>NhapMang</a:t>
            </a:r>
            <a:r>
              <a:rPr lang="en-US" sz="2600" dirty="0"/>
              <a:t>(a, n);</a:t>
            </a:r>
          </a:p>
          <a:p>
            <a:pPr lvl="1" eaLnBrk="1" hangingPunct="1"/>
            <a:r>
              <a:rPr lang="fr-FR" sz="2600" dirty="0" err="1"/>
              <a:t>printf</a:t>
            </a:r>
            <a:r>
              <a:rPr lang="fr-FR" sz="2600" dirty="0"/>
              <a:t>("Cac </a:t>
            </a:r>
            <a:r>
              <a:rPr lang="fr-FR" sz="2600" dirty="0" err="1"/>
              <a:t>phan</a:t>
            </a:r>
            <a:r>
              <a:rPr lang="fr-FR" sz="2600" dirty="0"/>
              <a:t> tu </a:t>
            </a:r>
            <a:r>
              <a:rPr lang="fr-FR" sz="2600" dirty="0" err="1"/>
              <a:t>cua</a:t>
            </a:r>
            <a:r>
              <a:rPr lang="fr-FR" sz="2600" dirty="0"/>
              <a:t> </a:t>
            </a:r>
            <a:r>
              <a:rPr lang="fr-FR" sz="2600" dirty="0" err="1"/>
              <a:t>mang</a:t>
            </a:r>
            <a:r>
              <a:rPr lang="fr-FR" sz="2600" dirty="0"/>
              <a:t>:\n");</a:t>
            </a:r>
          </a:p>
          <a:p>
            <a:pPr lvl="1" eaLnBrk="1" hangingPunct="1"/>
            <a:r>
              <a:rPr lang="en-US" sz="2600" dirty="0" err="1"/>
              <a:t>XuatMang</a:t>
            </a:r>
            <a:r>
              <a:rPr lang="en-US" sz="2600" dirty="0"/>
              <a:t>(a, n);</a:t>
            </a:r>
          </a:p>
          <a:p>
            <a:pPr lvl="1" eaLnBrk="1" hangingPunct="1"/>
            <a:r>
              <a:rPr lang="en-US" sz="2600" b="1" dirty="0" err="1">
                <a:solidFill>
                  <a:srgbClr val="FF3300"/>
                </a:solidFill>
              </a:rPr>
              <a:t>printf</a:t>
            </a:r>
            <a:r>
              <a:rPr lang="en-US" sz="2600" b="1" dirty="0">
                <a:solidFill>
                  <a:srgbClr val="FF3300"/>
                </a:solidFill>
              </a:rPr>
              <a:t>("</a:t>
            </a:r>
            <a:r>
              <a:rPr lang="en-US" sz="2600" b="1" dirty="0" err="1">
                <a:solidFill>
                  <a:srgbClr val="FF3300"/>
                </a:solidFill>
              </a:rPr>
              <a:t>Nhap</a:t>
            </a:r>
            <a:r>
              <a:rPr lang="en-US" sz="2600" b="1" dirty="0">
                <a:solidFill>
                  <a:srgbClr val="FF3300"/>
                </a:solidFill>
              </a:rPr>
              <a:t> </a:t>
            </a:r>
            <a:r>
              <a:rPr lang="en-US" sz="2600" b="1" dirty="0" err="1">
                <a:solidFill>
                  <a:srgbClr val="FF3300"/>
                </a:solidFill>
              </a:rPr>
              <a:t>gia</a:t>
            </a:r>
            <a:r>
              <a:rPr lang="en-US" sz="2600" b="1" dirty="0">
                <a:solidFill>
                  <a:srgbClr val="FF3300"/>
                </a:solidFill>
              </a:rPr>
              <a:t> tri x: “);</a:t>
            </a:r>
          </a:p>
          <a:p>
            <a:pPr lvl="1" eaLnBrk="1" hangingPunct="1"/>
            <a:r>
              <a:rPr lang="en-US" sz="2600" b="1" dirty="0" err="1">
                <a:solidFill>
                  <a:srgbClr val="FF3300"/>
                </a:solidFill>
              </a:rPr>
              <a:t>scanf</a:t>
            </a:r>
            <a:r>
              <a:rPr lang="en-US" sz="2600" b="1" dirty="0">
                <a:solidFill>
                  <a:srgbClr val="FF3300"/>
                </a:solidFill>
              </a:rPr>
              <a:t>(“%d”, &amp;x);</a:t>
            </a:r>
          </a:p>
          <a:p>
            <a:pPr lvl="1" eaLnBrk="1" hangingPunct="1"/>
            <a:r>
              <a:rPr lang="fr-FR" sz="2600" dirty="0" err="1"/>
              <a:t>printf</a:t>
            </a:r>
            <a:r>
              <a:rPr lang="fr-FR" sz="2600" dirty="0"/>
              <a:t>("Cac </a:t>
            </a:r>
            <a:r>
              <a:rPr lang="fr-FR" sz="2600" dirty="0" err="1"/>
              <a:t>phan</a:t>
            </a:r>
            <a:r>
              <a:rPr lang="fr-FR" sz="2600" dirty="0"/>
              <a:t> tu </a:t>
            </a:r>
            <a:r>
              <a:rPr lang="fr-FR" sz="2600" dirty="0" err="1"/>
              <a:t>co</a:t>
            </a:r>
            <a:r>
              <a:rPr lang="fr-FR" sz="2600" dirty="0"/>
              <a:t> </a:t>
            </a:r>
            <a:r>
              <a:rPr lang="fr-FR" sz="2600" dirty="0" err="1"/>
              <a:t>gia</a:t>
            </a:r>
            <a:r>
              <a:rPr lang="fr-FR" sz="2600" dirty="0"/>
              <a:t> tri </a:t>
            </a:r>
            <a:r>
              <a:rPr lang="fr-FR" sz="2600" dirty="0" err="1"/>
              <a:t>lon</a:t>
            </a:r>
            <a:r>
              <a:rPr lang="fr-FR" sz="2600" dirty="0"/>
              <a:t> hon %d:\n", x); </a:t>
            </a:r>
          </a:p>
          <a:p>
            <a:pPr lvl="1" eaLnBrk="1" hangingPunct="1"/>
            <a:r>
              <a:rPr lang="en-US" sz="2600" dirty="0" err="1"/>
              <a:t>LietKeLonHonX</a:t>
            </a:r>
            <a:r>
              <a:rPr lang="en-US" sz="2600" dirty="0"/>
              <a:t>(a, n, </a:t>
            </a:r>
            <a:r>
              <a:rPr lang="en-US" sz="2600" b="1" dirty="0">
                <a:solidFill>
                  <a:srgbClr val="FF3300"/>
                </a:solidFill>
              </a:rPr>
              <a:t>x</a:t>
            </a:r>
            <a:r>
              <a:rPr lang="en-US" sz="2600" dirty="0"/>
              <a:t>);</a:t>
            </a:r>
          </a:p>
          <a:p>
            <a:pPr lvl="1" eaLnBrk="1" hangingPunct="1"/>
            <a:r>
              <a:rPr lang="en-US" sz="2600" dirty="0" err="1"/>
              <a:t>getch</a:t>
            </a:r>
            <a:r>
              <a:rPr lang="en-US" sz="2600" dirty="0"/>
              <a:t>();</a:t>
            </a:r>
          </a:p>
          <a:p>
            <a:pPr lvl="1" eaLnBrk="1" hangingPunct="1"/>
            <a:r>
              <a:rPr lang="en-US" sz="2600" dirty="0"/>
              <a:t>return 0;</a:t>
            </a:r>
          </a:p>
          <a:p>
            <a:pPr eaLnBrk="1" hangingPunct="1"/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9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05800" cy="5334000"/>
          </a:xfrm>
        </p:spPr>
        <p:txBody>
          <a:bodyPr>
            <a:normAutofit fontScale="92500" lnSpcReduction="10000"/>
          </a:bodyPr>
          <a:lstStyle/>
          <a:p>
            <a:pPr marL="46037" indent="0" algn="just">
              <a:buNone/>
            </a:pPr>
            <a:r>
              <a:rPr lang="en-GB" sz="2800" dirty="0"/>
              <a:t>Cho </a:t>
            </a:r>
            <a:r>
              <a:rPr lang="en-GB" sz="2800" dirty="0" err="1"/>
              <a:t>mảng</a:t>
            </a:r>
            <a:r>
              <a:rPr lang="en-GB" sz="2800" dirty="0"/>
              <a:t> </a:t>
            </a:r>
            <a:r>
              <a:rPr lang="en-GB" sz="2800" dirty="0" err="1"/>
              <a:t>số</a:t>
            </a:r>
            <a:r>
              <a:rPr lang="en-GB" sz="2800" dirty="0"/>
              <a:t> </a:t>
            </a:r>
            <a:r>
              <a:rPr lang="en-GB" sz="2800" dirty="0" err="1"/>
              <a:t>nguyên</a:t>
            </a:r>
            <a:r>
              <a:rPr lang="en-GB" sz="2800" dirty="0"/>
              <a:t> </a:t>
            </a:r>
            <a:r>
              <a:rPr lang="en-GB" sz="2800" b="1" i="1" dirty="0"/>
              <a:t>a</a:t>
            </a:r>
            <a:r>
              <a:rPr lang="en-GB" sz="2800" dirty="0"/>
              <a:t>, </a:t>
            </a:r>
            <a:r>
              <a:rPr lang="en-GB" sz="2800" dirty="0" err="1"/>
              <a:t>gồm</a:t>
            </a:r>
            <a:r>
              <a:rPr lang="en-GB" sz="2800" dirty="0"/>
              <a:t> </a:t>
            </a:r>
            <a:r>
              <a:rPr lang="en-GB" sz="2800" b="1" i="1" dirty="0"/>
              <a:t>n</a:t>
            </a:r>
            <a:r>
              <a:rPr lang="en-GB" sz="2800" dirty="0"/>
              <a:t> </a:t>
            </a:r>
            <a:r>
              <a:rPr lang="en-GB" sz="2800" dirty="0" err="1"/>
              <a:t>phần</a:t>
            </a:r>
            <a:r>
              <a:rPr lang="en-GB" sz="2800" dirty="0"/>
              <a:t> </a:t>
            </a:r>
            <a:r>
              <a:rPr lang="en-GB" sz="2800" dirty="0" err="1"/>
              <a:t>tử</a:t>
            </a:r>
            <a:r>
              <a:rPr lang="en-GB" sz="2800" dirty="0"/>
              <a:t>, </a:t>
            </a:r>
            <a:r>
              <a:rPr lang="en-GB" sz="2800" dirty="0" err="1"/>
              <a:t>viết</a:t>
            </a:r>
            <a:r>
              <a:rPr lang="en-GB" sz="2800" dirty="0"/>
              <a:t> </a:t>
            </a:r>
            <a:r>
              <a:rPr lang="en-GB" sz="2800" dirty="0" err="1"/>
              <a:t>chương</a:t>
            </a:r>
            <a:r>
              <a:rPr lang="en-GB" sz="2800" dirty="0"/>
              <a:t> </a:t>
            </a:r>
            <a:r>
              <a:rPr lang="en-GB" sz="2800" dirty="0" err="1"/>
              <a:t>trình</a:t>
            </a:r>
            <a:r>
              <a:rPr lang="en-GB" sz="2800" dirty="0"/>
              <a:t> </a:t>
            </a:r>
            <a:r>
              <a:rPr lang="en-GB" sz="2800" dirty="0" err="1"/>
              <a:t>gồm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hàm</a:t>
            </a:r>
            <a:r>
              <a:rPr lang="en-GB" sz="2800" dirty="0"/>
              <a:t> </a:t>
            </a:r>
            <a:r>
              <a:rPr lang="en-GB" sz="2800" dirty="0" err="1"/>
              <a:t>thực</a:t>
            </a:r>
            <a:r>
              <a:rPr lang="en-GB" sz="2800" dirty="0"/>
              <a:t> </a:t>
            </a:r>
            <a:r>
              <a:rPr lang="en-GB" sz="2800" dirty="0" err="1"/>
              <a:t>hiện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yêu</a:t>
            </a:r>
            <a:r>
              <a:rPr lang="en-GB" sz="2800" dirty="0"/>
              <a:t> </a:t>
            </a:r>
            <a:r>
              <a:rPr lang="en-GB" sz="2800" dirty="0" err="1"/>
              <a:t>cầu</a:t>
            </a:r>
            <a:r>
              <a:rPr lang="en-GB" sz="2800" dirty="0"/>
              <a:t> </a:t>
            </a:r>
            <a:r>
              <a:rPr lang="en-GB" sz="2800" dirty="0" err="1"/>
              <a:t>sau</a:t>
            </a:r>
            <a:r>
              <a:rPr lang="en-GB" sz="2800" dirty="0"/>
              <a:t>:</a:t>
            </a:r>
          </a:p>
          <a:p>
            <a:pPr marL="560387" indent="-514350" algn="just">
              <a:buAutoNum type="arabicPeriod"/>
            </a:pPr>
            <a:r>
              <a:rPr lang="en-GB" sz="2800" dirty="0" err="1"/>
              <a:t>Nhập</a:t>
            </a:r>
            <a:r>
              <a:rPr lang="en-GB" sz="2800" dirty="0"/>
              <a:t> </a:t>
            </a:r>
            <a:r>
              <a:rPr lang="en-GB" sz="2800" dirty="0" err="1"/>
              <a:t>vào</a:t>
            </a:r>
            <a:r>
              <a:rPr lang="en-GB" sz="2800" dirty="0"/>
              <a:t> </a:t>
            </a:r>
            <a:r>
              <a:rPr lang="en-GB" sz="2800" dirty="0" err="1"/>
              <a:t>kích</a:t>
            </a:r>
            <a:r>
              <a:rPr lang="en-GB" sz="2800" dirty="0"/>
              <a:t> </a:t>
            </a:r>
            <a:r>
              <a:rPr lang="en-GB" sz="2800" dirty="0" err="1"/>
              <a:t>thước</a:t>
            </a:r>
            <a:r>
              <a:rPr lang="en-GB" sz="2800" dirty="0"/>
              <a:t> </a:t>
            </a:r>
            <a:r>
              <a:rPr lang="en-GB" sz="2800" dirty="0" err="1"/>
              <a:t>mảng</a:t>
            </a:r>
            <a:r>
              <a:rPr lang="en-GB" sz="2800" dirty="0"/>
              <a:t> (</a:t>
            </a:r>
            <a:r>
              <a:rPr lang="en-GB" sz="2800" i="1" dirty="0"/>
              <a:t>0&lt;n&lt;=100</a:t>
            </a:r>
            <a:r>
              <a:rPr lang="en-GB" sz="2800" dirty="0"/>
              <a:t>), </a:t>
            </a:r>
            <a:r>
              <a:rPr lang="en-GB" sz="2800" dirty="0" err="1"/>
              <a:t>nếu</a:t>
            </a:r>
            <a:r>
              <a:rPr lang="en-GB" sz="2800" dirty="0"/>
              <a:t> </a:t>
            </a:r>
            <a:r>
              <a:rPr lang="en-GB" sz="2800" dirty="0" err="1"/>
              <a:t>nhập</a:t>
            </a:r>
            <a:r>
              <a:rPr lang="en-GB" sz="2800" dirty="0"/>
              <a:t> </a:t>
            </a:r>
            <a:r>
              <a:rPr lang="en-GB" sz="2800" dirty="0" err="1"/>
              <a:t>không</a:t>
            </a:r>
            <a:r>
              <a:rPr lang="en-GB" sz="2800" dirty="0"/>
              <a:t> </a:t>
            </a:r>
            <a:r>
              <a:rPr lang="en-GB" sz="2800" dirty="0" err="1"/>
              <a:t>thỏa</a:t>
            </a:r>
            <a:r>
              <a:rPr lang="en-GB" sz="2800" dirty="0"/>
              <a:t> </a:t>
            </a:r>
            <a:r>
              <a:rPr lang="en-GB" sz="2800" dirty="0" err="1"/>
              <a:t>miền</a:t>
            </a:r>
            <a:r>
              <a:rPr lang="en-GB" sz="2800" dirty="0"/>
              <a:t> </a:t>
            </a:r>
            <a:r>
              <a:rPr lang="en-GB" sz="2800" dirty="0" err="1"/>
              <a:t>giá</a:t>
            </a:r>
            <a:r>
              <a:rPr lang="en-GB" sz="2800" dirty="0"/>
              <a:t> </a:t>
            </a:r>
            <a:r>
              <a:rPr lang="en-GB" sz="2800" dirty="0" err="1"/>
              <a:t>trị</a:t>
            </a:r>
            <a:r>
              <a:rPr lang="en-GB" sz="2800" dirty="0"/>
              <a:t> </a:t>
            </a:r>
            <a:r>
              <a:rPr lang="en-GB" sz="2800" dirty="0" err="1"/>
              <a:t>thì</a:t>
            </a:r>
            <a:r>
              <a:rPr lang="en-GB" sz="2800" dirty="0"/>
              <a:t> </a:t>
            </a:r>
            <a:r>
              <a:rPr lang="en-GB" sz="2800" dirty="0" err="1"/>
              <a:t>cho</a:t>
            </a:r>
            <a:r>
              <a:rPr lang="en-GB" sz="2800" dirty="0"/>
              <a:t> </a:t>
            </a:r>
            <a:r>
              <a:rPr lang="en-GB" sz="2800" dirty="0" err="1"/>
              <a:t>phép</a:t>
            </a:r>
            <a:r>
              <a:rPr lang="en-GB" sz="2800" dirty="0"/>
              <a:t> </a:t>
            </a:r>
            <a:r>
              <a:rPr lang="en-GB" sz="2800" dirty="0" err="1"/>
              <a:t>người</a:t>
            </a:r>
            <a:r>
              <a:rPr lang="en-GB" sz="2800" dirty="0"/>
              <a:t> dùng </a:t>
            </a:r>
            <a:r>
              <a:rPr lang="en-GB" sz="2800" dirty="0" err="1"/>
              <a:t>nhập</a:t>
            </a:r>
            <a:r>
              <a:rPr lang="en-GB" sz="2800" dirty="0"/>
              <a:t> </a:t>
            </a:r>
            <a:r>
              <a:rPr lang="en-GB" sz="2800" dirty="0" err="1"/>
              <a:t>lại</a:t>
            </a:r>
            <a:endParaRPr lang="en-GB" sz="2800" dirty="0"/>
          </a:p>
          <a:p>
            <a:pPr marL="560387" indent="-514350">
              <a:buAutoNum type="arabicPeriod"/>
            </a:pPr>
            <a:r>
              <a:rPr lang="en-GB" sz="2800" dirty="0" err="1"/>
              <a:t>Nhập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giá</a:t>
            </a:r>
            <a:r>
              <a:rPr lang="en-GB" sz="2800" dirty="0"/>
              <a:t> </a:t>
            </a:r>
            <a:r>
              <a:rPr lang="en-GB" sz="2800" dirty="0" err="1"/>
              <a:t>trị</a:t>
            </a:r>
            <a:r>
              <a:rPr lang="en-GB" sz="2800" dirty="0"/>
              <a:t> </a:t>
            </a:r>
            <a:r>
              <a:rPr lang="en-GB" sz="2800" dirty="0" err="1"/>
              <a:t>vào</a:t>
            </a:r>
            <a:r>
              <a:rPr lang="en-GB" sz="2800" dirty="0"/>
              <a:t> </a:t>
            </a:r>
            <a:r>
              <a:rPr lang="en-GB" sz="2800" dirty="0" err="1"/>
              <a:t>mảng</a:t>
            </a:r>
            <a:r>
              <a:rPr lang="en-GB" sz="2800" dirty="0"/>
              <a:t> </a:t>
            </a:r>
            <a:r>
              <a:rPr lang="en-GB" sz="2800" dirty="0" err="1"/>
              <a:t>một</a:t>
            </a:r>
            <a:r>
              <a:rPr lang="en-GB" sz="2800" dirty="0"/>
              <a:t> </a:t>
            </a:r>
            <a:r>
              <a:rPr lang="en-GB" sz="2800" dirty="0" err="1"/>
              <a:t>chiều</a:t>
            </a:r>
            <a:r>
              <a:rPr lang="en-GB" sz="2800" dirty="0"/>
              <a:t> </a:t>
            </a:r>
            <a:r>
              <a:rPr lang="en-GB" sz="2800" b="1" i="1" dirty="0"/>
              <a:t>a</a:t>
            </a:r>
          </a:p>
          <a:p>
            <a:pPr marL="560387" indent="-514350">
              <a:buFont typeface="+mj-lt"/>
              <a:buAutoNum type="arabicPeriod"/>
            </a:pPr>
            <a:r>
              <a:rPr lang="en-GB" sz="2800" dirty="0" err="1"/>
              <a:t>Xuất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phần</a:t>
            </a:r>
            <a:r>
              <a:rPr lang="en-GB" sz="2800" dirty="0"/>
              <a:t> </a:t>
            </a:r>
            <a:r>
              <a:rPr lang="en-GB" sz="2800" dirty="0" err="1"/>
              <a:t>tử</a:t>
            </a:r>
            <a:r>
              <a:rPr lang="en-GB" sz="2800" dirty="0"/>
              <a:t> </a:t>
            </a:r>
            <a:r>
              <a:rPr lang="en-GB" sz="2800" dirty="0" err="1"/>
              <a:t>là</a:t>
            </a:r>
            <a:r>
              <a:rPr lang="en-GB" sz="2800" dirty="0"/>
              <a:t> </a:t>
            </a:r>
            <a:r>
              <a:rPr lang="en-GB" sz="2800" dirty="0" err="1"/>
              <a:t>bội</a:t>
            </a:r>
            <a:r>
              <a:rPr lang="en-GB" sz="2800" dirty="0"/>
              <a:t> </a:t>
            </a:r>
            <a:r>
              <a:rPr lang="en-GB" sz="2800" dirty="0" err="1"/>
              <a:t>số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5 </a:t>
            </a:r>
            <a:r>
              <a:rPr lang="en-GB" sz="2800" dirty="0" err="1"/>
              <a:t>trong</a:t>
            </a:r>
            <a:r>
              <a:rPr lang="en-GB" sz="2800" dirty="0"/>
              <a:t> </a:t>
            </a:r>
            <a:r>
              <a:rPr lang="en-GB" sz="2800" dirty="0" err="1"/>
              <a:t>mảng</a:t>
            </a:r>
            <a:r>
              <a:rPr lang="en-GB" sz="2800" dirty="0"/>
              <a:t> </a:t>
            </a:r>
            <a:r>
              <a:rPr lang="en-GB" sz="2800" b="1" i="1" dirty="0"/>
              <a:t>a</a:t>
            </a:r>
          </a:p>
          <a:p>
            <a:pPr marL="560387" indent="-514350">
              <a:buFont typeface="+mj-lt"/>
              <a:buAutoNum type="arabicPeriod"/>
            </a:pPr>
            <a:r>
              <a:rPr lang="en-GB" sz="2800" dirty="0" err="1"/>
              <a:t>Xuất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phần</a:t>
            </a:r>
            <a:r>
              <a:rPr lang="en-GB" sz="2800" dirty="0"/>
              <a:t> </a:t>
            </a:r>
            <a:r>
              <a:rPr lang="en-GB" sz="2800" dirty="0" err="1"/>
              <a:t>tử</a:t>
            </a:r>
            <a:r>
              <a:rPr lang="en-GB" sz="2800" dirty="0"/>
              <a:t> </a:t>
            </a:r>
            <a:r>
              <a:rPr lang="en-GB" sz="2800" dirty="0" err="1"/>
              <a:t>là</a:t>
            </a:r>
            <a:r>
              <a:rPr lang="en-GB" sz="2800" dirty="0"/>
              <a:t> </a:t>
            </a:r>
            <a:r>
              <a:rPr lang="en-GB" sz="2800" dirty="0" err="1"/>
              <a:t>số</a:t>
            </a:r>
            <a:r>
              <a:rPr lang="en-GB" sz="2800" dirty="0"/>
              <a:t> </a:t>
            </a:r>
            <a:r>
              <a:rPr lang="en-GB" sz="2800" dirty="0" err="1"/>
              <a:t>nguyên</a:t>
            </a:r>
            <a:r>
              <a:rPr lang="en-GB" sz="2800" dirty="0"/>
              <a:t> </a:t>
            </a:r>
            <a:r>
              <a:rPr lang="en-GB" sz="2800" dirty="0" err="1"/>
              <a:t>tố</a:t>
            </a:r>
            <a:r>
              <a:rPr lang="en-GB" sz="2800" dirty="0"/>
              <a:t> </a:t>
            </a:r>
            <a:r>
              <a:rPr lang="en-GB" sz="2800" dirty="0" err="1"/>
              <a:t>trong</a:t>
            </a:r>
            <a:r>
              <a:rPr lang="en-GB" sz="2800" dirty="0"/>
              <a:t> </a:t>
            </a:r>
            <a:r>
              <a:rPr lang="en-GB" sz="2800" dirty="0" err="1"/>
              <a:t>mảng</a:t>
            </a:r>
            <a:r>
              <a:rPr lang="en-GB" sz="2800" dirty="0"/>
              <a:t> </a:t>
            </a:r>
            <a:r>
              <a:rPr lang="en-GB" sz="2800" b="1" i="1" dirty="0"/>
              <a:t>a</a:t>
            </a:r>
          </a:p>
          <a:p>
            <a:pPr marL="560387" indent="-514350">
              <a:buFont typeface="+mj-lt"/>
              <a:buAutoNum type="arabicPeriod"/>
            </a:pP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b="1" i="1" dirty="0"/>
              <a:t>main()</a:t>
            </a:r>
            <a:r>
              <a:rPr lang="en-US" sz="2800" i="1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1 </a:t>
            </a:r>
            <a:r>
              <a:rPr lang="en-US" sz="2800" dirty="0" err="1"/>
              <a:t>đến</a:t>
            </a:r>
            <a:r>
              <a:rPr lang="en-US" sz="2800" dirty="0"/>
              <a:t>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14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THAO TÁC ĐẾM SỐ LƯỢNG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46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2048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568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b="1" u="sng" dirty="0" err="1"/>
              <a:t>Mẫu</a:t>
            </a:r>
            <a:r>
              <a:rPr lang="en-US" sz="3200" b="1" u="sng" dirty="0"/>
              <a:t> 1: 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 err="1">
                <a:solidFill>
                  <a:srgbClr val="FF0000"/>
                </a:solidFill>
              </a:rPr>
              <a:t>int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/>
              <a:t>DemXXX</a:t>
            </a:r>
            <a:r>
              <a:rPr lang="en-US" sz="3200" i="1" dirty="0"/>
              <a:t>(&lt;KDL&gt; a[], </a:t>
            </a:r>
            <a:r>
              <a:rPr lang="en-US" sz="3200" i="1" dirty="0" err="1"/>
              <a:t>int</a:t>
            </a:r>
            <a:r>
              <a:rPr lang="en-US" sz="3200" i="1" dirty="0"/>
              <a:t> n)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{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		</a:t>
            </a:r>
            <a:r>
              <a:rPr lang="en-US" sz="3200" i="1" dirty="0" err="1"/>
              <a:t>int</a:t>
            </a:r>
            <a:r>
              <a:rPr lang="en-US" sz="3200" i="1" dirty="0"/>
              <a:t> d = 0;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		for (</a:t>
            </a:r>
            <a:r>
              <a:rPr lang="en-US" sz="3200" i="1" dirty="0" err="1"/>
              <a:t>int</a:t>
            </a:r>
            <a:r>
              <a:rPr lang="en-US" sz="3200" i="1" dirty="0"/>
              <a:t> </a:t>
            </a:r>
            <a:r>
              <a:rPr lang="en-US" sz="3200" i="1" dirty="0" err="1"/>
              <a:t>i</a:t>
            </a:r>
            <a:r>
              <a:rPr lang="en-US" sz="3200" i="1" dirty="0"/>
              <a:t> = 0; </a:t>
            </a:r>
            <a:r>
              <a:rPr lang="en-US" sz="3200" i="1" dirty="0" err="1"/>
              <a:t>i</a:t>
            </a:r>
            <a:r>
              <a:rPr lang="en-US" sz="3200" i="1" dirty="0"/>
              <a:t>&lt;n; </a:t>
            </a:r>
            <a:r>
              <a:rPr lang="en-US" sz="3200" i="1" dirty="0" err="1"/>
              <a:t>i</a:t>
            </a:r>
            <a:r>
              <a:rPr lang="en-US" sz="3200" i="1" dirty="0"/>
              <a:t>++)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			if (a[</a:t>
            </a:r>
            <a:r>
              <a:rPr lang="en-US" sz="3200" i="1" dirty="0" err="1"/>
              <a:t>i</a:t>
            </a:r>
            <a:r>
              <a:rPr lang="en-US" sz="3200" i="1" dirty="0"/>
              <a:t>] </a:t>
            </a:r>
            <a:r>
              <a:rPr lang="en-US" sz="3200" i="1" dirty="0" err="1"/>
              <a:t>thỏa</a:t>
            </a:r>
            <a:r>
              <a:rPr lang="en-US" sz="3200" i="1" dirty="0"/>
              <a:t> </a:t>
            </a:r>
            <a:r>
              <a:rPr lang="en-US" sz="3200" i="1" dirty="0" err="1"/>
              <a:t>điều</a:t>
            </a:r>
            <a:r>
              <a:rPr lang="en-US" sz="3200" i="1" dirty="0"/>
              <a:t> </a:t>
            </a:r>
            <a:r>
              <a:rPr lang="en-US" sz="3200" i="1" dirty="0" err="1"/>
              <a:t>kiện</a:t>
            </a:r>
            <a:r>
              <a:rPr lang="en-US" sz="3200" i="1" dirty="0"/>
              <a:t>)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				d++;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   </a:t>
            </a:r>
            <a:r>
              <a:rPr lang="en-US" sz="3200" i="1" dirty="0">
                <a:solidFill>
                  <a:srgbClr val="FF0000"/>
                </a:solidFill>
              </a:rPr>
              <a:t>return d;</a:t>
            </a:r>
            <a:endParaRPr lang="en-US" sz="32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9174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382000" cy="4492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b="1" u="sng" dirty="0" err="1"/>
              <a:t>Mẫu</a:t>
            </a:r>
            <a:r>
              <a:rPr lang="en-US" sz="3200" b="1" u="sng" dirty="0"/>
              <a:t> 2: 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 err="1"/>
              <a:t>int</a:t>
            </a:r>
            <a:r>
              <a:rPr lang="en-US" sz="3200" i="1" dirty="0"/>
              <a:t> </a:t>
            </a:r>
            <a:r>
              <a:rPr lang="en-US" sz="3200" i="1" dirty="0" err="1"/>
              <a:t>DemXXX</a:t>
            </a:r>
            <a:r>
              <a:rPr lang="en-US" sz="3200" i="1" dirty="0"/>
              <a:t>(&lt;KDL&gt; a[], </a:t>
            </a:r>
            <a:r>
              <a:rPr lang="en-US" sz="3200" i="1" dirty="0" err="1"/>
              <a:t>int</a:t>
            </a:r>
            <a:r>
              <a:rPr lang="en-US" sz="3200" i="1" dirty="0"/>
              <a:t> n, </a:t>
            </a:r>
            <a:r>
              <a:rPr lang="en-US" sz="3200" i="1" dirty="0" err="1"/>
              <a:t>int</a:t>
            </a:r>
            <a:r>
              <a:rPr lang="en-US" sz="3200" i="1" dirty="0"/>
              <a:t> x)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{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		</a:t>
            </a:r>
            <a:r>
              <a:rPr lang="en-US" sz="3200" i="1" dirty="0" err="1"/>
              <a:t>int</a:t>
            </a:r>
            <a:r>
              <a:rPr lang="en-US" sz="3200" i="1" dirty="0"/>
              <a:t> d = 0;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		for (</a:t>
            </a:r>
            <a:r>
              <a:rPr lang="en-US" sz="3200" i="1" dirty="0" err="1"/>
              <a:t>int</a:t>
            </a:r>
            <a:r>
              <a:rPr lang="en-US" sz="3200" i="1" dirty="0"/>
              <a:t> </a:t>
            </a:r>
            <a:r>
              <a:rPr lang="en-US" sz="3200" i="1" dirty="0" err="1"/>
              <a:t>i</a:t>
            </a:r>
            <a:r>
              <a:rPr lang="en-US" sz="3200" i="1" dirty="0"/>
              <a:t> = 0; </a:t>
            </a:r>
            <a:r>
              <a:rPr lang="en-US" sz="3200" i="1" dirty="0" err="1"/>
              <a:t>i</a:t>
            </a:r>
            <a:r>
              <a:rPr lang="en-US" sz="3200" i="1" dirty="0"/>
              <a:t>&lt;n; </a:t>
            </a:r>
            <a:r>
              <a:rPr lang="en-US" sz="3200" i="1" dirty="0" err="1"/>
              <a:t>i</a:t>
            </a:r>
            <a:r>
              <a:rPr lang="en-US" sz="3200" i="1" dirty="0"/>
              <a:t>++)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			if (a[</a:t>
            </a:r>
            <a:r>
              <a:rPr lang="en-US" sz="3200" i="1" dirty="0" err="1"/>
              <a:t>i</a:t>
            </a:r>
            <a:r>
              <a:rPr lang="en-US" sz="3200" i="1" dirty="0"/>
              <a:t>] </a:t>
            </a:r>
            <a:r>
              <a:rPr lang="en-US" sz="3200" i="1" dirty="0" err="1"/>
              <a:t>thỏa</a:t>
            </a:r>
            <a:r>
              <a:rPr lang="en-US" sz="3200" i="1" dirty="0"/>
              <a:t> </a:t>
            </a:r>
            <a:r>
              <a:rPr lang="en-US" sz="3200" i="1" dirty="0" err="1"/>
              <a:t>điều</a:t>
            </a:r>
            <a:r>
              <a:rPr lang="en-US" sz="3200" i="1" dirty="0"/>
              <a:t> </a:t>
            </a:r>
            <a:r>
              <a:rPr lang="en-US" sz="3200" i="1" dirty="0" err="1"/>
              <a:t>kiện</a:t>
            </a:r>
            <a:r>
              <a:rPr lang="en-US" sz="3200" i="1" dirty="0"/>
              <a:t> so </a:t>
            </a:r>
            <a:r>
              <a:rPr lang="en-US" sz="3200" i="1" dirty="0" err="1"/>
              <a:t>với</a:t>
            </a:r>
            <a:r>
              <a:rPr lang="en-US" sz="3200" i="1" dirty="0"/>
              <a:t> x)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				d++;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   	return d;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 }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8576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8613" y="304800"/>
            <a:ext cx="8815387" cy="609600"/>
          </a:xfrm>
        </p:spPr>
        <p:txBody>
          <a:bodyPr rtlCol="0">
            <a:no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b="1" u="sng" dirty="0" err="1"/>
              <a:t>Ví</a:t>
            </a:r>
            <a:r>
              <a:rPr lang="en-US" sz="2600" b="1" u="sng" dirty="0"/>
              <a:t> </a:t>
            </a:r>
            <a:r>
              <a:rPr lang="en-US" sz="2600" b="1" u="sng" dirty="0" err="1"/>
              <a:t>dụ</a:t>
            </a:r>
            <a:r>
              <a:rPr lang="en-US" sz="2600" b="1" u="sng" dirty="0"/>
              <a:t> 1:</a:t>
            </a:r>
            <a:r>
              <a:rPr lang="en-US" sz="2600" b="1" dirty="0"/>
              <a:t> </a:t>
            </a:r>
            <a:r>
              <a:rPr lang="en-US" sz="2600" b="1" dirty="0" err="1"/>
              <a:t>Đếm</a:t>
            </a:r>
            <a:r>
              <a:rPr lang="en-US" sz="2600" b="1" dirty="0"/>
              <a:t> </a:t>
            </a:r>
            <a:r>
              <a:rPr lang="en-US" sz="2600" b="1" dirty="0" err="1"/>
              <a:t>các</a:t>
            </a:r>
            <a:r>
              <a:rPr lang="en-US" sz="2600" b="1" dirty="0"/>
              <a:t> </a:t>
            </a:r>
            <a:r>
              <a:rPr lang="en-US" sz="2600" b="1" dirty="0" err="1"/>
              <a:t>phần</a:t>
            </a:r>
            <a:r>
              <a:rPr lang="en-US" sz="2600" b="1" dirty="0"/>
              <a:t> </a:t>
            </a:r>
            <a:r>
              <a:rPr lang="en-US" sz="2600" b="1" dirty="0" err="1"/>
              <a:t>tử</a:t>
            </a:r>
            <a:r>
              <a:rPr lang="en-US" sz="2600" b="1" dirty="0"/>
              <a:t> </a:t>
            </a:r>
            <a:r>
              <a:rPr lang="en-US" sz="2600" b="1" dirty="0" err="1"/>
              <a:t>có</a:t>
            </a:r>
            <a:r>
              <a:rPr lang="en-US" sz="2600" b="1" dirty="0"/>
              <a:t> </a:t>
            </a:r>
            <a:r>
              <a:rPr lang="en-US" sz="2600" b="1" dirty="0" err="1"/>
              <a:t>giá</a:t>
            </a:r>
            <a:r>
              <a:rPr lang="en-US" sz="2600" b="1" dirty="0"/>
              <a:t> </a:t>
            </a:r>
            <a:r>
              <a:rPr lang="en-US" sz="2600" b="1" dirty="0" err="1"/>
              <a:t>trị</a:t>
            </a:r>
            <a:r>
              <a:rPr lang="en-US" sz="2600" b="1" dirty="0"/>
              <a:t> </a:t>
            </a:r>
            <a:r>
              <a:rPr lang="en-US" sz="2600" b="1" dirty="0" err="1"/>
              <a:t>là</a:t>
            </a:r>
            <a:r>
              <a:rPr lang="en-US" sz="2600" b="1" dirty="0"/>
              <a:t> </a:t>
            </a:r>
            <a:r>
              <a:rPr lang="en-US" sz="2600" b="1" dirty="0" err="1"/>
              <a:t>số</a:t>
            </a:r>
            <a:r>
              <a:rPr lang="en-US" sz="2600" b="1" dirty="0"/>
              <a:t> </a:t>
            </a:r>
            <a:r>
              <a:rPr lang="en-US" sz="2600" b="1" dirty="0" err="1"/>
              <a:t>nguyên</a:t>
            </a:r>
            <a:r>
              <a:rPr lang="en-US" sz="2600" b="1" dirty="0"/>
              <a:t> </a:t>
            </a:r>
            <a:r>
              <a:rPr lang="en-US" sz="2600" b="1" dirty="0" err="1"/>
              <a:t>tố</a:t>
            </a:r>
            <a:r>
              <a:rPr lang="en-US" sz="2600" b="1" dirty="0"/>
              <a:t> </a:t>
            </a:r>
            <a:r>
              <a:rPr lang="en-US" sz="2600" b="1" dirty="0" err="1"/>
              <a:t>trong</a:t>
            </a:r>
            <a:r>
              <a:rPr lang="en-US" sz="2600" b="1" dirty="0"/>
              <a:t> </a:t>
            </a:r>
            <a:r>
              <a:rPr lang="en-US" sz="2600" b="1" dirty="0" err="1"/>
              <a:t>mảng</a:t>
            </a:r>
            <a:r>
              <a:rPr lang="en-US" sz="2600" b="1" dirty="0"/>
              <a:t> </a:t>
            </a:r>
            <a:r>
              <a:rPr lang="en-US" sz="2600" b="1" dirty="0" err="1"/>
              <a:t>số</a:t>
            </a:r>
            <a:r>
              <a:rPr lang="en-US" sz="2600" b="1" dirty="0"/>
              <a:t> </a:t>
            </a:r>
            <a:r>
              <a:rPr lang="en-US" sz="2600" b="1" dirty="0" err="1"/>
              <a:t>nguyên</a:t>
            </a:r>
            <a:endParaRPr lang="en-US" sz="26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00600" y="1219200"/>
            <a:ext cx="4267200" cy="557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228600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47688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822325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96963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DemSNT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a[],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 = 0;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for (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0; i&lt;n;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{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if (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(a[i]) ==1)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{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d++;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}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}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return d;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143000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k)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{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 = 0;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for (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1; i &lt;= k;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{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if (k % i == 0)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{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d++;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}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}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if(d == 2) return 1;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return 0;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KHÁI NIỆM VÀ KHAI BÁO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8153400" cy="4797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DemNhoHonX</a:t>
            </a:r>
            <a:r>
              <a:rPr lang="en-US" sz="2400" i="1" dirty="0"/>
              <a:t>(</a:t>
            </a:r>
            <a:r>
              <a:rPr lang="en-US" sz="2400" i="1" dirty="0" err="1"/>
              <a:t>int</a:t>
            </a:r>
            <a:r>
              <a:rPr lang="en-US" sz="2400" i="1" dirty="0"/>
              <a:t> a[], </a:t>
            </a:r>
            <a:r>
              <a:rPr lang="en-US" sz="2400" i="1" dirty="0" err="1"/>
              <a:t>int</a:t>
            </a:r>
            <a:r>
              <a:rPr lang="en-US" sz="2400" i="1" dirty="0"/>
              <a:t> n, </a:t>
            </a:r>
            <a:r>
              <a:rPr lang="en-US" sz="2400" i="1" dirty="0" err="1"/>
              <a:t>int</a:t>
            </a:r>
            <a:r>
              <a:rPr lang="en-US" sz="2400" i="1" dirty="0"/>
              <a:t> x)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i="1" dirty="0"/>
              <a:t>{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i="1" dirty="0"/>
              <a:t>     </a:t>
            </a:r>
            <a:r>
              <a:rPr lang="en-US" sz="2400" i="1" dirty="0" err="1"/>
              <a:t>int</a:t>
            </a:r>
            <a:r>
              <a:rPr lang="en-US" sz="2400" i="1" dirty="0"/>
              <a:t> d = 0;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i="1" dirty="0"/>
              <a:t>     for (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 = 0; </a:t>
            </a:r>
            <a:r>
              <a:rPr lang="en-US" sz="2400" i="1" dirty="0" err="1"/>
              <a:t>i</a:t>
            </a:r>
            <a:r>
              <a:rPr lang="en-US" sz="2400" i="1" dirty="0"/>
              <a:t>&lt;n; </a:t>
            </a:r>
            <a:r>
              <a:rPr lang="en-US" sz="2400" i="1" dirty="0" err="1"/>
              <a:t>i</a:t>
            </a:r>
            <a:r>
              <a:rPr lang="en-US" sz="2400" i="1" dirty="0"/>
              <a:t>++)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i="1" dirty="0"/>
              <a:t>          if (a[</a:t>
            </a:r>
            <a:r>
              <a:rPr lang="en-US" sz="2400" i="1" dirty="0" err="1"/>
              <a:t>i</a:t>
            </a:r>
            <a:r>
              <a:rPr lang="en-US" sz="2400" i="1" dirty="0"/>
              <a:t>] &lt; x)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i="1" dirty="0"/>
              <a:t>                d++;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i="1" dirty="0"/>
              <a:t>    return d;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i="1" dirty="0"/>
              <a:t>}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228600"/>
            <a:ext cx="8382000" cy="609600"/>
          </a:xfrm>
        </p:spPr>
        <p:txBody>
          <a:bodyPr rtlCol="0">
            <a:noAutofit/>
          </a:bodyPr>
          <a:lstStyle/>
          <a:p>
            <a:pPr marL="11113" indent="-22225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3200" b="1" u="sng" dirty="0" err="1">
                <a:solidFill>
                  <a:schemeClr val="bg1"/>
                </a:solidFill>
              </a:rPr>
              <a:t>Ví</a:t>
            </a:r>
            <a:r>
              <a:rPr lang="en-US" sz="3200" b="1" u="sng" dirty="0">
                <a:solidFill>
                  <a:schemeClr val="bg1"/>
                </a:solidFill>
              </a:rPr>
              <a:t> </a:t>
            </a:r>
            <a:r>
              <a:rPr lang="en-US" sz="3200" b="1" u="sng" dirty="0" err="1">
                <a:solidFill>
                  <a:schemeClr val="bg1"/>
                </a:solidFill>
              </a:rPr>
              <a:t>dụ</a:t>
            </a:r>
            <a:r>
              <a:rPr lang="en-US" sz="3200" b="1" u="sng" dirty="0">
                <a:solidFill>
                  <a:schemeClr val="bg1"/>
                </a:solidFill>
              </a:rPr>
              <a:t> 2: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Đếm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các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phần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tử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có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giá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trị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nhỏ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hơn</a:t>
            </a:r>
            <a:r>
              <a:rPr lang="en-US" sz="3200" dirty="0">
                <a:solidFill>
                  <a:schemeClr val="bg1"/>
                </a:solidFill>
              </a:rPr>
              <a:t> x </a:t>
            </a:r>
            <a:r>
              <a:rPr lang="en-US" sz="3200" dirty="0" err="1">
                <a:solidFill>
                  <a:schemeClr val="bg1"/>
                </a:solidFill>
              </a:rPr>
              <a:t>trong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mảng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số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nguyên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30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0"/>
            <a:ext cx="85344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MAX 100</a:t>
            </a: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NhapKichThuoc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&amp;n);</a:t>
            </a: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NhapMang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n);</a:t>
            </a: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XuatMang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n);</a:t>
            </a:r>
          </a:p>
          <a:p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k);</a:t>
            </a:r>
          </a:p>
          <a:p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DemSNT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NhapKichThuoc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&amp;n){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prinft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&amp;n);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NhapMang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n){	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vi tri %d: “,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&amp;a[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358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81600" y="1676400"/>
            <a:ext cx="388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47688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822325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96963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DemSNT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a[],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 = 0;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for (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0; i&lt;n; i++)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if (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(a[i]) ==1)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d++;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return d;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457200"/>
            <a:ext cx="4572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XuatMang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a[],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</a:p>
          <a:p>
            <a:pPr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0;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n;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++)</a:t>
            </a:r>
          </a:p>
          <a:p>
            <a:pPr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(“%d\t”, a[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]);</a:t>
            </a:r>
          </a:p>
          <a:p>
            <a:pPr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indent="-182880">
              <a:buClr>
                <a:schemeClr val="accent6">
                  <a:lumMod val="75000"/>
                </a:schemeClr>
              </a:buClr>
              <a:defRPr/>
            </a:pPr>
            <a:endParaRPr lang="en-US" sz="2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{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 = 0;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for (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1; i &lt;= k; i++)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if (k % i == 0)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d++;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if (d == 2) return 1;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return 0;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86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838200" y="692289"/>
            <a:ext cx="67056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eaLnBrk="1" hangingPunct="1"/>
            <a:r>
              <a:rPr lang="en-US" dirty="0"/>
              <a:t>{</a:t>
            </a:r>
          </a:p>
          <a:p>
            <a:pPr lvl="1" eaLnBrk="1" hangingPunct="1"/>
            <a:r>
              <a:rPr lang="en-US" dirty="0" err="1"/>
              <a:t>int</a:t>
            </a:r>
            <a:r>
              <a:rPr lang="en-US" dirty="0"/>
              <a:t> a[MAX], n, </a:t>
            </a:r>
            <a:r>
              <a:rPr lang="en-US" dirty="0" err="1"/>
              <a:t>kq</a:t>
            </a:r>
            <a:r>
              <a:rPr lang="en-US" dirty="0"/>
              <a:t>;</a:t>
            </a:r>
          </a:p>
          <a:p>
            <a:pPr lvl="1" eaLnBrk="1" hangingPunct="1"/>
            <a:r>
              <a:rPr lang="en-US" dirty="0" err="1"/>
              <a:t>NhapKichThuoc</a:t>
            </a:r>
            <a:r>
              <a:rPr lang="en-US" dirty="0"/>
              <a:t>(n);</a:t>
            </a:r>
          </a:p>
          <a:p>
            <a:pPr lvl="1" eaLnBrk="1" hangingPunct="1"/>
            <a:r>
              <a:rPr lang="en-US" dirty="0" err="1"/>
              <a:t>NhapMang</a:t>
            </a:r>
            <a:r>
              <a:rPr lang="en-US" dirty="0"/>
              <a:t>(a, n);</a:t>
            </a:r>
          </a:p>
          <a:p>
            <a:pPr lvl="1" eaLnBrk="1" hangingPunct="1"/>
            <a:r>
              <a:rPr lang="fr-FR" dirty="0" err="1"/>
              <a:t>printf</a:t>
            </a:r>
            <a:r>
              <a:rPr lang="fr-FR" dirty="0"/>
              <a:t>("Cac </a:t>
            </a:r>
            <a:r>
              <a:rPr lang="fr-FR" dirty="0" err="1"/>
              <a:t>phan</a:t>
            </a:r>
            <a:r>
              <a:rPr lang="fr-FR" dirty="0"/>
              <a:t> tu </a:t>
            </a:r>
            <a:r>
              <a:rPr lang="fr-FR" dirty="0" err="1"/>
              <a:t>cua</a:t>
            </a:r>
            <a:r>
              <a:rPr lang="fr-FR" dirty="0"/>
              <a:t> </a:t>
            </a:r>
            <a:r>
              <a:rPr lang="fr-FR" dirty="0" err="1"/>
              <a:t>mang</a:t>
            </a:r>
            <a:r>
              <a:rPr lang="fr-FR" dirty="0"/>
              <a:t>:\n");</a:t>
            </a:r>
          </a:p>
          <a:p>
            <a:pPr lvl="1" eaLnBrk="1" hangingPunct="1"/>
            <a:r>
              <a:rPr lang="en-US" dirty="0" err="1"/>
              <a:t>XuatMang</a:t>
            </a:r>
            <a:r>
              <a:rPr lang="en-US" dirty="0"/>
              <a:t>(a, n);</a:t>
            </a:r>
          </a:p>
          <a:p>
            <a:pPr lvl="1" eaLnBrk="1" hangingPunct="1"/>
            <a:r>
              <a:rPr lang="en-US" dirty="0" err="1">
                <a:solidFill>
                  <a:srgbClr val="FF0000"/>
                </a:solidFill>
              </a:rPr>
              <a:t>kq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DemSNT</a:t>
            </a:r>
            <a:r>
              <a:rPr lang="en-US" dirty="0">
                <a:solidFill>
                  <a:srgbClr val="FF0000"/>
                </a:solidFill>
              </a:rPr>
              <a:t>(a, n);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kq</a:t>
            </a:r>
            <a:r>
              <a:rPr lang="en-US" dirty="0">
                <a:solidFill>
                  <a:srgbClr val="FF0000"/>
                </a:solidFill>
              </a:rPr>
              <a:t>==0)</a:t>
            </a:r>
          </a:p>
          <a:p>
            <a:pPr lvl="2" eaLnBrk="1" hangingPunct="1"/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Khong</a:t>
            </a:r>
            <a:r>
              <a:rPr lang="en-US" dirty="0">
                <a:solidFill>
                  <a:srgbClr val="FF0000"/>
                </a:solidFill>
              </a:rPr>
              <a:t> co so </a:t>
            </a:r>
            <a:r>
              <a:rPr lang="en-US" dirty="0" err="1">
                <a:solidFill>
                  <a:srgbClr val="FF0000"/>
                </a:solidFill>
              </a:rPr>
              <a:t>nguyen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mang</a:t>
            </a:r>
            <a:r>
              <a:rPr lang="en-US" dirty="0">
                <a:solidFill>
                  <a:srgbClr val="FF0000"/>
                </a:solidFill>
              </a:rPr>
              <a:t>“);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else</a:t>
            </a:r>
          </a:p>
          <a:p>
            <a:pPr lvl="2" eaLnBrk="1" hangingPunct="1"/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("So </a:t>
            </a:r>
            <a:r>
              <a:rPr lang="en-US" dirty="0" err="1">
                <a:solidFill>
                  <a:srgbClr val="FF0000"/>
                </a:solidFill>
              </a:rPr>
              <a:t>luong</a:t>
            </a:r>
            <a:r>
              <a:rPr lang="en-US" dirty="0">
                <a:solidFill>
                  <a:srgbClr val="FF0000"/>
                </a:solidFill>
              </a:rPr>
              <a:t> so </a:t>
            </a:r>
            <a:r>
              <a:rPr lang="en-US" dirty="0" err="1">
                <a:solidFill>
                  <a:srgbClr val="FF0000"/>
                </a:solidFill>
              </a:rPr>
              <a:t>nguyen</a:t>
            </a:r>
            <a:r>
              <a:rPr lang="en-US" dirty="0">
                <a:solidFill>
                  <a:srgbClr val="FF0000"/>
                </a:solidFill>
              </a:rPr>
              <a:t> to la: %d“, </a:t>
            </a:r>
            <a:r>
              <a:rPr lang="en-US" dirty="0" err="1">
                <a:solidFill>
                  <a:srgbClr val="FF0000"/>
                </a:solidFill>
              </a:rPr>
              <a:t>kq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eaLnBrk="1" hangingPunct="1"/>
            <a:r>
              <a:rPr lang="en-US" dirty="0"/>
              <a:t>      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eaLnBrk="1" hangingPunct="1"/>
            <a:r>
              <a:rPr lang="en-US" dirty="0"/>
              <a:t>       return 0;</a:t>
            </a:r>
          </a:p>
          <a:p>
            <a:pPr eaLnBrk="1" hangingPunct="1"/>
            <a:r>
              <a:rPr lang="en-US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02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Cho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a,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n.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1.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2.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2759967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THAO TÁC TÌM KIẾM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32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9144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x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382000" cy="4191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b="1" dirty="0"/>
              <a:t>Ý </a:t>
            </a:r>
            <a:r>
              <a:rPr lang="en-US" b="1" dirty="0" err="1"/>
              <a:t>tưởng</a:t>
            </a:r>
            <a:r>
              <a:rPr lang="en-US" b="1" dirty="0"/>
              <a:t> </a:t>
            </a:r>
            <a:endParaRPr lang="en-US" dirty="0"/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...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b="1" dirty="0"/>
              <a:t>x</a:t>
            </a:r>
            <a:endParaRPr lang="en-US" dirty="0"/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x =10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548640" lvl="1" indent="-182880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x =25</a:t>
            </a:r>
          </a:p>
          <a:p>
            <a:pPr marL="548640" lvl="1" indent="-182880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7086600" y="5135562"/>
            <a:ext cx="16002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Chưa hết mảng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36150"/>
              </p:ext>
            </p:extLst>
          </p:nvPr>
        </p:nvGraphicFramePr>
        <p:xfrm>
          <a:off x="838200" y="4033719"/>
          <a:ext cx="6096000" cy="766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11293"/>
              </p:ext>
            </p:extLst>
          </p:nvPr>
        </p:nvGraphicFramePr>
        <p:xfrm>
          <a:off x="838200" y="5842000"/>
          <a:ext cx="6096000" cy="766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38200" y="3576519"/>
            <a:ext cx="609600" cy="838200"/>
            <a:chOff x="838200" y="3657600"/>
            <a:chExt cx="609600" cy="838200"/>
          </a:xfrm>
        </p:grpSpPr>
        <p:sp>
          <p:nvSpPr>
            <p:cNvPr id="6" name="Down Arrow Callout 5"/>
            <p:cNvSpPr/>
            <p:nvPr/>
          </p:nvSpPr>
          <p:spPr>
            <a:xfrm>
              <a:off x="838200" y="3657600"/>
              <a:ext cx="609600" cy="457200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/>
                <a:t>10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838200" y="4114800"/>
              <a:ext cx="609600" cy="381000"/>
            </a:xfrm>
            <a:prstGeom prst="flowChartProcess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/>
            </a:p>
          </p:txBody>
        </p:sp>
      </p:grpSp>
      <p:sp>
        <p:nvSpPr>
          <p:cNvPr id="11" name="Flowchart: Process 10"/>
          <p:cNvSpPr/>
          <p:nvPr/>
        </p:nvSpPr>
        <p:spPr>
          <a:xfrm>
            <a:off x="3276600" y="4013081"/>
            <a:ext cx="609600" cy="381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10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38200" y="5384800"/>
            <a:ext cx="609600" cy="787400"/>
            <a:chOff x="838200" y="5384800"/>
            <a:chExt cx="609600" cy="787400"/>
          </a:xfrm>
        </p:grpSpPr>
        <p:sp>
          <p:nvSpPr>
            <p:cNvPr id="8" name="Down Arrow Callout 7"/>
            <p:cNvSpPr/>
            <p:nvPr/>
          </p:nvSpPr>
          <p:spPr>
            <a:xfrm>
              <a:off x="838200" y="5384800"/>
              <a:ext cx="609600" cy="457200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/>
                <a:t>25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838200" y="5867400"/>
              <a:ext cx="609600" cy="304800"/>
            </a:xfrm>
            <a:prstGeom prst="flowChartProcess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/>
            </a:p>
          </p:txBody>
        </p:sp>
      </p:grpSp>
      <p:sp>
        <p:nvSpPr>
          <p:cNvPr id="14" name="Cloud 13"/>
          <p:cNvSpPr/>
          <p:nvPr/>
        </p:nvSpPr>
        <p:spPr>
          <a:xfrm>
            <a:off x="7086600" y="3479681"/>
            <a:ext cx="1524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Chưa hết mảng</a:t>
            </a:r>
          </a:p>
        </p:txBody>
      </p:sp>
      <p:sp>
        <p:nvSpPr>
          <p:cNvPr id="15" name="Cloud 14"/>
          <p:cNvSpPr/>
          <p:nvPr/>
        </p:nvSpPr>
        <p:spPr>
          <a:xfrm>
            <a:off x="6934200" y="3403481"/>
            <a:ext cx="1752600" cy="1163638"/>
          </a:xfrm>
          <a:prstGeom prst="clou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4</a:t>
            </a:r>
          </a:p>
        </p:txBody>
      </p:sp>
      <p:sp>
        <p:nvSpPr>
          <p:cNvPr id="17" name="Cloud 16"/>
          <p:cNvSpPr/>
          <p:nvPr/>
        </p:nvSpPr>
        <p:spPr>
          <a:xfrm>
            <a:off x="7086600" y="5105400"/>
            <a:ext cx="1752600" cy="1066800"/>
          </a:xfrm>
          <a:prstGeom prst="clou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hết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769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07083 -0.001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185 L 0.1375 -4.44444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 -4.44444E-6 L 0.19861 -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61 -4.44444E-6 L 0.26806 -0.0018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3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06806 -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06 -2.59259E-6 L 0.13472 -2.59259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72 0.00185 L 0.20139 -2.59259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39 -2.59259E-6 L 0.27639 -2.59259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39 -2.59259E-6 L 0.34306 -2.59259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06 -2.59259E-6 L 0.40139 -2.59259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7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39 -2.59259E-6 L 0.46806 -2.59259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7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06 -2.59259E-6 L 0.53472 -2.59259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8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72 -2.59259E-6 L 0.60139 -0.00185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8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139 -0.00185 L 0.66806 -0.0018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1" grpId="0" animBg="1"/>
      <p:bldP spid="14" grpId="0" animBg="1"/>
      <p:bldP spid="14" grpId="1" animBg="1"/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05800" cy="5026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i="1" dirty="0"/>
              <a:t>(</a:t>
            </a:r>
            <a:r>
              <a:rPr lang="en-US" sz="2800" b="1" i="1" dirty="0" err="1"/>
              <a:t>nếu</a:t>
            </a:r>
            <a:r>
              <a:rPr lang="en-US" sz="2800" b="1" i="1" dirty="0"/>
              <a:t> x </a:t>
            </a:r>
            <a:r>
              <a:rPr lang="en-US" sz="2800" b="1" i="1" dirty="0" err="1"/>
              <a:t>không</a:t>
            </a:r>
            <a:r>
              <a:rPr lang="en-US" sz="2800" b="1" i="1" dirty="0"/>
              <a:t> </a:t>
            </a:r>
            <a:r>
              <a:rPr lang="en-US" sz="2800" b="1" i="1" dirty="0" err="1"/>
              <a:t>xuất</a:t>
            </a:r>
            <a:r>
              <a:rPr lang="en-US" sz="2800" b="1" i="1" dirty="0"/>
              <a:t> </a:t>
            </a:r>
            <a:r>
              <a:rPr lang="en-US" sz="2800" b="1" i="1" dirty="0" err="1"/>
              <a:t>hiện</a:t>
            </a:r>
            <a:r>
              <a:rPr lang="en-US" sz="2800" b="1" i="1" dirty="0"/>
              <a:t> </a:t>
            </a:r>
            <a:r>
              <a:rPr lang="en-US" sz="2800" b="1" i="1" dirty="0" err="1"/>
              <a:t>trong</a:t>
            </a:r>
            <a:r>
              <a:rPr lang="en-US" sz="2800" b="1" i="1" dirty="0"/>
              <a:t> </a:t>
            </a:r>
            <a:r>
              <a:rPr lang="en-US" sz="2800" b="1" i="1" dirty="0" err="1"/>
              <a:t>mảng</a:t>
            </a:r>
            <a:r>
              <a:rPr lang="en-US" sz="2800" b="1" i="1" dirty="0"/>
              <a:t> </a:t>
            </a:r>
            <a:r>
              <a:rPr lang="en-US" sz="2800" b="1" i="1" dirty="0" err="1"/>
              <a:t>trả</a:t>
            </a:r>
            <a:r>
              <a:rPr lang="en-US" sz="2800" b="1" i="1" dirty="0"/>
              <a:t> </a:t>
            </a:r>
            <a:r>
              <a:rPr lang="en-US" sz="2800" b="1" i="1" dirty="0" err="1"/>
              <a:t>về</a:t>
            </a:r>
            <a:r>
              <a:rPr lang="en-US" sz="2800" b="1" i="1" dirty="0"/>
              <a:t> -1)</a:t>
            </a: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 err="1"/>
              <a:t>int</a:t>
            </a:r>
            <a:r>
              <a:rPr lang="en-US" sz="2800" i="1" dirty="0"/>
              <a:t> </a:t>
            </a:r>
            <a:r>
              <a:rPr lang="en-US" sz="2800" i="1" dirty="0" err="1"/>
              <a:t>TimVTX</a:t>
            </a:r>
            <a:r>
              <a:rPr lang="en-US" sz="2800" i="1" dirty="0"/>
              <a:t>(</a:t>
            </a:r>
            <a:r>
              <a:rPr lang="en-US" sz="2800" i="1" dirty="0" err="1"/>
              <a:t>int</a:t>
            </a:r>
            <a:r>
              <a:rPr lang="en-US" sz="2800" i="1" dirty="0"/>
              <a:t> a[], </a:t>
            </a:r>
            <a:r>
              <a:rPr lang="en-US" sz="2800" i="1" dirty="0" err="1"/>
              <a:t>int</a:t>
            </a:r>
            <a:r>
              <a:rPr lang="en-US" sz="2800" i="1" dirty="0"/>
              <a:t> n, </a:t>
            </a:r>
            <a:r>
              <a:rPr lang="en-US" sz="2800" i="1" dirty="0" err="1"/>
              <a:t>int</a:t>
            </a:r>
            <a:r>
              <a:rPr lang="en-US" sz="2800" i="1" dirty="0"/>
              <a:t> x)</a:t>
            </a: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/>
              <a:t>{</a:t>
            </a: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/>
              <a:t>	 for (</a:t>
            </a:r>
            <a:r>
              <a:rPr lang="en-US" sz="2800" i="1" dirty="0" err="1"/>
              <a:t>int</a:t>
            </a:r>
            <a:r>
              <a:rPr lang="en-US" sz="2800" i="1" dirty="0"/>
              <a:t> </a:t>
            </a:r>
            <a:r>
              <a:rPr lang="en-US" sz="2800" i="1" dirty="0" err="1"/>
              <a:t>i</a:t>
            </a:r>
            <a:r>
              <a:rPr lang="en-US" sz="2800" i="1" dirty="0"/>
              <a:t> = 0; </a:t>
            </a:r>
            <a:r>
              <a:rPr lang="en-US" sz="2800" i="1" dirty="0" err="1"/>
              <a:t>i</a:t>
            </a:r>
            <a:r>
              <a:rPr lang="en-US" sz="2800" i="1" dirty="0"/>
              <a:t> &lt; n; </a:t>
            </a:r>
            <a:r>
              <a:rPr lang="en-US" sz="2800" i="1" dirty="0" err="1"/>
              <a:t>i</a:t>
            </a:r>
            <a:r>
              <a:rPr lang="en-US" sz="2800" i="1" dirty="0"/>
              <a:t>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/>
              <a:t>   {</a:t>
            </a: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/>
              <a:t>		if (a[</a:t>
            </a:r>
            <a:r>
              <a:rPr lang="en-US" sz="2800" i="1" dirty="0" err="1"/>
              <a:t>i</a:t>
            </a:r>
            <a:r>
              <a:rPr lang="en-US" sz="2800" i="1" dirty="0"/>
              <a:t>] == x)</a:t>
            </a: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/>
              <a:t>			</a:t>
            </a:r>
            <a:r>
              <a:rPr lang="en-US" sz="2800" i="1" dirty="0">
                <a:solidFill>
                  <a:srgbClr val="FF0000"/>
                </a:solidFill>
              </a:rPr>
              <a:t>return </a:t>
            </a:r>
            <a:r>
              <a:rPr lang="en-US" sz="2800" i="1" dirty="0" err="1">
                <a:solidFill>
                  <a:srgbClr val="FF0000"/>
                </a:solidFill>
              </a:rPr>
              <a:t>i</a:t>
            </a:r>
            <a:r>
              <a:rPr lang="en-US" sz="2800" i="1" dirty="0">
                <a:solidFill>
                  <a:srgbClr val="FF0000"/>
                </a:solidFill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/>
              <a:t>   }</a:t>
            </a: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/>
              <a:t>   </a:t>
            </a:r>
            <a:r>
              <a:rPr lang="en-US" sz="2800" i="1" dirty="0">
                <a:solidFill>
                  <a:srgbClr val="FF0000"/>
                </a:solidFill>
              </a:rPr>
              <a:t>return -1;</a:t>
            </a:r>
            <a:endParaRPr lang="en-US" sz="28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/>
              <a:t> }</a:t>
            </a: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86800" cy="9144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Code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x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50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Cho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a,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n.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x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).</a:t>
            </a:r>
          </a:p>
          <a:p>
            <a:pPr marL="514350" indent="-514350" algn="just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3490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48634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458200" cy="868363"/>
          </a:xfrm>
        </p:spPr>
        <p:txBody>
          <a:bodyPr>
            <a:normAutofit/>
          </a:bodyPr>
          <a:lstStyle/>
          <a:p>
            <a:pPr marL="228600" indent="-228600">
              <a:defRPr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513582"/>
            <a:ext cx="8153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Giả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trong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dãy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số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sau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224211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9221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001000" cy="4949825"/>
          </a:xfrm>
        </p:spPr>
        <p:txBody>
          <a:bodyPr/>
          <a:lstStyle/>
          <a:p>
            <a:pPr algn="just" eaLnBrk="1" hangingPunct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cấp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bô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gồm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thành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thành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KDL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45734"/>
              </p:ext>
            </p:extLst>
          </p:nvPr>
        </p:nvGraphicFramePr>
        <p:xfrm>
          <a:off x="2057400" y="3581400"/>
          <a:ext cx="670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Callout 2 6"/>
          <p:cNvSpPr/>
          <p:nvPr/>
        </p:nvSpPr>
        <p:spPr>
          <a:xfrm>
            <a:off x="304800" y="3276600"/>
            <a:ext cx="1143000" cy="533400"/>
          </a:xfrm>
          <a:prstGeom prst="borderCallout2">
            <a:avLst>
              <a:gd name="adj1" fmla="val 16369"/>
              <a:gd name="adj2" fmla="val 95834"/>
              <a:gd name="adj3" fmla="val 11607"/>
              <a:gd name="adj4" fmla="val 148611"/>
              <a:gd name="adj5" fmla="val 124405"/>
              <a:gd name="adj6" fmla="val 188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Giá trị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304800" y="4572000"/>
            <a:ext cx="1143000" cy="533400"/>
          </a:xfrm>
          <a:prstGeom prst="borderCallout2">
            <a:avLst>
              <a:gd name="adj1" fmla="val 16369"/>
              <a:gd name="adj2" fmla="val 95834"/>
              <a:gd name="adj3" fmla="val 11607"/>
              <a:gd name="adj4" fmla="val 148611"/>
              <a:gd name="adj5" fmla="val -11309"/>
              <a:gd name="adj6" fmla="val 17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Vị trí</a:t>
            </a:r>
          </a:p>
        </p:txBody>
      </p:sp>
      <p:sp>
        <p:nvSpPr>
          <p:cNvPr id="4" name="Cloud 3"/>
          <p:cNvSpPr/>
          <p:nvPr/>
        </p:nvSpPr>
        <p:spPr>
          <a:xfrm>
            <a:off x="3048000" y="4876800"/>
            <a:ext cx="4724400" cy="1219200"/>
          </a:xfrm>
          <a:prstGeom prst="cloud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19739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49865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838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939225"/>
            <a:ext cx="8153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là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10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838200" y="20574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vtmin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z="2000" smtClean="0">
                <a:solidFill>
                  <a:schemeClr val="tx1"/>
                </a:solidFill>
              </a:rPr>
              <a:pPr>
                <a:defRPr/>
              </a:pPr>
              <a:t>40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0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82700"/>
              </p:ext>
            </p:extLst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335340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8382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895600" y="2181255"/>
            <a:ext cx="3352800" cy="1854170"/>
          </a:xfrm>
          <a:prstGeom prst="wedgeEllipseCallout">
            <a:avLst>
              <a:gd name="adj1" fmla="val -70265"/>
              <a:gd name="adj2" fmla="val 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5 nhỏ hơn 10 nên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z="2000" smtClean="0">
                <a:solidFill>
                  <a:schemeClr val="tx1"/>
                </a:solidFill>
              </a:rPr>
              <a:pPr>
                <a:defRPr/>
              </a:pPr>
              <a:t>41</a:t>
            </a:fld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1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3.33333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255 L 0.09844 0.0004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4" grpId="0" animBg="1"/>
      <p:bldP spid="3" grpId="0" animBg="1"/>
      <p:bldP spid="19" grpId="0" animBg="1"/>
      <p:bldP spid="19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51453"/>
              </p:ext>
            </p:extLst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457200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17526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/>
              <a:t>vtmin</a:t>
            </a:r>
            <a:endParaRPr lang="en-US" sz="1800" b="1" dirty="0"/>
          </a:p>
        </p:txBody>
      </p:sp>
      <p:sp>
        <p:nvSpPr>
          <p:cNvPr id="3" name="Oval Callout 2"/>
          <p:cNvSpPr/>
          <p:nvPr/>
        </p:nvSpPr>
        <p:spPr>
          <a:xfrm>
            <a:off x="3810000" y="2181255"/>
            <a:ext cx="3352800" cy="1854170"/>
          </a:xfrm>
          <a:prstGeom prst="wedgeEllipseCallout">
            <a:avLst>
              <a:gd name="adj1" fmla="val -70265"/>
              <a:gd name="adj2" fmla="val 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7 lớn hơn 5 nên không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z="2000" smtClean="0">
                <a:solidFill>
                  <a:schemeClr val="tx1"/>
                </a:solidFill>
              </a:rPr>
              <a:pPr>
                <a:defRPr/>
              </a:pPr>
              <a:t>42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6 L 0 0.002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745 L 5.55112E-17 0.0025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8" grpId="1" animBg="1"/>
      <p:bldP spid="20" grpId="0" animBg="1"/>
      <p:bldP spid="2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1631"/>
              </p:ext>
            </p:extLst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411540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17526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4724400" y="2181255"/>
            <a:ext cx="3352800" cy="1854170"/>
          </a:xfrm>
          <a:prstGeom prst="wedgeEllipseCallout">
            <a:avLst>
              <a:gd name="adj1" fmla="val -70265"/>
              <a:gd name="adj2" fmla="val 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 nhỏ hơn 5 nên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z="2000" smtClean="0">
                <a:solidFill>
                  <a:schemeClr val="tx1"/>
                </a:solidFill>
              </a:rPr>
              <a:pPr>
                <a:defRPr/>
              </a:pPr>
              <a:t>43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746 L 5.55112E-17 0.002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6 L 0 0.0025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9583 0.002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4" grpId="0" animBg="1"/>
      <p:bldP spid="3" grpId="0" animBg="1"/>
      <p:bldP spid="18" grpId="0" animBg="1"/>
      <p:bldP spid="1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72514"/>
              </p:ext>
            </p:extLst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76200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35814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/>
              <a:t>vtmin</a:t>
            </a:r>
            <a:endParaRPr lang="en-US" sz="1800" b="1" dirty="0"/>
          </a:p>
        </p:txBody>
      </p:sp>
      <p:sp>
        <p:nvSpPr>
          <p:cNvPr id="3" name="Oval Callout 2"/>
          <p:cNvSpPr/>
          <p:nvPr/>
        </p:nvSpPr>
        <p:spPr>
          <a:xfrm>
            <a:off x="5638800" y="1600200"/>
            <a:ext cx="3352800" cy="1854170"/>
          </a:xfrm>
          <a:prstGeom prst="wedgeEllipseCallout">
            <a:avLst>
              <a:gd name="adj1" fmla="val -70265"/>
              <a:gd name="adj2" fmla="val 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9 lớn hơn 3 nên không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z="2000" smtClean="0">
                <a:solidFill>
                  <a:schemeClr val="tx1"/>
                </a:solidFill>
              </a:rPr>
              <a:pPr>
                <a:defRPr/>
              </a:pPr>
              <a:t>44</a:t>
            </a:fld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9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491 L 5.55112E-17 0.005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491 L 0 0.00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351"/>
              </p:ext>
            </p:extLst>
          </p:nvPr>
        </p:nvGraphicFramePr>
        <p:xfrm>
          <a:off x="838200" y="6104830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495799" y="4504630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457130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666431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06740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3581400" y="3288605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1285875" y="1447800"/>
            <a:ext cx="3352800" cy="1854170"/>
          </a:xfrm>
          <a:prstGeom prst="wedgeEllipseCallout">
            <a:avLst>
              <a:gd name="adj1" fmla="val 77178"/>
              <a:gd name="adj2" fmla="val 64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 nhỏ hơn 3 nên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276030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5155504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850705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5336480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685730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z="2000" smtClean="0">
                <a:solidFill>
                  <a:schemeClr val="tx1"/>
                </a:solidFill>
              </a:rPr>
              <a:pPr>
                <a:defRPr/>
              </a:pPr>
              <a:t>45</a:t>
            </a:fld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815 L 5.55112E-17 0.001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815 L 0 0.001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00255 L 0.20417 0.005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21" grpId="0" animBg="1"/>
      <p:bldP spid="21" grpId="1" animBg="1"/>
      <p:bldP spid="25" grpId="0" animBg="1"/>
      <p:bldP spid="2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91311"/>
              </p:ext>
            </p:extLst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06740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54102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1285875" y="1207195"/>
            <a:ext cx="3352800" cy="1854170"/>
          </a:xfrm>
          <a:prstGeom prst="wedgeEllipseCallout">
            <a:avLst>
              <a:gd name="adj1" fmla="val 112121"/>
              <a:gd name="adj2" fmla="val 53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15 lớn hơn 1 nên không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z="2000" smtClean="0">
                <a:solidFill>
                  <a:schemeClr val="tx1"/>
                </a:solidFill>
              </a:rPr>
              <a:pPr>
                <a:defRPr/>
              </a:pPr>
              <a:t>46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2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3.7037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4" grpId="1" animBg="1"/>
      <p:bldP spid="25" grpId="0" animBg="1"/>
      <p:bldP spid="25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552738"/>
              </p:ext>
            </p:extLst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76200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54102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vtmin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286000" y="1879630"/>
            <a:ext cx="3352800" cy="1854170"/>
          </a:xfrm>
          <a:prstGeom prst="wedgeEllipseCallout">
            <a:avLst>
              <a:gd name="adj1" fmla="val 112121"/>
              <a:gd name="adj2" fmla="val 53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 lớn hơn 1 nên không cập nhật vị trí min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z="2000" smtClean="0">
                <a:solidFill>
                  <a:schemeClr val="tx1"/>
                </a:solidFill>
              </a:rPr>
              <a:pPr>
                <a:defRPr/>
              </a:pPr>
              <a:t>47</a:t>
            </a:fld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1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22 L 0 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22 L 0 0.0027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3" grpId="1" animBg="1"/>
      <p:bldP spid="25" grpId="0" animBg="1"/>
      <p:bldP spid="2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Code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2765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752600"/>
            <a:ext cx="8686800" cy="4721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i="1" dirty="0" err="1"/>
              <a:t>int</a:t>
            </a:r>
            <a:r>
              <a:rPr lang="en-US" sz="2600" i="1" dirty="0"/>
              <a:t> </a:t>
            </a:r>
            <a:r>
              <a:rPr lang="en-US" sz="2600" i="1" dirty="0" err="1"/>
              <a:t>TimVTMin</a:t>
            </a:r>
            <a:r>
              <a:rPr lang="en-US" sz="2600" i="1" dirty="0"/>
              <a:t>(</a:t>
            </a:r>
            <a:r>
              <a:rPr lang="en-US" sz="2600" i="1" dirty="0" err="1"/>
              <a:t>int</a:t>
            </a:r>
            <a:r>
              <a:rPr lang="en-US" sz="2600" i="1" dirty="0"/>
              <a:t> a[], </a:t>
            </a:r>
            <a:r>
              <a:rPr lang="en-US" sz="2600" i="1" dirty="0" err="1"/>
              <a:t>int</a:t>
            </a:r>
            <a:r>
              <a:rPr lang="en-US" sz="2600" i="1" dirty="0"/>
              <a:t> n)</a:t>
            </a:r>
            <a:endParaRPr 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i="1" dirty="0"/>
              <a:t>{</a:t>
            </a:r>
            <a:endParaRPr lang="en-US" sz="26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600" i="1" dirty="0"/>
              <a:t>	</a:t>
            </a:r>
            <a:r>
              <a:rPr lang="en-US" sz="2600" i="1" dirty="0" err="1"/>
              <a:t>int</a:t>
            </a:r>
            <a:r>
              <a:rPr lang="en-US" sz="2600" i="1" dirty="0"/>
              <a:t> </a:t>
            </a:r>
            <a:r>
              <a:rPr lang="en-US" sz="2600" i="1" dirty="0" err="1"/>
              <a:t>vtmin</a:t>
            </a:r>
            <a:r>
              <a:rPr lang="en-US" sz="2600" i="1" dirty="0"/>
              <a:t> = 0;</a:t>
            </a:r>
            <a:endParaRPr lang="en-US" sz="26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600" i="1" dirty="0"/>
              <a:t>	for (</a:t>
            </a:r>
            <a:r>
              <a:rPr lang="en-US" sz="2600" i="1" dirty="0" err="1"/>
              <a:t>int</a:t>
            </a:r>
            <a:r>
              <a:rPr lang="en-US" sz="2600" i="1" dirty="0"/>
              <a:t> </a:t>
            </a:r>
            <a:r>
              <a:rPr lang="en-US" sz="2600" i="1" dirty="0" err="1"/>
              <a:t>i</a:t>
            </a:r>
            <a:r>
              <a:rPr lang="en-US" sz="2600" i="1" dirty="0"/>
              <a:t> = 1; </a:t>
            </a:r>
            <a:r>
              <a:rPr lang="en-US" sz="2600" i="1" dirty="0" err="1"/>
              <a:t>i</a:t>
            </a:r>
            <a:r>
              <a:rPr lang="en-US" sz="2600" i="1" dirty="0"/>
              <a:t> &lt; n; </a:t>
            </a:r>
            <a:r>
              <a:rPr lang="en-US" sz="2600" i="1" dirty="0" err="1"/>
              <a:t>i</a:t>
            </a:r>
            <a:r>
              <a:rPr lang="en-US" sz="2600" i="1" dirty="0"/>
              <a:t>++)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600" i="1" dirty="0"/>
              <a:t>  {</a:t>
            </a:r>
            <a:endParaRPr lang="en-US" sz="26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600" i="1" dirty="0"/>
              <a:t>			if (a[</a:t>
            </a:r>
            <a:r>
              <a:rPr lang="en-US" sz="2600" i="1" dirty="0" err="1"/>
              <a:t>i</a:t>
            </a:r>
            <a:r>
              <a:rPr lang="en-US" sz="2600" i="1" dirty="0"/>
              <a:t>] &lt; a[</a:t>
            </a:r>
            <a:r>
              <a:rPr lang="en-US" sz="2600" i="1" dirty="0" err="1"/>
              <a:t>vtmin</a:t>
            </a:r>
            <a:r>
              <a:rPr lang="en-US" sz="2600" i="1" dirty="0"/>
              <a:t>])</a:t>
            </a:r>
            <a:endParaRPr lang="en-US" sz="26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600" i="1" dirty="0"/>
              <a:t>				</a:t>
            </a:r>
            <a:r>
              <a:rPr lang="en-US" sz="2600" i="1" dirty="0" err="1"/>
              <a:t>vtmin</a:t>
            </a:r>
            <a:r>
              <a:rPr lang="en-US" sz="2600" i="1" dirty="0"/>
              <a:t> = </a:t>
            </a:r>
            <a:r>
              <a:rPr lang="en-US" sz="2600" i="1" dirty="0" err="1"/>
              <a:t>i</a:t>
            </a:r>
            <a:r>
              <a:rPr lang="en-US" sz="2600" i="1" dirty="0"/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600" i="1" dirty="0"/>
              <a:t>  }</a:t>
            </a:r>
            <a:endParaRPr lang="en-US" sz="26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600" i="1" dirty="0"/>
              <a:t>  return </a:t>
            </a:r>
            <a:r>
              <a:rPr lang="en-US" sz="2600" i="1" dirty="0" err="1"/>
              <a:t>vtmin</a:t>
            </a:r>
            <a:r>
              <a:rPr lang="en-US" sz="2600" i="1" dirty="0"/>
              <a:t>;</a:t>
            </a:r>
            <a:endParaRPr 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i="1" dirty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573375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8382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7924800" cy="502602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1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0668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447800"/>
            <a:ext cx="807720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&lt;KDL&gt; &lt; </a:t>
            </a:r>
            <a:r>
              <a:rPr lang="en-US" sz="2400" b="1" dirty="0" err="1">
                <a:solidFill>
                  <a:schemeClr val="bg1"/>
                </a:solidFill>
              </a:rPr>
              <a:t>Tên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mảng</a:t>
            </a:r>
            <a:r>
              <a:rPr lang="en-US" sz="2400" b="1" dirty="0">
                <a:solidFill>
                  <a:schemeClr val="bg1"/>
                </a:solidFill>
              </a:rPr>
              <a:t> &gt; [&lt; </a:t>
            </a:r>
            <a:r>
              <a:rPr lang="en-US" sz="2400" b="1" dirty="0" err="1">
                <a:solidFill>
                  <a:schemeClr val="bg1"/>
                </a:solidFill>
              </a:rPr>
              <a:t>Sô</a:t>
            </a:r>
            <a:r>
              <a:rPr lang="en-US" sz="2400" b="1" dirty="0">
                <a:solidFill>
                  <a:schemeClr val="bg1"/>
                </a:solidFill>
              </a:rPr>
              <a:t>́ </a:t>
            </a:r>
            <a:r>
              <a:rPr lang="en-US" sz="2400" b="1" dirty="0" err="1">
                <a:solidFill>
                  <a:schemeClr val="bg1"/>
                </a:solidFill>
              </a:rPr>
              <a:t>phần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tư</a:t>
            </a:r>
            <a:r>
              <a:rPr lang="en-US" sz="2400" b="1" dirty="0">
                <a:solidFill>
                  <a:schemeClr val="bg1"/>
                </a:solidFill>
              </a:rPr>
              <a:t>̉ </a:t>
            </a:r>
            <a:r>
              <a:rPr lang="en-US" sz="2400" b="1" dirty="0" err="1">
                <a:solidFill>
                  <a:schemeClr val="bg1"/>
                </a:solidFill>
              </a:rPr>
              <a:t>tối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đa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của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mảng</a:t>
            </a:r>
            <a:r>
              <a:rPr lang="en-US" sz="2400" b="1" dirty="0">
                <a:solidFill>
                  <a:schemeClr val="bg1"/>
                </a:solidFill>
              </a:rPr>
              <a:t>&gt;] 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581400"/>
            <a:ext cx="8229600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000" dirty="0" err="1"/>
              <a:t>Nhằm</a:t>
            </a:r>
            <a:r>
              <a:rPr lang="en-US" sz="2000" dirty="0"/>
              <a:t> </a:t>
            </a:r>
            <a:r>
              <a:rPr lang="en-US" sz="2000" dirty="0" err="1"/>
              <a:t>thuận</a:t>
            </a:r>
            <a:r>
              <a:rPr lang="en-US" sz="2000" dirty="0"/>
              <a:t> </a:t>
            </a:r>
            <a:r>
              <a:rPr lang="en-US" sz="2000" dirty="0" err="1"/>
              <a:t>tiện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, ta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FF00"/>
                </a:solidFill>
              </a:rPr>
              <a:t>MAX</a:t>
            </a:r>
            <a:r>
              <a:rPr lang="en-US" sz="2000" dirty="0"/>
              <a:t> ở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–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-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981200"/>
            <a:ext cx="86106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a[100]; </a:t>
            </a:r>
            <a:r>
              <a:rPr lang="it-IT" sz="2000" dirty="0">
                <a:solidFill>
                  <a:srgbClr val="008000"/>
                </a:solidFill>
                <a:latin typeface="Consolas" panose="020B0609020204030204" pitchFamily="49" charset="0"/>
              </a:rPr>
              <a:t>//Khai bao mang so nguyen a toi da 100 phan tu</a:t>
            </a:r>
            <a:endParaRPr lang="it-I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b[50];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Khai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bao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mang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so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thuc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b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toi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da 50 phan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tu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[30];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Khai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bao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mang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ky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tu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toi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da 30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ky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tu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338" y="449852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b[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Các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lệnh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10477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THAO TÁC TÍNH TOÁN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8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382000" cy="1066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447800"/>
            <a:ext cx="7010400" cy="4800600"/>
          </a:xfrm>
        </p:spPr>
        <p:txBody>
          <a:bodyPr rtlCol="0">
            <a:no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Mẫu</a:t>
            </a:r>
            <a:r>
              <a:rPr lang="en-US" sz="2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r>
              <a:rPr lang="en-US" sz="2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tổng</a:t>
            </a:r>
            <a:r>
              <a:rPr lang="en-US" sz="2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&lt;KDL&gt;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TongXXX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(&lt;KDL&gt; a[],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>
                <a:solidFill>
                  <a:schemeClr val="tx1">
                    <a:lumMod val="75000"/>
                    <a:lumOff val="25000"/>
                  </a:schemeClr>
                </a:solidFill>
              </a:rPr>
              <a:t>	&lt;KDL&gt; 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 = 0;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0; i&lt;n;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pPr lvl="1" indent="-182880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{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if (a[i] </a:t>
            </a:r>
            <a:r>
              <a:rPr lang="en-US" sz="2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thỏa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điều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kiện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s += a[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];</a:t>
            </a:r>
          </a:p>
          <a:p>
            <a:pPr lvl="1" indent="-182880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}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return s;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0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0"/>
            <a:ext cx="7467600" cy="6858000"/>
          </a:xfrm>
        </p:spPr>
        <p:txBody>
          <a:bodyPr rtlCol="0">
            <a:norm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Mẫu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trung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bình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 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TrungBinhXXX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(&lt;KDL&gt; a[],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&lt;KDL&gt; s = 0;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 = 0;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0; i&lt;n;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{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if (a[i] 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thỏa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điều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kiện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{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s += a[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d ++;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}		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if (d==0)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return 0;	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return (float) s / d;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40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0" y="533400"/>
            <a:ext cx="7753350" cy="51816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Ví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dụ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tổng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phần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có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giá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trị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lẻ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mảng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mảng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nguyên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TongLe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a[],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</a:p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 = 0;</a:t>
            </a:r>
          </a:p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0; i&lt;n;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{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if (a[i] %2!=0)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s += a[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];</a:t>
            </a:r>
          </a:p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s;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z="2000" smtClean="0">
                <a:solidFill>
                  <a:schemeClr val="tx1"/>
                </a:solidFill>
              </a:rPr>
              <a:pPr>
                <a:defRPr/>
              </a:pPr>
              <a:t>53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74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304800"/>
            <a:ext cx="8229600" cy="655320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Ví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dụ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bình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phần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tử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âm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mảng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nguyên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 </a:t>
            </a:r>
            <a:r>
              <a:rPr lang="en-US" sz="23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TrungBinhAm</a:t>
            </a: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3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a[], </a:t>
            </a:r>
            <a:r>
              <a:rPr lang="en-US" sz="23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long s = 0;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sz="23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 = 0;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for (</a:t>
            </a:r>
            <a:r>
              <a:rPr lang="en-US" sz="23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 = 0; i&lt;n; </a:t>
            </a:r>
            <a:r>
              <a:rPr lang="en-US" sz="23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{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if (a[i] &lt; 0)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{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s += a[i];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d++;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}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}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rgbClr val="FF0000"/>
                </a:solidFill>
              </a:rPr>
              <a:t>            if (d == 0)</a:t>
            </a:r>
            <a:endParaRPr lang="en-US" sz="2300" dirty="0">
              <a:solidFill>
                <a:srgbClr val="FF0000"/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rgbClr val="FF0000"/>
                </a:solidFill>
              </a:rPr>
              <a:t>                return 0;</a:t>
            </a:r>
            <a:endParaRPr lang="en-US" sz="2300" dirty="0">
              <a:solidFill>
                <a:srgbClr val="FF0000"/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return </a:t>
            </a:r>
            <a:r>
              <a:rPr lang="en-US" sz="2300" i="1" dirty="0">
                <a:solidFill>
                  <a:srgbClr val="FF0000"/>
                </a:solidFill>
              </a:rPr>
              <a:t>(float)s </a:t>
            </a: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d;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4001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SẮP XẾP MẢNG THEO THỨ TỰ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03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76200"/>
            <a:ext cx="7467600" cy="6781800"/>
          </a:xfrm>
        </p:spPr>
        <p:txBody>
          <a:bodyPr rtlCol="0">
            <a:norm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b="1" u="sng" dirty="0" err="1">
                <a:solidFill>
                  <a:schemeClr val="bg2">
                    <a:lumMod val="25000"/>
                  </a:schemeClr>
                </a:solidFill>
              </a:rPr>
              <a:t>Mẫu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bg2">
                    <a:lumMod val="25000"/>
                  </a:schemeClr>
                </a:solidFill>
              </a:rPr>
              <a:t>phương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bg2">
                    <a:lumMod val="25000"/>
                  </a:schemeClr>
                </a:solidFill>
              </a:rPr>
              <a:t>thức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bg2">
                    <a:lumMod val="25000"/>
                  </a:schemeClr>
                </a:solidFill>
              </a:rPr>
              <a:t>sắp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bg2">
                    <a:lumMod val="25000"/>
                  </a:schemeClr>
                </a:solidFill>
              </a:rPr>
              <a:t>thứ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bg2">
                    <a:lumMod val="25000"/>
                  </a:schemeClr>
                </a:solidFill>
              </a:rPr>
              <a:t>tự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bg2">
                    <a:lumMod val="25000"/>
                  </a:schemeClr>
                </a:solidFill>
              </a:rPr>
              <a:t>tăng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void 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SapTang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(&lt;KDL&gt; a[], 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n)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{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		for (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i = 0; i &lt; n-1; 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++)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          {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			for(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j = i+1; j &lt; n; j ++)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				if (a[i] &gt; a[j])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					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HoanVi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(a[i], a[j]);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          }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void 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HoanVi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(&lt;KDL&gt;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a, &lt;KDL&gt;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b)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{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		&lt;KDL&gt; tam = a;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		a = b;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		b = tam;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499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THAO TÁC KIỂM TRA GIÁ TRỊ MẢNG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CÓ THỎA ĐIỀU KIỆN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32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marL="0" indent="0" algn="just">
              <a:buNone/>
            </a:pP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tìm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phần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thỏa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 </a:t>
            </a:r>
          </a:p>
          <a:p>
            <a:pPr lvl="2" algn="just"/>
            <a:r>
              <a:rPr lang="en-US" i="1" dirty="0"/>
              <a:t>1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 </a:t>
            </a:r>
            <a:r>
              <a:rPr lang="en-US" i="1" dirty="0" err="1"/>
              <a:t>thỏa</a:t>
            </a:r>
            <a:r>
              <a:rPr lang="en-US" i="1" dirty="0"/>
              <a:t> </a:t>
            </a:r>
            <a:r>
              <a:rPr lang="en-US" i="1" dirty="0" err="1"/>
              <a:t>điều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endParaRPr lang="en-US" i="1" dirty="0"/>
          </a:p>
          <a:p>
            <a:pPr lvl="2" algn="just"/>
            <a:r>
              <a:rPr lang="en-US" i="1" dirty="0"/>
              <a:t>0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b="1" i="1" dirty="0" err="1">
                <a:solidFill>
                  <a:srgbClr val="FF0000"/>
                </a:solidFill>
              </a:rPr>
              <a:t>không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có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phần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tử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nào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thỏa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điều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kiện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536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KiemTraTonTaiXXX</a:t>
            </a:r>
            <a:r>
              <a:rPr lang="en-US" i="1" dirty="0"/>
              <a:t>(&lt;KDL&gt; a[], </a:t>
            </a:r>
            <a:r>
              <a:rPr lang="en-US" i="1" dirty="0" err="1"/>
              <a:t>int</a:t>
            </a:r>
            <a:r>
              <a:rPr lang="en-US" i="1" dirty="0"/>
              <a:t> n)</a:t>
            </a:r>
            <a:endParaRPr lang="en-US" dirty="0"/>
          </a:p>
          <a:p>
            <a:pPr>
              <a:buNone/>
            </a:pPr>
            <a:r>
              <a:rPr lang="en-US" i="1" dirty="0"/>
              <a:t>{</a:t>
            </a:r>
            <a:endParaRPr lang="en-US" dirty="0"/>
          </a:p>
          <a:p>
            <a:pPr>
              <a:buNone/>
            </a:pPr>
            <a:r>
              <a:rPr lang="en-US" i="1" dirty="0"/>
              <a:t>		for (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= 0; </a:t>
            </a:r>
            <a:r>
              <a:rPr lang="en-US" i="1" dirty="0" err="1"/>
              <a:t>i</a:t>
            </a:r>
            <a:r>
              <a:rPr lang="en-US" i="1" dirty="0"/>
              <a:t>&lt;n; </a:t>
            </a:r>
            <a:r>
              <a:rPr lang="en-US" i="1" dirty="0" err="1"/>
              <a:t>i</a:t>
            </a:r>
            <a:r>
              <a:rPr lang="en-US" i="1" dirty="0"/>
              <a:t>++)</a:t>
            </a:r>
            <a:endParaRPr lang="en-US" dirty="0"/>
          </a:p>
          <a:p>
            <a:pPr>
              <a:buNone/>
            </a:pPr>
            <a:r>
              <a:rPr lang="en-US" i="1" dirty="0"/>
              <a:t>			if (a[</a:t>
            </a:r>
            <a:r>
              <a:rPr lang="en-US" i="1" dirty="0" err="1"/>
              <a:t>i</a:t>
            </a:r>
            <a:r>
              <a:rPr lang="en-US" i="1" dirty="0"/>
              <a:t>] </a:t>
            </a:r>
            <a:r>
              <a:rPr lang="en-US" i="1" dirty="0" err="1"/>
              <a:t>thỏa</a:t>
            </a:r>
            <a:r>
              <a:rPr lang="en-US" i="1" dirty="0"/>
              <a:t> </a:t>
            </a:r>
            <a:r>
              <a:rPr lang="en-US" i="1" dirty="0" err="1"/>
              <a:t>điều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r>
              <a:rPr lang="en-US" i="1" dirty="0"/>
              <a:t>)</a:t>
            </a:r>
            <a:endParaRPr lang="en-US" dirty="0"/>
          </a:p>
          <a:p>
            <a:pPr>
              <a:buNone/>
            </a:pPr>
            <a:r>
              <a:rPr lang="en-US" i="1" dirty="0"/>
              <a:t>				return 1;</a:t>
            </a:r>
            <a:endParaRPr lang="en-US" dirty="0"/>
          </a:p>
          <a:p>
            <a:pPr>
              <a:buNone/>
            </a:pPr>
            <a:r>
              <a:rPr lang="en-US" i="1" dirty="0"/>
              <a:t>        	return 0; //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 </a:t>
            </a:r>
            <a:r>
              <a:rPr lang="en-US" i="1" dirty="0" err="1"/>
              <a:t>nào</a:t>
            </a:r>
            <a:r>
              <a:rPr lang="en-US" i="1" dirty="0"/>
              <a:t> </a:t>
            </a:r>
            <a:r>
              <a:rPr lang="en-US" i="1" dirty="0" err="1"/>
              <a:t>thỏa</a:t>
            </a:r>
            <a:r>
              <a:rPr lang="en-US" i="1" dirty="0"/>
              <a:t> </a:t>
            </a:r>
            <a:r>
              <a:rPr lang="en-US" i="1" dirty="0" err="1"/>
              <a:t>điều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endParaRPr lang="en-US" dirty="0"/>
          </a:p>
          <a:p>
            <a:pPr>
              <a:buNone/>
            </a:pPr>
            <a:r>
              <a:rPr lang="en-US" i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0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7904"/>
            <a:ext cx="8915400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,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11269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676400"/>
            <a:ext cx="8686800" cy="35512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a[5] = { 3, 6, 8, 1, 12 };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có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cùng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giá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trị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a[8] = { 3 };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2632075"/>
          <a:ext cx="6096000" cy="94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89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Giá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trị</a:t>
                      </a:r>
                      <a:endParaRPr lang="en-US" sz="18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</a:t>
                      </a:r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67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err="1"/>
                        <a:t>Vị</a:t>
                      </a:r>
                      <a:r>
                        <a:rPr lang="en-US" sz="1800" i="1" baseline="0" dirty="0"/>
                        <a:t> </a:t>
                      </a:r>
                      <a:r>
                        <a:rPr lang="en-US" sz="1800" i="1" baseline="0" dirty="0" err="1"/>
                        <a:t>trí</a:t>
                      </a:r>
                      <a:endParaRPr lang="en-US" sz="1800" i="1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2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4</a:t>
                      </a:r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4953000"/>
          <a:ext cx="8458200" cy="94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89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Giá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trị</a:t>
                      </a:r>
                      <a:endParaRPr lang="en-US" sz="18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67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err="1"/>
                        <a:t>Vị</a:t>
                      </a:r>
                      <a:r>
                        <a:rPr lang="en-US" sz="1800" i="1" baseline="0" dirty="0"/>
                        <a:t> </a:t>
                      </a:r>
                      <a:r>
                        <a:rPr lang="en-US" sz="1800" i="1" baseline="0" dirty="0" err="1"/>
                        <a:t>trí</a:t>
                      </a:r>
                      <a:endParaRPr lang="en-US" sz="1800" i="1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2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4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5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6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7</a:t>
                      </a:r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0761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  <a:endParaRPr lang="en-US" i="1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KiemTraTonTaiLe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            if (a[</a:t>
            </a:r>
            <a:r>
              <a:rPr lang="en-US" dirty="0" err="1"/>
              <a:t>i</a:t>
            </a:r>
            <a:r>
              <a:rPr lang="en-US" dirty="0"/>
              <a:t>] % 2 != 0)</a:t>
            </a:r>
          </a:p>
          <a:p>
            <a:pPr>
              <a:buNone/>
            </a:pPr>
            <a:r>
              <a:rPr lang="en-US" dirty="0"/>
              <a:t>                return 1;</a:t>
            </a:r>
          </a:p>
          <a:p>
            <a:pPr>
              <a:buNone/>
            </a:pPr>
            <a:r>
              <a:rPr lang="en-US" dirty="0"/>
              <a:t>      return 0;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104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3037"/>
            <a:ext cx="8077200" cy="4576763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không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thỏa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điều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kiện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</a:t>
            </a:r>
          </a:p>
          <a:p>
            <a:pPr lvl="2" algn="just"/>
            <a:r>
              <a:rPr lang="en-US" i="1" dirty="0"/>
              <a:t>0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gặp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thỏa</a:t>
            </a:r>
            <a:r>
              <a:rPr lang="en-US" i="1" dirty="0"/>
              <a:t> </a:t>
            </a:r>
            <a:r>
              <a:rPr lang="en-US" i="1" dirty="0" err="1"/>
              <a:t>điều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endParaRPr lang="en-US" i="1" dirty="0"/>
          </a:p>
          <a:p>
            <a:pPr lvl="2" algn="just"/>
            <a:r>
              <a:rPr lang="en-US" i="1" dirty="0"/>
              <a:t>1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b="1" i="1" dirty="0" err="1">
                <a:solidFill>
                  <a:srgbClr val="FF0000"/>
                </a:solidFill>
              </a:rPr>
              <a:t>không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có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phần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tử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nào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không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thỏa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điều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kiện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577" y="6258580"/>
            <a:ext cx="752802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luận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endParaRPr lang="en-US" sz="2800" b="1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21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i="1" dirty="0" err="1"/>
              <a:t>int</a:t>
            </a:r>
            <a:r>
              <a:rPr lang="en-US" i="1" dirty="0"/>
              <a:t>  </a:t>
            </a:r>
            <a:r>
              <a:rPr lang="en-US" i="1" dirty="0" err="1"/>
              <a:t>KiemTraXXX</a:t>
            </a:r>
            <a:r>
              <a:rPr lang="en-US" i="1" dirty="0"/>
              <a:t>(&lt;KDL&gt; a[], </a:t>
            </a:r>
            <a:r>
              <a:rPr lang="en-US" i="1" dirty="0" err="1"/>
              <a:t>int</a:t>
            </a:r>
            <a:r>
              <a:rPr lang="en-US" i="1" dirty="0"/>
              <a:t> n)</a:t>
            </a:r>
            <a:endParaRPr lang="en-US" dirty="0"/>
          </a:p>
          <a:p>
            <a:pPr>
              <a:buNone/>
            </a:pPr>
            <a:r>
              <a:rPr lang="en-US" i="1" dirty="0"/>
              <a:t>{</a:t>
            </a:r>
            <a:endParaRPr lang="en-US" dirty="0"/>
          </a:p>
          <a:p>
            <a:pPr>
              <a:buNone/>
            </a:pPr>
            <a:r>
              <a:rPr lang="en-US" i="1" dirty="0"/>
              <a:t>		for (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= 0; </a:t>
            </a:r>
            <a:r>
              <a:rPr lang="en-US" i="1" dirty="0" err="1"/>
              <a:t>i</a:t>
            </a:r>
            <a:r>
              <a:rPr lang="en-US" i="1" dirty="0"/>
              <a:t>&lt;n; </a:t>
            </a:r>
            <a:r>
              <a:rPr lang="en-US" i="1" dirty="0" err="1"/>
              <a:t>i</a:t>
            </a:r>
            <a:r>
              <a:rPr lang="en-US" i="1" dirty="0"/>
              <a:t>++)</a:t>
            </a:r>
            <a:endParaRPr lang="en-US" dirty="0"/>
          </a:p>
          <a:p>
            <a:pPr>
              <a:buNone/>
            </a:pPr>
            <a:r>
              <a:rPr lang="en-US" i="1" dirty="0"/>
              <a:t>			if (a[</a:t>
            </a:r>
            <a:r>
              <a:rPr lang="en-US" i="1" dirty="0" err="1"/>
              <a:t>i</a:t>
            </a:r>
            <a:r>
              <a:rPr lang="en-US" i="1" dirty="0"/>
              <a:t>]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thỏa</a:t>
            </a:r>
            <a:r>
              <a:rPr lang="en-US" i="1" dirty="0"/>
              <a:t> </a:t>
            </a:r>
            <a:r>
              <a:rPr lang="en-US" i="1" dirty="0" err="1"/>
              <a:t>điều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r>
              <a:rPr lang="en-US" i="1" dirty="0"/>
              <a:t>)</a:t>
            </a:r>
            <a:endParaRPr lang="en-US" dirty="0"/>
          </a:p>
          <a:p>
            <a:pPr>
              <a:buNone/>
            </a:pPr>
            <a:r>
              <a:rPr lang="en-US" i="1" dirty="0"/>
              <a:t>				return 0;</a:t>
            </a:r>
            <a:endParaRPr lang="en-US" dirty="0"/>
          </a:p>
          <a:p>
            <a:pPr>
              <a:buNone/>
            </a:pPr>
            <a:r>
              <a:rPr lang="en-US" i="1" dirty="0"/>
              <a:t> 		return 1;</a:t>
            </a:r>
            <a:endParaRPr lang="en-US" dirty="0"/>
          </a:p>
          <a:p>
            <a:pPr>
              <a:buNone/>
            </a:pPr>
            <a:r>
              <a:rPr lang="en-US" i="1" dirty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747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KiemTraToanAm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       if (a[</a:t>
            </a:r>
            <a:r>
              <a:rPr lang="en-US" dirty="0" err="1"/>
              <a:t>i</a:t>
            </a:r>
            <a:r>
              <a:rPr lang="en-US" dirty="0"/>
              <a:t>] &gt;= 0)</a:t>
            </a:r>
          </a:p>
          <a:p>
            <a:pPr>
              <a:buNone/>
            </a:pPr>
            <a:r>
              <a:rPr lang="en-US" dirty="0"/>
              <a:t>            return 0;</a:t>
            </a:r>
          </a:p>
          <a:p>
            <a:pPr>
              <a:buNone/>
            </a:pPr>
            <a:r>
              <a:rPr lang="en-US" dirty="0"/>
              <a:t>   return 1;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307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Cho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n.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xen</a:t>
            </a:r>
            <a:r>
              <a:rPr lang="en-US" dirty="0"/>
              <a:t> </a:t>
            </a:r>
            <a:r>
              <a:rPr lang="en-US" dirty="0" err="1"/>
              <a:t>kẽ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xen</a:t>
            </a:r>
            <a:r>
              <a:rPr lang="en-US" dirty="0"/>
              <a:t> </a:t>
            </a:r>
            <a:r>
              <a:rPr lang="en-US" dirty="0" err="1"/>
              <a:t>kẽ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02553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THAO TÁC CHÈN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762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524000"/>
            <a:ext cx="86868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66800" y="2209800"/>
          <a:ext cx="6096000" cy="94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895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12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5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21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38</a:t>
                      </a:r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67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2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4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5</a:t>
                      </a:r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66800" y="5334000"/>
          <a:ext cx="7162799" cy="94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95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12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5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67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2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3</a:t>
                      </a:r>
                    </a:p>
                  </a:txBody>
                  <a:tcPr marT="45661" marB="4566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4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5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5334000"/>
            <a:ext cx="9144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38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5334000"/>
            <a:ext cx="9144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21</a:t>
            </a:r>
          </a:p>
        </p:txBody>
      </p:sp>
      <p:sp>
        <p:nvSpPr>
          <p:cNvPr id="9" name="Rectangle 8"/>
          <p:cNvSpPr/>
          <p:nvPr/>
        </p:nvSpPr>
        <p:spPr>
          <a:xfrm>
            <a:off x="4191000" y="5334000"/>
            <a:ext cx="9144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0" y="4267200"/>
            <a:ext cx="9144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111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3810000" y="6492875"/>
            <a:ext cx="1828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A71F4B9-ECC9-4B43-83E0-FB6691E89B88}" type="slidenum">
              <a:rPr lang="en-US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1077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1077 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1077 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0.159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/>
              <a:t>Chèn phần tử vào mảng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447800"/>
            <a:ext cx="88392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953000" y="2133600"/>
          <a:ext cx="419100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9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21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38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0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1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2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3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4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5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6</a:t>
                      </a:r>
                      <a:endParaRPr lang="en-US" sz="2000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286000"/>
            <a:ext cx="503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Di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a[5] sang a[6]: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a[6] = a[5]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952999" y="1097280"/>
          <a:ext cx="4191002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9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21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38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0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1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2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3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4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5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6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953000" y="3200400"/>
          <a:ext cx="419100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9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21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38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0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1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2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3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4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5</a:t>
                      </a:r>
                      <a:endParaRPr lang="en-US" sz="2000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6</a:t>
                      </a:r>
                      <a:endParaRPr lang="en-US" sz="2000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0" y="3352800"/>
            <a:ext cx="522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Di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a[4] sang a[5]: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a[5] = a[4]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953000" y="4267200"/>
          <a:ext cx="419100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9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21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38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0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1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2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3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4</a:t>
                      </a:r>
                      <a:endParaRPr lang="en-US" sz="2000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5</a:t>
                      </a:r>
                      <a:endParaRPr lang="en-US" sz="2000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6</a:t>
                      </a:r>
                      <a:endParaRPr lang="en-US" sz="2000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0" y="4419600"/>
            <a:ext cx="5067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Di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a[3] sang a[4]: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a[4] = a[3]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953000" y="5334000"/>
          <a:ext cx="419100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111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9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21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38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0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1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2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3</a:t>
                      </a:r>
                      <a:endParaRPr lang="en-US" sz="2000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4</a:t>
                      </a:r>
                      <a:endParaRPr lang="en-US" sz="2000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5</a:t>
                      </a:r>
                      <a:endParaRPr lang="en-US" sz="2000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6</a:t>
                      </a:r>
                      <a:endParaRPr lang="en-US" sz="2000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0" y="5486400"/>
            <a:ext cx="234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a[3] = 111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" y="6217920"/>
            <a:ext cx="3104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n++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106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Chèn phần tử vào mảng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Gọi</a:t>
            </a:r>
            <a:r>
              <a:rPr lang="en-GB" dirty="0"/>
              <a:t> k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vị</a:t>
            </a:r>
            <a:r>
              <a:rPr lang="en-GB" dirty="0"/>
              <a:t> </a:t>
            </a:r>
            <a:r>
              <a:rPr lang="en-GB" dirty="0" err="1"/>
              <a:t>trí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chèn</a:t>
            </a:r>
            <a:r>
              <a:rPr lang="en-GB" dirty="0"/>
              <a:t>, n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kích</a:t>
            </a:r>
            <a:r>
              <a:rPr lang="en-GB" dirty="0"/>
              <a:t> </a:t>
            </a:r>
            <a:r>
              <a:rPr lang="en-GB" dirty="0" err="1"/>
              <a:t>thước</a:t>
            </a:r>
            <a:r>
              <a:rPr lang="en-GB" dirty="0"/>
              <a:t> </a:t>
            </a:r>
            <a:r>
              <a:rPr lang="en-GB" dirty="0" err="1"/>
              <a:t>mảng</a:t>
            </a:r>
            <a:r>
              <a:rPr lang="en-GB" dirty="0"/>
              <a:t>, x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chèn</a:t>
            </a:r>
            <a:endParaRPr lang="en-GB" dirty="0"/>
          </a:p>
          <a:p>
            <a:r>
              <a:rPr lang="en-GB" dirty="0"/>
              <a:t>a[6] = a[5]</a:t>
            </a:r>
          </a:p>
          <a:p>
            <a:r>
              <a:rPr lang="en-GB" dirty="0"/>
              <a:t>a[5] = a[4]</a:t>
            </a:r>
          </a:p>
          <a:p>
            <a:r>
              <a:rPr lang="en-GB" dirty="0"/>
              <a:t>a[4] = a[3]</a:t>
            </a:r>
          </a:p>
          <a:p>
            <a:endParaRPr lang="en-GB" dirty="0"/>
          </a:p>
          <a:p>
            <a:r>
              <a:rPr lang="en-GB" dirty="0"/>
              <a:t>a[3] = 111 </a:t>
            </a:r>
          </a:p>
          <a:p>
            <a:r>
              <a:rPr lang="en-GB" dirty="0"/>
              <a:t>n++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124200" y="3515380"/>
            <a:ext cx="1371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26123" y="3515380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a[i+1]=a[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12" idx="2"/>
            <a:endCxn id="14" idx="0"/>
          </p:cNvCxnSpPr>
          <p:nvPr/>
        </p:nvCxnSpPr>
        <p:spPr>
          <a:xfrm>
            <a:off x="7548911" y="3479230"/>
            <a:ext cx="962818" cy="79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64456" y="2956010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n-1</a:t>
            </a:r>
            <a:endParaRPr 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87574" y="4277380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k</a:t>
            </a:r>
            <a:endParaRPr 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124200" y="5559333"/>
            <a:ext cx="1371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26123" y="5572780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a[k]=x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58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/>
              <a:t>Chèn phần tử vào 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28650" y="1752600"/>
            <a:ext cx="7886699" cy="472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algn="just" eaLnBrk="1" fontAlgn="auto" hangingPunct="1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BT: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" indent="0" eaLnBrk="1" fontAlgn="auto" hangingPunct="1"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eaLnBrk="1" fontAlgn="auto" hangingPunct="1"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6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ChenX</a:t>
            </a:r>
            <a:r>
              <a:rPr 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sz="26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&amp;n, </a:t>
            </a:r>
            <a:r>
              <a:rPr lang="en-US" sz="26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26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k);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492875"/>
            <a:ext cx="1828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C2701D-1C1F-4DE0-9FD0-B6AC59B35344}" type="slidenum">
              <a:rPr lang="en-US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7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69911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12293" name="TextBox 2"/>
          <p:cNvSpPr txBox="1">
            <a:spLocks noChangeArrowheads="1"/>
          </p:cNvSpPr>
          <p:nvPr/>
        </p:nvSpPr>
        <p:spPr bwMode="auto">
          <a:xfrm>
            <a:off x="381000" y="1778000"/>
            <a:ext cx="8458200" cy="5842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bg1"/>
                </a:solidFill>
              </a:rPr>
              <a:t>TênMảng [vị trí cần truy xuất]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8600" y="2667000"/>
            <a:ext cx="8686800" cy="3962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a[5] = { 3, 6, 8, 11, 12 };</a:t>
            </a:r>
          </a:p>
          <a:p>
            <a:pPr marL="342900" lvl="1" indent="0">
              <a:buNone/>
            </a:pPr>
            <a:r>
              <a:rPr lang="it-IT" sz="2400" dirty="0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"Gia tri mang tai vi tri 3 = "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a[3]);</a:t>
            </a:r>
          </a:p>
          <a:p>
            <a:pPr marL="342900" lvl="1" indent="0">
              <a:buNone/>
            </a:pP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  <a:p>
            <a:pPr marL="46037" indent="0">
              <a:buFont typeface="Georgia" panose="02040502050405020303" pitchFamily="18" charset="0"/>
              <a:buNone/>
              <a:defRPr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: Gia tri </a:t>
            </a:r>
            <a:r>
              <a:rPr lang="en-US" sz="2400" dirty="0" err="1"/>
              <a:t>mang</a:t>
            </a:r>
            <a:r>
              <a:rPr lang="en-US" sz="2400" dirty="0"/>
              <a:t> tai vi tri 3 = 11</a:t>
            </a:r>
          </a:p>
          <a:p>
            <a:pPr>
              <a:defRPr/>
            </a:pPr>
            <a:endParaRPr lang="en-US" sz="2400" dirty="0"/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4267200" y="2667000"/>
            <a:ext cx="2844802" cy="1295400"/>
            <a:chOff x="3784954" y="2209800"/>
            <a:chExt cx="2844446" cy="1295400"/>
          </a:xfrm>
        </p:grpSpPr>
        <p:sp>
          <p:nvSpPr>
            <p:cNvPr id="5" name="Line Callout 1 (Accent Bar) 4"/>
            <p:cNvSpPr/>
            <p:nvPr/>
          </p:nvSpPr>
          <p:spPr>
            <a:xfrm>
              <a:off x="4877019" y="2209800"/>
              <a:ext cx="1752381" cy="533400"/>
            </a:xfrm>
            <a:prstGeom prst="accentCallout1">
              <a:avLst>
                <a:gd name="adj1" fmla="val 18750"/>
                <a:gd name="adj2" fmla="val -8333"/>
                <a:gd name="adj3" fmla="val 126988"/>
                <a:gd name="adj4" fmla="val -40537"/>
              </a:avLst>
            </a:prstGeom>
            <a:ln w="25400">
              <a:tailEnd type="diamon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/>
                <a:t>Vị</a:t>
              </a:r>
              <a:r>
                <a:rPr lang="en-US" dirty="0"/>
                <a:t> </a:t>
              </a:r>
              <a:r>
                <a:rPr lang="en-US" dirty="0" err="1"/>
                <a:t>trí</a:t>
              </a:r>
              <a:r>
                <a:rPr lang="en-US" dirty="0"/>
                <a:t> 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784954" y="2819400"/>
              <a:ext cx="48254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92346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Chèn phần tử vào mảng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981200"/>
            <a:ext cx="8400056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ChenX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&amp;n,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k)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n-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&gt;=k;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a[i+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a[k] = x;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n++;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338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/>
              <a:t>Bài tập áp dụng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28650" y="1752600"/>
            <a:ext cx="7886699" cy="4724400"/>
          </a:xfrm>
          <a:prstGeom prst="rect">
            <a:avLst/>
          </a:prstGeom>
        </p:spPr>
        <p:txBody>
          <a:bodyPr/>
          <a:lstStyle/>
          <a:p>
            <a:pPr marL="44450" indent="0" algn="just" eaLnBrk="1" hangingPunct="1">
              <a:buFont typeface="Georgia" pitchFamily="18" charset="0"/>
              <a:buNone/>
            </a:pPr>
            <a:r>
              <a:rPr lang="en-US" sz="3200" dirty="0" err="1"/>
              <a:t>Hãy</a:t>
            </a:r>
            <a:r>
              <a:rPr lang="en-US" sz="3200" dirty="0"/>
              <a:t> </a:t>
            </a:r>
            <a:r>
              <a:rPr lang="en-US" sz="3200" dirty="0" err="1"/>
              <a:t>viết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</a:t>
            </a:r>
            <a:r>
              <a:rPr lang="en-US" sz="3200" dirty="0" err="1"/>
              <a:t>chèn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x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mảng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a, </a:t>
            </a:r>
            <a:r>
              <a:rPr lang="en-US" sz="3200" dirty="0" err="1"/>
              <a:t>kích</a:t>
            </a:r>
            <a:r>
              <a:rPr lang="en-US" sz="3200" dirty="0"/>
              <a:t> </a:t>
            </a:r>
            <a:r>
              <a:rPr lang="en-US" sz="3200" dirty="0" err="1"/>
              <a:t>th</a:t>
            </a:r>
            <a:r>
              <a:rPr lang="vi-VN" sz="3200" dirty="0" err="1"/>
              <a:t>ước</a:t>
            </a:r>
            <a:r>
              <a:rPr lang="en-US" sz="3200" dirty="0"/>
              <a:t> n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 err="1">
                <a:solidFill>
                  <a:schemeClr val="accent2"/>
                </a:solidFill>
              </a:rPr>
              <a:t>giả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sử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mảng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không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có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giá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trị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trùng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nhau</a:t>
            </a:r>
            <a:r>
              <a:rPr lang="en-US" sz="3200" dirty="0">
                <a:solidFill>
                  <a:schemeClr val="accent2"/>
                </a:solidFill>
              </a:rPr>
              <a:t>)</a:t>
            </a:r>
          </a:p>
          <a:p>
            <a:pPr marL="44450" indent="0" algn="just" eaLnBrk="1" hangingPunct="1">
              <a:buFont typeface="Georgia" pitchFamily="18" charset="0"/>
              <a:buNone/>
            </a:pPr>
            <a:r>
              <a:rPr lang="en-GB" sz="3200" b="1" i="1" dirty="0" err="1"/>
              <a:t>Gợi</a:t>
            </a:r>
            <a:r>
              <a:rPr lang="en-GB" sz="3200" b="1" i="1" dirty="0"/>
              <a:t> ý:</a:t>
            </a:r>
          </a:p>
          <a:p>
            <a:pPr marL="558800" indent="-514350" algn="just" eaLnBrk="1" hangingPunct="1">
              <a:buFont typeface="Georgia" pitchFamily="18" charset="0"/>
              <a:buAutoNum type="arabicPeriod"/>
            </a:pPr>
            <a:r>
              <a:rPr lang="en-GB" sz="3200" i="1" dirty="0" err="1"/>
              <a:t>Viết</a:t>
            </a:r>
            <a:r>
              <a:rPr lang="en-GB" sz="3200" i="1" dirty="0"/>
              <a:t> </a:t>
            </a:r>
            <a:r>
              <a:rPr lang="en-GB" sz="3200" i="1" dirty="0" err="1"/>
              <a:t>hàm</a:t>
            </a:r>
            <a:r>
              <a:rPr lang="en-GB" sz="3200" i="1" dirty="0"/>
              <a:t> </a:t>
            </a:r>
            <a:r>
              <a:rPr lang="en-GB" sz="3200" i="1" dirty="0" err="1"/>
              <a:t>tìm</a:t>
            </a:r>
            <a:r>
              <a:rPr lang="en-GB" sz="3200" i="1" dirty="0"/>
              <a:t> </a:t>
            </a:r>
            <a:r>
              <a:rPr lang="en-GB" sz="3200" i="1" dirty="0" err="1"/>
              <a:t>vị</a:t>
            </a:r>
            <a:r>
              <a:rPr lang="en-GB" sz="3200" i="1" dirty="0"/>
              <a:t> </a:t>
            </a:r>
            <a:r>
              <a:rPr lang="en-GB" sz="3200" i="1" dirty="0" err="1"/>
              <a:t>trí</a:t>
            </a:r>
            <a:r>
              <a:rPr lang="en-GB" sz="3200" i="1" dirty="0"/>
              <a:t> </a:t>
            </a:r>
            <a:r>
              <a:rPr lang="en-GB" sz="3200" i="1" dirty="0" err="1"/>
              <a:t>phần</a:t>
            </a:r>
            <a:r>
              <a:rPr lang="en-GB" sz="3200" i="1" dirty="0"/>
              <a:t> </a:t>
            </a:r>
            <a:r>
              <a:rPr lang="en-GB" sz="3200" i="1" dirty="0" err="1"/>
              <a:t>tử</a:t>
            </a:r>
            <a:r>
              <a:rPr lang="en-GB" sz="3200" i="1" dirty="0"/>
              <a:t> </a:t>
            </a:r>
            <a:r>
              <a:rPr lang="en-GB" sz="3200" i="1" dirty="0" err="1"/>
              <a:t>có</a:t>
            </a:r>
            <a:r>
              <a:rPr lang="en-GB" sz="3200" i="1" dirty="0"/>
              <a:t> </a:t>
            </a:r>
            <a:r>
              <a:rPr lang="en-GB" sz="3200" i="1" dirty="0" err="1"/>
              <a:t>giá</a:t>
            </a:r>
            <a:r>
              <a:rPr lang="en-GB" sz="3200" i="1" dirty="0"/>
              <a:t> </a:t>
            </a:r>
            <a:r>
              <a:rPr lang="en-GB" sz="3200" i="1" dirty="0" err="1"/>
              <a:t>trị</a:t>
            </a:r>
            <a:r>
              <a:rPr lang="en-GB" sz="3200" i="1" dirty="0"/>
              <a:t> </a:t>
            </a:r>
            <a:r>
              <a:rPr lang="en-GB" sz="3200" i="1" dirty="0" err="1"/>
              <a:t>nhỏ</a:t>
            </a:r>
            <a:r>
              <a:rPr lang="en-GB" sz="3200" i="1" dirty="0"/>
              <a:t> </a:t>
            </a:r>
            <a:r>
              <a:rPr lang="en-GB" sz="3200" i="1" dirty="0" err="1"/>
              <a:t>nhất</a:t>
            </a:r>
            <a:r>
              <a:rPr lang="en-GB" sz="3200" i="1" dirty="0"/>
              <a:t> (min)</a:t>
            </a:r>
          </a:p>
          <a:p>
            <a:pPr marL="558800" indent="-514350" algn="just" eaLnBrk="1" hangingPunct="1">
              <a:buFont typeface="Georgia" pitchFamily="18" charset="0"/>
              <a:buAutoNum type="arabicPeriod"/>
            </a:pPr>
            <a:r>
              <a:rPr lang="en-GB" sz="3200" i="1" dirty="0" err="1"/>
              <a:t>Viết</a:t>
            </a:r>
            <a:r>
              <a:rPr lang="en-GB" sz="3200" i="1" dirty="0"/>
              <a:t> </a:t>
            </a:r>
            <a:r>
              <a:rPr lang="en-GB" sz="3200" i="1" dirty="0" err="1"/>
              <a:t>hàm</a:t>
            </a:r>
            <a:r>
              <a:rPr lang="en-GB" sz="3200" i="1" dirty="0"/>
              <a:t> </a:t>
            </a:r>
            <a:r>
              <a:rPr lang="en-GB" sz="3200" i="1" dirty="0" err="1"/>
              <a:t>chèn</a:t>
            </a:r>
            <a:r>
              <a:rPr lang="en-GB" sz="3200" i="1" dirty="0"/>
              <a:t> x </a:t>
            </a:r>
            <a:r>
              <a:rPr lang="en-GB" sz="3200" i="1" dirty="0" err="1"/>
              <a:t>vào</a:t>
            </a:r>
            <a:r>
              <a:rPr lang="en-GB" sz="3200" i="1" dirty="0"/>
              <a:t> </a:t>
            </a:r>
            <a:r>
              <a:rPr lang="en-GB" sz="3200" i="1" dirty="0" err="1"/>
              <a:t>sau</a:t>
            </a:r>
            <a:r>
              <a:rPr lang="en-GB" sz="3200" i="1" dirty="0"/>
              <a:t> min (</a:t>
            </a:r>
            <a:r>
              <a:rPr lang="en-GB" sz="3200" i="1" dirty="0" err="1"/>
              <a:t>sử</a:t>
            </a:r>
            <a:r>
              <a:rPr lang="en-GB" sz="3200" i="1" dirty="0"/>
              <a:t> </a:t>
            </a:r>
            <a:r>
              <a:rPr lang="en-GB" sz="3200" i="1" dirty="0" err="1"/>
              <a:t>dụng</a:t>
            </a:r>
            <a:r>
              <a:rPr lang="en-GB" sz="3200" i="1" dirty="0"/>
              <a:t> </a:t>
            </a:r>
            <a:r>
              <a:rPr lang="en-GB" sz="3200" i="1" dirty="0" err="1"/>
              <a:t>hàm</a:t>
            </a:r>
            <a:r>
              <a:rPr lang="en-GB" sz="3200" i="1" dirty="0"/>
              <a:t> </a:t>
            </a:r>
            <a:r>
              <a:rPr lang="en-GB" sz="3200" i="1" dirty="0" err="1"/>
              <a:t>ChenX</a:t>
            </a:r>
            <a:r>
              <a:rPr lang="en-GB" sz="3200" i="1" dirty="0"/>
              <a:t>)</a:t>
            </a: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492875"/>
            <a:ext cx="1828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75D3B9-788A-41A8-80EF-405871901B33}" type="slidenum">
              <a:rPr lang="en-US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656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Bài tập áp dụng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581091"/>
            <a:ext cx="659667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TimVTMin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vtmin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&lt; a[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vtmin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vtmin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vtmin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896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Bài tập áp dụng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2590800"/>
            <a:ext cx="8400056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ChenXSauMin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&amp;n,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 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TimVTMin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n);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ChenX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n, x,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244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THAO TÁC XÓA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763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/>
              <a:t>Xóa phần tử khỏi mảng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28650" y="1600200"/>
            <a:ext cx="7886699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2251031"/>
          <a:ext cx="6096000" cy="94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895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12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5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21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38</a:t>
                      </a:r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67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2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4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5</a:t>
                      </a:r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029200"/>
          <a:ext cx="6138864" cy="94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895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12</a:t>
                      </a:r>
                    </a:p>
                  </a:txBody>
                  <a:tcPr marL="91430" marR="91430"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5</a:t>
                      </a:r>
                    </a:p>
                  </a:txBody>
                  <a:tcPr marL="91430" marR="91430"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marL="91430" marR="91430"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marL="91430" marR="91430" marT="45661" marB="45661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marL="91430" marR="91430" marT="45661" marB="45661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marL="91430" marR="91430" marT="45661" marB="45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67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</a:t>
                      </a:r>
                    </a:p>
                  </a:txBody>
                  <a:tcPr marL="91430" marR="91430"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</a:t>
                      </a:r>
                    </a:p>
                  </a:txBody>
                  <a:tcPr marL="91430" marR="91430"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2</a:t>
                      </a:r>
                    </a:p>
                  </a:txBody>
                  <a:tcPr marL="91430" marR="91430"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3</a:t>
                      </a:r>
                    </a:p>
                  </a:txBody>
                  <a:tcPr marL="91430" marR="91430" marT="45661" marB="4566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4</a:t>
                      </a:r>
                    </a:p>
                  </a:txBody>
                  <a:tcPr marL="91430" marR="91430"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5</a:t>
                      </a:r>
                    </a:p>
                  </a:txBody>
                  <a:tcPr marL="91430" marR="91430" marT="45661" marB="456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53000" y="5029200"/>
            <a:ext cx="9144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5029200"/>
            <a:ext cx="9144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492875"/>
            <a:ext cx="1828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DEC1BF4-B54C-4795-A11D-288A6A9918B6}" type="slidenum">
              <a:rPr lang="en-US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6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10955 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10955 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2026920"/>
            <a:ext cx="88392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486400" y="3154680"/>
          <a:ext cx="359293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21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38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0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1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2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3</a:t>
                      </a:r>
                      <a:endParaRPr lang="en-US" sz="2000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4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5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3307080"/>
            <a:ext cx="441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Dời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a[4] sang a[3]: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a[3] = a[4]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410200" y="1676400"/>
          <a:ext cx="3651253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9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21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38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0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1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2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4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5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400" y="4373880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Dời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a[5] sang a[4]: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a[4] = a[5]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478223" y="4221480"/>
          <a:ext cx="359293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21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38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0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1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2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3</a:t>
                      </a:r>
                      <a:endParaRPr lang="en-US" sz="2000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4</a:t>
                      </a:r>
                      <a:endParaRPr lang="en-US" sz="2000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5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399" y="5440680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n--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6198"/>
              </p:ext>
            </p:extLst>
          </p:nvPr>
        </p:nvGraphicFramePr>
        <p:xfrm>
          <a:off x="5486400" y="5257800"/>
          <a:ext cx="289289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21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38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0</a:t>
                      </a:r>
                      <a:endParaRPr lang="en-US" sz="2000" i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1</a:t>
                      </a:r>
                      <a:endParaRPr lang="en-US" sz="2000" i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2</a:t>
                      </a:r>
                      <a:endParaRPr lang="en-US" sz="2000" i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3830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Xoá phần tử khỏi mảng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00201"/>
            <a:ext cx="8077200" cy="304800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Gọi</a:t>
            </a:r>
            <a:r>
              <a:rPr lang="en-GB" dirty="0"/>
              <a:t> k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vị</a:t>
            </a:r>
            <a:r>
              <a:rPr lang="en-GB" dirty="0"/>
              <a:t> </a:t>
            </a:r>
            <a:r>
              <a:rPr lang="en-GB" dirty="0" err="1"/>
              <a:t>trí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xoá</a:t>
            </a:r>
            <a:r>
              <a:rPr lang="en-GB" dirty="0"/>
              <a:t>, n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kích</a:t>
            </a:r>
            <a:r>
              <a:rPr lang="en-GB" dirty="0"/>
              <a:t> </a:t>
            </a:r>
            <a:r>
              <a:rPr lang="en-GB" dirty="0" err="1"/>
              <a:t>thước</a:t>
            </a:r>
            <a:r>
              <a:rPr lang="en-GB" dirty="0"/>
              <a:t> </a:t>
            </a:r>
            <a:r>
              <a:rPr lang="en-GB" dirty="0" err="1"/>
              <a:t>mảng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a[3] = a[4]</a:t>
            </a:r>
          </a:p>
          <a:p>
            <a:r>
              <a:rPr lang="en-GB" dirty="0"/>
              <a:t>a[4] = a[5]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3124200" y="3429000"/>
            <a:ext cx="1371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26123" y="3352800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]=a[i+1]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12" idx="0"/>
            <a:endCxn id="14" idx="2"/>
          </p:cNvCxnSpPr>
          <p:nvPr/>
        </p:nvCxnSpPr>
        <p:spPr>
          <a:xfrm flipV="1">
            <a:off x="7519564" y="3114020"/>
            <a:ext cx="845103" cy="858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77162" y="3972998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=k</a:t>
            </a:r>
            <a:endParaRPr 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61965" y="2590800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=n-2</a:t>
            </a:r>
            <a:endParaRPr 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5341349"/>
            <a:ext cx="43524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GB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GB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GB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GB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n--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602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/>
              <a:t>Xóa phần tử khỏi 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28650" y="1600200"/>
            <a:ext cx="7886699" cy="4876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algn="just" eaLnBrk="1" fontAlgn="auto" hangingPunct="1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BT: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" indent="0" eaLnBrk="1" fontAlgn="auto" hangingPunct="1"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eaLnBrk="1" fontAlgn="auto" hangingPunct="1"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6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XoaTaiVTk</a:t>
            </a:r>
            <a:r>
              <a:rPr 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sz="26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&amp;n, </a:t>
            </a:r>
            <a:r>
              <a:rPr lang="en-US" sz="26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k);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492875"/>
            <a:ext cx="1828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7AFFAF-E0BD-4871-B199-CC352C275981}" type="slidenum">
              <a:rPr lang="en-US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304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Xóa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tử</a:t>
            </a:r>
            <a:r>
              <a:rPr lang="en-GB" dirty="0"/>
              <a:t> </a:t>
            </a:r>
            <a:r>
              <a:rPr lang="en-GB" dirty="0" err="1"/>
              <a:t>khỏi</a:t>
            </a:r>
            <a:r>
              <a:rPr lang="en-GB" dirty="0"/>
              <a:t> </a:t>
            </a:r>
            <a:r>
              <a:rPr lang="en-GB" dirty="0" err="1"/>
              <a:t>mảng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2239090"/>
            <a:ext cx="737413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XoaTaiVTk(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&amp;n,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k) 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k; i &lt;= n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a[i] = a[i +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n--;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7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220"/>
            <a:ext cx="8686800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8229600" cy="4343400"/>
          </a:xfrm>
        </p:spPr>
        <p:txBody>
          <a:bodyPr rtlCol="0">
            <a:normAutofit/>
          </a:bodyPr>
          <a:lstStyle/>
          <a:p>
            <a:pPr marL="502920" indent="-514350" eaLnBrk="1" fontAlgn="auto" hangingPunct="1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3200" dirty="0" err="1"/>
              <a:t>Nhập</a:t>
            </a:r>
            <a:endParaRPr lang="en-US" sz="3200" dirty="0"/>
          </a:p>
          <a:p>
            <a:pPr marL="502920" indent="-514350" eaLnBrk="1" fontAlgn="auto" hangingPunct="1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3200" dirty="0" err="1"/>
              <a:t>Xuất</a:t>
            </a:r>
            <a:r>
              <a:rPr lang="en-US" sz="3200" dirty="0"/>
              <a:t> (</a:t>
            </a:r>
            <a:r>
              <a:rPr lang="en-US" sz="3200" dirty="0" err="1"/>
              <a:t>liệt</a:t>
            </a:r>
            <a:r>
              <a:rPr lang="en-US" sz="3200" dirty="0"/>
              <a:t> </a:t>
            </a:r>
            <a:r>
              <a:rPr lang="en-US" sz="3200" dirty="0" err="1"/>
              <a:t>kê</a:t>
            </a:r>
            <a:r>
              <a:rPr lang="en-US" sz="3200" dirty="0"/>
              <a:t>)</a:t>
            </a:r>
          </a:p>
          <a:p>
            <a:pPr marL="502920" indent="-514350" eaLnBrk="1" fontAlgn="auto" hangingPunct="1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kiếm</a:t>
            </a:r>
            <a:endParaRPr lang="en-US" sz="3200" dirty="0"/>
          </a:p>
          <a:p>
            <a:pPr marL="502920" indent="-514350" eaLnBrk="1" fontAlgn="auto" hangingPunct="1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3200" dirty="0" err="1"/>
              <a:t>Đếm</a:t>
            </a:r>
            <a:endParaRPr lang="en-US" sz="3200" dirty="0"/>
          </a:p>
          <a:p>
            <a:pPr marL="502920" indent="-514350" eaLnBrk="1" fontAlgn="auto" hangingPunct="1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3200" dirty="0" err="1"/>
              <a:t>Sắp</a:t>
            </a:r>
            <a:r>
              <a:rPr lang="en-US" sz="3200" dirty="0"/>
              <a:t> </a:t>
            </a:r>
            <a:r>
              <a:rPr lang="en-US" sz="3200" dirty="0" err="1"/>
              <a:t>xếp</a:t>
            </a:r>
            <a:endParaRPr lang="en-US" sz="3200" dirty="0"/>
          </a:p>
          <a:p>
            <a:pPr marL="502920" indent="-514350" eaLnBrk="1" fontAlgn="auto" hangingPunct="1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3200" dirty="0" err="1"/>
              <a:t>Kiểm</a:t>
            </a:r>
            <a:r>
              <a:rPr lang="en-US" sz="3200" dirty="0"/>
              <a:t> </a:t>
            </a:r>
            <a:r>
              <a:rPr lang="en-US" sz="3200" dirty="0" err="1"/>
              <a:t>tra</a:t>
            </a:r>
            <a:r>
              <a:rPr lang="en-US" sz="3200" dirty="0"/>
              <a:t> </a:t>
            </a:r>
            <a:r>
              <a:rPr lang="en-US" sz="3200" dirty="0" err="1"/>
              <a:t>mảng</a:t>
            </a:r>
            <a:r>
              <a:rPr lang="en-US" sz="3200" dirty="0"/>
              <a:t> </a:t>
            </a:r>
            <a:r>
              <a:rPr lang="en-US" sz="3200" dirty="0" err="1"/>
              <a:t>thỏa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trước</a:t>
            </a:r>
            <a:endParaRPr lang="en-US" sz="3200" dirty="0"/>
          </a:p>
          <a:p>
            <a:pPr marL="502920" indent="-514350" eaLnBrk="1" fontAlgn="auto" hangingPunct="1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3200" dirty="0" err="1"/>
              <a:t>Tách</a:t>
            </a:r>
            <a:r>
              <a:rPr lang="en-US" sz="3200" dirty="0"/>
              <a:t>/ </a:t>
            </a:r>
            <a:r>
              <a:rPr lang="en-US" sz="3200" dirty="0" err="1"/>
              <a:t>ghép</a:t>
            </a:r>
            <a:r>
              <a:rPr lang="en-US" sz="3200" dirty="0"/>
              <a:t> </a:t>
            </a:r>
            <a:r>
              <a:rPr lang="en-US" sz="3200" dirty="0" err="1"/>
              <a:t>mảng</a:t>
            </a:r>
            <a:endParaRPr lang="en-US" sz="3200" dirty="0"/>
          </a:p>
          <a:p>
            <a:pPr marL="502920" indent="-514350" eaLnBrk="1" fontAlgn="auto" hangingPunct="1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3200" dirty="0" err="1"/>
              <a:t>Chèn</a:t>
            </a:r>
            <a:r>
              <a:rPr lang="en-US" sz="3200" dirty="0"/>
              <a:t> / </a:t>
            </a:r>
            <a:r>
              <a:rPr lang="en-US" sz="3200" dirty="0" err="1"/>
              <a:t>xóa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50370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/>
              <a:t>Bài tập áp dụng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28650" y="1676400"/>
            <a:ext cx="7886699" cy="4800600"/>
          </a:xfrm>
          <a:prstGeom prst="rect">
            <a:avLst/>
          </a:prstGeom>
        </p:spPr>
        <p:txBody>
          <a:bodyPr/>
          <a:lstStyle/>
          <a:p>
            <a:pPr marL="44450" indent="0" algn="just" eaLnBrk="1" hangingPunct="1">
              <a:buFont typeface="Georgia" pitchFamily="18" charset="0"/>
              <a:buNone/>
            </a:pPr>
            <a:r>
              <a:rPr lang="en-US" sz="3200" dirty="0" err="1"/>
              <a:t>Hãy</a:t>
            </a:r>
            <a:r>
              <a:rPr lang="en-US" sz="3200" dirty="0"/>
              <a:t> </a:t>
            </a:r>
            <a:r>
              <a:rPr lang="en-US" sz="3200" dirty="0" err="1"/>
              <a:t>viết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</a:t>
            </a:r>
            <a:r>
              <a:rPr lang="en-US" sz="3200" dirty="0" err="1"/>
              <a:t>xóa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x </a:t>
            </a:r>
            <a:r>
              <a:rPr lang="en-US" sz="3200" i="1" dirty="0">
                <a:solidFill>
                  <a:schemeClr val="accent2"/>
                </a:solidFill>
              </a:rPr>
              <a:t>(</a:t>
            </a:r>
            <a:r>
              <a:rPr lang="en-US" sz="3200" i="1" dirty="0" err="1">
                <a:solidFill>
                  <a:schemeClr val="accent2"/>
                </a:solidFill>
              </a:rPr>
              <a:t>nếu</a:t>
            </a:r>
            <a:r>
              <a:rPr lang="en-US" sz="3200" i="1" dirty="0">
                <a:solidFill>
                  <a:schemeClr val="accent2"/>
                </a:solidFill>
              </a:rPr>
              <a:t> </a:t>
            </a:r>
            <a:r>
              <a:rPr lang="en-US" sz="3200" i="1" dirty="0" err="1">
                <a:solidFill>
                  <a:schemeClr val="accent2"/>
                </a:solidFill>
              </a:rPr>
              <a:t>có</a:t>
            </a:r>
            <a:r>
              <a:rPr lang="en-US" sz="3200" i="1" dirty="0">
                <a:solidFill>
                  <a:schemeClr val="accent2"/>
                </a:solidFill>
              </a:rPr>
              <a:t>)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mảng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a, </a:t>
            </a:r>
            <a:r>
              <a:rPr lang="en-US" sz="3200" dirty="0" err="1"/>
              <a:t>kích</a:t>
            </a:r>
            <a:r>
              <a:rPr lang="en-US" sz="3200" dirty="0"/>
              <a:t> </a:t>
            </a:r>
            <a:r>
              <a:rPr lang="en-US" sz="3200" dirty="0" err="1"/>
              <a:t>th</a:t>
            </a:r>
            <a:r>
              <a:rPr lang="vi-VN" sz="3200" dirty="0" err="1"/>
              <a:t>ước</a:t>
            </a:r>
            <a:r>
              <a:rPr lang="en-US" sz="3200" dirty="0"/>
              <a:t> n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 err="1">
                <a:solidFill>
                  <a:schemeClr val="accent2"/>
                </a:solidFill>
              </a:rPr>
              <a:t>giả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sử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mảng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không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có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giá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trị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trùng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nhau</a:t>
            </a:r>
            <a:r>
              <a:rPr lang="en-US" sz="3200" dirty="0">
                <a:solidFill>
                  <a:schemeClr val="accent2"/>
                </a:solidFill>
              </a:rPr>
              <a:t>)</a:t>
            </a:r>
          </a:p>
          <a:p>
            <a:pPr marL="44450" indent="0" algn="just" eaLnBrk="1" hangingPunct="1">
              <a:buFont typeface="Georgia" pitchFamily="18" charset="0"/>
              <a:buNone/>
            </a:pPr>
            <a:r>
              <a:rPr lang="en-GB" sz="3200" i="1" u="sng" dirty="0" err="1"/>
              <a:t>Gợi</a:t>
            </a:r>
            <a:r>
              <a:rPr lang="en-GB" sz="3200" i="1" u="sng" dirty="0"/>
              <a:t> ý: </a:t>
            </a:r>
          </a:p>
          <a:p>
            <a:pPr marL="558800" indent="-514350" algn="just" eaLnBrk="1" hangingPunct="1">
              <a:buFont typeface="Georgia" pitchFamily="18" charset="0"/>
              <a:buAutoNum type="arabicPeriod"/>
            </a:pPr>
            <a:r>
              <a:rPr lang="en-GB" sz="3200" i="1" dirty="0" err="1"/>
              <a:t>Viết</a:t>
            </a:r>
            <a:r>
              <a:rPr lang="en-GB" sz="3200" i="1" dirty="0"/>
              <a:t> </a:t>
            </a:r>
            <a:r>
              <a:rPr lang="en-GB" sz="3200" i="1" dirty="0" err="1"/>
              <a:t>hàm</a:t>
            </a:r>
            <a:r>
              <a:rPr lang="en-GB" sz="3200" i="1" dirty="0"/>
              <a:t> </a:t>
            </a:r>
            <a:r>
              <a:rPr lang="en-GB" sz="3200" i="1" dirty="0" err="1"/>
              <a:t>tìm</a:t>
            </a:r>
            <a:r>
              <a:rPr lang="en-GB" sz="3200" i="1" dirty="0"/>
              <a:t> </a:t>
            </a:r>
            <a:r>
              <a:rPr lang="en-GB" sz="3200" i="1" dirty="0" err="1"/>
              <a:t>vị</a:t>
            </a:r>
            <a:r>
              <a:rPr lang="en-GB" sz="3200" i="1" dirty="0"/>
              <a:t> </a:t>
            </a:r>
            <a:r>
              <a:rPr lang="en-GB" sz="3200" i="1" dirty="0" err="1"/>
              <a:t>trí</a:t>
            </a:r>
            <a:r>
              <a:rPr lang="en-GB" sz="3200" i="1" dirty="0"/>
              <a:t> </a:t>
            </a:r>
            <a:r>
              <a:rPr lang="en-GB" sz="3200" i="1" dirty="0" err="1"/>
              <a:t>phần</a:t>
            </a:r>
            <a:r>
              <a:rPr lang="en-GB" sz="3200" i="1" dirty="0"/>
              <a:t> </a:t>
            </a:r>
            <a:r>
              <a:rPr lang="en-GB" sz="3200" i="1" dirty="0" err="1"/>
              <a:t>tử</a:t>
            </a:r>
            <a:r>
              <a:rPr lang="en-GB" sz="3200" i="1" dirty="0"/>
              <a:t> </a:t>
            </a:r>
            <a:r>
              <a:rPr lang="en-GB" sz="3200" i="1" dirty="0" err="1"/>
              <a:t>có</a:t>
            </a:r>
            <a:r>
              <a:rPr lang="en-GB" sz="3200" i="1" dirty="0"/>
              <a:t> </a:t>
            </a:r>
            <a:r>
              <a:rPr lang="en-GB" sz="3200" i="1" dirty="0" err="1"/>
              <a:t>giá</a:t>
            </a:r>
            <a:r>
              <a:rPr lang="en-GB" sz="3200" i="1" dirty="0"/>
              <a:t> </a:t>
            </a:r>
            <a:r>
              <a:rPr lang="en-GB" sz="3200" i="1" dirty="0" err="1"/>
              <a:t>trị</a:t>
            </a:r>
            <a:r>
              <a:rPr lang="en-GB" sz="3200" i="1" dirty="0"/>
              <a:t> x</a:t>
            </a:r>
          </a:p>
          <a:p>
            <a:pPr marL="558800" indent="-514350" algn="just" eaLnBrk="1" hangingPunct="1">
              <a:buFont typeface="Georgia" pitchFamily="18" charset="0"/>
              <a:buAutoNum type="arabicPeriod"/>
            </a:pPr>
            <a:r>
              <a:rPr lang="en-GB" sz="3200" i="1" dirty="0" err="1"/>
              <a:t>Viết</a:t>
            </a:r>
            <a:r>
              <a:rPr lang="en-GB" sz="3200" i="1" dirty="0"/>
              <a:t> </a:t>
            </a:r>
            <a:r>
              <a:rPr lang="en-GB" sz="3200" i="1" dirty="0" err="1"/>
              <a:t>hàm</a:t>
            </a:r>
            <a:r>
              <a:rPr lang="en-GB" sz="3200" i="1" dirty="0"/>
              <a:t> </a:t>
            </a:r>
            <a:r>
              <a:rPr lang="en-GB" sz="3200" i="1" dirty="0" err="1"/>
              <a:t>xoá</a:t>
            </a:r>
            <a:r>
              <a:rPr lang="en-GB" sz="3200" i="1" dirty="0"/>
              <a:t> </a:t>
            </a:r>
            <a:r>
              <a:rPr lang="en-GB" sz="3200" i="1" dirty="0" err="1"/>
              <a:t>phần</a:t>
            </a:r>
            <a:r>
              <a:rPr lang="en-GB" sz="3200" i="1" dirty="0"/>
              <a:t> </a:t>
            </a:r>
            <a:r>
              <a:rPr lang="en-GB" sz="3200" i="1" dirty="0" err="1"/>
              <a:t>tử</a:t>
            </a:r>
            <a:r>
              <a:rPr lang="en-GB" sz="3200" i="1" dirty="0"/>
              <a:t> x (</a:t>
            </a:r>
            <a:r>
              <a:rPr lang="en-GB" sz="3200" i="1" dirty="0" err="1"/>
              <a:t>sử</a:t>
            </a:r>
            <a:r>
              <a:rPr lang="en-GB" sz="3200" i="1" dirty="0"/>
              <a:t> </a:t>
            </a:r>
            <a:r>
              <a:rPr lang="en-GB" sz="3200" i="1" dirty="0" err="1"/>
              <a:t>dụng</a:t>
            </a:r>
            <a:r>
              <a:rPr lang="en-GB" sz="3200" i="1" dirty="0"/>
              <a:t> </a:t>
            </a:r>
            <a:r>
              <a:rPr lang="en-GB" sz="3200" i="1" dirty="0" err="1"/>
              <a:t>hàm</a:t>
            </a:r>
            <a:r>
              <a:rPr lang="en-GB" sz="3200" i="1" dirty="0"/>
              <a:t> </a:t>
            </a:r>
            <a:r>
              <a:rPr lang="en-GB" sz="3200" i="1" dirty="0" err="1"/>
              <a:t>XoaTaiVTk</a:t>
            </a:r>
            <a:r>
              <a:rPr lang="en-GB" sz="3200" i="1" dirty="0"/>
              <a:t>)</a:t>
            </a: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492875"/>
            <a:ext cx="1828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E8E0D55-FE98-4190-9157-B2AB5C157A55}" type="slidenum">
              <a:rPr lang="en-US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25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Bài tập áp dụng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981200"/>
            <a:ext cx="7487947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TimVTX(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 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n; i++) 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(a[i] == x)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790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Bài tập áp dụng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981200"/>
            <a:ext cx="7487947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XoaX(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&amp;n,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 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 = TimVTX(a, n, x);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(vt != -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XoaTaiVTk(a, n, vt);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875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CHUỖI KÝ TỰ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92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28650" y="1676400"/>
            <a:ext cx="8286750" cy="46482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indent="-18288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Chuỗi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ườn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là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dãy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̉,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mỗi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̉ có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kiểu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</a:p>
          <a:p>
            <a:pPr indent="-18288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nháy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‘a’, ‘1’, ‘ ’ (</a:t>
            </a:r>
            <a:r>
              <a:rPr lang="en-GB" altLang="zh-CN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GB" altLang="zh-CN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altLang="zh-CN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GB" altLang="zh-CN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GB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GB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GB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nháy</a:t>
            </a:r>
            <a:r>
              <a:rPr lang="en-GB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 </a:t>
            </a:r>
            <a:r>
              <a:rPr lang="en-GB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GB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nháy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kép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ten”, “123”, “” (</a:t>
            </a:r>
            <a:r>
              <a:rPr lang="en-GB" altLang="zh-CN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GB" altLang="zh-CN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GB" altLang="zh-CN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GB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477000"/>
            <a:ext cx="1828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F16726-9E1E-43BF-BE6F-F085B795E9FD}" type="slidenum">
              <a:rPr lang="en-US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101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28650" y="1676400"/>
            <a:ext cx="8134350" cy="46482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Chuỗi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thúc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bằng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 ‘\0’ (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0). Do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dài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chuỗi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chứa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 ‘\0’.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“NGUYEN VAN A”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eaLnBrk="1" hangingPunct="1"/>
            <a:endParaRPr lang="en-GB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477000"/>
            <a:ext cx="1828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74E7D2-4E6D-421B-9B1F-160070781206}" type="slidenum">
              <a:rPr lang="en-US"/>
              <a:pPr>
                <a:defRPr/>
              </a:pPr>
              <a:t>85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85800" y="4352925"/>
          <a:ext cx="8305804" cy="82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8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89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9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89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89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89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551">
                <a:tc>
                  <a:txBody>
                    <a:bodyPr/>
                    <a:lstStyle/>
                    <a:p>
                      <a:r>
                        <a:rPr lang="en-US" sz="2400" b="1" dirty="0"/>
                        <a:t>‘N’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‘G’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‘U’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‘Y’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‘E’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‘N’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‘  ‘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‘V’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‘A’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‘N’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‘  ‘</a:t>
                      </a:r>
                      <a:endParaRPr lang="en-US" sz="2400" b="1" dirty="0"/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‘A’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‘\0’</a:t>
                      </a:r>
                    </a:p>
                  </a:txBody>
                  <a:tcPr marT="45755" marB="457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24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2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3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4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5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6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7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8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9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11</a:t>
                      </a:r>
                    </a:p>
                  </a:txBody>
                  <a:tcPr marT="45755" marB="45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12</a:t>
                      </a:r>
                    </a:p>
                  </a:txBody>
                  <a:tcPr marT="45755" marB="457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5289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28650" y="1676400"/>
            <a:ext cx="8134350" cy="48768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45720" indent="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 &lt;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chuỗi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[&lt;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tối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 ;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Tx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Ví dụ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[25];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nghĩa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kiểu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25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vậy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vì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‘\0’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endParaRPr lang="en-US" altLang="zh-CN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600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28650" y="1524000"/>
            <a:ext cx="8134350" cy="5029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Cách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 *&lt;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chuỗi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&gt;;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Ví dụ: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nhớ</a:t>
            </a:r>
            <a:r>
              <a:rPr 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tr</a:t>
            </a:r>
            <a:r>
              <a:rPr lang="vi-V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ước</a:t>
            </a:r>
            <a:r>
              <a:rPr 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str</a:t>
            </a:r>
            <a:endParaRPr lang="en-US" sz="2800" b="1" i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Ví</a:t>
            </a:r>
            <a:r>
              <a:rPr lang="en-GB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dụ</a:t>
            </a:r>
            <a:r>
              <a:rPr lang="en-GB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 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GB" sz="25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char *</a:t>
            </a:r>
            <a:r>
              <a:rPr lang="en-GB" sz="25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str</a:t>
            </a:r>
            <a:r>
              <a:rPr lang="en-GB" sz="25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;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GB" sz="25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str</a:t>
            </a:r>
            <a:r>
              <a:rPr lang="en-GB" sz="25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= (char*)</a:t>
            </a:r>
            <a:r>
              <a:rPr lang="en-GB" sz="25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malloc</a:t>
            </a:r>
            <a:r>
              <a:rPr lang="en-GB" sz="25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(30); //</a:t>
            </a:r>
            <a:r>
              <a:rPr lang="en-GB" sz="25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Cấp</a:t>
            </a:r>
            <a:r>
              <a:rPr lang="en-GB" sz="25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bộ</a:t>
            </a:r>
            <a:r>
              <a:rPr lang="en-GB" sz="25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nhớ</a:t>
            </a:r>
            <a:r>
              <a:rPr lang="en-GB" sz="25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cho</a:t>
            </a:r>
            <a:r>
              <a:rPr lang="en-GB" sz="25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str</a:t>
            </a:r>
            <a:r>
              <a:rPr lang="en-GB" sz="25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gồm</a:t>
            </a:r>
            <a:r>
              <a:rPr lang="en-GB" sz="25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30 </a:t>
            </a:r>
            <a:r>
              <a:rPr lang="en-GB" sz="25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ký</a:t>
            </a:r>
            <a:r>
              <a:rPr lang="en-GB" sz="25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tự</a:t>
            </a:r>
            <a:endParaRPr lang="en-GB" sz="25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!!!</a:t>
            </a:r>
            <a:r>
              <a:rPr lang="en-GB" sz="25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Gán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trực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tiếp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thì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không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cần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cấp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phát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bộ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nhớ</a:t>
            </a:r>
            <a:r>
              <a:rPr lang="en-GB" sz="25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Line Callout 2 1"/>
          <p:cNvSpPr/>
          <p:nvPr/>
        </p:nvSpPr>
        <p:spPr>
          <a:xfrm>
            <a:off x="4419600" y="4267200"/>
            <a:ext cx="27432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577"/>
              <a:gd name="adj6" fmla="val -488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Thư </a:t>
            </a:r>
            <a:r>
              <a:rPr lang="en-US" sz="2600" dirty="0" err="1"/>
              <a:t>viện</a:t>
            </a:r>
            <a:r>
              <a:rPr lang="en-US" sz="2600" dirty="0"/>
              <a:t> </a:t>
            </a:r>
            <a:r>
              <a:rPr lang="en-US" sz="2600" b="1" dirty="0" err="1"/>
              <a:t>malloc.h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804836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– </a:t>
            </a:r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28650" y="1447800"/>
            <a:ext cx="8134350" cy="2362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*gets(char *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14647" y="3718679"/>
            <a:ext cx="7491153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vao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chuoi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gets(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Chuoi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vua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la: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%s\n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970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28650" y="1447800"/>
            <a:ext cx="8134350" cy="14478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GB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GB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2362200"/>
            <a:ext cx="5589992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“Nguyen Van An”</a:t>
            </a:r>
          </a:p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“Nguyen” </a:t>
            </a:r>
          </a:p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 </a:t>
            </a:r>
            <a:r>
              <a:rPr lang="en-GB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“Nguyen”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6423" y="3506956"/>
            <a:ext cx="7491153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vao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chuoi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Chuoi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vua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la: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%s\n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2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THAO TÁC NHẬP VÀ XUẤT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465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Xuất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– </a:t>
            </a:r>
            <a:r>
              <a:rPr lang="en-GB" dirty="0" err="1"/>
              <a:t>string.h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Cú </a:t>
            </a:r>
            <a:r>
              <a:rPr lang="en-US" dirty="0" err="1"/>
              <a:t>pháp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puts (</a:t>
            </a:r>
            <a:r>
              <a:rPr lang="en-US" dirty="0" err="1"/>
              <a:t>const</a:t>
            </a:r>
            <a:r>
              <a:rPr lang="en-US" dirty="0"/>
              <a:t> char *s);</a:t>
            </a:r>
          </a:p>
          <a:p>
            <a:r>
              <a:rPr lang="fr-FR" dirty="0" err="1"/>
              <a:t>Ví</a:t>
            </a:r>
            <a:r>
              <a:rPr lang="fr-FR" dirty="0"/>
              <a:t> </a:t>
            </a:r>
            <a:r>
              <a:rPr lang="fr-FR" dirty="0" err="1"/>
              <a:t>dụ</a:t>
            </a:r>
            <a:r>
              <a:rPr lang="fr-FR" dirty="0"/>
              <a:t>:</a:t>
            </a:r>
          </a:p>
          <a:p>
            <a:pPr marL="558800" lvl="2" indent="0">
              <a:buNone/>
            </a:pPr>
            <a:r>
              <a:rPr lang="fr-FR" i="1" dirty="0" err="1"/>
              <a:t>int</a:t>
            </a:r>
            <a:r>
              <a:rPr lang="fr-FR" i="1" dirty="0"/>
              <a:t>  main()</a:t>
            </a:r>
            <a:endParaRPr lang="en-US" dirty="0"/>
          </a:p>
          <a:p>
            <a:pPr marL="558800" lvl="2" indent="0">
              <a:buNone/>
            </a:pPr>
            <a:r>
              <a:rPr lang="fr-FR" i="1" dirty="0"/>
              <a:t>{</a:t>
            </a:r>
            <a:endParaRPr lang="en-US" dirty="0"/>
          </a:p>
          <a:p>
            <a:pPr marL="558800" lvl="2" indent="0">
              <a:buNone/>
            </a:pPr>
            <a:r>
              <a:rPr lang="fr-FR" i="1" dirty="0"/>
              <a:t>    	char *</a:t>
            </a:r>
            <a:r>
              <a:rPr lang="fr-FR" i="1" dirty="0" err="1"/>
              <a:t>str</a:t>
            </a:r>
            <a:r>
              <a:rPr lang="fr-FR" i="1" dirty="0"/>
              <a:t> = "Vi du </a:t>
            </a:r>
            <a:r>
              <a:rPr lang="fr-FR" i="1" dirty="0" err="1"/>
              <a:t>xuat</a:t>
            </a:r>
            <a:r>
              <a:rPr lang="fr-FR" i="1" dirty="0"/>
              <a:t> </a:t>
            </a:r>
            <a:r>
              <a:rPr lang="fr-FR" i="1" dirty="0" err="1"/>
              <a:t>chuoi</a:t>
            </a:r>
            <a:r>
              <a:rPr lang="fr-FR" i="1" dirty="0"/>
              <a:t>";</a:t>
            </a:r>
            <a:endParaRPr lang="en-US" dirty="0"/>
          </a:p>
          <a:p>
            <a:pPr marL="558800" lvl="2" indent="0">
              <a:buNone/>
            </a:pPr>
            <a:r>
              <a:rPr lang="fr-FR" i="1" dirty="0"/>
              <a:t>    	</a:t>
            </a:r>
            <a:r>
              <a:rPr lang="en-US" i="1" dirty="0"/>
              <a:t>puts(</a:t>
            </a:r>
            <a:r>
              <a:rPr lang="en-US" i="1" dirty="0" err="1"/>
              <a:t>str</a:t>
            </a:r>
            <a:r>
              <a:rPr lang="en-US" i="1" dirty="0"/>
              <a:t>);</a:t>
            </a:r>
          </a:p>
          <a:p>
            <a:pPr marL="558800" lvl="2" indent="0">
              <a:buNone/>
            </a:pPr>
            <a:r>
              <a:rPr lang="en-US" i="1" dirty="0"/>
              <a:t>		return 0;</a:t>
            </a:r>
            <a:endParaRPr lang="en-US" dirty="0"/>
          </a:p>
          <a:p>
            <a:pPr marL="558800" lvl="2" indent="0">
              <a:buNone/>
            </a:pP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dùng </a:t>
            </a:r>
            <a:r>
              <a:rPr lang="en-GB" b="1" i="1" dirty="0" err="1"/>
              <a:t>printf</a:t>
            </a:r>
            <a:r>
              <a:rPr lang="en-GB" b="1" i="1" dirty="0"/>
              <a:t>(): </a:t>
            </a:r>
            <a:r>
              <a:rPr lang="en-GB" b="1" i="1" dirty="0" err="1">
                <a:solidFill>
                  <a:srgbClr val="FF0000"/>
                </a:solidFill>
              </a:rPr>
              <a:t>printf</a:t>
            </a:r>
            <a:r>
              <a:rPr lang="en-GB" b="1" i="1" dirty="0">
                <a:solidFill>
                  <a:srgbClr val="FF0000"/>
                </a:solidFill>
              </a:rPr>
              <a:t>(“%s”, </a:t>
            </a:r>
            <a:r>
              <a:rPr lang="en-GB" b="1" dirty="0" err="1">
                <a:solidFill>
                  <a:srgbClr val="FF0000"/>
                </a:solidFill>
              </a:rPr>
              <a:t>str</a:t>
            </a:r>
            <a:r>
              <a:rPr lang="en-GB" b="1" dirty="0">
                <a:solidFill>
                  <a:srgbClr val="FF0000"/>
                </a:solidFill>
              </a:rPr>
              <a:t>);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122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- </a:t>
            </a:r>
            <a:r>
              <a:rPr lang="en-GB" b="1" dirty="0"/>
              <a:t>&lt;</a:t>
            </a:r>
            <a:r>
              <a:rPr lang="en-GB" b="1" dirty="0" err="1"/>
              <a:t>string.h</a:t>
            </a:r>
            <a:r>
              <a:rPr lang="en-GB" b="1" dirty="0"/>
              <a:t>&gt;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1697"/>
            <a:ext cx="7886700" cy="547630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dài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: </a:t>
            </a:r>
            <a:r>
              <a:rPr lang="en-GB" i="1" dirty="0" err="1"/>
              <a:t>strlen</a:t>
            </a:r>
            <a:endParaRPr lang="en-GB" i="1" dirty="0"/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dirty="0"/>
              <a:t>Sao </a:t>
            </a:r>
            <a:r>
              <a:rPr lang="en-GB" dirty="0" err="1"/>
              <a:t>chép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: </a:t>
            </a:r>
            <a:r>
              <a:rPr lang="en-GB" i="1" dirty="0" err="1"/>
              <a:t>strcpy</a:t>
            </a:r>
            <a:r>
              <a:rPr lang="en-GB" i="1" dirty="0"/>
              <a:t>, </a:t>
            </a:r>
            <a:r>
              <a:rPr lang="en-GB" i="1" dirty="0" err="1"/>
              <a:t>strncpy</a:t>
            </a:r>
            <a:endParaRPr lang="en-GB" i="1" dirty="0"/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dirty="0" err="1"/>
              <a:t>Nối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: </a:t>
            </a:r>
            <a:r>
              <a:rPr lang="en-GB" i="1" dirty="0" err="1"/>
              <a:t>strcat</a:t>
            </a:r>
            <a:r>
              <a:rPr lang="en-GB" i="1" dirty="0"/>
              <a:t>, </a:t>
            </a:r>
            <a:r>
              <a:rPr lang="en-GB" i="1" dirty="0" err="1"/>
              <a:t>strncat</a:t>
            </a:r>
            <a:endParaRPr lang="en-GB" i="1" dirty="0"/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dirty="0"/>
              <a:t>So </a:t>
            </a:r>
            <a:r>
              <a:rPr lang="en-GB" dirty="0" err="1"/>
              <a:t>sánh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: </a:t>
            </a:r>
            <a:r>
              <a:rPr lang="en-GB" i="1" dirty="0" err="1"/>
              <a:t>strcmp</a:t>
            </a:r>
            <a:r>
              <a:rPr lang="en-GB" i="1" dirty="0"/>
              <a:t>, </a:t>
            </a:r>
            <a:r>
              <a:rPr lang="en-GB" i="1" dirty="0" err="1"/>
              <a:t>strncmp</a:t>
            </a:r>
            <a:r>
              <a:rPr lang="en-GB" i="1" dirty="0"/>
              <a:t>, </a:t>
            </a:r>
            <a:r>
              <a:rPr lang="en-GB" i="1" dirty="0" err="1"/>
              <a:t>stricmp</a:t>
            </a:r>
            <a:r>
              <a:rPr lang="en-GB" i="1" dirty="0"/>
              <a:t>, </a:t>
            </a:r>
            <a:r>
              <a:rPr lang="en-GB" i="1" dirty="0" err="1"/>
              <a:t>strnicmp</a:t>
            </a:r>
            <a:endParaRPr lang="en-GB" i="1" dirty="0"/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kiếm</a:t>
            </a:r>
            <a:r>
              <a:rPr lang="en-GB" dirty="0"/>
              <a:t>: </a:t>
            </a:r>
            <a:r>
              <a:rPr lang="en-GB" i="1" dirty="0" err="1"/>
              <a:t>strchr</a:t>
            </a:r>
            <a:r>
              <a:rPr lang="en-GB" i="1" dirty="0"/>
              <a:t>, </a:t>
            </a:r>
            <a:r>
              <a:rPr lang="en-GB" i="1" dirty="0" err="1"/>
              <a:t>strstr</a:t>
            </a:r>
            <a:endParaRPr lang="en-GB" i="1" dirty="0"/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dirty="0" err="1"/>
              <a:t>Tách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: </a:t>
            </a:r>
            <a:r>
              <a:rPr lang="en-GB" i="1" dirty="0" err="1"/>
              <a:t>strtok</a:t>
            </a:r>
            <a:endParaRPr lang="en-GB" i="1" dirty="0"/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chữ</a:t>
            </a:r>
            <a:r>
              <a:rPr lang="en-GB" dirty="0"/>
              <a:t> in HOA: </a:t>
            </a:r>
            <a:r>
              <a:rPr lang="en-GB" i="1" dirty="0" err="1"/>
              <a:t>strupr</a:t>
            </a:r>
            <a:endParaRPr lang="en-GB" i="1" dirty="0"/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chữ</a:t>
            </a:r>
            <a:r>
              <a:rPr lang="en-GB" dirty="0"/>
              <a:t> in </a:t>
            </a:r>
            <a:r>
              <a:rPr lang="en-GB" dirty="0" err="1"/>
              <a:t>thường</a:t>
            </a:r>
            <a:r>
              <a:rPr lang="en-GB" dirty="0"/>
              <a:t>: </a:t>
            </a:r>
            <a:r>
              <a:rPr lang="en-GB" i="1" dirty="0" err="1"/>
              <a:t>strlwr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393389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6199"/>
            <a:ext cx="8134350" cy="100069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28650" y="1600200"/>
            <a:ext cx="8058150" cy="495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*s); </a:t>
            </a:r>
          </a:p>
          <a:p>
            <a:pPr algn="just">
              <a:lnSpc>
                <a:spcPct val="150000"/>
              </a:lnSpc>
            </a:pPr>
            <a:r>
              <a:rPr lang="en-GB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GB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GB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"Borland International";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("Do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%d\n",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quả: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21</a:t>
            </a:r>
          </a:p>
        </p:txBody>
      </p:sp>
    </p:spTree>
    <p:extLst>
      <p:ext uri="{BB962C8B-B14F-4D97-AF65-F5344CB8AC3E}">
        <p14:creationId xmlns:p14="http://schemas.microsoft.com/office/powerpoint/2010/main" val="4155221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 -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dài</a:t>
            </a:r>
            <a:r>
              <a:rPr lang="en-GB" dirty="0"/>
              <a:t> </a:t>
            </a:r>
            <a:r>
              <a:rPr lang="en-GB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8134350" cy="4648200"/>
          </a:xfrm>
        </p:spPr>
        <p:txBody>
          <a:bodyPr>
            <a:normAutofit lnSpcReduction="100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đ</a:t>
            </a:r>
            <a:r>
              <a:rPr lang="vi-VN" dirty="0"/>
              <a:t>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in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màn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thứ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đảo</a:t>
            </a:r>
            <a:r>
              <a:rPr lang="en-GB" dirty="0"/>
              <a:t> </a:t>
            </a:r>
            <a:r>
              <a:rPr lang="en-GB" dirty="0" err="1"/>
              <a:t>ngược</a:t>
            </a:r>
            <a:endParaRPr lang="en-GB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xem</a:t>
            </a:r>
            <a:r>
              <a:rPr lang="en-GB" dirty="0"/>
              <a:t> </a:t>
            </a:r>
            <a:r>
              <a:rPr lang="en-GB" dirty="0" err="1"/>
              <a:t>ký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b="1" i="1" dirty="0" err="1"/>
              <a:t>ch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? 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biết</a:t>
            </a:r>
            <a:r>
              <a:rPr lang="en-GB" dirty="0"/>
              <a:t> </a:t>
            </a:r>
            <a:r>
              <a:rPr lang="en-GB" dirty="0" err="1"/>
              <a:t>vị</a:t>
            </a:r>
            <a:r>
              <a:rPr lang="en-GB" dirty="0"/>
              <a:t> </a:t>
            </a:r>
            <a:r>
              <a:rPr lang="en-GB" dirty="0" err="1"/>
              <a:t>trí</a:t>
            </a:r>
            <a:r>
              <a:rPr lang="en-GB" dirty="0"/>
              <a:t> </a:t>
            </a:r>
            <a:r>
              <a:rPr lang="en-GB" dirty="0" err="1"/>
              <a:t>xuất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tiên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b="1" i="1" dirty="0" err="1"/>
              <a:t>ch</a:t>
            </a:r>
            <a:endParaRPr lang="en-GB" b="1" i="1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</a:t>
            </a:r>
            <a:r>
              <a:rPr lang="en-US" dirty="0" err="1"/>
              <a:t>kiểm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có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xứng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đổi</a:t>
            </a:r>
            <a:r>
              <a:rPr lang="en-US" dirty="0"/>
              <a:t> </a:t>
            </a:r>
            <a:r>
              <a:rPr lang="en-US" dirty="0" err="1"/>
              <a:t>tất</a:t>
            </a:r>
            <a:r>
              <a:rPr lang="en-US" dirty="0"/>
              <a:t> cả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ky</a:t>
            </a:r>
            <a:r>
              <a:rPr lang="en-US" dirty="0"/>
              <a:t>́ </a:t>
            </a:r>
            <a:r>
              <a:rPr lang="en-US" dirty="0" err="1"/>
              <a:t>tư</a:t>
            </a:r>
            <a:r>
              <a:rPr lang="en-US" dirty="0"/>
              <a:t>̣ có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chuỗi</a:t>
            </a:r>
            <a:r>
              <a:rPr lang="en-US" dirty="0"/>
              <a:t>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HOA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dùng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</a:t>
            </a:r>
            <a:r>
              <a:rPr lang="en-US" dirty="0" err="1"/>
              <a:t>strupr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8564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4256" y="1600200"/>
            <a:ext cx="679094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DemKyTuTrang(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*s)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n=strlen(s);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i&lt;n; i++)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(s[i]==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d++;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750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458200" cy="990600"/>
          </a:xfrm>
        </p:spPr>
        <p:txBody>
          <a:bodyPr/>
          <a:lstStyle/>
          <a:p>
            <a:r>
              <a:rPr lang="en-US" dirty="0"/>
              <a:t>2.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ngược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2362200"/>
            <a:ext cx="682109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XuatChuoiNguoc(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*s) 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strlen(s);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n -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&gt;=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i--)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printf(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s[i]);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239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thêm</a:t>
            </a:r>
            <a:r>
              <a:rPr lang="en-GB" dirty="0"/>
              <a:t> –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dài</a:t>
            </a:r>
            <a:r>
              <a:rPr lang="en-GB" dirty="0"/>
              <a:t> </a:t>
            </a:r>
            <a:r>
              <a:rPr lang="en-GB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5562599"/>
          </a:xfrm>
        </p:spPr>
        <p:txBody>
          <a:bodyPr>
            <a:normAutofit fontScale="92500" lnSpcReduction="20000"/>
          </a:bodyPr>
          <a:lstStyle/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chuỗi</a:t>
            </a:r>
            <a:r>
              <a:rPr lang="en-US" dirty="0"/>
              <a:t> có </a:t>
            </a:r>
            <a:r>
              <a:rPr lang="en-US" dirty="0" err="1"/>
              <a:t>ky</a:t>
            </a:r>
            <a:r>
              <a:rPr lang="en-US" dirty="0"/>
              <a:t>́ </a:t>
            </a:r>
            <a:r>
              <a:rPr lang="en-US" dirty="0" err="1"/>
              <a:t>tư</a:t>
            </a:r>
            <a:r>
              <a:rPr lang="en-US" dirty="0"/>
              <a:t>̣ </a:t>
            </a:r>
            <a:r>
              <a:rPr lang="en-US" dirty="0" err="1"/>
              <a:t>sô</a:t>
            </a:r>
            <a:r>
              <a:rPr lang="en-US" dirty="0"/>
              <a:t>́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nếu</a:t>
            </a:r>
            <a:r>
              <a:rPr lang="en-US" dirty="0"/>
              <a:t> có </a:t>
            </a:r>
            <a:r>
              <a:rPr lang="en-US" dirty="0" err="1"/>
              <a:t>tách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mảng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riêng</a:t>
            </a:r>
            <a:r>
              <a:rPr lang="en-US" dirty="0"/>
              <a:t> 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tìm</a:t>
            </a:r>
            <a:r>
              <a:rPr lang="en-US" dirty="0"/>
              <a:t> </a:t>
            </a:r>
            <a:r>
              <a:rPr lang="en-US" dirty="0" err="1"/>
              <a:t>kiếm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ky</a:t>
            </a:r>
            <a:r>
              <a:rPr lang="en-US" dirty="0"/>
              <a:t>́ </a:t>
            </a:r>
            <a:r>
              <a:rPr lang="en-US" dirty="0" err="1"/>
              <a:t>tư</a:t>
            </a:r>
            <a:r>
              <a:rPr lang="en-US" dirty="0"/>
              <a:t>̣ </a:t>
            </a:r>
            <a:r>
              <a:rPr lang="en-US" dirty="0" err="1"/>
              <a:t>nào</a:t>
            </a:r>
            <a:r>
              <a:rPr lang="en-US" dirty="0"/>
              <a:t> </a:t>
            </a:r>
            <a:r>
              <a:rPr lang="en-US" dirty="0" err="1"/>
              <a:t>xuất</a:t>
            </a:r>
            <a:r>
              <a:rPr lang="en-US" dirty="0"/>
              <a:t>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nhiều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chuỗi</a:t>
            </a: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đảo</a:t>
            </a:r>
            <a:r>
              <a:rPr lang="en-US" dirty="0"/>
              <a:t> </a:t>
            </a:r>
            <a:r>
              <a:rPr lang="en-US" dirty="0" err="1"/>
              <a:t>ngược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chuỗi</a:t>
            </a:r>
            <a:endParaRPr lang="en-US" dirty="0"/>
          </a:p>
          <a:p>
            <a:pPr marL="46037" indent="0">
              <a:buNone/>
              <a:defRPr/>
            </a:pPr>
            <a:r>
              <a:rPr lang="en-US" i="1" u="sng" dirty="0"/>
              <a:t>Ví dụ:</a:t>
            </a:r>
            <a:r>
              <a:rPr lang="en-US" i="1" dirty="0"/>
              <a:t> </a:t>
            </a:r>
          </a:p>
          <a:p>
            <a:pPr marL="46037" indent="0">
              <a:buNone/>
              <a:defRPr/>
            </a:pPr>
            <a:r>
              <a:rPr lang="en-US" i="1" dirty="0"/>
              <a:t>	</a:t>
            </a:r>
            <a:r>
              <a:rPr lang="en-US" i="1" dirty="0" err="1"/>
              <a:t>Nhập</a:t>
            </a:r>
            <a:r>
              <a:rPr lang="en-US" i="1" dirty="0"/>
              <a:t>: ABCDE</a:t>
            </a:r>
          </a:p>
          <a:p>
            <a:pPr marL="46037" indent="0">
              <a:buNone/>
              <a:defRPr/>
            </a:pPr>
            <a:r>
              <a:rPr lang="en-US" i="1" dirty="0"/>
              <a:t>	</a:t>
            </a:r>
            <a:r>
              <a:rPr lang="en-US" i="1" dirty="0" err="1"/>
              <a:t>Chuỗi</a:t>
            </a:r>
            <a:r>
              <a:rPr lang="en-US" i="1" dirty="0"/>
              <a:t> </a:t>
            </a:r>
            <a:r>
              <a:rPr lang="en-US" i="1" dirty="0" err="1"/>
              <a:t>sau</a:t>
            </a:r>
            <a:r>
              <a:rPr lang="en-US" i="1" dirty="0"/>
              <a:t> </a:t>
            </a:r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vi-VN" i="1" dirty="0"/>
              <a:t>đảo</a:t>
            </a:r>
            <a:r>
              <a:rPr lang="en-US" i="1" dirty="0"/>
              <a:t> ng</a:t>
            </a:r>
            <a:r>
              <a:rPr lang="vi-VN" i="1" dirty="0"/>
              <a:t>ược</a:t>
            </a:r>
            <a:r>
              <a:rPr lang="en-US" i="1" dirty="0"/>
              <a:t> là: EDCBA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895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6199"/>
            <a:ext cx="8134350" cy="1000697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Sao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b="1" i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28650" y="1600200"/>
            <a:ext cx="805815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chép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nội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chuỗi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chuỗi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endParaRPr lang="en-US" altLang="zh-CN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*</a:t>
            </a:r>
            <a:r>
              <a:rPr lang="en-US" altLang="zh-CN" sz="2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*</a:t>
            </a:r>
            <a:r>
              <a:rPr lang="en-US" altLang="zh-CN" sz="2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fr-F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1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quả: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Chuoi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abcdefghi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477000"/>
            <a:ext cx="1828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20FA2A4-D5FC-47E6-BF5B-547DD08B8BB3}" type="slidenum">
              <a:rPr lang="en-US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90600" y="3429000"/>
            <a:ext cx="6396303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dest[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*src =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"abcdefghi"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strcpy(dest, src);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"Chuoi dest: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dest);</a:t>
            </a:r>
            <a:endParaRPr kumimoji="0" lang="en-US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282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6199"/>
            <a:ext cx="8134350" cy="1000697"/>
          </a:xfrm>
        </p:spPr>
        <p:txBody>
          <a:bodyPr>
            <a:normAutofit/>
          </a:bodyPr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Sao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b="1" i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28650" y="1447800"/>
            <a:ext cx="8286750" cy="52578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Chép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chuỗi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endParaRPr lang="en-US" altLang="zh-CN" sz="2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strncpy</a:t>
            </a:r>
            <a:r>
              <a:rPr lang="en-US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*</a:t>
            </a:r>
            <a:r>
              <a:rPr lang="en-US" altLang="zh-CN" sz="2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*</a:t>
            </a:r>
            <a:r>
              <a:rPr lang="en-US" altLang="zh-CN" sz="2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n);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GB" sz="26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Ví</a:t>
            </a:r>
            <a:r>
              <a:rPr lang="en-GB" sz="2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dụ</a:t>
            </a:r>
            <a:r>
              <a:rPr lang="en-GB" sz="26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</a:p>
          <a:p>
            <a:pPr marL="342900" lvl="1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quả: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477000"/>
            <a:ext cx="1828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20FA2A4-D5FC-47E6-BF5B-547DD08B8BB3}" type="slidenum">
              <a:rPr lang="en-US"/>
              <a:pPr>
                <a:defRPr/>
              </a:pPr>
              <a:t>98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49925" y="3352800"/>
            <a:ext cx="4993675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abcdefghi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%s\n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187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5003168"/>
          </a:xfrm>
        </p:spPr>
        <p:txBody>
          <a:bodyPr>
            <a:noAutofit/>
          </a:bodyPr>
          <a:lstStyle/>
          <a:p>
            <a:r>
              <a:rPr lang="en-US" altLang="zh-CN" dirty="0" err="1"/>
              <a:t>Nối</a:t>
            </a:r>
            <a:r>
              <a:rPr lang="en-US" altLang="zh-CN" dirty="0"/>
              <a:t> </a:t>
            </a:r>
            <a:r>
              <a:rPr lang="en-US" altLang="zh-CN" dirty="0" err="1"/>
              <a:t>chuỗi</a:t>
            </a:r>
            <a:r>
              <a:rPr lang="en-US" altLang="zh-CN" dirty="0"/>
              <a:t> s2 </a:t>
            </a:r>
            <a:r>
              <a:rPr lang="en-US" altLang="zh-CN" dirty="0" err="1"/>
              <a:t>vào</a:t>
            </a:r>
            <a:r>
              <a:rPr lang="en-US" altLang="zh-CN" dirty="0"/>
              <a:t> </a:t>
            </a:r>
            <a:r>
              <a:rPr lang="en-US" altLang="zh-CN" dirty="0" err="1"/>
              <a:t>sau</a:t>
            </a:r>
            <a:r>
              <a:rPr lang="en-US" altLang="zh-CN" dirty="0"/>
              <a:t> </a:t>
            </a:r>
            <a:r>
              <a:rPr lang="en-US" altLang="zh-CN" dirty="0" err="1"/>
              <a:t>chuỗi</a:t>
            </a:r>
            <a:r>
              <a:rPr lang="en-US" altLang="zh-CN" dirty="0"/>
              <a:t> s1</a:t>
            </a:r>
          </a:p>
          <a:p>
            <a:pPr algn="ctr">
              <a:buNone/>
            </a:pPr>
            <a:r>
              <a:rPr lang="en-US" altLang="zh-CN" dirty="0"/>
              <a:t>	</a:t>
            </a:r>
            <a:r>
              <a:rPr lang="en-US" altLang="zh-CN" b="1" dirty="0" err="1">
                <a:solidFill>
                  <a:srgbClr val="002060"/>
                </a:solidFill>
              </a:rPr>
              <a:t>strcat</a:t>
            </a:r>
            <a:r>
              <a:rPr lang="en-US" altLang="zh-CN" b="1" dirty="0">
                <a:solidFill>
                  <a:srgbClr val="002060"/>
                </a:solidFill>
              </a:rPr>
              <a:t>(char *s1, char *s2); </a:t>
            </a:r>
          </a:p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</a:t>
            </a:r>
          </a:p>
          <a:p>
            <a:pPr marL="2159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err="1"/>
              <a:t>Kết</a:t>
            </a:r>
            <a:r>
              <a:rPr lang="en-US" b="1" dirty="0"/>
              <a:t> quả: </a:t>
            </a:r>
            <a:r>
              <a:rPr lang="en-US" b="1" i="1" dirty="0"/>
              <a:t>Khoa CNTT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733800"/>
            <a:ext cx="3991798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s1[] =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"Khoa"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s2[] =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"CNTT"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(s1,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(s1, s2);</a:t>
            </a:r>
            <a:br>
              <a:rPr kumimoji="0" lang="en-US" altLang="en-US" sz="2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s1);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65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4377</TotalTime>
  <Words>4944</Words>
  <Application>Microsoft Office PowerPoint</Application>
  <PresentationFormat>On-screen Show (4:3)</PresentationFormat>
  <Paragraphs>1338</Paragraphs>
  <Slides>115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9" baseType="lpstr">
      <vt:lpstr>SimSun</vt:lpstr>
      <vt:lpstr>Arial</vt:lpstr>
      <vt:lpstr>Calibri</vt:lpstr>
      <vt:lpstr>Calibri Light</vt:lpstr>
      <vt:lpstr>Consolas</vt:lpstr>
      <vt:lpstr>Courier New</vt:lpstr>
      <vt:lpstr>等线</vt:lpstr>
      <vt:lpstr>等线 Light</vt:lpstr>
      <vt:lpstr>Georgia</vt:lpstr>
      <vt:lpstr>Times New Roman</vt:lpstr>
      <vt:lpstr>Wingdings</vt:lpstr>
      <vt:lpstr>Wingdings 2</vt:lpstr>
      <vt:lpstr>Office Theme</vt:lpstr>
      <vt:lpstr>Bitmap Image</vt:lpstr>
      <vt:lpstr>Lập trình C Chương 1. Mảng một chiều (6 tiết)</vt:lpstr>
      <vt:lpstr>Nội dung</vt:lpstr>
      <vt:lpstr>PowerPoint Presentation</vt:lpstr>
      <vt:lpstr>Khái niệm</vt:lpstr>
      <vt:lpstr>Khai báo</vt:lpstr>
      <vt:lpstr>Khai báo, gán giá trị ban đầu</vt:lpstr>
      <vt:lpstr>Truy xuất giá trị</vt:lpstr>
      <vt:lpstr>Các thao tác trên mảng</vt:lpstr>
      <vt:lpstr>PowerPoint Presentation</vt:lpstr>
      <vt:lpstr>Nhập mảng</vt:lpstr>
      <vt:lpstr>Ví dụ nhập và xuất mảng số nguyên</vt:lpstr>
      <vt:lpstr>PowerPoint Presentation</vt:lpstr>
      <vt:lpstr>Phát sinh ngẫu nhiên giá trị nguyên</vt:lpstr>
      <vt:lpstr>Ví dụ: Chương trình tạo mảng số nguyên có giá trị ngẫu nhiên từ 1 đến MAX</vt:lpstr>
      <vt:lpstr>PowerPoint Presentation</vt:lpstr>
      <vt:lpstr>PowerPoint Presentation</vt:lpstr>
      <vt:lpstr>Bài tập</vt:lpstr>
      <vt:lpstr>PowerPoint Presentation</vt:lpstr>
      <vt:lpstr>Liệt kê các phần tử thỏa đk cho trước</vt:lpstr>
      <vt:lpstr>Liệt kê các phần tử thỏa đk cho trước</vt:lpstr>
      <vt:lpstr>PowerPoint Presentation</vt:lpstr>
      <vt:lpstr>PowerPoint Presentation</vt:lpstr>
      <vt:lpstr>PowerPoint Presentation</vt:lpstr>
      <vt:lpstr>PowerPoint Presentation</vt:lpstr>
      <vt:lpstr>Bài tập tại lớp</vt:lpstr>
      <vt:lpstr>PowerPoint Presentation</vt:lpstr>
      <vt:lpstr>Đếm số lượng phần tử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</vt:lpstr>
      <vt:lpstr>PowerPoint Presentation</vt:lpstr>
      <vt:lpstr>Tìm phần tử x</vt:lpstr>
      <vt:lpstr>Code minh họa tìm x trong mảng số nguyên</vt:lpstr>
      <vt:lpstr>Bài tập</vt:lpstr>
      <vt:lpstr>Tìm vị trí phần tử nhỏ nhất?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minh họa tìm vị trí phần tử có giá trị nhỏ nhất trong mảng số nguyên</vt:lpstr>
      <vt:lpstr>Bài tập</vt:lpstr>
      <vt:lpstr>PowerPoint Presentation</vt:lpstr>
      <vt:lpstr>Tính tổng, giá trị trung bình có điều kiện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Kiểm tra tồn tại</vt:lpstr>
      <vt:lpstr>Kiểm tra tồn tại</vt:lpstr>
      <vt:lpstr>Kiểm tra tồn tại</vt:lpstr>
      <vt:lpstr>Kiểm tra với mọi phần tử</vt:lpstr>
      <vt:lpstr>Kiểm tra với mọi phần tử</vt:lpstr>
      <vt:lpstr>Kiểm tra với mọi phần tử</vt:lpstr>
      <vt:lpstr>Bài tập</vt:lpstr>
      <vt:lpstr>PowerPoint Presentation</vt:lpstr>
      <vt:lpstr>Chèn phần tử vào mảng</vt:lpstr>
      <vt:lpstr>Chèn phần tử vào mảng</vt:lpstr>
      <vt:lpstr>Chèn phần tử vào mảng</vt:lpstr>
      <vt:lpstr>Chèn phần tử vào mảng</vt:lpstr>
      <vt:lpstr>Chèn phần tử vào mảng</vt:lpstr>
      <vt:lpstr>Bài tập áp dụng</vt:lpstr>
      <vt:lpstr>Bài tập áp dụng</vt:lpstr>
      <vt:lpstr>Bài tập áp dụng</vt:lpstr>
      <vt:lpstr>PowerPoint Presentation</vt:lpstr>
      <vt:lpstr>Xóa phần tử khỏi mảng</vt:lpstr>
      <vt:lpstr>Xóa phần tử khỏi mảng</vt:lpstr>
      <vt:lpstr>Xoá phần tử khỏi mảng</vt:lpstr>
      <vt:lpstr>Xóa phần tử khỏi mảng</vt:lpstr>
      <vt:lpstr>Xóa phần tử khỏi mảng</vt:lpstr>
      <vt:lpstr>Bài tập áp dụng</vt:lpstr>
      <vt:lpstr>Bài tập áp dụng</vt:lpstr>
      <vt:lpstr>Bài tập áp dụng</vt:lpstr>
      <vt:lpstr>PowerPoint Presentation</vt:lpstr>
      <vt:lpstr>Khái niệm</vt:lpstr>
      <vt:lpstr>Khái niệm</vt:lpstr>
      <vt:lpstr>Khai báo chuỗi</vt:lpstr>
      <vt:lpstr>Khai báo chuỗi</vt:lpstr>
      <vt:lpstr>Nhập chuỗi – string.h</vt:lpstr>
      <vt:lpstr>Nhập chuỗi</vt:lpstr>
      <vt:lpstr>Xuất chuỗi – string.h</vt:lpstr>
      <vt:lpstr>Các hàm xử lý chuỗi - &lt;string.h&gt;</vt:lpstr>
      <vt:lpstr>Tính độ dài của chuỗi</vt:lpstr>
      <vt:lpstr>Bài tập ví dụ - tính độ dài chuỗi</vt:lpstr>
      <vt:lpstr>1. Đếm số ký tự trắng trong chuỗi</vt:lpstr>
      <vt:lpstr>2. In ra màn hình chuỗi theo thứ tự ngược</vt:lpstr>
      <vt:lpstr>Bài tập làm thêm – tính độ dài chuỗi</vt:lpstr>
      <vt:lpstr>Sao chép chuỗi</vt:lpstr>
      <vt:lpstr>Sao chép chuỗi</vt:lpstr>
      <vt:lpstr>Nối chuỗi</vt:lpstr>
      <vt:lpstr>Nối chuỗi</vt:lpstr>
      <vt:lpstr>So sánh chuỗi</vt:lpstr>
      <vt:lpstr>So sánh chuỗi</vt:lpstr>
      <vt:lpstr>So sánh chuỗi</vt:lpstr>
      <vt:lpstr>So sánh chuỗi</vt:lpstr>
      <vt:lpstr>So sánh chuỗi</vt:lpstr>
      <vt:lpstr>Tìm ký tự trong chuỗi</vt:lpstr>
      <vt:lpstr>Tìm ký tự trong chuỗi</vt:lpstr>
      <vt:lpstr>Tìm chuỗi con</vt:lpstr>
      <vt:lpstr>Tìm chuỗi con</vt:lpstr>
      <vt:lpstr>Tách chuỗi</vt:lpstr>
      <vt:lpstr>Tách chuỗi</vt:lpstr>
      <vt:lpstr>Bài tập tách chuỗi</vt:lpstr>
      <vt:lpstr>Đổi sang chữ in HOA</vt:lpstr>
      <vt:lpstr>Đổi sang chữ in thường</vt:lpstr>
      <vt:lpstr>Q&amp;A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Minh-Thai Tran</cp:lastModifiedBy>
  <cp:revision>374</cp:revision>
  <dcterms:created xsi:type="dcterms:W3CDTF">2002-09-02T01:30:43Z</dcterms:created>
  <dcterms:modified xsi:type="dcterms:W3CDTF">2017-07-12T03:44:42Z</dcterms:modified>
</cp:coreProperties>
</file>