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35"/>
  </p:notesMasterIdLst>
  <p:handoutMasterIdLst>
    <p:handoutMasterId r:id="rId36"/>
  </p:handoutMasterIdLst>
  <p:sldIdLst>
    <p:sldId id="256" r:id="rId2"/>
    <p:sldId id="540" r:id="rId3"/>
    <p:sldId id="566" r:id="rId4"/>
    <p:sldId id="542" r:id="rId5"/>
    <p:sldId id="541" r:id="rId6"/>
    <p:sldId id="543" r:id="rId7"/>
    <p:sldId id="544" r:id="rId8"/>
    <p:sldId id="545" r:id="rId9"/>
    <p:sldId id="546" r:id="rId10"/>
    <p:sldId id="567" r:id="rId11"/>
    <p:sldId id="547" r:id="rId12"/>
    <p:sldId id="548" r:id="rId13"/>
    <p:sldId id="549" r:id="rId14"/>
    <p:sldId id="570" r:id="rId15"/>
    <p:sldId id="550" r:id="rId16"/>
    <p:sldId id="551" r:id="rId17"/>
    <p:sldId id="552" r:id="rId18"/>
    <p:sldId id="571" r:id="rId19"/>
    <p:sldId id="553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569" r:id="rId28"/>
    <p:sldId id="561" r:id="rId29"/>
    <p:sldId id="562" r:id="rId30"/>
    <p:sldId id="563" r:id="rId31"/>
    <p:sldId id="564" r:id="rId32"/>
    <p:sldId id="565" r:id="rId33"/>
    <p:sldId id="385" r:id="rId3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 autoAdjust="0"/>
    <p:restoredTop sz="94599" autoAdjust="0"/>
  </p:normalViewPr>
  <p:slideViewPr>
    <p:cSldViewPr>
      <p:cViewPr varScale="1">
        <p:scale>
          <a:sx n="82" d="100"/>
          <a:sy n="82" d="100"/>
        </p:scale>
        <p:origin x="9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F20C6E43-BCEF-4023-ABD8-0917B43B78A9}" type="datetimeFigureOut">
              <a:rPr lang="en-US"/>
              <a:pPr>
                <a:defRPr/>
              </a:pPr>
              <a:t>28/02/2017</a:t>
            </a:fld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4B50BE5D-EE0F-41CE-BC5F-809707499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12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0D9F586-49D9-4580-9EEE-1CDCEBCA9254}" type="datetimeFigureOut">
              <a:rPr lang="en-US"/>
              <a:pPr>
                <a:defRPr/>
              </a:pPr>
              <a:t>28/02/2017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5975A0A2-BF10-4C36-BD5B-A1E7D9562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5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Chương 0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6A1F84-3C38-411D-9E3C-E019D3724F03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434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73890-8C1B-4CDA-9EA7-0BB8FF1E523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5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73890-8C1B-4CDA-9EA7-0BB8FF1E523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 userDrawn="1"/>
        </p:nvSpPr>
        <p:spPr>
          <a:xfrm>
            <a:off x="0" y="0"/>
            <a:ext cx="9144000" cy="4267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498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A57F7-E2B3-4162-9C9F-A18459518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B0847-C7A4-406F-933A-CFA9271CE8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2AF8B-02B0-4BCC-9265-A6B81652D7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67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ular Callout 6"/>
          <p:cNvSpPr/>
          <p:nvPr userDrawn="1"/>
        </p:nvSpPr>
        <p:spPr>
          <a:xfrm>
            <a:off x="0" y="0"/>
            <a:ext cx="9144000" cy="1219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/>
          <p:cNvSpPr/>
          <p:nvPr userDrawn="1"/>
        </p:nvSpPr>
        <p:spPr>
          <a:xfrm>
            <a:off x="8305800" y="6316663"/>
            <a:ext cx="762000" cy="482600"/>
          </a:xfrm>
          <a:prstGeom prst="hexagon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CA4BCEA-B82B-4361-B031-25263A339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FC169-3387-4420-8270-C5C79408CE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50664-6414-46D2-B516-40F68E0D6B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1301F-E096-4209-8D45-DADA4336C3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7D1E3-2F5A-4466-B7F2-D1F3E06007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0E4C0-AF4A-4F78-B51B-63EB7F19F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73ECB-F0F2-4658-B186-7C21E42796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1FC263-8A8D-446B-819E-FCBA0CBDBE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nhthai@hufl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nhthai.edu.v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76400"/>
            <a:ext cx="8763000" cy="1746737"/>
          </a:xfrm>
        </p:spPr>
        <p:txBody>
          <a:bodyPr>
            <a:normAutofit fontScale="90000"/>
          </a:bodyPr>
          <a:lstStyle/>
          <a:p>
            <a:pPr algn="ctr">
              <a:buClr>
                <a:schemeClr val="accent6">
                  <a:lumMod val="75000"/>
                </a:schemeClr>
              </a:buClr>
              <a:defRPr/>
            </a:pPr>
            <a:r>
              <a:rPr lang="en-US" sz="4400" b="1" dirty="0" err="1"/>
              <a:t>Lập</a:t>
            </a:r>
            <a:r>
              <a:rPr lang="en-US" sz="4400" b="1" dirty="0"/>
              <a:t> </a:t>
            </a:r>
            <a:r>
              <a:rPr lang="en-US" sz="4400" b="1" dirty="0" err="1"/>
              <a:t>trình</a:t>
            </a:r>
            <a:r>
              <a:rPr lang="en-US" sz="4400" b="1" dirty="0"/>
              <a:t> C</a:t>
            </a:r>
            <a:br>
              <a:rPr lang="en-US" b="1" dirty="0"/>
            </a:br>
            <a:r>
              <a:rPr lang="en-US" dirty="0" err="1">
                <a:solidFill>
                  <a:srgbClr val="FFFF00"/>
                </a:solidFill>
              </a:rPr>
              <a:t>Chương</a:t>
            </a:r>
            <a:r>
              <a:rPr lang="en-US" dirty="0">
                <a:solidFill>
                  <a:srgbClr val="FFFF00"/>
                </a:solidFill>
              </a:rPr>
              <a:t> 2. </a:t>
            </a:r>
            <a:r>
              <a:rPr lang="en-US" dirty="0" err="1">
                <a:solidFill>
                  <a:srgbClr val="FFFF00"/>
                </a:solidFill>
              </a:rPr>
              <a:t>Mảng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hai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chiều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(3 </a:t>
            </a:r>
            <a:r>
              <a:rPr lang="en-US" dirty="0" err="1">
                <a:solidFill>
                  <a:srgbClr val="FFFF00"/>
                </a:solidFill>
              </a:rPr>
              <a:t>tiết</a:t>
            </a:r>
            <a:r>
              <a:rPr lang="en-US" dirty="0">
                <a:solidFill>
                  <a:srgbClr val="FFFF00"/>
                </a:solidFill>
              </a:rPr>
              <a:t>)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66799" y="5049838"/>
            <a:ext cx="7086601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 eaLnBrk="1" hangingPunct="1"/>
            <a:r>
              <a:rPr lang="en-US" sz="2400" dirty="0">
                <a:solidFill>
                  <a:srgbClr val="002060"/>
                </a:solidFill>
              </a:rPr>
              <a:t>Trần Minh Thái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Email: </a:t>
            </a:r>
            <a:r>
              <a:rPr lang="en-US" sz="2400" cap="none" dirty="0">
                <a:solidFill>
                  <a:srgbClr val="002060"/>
                </a:solidFill>
                <a:hlinkClick r:id="rId3"/>
              </a:rPr>
              <a:t>minhthai@huflit.edu.vn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Website: </a:t>
            </a:r>
            <a:r>
              <a:rPr lang="en-US" sz="2400" cap="none" dirty="0">
                <a:solidFill>
                  <a:srgbClr val="002060"/>
                </a:solidFill>
                <a:hlinkClick r:id="rId4"/>
              </a:rPr>
              <a:t>www.minhthai.edu.vn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dirty="0" err="1">
                <a:solidFill>
                  <a:srgbClr val="002060"/>
                </a:solidFill>
              </a:rPr>
              <a:t>Cập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nhật</a:t>
            </a:r>
            <a:r>
              <a:rPr lang="en-US" sz="2400">
                <a:solidFill>
                  <a:srgbClr val="002060"/>
                </a:solidFill>
              </a:rPr>
              <a:t>: 21/02/2017</a:t>
            </a:r>
            <a:endParaRPr lang="en-US" sz="2400" cap="none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A57F7-E2B3-4162-9C9F-A1845951805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CÁC THAO TÁC XỬ LÝ CƠ BẢN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1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thao </a:t>
            </a:r>
            <a:r>
              <a:rPr lang="en-GB" dirty="0" err="1"/>
              <a:t>tác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Nhập</a:t>
            </a:r>
            <a:r>
              <a:rPr lang="en-US" dirty="0"/>
              <a:t>/ </a:t>
            </a:r>
            <a:r>
              <a:rPr lang="en-US" dirty="0" err="1"/>
              <a:t>xuất</a:t>
            </a:r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  <a:p>
            <a:r>
              <a:rPr lang="en-US" dirty="0" err="1"/>
              <a:t>Đếm</a:t>
            </a:r>
            <a:endParaRPr lang="en-US" dirty="0"/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/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/ </a:t>
            </a:r>
            <a:r>
              <a:rPr lang="en-US" dirty="0" err="1"/>
              <a:t>cột</a:t>
            </a:r>
            <a:endParaRPr lang="en-US" dirty="0"/>
          </a:p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/ </a:t>
            </a:r>
            <a:r>
              <a:rPr lang="en-US" dirty="0" err="1"/>
              <a:t>cột</a:t>
            </a:r>
            <a:endParaRPr lang="en-US" dirty="0"/>
          </a:p>
          <a:p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/ </a:t>
            </a:r>
            <a:r>
              <a:rPr lang="en-US" dirty="0" err="1"/>
              <a:t>cột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3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Cấu</a:t>
            </a:r>
            <a:r>
              <a:rPr lang="en-GB" dirty="0"/>
              <a:t> </a:t>
            </a:r>
            <a:r>
              <a:rPr lang="en-GB" dirty="0" err="1"/>
              <a:t>trúc</a:t>
            </a:r>
            <a:r>
              <a:rPr lang="en-GB" dirty="0"/>
              <a:t> </a:t>
            </a:r>
            <a:r>
              <a:rPr lang="en-GB" dirty="0" err="1"/>
              <a:t>lệnh</a:t>
            </a:r>
            <a:r>
              <a:rPr lang="en-GB" dirty="0"/>
              <a:t>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phổ</a:t>
            </a:r>
            <a:r>
              <a:rPr lang="en-GB" dirty="0"/>
              <a:t> </a:t>
            </a:r>
            <a:r>
              <a:rPr lang="en-GB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6232"/>
            <a:ext cx="8210550" cy="507936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2 </a:t>
            </a:r>
            <a:r>
              <a:rPr lang="en-GB" dirty="0" err="1"/>
              <a:t>vòng</a:t>
            </a:r>
            <a:r>
              <a:rPr lang="en-GB" dirty="0"/>
              <a:t> </a:t>
            </a:r>
            <a:r>
              <a:rPr lang="en-GB" dirty="0" err="1"/>
              <a:t>lặp</a:t>
            </a:r>
            <a:r>
              <a:rPr lang="en-GB" dirty="0"/>
              <a:t> </a:t>
            </a:r>
            <a:r>
              <a:rPr lang="en-GB" dirty="0" err="1"/>
              <a:t>lồng</a:t>
            </a:r>
            <a:r>
              <a:rPr lang="en-GB" dirty="0"/>
              <a:t> </a:t>
            </a:r>
            <a:r>
              <a:rPr lang="en-GB" dirty="0" err="1"/>
              <a:t>nhau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duyệt</a:t>
            </a:r>
            <a:r>
              <a:rPr lang="en-GB" dirty="0"/>
              <a:t> ma </a:t>
            </a:r>
            <a:r>
              <a:rPr lang="en-GB" dirty="0" err="1"/>
              <a:t>trận</a:t>
            </a:r>
            <a:endParaRPr lang="en-GB" dirty="0"/>
          </a:p>
          <a:p>
            <a:pPr algn="just"/>
            <a:r>
              <a:rPr lang="en-GB" dirty="0" err="1"/>
              <a:t>Mỗi</a:t>
            </a:r>
            <a:r>
              <a:rPr lang="en-GB" dirty="0"/>
              <a:t> </a:t>
            </a:r>
            <a:r>
              <a:rPr lang="en-GB" dirty="0" err="1"/>
              <a:t>lần</a:t>
            </a:r>
            <a:r>
              <a:rPr lang="en-GB" dirty="0"/>
              <a:t> </a:t>
            </a:r>
            <a:r>
              <a:rPr lang="en-GB" dirty="0" err="1"/>
              <a:t>lặp</a:t>
            </a:r>
            <a:r>
              <a:rPr lang="en-GB" dirty="0"/>
              <a:t> </a:t>
            </a:r>
            <a:r>
              <a:rPr lang="en-GB" dirty="0" err="1"/>
              <a:t>sẽ</a:t>
            </a:r>
            <a:r>
              <a:rPr lang="en-GB" dirty="0"/>
              <a:t> </a:t>
            </a:r>
            <a:r>
              <a:rPr lang="en-GB" dirty="0" err="1"/>
              <a:t>duyệt</a:t>
            </a:r>
            <a:r>
              <a:rPr lang="en-GB" dirty="0"/>
              <a:t> </a:t>
            </a:r>
            <a:r>
              <a:rPr lang="en-GB" dirty="0" err="1"/>
              <a:t>từng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ma </a:t>
            </a:r>
            <a:r>
              <a:rPr lang="en-GB" dirty="0" err="1"/>
              <a:t>trận</a:t>
            </a:r>
            <a:endParaRPr lang="en-GB" dirty="0"/>
          </a:p>
          <a:p>
            <a:pPr algn="just"/>
            <a:r>
              <a:rPr lang="en-GB" dirty="0" err="1"/>
              <a:t>Gọi</a:t>
            </a:r>
            <a:r>
              <a:rPr lang="en-GB" dirty="0"/>
              <a:t> </a:t>
            </a:r>
            <a:r>
              <a:rPr lang="en-GB" b="1" i="1" dirty="0" err="1"/>
              <a:t>sd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, </a:t>
            </a:r>
            <a:r>
              <a:rPr lang="en-GB" b="1" i="1" dirty="0" err="1"/>
              <a:t>sc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cột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b="1" i="1" dirty="0"/>
              <a:t>a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ma </a:t>
            </a:r>
            <a:r>
              <a:rPr lang="en-GB" dirty="0" err="1"/>
              <a:t>trận</a:t>
            </a:r>
            <a:r>
              <a:rPr lang="en-GB" dirty="0"/>
              <a:t>. </a:t>
            </a:r>
            <a:r>
              <a:rPr lang="en-GB" dirty="0" err="1"/>
              <a:t>Cấu</a:t>
            </a:r>
            <a:r>
              <a:rPr lang="en-GB" dirty="0"/>
              <a:t> </a:t>
            </a:r>
            <a:r>
              <a:rPr lang="en-GB" dirty="0" err="1"/>
              <a:t>trúc</a:t>
            </a:r>
            <a:r>
              <a:rPr lang="en-GB" dirty="0"/>
              <a:t> </a:t>
            </a:r>
            <a:r>
              <a:rPr lang="en-GB" dirty="0" err="1"/>
              <a:t>duyệt</a:t>
            </a:r>
            <a:r>
              <a:rPr lang="en-GB" dirty="0"/>
              <a:t> </a:t>
            </a:r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quát</a:t>
            </a:r>
            <a:r>
              <a:rPr lang="en-GB" dirty="0"/>
              <a:t>:</a:t>
            </a:r>
          </a:p>
          <a:p>
            <a:pPr marL="0" indent="0" algn="just">
              <a:buNone/>
            </a:pPr>
            <a:r>
              <a:rPr lang="en-GB" dirty="0"/>
              <a:t>	</a:t>
            </a:r>
            <a:r>
              <a:rPr lang="en-GB" i="1" dirty="0"/>
              <a:t>for(</a:t>
            </a:r>
            <a:r>
              <a:rPr lang="en-GB" i="1" dirty="0" err="1"/>
              <a:t>int</a:t>
            </a:r>
            <a:r>
              <a:rPr lang="en-GB" i="1" dirty="0"/>
              <a:t> d=0; d&lt;=sd-1; d++)</a:t>
            </a:r>
          </a:p>
          <a:p>
            <a:pPr marL="0" indent="0" algn="just">
              <a:buNone/>
            </a:pPr>
            <a:r>
              <a:rPr lang="en-GB" i="1" dirty="0"/>
              <a:t>	{</a:t>
            </a:r>
          </a:p>
          <a:p>
            <a:pPr marL="0" indent="0" algn="just">
              <a:buNone/>
            </a:pPr>
            <a:r>
              <a:rPr lang="en-GB" i="1" dirty="0"/>
              <a:t>		for(</a:t>
            </a:r>
            <a:r>
              <a:rPr lang="en-GB" i="1" dirty="0" err="1"/>
              <a:t>int</a:t>
            </a:r>
            <a:r>
              <a:rPr lang="en-GB" i="1" dirty="0"/>
              <a:t> c=0; c&lt;=sc-1; </a:t>
            </a:r>
            <a:r>
              <a:rPr lang="en-GB" i="1" dirty="0" err="1"/>
              <a:t>c++</a:t>
            </a:r>
            <a:r>
              <a:rPr lang="en-GB" i="1" dirty="0"/>
              <a:t>)</a:t>
            </a:r>
          </a:p>
          <a:p>
            <a:pPr marL="0" indent="0" algn="just">
              <a:buNone/>
            </a:pPr>
            <a:r>
              <a:rPr lang="en-GB" i="1" dirty="0"/>
              <a:t>		{</a:t>
            </a:r>
          </a:p>
          <a:p>
            <a:pPr marL="0" indent="0" algn="just">
              <a:buNone/>
            </a:pPr>
            <a:r>
              <a:rPr lang="en-GB" i="1" dirty="0"/>
              <a:t>			</a:t>
            </a:r>
            <a:r>
              <a:rPr lang="en-GB" i="1" dirty="0" err="1"/>
              <a:t>Xử</a:t>
            </a:r>
            <a:r>
              <a:rPr lang="en-GB" i="1" dirty="0"/>
              <a:t> </a:t>
            </a:r>
            <a:r>
              <a:rPr lang="en-GB" i="1" dirty="0" err="1"/>
              <a:t>lý</a:t>
            </a:r>
            <a:r>
              <a:rPr lang="en-GB" i="1" dirty="0"/>
              <a:t> </a:t>
            </a:r>
            <a:r>
              <a:rPr lang="en-GB" i="1" dirty="0" err="1"/>
              <a:t>phần</a:t>
            </a:r>
            <a:r>
              <a:rPr lang="en-GB" i="1" dirty="0"/>
              <a:t> </a:t>
            </a:r>
            <a:r>
              <a:rPr lang="en-GB" i="1" dirty="0" err="1"/>
              <a:t>tử</a:t>
            </a:r>
            <a:r>
              <a:rPr lang="en-GB" i="1" dirty="0"/>
              <a:t> a[</a:t>
            </a:r>
            <a:r>
              <a:rPr lang="en-GB" b="1" i="1" dirty="0">
                <a:solidFill>
                  <a:srgbClr val="C00000"/>
                </a:solidFill>
              </a:rPr>
              <a:t>d</a:t>
            </a:r>
            <a:r>
              <a:rPr lang="en-GB" i="1" dirty="0"/>
              <a:t>][c]</a:t>
            </a:r>
          </a:p>
          <a:p>
            <a:pPr marL="0" indent="0" algn="just">
              <a:buNone/>
            </a:pPr>
            <a:r>
              <a:rPr lang="en-GB" i="1" dirty="0"/>
              <a:t>		}</a:t>
            </a:r>
          </a:p>
          <a:p>
            <a:pPr marL="0" indent="0" algn="just">
              <a:buNone/>
            </a:pPr>
            <a:r>
              <a:rPr lang="en-GB" i="1" dirty="0"/>
              <a:t>	}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828800" y="4191000"/>
            <a:ext cx="44958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48419" y="4724400"/>
            <a:ext cx="229078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GB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GB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GB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7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6200"/>
            <a:ext cx="8305800" cy="9906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  <p:sp>
        <p:nvSpPr>
          <p:cNvPr id="12292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533400"/>
          </a:xfrm>
          <a:prstGeom prst="rect">
            <a:avLst/>
          </a:prstGeom>
        </p:spPr>
        <p:txBody>
          <a:bodyPr/>
          <a:lstStyle/>
          <a:p>
            <a:pPr marL="44450" indent="0" eaLnBrk="1" hangingPunct="1">
              <a:buFont typeface="Georgia" pitchFamily="18" charset="0"/>
              <a:buNone/>
            </a:pPr>
            <a:r>
              <a:rPr lang="en-US" sz="2800" b="1" u="sng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sz="28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" indent="0" eaLnBrk="1" hangingPunct="1">
              <a:buFont typeface="Georgia" pitchFamily="18" charset="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" indent="0" eaLnBrk="1" hangingPunct="1">
              <a:buFont typeface="Georgia" pitchFamily="18" charset="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2362200"/>
            <a:ext cx="7598555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  <a:b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&lt;conio.h&gt;</a:t>
            </a:r>
            <a:b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int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matran[MAX][MAX];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NhapKichThuoc(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&amp;sd,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&amp;sc);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Nhap(matran a,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sd,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Xuat(matran a,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sd,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0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8229600" cy="9906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2514600"/>
            <a:ext cx="7398179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NhapKichThuoc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so dong: 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so cot: 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51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8229600" cy="9906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200" y="1974771"/>
            <a:ext cx="9020418" cy="38164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matran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d &lt;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d++) 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c &lt;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gia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tri [%d][%d]: 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d, c);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&amp;a[d][c]);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76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8229600" cy="9906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5800" y="1981200"/>
            <a:ext cx="700544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Xuat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matran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d 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d++)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c &lt;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a[d][c]);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65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9906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1447800"/>
            <a:ext cx="8600431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matran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sd, sc;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NhapKichThuoc(sd, sc);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printf(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"Nhap gia tri cho ma tran: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Nhap(a, sd, sc);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printf(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"Cac phan tu trong ma tran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Xuat(a, sd, sc);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getch();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74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838200"/>
            <a:ext cx="4572000" cy="594008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Nhap</a:t>
            </a:r>
            <a:r>
              <a:rPr lang="en-US" sz="2000" dirty="0">
                <a:solidFill>
                  <a:schemeClr val="bg1"/>
                </a:solidFill>
              </a:rPr>
              <a:t> so dong </a:t>
            </a:r>
            <a:r>
              <a:rPr lang="en-US" sz="2000" dirty="0" err="1">
                <a:solidFill>
                  <a:schemeClr val="bg1"/>
                </a:solidFill>
              </a:rPr>
              <a:t>cua</a:t>
            </a:r>
            <a:r>
              <a:rPr lang="en-US" sz="2000" dirty="0">
                <a:solidFill>
                  <a:schemeClr val="bg1"/>
                </a:solidFill>
              </a:rPr>
              <a:t> ma tran: 3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Nhap</a:t>
            </a:r>
            <a:r>
              <a:rPr lang="en-US" sz="2000" dirty="0">
                <a:solidFill>
                  <a:schemeClr val="bg1"/>
                </a:solidFill>
              </a:rPr>
              <a:t> so cot </a:t>
            </a:r>
            <a:r>
              <a:rPr lang="en-US" sz="2000" dirty="0" err="1">
                <a:solidFill>
                  <a:schemeClr val="bg1"/>
                </a:solidFill>
              </a:rPr>
              <a:t>cua</a:t>
            </a:r>
            <a:r>
              <a:rPr lang="en-US" sz="2000" dirty="0">
                <a:solidFill>
                  <a:schemeClr val="bg1"/>
                </a:solidFill>
              </a:rPr>
              <a:t> ma tran: 4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Nhap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gia</a:t>
            </a:r>
            <a:r>
              <a:rPr lang="en-US" sz="2000" dirty="0">
                <a:solidFill>
                  <a:schemeClr val="bg1"/>
                </a:solidFill>
              </a:rPr>
              <a:t> tri </a:t>
            </a:r>
            <a:r>
              <a:rPr lang="en-US" sz="2000" dirty="0" err="1">
                <a:solidFill>
                  <a:schemeClr val="bg1"/>
                </a:solidFill>
              </a:rPr>
              <a:t>cho</a:t>
            </a:r>
            <a:r>
              <a:rPr lang="en-US" sz="2000" dirty="0">
                <a:solidFill>
                  <a:schemeClr val="bg1"/>
                </a:solidFill>
              </a:rPr>
              <a:t> ma tran: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Nhap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gia</a:t>
            </a:r>
            <a:r>
              <a:rPr lang="en-US" sz="2000" dirty="0">
                <a:solidFill>
                  <a:schemeClr val="bg1"/>
                </a:solidFill>
              </a:rPr>
              <a:t> tri [0][0]: 1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Nhap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gia</a:t>
            </a:r>
            <a:r>
              <a:rPr lang="en-US" sz="2000" dirty="0">
                <a:solidFill>
                  <a:schemeClr val="bg1"/>
                </a:solidFill>
              </a:rPr>
              <a:t> tri [0][1]: 2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Nhap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gia</a:t>
            </a:r>
            <a:r>
              <a:rPr lang="en-US" sz="2000" dirty="0">
                <a:solidFill>
                  <a:schemeClr val="bg1"/>
                </a:solidFill>
              </a:rPr>
              <a:t> tri [0][2]: 3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Nhap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gia</a:t>
            </a:r>
            <a:r>
              <a:rPr lang="en-US" sz="2000" dirty="0">
                <a:solidFill>
                  <a:schemeClr val="bg1"/>
                </a:solidFill>
              </a:rPr>
              <a:t> tri [0][3]: 4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Nhap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gia</a:t>
            </a:r>
            <a:r>
              <a:rPr lang="en-US" sz="2000" dirty="0">
                <a:solidFill>
                  <a:schemeClr val="bg1"/>
                </a:solidFill>
              </a:rPr>
              <a:t> tri [1][0]: 5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Nhap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gia</a:t>
            </a:r>
            <a:r>
              <a:rPr lang="en-US" sz="2000" dirty="0">
                <a:solidFill>
                  <a:schemeClr val="bg1"/>
                </a:solidFill>
              </a:rPr>
              <a:t> tri [1][1]: 6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Nhap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gia</a:t>
            </a:r>
            <a:r>
              <a:rPr lang="en-US" sz="2000" dirty="0">
                <a:solidFill>
                  <a:schemeClr val="bg1"/>
                </a:solidFill>
              </a:rPr>
              <a:t> tri [1][2]: 7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Nhap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gia</a:t>
            </a:r>
            <a:r>
              <a:rPr lang="en-US" sz="2000" dirty="0">
                <a:solidFill>
                  <a:schemeClr val="bg1"/>
                </a:solidFill>
              </a:rPr>
              <a:t> tri [1][3]: 8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Nhap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gia</a:t>
            </a:r>
            <a:r>
              <a:rPr lang="en-US" sz="2000" dirty="0">
                <a:solidFill>
                  <a:schemeClr val="bg1"/>
                </a:solidFill>
              </a:rPr>
              <a:t> tri [2][0]: 9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Nhap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gia</a:t>
            </a:r>
            <a:r>
              <a:rPr lang="en-US" sz="2000" dirty="0">
                <a:solidFill>
                  <a:schemeClr val="bg1"/>
                </a:solidFill>
              </a:rPr>
              <a:t> tri [2][1]: 10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Nhap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gia</a:t>
            </a:r>
            <a:r>
              <a:rPr lang="en-US" sz="2000" dirty="0">
                <a:solidFill>
                  <a:schemeClr val="bg1"/>
                </a:solidFill>
              </a:rPr>
              <a:t> tri [2][2]: 11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>
                <a:solidFill>
                  <a:schemeClr val="bg1"/>
                </a:solidFill>
              </a:rPr>
              <a:t>Nhap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gia</a:t>
            </a:r>
            <a:r>
              <a:rPr lang="en-US" sz="2000" dirty="0">
                <a:solidFill>
                  <a:schemeClr val="bg1"/>
                </a:solidFill>
              </a:rPr>
              <a:t> tri [2][3]: 12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Cac</a:t>
            </a:r>
            <a:r>
              <a:rPr lang="en-US" sz="2000" dirty="0">
                <a:solidFill>
                  <a:schemeClr val="bg1"/>
                </a:solidFill>
              </a:rPr>
              <a:t> phan </a:t>
            </a:r>
            <a:r>
              <a:rPr lang="en-US" sz="2000" dirty="0" err="1">
                <a:solidFill>
                  <a:schemeClr val="bg1"/>
                </a:solidFill>
              </a:rPr>
              <a:t>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trong</a:t>
            </a:r>
            <a:r>
              <a:rPr lang="en-US" sz="2000" dirty="0">
                <a:solidFill>
                  <a:schemeClr val="bg1"/>
                </a:solidFill>
              </a:rPr>
              <a:t> ma tran</a:t>
            </a:r>
          </a:p>
          <a:p>
            <a:r>
              <a:rPr lang="en-US" sz="2000" dirty="0">
                <a:solidFill>
                  <a:schemeClr val="bg1"/>
                </a:solidFill>
              </a:rPr>
              <a:t>1       2       3       4</a:t>
            </a:r>
          </a:p>
          <a:p>
            <a:r>
              <a:rPr lang="en-US" sz="2000" dirty="0">
                <a:solidFill>
                  <a:schemeClr val="bg1"/>
                </a:solidFill>
              </a:rPr>
              <a:t>5       6       7       8</a:t>
            </a:r>
          </a:p>
          <a:p>
            <a:r>
              <a:rPr lang="en-US" sz="2000" dirty="0">
                <a:solidFill>
                  <a:schemeClr val="bg1"/>
                </a:solidFill>
              </a:rPr>
              <a:t>9       10      11    12</a:t>
            </a:r>
          </a:p>
        </p:txBody>
      </p:sp>
    </p:spTree>
    <p:extLst>
      <p:ext uri="{BB962C8B-B14F-4D97-AF65-F5344CB8AC3E}">
        <p14:creationId xmlns:p14="http://schemas.microsoft.com/office/powerpoint/2010/main" val="1861651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28650" y="1600200"/>
            <a:ext cx="8134350" cy="4724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45720" indent="0" algn="just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ma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02920" indent="-514350" algn="just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GB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GB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GB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GB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GB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GB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indent="-514350" algn="just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indent="-514350" algn="just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indent="-514350" algn="just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59559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Nội</a:t>
            </a:r>
            <a:r>
              <a:rPr lang="en-GB" dirty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6232"/>
            <a:ext cx="7886700" cy="507936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 err="1"/>
              <a:t>Khái</a:t>
            </a:r>
            <a:r>
              <a:rPr lang="en-GB" dirty="0"/>
              <a:t> </a:t>
            </a:r>
            <a:r>
              <a:rPr lang="en-GB" dirty="0" err="1"/>
              <a:t>niệm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 err="1"/>
              <a:t>Các</a:t>
            </a:r>
            <a:r>
              <a:rPr lang="en-GB" dirty="0"/>
              <a:t> thao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ma </a:t>
            </a:r>
            <a:r>
              <a:rPr lang="en-GB" dirty="0" err="1"/>
              <a:t>trận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/>
              <a:t>Thao </a:t>
            </a:r>
            <a:r>
              <a:rPr lang="en-GB" dirty="0" err="1"/>
              <a:t>tác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ma </a:t>
            </a:r>
            <a:r>
              <a:rPr lang="en-GB" dirty="0" err="1"/>
              <a:t>trận</a:t>
            </a:r>
            <a:r>
              <a:rPr lang="en-GB" dirty="0"/>
              <a:t> </a:t>
            </a:r>
            <a:r>
              <a:rPr lang="en-GB" dirty="0" err="1"/>
              <a:t>vuông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27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Phát</a:t>
            </a:r>
            <a:r>
              <a:rPr lang="en-GB" dirty="0"/>
              <a:t> </a:t>
            </a:r>
            <a:r>
              <a:rPr lang="en-GB" dirty="0" err="1"/>
              <a:t>sinh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ngẫu</a:t>
            </a:r>
            <a:r>
              <a:rPr lang="en-GB" dirty="0"/>
              <a:t> </a:t>
            </a:r>
            <a:r>
              <a:rPr lang="en-GB" dirty="0" err="1"/>
              <a:t>nhiên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1850172"/>
            <a:ext cx="8400056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PhatSinh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matran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d &lt;=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d++)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c &lt;=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a[d][c] = rand() %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1F54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5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477000"/>
            <a:ext cx="1828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A11B77-73DF-45B3-8AFE-A4EF0403FD44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28650" y="1524000"/>
            <a:ext cx="8134350" cy="4800600"/>
          </a:xfrm>
          <a:prstGeom prst="rect">
            <a:avLst/>
          </a:prstGeom>
        </p:spPr>
        <p:txBody>
          <a:bodyPr rtlCol="0"/>
          <a:lstStyle/>
          <a:p>
            <a:pPr marL="45720" indent="0" eaLnBrk="1" fontAlgn="auto" hangingPunct="1"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ma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02920" indent="-514350" eaLnBrk="1" fontAlgn="auto" hangingPunct="1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indent="-514350" eaLnBrk="1" fontAlgn="auto" hangingPunct="1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indent="-514350" eaLnBrk="1" fontAlgn="auto" hangingPunct="1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  <a:p>
            <a:pPr marL="502920" indent="-514350" eaLnBrk="1" fontAlgn="auto" hangingPunct="1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indent="-514350" eaLnBrk="1" fontAlgn="auto" hangingPunct="1"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eaLnBrk="1" fontAlgn="auto" hangingPunct="1"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55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1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ma </a:t>
            </a:r>
            <a:r>
              <a:rPr lang="en-GB" dirty="0" err="1"/>
              <a:t>trận</a:t>
            </a:r>
            <a:r>
              <a:rPr lang="en-GB" dirty="0"/>
              <a:t> 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83859" y="2413623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45859" y="2413623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21306" y="2413623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96753" y="2418105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34200" y="2413623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83859" y="3023223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45859" y="3023223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21306" y="3023223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96753" y="3027705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34200" y="3023223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3859" y="3628341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45859" y="3628341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21306" y="3628341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96753" y="3632823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34200" y="3628341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1390650" y="2413623"/>
            <a:ext cx="142875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Dòng</a:t>
            </a:r>
            <a:r>
              <a:rPr lang="en-GB" sz="2000" dirty="0"/>
              <a:t> 0</a:t>
            </a:r>
            <a:endParaRPr lang="en-US" sz="2000" dirty="0"/>
          </a:p>
        </p:txBody>
      </p:sp>
      <p:sp>
        <p:nvSpPr>
          <p:cNvPr id="29" name="Right Arrow 28"/>
          <p:cNvSpPr/>
          <p:nvPr/>
        </p:nvSpPr>
        <p:spPr>
          <a:xfrm>
            <a:off x="1390650" y="3023223"/>
            <a:ext cx="142875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Dòng</a:t>
            </a:r>
            <a:r>
              <a:rPr lang="en-GB" sz="2000" dirty="0"/>
              <a:t> 1</a:t>
            </a:r>
            <a:endParaRPr lang="en-US" sz="2000" dirty="0"/>
          </a:p>
        </p:txBody>
      </p:sp>
      <p:sp>
        <p:nvSpPr>
          <p:cNvPr id="30" name="Right Arrow 29"/>
          <p:cNvSpPr/>
          <p:nvPr/>
        </p:nvSpPr>
        <p:spPr>
          <a:xfrm>
            <a:off x="1390650" y="3628341"/>
            <a:ext cx="142875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/>
              <a:t>Dòng</a:t>
            </a:r>
            <a:r>
              <a:rPr lang="en-GB" sz="2000" b="1" dirty="0"/>
              <a:t> 2</a:t>
            </a:r>
            <a:endParaRPr lang="en-US" sz="2000" b="1" dirty="0"/>
          </a:p>
        </p:txBody>
      </p:sp>
      <p:sp>
        <p:nvSpPr>
          <p:cNvPr id="31" name="Right Arrow 30"/>
          <p:cNvSpPr/>
          <p:nvPr/>
        </p:nvSpPr>
        <p:spPr>
          <a:xfrm>
            <a:off x="1466850" y="4856506"/>
            <a:ext cx="142875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Dòng</a:t>
            </a:r>
            <a:r>
              <a:rPr lang="en-GB" sz="2000" dirty="0"/>
              <a:t> sd-1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122829" y="1524003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Cột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84829" y="1524004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Cột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60276" y="152400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Cột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22276" y="152400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Cột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66758" y="1524000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Cột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sc-1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2" idx="2"/>
            <a:endCxn id="4" idx="0"/>
          </p:cNvCxnSpPr>
          <p:nvPr/>
        </p:nvCxnSpPr>
        <p:spPr>
          <a:xfrm>
            <a:off x="3426759" y="2170334"/>
            <a:ext cx="0" cy="24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88758" y="2221754"/>
            <a:ext cx="0" cy="19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984376" y="2202019"/>
            <a:ext cx="0" cy="19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39652" y="2221754"/>
            <a:ext cx="0" cy="19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97270" y="2202017"/>
            <a:ext cx="0" cy="19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083859" y="4852024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45859" y="4852024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21306" y="4852024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396753" y="4856506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934200" y="4852024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236507" y="23266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36507" y="293805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39525" y="352885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36506" y="473106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61612" y="41617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89171" y="41617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42962" y="416174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54335" y="416174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92605" y="412996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05229" y="412996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12141" y="3601447"/>
            <a:ext cx="4688541" cy="61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14400" y="5638800"/>
            <a:ext cx="788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err="1"/>
              <a:t>Tổng</a:t>
            </a:r>
            <a:r>
              <a:rPr lang="en-GB" sz="2400" i="1" dirty="0"/>
              <a:t> </a:t>
            </a:r>
            <a:r>
              <a:rPr lang="en-GB" sz="2400" i="1" dirty="0" err="1"/>
              <a:t>dòng</a:t>
            </a:r>
            <a:r>
              <a:rPr lang="en-GB" sz="2400" i="1" dirty="0"/>
              <a:t> </a:t>
            </a:r>
            <a:r>
              <a:rPr lang="en-GB" sz="2400" i="1" dirty="0">
                <a:solidFill>
                  <a:srgbClr val="FF0000"/>
                </a:solidFill>
              </a:rPr>
              <a:t>2</a:t>
            </a:r>
            <a:r>
              <a:rPr lang="en-GB" sz="2400" i="1" dirty="0"/>
              <a:t> = a[</a:t>
            </a:r>
            <a:r>
              <a:rPr lang="en-GB" sz="2400" i="1" dirty="0">
                <a:solidFill>
                  <a:srgbClr val="FF0000"/>
                </a:solidFill>
              </a:rPr>
              <a:t>2</a:t>
            </a:r>
            <a:r>
              <a:rPr lang="en-GB" sz="2400" i="1" dirty="0"/>
              <a:t>][0] + a[</a:t>
            </a:r>
            <a:r>
              <a:rPr lang="en-GB" sz="2400" i="1" dirty="0">
                <a:solidFill>
                  <a:srgbClr val="FF0000"/>
                </a:solidFill>
              </a:rPr>
              <a:t>2</a:t>
            </a:r>
            <a:r>
              <a:rPr lang="en-GB" sz="2400" i="1" dirty="0"/>
              <a:t>][1] + a[</a:t>
            </a:r>
            <a:r>
              <a:rPr lang="en-GB" sz="2400" i="1" dirty="0">
                <a:solidFill>
                  <a:srgbClr val="FF0000"/>
                </a:solidFill>
              </a:rPr>
              <a:t>2</a:t>
            </a:r>
            <a:r>
              <a:rPr lang="en-GB" sz="2400" i="1" dirty="0"/>
              <a:t>][2] + … + a[</a:t>
            </a:r>
            <a:r>
              <a:rPr lang="en-GB" sz="2400" i="1" dirty="0">
                <a:solidFill>
                  <a:srgbClr val="FF0000"/>
                </a:solidFill>
              </a:rPr>
              <a:t>2</a:t>
            </a:r>
            <a:r>
              <a:rPr lang="en-GB" sz="2400" i="1" dirty="0"/>
              <a:t>][sc-1] </a:t>
            </a:r>
            <a:endParaRPr lang="en-US" sz="24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533400" y="6248400"/>
            <a:ext cx="851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ym typeface="Wingdings" panose="05000000000000000000" pitchFamily="2" charset="2"/>
              </a:rPr>
              <a:t> </a:t>
            </a:r>
            <a:r>
              <a:rPr lang="en-GB" sz="2400" i="1" dirty="0" err="1"/>
              <a:t>Tổng</a:t>
            </a:r>
            <a:r>
              <a:rPr lang="en-GB" sz="2400" i="1" dirty="0"/>
              <a:t> </a:t>
            </a:r>
            <a:r>
              <a:rPr lang="en-GB" sz="2400" i="1" dirty="0" err="1"/>
              <a:t>dòng</a:t>
            </a:r>
            <a:r>
              <a:rPr lang="en-GB" sz="2400" i="1" dirty="0"/>
              <a:t> </a:t>
            </a:r>
            <a:r>
              <a:rPr lang="en-GB" sz="2400" i="1" dirty="0">
                <a:solidFill>
                  <a:srgbClr val="FF0000"/>
                </a:solidFill>
              </a:rPr>
              <a:t>k</a:t>
            </a:r>
            <a:r>
              <a:rPr lang="en-GB" sz="2400" i="1" dirty="0"/>
              <a:t> = a[</a:t>
            </a:r>
            <a:r>
              <a:rPr lang="en-GB" sz="2400" i="1" dirty="0">
                <a:solidFill>
                  <a:srgbClr val="FF0000"/>
                </a:solidFill>
              </a:rPr>
              <a:t>k</a:t>
            </a:r>
            <a:r>
              <a:rPr lang="en-GB" sz="2400" i="1" dirty="0"/>
              <a:t>][0] + a[</a:t>
            </a:r>
            <a:r>
              <a:rPr lang="en-GB" sz="2400" i="1" dirty="0">
                <a:solidFill>
                  <a:srgbClr val="FF0000"/>
                </a:solidFill>
              </a:rPr>
              <a:t>k</a:t>
            </a:r>
            <a:r>
              <a:rPr lang="en-GB" sz="2400" i="1" dirty="0"/>
              <a:t>][1] + a[</a:t>
            </a:r>
            <a:r>
              <a:rPr lang="en-GB" sz="2400" i="1" dirty="0">
                <a:solidFill>
                  <a:srgbClr val="FF0000"/>
                </a:solidFill>
              </a:rPr>
              <a:t>k</a:t>
            </a:r>
            <a:r>
              <a:rPr lang="en-GB" sz="2400" i="1" dirty="0"/>
              <a:t>][2] + … + a[</a:t>
            </a:r>
            <a:r>
              <a:rPr lang="en-GB" sz="2400" i="1" dirty="0">
                <a:solidFill>
                  <a:srgbClr val="FF0000"/>
                </a:solidFill>
              </a:rPr>
              <a:t>k</a:t>
            </a:r>
            <a:r>
              <a:rPr lang="en-GB" sz="2400" i="1" dirty="0"/>
              <a:t>][sc-1]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249276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76199"/>
            <a:ext cx="7886699" cy="1000697"/>
          </a:xfrm>
        </p:spPr>
        <p:txBody>
          <a:bodyPr/>
          <a:lstStyle/>
          <a:p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1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ma </a:t>
            </a:r>
            <a:r>
              <a:rPr lang="en-GB" dirty="0" err="1"/>
              <a:t>trận</a:t>
            </a:r>
            <a:r>
              <a:rPr lang="en-GB" dirty="0"/>
              <a:t>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53271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/>
              <a:t>Gọi</a:t>
            </a:r>
            <a:r>
              <a:rPr lang="en-GB" sz="2400" i="1" dirty="0"/>
              <a:t> s </a:t>
            </a:r>
            <a:r>
              <a:rPr lang="en-GB" sz="2400" i="1" dirty="0" err="1"/>
              <a:t>là</a:t>
            </a:r>
            <a:r>
              <a:rPr lang="en-GB" sz="2400" i="1" dirty="0"/>
              <a:t> </a:t>
            </a:r>
            <a:r>
              <a:rPr lang="en-GB" sz="2400" i="1" dirty="0" err="1"/>
              <a:t>tổng</a:t>
            </a:r>
            <a:r>
              <a:rPr lang="en-GB" sz="2400" i="1" dirty="0"/>
              <a:t> </a:t>
            </a:r>
            <a:r>
              <a:rPr lang="en-GB" sz="2400" i="1" dirty="0" err="1"/>
              <a:t>dòng</a:t>
            </a:r>
            <a:r>
              <a:rPr lang="en-GB" sz="2400" i="1" dirty="0"/>
              <a:t> k</a:t>
            </a:r>
          </a:p>
          <a:p>
            <a:r>
              <a:rPr lang="en-GB" sz="2400" i="1" dirty="0"/>
              <a:t>s = a[</a:t>
            </a:r>
            <a:r>
              <a:rPr lang="en-GB" sz="2400" i="1" dirty="0">
                <a:solidFill>
                  <a:srgbClr val="FF0000"/>
                </a:solidFill>
              </a:rPr>
              <a:t>k</a:t>
            </a:r>
            <a:r>
              <a:rPr lang="en-GB" sz="2400" i="1" dirty="0"/>
              <a:t>][0] + a[</a:t>
            </a:r>
            <a:r>
              <a:rPr lang="en-GB" sz="2400" i="1" dirty="0">
                <a:solidFill>
                  <a:srgbClr val="FF0000"/>
                </a:solidFill>
              </a:rPr>
              <a:t>k</a:t>
            </a:r>
            <a:r>
              <a:rPr lang="en-GB" sz="2400" i="1" dirty="0"/>
              <a:t>][1] + a[</a:t>
            </a:r>
            <a:r>
              <a:rPr lang="en-GB" sz="2400" i="1" dirty="0">
                <a:solidFill>
                  <a:srgbClr val="FF0000"/>
                </a:solidFill>
              </a:rPr>
              <a:t>k</a:t>
            </a:r>
            <a:r>
              <a:rPr lang="en-GB" sz="2400" i="1" dirty="0"/>
              <a:t>][2] + … + a[</a:t>
            </a:r>
            <a:r>
              <a:rPr lang="en-GB" sz="2400" i="1" dirty="0">
                <a:solidFill>
                  <a:srgbClr val="FF0000"/>
                </a:solidFill>
              </a:rPr>
              <a:t>k</a:t>
            </a:r>
            <a:r>
              <a:rPr lang="en-GB" sz="2400" i="1" dirty="0"/>
              <a:t>][sc-1] 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8650" y="3970413"/>
                <a:ext cx="3329940" cy="12107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70413"/>
                <a:ext cx="3329940" cy="12107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876800" y="3505200"/>
            <a:ext cx="4191000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i="1" dirty="0" err="1"/>
              <a:t>int</a:t>
            </a:r>
            <a:r>
              <a:rPr lang="en-GB" sz="2800" i="1" dirty="0"/>
              <a:t> s = 0;</a:t>
            </a:r>
          </a:p>
          <a:p>
            <a:r>
              <a:rPr lang="en-GB" sz="2800" i="1" dirty="0"/>
              <a:t>for(</a:t>
            </a:r>
            <a:r>
              <a:rPr lang="en-GB" sz="2800" i="1" dirty="0" err="1"/>
              <a:t>int</a:t>
            </a:r>
            <a:r>
              <a:rPr lang="en-GB" sz="2800" i="1" dirty="0"/>
              <a:t> </a:t>
            </a:r>
            <a:r>
              <a:rPr lang="en-GB" sz="2800" i="1" dirty="0" err="1"/>
              <a:t>i</a:t>
            </a:r>
            <a:r>
              <a:rPr lang="en-GB" sz="2800" i="1" dirty="0"/>
              <a:t>=0; </a:t>
            </a:r>
            <a:r>
              <a:rPr lang="en-GB" sz="2800" i="1" dirty="0" err="1"/>
              <a:t>i</a:t>
            </a:r>
            <a:r>
              <a:rPr lang="en-GB" sz="2800" i="1" dirty="0"/>
              <a:t>&lt;=</a:t>
            </a:r>
            <a:r>
              <a:rPr lang="en-GB" sz="2800" i="1" dirty="0" err="1"/>
              <a:t>sc</a:t>
            </a:r>
            <a:r>
              <a:rPr lang="en-GB" sz="2800" i="1" dirty="0"/>
              <a:t> -1; </a:t>
            </a:r>
            <a:r>
              <a:rPr lang="en-GB" sz="2800" i="1" dirty="0" err="1"/>
              <a:t>i</a:t>
            </a:r>
            <a:r>
              <a:rPr lang="en-GB" sz="2800" i="1" dirty="0"/>
              <a:t>++)</a:t>
            </a:r>
          </a:p>
          <a:p>
            <a:r>
              <a:rPr lang="en-GB" sz="2800" i="1" dirty="0"/>
              <a:t>{</a:t>
            </a:r>
          </a:p>
          <a:p>
            <a:r>
              <a:rPr lang="en-GB" sz="2800" i="1" dirty="0"/>
              <a:t>	s = s + a[k][</a:t>
            </a:r>
            <a:r>
              <a:rPr lang="en-GB" sz="2800" i="1" dirty="0" err="1"/>
              <a:t>i</a:t>
            </a:r>
            <a:r>
              <a:rPr lang="en-GB" sz="2800" i="1" dirty="0"/>
              <a:t>];</a:t>
            </a:r>
          </a:p>
          <a:p>
            <a:r>
              <a:rPr lang="en-GB" sz="2800" i="1" dirty="0"/>
              <a:t>}</a:t>
            </a:r>
            <a:endParaRPr lang="en-US" sz="2800" i="1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4019550" y="4210050"/>
            <a:ext cx="457200" cy="876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56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1 </a:t>
            </a:r>
            <a:r>
              <a:rPr lang="en-GB" dirty="0" err="1"/>
              <a:t>cột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ma </a:t>
            </a:r>
            <a:r>
              <a:rPr lang="en-GB" dirty="0" err="1"/>
              <a:t>trận</a:t>
            </a:r>
            <a:r>
              <a:rPr lang="en-GB" dirty="0"/>
              <a:t> 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83859" y="2413623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45859" y="2413623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21306" y="2413623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96753" y="2418105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34200" y="2413623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83859" y="3023223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45859" y="3023223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21306" y="3023223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96753" y="3027705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34200" y="3023223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3859" y="3628341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45859" y="3628341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21306" y="3628341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96753" y="3632823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34200" y="3628341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1390650" y="2413623"/>
            <a:ext cx="142875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Dòng</a:t>
            </a:r>
            <a:r>
              <a:rPr lang="en-GB" sz="2000" dirty="0"/>
              <a:t> 0</a:t>
            </a:r>
            <a:endParaRPr lang="en-US" sz="2000" dirty="0"/>
          </a:p>
        </p:txBody>
      </p:sp>
      <p:sp>
        <p:nvSpPr>
          <p:cNvPr id="29" name="Right Arrow 28"/>
          <p:cNvSpPr/>
          <p:nvPr/>
        </p:nvSpPr>
        <p:spPr>
          <a:xfrm>
            <a:off x="1390650" y="3023223"/>
            <a:ext cx="142875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Dòng</a:t>
            </a:r>
            <a:r>
              <a:rPr lang="en-GB" sz="2000" dirty="0"/>
              <a:t> 1</a:t>
            </a:r>
            <a:endParaRPr lang="en-US" sz="2000" dirty="0"/>
          </a:p>
        </p:txBody>
      </p:sp>
      <p:sp>
        <p:nvSpPr>
          <p:cNvPr id="30" name="Right Arrow 29"/>
          <p:cNvSpPr/>
          <p:nvPr/>
        </p:nvSpPr>
        <p:spPr>
          <a:xfrm>
            <a:off x="1390650" y="3628341"/>
            <a:ext cx="142875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Dòng</a:t>
            </a:r>
            <a:r>
              <a:rPr lang="en-GB" sz="2000" dirty="0"/>
              <a:t> 2</a:t>
            </a:r>
            <a:endParaRPr lang="en-US" sz="2000" dirty="0"/>
          </a:p>
        </p:txBody>
      </p:sp>
      <p:sp>
        <p:nvSpPr>
          <p:cNvPr id="31" name="Right Arrow 30"/>
          <p:cNvSpPr/>
          <p:nvPr/>
        </p:nvSpPr>
        <p:spPr>
          <a:xfrm>
            <a:off x="1466850" y="4856506"/>
            <a:ext cx="142875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Dòng</a:t>
            </a:r>
            <a:r>
              <a:rPr lang="en-GB" sz="2000" dirty="0"/>
              <a:t> sd-1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122829" y="1524003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Cột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84829" y="1524004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Cột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647452" y="1524005"/>
            <a:ext cx="633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Cột</a:t>
            </a:r>
            <a:r>
              <a:rPr lang="en-GB" b="1" dirty="0"/>
              <a:t> </a:t>
            </a:r>
          </a:p>
          <a:p>
            <a:pPr algn="ctr"/>
            <a:r>
              <a:rPr lang="en-GB" b="1" dirty="0"/>
              <a:t>2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422276" y="152400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Cột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966758" y="1524000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Cột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sc-1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2" idx="2"/>
            <a:endCxn id="4" idx="0"/>
          </p:cNvCxnSpPr>
          <p:nvPr/>
        </p:nvCxnSpPr>
        <p:spPr>
          <a:xfrm>
            <a:off x="3426759" y="2170334"/>
            <a:ext cx="0" cy="24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88758" y="2221754"/>
            <a:ext cx="0" cy="19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984376" y="2202019"/>
            <a:ext cx="0" cy="19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39652" y="2221754"/>
            <a:ext cx="0" cy="19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97270" y="2202017"/>
            <a:ext cx="0" cy="19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083859" y="4852024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845859" y="4852024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21306" y="4852024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396753" y="4856506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934200" y="4852024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236507" y="23266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36507" y="293805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39525" y="352885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36506" y="473106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61612" y="41617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89171" y="41617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42962" y="416174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54335" y="416174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92605" y="412996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005229" y="412996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 rot="5400000">
            <a:off x="3470677" y="3546877"/>
            <a:ext cx="2991540" cy="735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14400" y="5638800"/>
            <a:ext cx="762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err="1"/>
              <a:t>Tổng</a:t>
            </a:r>
            <a:r>
              <a:rPr lang="en-GB" sz="2400" i="1" dirty="0"/>
              <a:t> </a:t>
            </a:r>
            <a:r>
              <a:rPr lang="en-GB" sz="2400" i="1" dirty="0" err="1"/>
              <a:t>cột</a:t>
            </a:r>
            <a:r>
              <a:rPr lang="en-GB" sz="2400" i="1" dirty="0"/>
              <a:t> </a:t>
            </a:r>
            <a:r>
              <a:rPr lang="en-GB" sz="2400" i="1" dirty="0">
                <a:solidFill>
                  <a:srgbClr val="FF0000"/>
                </a:solidFill>
              </a:rPr>
              <a:t>2</a:t>
            </a:r>
            <a:r>
              <a:rPr lang="en-GB" sz="2400" i="1" dirty="0"/>
              <a:t> = a[0][</a:t>
            </a:r>
            <a:r>
              <a:rPr lang="en-GB" sz="2400" i="1" dirty="0">
                <a:solidFill>
                  <a:srgbClr val="FF0000"/>
                </a:solidFill>
              </a:rPr>
              <a:t>2</a:t>
            </a:r>
            <a:r>
              <a:rPr lang="en-GB" sz="2400" i="1" dirty="0"/>
              <a:t>] + a[1][</a:t>
            </a:r>
            <a:r>
              <a:rPr lang="en-GB" sz="2400" i="1" dirty="0">
                <a:solidFill>
                  <a:srgbClr val="FF0000"/>
                </a:solidFill>
              </a:rPr>
              <a:t>2</a:t>
            </a:r>
            <a:r>
              <a:rPr lang="en-GB" sz="2400" i="1" dirty="0"/>
              <a:t>] + a[2][</a:t>
            </a:r>
            <a:r>
              <a:rPr lang="en-GB" sz="2400" i="1" dirty="0">
                <a:solidFill>
                  <a:srgbClr val="FF0000"/>
                </a:solidFill>
              </a:rPr>
              <a:t>2</a:t>
            </a:r>
            <a:r>
              <a:rPr lang="en-GB" sz="2400" i="1" dirty="0"/>
              <a:t>] + … + a[sd-1][</a:t>
            </a:r>
            <a:r>
              <a:rPr lang="en-GB" sz="2400" i="1" dirty="0">
                <a:solidFill>
                  <a:srgbClr val="FF0000"/>
                </a:solidFill>
              </a:rPr>
              <a:t>2</a:t>
            </a:r>
            <a:r>
              <a:rPr lang="en-GB" sz="2400" i="1" dirty="0"/>
              <a:t>] </a:t>
            </a:r>
            <a:endParaRPr lang="en-US" sz="2400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533400" y="6248400"/>
            <a:ext cx="851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ym typeface="Wingdings" panose="05000000000000000000" pitchFamily="2" charset="2"/>
              </a:rPr>
              <a:t> </a:t>
            </a:r>
            <a:r>
              <a:rPr lang="en-GB" sz="2400" i="1" dirty="0" err="1"/>
              <a:t>Tổng</a:t>
            </a:r>
            <a:r>
              <a:rPr lang="en-GB" sz="2400" i="1" dirty="0"/>
              <a:t> </a:t>
            </a:r>
            <a:r>
              <a:rPr lang="en-GB" sz="2400" i="1" dirty="0" err="1"/>
              <a:t>cột</a:t>
            </a:r>
            <a:r>
              <a:rPr lang="en-GB" sz="2400" i="1" dirty="0"/>
              <a:t> </a:t>
            </a:r>
            <a:r>
              <a:rPr lang="en-GB" sz="2400" i="1" dirty="0">
                <a:solidFill>
                  <a:srgbClr val="FF0000"/>
                </a:solidFill>
              </a:rPr>
              <a:t>k</a:t>
            </a:r>
            <a:r>
              <a:rPr lang="en-GB" sz="2400" i="1" dirty="0"/>
              <a:t> = a[0][</a:t>
            </a:r>
            <a:r>
              <a:rPr lang="en-GB" sz="2400" i="1" dirty="0">
                <a:solidFill>
                  <a:srgbClr val="FF0000"/>
                </a:solidFill>
              </a:rPr>
              <a:t>k</a:t>
            </a:r>
            <a:r>
              <a:rPr lang="en-GB" sz="2400" i="1" dirty="0"/>
              <a:t>] + a[1][</a:t>
            </a:r>
            <a:r>
              <a:rPr lang="en-GB" sz="2400" i="1" dirty="0">
                <a:solidFill>
                  <a:srgbClr val="FF0000"/>
                </a:solidFill>
              </a:rPr>
              <a:t>k</a:t>
            </a:r>
            <a:r>
              <a:rPr lang="en-GB" sz="2400" i="1" dirty="0"/>
              <a:t>] + a[2][</a:t>
            </a:r>
            <a:r>
              <a:rPr lang="en-GB" sz="2400" i="1" dirty="0">
                <a:solidFill>
                  <a:srgbClr val="FF0000"/>
                </a:solidFill>
              </a:rPr>
              <a:t>k</a:t>
            </a:r>
            <a:r>
              <a:rPr lang="en-GB" sz="2400" i="1" dirty="0"/>
              <a:t>] + … + a[sd-1][</a:t>
            </a:r>
            <a:r>
              <a:rPr lang="en-GB" sz="2400" i="1" dirty="0">
                <a:solidFill>
                  <a:srgbClr val="FF0000"/>
                </a:solidFill>
              </a:rPr>
              <a:t>k</a:t>
            </a:r>
            <a:r>
              <a:rPr lang="en-GB" sz="2400" i="1" dirty="0"/>
              <a:t>]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88831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76199"/>
            <a:ext cx="7886699" cy="1000697"/>
          </a:xfrm>
        </p:spPr>
        <p:txBody>
          <a:bodyPr>
            <a:normAutofit/>
          </a:bodyPr>
          <a:lstStyle/>
          <a:p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1 </a:t>
            </a:r>
            <a:r>
              <a:rPr lang="en-GB" dirty="0" err="1"/>
              <a:t>cột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ma </a:t>
            </a:r>
            <a:r>
              <a:rPr lang="en-GB" dirty="0" err="1"/>
              <a:t>trận</a:t>
            </a:r>
            <a:r>
              <a:rPr lang="en-GB" dirty="0"/>
              <a:t>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532714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/>
              <a:t>Gọi</a:t>
            </a:r>
            <a:r>
              <a:rPr lang="en-GB" sz="2400" i="1" dirty="0"/>
              <a:t> s </a:t>
            </a:r>
            <a:r>
              <a:rPr lang="en-GB" sz="2400" i="1" dirty="0" err="1"/>
              <a:t>là</a:t>
            </a:r>
            <a:r>
              <a:rPr lang="en-GB" sz="2400" i="1" dirty="0"/>
              <a:t> </a:t>
            </a:r>
            <a:r>
              <a:rPr lang="en-GB" sz="2400" i="1" dirty="0" err="1"/>
              <a:t>tổng</a:t>
            </a:r>
            <a:r>
              <a:rPr lang="en-GB" sz="2400" i="1" dirty="0"/>
              <a:t> </a:t>
            </a:r>
            <a:r>
              <a:rPr lang="en-GB" sz="2400" i="1" dirty="0" err="1"/>
              <a:t>cột</a:t>
            </a:r>
            <a:r>
              <a:rPr lang="en-GB" sz="2400" i="1" dirty="0"/>
              <a:t> k</a:t>
            </a:r>
          </a:p>
          <a:p>
            <a:r>
              <a:rPr lang="en-GB" sz="2400" i="1" dirty="0"/>
              <a:t>s = a[0][</a:t>
            </a:r>
            <a:r>
              <a:rPr lang="en-GB" sz="2400" i="1" dirty="0">
                <a:solidFill>
                  <a:srgbClr val="FF0000"/>
                </a:solidFill>
              </a:rPr>
              <a:t>k</a:t>
            </a:r>
            <a:r>
              <a:rPr lang="en-GB" sz="2400" i="1" dirty="0"/>
              <a:t>] + a[1][</a:t>
            </a:r>
            <a:r>
              <a:rPr lang="en-GB" sz="2400" i="1" dirty="0">
                <a:solidFill>
                  <a:srgbClr val="FF0000"/>
                </a:solidFill>
              </a:rPr>
              <a:t>k</a:t>
            </a:r>
            <a:r>
              <a:rPr lang="en-GB" sz="2400" i="1" dirty="0"/>
              <a:t>] + a[2][</a:t>
            </a:r>
            <a:r>
              <a:rPr lang="en-GB" sz="2400" i="1" dirty="0">
                <a:solidFill>
                  <a:srgbClr val="FF0000"/>
                </a:solidFill>
              </a:rPr>
              <a:t>k</a:t>
            </a:r>
            <a:r>
              <a:rPr lang="en-GB" sz="2400" i="1" dirty="0"/>
              <a:t>] + … + a[sd-1][</a:t>
            </a:r>
            <a:r>
              <a:rPr lang="en-GB" sz="2400" i="1" dirty="0">
                <a:solidFill>
                  <a:srgbClr val="FF0000"/>
                </a:solidFill>
              </a:rPr>
              <a:t>k</a:t>
            </a:r>
            <a:r>
              <a:rPr lang="en-GB" sz="2400" i="1" dirty="0"/>
              <a:t>] 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8650" y="3970413"/>
                <a:ext cx="3329940" cy="12107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70413"/>
                <a:ext cx="3329940" cy="12107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876800" y="3505200"/>
            <a:ext cx="4191000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i="1" dirty="0" err="1"/>
              <a:t>int</a:t>
            </a:r>
            <a:r>
              <a:rPr lang="en-GB" sz="2800" i="1" dirty="0"/>
              <a:t> s = 0;</a:t>
            </a:r>
          </a:p>
          <a:p>
            <a:r>
              <a:rPr lang="en-GB" sz="2800" i="1" dirty="0"/>
              <a:t>for(</a:t>
            </a:r>
            <a:r>
              <a:rPr lang="en-GB" sz="2800" i="1" dirty="0" err="1"/>
              <a:t>int</a:t>
            </a:r>
            <a:r>
              <a:rPr lang="en-GB" sz="2800" i="1" dirty="0"/>
              <a:t> </a:t>
            </a:r>
            <a:r>
              <a:rPr lang="en-GB" sz="2800" i="1" dirty="0" err="1"/>
              <a:t>i</a:t>
            </a:r>
            <a:r>
              <a:rPr lang="en-GB" sz="2800" i="1" dirty="0"/>
              <a:t>=0; </a:t>
            </a:r>
            <a:r>
              <a:rPr lang="en-GB" sz="2800" i="1" dirty="0" err="1"/>
              <a:t>i</a:t>
            </a:r>
            <a:r>
              <a:rPr lang="en-GB" sz="2800" i="1" dirty="0"/>
              <a:t>&lt;=</a:t>
            </a:r>
            <a:r>
              <a:rPr lang="en-GB" sz="2800" i="1" dirty="0" err="1"/>
              <a:t>sd</a:t>
            </a:r>
            <a:r>
              <a:rPr lang="en-GB" sz="2800" i="1" dirty="0"/>
              <a:t> -1; </a:t>
            </a:r>
            <a:r>
              <a:rPr lang="en-GB" sz="2800" i="1" dirty="0" err="1"/>
              <a:t>i</a:t>
            </a:r>
            <a:r>
              <a:rPr lang="en-GB" sz="2800" i="1" dirty="0"/>
              <a:t>++)</a:t>
            </a:r>
          </a:p>
          <a:p>
            <a:r>
              <a:rPr lang="en-GB" sz="2800" i="1" dirty="0"/>
              <a:t>{</a:t>
            </a:r>
          </a:p>
          <a:p>
            <a:r>
              <a:rPr lang="en-GB" sz="2800" i="1" dirty="0"/>
              <a:t>	s = s + a[</a:t>
            </a:r>
            <a:r>
              <a:rPr lang="en-GB" sz="2800" i="1" dirty="0" err="1"/>
              <a:t>i</a:t>
            </a:r>
            <a:r>
              <a:rPr lang="en-GB" sz="2800" i="1" dirty="0"/>
              <a:t>][k];</a:t>
            </a:r>
          </a:p>
          <a:p>
            <a:r>
              <a:rPr lang="en-GB" sz="2800" i="1" dirty="0"/>
              <a:t>}</a:t>
            </a:r>
            <a:endParaRPr lang="en-US" sz="2800" i="1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4019550" y="4210050"/>
            <a:ext cx="457200" cy="876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27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477000"/>
            <a:ext cx="1828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89ECDF-CB13-428C-B4B6-AEA3CE8DDD12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xóa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28650" y="1600200"/>
            <a:ext cx="8134350" cy="4724400"/>
          </a:xfrm>
          <a:prstGeom prst="rect">
            <a:avLst/>
          </a:prstGeom>
        </p:spPr>
        <p:txBody>
          <a:bodyPr rtlCol="0"/>
          <a:lstStyle/>
          <a:p>
            <a:pPr marL="45720" indent="0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ma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182880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2880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1330559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 TRẬN VUÔNG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63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/>
              <a:t>Ma trận vuông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28650" y="1600200"/>
            <a:ext cx="828675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fr-FR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Đường</a:t>
            </a:r>
            <a:r>
              <a:rPr lang="fr-FR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chéo</a:t>
            </a:r>
            <a:r>
              <a:rPr lang="fr-FR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chỉ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dòng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chỉ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cột</a:t>
            </a: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Đường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chéo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chỉ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cột+chi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dòng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= k/thước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438400" y="3200400"/>
          <a:ext cx="4343400" cy="35655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25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0,0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0,5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25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GB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1,1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1,4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254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2,2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2,3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254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3,2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3,3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254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4,1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4,4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25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5,0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5,5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506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28650" y="1600200"/>
            <a:ext cx="8286750" cy="48768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45720" indent="0" algn="just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ma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vuông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02920" indent="-514350" algn="just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indent="-514350" algn="just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indent="-514350" algn="just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indent="-514350" algn="just" eaLnBrk="1" fontAlgn="auto" hangingPunct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KHÁI NIỆM VÀ KHAI BÁO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62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28650" y="1600200"/>
            <a:ext cx="8286750" cy="48768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45720" indent="0" algn="just" eaLnBrk="1" fontAlgn="auto" hangingPunct="1"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ma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vuông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buClr>
                <a:schemeClr val="accent6">
                  <a:lumMod val="75000"/>
                </a:schemeClr>
              </a:buClr>
              <a:buNone/>
              <a:defRPr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362200" y="3429000"/>
          <a:ext cx="4495800" cy="327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126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28650" y="1600200"/>
            <a:ext cx="8286750" cy="48768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45720" indent="0" algn="just" eaLnBrk="1" fontAlgn="auto" hangingPunct="1">
              <a:buClr>
                <a:schemeClr val="accent6">
                  <a:lumMod val="75000"/>
                </a:schemeClr>
              </a:buClr>
              <a:buFont typeface="Georgia" pitchFamily="18" charset="0"/>
              <a:buNone/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ma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vuông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defRPr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chéo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590800" y="3505200"/>
          <a:ext cx="44958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500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 ma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trận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vuông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nguyên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kích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thước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hàm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err="1"/>
              <a:t>Nhập</a:t>
            </a:r>
            <a:r>
              <a:rPr lang="en-GB" dirty="0"/>
              <a:t> ma </a:t>
            </a:r>
            <a:r>
              <a:rPr lang="en-GB" dirty="0" err="1"/>
              <a:t>trận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tử</a:t>
            </a:r>
            <a:r>
              <a:rPr lang="en-GB" dirty="0"/>
              <a:t> </a:t>
            </a:r>
            <a:r>
              <a:rPr lang="en-GB" dirty="0" err="1"/>
              <a:t>đối</a:t>
            </a:r>
            <a:r>
              <a:rPr lang="en-GB" dirty="0"/>
              <a:t> </a:t>
            </a:r>
            <a:r>
              <a:rPr lang="en-GB" dirty="0" err="1"/>
              <a:t>xứng</a:t>
            </a:r>
            <a:r>
              <a:rPr lang="en-GB" dirty="0"/>
              <a:t> qua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chéo</a:t>
            </a:r>
            <a:r>
              <a:rPr lang="en-GB" dirty="0"/>
              <a:t> </a:t>
            </a:r>
            <a:r>
              <a:rPr lang="en-GB" dirty="0" err="1"/>
              <a:t>chính</a:t>
            </a:r>
            <a:endParaRPr lang="en-GB" dirty="0"/>
          </a:p>
          <a:p>
            <a:pPr marL="514350" indent="-514350" algn="just">
              <a:buFont typeface="+mj-lt"/>
              <a:buAutoNum type="arabicPeriod"/>
            </a:pP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tử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chéo</a:t>
            </a:r>
            <a:r>
              <a:rPr lang="en-GB" dirty="0"/>
              <a:t> </a:t>
            </a:r>
            <a:r>
              <a:rPr lang="en-GB" dirty="0" err="1"/>
              <a:t>chính</a:t>
            </a:r>
            <a:r>
              <a:rPr lang="en-GB" dirty="0"/>
              <a:t>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trung</a:t>
            </a:r>
            <a:r>
              <a:rPr lang="en-GB" dirty="0"/>
              <a:t> </a:t>
            </a:r>
            <a:r>
              <a:rPr lang="en-GB" dirty="0" err="1"/>
              <a:t>bình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tử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chéo</a:t>
            </a:r>
            <a:r>
              <a:rPr lang="en-GB" dirty="0"/>
              <a:t> </a:t>
            </a:r>
            <a:r>
              <a:rPr lang="en-GB" dirty="0" err="1"/>
              <a:t>phụ</a:t>
            </a:r>
            <a:r>
              <a:rPr lang="en-GB" dirty="0"/>
              <a:t>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err="1"/>
              <a:t>Tìm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tử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lớn</a:t>
            </a:r>
            <a:r>
              <a:rPr lang="en-GB" dirty="0"/>
              <a:t> </a:t>
            </a:r>
            <a:r>
              <a:rPr lang="en-GB" dirty="0" err="1"/>
              <a:t>nhất</a:t>
            </a:r>
            <a:r>
              <a:rPr lang="en-GB" dirty="0"/>
              <a:t> </a:t>
            </a: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đường</a:t>
            </a:r>
            <a:r>
              <a:rPr lang="en-GB" dirty="0"/>
              <a:t> </a:t>
            </a:r>
            <a:r>
              <a:rPr lang="en-GB" dirty="0" err="1"/>
              <a:t>chéo</a:t>
            </a:r>
            <a:r>
              <a:rPr lang="en-GB" dirty="0"/>
              <a:t> </a:t>
            </a:r>
            <a:r>
              <a:rPr lang="en-GB" dirty="0" err="1"/>
              <a:t>chính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609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885951"/>
            <a:ext cx="2849761" cy="3367358"/>
          </a:xfrm>
        </p:spPr>
      </p:pic>
    </p:spTree>
    <p:extLst>
      <p:ext uri="{BB962C8B-B14F-4D97-AF65-F5344CB8AC3E}">
        <p14:creationId xmlns:p14="http://schemas.microsoft.com/office/powerpoint/2010/main" val="69897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Khái</a:t>
            </a:r>
            <a:r>
              <a:rPr lang="en-GB" dirty="0"/>
              <a:t> </a:t>
            </a:r>
            <a:r>
              <a:rPr lang="en-GB" dirty="0" err="1"/>
              <a:t>niệm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83859" y="2586317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45859" y="2586317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21306" y="2586317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96753" y="2590799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58753" y="2586317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34200" y="2586317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83859" y="3195917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45859" y="3195917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21306" y="3195917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96753" y="3200399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58753" y="3195917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34200" y="3195917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83859" y="3801035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45859" y="3801035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21306" y="3801035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96753" y="3805517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58753" y="3801035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34200" y="3801035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83859" y="4415118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845859" y="4415118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21306" y="4415118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96753" y="44196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58753" y="4415118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934200" y="4415118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1390650" y="2586317"/>
            <a:ext cx="142875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Dòng</a:t>
            </a:r>
            <a:r>
              <a:rPr lang="en-GB" sz="2000" dirty="0"/>
              <a:t> 0</a:t>
            </a:r>
            <a:endParaRPr lang="en-US" sz="2000" dirty="0"/>
          </a:p>
        </p:txBody>
      </p:sp>
      <p:sp>
        <p:nvSpPr>
          <p:cNvPr id="30" name="Right Arrow 29"/>
          <p:cNvSpPr/>
          <p:nvPr/>
        </p:nvSpPr>
        <p:spPr>
          <a:xfrm>
            <a:off x="1390650" y="3195917"/>
            <a:ext cx="142875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Dòng</a:t>
            </a:r>
            <a:r>
              <a:rPr lang="en-GB" sz="2000" dirty="0"/>
              <a:t> 1</a:t>
            </a:r>
            <a:endParaRPr lang="en-US" sz="2000" dirty="0"/>
          </a:p>
        </p:txBody>
      </p:sp>
      <p:sp>
        <p:nvSpPr>
          <p:cNvPr id="31" name="Right Arrow 30"/>
          <p:cNvSpPr/>
          <p:nvPr/>
        </p:nvSpPr>
        <p:spPr>
          <a:xfrm>
            <a:off x="1390650" y="3801035"/>
            <a:ext cx="142875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Dòng</a:t>
            </a:r>
            <a:r>
              <a:rPr lang="en-GB" sz="2000" dirty="0"/>
              <a:t> 2</a:t>
            </a:r>
            <a:endParaRPr lang="en-US" sz="2000" dirty="0"/>
          </a:p>
        </p:txBody>
      </p:sp>
      <p:sp>
        <p:nvSpPr>
          <p:cNvPr id="32" name="Right Arrow 31"/>
          <p:cNvSpPr/>
          <p:nvPr/>
        </p:nvSpPr>
        <p:spPr>
          <a:xfrm>
            <a:off x="1390650" y="4415118"/>
            <a:ext cx="142875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Dòng</a:t>
            </a:r>
            <a:r>
              <a:rPr lang="en-GB" sz="2000" dirty="0"/>
              <a:t> 3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122829" y="1696697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Cột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84829" y="1696698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Cột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60276" y="169669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Cột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22276" y="1696696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Cột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84276" y="1696695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Cột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4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973170" y="1696694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Cột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5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3" idx="2"/>
            <a:endCxn id="4" idx="0"/>
          </p:cNvCxnSpPr>
          <p:nvPr/>
        </p:nvCxnSpPr>
        <p:spPr>
          <a:xfrm>
            <a:off x="3426759" y="2343028"/>
            <a:ext cx="0" cy="24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188758" y="2394448"/>
            <a:ext cx="0" cy="19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984376" y="2374713"/>
            <a:ext cx="0" cy="19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739652" y="2394448"/>
            <a:ext cx="0" cy="19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501652" y="2374712"/>
            <a:ext cx="0" cy="19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297270" y="2374711"/>
            <a:ext cx="0" cy="19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30234" y="5638800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Ma </a:t>
            </a:r>
            <a:r>
              <a:rPr lang="en-GB" sz="2800" dirty="0" err="1"/>
              <a:t>trận</a:t>
            </a:r>
            <a:r>
              <a:rPr lang="en-GB" sz="2800" dirty="0"/>
              <a:t> </a:t>
            </a:r>
            <a:r>
              <a:rPr lang="en-GB" sz="2800" dirty="0" err="1"/>
              <a:t>có</a:t>
            </a:r>
            <a:r>
              <a:rPr lang="en-GB" sz="2800" dirty="0"/>
              <a:t> 4 </a:t>
            </a:r>
            <a:r>
              <a:rPr lang="en-GB" sz="2800" dirty="0" err="1"/>
              <a:t>dòng</a:t>
            </a:r>
            <a:r>
              <a:rPr lang="en-GB" sz="2800" dirty="0"/>
              <a:t> 6 </a:t>
            </a:r>
            <a:r>
              <a:rPr lang="en-GB" sz="2800" dirty="0" err="1"/>
              <a:t>cột</a:t>
            </a:r>
            <a:r>
              <a:rPr lang="en-GB" sz="2800" dirty="0"/>
              <a:t> (</a:t>
            </a:r>
            <a:r>
              <a:rPr lang="en-GB" sz="2800" dirty="0" err="1"/>
              <a:t>kích</a:t>
            </a:r>
            <a:r>
              <a:rPr lang="en-GB" sz="2800" dirty="0"/>
              <a:t> </a:t>
            </a:r>
            <a:r>
              <a:rPr lang="en-GB" sz="2800" dirty="0" err="1"/>
              <a:t>thước</a:t>
            </a:r>
            <a:r>
              <a:rPr lang="en-GB" sz="2800" dirty="0"/>
              <a:t> 4 x 6)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789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Khái</a:t>
            </a:r>
            <a:r>
              <a:rPr lang="en-GB" dirty="0"/>
              <a:t> </a:t>
            </a:r>
            <a:r>
              <a:rPr lang="en-GB" dirty="0" err="1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GB" dirty="0" err="1"/>
              <a:t>Kiểu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mảng</a:t>
            </a:r>
            <a:r>
              <a:rPr lang="en-GB" dirty="0"/>
              <a:t> 2 </a:t>
            </a:r>
            <a:r>
              <a:rPr lang="en-GB" dirty="0" err="1"/>
              <a:t>chiều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tổ</a:t>
            </a:r>
            <a:r>
              <a:rPr lang="en-GB" dirty="0"/>
              <a:t> </a:t>
            </a:r>
            <a:r>
              <a:rPr lang="en-GB" dirty="0" err="1"/>
              <a:t>chức</a:t>
            </a:r>
            <a:r>
              <a:rPr lang="en-GB" dirty="0"/>
              <a:t> </a:t>
            </a:r>
            <a:r>
              <a:rPr lang="en-GB" dirty="0" err="1"/>
              <a:t>theo</a:t>
            </a:r>
            <a:r>
              <a:rPr lang="en-GB" dirty="0"/>
              <a:t> </a:t>
            </a:r>
            <a:r>
              <a:rPr lang="en-GB" dirty="0" err="1"/>
              <a:t>dạng</a:t>
            </a:r>
            <a:r>
              <a:rPr lang="en-GB" dirty="0"/>
              <a:t> </a:t>
            </a:r>
            <a:r>
              <a:rPr lang="en-GB" dirty="0" err="1"/>
              <a:t>bảng</a:t>
            </a:r>
            <a:r>
              <a:rPr lang="en-GB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GB" dirty="0" err="1"/>
              <a:t>Mỗi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mảng</a:t>
            </a:r>
            <a:r>
              <a:rPr lang="en-GB" dirty="0"/>
              <a:t> 1 </a:t>
            </a:r>
            <a:r>
              <a:rPr lang="en-GB" dirty="0" err="1"/>
              <a:t>chiều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GB" dirty="0" err="1"/>
              <a:t>Kích</a:t>
            </a:r>
            <a:r>
              <a:rPr lang="en-GB" dirty="0"/>
              <a:t> </a:t>
            </a:r>
            <a:r>
              <a:rPr lang="en-GB" dirty="0" err="1"/>
              <a:t>thước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xác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bởi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cột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cột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86644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ma </a:t>
            </a:r>
            <a:r>
              <a:rPr lang="en-GB" dirty="0" err="1"/>
              <a:t>trận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Cú</a:t>
            </a:r>
            <a:r>
              <a:rPr lang="en-GB" dirty="0"/>
              <a:t> </a:t>
            </a:r>
            <a:r>
              <a:rPr lang="en-GB" dirty="0" err="1"/>
              <a:t>pháp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i="1" dirty="0"/>
              <a:t>&lt;KDL&gt; </a:t>
            </a:r>
            <a:r>
              <a:rPr lang="en-GB" i="1" dirty="0" err="1"/>
              <a:t>tên</a:t>
            </a:r>
            <a:r>
              <a:rPr lang="en-GB" i="1" dirty="0"/>
              <a:t> ma </a:t>
            </a:r>
            <a:r>
              <a:rPr lang="en-GB" i="1" dirty="0" err="1"/>
              <a:t>trận</a:t>
            </a:r>
            <a:r>
              <a:rPr lang="en-GB" i="1" dirty="0"/>
              <a:t> [</a:t>
            </a:r>
            <a:r>
              <a:rPr lang="en-GB" i="1" dirty="0" err="1"/>
              <a:t>số</a:t>
            </a:r>
            <a:r>
              <a:rPr lang="en-GB" i="1" dirty="0"/>
              <a:t> </a:t>
            </a:r>
            <a:r>
              <a:rPr lang="en-GB" i="1" dirty="0" err="1"/>
              <a:t>dòng</a:t>
            </a:r>
            <a:r>
              <a:rPr lang="en-GB" i="1" dirty="0"/>
              <a:t>][</a:t>
            </a:r>
            <a:r>
              <a:rPr lang="en-GB" i="1" dirty="0" err="1"/>
              <a:t>số</a:t>
            </a:r>
            <a:r>
              <a:rPr lang="en-GB" i="1" dirty="0"/>
              <a:t> </a:t>
            </a:r>
            <a:r>
              <a:rPr lang="en-GB" i="1" dirty="0" err="1"/>
              <a:t>cột</a:t>
            </a:r>
            <a:r>
              <a:rPr lang="en-GB" i="1" dirty="0"/>
              <a:t>];</a:t>
            </a:r>
          </a:p>
          <a:p>
            <a:r>
              <a:rPr lang="en-GB" dirty="0"/>
              <a:t>VD1: </a:t>
            </a:r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ma </a:t>
            </a:r>
            <a:r>
              <a:rPr lang="en-GB" dirty="0" err="1"/>
              <a:t>trận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nguyên</a:t>
            </a:r>
            <a:r>
              <a:rPr lang="en-GB" dirty="0"/>
              <a:t> a </a:t>
            </a:r>
            <a:r>
              <a:rPr lang="en-GB" dirty="0" err="1"/>
              <a:t>có</a:t>
            </a:r>
            <a:r>
              <a:rPr lang="en-GB" dirty="0"/>
              <a:t> 10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15 </a:t>
            </a:r>
            <a:r>
              <a:rPr lang="en-GB" dirty="0" err="1"/>
              <a:t>cột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a[10][15];</a:t>
            </a:r>
          </a:p>
          <a:p>
            <a:r>
              <a:rPr lang="en-GB" dirty="0"/>
              <a:t>VD2: </a:t>
            </a:r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ma </a:t>
            </a:r>
            <a:r>
              <a:rPr lang="en-GB" dirty="0" err="1"/>
              <a:t>trận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b </a:t>
            </a:r>
            <a:r>
              <a:rPr lang="en-GB" dirty="0" err="1"/>
              <a:t>có</a:t>
            </a:r>
            <a:r>
              <a:rPr lang="en-GB" dirty="0"/>
              <a:t> 25 </a:t>
            </a:r>
            <a:r>
              <a:rPr lang="en-GB" dirty="0" err="1"/>
              <a:t>dòng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10 </a:t>
            </a:r>
            <a:r>
              <a:rPr lang="en-GB" dirty="0" err="1"/>
              <a:t>cột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float b[25][10];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6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kiễu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8196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28650" y="1676400"/>
            <a:ext cx="7886699" cy="4648200"/>
          </a:xfrm>
          <a:prstGeom prst="rect">
            <a:avLst/>
          </a:prstGeom>
        </p:spPr>
        <p:txBody>
          <a:bodyPr/>
          <a:lstStyle/>
          <a:p>
            <a:pPr marL="44450" indent="0" eaLnBrk="1" hangingPunct="1">
              <a:buFont typeface="Georgia" pitchFamily="18" charset="0"/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450" indent="0" eaLnBrk="1" hangingPunct="1">
              <a:buFont typeface="Georgia" pitchFamily="18" charset="0"/>
              <a:buNone/>
            </a:pP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MAX 100</a:t>
            </a:r>
            <a:endParaRPr lang="en-US" sz="28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" indent="0" eaLnBrk="1" hangingPunct="1">
              <a:buFont typeface="Georgia" pitchFamily="18" charset="0"/>
              <a:buNone/>
            </a:pPr>
            <a:r>
              <a:rPr lang="en-US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&lt;KDL&gt; </a:t>
            </a:r>
            <a:r>
              <a:rPr lang="en-US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matran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[MAX][MAX]; </a:t>
            </a:r>
            <a:endParaRPr lang="en-US" sz="28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" indent="0" eaLnBrk="1" hangingPunct="1">
              <a:buFont typeface="Georgia" pitchFamily="18" charset="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" indent="0" eaLnBrk="1" hangingPunct="1">
              <a:buFont typeface="Georgia" pitchFamily="18" charset="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" indent="0" eaLnBrk="1" hangingPunct="1">
              <a:buFont typeface="Georgia" pitchFamily="18" charset="0"/>
              <a:buNone/>
            </a:pP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MAX 100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" indent="0" eaLnBrk="1" hangingPunct="1">
              <a:buFont typeface="Georgia" pitchFamily="18" charset="0"/>
              <a:buNone/>
            </a:pPr>
            <a:r>
              <a:rPr lang="en-US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matran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[MAX][MAX];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" indent="0" eaLnBrk="1" hangingPunct="1">
              <a:buFont typeface="Georgia" pitchFamily="18" charset="0"/>
              <a:buNone/>
            </a:pPr>
            <a:r>
              <a:rPr lang="en-US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matran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6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</a:t>
            </a:r>
            <a:r>
              <a:rPr lang="en-GB" dirty="0" err="1"/>
              <a:t>và</a:t>
            </a:r>
            <a:r>
              <a:rPr lang="en-GB" dirty="0"/>
              <a:t> </a:t>
            </a:r>
            <a:r>
              <a:rPr lang="en-GB" dirty="0" err="1"/>
              <a:t>khởi</a:t>
            </a:r>
            <a:r>
              <a:rPr lang="en-GB" dirty="0"/>
              <a:t> </a:t>
            </a:r>
            <a:r>
              <a:rPr lang="en-GB" dirty="0" err="1"/>
              <a:t>gán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399"/>
            <a:ext cx="8439150" cy="4500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&lt;KDL&gt; </a:t>
            </a:r>
            <a:r>
              <a:rPr lang="en-GB" dirty="0" err="1"/>
              <a:t>tên</a:t>
            </a:r>
            <a:r>
              <a:rPr lang="en-GB" dirty="0"/>
              <a:t> ma </a:t>
            </a:r>
            <a:r>
              <a:rPr lang="en-GB" dirty="0" err="1"/>
              <a:t>trận</a:t>
            </a:r>
            <a:r>
              <a:rPr lang="en-GB" dirty="0"/>
              <a:t>[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dòng</a:t>
            </a:r>
            <a:r>
              <a:rPr lang="en-GB" dirty="0"/>
              <a:t>][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cột</a:t>
            </a:r>
            <a:r>
              <a:rPr lang="en-GB" dirty="0"/>
              <a:t>]={{gt11, gt12, …},</a:t>
            </a:r>
          </a:p>
          <a:p>
            <a:pPr marL="0" indent="0">
              <a:buNone/>
            </a:pPr>
            <a:r>
              <a:rPr lang="en-GB" dirty="0"/>
              <a:t>								  {gt21, gt22, …},</a:t>
            </a:r>
          </a:p>
          <a:p>
            <a:pPr marL="0" indent="0">
              <a:buNone/>
            </a:pPr>
            <a:r>
              <a:rPr lang="en-GB" dirty="0"/>
              <a:t>								   …</a:t>
            </a:r>
          </a:p>
          <a:p>
            <a:pPr marL="0" indent="0">
              <a:buNone/>
            </a:pPr>
            <a:r>
              <a:rPr lang="en-GB" dirty="0"/>
              <a:t>								  {gtk1, gtk2, …}};</a:t>
            </a:r>
          </a:p>
          <a:p>
            <a:pPr marL="0" indent="0" algn="just">
              <a:buNone/>
            </a:pPr>
            <a:endParaRPr lang="en-US" u="sng" dirty="0"/>
          </a:p>
          <a:p>
            <a:pPr marL="0" indent="0" algn="just">
              <a:buNone/>
            </a:pPr>
            <a:r>
              <a:rPr lang="en-US" u="sng" dirty="0"/>
              <a:t>VD:</a:t>
            </a:r>
            <a:r>
              <a:rPr lang="en-US" i="1" dirty="0"/>
              <a:t> </a:t>
            </a:r>
            <a:r>
              <a:rPr lang="en-US" i="1" dirty="0" err="1"/>
              <a:t>int</a:t>
            </a:r>
            <a:r>
              <a:rPr lang="en-US" i="1" dirty="0"/>
              <a:t> a[3][4] = {{2,3,9,4}, </a:t>
            </a:r>
          </a:p>
          <a:p>
            <a:pPr marL="0" indent="0" algn="just">
              <a:buNone/>
            </a:pPr>
            <a:r>
              <a:rPr lang="en-US" i="1" dirty="0"/>
              <a:t>			        {5,6,7,6}, </a:t>
            </a:r>
          </a:p>
          <a:p>
            <a:pPr marL="0" indent="0" algn="just">
              <a:buNone/>
            </a:pPr>
            <a:r>
              <a:rPr lang="en-US" i="1" dirty="0"/>
              <a:t>                               {2,9,4,7} };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706" y="4114800"/>
            <a:ext cx="3886200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34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28650" y="1600200"/>
            <a:ext cx="805815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xuất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thành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của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dựa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vào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chỉ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dòng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chỉ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cột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sz="2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2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6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</a:pPr>
            <a:endParaRPr lang="en-US" sz="2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</a:pPr>
            <a:endParaRPr lang="en-US" sz="2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</a:pPr>
            <a:endParaRPr lang="en-US" sz="2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</a:pPr>
            <a:endParaRPr lang="en-US" sz="2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</a:pPr>
            <a:r>
              <a:rPr lang="en-US" sz="2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a[1][2]; // x = 7</a:t>
            </a:r>
          </a:p>
          <a:p>
            <a:pPr marL="0" indent="0" algn="just">
              <a:buNone/>
            </a:pP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a[2][3] = 10; 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3886200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61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4455</TotalTime>
  <Words>1234</Words>
  <Application>Microsoft Office PowerPoint</Application>
  <PresentationFormat>On-screen Show (4:3)</PresentationFormat>
  <Paragraphs>260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Courier New</vt:lpstr>
      <vt:lpstr>Georgia</vt:lpstr>
      <vt:lpstr>Times New Roman</vt:lpstr>
      <vt:lpstr>Wingdings</vt:lpstr>
      <vt:lpstr>Office Theme</vt:lpstr>
      <vt:lpstr>Lập trình C Chương 2. Mảng hai chiều (3 tiết)</vt:lpstr>
      <vt:lpstr>Nội dung</vt:lpstr>
      <vt:lpstr>PowerPoint Presentation</vt:lpstr>
      <vt:lpstr>Khái niệm</vt:lpstr>
      <vt:lpstr>Khái niệm</vt:lpstr>
      <vt:lpstr>Khai báo ma trận </vt:lpstr>
      <vt:lpstr>Định nghĩa kiễu dữ liệu</vt:lpstr>
      <vt:lpstr>Khai báo và khởi gán</vt:lpstr>
      <vt:lpstr>Truy xuất phần tử </vt:lpstr>
      <vt:lpstr>PowerPoint Presentation</vt:lpstr>
      <vt:lpstr>Các thao tác</vt:lpstr>
      <vt:lpstr>Cấu trúc lệnh xử lý phổ biến</vt:lpstr>
      <vt:lpstr>Nhập/xuất ma trận số nguyên</vt:lpstr>
      <vt:lpstr>Nhập/xuất ma trận số nguyên</vt:lpstr>
      <vt:lpstr>Nhập/xuất ma trận số nguyên</vt:lpstr>
      <vt:lpstr>Nhập/xuất ma trận số nguyên</vt:lpstr>
      <vt:lpstr>Nhập/xuất ma trận số nguyên</vt:lpstr>
      <vt:lpstr>Minh họa thực thi của chương trình</vt:lpstr>
      <vt:lpstr>Bài tập nhập/xuất</vt:lpstr>
      <vt:lpstr>Phát sinh giá trị ngẫu nhiên</vt:lpstr>
      <vt:lpstr>Bài tập tìm kiếm</vt:lpstr>
      <vt:lpstr>Tính tổng của 1 dòng trong ma trận a</vt:lpstr>
      <vt:lpstr>Tính tổng của 1 dòng trong ma trận a</vt:lpstr>
      <vt:lpstr>Tính tổng của 1 cột trong ma trận a</vt:lpstr>
      <vt:lpstr>Tính tổng của 1 cột trong ma trận a</vt:lpstr>
      <vt:lpstr>Bài tập xóa</vt:lpstr>
      <vt:lpstr>PowerPoint Presentation</vt:lpstr>
      <vt:lpstr>Ma trận vuông </vt:lpstr>
      <vt:lpstr>Bài tập nhập/xuất</vt:lpstr>
      <vt:lpstr>Bài tập nhập/xuất</vt:lpstr>
      <vt:lpstr>Bài tập nhập/xuất</vt:lpstr>
      <vt:lpstr>Bài tập</vt:lpstr>
      <vt:lpstr>Q&amp;A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Minh-Thai Tran</cp:lastModifiedBy>
  <cp:revision>381</cp:revision>
  <dcterms:created xsi:type="dcterms:W3CDTF">2002-09-02T01:30:43Z</dcterms:created>
  <dcterms:modified xsi:type="dcterms:W3CDTF">2017-02-28T01:17:16Z</dcterms:modified>
</cp:coreProperties>
</file>