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0"/>
  </p:notesMasterIdLst>
  <p:handoutMasterIdLst>
    <p:handoutMasterId r:id="rId31"/>
  </p:handoutMasterIdLst>
  <p:sldIdLst>
    <p:sldId id="256" r:id="rId2"/>
    <p:sldId id="617" r:id="rId3"/>
    <p:sldId id="566" r:id="rId4"/>
    <p:sldId id="598" r:id="rId5"/>
    <p:sldId id="599" r:id="rId6"/>
    <p:sldId id="600" r:id="rId7"/>
    <p:sldId id="601" r:id="rId8"/>
    <p:sldId id="618" r:id="rId9"/>
    <p:sldId id="602" r:id="rId10"/>
    <p:sldId id="603" r:id="rId11"/>
    <p:sldId id="620" r:id="rId12"/>
    <p:sldId id="619" r:id="rId13"/>
    <p:sldId id="605" r:id="rId14"/>
    <p:sldId id="606" r:id="rId15"/>
    <p:sldId id="607" r:id="rId16"/>
    <p:sldId id="608" r:id="rId17"/>
    <p:sldId id="621" r:id="rId18"/>
    <p:sldId id="610" r:id="rId19"/>
    <p:sldId id="623" r:id="rId20"/>
    <p:sldId id="611" r:id="rId21"/>
    <p:sldId id="624" r:id="rId22"/>
    <p:sldId id="612" r:id="rId23"/>
    <p:sldId id="622" r:id="rId24"/>
    <p:sldId id="613" r:id="rId25"/>
    <p:sldId id="614" r:id="rId26"/>
    <p:sldId id="615" r:id="rId27"/>
    <p:sldId id="616" r:id="rId28"/>
    <p:sldId id="385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 autoAdjust="0"/>
    <p:restoredTop sz="94599" autoAdjust="0"/>
  </p:normalViewPr>
  <p:slideViewPr>
    <p:cSldViewPr>
      <p:cViewPr varScale="1">
        <p:scale>
          <a:sx n="82" d="100"/>
          <a:sy n="82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14/03/2017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14/03/2017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763000" cy="174673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Chương</a:t>
            </a:r>
            <a:r>
              <a:rPr lang="en-US" dirty="0">
                <a:solidFill>
                  <a:srgbClr val="FFFF00"/>
                </a:solidFill>
              </a:rPr>
              <a:t> 4. </a:t>
            </a:r>
            <a:r>
              <a:rPr lang="en-US" dirty="0" err="1">
                <a:solidFill>
                  <a:srgbClr val="FFFF00"/>
                </a:solidFill>
              </a:rPr>
              <a:t>Lập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trình</a:t>
            </a:r>
            <a:r>
              <a:rPr lang="en-US" dirty="0">
                <a:solidFill>
                  <a:srgbClr val="FFFF00"/>
                </a:solidFill>
              </a:rPr>
              <a:t> con </a:t>
            </a:r>
            <a:r>
              <a:rPr lang="en-US" dirty="0" err="1">
                <a:solidFill>
                  <a:srgbClr val="FFFF00"/>
                </a:solidFill>
              </a:rPr>
              <a:t>trỏ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(3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 dirty="0">
                <a:solidFill>
                  <a:srgbClr val="002060"/>
                </a:solidFill>
              </a:rPr>
              <a:t>: 10/03/2017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" y="1752600"/>
            <a:ext cx="880241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y;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*pa, b;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&amp;y;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 = &amp;b;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tri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chi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%x\n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tri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chi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*pa, pa);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trỏ</a:t>
            </a:r>
            <a:r>
              <a:rPr lang="en-GB" dirty="0"/>
              <a:t> - </a:t>
            </a: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endParaRPr lang="en-US" dirty="0"/>
          </a:p>
        </p:txBody>
      </p:sp>
      <p:sp>
        <p:nvSpPr>
          <p:cNvPr id="4" name="Line Callout 1 (Accent Bar) 3"/>
          <p:cNvSpPr/>
          <p:nvPr/>
        </p:nvSpPr>
        <p:spPr>
          <a:xfrm>
            <a:off x="3505200" y="2952750"/>
            <a:ext cx="2514600" cy="609600"/>
          </a:xfrm>
          <a:prstGeom prst="accentCallout1">
            <a:avLst>
              <a:gd name="adj1" fmla="val 18750"/>
              <a:gd name="adj2" fmla="val -8333"/>
              <a:gd name="adj3" fmla="val 120110"/>
              <a:gd name="adj4" fmla="val -57802"/>
            </a:avLst>
          </a:prstGeom>
          <a:ln w="25400">
            <a:solidFill>
              <a:schemeClr val="accent2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/>
              <a:t>Lấy</a:t>
            </a:r>
            <a:r>
              <a:rPr lang="en-US" sz="2000" b="1" dirty="0"/>
              <a:t> </a:t>
            </a:r>
            <a:r>
              <a:rPr lang="en-US" sz="2000" b="1" dirty="0" err="1"/>
              <a:t>địa</a:t>
            </a:r>
            <a:r>
              <a:rPr lang="en-US" sz="2000" b="1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r>
              <a:rPr lang="en-US" sz="2000" b="1" dirty="0"/>
              <a:t> y </a:t>
            </a:r>
            <a:r>
              <a:rPr lang="en-US" sz="2000" b="1" dirty="0" err="1"/>
              <a:t>gán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px</a:t>
            </a:r>
            <a:endParaRPr lang="en-US" sz="2000" b="1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6400800" y="3428999"/>
            <a:ext cx="2514600" cy="609600"/>
          </a:xfrm>
          <a:prstGeom prst="accentCallout1">
            <a:avLst>
              <a:gd name="adj1" fmla="val 76442"/>
              <a:gd name="adj2" fmla="val 102623"/>
              <a:gd name="adj3" fmla="val 137125"/>
              <a:gd name="adj4" fmla="val 49864"/>
            </a:avLst>
          </a:prstGeom>
          <a:ln w="25400">
            <a:solidFill>
              <a:schemeClr val="accent2">
                <a:lumMod val="75000"/>
              </a:schemeClr>
            </a:solidFill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/>
              <a:t>Lấy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r>
              <a:rPr lang="en-US" sz="2000" b="1" dirty="0"/>
              <a:t> </a:t>
            </a:r>
            <a:r>
              <a:rPr lang="en-US" sz="2000" b="1" dirty="0" err="1"/>
              <a:t>trị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con </a:t>
            </a:r>
            <a:r>
              <a:rPr lang="en-US" sz="2000" b="1" dirty="0" err="1"/>
              <a:t>trỏ</a:t>
            </a:r>
            <a:r>
              <a:rPr lang="en-US" sz="2000" b="1" dirty="0"/>
              <a:t> </a:t>
            </a:r>
            <a:r>
              <a:rPr lang="en-US" sz="2000" b="1" dirty="0" err="1"/>
              <a:t>px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657600" y="5440222"/>
            <a:ext cx="4419600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it-IT" sz="2400" b="1" dirty="0">
                <a:solidFill>
                  <a:srgbClr val="FFFF00"/>
                </a:solidFill>
                <a:cs typeface="Arial" charset="0"/>
              </a:rPr>
              <a:t>Kết quả</a:t>
            </a:r>
          </a:p>
          <a:p>
            <a:pPr>
              <a:defRPr/>
            </a:pPr>
            <a:r>
              <a:rPr lang="it-IT" sz="2400" dirty="0">
                <a:cs typeface="Arial" charset="0"/>
              </a:rPr>
              <a:t>px: gia tri = 10, dia chi = 61ff24</a:t>
            </a:r>
          </a:p>
          <a:p>
            <a:pPr>
              <a:defRPr/>
            </a:pPr>
            <a:r>
              <a:rPr lang="it-IT" sz="2400" dirty="0">
                <a:cs typeface="Arial" charset="0"/>
              </a:rPr>
              <a:t>pa: gia tri = 14.50, dia chi = 61ff20</a:t>
            </a: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SỬ DỤNG BIẾN CON TRỎ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con </a:t>
            </a:r>
            <a:r>
              <a:rPr lang="en-US" b="1" dirty="0" err="1"/>
              <a:t>trỏ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8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558" y="1788616"/>
            <a:ext cx="903324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tri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"Gia tri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con </a:t>
            </a:r>
            <a:r>
              <a:rPr lang="en-GB" dirty="0" err="1"/>
              <a:t>trỏ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334000"/>
            <a:ext cx="5643204" cy="509587"/>
          </a:xfrm>
          <a:prstGeom prst="rect">
            <a:avLst/>
          </a:prstGeom>
        </p:spPr>
      </p:pic>
      <p:sp>
        <p:nvSpPr>
          <p:cNvPr id="5" name="Line Callout 1 (Border and Accent Bar) 4"/>
          <p:cNvSpPr/>
          <p:nvPr/>
        </p:nvSpPr>
        <p:spPr>
          <a:xfrm>
            <a:off x="4191000" y="1905000"/>
            <a:ext cx="4038600" cy="685800"/>
          </a:xfrm>
          <a:prstGeom prst="accentBorderCallout1">
            <a:avLst>
              <a:gd name="adj1" fmla="val 29007"/>
              <a:gd name="adj2" fmla="val -3979"/>
              <a:gd name="adj3" fmla="val 212799"/>
              <a:gd name="adj4" fmla="val -23674"/>
            </a:avLst>
          </a:prstGeom>
          <a:ln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/>
              <a:t>!!!</a:t>
            </a:r>
            <a:r>
              <a:rPr lang="en-GB" sz="2400" i="1" dirty="0" err="1"/>
              <a:t>Chưa</a:t>
            </a:r>
            <a:r>
              <a:rPr lang="en-GB" sz="2400" i="1" dirty="0"/>
              <a:t> </a:t>
            </a:r>
            <a:r>
              <a:rPr lang="en-GB" sz="2400" i="1" dirty="0" err="1"/>
              <a:t>cấp</a:t>
            </a:r>
            <a:r>
              <a:rPr lang="en-GB" sz="2400" i="1" dirty="0"/>
              <a:t> </a:t>
            </a:r>
            <a:r>
              <a:rPr lang="en-GB" sz="2400" i="1" dirty="0" err="1"/>
              <a:t>phát</a:t>
            </a:r>
            <a:r>
              <a:rPr lang="en-GB" sz="2400" i="1" dirty="0"/>
              <a:t> </a:t>
            </a:r>
            <a:r>
              <a:rPr lang="en-GB" sz="2400" i="1" dirty="0" err="1"/>
              <a:t>bộ</a:t>
            </a:r>
            <a:r>
              <a:rPr lang="en-GB" sz="2400" i="1" dirty="0"/>
              <a:t> </a:t>
            </a:r>
            <a:r>
              <a:rPr lang="en-GB" sz="2400" i="1" dirty="0" err="1"/>
              <a:t>nhớ</a:t>
            </a:r>
            <a:r>
              <a:rPr lang="en-GB" sz="2400" i="1" dirty="0"/>
              <a:t> </a:t>
            </a:r>
            <a:r>
              <a:rPr lang="en-GB" sz="2400" i="1" dirty="0" err="1"/>
              <a:t>trước</a:t>
            </a:r>
            <a:r>
              <a:rPr lang="en-GB" sz="2400" i="1" dirty="0"/>
              <a:t> </a:t>
            </a:r>
            <a:r>
              <a:rPr lang="en-GB" sz="2400" i="1" dirty="0" err="1"/>
              <a:t>khi</a:t>
            </a:r>
            <a:r>
              <a:rPr lang="en-GB" sz="2400" i="1" dirty="0"/>
              <a:t> </a:t>
            </a:r>
            <a:r>
              <a:rPr lang="en-GB" sz="2400" i="1" dirty="0" err="1"/>
              <a:t>sử</a:t>
            </a:r>
            <a:r>
              <a:rPr lang="en-GB" sz="2400" i="1" dirty="0"/>
              <a:t> </a:t>
            </a:r>
            <a:r>
              <a:rPr lang="en-GB" sz="2400" i="1" dirty="0" err="1"/>
              <a:t>dụng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5271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0758" y="1398687"/>
            <a:ext cx="9033242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tri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"Gia tri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free(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con </a:t>
            </a:r>
            <a:r>
              <a:rPr lang="en-GB" dirty="0" err="1"/>
              <a:t>trỏ</a:t>
            </a:r>
            <a:endParaRPr lang="en-US" dirty="0"/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4953000" y="1524000"/>
            <a:ext cx="4038600" cy="685800"/>
          </a:xfrm>
          <a:prstGeom prst="accentBorderCallout1">
            <a:avLst>
              <a:gd name="adj1" fmla="val 22169"/>
              <a:gd name="adj2" fmla="val -4269"/>
              <a:gd name="adj3" fmla="val 152500"/>
              <a:gd name="adj4" fmla="val -28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 err="1"/>
              <a:t>Cấp</a:t>
            </a:r>
            <a:r>
              <a:rPr lang="en-GB" sz="2400" i="1" dirty="0"/>
              <a:t> </a:t>
            </a:r>
            <a:r>
              <a:rPr lang="en-GB" sz="2400" i="1" dirty="0" err="1"/>
              <a:t>phát</a:t>
            </a:r>
            <a:r>
              <a:rPr lang="en-GB" sz="2400" i="1" dirty="0"/>
              <a:t> </a:t>
            </a:r>
            <a:r>
              <a:rPr lang="en-GB" sz="2400" i="1" dirty="0" err="1"/>
              <a:t>bộ</a:t>
            </a:r>
            <a:r>
              <a:rPr lang="en-GB" sz="2400" i="1" dirty="0"/>
              <a:t> </a:t>
            </a:r>
            <a:r>
              <a:rPr lang="en-GB" sz="2400" i="1" dirty="0" err="1"/>
              <a:t>nhớ</a:t>
            </a:r>
            <a:r>
              <a:rPr lang="en-GB" sz="2400" i="1" dirty="0"/>
              <a:t> </a:t>
            </a:r>
            <a:r>
              <a:rPr lang="en-GB" sz="2400" i="1" dirty="0" err="1"/>
              <a:t>cho</a:t>
            </a:r>
            <a:r>
              <a:rPr lang="en-GB" sz="2400" i="1" dirty="0"/>
              <a:t> </a:t>
            </a:r>
            <a:r>
              <a:rPr lang="en-GB" sz="2400" i="1" dirty="0" err="1"/>
              <a:t>px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1787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534400" cy="990600"/>
          </a:xfrm>
        </p:spPr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- </a:t>
            </a:r>
            <a:r>
              <a:rPr lang="en-US" dirty="0" err="1"/>
              <a:t>stdlib.h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03167"/>
          </a:xfrm>
        </p:spPr>
        <p:txBody>
          <a:bodyPr>
            <a:normAutofit/>
          </a:bodyPr>
          <a:lstStyle/>
          <a:p>
            <a:r>
              <a:rPr lang="en-US" b="1" u="sng" dirty="0" err="1"/>
              <a:t>Cách</a:t>
            </a:r>
            <a:r>
              <a:rPr lang="en-US" b="1" u="sng" dirty="0"/>
              <a:t> 1:</a:t>
            </a:r>
            <a:r>
              <a:rPr lang="en-US" b="1" dirty="0"/>
              <a:t> </a:t>
            </a:r>
            <a:r>
              <a:rPr lang="en-US" b="1" dirty="0" err="1"/>
              <a:t>dùng</a:t>
            </a:r>
            <a:r>
              <a:rPr lang="en-US" b="1" dirty="0"/>
              <a:t> </a:t>
            </a:r>
            <a:r>
              <a:rPr lang="en-US" b="1" dirty="0" err="1"/>
              <a:t>calloc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 //</a:t>
            </a:r>
            <a:r>
              <a:rPr lang="en-US" b="1" i="1" dirty="0" err="1"/>
              <a:t>khai</a:t>
            </a:r>
            <a:r>
              <a:rPr lang="en-US" b="1" i="1" dirty="0"/>
              <a:t> </a:t>
            </a:r>
            <a:r>
              <a:rPr lang="en-US" b="1" i="1" dirty="0" err="1"/>
              <a:t>báo</a:t>
            </a:r>
            <a:r>
              <a:rPr lang="en-US" b="1" i="1" dirty="0"/>
              <a:t> con </a:t>
            </a:r>
            <a:r>
              <a:rPr lang="en-US" b="1" i="1" dirty="0" err="1"/>
              <a:t>trỏ</a:t>
            </a:r>
            <a:r>
              <a:rPr lang="en-US" b="1" i="1" dirty="0"/>
              <a:t> p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err="1"/>
              <a:t>int</a:t>
            </a:r>
            <a:r>
              <a:rPr lang="en-US" b="1" i="1" dirty="0"/>
              <a:t> *p;					</a:t>
            </a:r>
          </a:p>
          <a:p>
            <a:pPr marL="0" indent="0">
              <a:buNone/>
            </a:pPr>
            <a:r>
              <a:rPr lang="en-US" b="1" i="1" dirty="0"/>
              <a:t>	//</a:t>
            </a:r>
            <a:r>
              <a:rPr lang="en-US" b="1" i="1" dirty="0" err="1"/>
              <a:t>cấp</a:t>
            </a:r>
            <a:r>
              <a:rPr lang="en-US" b="1" i="1" dirty="0"/>
              <a:t> </a:t>
            </a:r>
            <a:r>
              <a:rPr lang="en-US" b="1" i="1" dirty="0" err="1"/>
              <a:t>phát</a:t>
            </a:r>
            <a:r>
              <a:rPr lang="en-US" b="1" i="1" dirty="0"/>
              <a:t> 100 ô </a:t>
            </a:r>
            <a:r>
              <a:rPr lang="en-US" b="1" i="1" dirty="0" err="1"/>
              <a:t>nhớ</a:t>
            </a:r>
            <a:r>
              <a:rPr lang="en-US" b="1" i="1" dirty="0"/>
              <a:t> </a:t>
            </a:r>
            <a:r>
              <a:rPr lang="en-US" b="1" i="1" dirty="0" err="1"/>
              <a:t>mỗi</a:t>
            </a:r>
            <a:r>
              <a:rPr lang="en-US" b="1" i="1" dirty="0"/>
              <a:t> ô </a:t>
            </a:r>
            <a:r>
              <a:rPr lang="en-US" b="1" i="1" dirty="0" err="1"/>
              <a:t>kích</a:t>
            </a:r>
            <a:r>
              <a:rPr lang="en-US" b="1" i="1" dirty="0"/>
              <a:t> </a:t>
            </a:r>
            <a:r>
              <a:rPr lang="en-US" b="1" i="1" dirty="0" err="1"/>
              <a:t>thước</a:t>
            </a:r>
            <a:r>
              <a:rPr lang="en-US" b="1" i="1" dirty="0"/>
              <a:t> </a:t>
            </a:r>
            <a:r>
              <a:rPr lang="en-US" b="1" i="1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p=(</a:t>
            </a:r>
            <a:r>
              <a:rPr lang="en-US" b="1" i="1" dirty="0" err="1"/>
              <a:t>int</a:t>
            </a:r>
            <a:r>
              <a:rPr lang="en-US" b="1" i="1" dirty="0"/>
              <a:t> *) </a:t>
            </a:r>
            <a:r>
              <a:rPr lang="en-US" b="1" i="1" dirty="0" err="1"/>
              <a:t>calloc</a:t>
            </a:r>
            <a:r>
              <a:rPr lang="en-US" b="1" i="1" dirty="0"/>
              <a:t> (100, </a:t>
            </a:r>
            <a:r>
              <a:rPr lang="en-US" b="1" i="1" dirty="0" err="1"/>
              <a:t>sizeof</a:t>
            </a:r>
            <a:r>
              <a:rPr lang="en-US" b="1" i="1" dirty="0"/>
              <a:t> (</a:t>
            </a:r>
            <a:r>
              <a:rPr lang="en-US" b="1" i="1" dirty="0" err="1"/>
              <a:t>int</a:t>
            </a:r>
            <a:r>
              <a:rPr lang="en-US" b="1" i="1" dirty="0"/>
              <a:t>));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4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8210550" cy="5003167"/>
          </a:xfrm>
        </p:spPr>
        <p:txBody>
          <a:bodyPr>
            <a:normAutofit fontScale="92500"/>
          </a:bodyPr>
          <a:lstStyle/>
          <a:p>
            <a:r>
              <a:rPr lang="en-US" b="1" u="sng" dirty="0" err="1"/>
              <a:t>Cách</a:t>
            </a:r>
            <a:r>
              <a:rPr lang="en-US" b="1" u="sng" dirty="0"/>
              <a:t> 2:</a:t>
            </a:r>
            <a:r>
              <a:rPr lang="en-US" b="1" dirty="0"/>
              <a:t> </a:t>
            </a:r>
            <a:r>
              <a:rPr lang="en-US" b="1" dirty="0" err="1"/>
              <a:t>dùng</a:t>
            </a:r>
            <a:r>
              <a:rPr lang="en-US" b="1" dirty="0"/>
              <a:t> malloc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//</a:t>
            </a:r>
            <a:r>
              <a:rPr lang="en-US" b="1" i="1" dirty="0" err="1"/>
              <a:t>Khai</a:t>
            </a:r>
            <a:r>
              <a:rPr lang="en-US" b="1" i="1" dirty="0"/>
              <a:t> </a:t>
            </a:r>
            <a:r>
              <a:rPr lang="en-US" b="1" i="1" dirty="0" err="1"/>
              <a:t>báo</a:t>
            </a:r>
            <a:r>
              <a:rPr lang="en-US" b="1" i="1" dirty="0"/>
              <a:t> con </a:t>
            </a:r>
            <a:r>
              <a:rPr lang="en-US" b="1" i="1" dirty="0" err="1"/>
              <a:t>trỏ</a:t>
            </a:r>
            <a:r>
              <a:rPr lang="en-US" b="1" i="1" dirty="0"/>
              <a:t>  </a:t>
            </a:r>
            <a:r>
              <a:rPr lang="en-US" b="1" i="1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 err="1"/>
              <a:t>int</a:t>
            </a:r>
            <a:r>
              <a:rPr lang="en-US" b="1" i="1" dirty="0"/>
              <a:t> *</a:t>
            </a:r>
            <a:r>
              <a:rPr lang="en-US" b="1" i="1" dirty="0" err="1"/>
              <a:t>px</a:t>
            </a:r>
            <a:r>
              <a:rPr lang="en-US" b="1" i="1" dirty="0"/>
              <a:t>;		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//</a:t>
            </a:r>
            <a:r>
              <a:rPr lang="en-US" b="1" i="1" dirty="0" err="1"/>
              <a:t>Cấp</a:t>
            </a:r>
            <a:r>
              <a:rPr lang="en-US" b="1" i="1" dirty="0"/>
              <a:t> </a:t>
            </a:r>
            <a:r>
              <a:rPr lang="en-US" b="1" i="1" dirty="0" err="1"/>
              <a:t>phát</a:t>
            </a:r>
            <a:r>
              <a:rPr lang="en-US" b="1" i="1" dirty="0"/>
              <a:t> 100 ô </a:t>
            </a:r>
            <a:r>
              <a:rPr lang="en-US" b="1" i="1" dirty="0" err="1"/>
              <a:t>nhớ</a:t>
            </a:r>
            <a:r>
              <a:rPr lang="en-US" b="1" i="1" dirty="0"/>
              <a:t> </a:t>
            </a:r>
            <a:r>
              <a:rPr lang="en-US" b="1" i="1" dirty="0" err="1"/>
              <a:t>kiểu</a:t>
            </a:r>
            <a:r>
              <a:rPr lang="en-US" b="1" i="1" dirty="0"/>
              <a:t>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cho</a:t>
            </a:r>
            <a:r>
              <a:rPr lang="en-US" b="1" i="1" dirty="0"/>
              <a:t> con </a:t>
            </a:r>
            <a:r>
              <a:rPr lang="en-US" b="1" i="1" dirty="0" err="1"/>
              <a:t>trỏ</a:t>
            </a:r>
            <a:r>
              <a:rPr lang="en-US" b="1" i="1" dirty="0"/>
              <a:t> </a:t>
            </a:r>
            <a:r>
              <a:rPr lang="en-US" b="1" i="1" dirty="0" err="1"/>
              <a:t>px</a:t>
            </a:r>
            <a:r>
              <a:rPr lang="en-US" b="1" i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err="1"/>
              <a:t>px</a:t>
            </a:r>
            <a:r>
              <a:rPr lang="en-US" b="1" i="1" dirty="0"/>
              <a:t> = (</a:t>
            </a:r>
            <a:r>
              <a:rPr lang="en-US" b="1" i="1" dirty="0" err="1"/>
              <a:t>int</a:t>
            </a:r>
            <a:r>
              <a:rPr lang="en-US" b="1" i="1" dirty="0"/>
              <a:t> *) </a:t>
            </a:r>
            <a:r>
              <a:rPr lang="en-US" b="1" i="1" dirty="0" err="1"/>
              <a:t>malloc</a:t>
            </a:r>
            <a:r>
              <a:rPr lang="en-US" b="1" i="1" dirty="0"/>
              <a:t> (100);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̀ </a:t>
            </a: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phóng</a:t>
            </a:r>
            <a:r>
              <a:rPr lang="en-US" dirty="0"/>
              <a:t> </a:t>
            </a:r>
            <a:r>
              <a:rPr lang="en-US" dirty="0" err="1"/>
              <a:t>vùng</a:t>
            </a:r>
            <a:r>
              <a:rPr lang="en-US" dirty="0"/>
              <a:t> </a:t>
            </a:r>
            <a:r>
              <a:rPr lang="en-US" dirty="0" err="1"/>
              <a:t>nhơ</a:t>
            </a:r>
            <a:r>
              <a:rPr lang="en-US" dirty="0"/>
              <a:t>́ </a:t>
            </a:r>
            <a:r>
              <a:rPr lang="en-US" dirty="0" err="1"/>
              <a:t>bằng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free</a:t>
            </a:r>
          </a:p>
          <a:p>
            <a:pPr marL="0" indent="0">
              <a:buNone/>
            </a:pPr>
            <a:r>
              <a:rPr lang="en-US" b="1" i="1" dirty="0"/>
              <a:t>	free(p) ; // </a:t>
            </a:r>
            <a:r>
              <a:rPr lang="en-US" b="1" i="1" dirty="0" err="1"/>
              <a:t>giải</a:t>
            </a:r>
            <a:r>
              <a:rPr lang="en-US" b="1" i="1" dirty="0"/>
              <a:t> </a:t>
            </a:r>
            <a:r>
              <a:rPr lang="en-US" b="1" i="1" dirty="0" err="1"/>
              <a:t>phóng</a:t>
            </a:r>
            <a:r>
              <a:rPr lang="en-US" b="1" i="1" dirty="0"/>
              <a:t> </a:t>
            </a:r>
            <a:r>
              <a:rPr lang="en-US" b="1" i="1" dirty="0" err="1"/>
              <a:t>vùng</a:t>
            </a:r>
            <a:r>
              <a:rPr lang="en-US" b="1" i="1" dirty="0"/>
              <a:t> </a:t>
            </a:r>
            <a:r>
              <a:rPr lang="en-US" b="1" i="1" dirty="0" err="1"/>
              <a:t>nhớ</a:t>
            </a:r>
            <a:r>
              <a:rPr lang="en-US" b="1" i="1" dirty="0"/>
              <a:t> </a:t>
            </a:r>
            <a:r>
              <a:rPr lang="en-US" b="1" i="1" dirty="0" err="1"/>
              <a:t>cho</a:t>
            </a:r>
            <a:r>
              <a:rPr lang="en-US" b="1" i="1" dirty="0"/>
              <a:t> con </a:t>
            </a:r>
            <a:r>
              <a:rPr lang="en-US" b="1" i="1" dirty="0" err="1"/>
              <a:t>trỏ</a:t>
            </a:r>
            <a:r>
              <a:rPr lang="en-US" b="1" i="1" dirty="0"/>
              <a:t>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 TRỎ VÀ MẢNG MỘT CHIỀU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2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a[7];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px</a:t>
            </a:r>
            <a:r>
              <a:rPr lang="en-US" dirty="0"/>
              <a:t> = a;		//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en-US" dirty="0" err="1"/>
              <a:t>tro</a:t>
            </a:r>
            <a:r>
              <a:rPr lang="en-US" dirty="0"/>
              <a:t>̉ </a:t>
            </a:r>
            <a:r>
              <a:rPr lang="en-US" dirty="0" err="1"/>
              <a:t>tới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 0</a:t>
            </a:r>
          </a:p>
          <a:p>
            <a:pPr marL="0" indent="0">
              <a:buNone/>
            </a:pPr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px</a:t>
            </a:r>
            <a:r>
              <a:rPr lang="en-US" dirty="0"/>
              <a:t> + 4;	//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en-US" dirty="0" err="1"/>
              <a:t>tro</a:t>
            </a:r>
            <a:r>
              <a:rPr lang="en-US" dirty="0"/>
              <a:t>̉ </a:t>
            </a:r>
            <a:r>
              <a:rPr lang="en-US" dirty="0" err="1"/>
              <a:t>tới</a:t>
            </a:r>
            <a:r>
              <a:rPr lang="en-US" dirty="0"/>
              <a:t> 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̉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 4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4612" y="4636867"/>
          <a:ext cx="4929190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6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a[4]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a[5]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a[6]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"/>
          <p:cNvSpPr>
            <a:spLocks noChangeShapeType="1"/>
          </p:cNvSpPr>
          <p:nvPr/>
        </p:nvSpPr>
        <p:spPr bwMode="auto">
          <a:xfrm rot="16200000">
            <a:off x="2021533" y="5217468"/>
            <a:ext cx="452735" cy="68579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2577" y="57867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" y="2304633"/>
            <a:ext cx="8680581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NhapMang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phan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tai vi tri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chiều</a:t>
            </a:r>
            <a:endParaRPr lang="en-US" dirty="0"/>
          </a:p>
        </p:txBody>
      </p:sp>
      <p:sp>
        <p:nvSpPr>
          <p:cNvPr id="5" name="Line Callout 2 (Border and Accent Bar) 4"/>
          <p:cNvSpPr/>
          <p:nvPr/>
        </p:nvSpPr>
        <p:spPr>
          <a:xfrm>
            <a:off x="4768182" y="4759569"/>
            <a:ext cx="1937418" cy="381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1500"/>
              <a:gd name="adj6" fmla="val -4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err="1"/>
              <a:t>Hoặc</a:t>
            </a:r>
            <a:r>
              <a:rPr lang="en-GB" sz="2600" dirty="0"/>
              <a:t> </a:t>
            </a:r>
            <a:r>
              <a:rPr lang="en-GB" sz="2600" b="1" dirty="0"/>
              <a:t>&amp;a[</a:t>
            </a:r>
            <a:r>
              <a:rPr lang="en-GB" sz="2600" b="1" dirty="0" err="1"/>
              <a:t>i</a:t>
            </a:r>
            <a:r>
              <a:rPr lang="en-GB" sz="2600" b="1" dirty="0"/>
              <a:t>]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74368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Nội</a:t>
            </a:r>
            <a:r>
              <a:rPr lang="en-GB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793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con </a:t>
            </a:r>
            <a:r>
              <a:rPr lang="en-GB" dirty="0" err="1"/>
              <a:t>trỏ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chiều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hàm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9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4097" y="1981200"/>
            <a:ext cx="6396303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XuatMang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%d\t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chiều</a:t>
            </a:r>
            <a:endParaRPr lang="en-US" dirty="0"/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6629400" y="4495800"/>
            <a:ext cx="1752600" cy="381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1500"/>
              <a:gd name="adj6" fmla="val -4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err="1"/>
              <a:t>Hoặc</a:t>
            </a:r>
            <a:r>
              <a:rPr lang="en-GB" sz="2600" dirty="0"/>
              <a:t> </a:t>
            </a:r>
            <a:r>
              <a:rPr lang="en-GB" sz="2600" b="1" dirty="0"/>
              <a:t>a[</a:t>
            </a:r>
            <a:r>
              <a:rPr lang="en-GB" sz="2600" b="1" dirty="0" err="1"/>
              <a:t>i</a:t>
            </a:r>
            <a:r>
              <a:rPr lang="en-GB" sz="2600" b="1" dirty="0"/>
              <a:t>]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07267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1752600"/>
            <a:ext cx="4793300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n =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*)malloc(n);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NhapMang(a, n);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XuatMang(a, n);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free(a);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getch();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79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thước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cấp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: </a:t>
            </a:r>
            <a:r>
              <a:rPr lang="en-GB" dirty="0" err="1"/>
              <a:t>realloc</a:t>
            </a:r>
            <a:r>
              <a:rPr lang="en-GB" dirty="0"/>
              <a:t> (</a:t>
            </a:r>
            <a:r>
              <a:rPr lang="en-GB" dirty="0" err="1"/>
              <a:t>tên</a:t>
            </a:r>
            <a:r>
              <a:rPr lang="en-GB" dirty="0"/>
              <a:t> con </a:t>
            </a:r>
            <a:r>
              <a:rPr lang="en-GB" dirty="0" err="1"/>
              <a:t>trỏ</a:t>
            </a:r>
            <a:r>
              <a:rPr lang="en-GB" dirty="0"/>
              <a:t>,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thước</a:t>
            </a:r>
            <a:r>
              <a:rPr lang="en-GB" dirty="0"/>
              <a:t> </a:t>
            </a:r>
            <a:r>
              <a:rPr lang="en-GB" dirty="0" err="1"/>
              <a:t>mới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17100" y="1079957"/>
            <a:ext cx="4793300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*a, n =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*)malloc(n);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NhapMang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XuatMang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NhapMang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XuatMang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n);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free(a);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2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 TRỎ HÀM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93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	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kdl</a:t>
            </a:r>
            <a:r>
              <a:rPr lang="en-US" dirty="0"/>
              <a:t>&gt;(*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)(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);</a:t>
            </a:r>
          </a:p>
          <a:p>
            <a:r>
              <a:rPr lang="en-US" dirty="0"/>
              <a:t>VD: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*Tong(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(switch)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8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hàm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447800"/>
            <a:ext cx="829586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ChuVi(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+ b) *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DienTich(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a*b;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Tinh(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(*Ham)(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 = (*Ham)(a, b);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kq;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9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trỏ</a:t>
            </a:r>
            <a:r>
              <a:rPr lang="en-GB" dirty="0"/>
              <a:t> </a:t>
            </a:r>
            <a:r>
              <a:rPr lang="en-GB" dirty="0" err="1"/>
              <a:t>hàm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4845" y="1831062"/>
            <a:ext cx="7598555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(*Ham)(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ChuVi;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Tinh(a, b, Ham);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"Chu vi cua hcn =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getch();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4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gồm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chiều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dùng con </a:t>
            </a:r>
            <a:r>
              <a:rPr lang="en-GB" dirty="0" err="1"/>
              <a:t>trỏ</a:t>
            </a:r>
            <a:endParaRPr lang="en-GB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gồm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dùng con </a:t>
            </a:r>
            <a:r>
              <a:rPr lang="en-GB" dirty="0" err="1"/>
              <a:t>trỏ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Dùng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,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dùng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</a:t>
            </a:r>
            <a:r>
              <a:rPr lang="en-US" b="1" i="1" dirty="0"/>
              <a:t>+, -, * hay /</a:t>
            </a:r>
            <a:r>
              <a:rPr lang="en-US" dirty="0"/>
              <a:t>)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4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KHÁI NIỆM VÀ KHAI BÁO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tĩnh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algn="just"/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ngoài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cục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vị</a:t>
            </a:r>
            <a:r>
              <a:rPr lang="en-GB" dirty="0"/>
              <a:t> </a:t>
            </a:r>
            <a:r>
              <a:rPr lang="en-GB" dirty="0" err="1"/>
              <a:t>trí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nhớ</a:t>
            </a:r>
            <a:r>
              <a:rPr lang="en-GB" dirty="0"/>
              <a:t> </a:t>
            </a:r>
            <a:r>
              <a:rPr lang="en-GB" dirty="0" err="1"/>
              <a:t>cố</a:t>
            </a:r>
            <a:r>
              <a:rPr lang="en-GB" dirty="0"/>
              <a:t> </a:t>
            </a:r>
            <a:r>
              <a:rPr lang="en-GB" dirty="0" err="1"/>
              <a:t>định</a:t>
            </a:r>
            <a:endParaRPr lang="en-GB" dirty="0"/>
          </a:p>
          <a:p>
            <a:pPr algn="just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{}/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static</a:t>
            </a:r>
          </a:p>
          <a:p>
            <a:pPr lvl="1" algn="just"/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cấp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thi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khối</a:t>
            </a:r>
            <a:endParaRPr lang="en-GB" dirty="0"/>
          </a:p>
          <a:p>
            <a:pPr lvl="1" algn="just"/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nhớ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phóng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khỏi</a:t>
            </a:r>
            <a:r>
              <a:rPr lang="en-GB" dirty="0"/>
              <a:t> </a:t>
            </a:r>
            <a:r>
              <a:rPr lang="en-GB" dirty="0" err="1"/>
              <a:t>khối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81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Địa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037" indent="0" algn="just">
              <a:buNone/>
              <a:defRPr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algn="just">
              <a:defRPr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algn="just">
              <a:defRPr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algn="just">
              <a:defRPr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sz="1600" dirty="0"/>
          </a:p>
          <a:p>
            <a:pPr marL="46037" indent="0" algn="just">
              <a:buNone/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byte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byte </a:t>
            </a: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6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Địa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biến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7175" y="4384675"/>
            <a:ext cx="1524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7175" y="4876800"/>
            <a:ext cx="1524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7175" y="5360988"/>
            <a:ext cx="1524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7175" y="5867400"/>
            <a:ext cx="1524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4</a:t>
            </a:r>
          </a:p>
        </p:txBody>
      </p:sp>
      <p:sp>
        <p:nvSpPr>
          <p:cNvPr id="8" name="Line Callout 1 (Accent Bar) 7"/>
          <p:cNvSpPr/>
          <p:nvPr/>
        </p:nvSpPr>
        <p:spPr>
          <a:xfrm>
            <a:off x="3736975" y="3124200"/>
            <a:ext cx="1600200" cy="720725"/>
          </a:xfrm>
          <a:prstGeom prst="accentCallout1">
            <a:avLst>
              <a:gd name="adj1" fmla="val 18750"/>
              <a:gd name="adj2" fmla="val -8333"/>
              <a:gd name="adj3" fmla="val 203920"/>
              <a:gd name="adj4" fmla="val -60774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sp>
        <p:nvSpPr>
          <p:cNvPr id="9" name="Left Brace 8"/>
          <p:cNvSpPr/>
          <p:nvPr/>
        </p:nvSpPr>
        <p:spPr>
          <a:xfrm>
            <a:off x="993775" y="4384675"/>
            <a:ext cx="533400" cy="1939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81000" y="4724400"/>
            <a:ext cx="9937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ô nhớ của biến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60975" y="4384675"/>
            <a:ext cx="1524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0975" y="4876800"/>
            <a:ext cx="1524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101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0975" y="5360988"/>
            <a:ext cx="1524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102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60975" y="5867400"/>
            <a:ext cx="1524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103</a:t>
            </a:r>
          </a:p>
        </p:txBody>
      </p:sp>
      <p:sp>
        <p:nvSpPr>
          <p:cNvPr id="15" name="Line Callout 1 (Accent Bar) 14"/>
          <p:cNvSpPr/>
          <p:nvPr/>
        </p:nvSpPr>
        <p:spPr>
          <a:xfrm>
            <a:off x="7505700" y="3124200"/>
            <a:ext cx="1600200" cy="720725"/>
          </a:xfrm>
          <a:prstGeom prst="accentCallout1">
            <a:avLst>
              <a:gd name="adj1" fmla="val 18750"/>
              <a:gd name="adj2" fmla="val -8333"/>
              <a:gd name="adj3" fmla="val 212336"/>
              <a:gd name="adj4" fmla="val -52446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727575" y="4384675"/>
            <a:ext cx="533400" cy="1939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4114800" y="4724400"/>
            <a:ext cx="9937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ô nhớ của biến 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650" y="1524000"/>
            <a:ext cx="8286750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037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x;</a:t>
            </a:r>
          </a:p>
          <a:p>
            <a:pPr marL="46037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240720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Địa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nguyên</a:t>
            </a:r>
            <a:r>
              <a:rPr lang="en-US" dirty="0"/>
              <a:t> (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hexa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…</a:t>
            </a:r>
          </a:p>
          <a:p>
            <a:pPr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	</a:t>
            </a:r>
          </a:p>
          <a:p>
            <a:pPr marL="0" indent="0" algn="ctr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tênbiến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Địa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biến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524000"/>
            <a:ext cx="866455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tai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chi: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%x\n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x, &amp;x);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tai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chi: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y, &amp;y);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7600" y="4895671"/>
            <a:ext cx="4586288" cy="120032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sz="2400" dirty="0">
                <a:solidFill>
                  <a:srgbClr val="FF0000"/>
                </a:solidFill>
              </a:rPr>
              <a:t>Kết quả</a:t>
            </a:r>
          </a:p>
          <a:p>
            <a:pPr eaLnBrk="1" hangingPunct="1"/>
            <a:r>
              <a:rPr lang="it-IT" sz="2400" dirty="0"/>
              <a:t>x = 7 tai dia chi: 61ff2c</a:t>
            </a:r>
          </a:p>
          <a:p>
            <a:pPr eaLnBrk="1" hangingPunct="1"/>
            <a:r>
              <a:rPr lang="it-IT" sz="2400" dirty="0"/>
              <a:t>y = 10.50 tai dia chi: 61ff28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66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Biến</a:t>
            </a:r>
            <a:r>
              <a:rPr lang="en-GB" dirty="0"/>
              <a:t> con </a:t>
            </a:r>
            <a:r>
              <a:rPr lang="en-GB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ô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>
              <a:defRPr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cs typeface="Arial" charset="0"/>
              </a:rPr>
              <a:t>	</a:t>
            </a:r>
            <a:r>
              <a:rPr lang="en-US" dirty="0" err="1">
                <a:cs typeface="Arial" charset="0"/>
              </a:rPr>
              <a:t>Kiểu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dữ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liệu</a:t>
            </a:r>
            <a:r>
              <a:rPr lang="en-US" dirty="0">
                <a:cs typeface="Arial" charset="0"/>
              </a:rPr>
              <a:t> * </a:t>
            </a:r>
            <a:r>
              <a:rPr lang="en-US" dirty="0" err="1">
                <a:cs typeface="Arial" charset="0"/>
              </a:rPr>
              <a:t>tênConTrỏ</a:t>
            </a:r>
            <a:r>
              <a:rPr lang="en-US" dirty="0">
                <a:cs typeface="Arial" charset="0"/>
              </a:rPr>
              <a:t>;</a:t>
            </a:r>
          </a:p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	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GB" dirty="0" err="1"/>
              <a:t>Lấy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con </a:t>
            </a:r>
            <a:r>
              <a:rPr lang="en-GB" dirty="0" err="1"/>
              <a:t>trỏ</a:t>
            </a:r>
            <a:endParaRPr lang="en-GB" dirty="0"/>
          </a:p>
          <a:p>
            <a:pPr marL="0" indent="0">
              <a:buNone/>
              <a:defRPr/>
            </a:pPr>
            <a:r>
              <a:rPr lang="en-GB" dirty="0"/>
              <a:t>	*</a:t>
            </a:r>
            <a:r>
              <a:rPr lang="en-GB" dirty="0" err="1"/>
              <a:t>tênConTrỏ</a:t>
            </a:r>
            <a:r>
              <a:rPr lang="en-GB" dirty="0"/>
              <a:t>;</a:t>
            </a:r>
            <a:endParaRPr lang="en-US" dirty="0"/>
          </a:p>
          <a:p>
            <a:pPr marL="46037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cs typeface="Arial" charset="0"/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9200" y="4495800"/>
            <a:ext cx="2188420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*pm;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5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4625</TotalTime>
  <Words>705</Words>
  <Application>Microsoft Office PowerPoint</Application>
  <PresentationFormat>On-screen Show (4:3)</PresentationFormat>
  <Paragraphs>152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Trebuchet MS</vt:lpstr>
      <vt:lpstr>Office Theme</vt:lpstr>
      <vt:lpstr>Lập trình C Chương 4. Lập trình con trỏ (3 tiết)</vt:lpstr>
      <vt:lpstr>Nội dung</vt:lpstr>
      <vt:lpstr>PowerPoint Presentation</vt:lpstr>
      <vt:lpstr>Biến tĩnh và biến động</vt:lpstr>
      <vt:lpstr>Địa chỉ của biến</vt:lpstr>
      <vt:lpstr>Địa chỉ của biến</vt:lpstr>
      <vt:lpstr>Địa chỉ của biến</vt:lpstr>
      <vt:lpstr>Địa chỉ của biến</vt:lpstr>
      <vt:lpstr>Biến con trỏ</vt:lpstr>
      <vt:lpstr>Con trỏ - Ví dụ</vt:lpstr>
      <vt:lpstr>PowerPoint Presentation</vt:lpstr>
      <vt:lpstr>Sử dụng biến con trỏ</vt:lpstr>
      <vt:lpstr>Sử dụng biến con trỏ</vt:lpstr>
      <vt:lpstr>Sử dụng biến con trỏ</vt:lpstr>
      <vt:lpstr>Cấp phát và giải phóng vùng nhớ - stdlib.h</vt:lpstr>
      <vt:lpstr>Cấp phát và giải phóng vùng nhớ</vt:lpstr>
      <vt:lpstr>PowerPoint Presentation</vt:lpstr>
      <vt:lpstr>Con trỏ và mảng một chiều</vt:lpstr>
      <vt:lpstr>Con trỏ và mảng một chiều</vt:lpstr>
      <vt:lpstr>Con trỏ và mảng một chiều</vt:lpstr>
      <vt:lpstr>Con trỏ và mảng một chiều</vt:lpstr>
      <vt:lpstr>Thay đổi kích thước của con trỏ đã cấp phát: realloc (tên con trỏ, kích thước mới</vt:lpstr>
      <vt:lpstr>PowerPoint Presentation</vt:lpstr>
      <vt:lpstr>Con trỏ hàm</vt:lpstr>
      <vt:lpstr>Con trỏ hàm</vt:lpstr>
      <vt:lpstr>Con trỏ hàm</vt:lpstr>
      <vt:lpstr>Bài tập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399</cp:revision>
  <dcterms:created xsi:type="dcterms:W3CDTF">2002-09-02T01:30:43Z</dcterms:created>
  <dcterms:modified xsi:type="dcterms:W3CDTF">2017-03-14T01:30:25Z</dcterms:modified>
</cp:coreProperties>
</file>