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61"/>
  </p:notesMasterIdLst>
  <p:handoutMasterIdLst>
    <p:handoutMasterId r:id="rId62"/>
  </p:handoutMasterIdLst>
  <p:sldIdLst>
    <p:sldId id="256" r:id="rId2"/>
    <p:sldId id="617" r:id="rId3"/>
    <p:sldId id="566" r:id="rId4"/>
    <p:sldId id="619" r:id="rId5"/>
    <p:sldId id="620" r:id="rId6"/>
    <p:sldId id="622" r:id="rId7"/>
    <p:sldId id="623" r:id="rId8"/>
    <p:sldId id="739" r:id="rId9"/>
    <p:sldId id="740" r:id="rId10"/>
    <p:sldId id="741" r:id="rId11"/>
    <p:sldId id="742" r:id="rId12"/>
    <p:sldId id="624" r:id="rId13"/>
    <p:sldId id="727" r:id="rId14"/>
    <p:sldId id="625" r:id="rId15"/>
    <p:sldId id="626" r:id="rId16"/>
    <p:sldId id="627" r:id="rId17"/>
    <p:sldId id="628" r:id="rId18"/>
    <p:sldId id="735" r:id="rId19"/>
    <p:sldId id="736" r:id="rId20"/>
    <p:sldId id="630" r:id="rId21"/>
    <p:sldId id="631" r:id="rId22"/>
    <p:sldId id="632" r:id="rId23"/>
    <p:sldId id="633" r:id="rId24"/>
    <p:sldId id="634" r:id="rId25"/>
    <p:sldId id="635" r:id="rId26"/>
    <p:sldId id="636" r:id="rId27"/>
    <p:sldId id="637" r:id="rId28"/>
    <p:sldId id="730" r:id="rId29"/>
    <p:sldId id="731" r:id="rId30"/>
    <p:sldId id="732" r:id="rId31"/>
    <p:sldId id="733" r:id="rId32"/>
    <p:sldId id="729" r:id="rId33"/>
    <p:sldId id="638" r:id="rId34"/>
    <p:sldId id="728" r:id="rId35"/>
    <p:sldId id="643" r:id="rId36"/>
    <p:sldId id="644" r:id="rId37"/>
    <p:sldId id="645" r:id="rId38"/>
    <p:sldId id="646" r:id="rId39"/>
    <p:sldId id="737" r:id="rId40"/>
    <p:sldId id="738" r:id="rId41"/>
    <p:sldId id="647" r:id="rId42"/>
    <p:sldId id="648" r:id="rId43"/>
    <p:sldId id="734" r:id="rId44"/>
    <p:sldId id="649" r:id="rId45"/>
    <p:sldId id="650" r:id="rId46"/>
    <p:sldId id="651" r:id="rId47"/>
    <p:sldId id="652" r:id="rId48"/>
    <p:sldId id="653" r:id="rId49"/>
    <p:sldId id="654" r:id="rId50"/>
    <p:sldId id="655" r:id="rId51"/>
    <p:sldId id="656" r:id="rId52"/>
    <p:sldId id="743" r:id="rId53"/>
    <p:sldId id="713" r:id="rId54"/>
    <p:sldId id="714" r:id="rId55"/>
    <p:sldId id="715" r:id="rId56"/>
    <p:sldId id="716" r:id="rId57"/>
    <p:sldId id="717" r:id="rId58"/>
    <p:sldId id="718" r:id="rId59"/>
    <p:sldId id="385" r:id="rId6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 autoAdjust="0"/>
    <p:restoredTop sz="94599" autoAdjust="0"/>
  </p:normalViewPr>
  <p:slideViewPr>
    <p:cSldViewPr>
      <p:cViewPr varScale="1">
        <p:scale>
          <a:sx n="82" d="100"/>
          <a:sy n="82" d="100"/>
        </p:scale>
        <p:origin x="9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F20C6E43-BCEF-4023-ABD8-0917B43B78A9}" type="datetimeFigureOut">
              <a:rPr lang="en-US"/>
              <a:pPr>
                <a:defRPr/>
              </a:pPr>
              <a:t>21/03/2017</a:t>
            </a:fld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4B50BE5D-EE0F-41CE-BC5F-809707499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812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90D9F586-49D9-4580-9EEE-1CDCEBCA9254}" type="datetimeFigureOut">
              <a:rPr lang="en-US"/>
              <a:pPr>
                <a:defRPr/>
              </a:pPr>
              <a:t>21/03/2017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5975A0A2-BF10-4C36-BD5B-A1E7D9562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655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Chương 0</a:t>
            </a:r>
          </a:p>
        </p:txBody>
      </p:sp>
      <p:sp>
        <p:nvSpPr>
          <p:cNvPr id="14339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6A1F84-3C38-411D-9E3C-E019D3724F03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1434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 userDrawn="1"/>
        </p:nvSpPr>
        <p:spPr>
          <a:xfrm>
            <a:off x="0" y="0"/>
            <a:ext cx="9144000" cy="4267200"/>
          </a:xfrm>
          <a:prstGeom prst="wedgeRectCallout">
            <a:avLst>
              <a:gd name="adj1" fmla="val -29869"/>
              <a:gd name="adj2" fmla="val 66115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498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A57F7-E2B3-4162-9C9F-A184595180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4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4B0847-C7A4-406F-933A-CFA9271CE8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9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2AF8B-02B0-4BCC-9265-A6B81652D7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4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077200" cy="9906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67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ular Callout 6"/>
          <p:cNvSpPr/>
          <p:nvPr userDrawn="1"/>
        </p:nvSpPr>
        <p:spPr>
          <a:xfrm>
            <a:off x="0" y="0"/>
            <a:ext cx="9144000" cy="1219200"/>
          </a:xfrm>
          <a:prstGeom prst="wedgeRectCallout">
            <a:avLst>
              <a:gd name="adj1" fmla="val -29869"/>
              <a:gd name="adj2" fmla="val 66115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/>
          <p:cNvSpPr/>
          <p:nvPr userDrawn="1"/>
        </p:nvSpPr>
        <p:spPr>
          <a:xfrm>
            <a:off x="8305800" y="6316663"/>
            <a:ext cx="762000" cy="482600"/>
          </a:xfrm>
          <a:prstGeom prst="hexagon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CA4BCEA-B82B-4361-B031-25263A339E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0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FC169-3387-4420-8270-C5C79408CE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4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50664-6414-46D2-B516-40F68E0D6B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9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1301F-E096-4209-8D45-DADA4336C3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6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7D1E3-2F5A-4466-B7F2-D1F3E06007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6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0E4C0-AF4A-4F78-B51B-63EB7F19FC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1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73ECB-F0F2-4658-B186-7C21E42796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6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1FC263-8A8D-446B-819E-FCBA0CBDBE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1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nhthai@huflit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nhthai.edu.vn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676400"/>
            <a:ext cx="8763000" cy="1746737"/>
          </a:xfrm>
        </p:spPr>
        <p:txBody>
          <a:bodyPr>
            <a:normAutofit fontScale="90000"/>
          </a:bodyPr>
          <a:lstStyle/>
          <a:p>
            <a:pPr algn="ctr">
              <a:buClr>
                <a:schemeClr val="accent6">
                  <a:lumMod val="75000"/>
                </a:schemeClr>
              </a:buClr>
              <a:defRPr/>
            </a:pPr>
            <a:r>
              <a:rPr lang="en-US" sz="4400" b="1" dirty="0" err="1"/>
              <a:t>Lập</a:t>
            </a:r>
            <a:r>
              <a:rPr lang="en-US" sz="4400" b="1" dirty="0"/>
              <a:t> </a:t>
            </a:r>
            <a:r>
              <a:rPr lang="en-US" sz="4400" b="1" dirty="0" err="1"/>
              <a:t>trình</a:t>
            </a:r>
            <a:r>
              <a:rPr lang="en-US" sz="4400" b="1" dirty="0"/>
              <a:t> C</a:t>
            </a:r>
            <a:br>
              <a:rPr lang="en-US" b="1" dirty="0"/>
            </a:br>
            <a:r>
              <a:rPr lang="en-US" dirty="0" err="1">
                <a:solidFill>
                  <a:srgbClr val="FFFF00"/>
                </a:solidFill>
              </a:rPr>
              <a:t>Chương</a:t>
            </a:r>
            <a:r>
              <a:rPr lang="en-US" dirty="0">
                <a:solidFill>
                  <a:srgbClr val="FFFF00"/>
                </a:solidFill>
              </a:rPr>
              <a:t> 5. </a:t>
            </a:r>
            <a:r>
              <a:rPr lang="en-US" dirty="0" err="1">
                <a:solidFill>
                  <a:srgbClr val="FFFF00"/>
                </a:solidFill>
              </a:rPr>
              <a:t>Lập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trình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đệ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>
                <a:solidFill>
                  <a:srgbClr val="FFFF00"/>
                </a:solidFill>
              </a:rPr>
              <a:t>quy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(3 </a:t>
            </a:r>
            <a:r>
              <a:rPr lang="en-US" dirty="0" err="1">
                <a:solidFill>
                  <a:srgbClr val="FFFF00"/>
                </a:solidFill>
              </a:rPr>
              <a:t>tiết</a:t>
            </a:r>
            <a:r>
              <a:rPr lang="en-US" dirty="0">
                <a:solidFill>
                  <a:srgbClr val="FFFF00"/>
                </a:solidFill>
              </a:rPr>
              <a:t>)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66799" y="5049838"/>
            <a:ext cx="7086601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 eaLnBrk="1" hangingPunct="1"/>
            <a:r>
              <a:rPr lang="en-US" sz="2400" dirty="0">
                <a:solidFill>
                  <a:srgbClr val="002060"/>
                </a:solidFill>
              </a:rPr>
              <a:t>Trần Minh Thái</a:t>
            </a:r>
          </a:p>
          <a:p>
            <a:pPr algn="l" eaLnBrk="1" hangingPunct="1"/>
            <a:r>
              <a:rPr lang="en-US" sz="2400" cap="none" dirty="0">
                <a:solidFill>
                  <a:srgbClr val="002060"/>
                </a:solidFill>
              </a:rPr>
              <a:t>Email: </a:t>
            </a:r>
            <a:r>
              <a:rPr lang="en-US" sz="2400" cap="none" dirty="0">
                <a:solidFill>
                  <a:srgbClr val="002060"/>
                </a:solidFill>
                <a:hlinkClick r:id="rId3"/>
              </a:rPr>
              <a:t>minhthai@huflit.edu.vn</a:t>
            </a:r>
            <a:r>
              <a:rPr lang="en-US" sz="2400" cap="none" dirty="0">
                <a:solidFill>
                  <a:srgbClr val="002060"/>
                </a:solidFill>
              </a:rPr>
              <a:t> </a:t>
            </a:r>
          </a:p>
          <a:p>
            <a:pPr algn="l" eaLnBrk="1" hangingPunct="1"/>
            <a:r>
              <a:rPr lang="en-US" sz="2400" cap="none" dirty="0">
                <a:solidFill>
                  <a:srgbClr val="002060"/>
                </a:solidFill>
              </a:rPr>
              <a:t>Website: </a:t>
            </a:r>
            <a:r>
              <a:rPr lang="en-US" sz="2400" cap="none" dirty="0">
                <a:solidFill>
                  <a:srgbClr val="002060"/>
                </a:solidFill>
                <a:hlinkClick r:id="rId4"/>
              </a:rPr>
              <a:t>www.minhthai.edu.vn</a:t>
            </a:r>
            <a:r>
              <a:rPr lang="en-US" sz="2400" cap="none" dirty="0">
                <a:solidFill>
                  <a:srgbClr val="002060"/>
                </a:solidFill>
              </a:rPr>
              <a:t> </a:t>
            </a:r>
          </a:p>
          <a:p>
            <a:pPr algn="l" eaLnBrk="1" hangingPunct="1"/>
            <a:r>
              <a:rPr lang="en-US" sz="2400" dirty="0" err="1">
                <a:solidFill>
                  <a:srgbClr val="002060"/>
                </a:solidFill>
              </a:rPr>
              <a:t>Cập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nhật</a:t>
            </a:r>
            <a:r>
              <a:rPr lang="en-US" sz="2400" dirty="0">
                <a:solidFill>
                  <a:srgbClr val="002060"/>
                </a:solidFill>
              </a:rPr>
              <a:t>: 20/03/2017</a:t>
            </a:r>
            <a:endParaRPr lang="en-US" sz="2400" cap="none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59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</a:t>
            </a:r>
            <a:r>
              <a:rPr lang="en-US" i="1" dirty="0" err="1"/>
              <a:t>trường</a:t>
            </a:r>
            <a:r>
              <a:rPr lang="en-US" i="1" dirty="0"/>
              <a:t> </a:t>
            </a:r>
            <a:r>
              <a:rPr lang="en-US" i="1" dirty="0" err="1"/>
              <a:t>hợp</a:t>
            </a:r>
            <a:r>
              <a:rPr lang="en-US" i="1" dirty="0"/>
              <a:t> </a:t>
            </a:r>
            <a:r>
              <a:rPr lang="en-US" i="1" dirty="0" err="1"/>
              <a:t>kích</a:t>
            </a:r>
            <a:r>
              <a:rPr lang="en-US" i="1" dirty="0"/>
              <a:t> </a:t>
            </a:r>
            <a:r>
              <a:rPr lang="en-US" i="1" dirty="0" err="1"/>
              <a:t>thước</a:t>
            </a:r>
            <a:r>
              <a:rPr lang="en-US" i="1" dirty="0"/>
              <a:t> </a:t>
            </a:r>
            <a:r>
              <a:rPr lang="en-US" i="1" dirty="0" err="1"/>
              <a:t>nhỏ</a:t>
            </a:r>
            <a:r>
              <a:rPr lang="en-US" i="1" dirty="0"/>
              <a:t> </a:t>
            </a:r>
            <a:r>
              <a:rPr lang="en-US" i="1" dirty="0" err="1"/>
              <a:t>nhất</a:t>
            </a:r>
            <a:r>
              <a:rPr lang="en-US" i="1" dirty="0"/>
              <a:t>, </a:t>
            </a:r>
            <a:r>
              <a:rPr lang="en-US" i="1" dirty="0" err="1"/>
              <a:t>trường</a:t>
            </a:r>
            <a:r>
              <a:rPr lang="en-US" i="1" dirty="0"/>
              <a:t> </a:t>
            </a:r>
            <a:r>
              <a:rPr lang="en-US" i="1" dirty="0" err="1"/>
              <a:t>hợp</a:t>
            </a:r>
            <a:r>
              <a:rPr lang="en-US" i="1" dirty="0"/>
              <a:t> </a:t>
            </a:r>
            <a:r>
              <a:rPr lang="en-US" i="1" dirty="0" err="1"/>
              <a:t>đặc</a:t>
            </a:r>
            <a:r>
              <a:rPr lang="en-US" i="1" dirty="0"/>
              <a:t> </a:t>
            </a:r>
            <a:r>
              <a:rPr lang="en-US" i="1" dirty="0" err="1"/>
              <a:t>biệt</a:t>
            </a:r>
            <a:r>
              <a:rPr lang="en-US" dirty="0"/>
              <a:t>)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  <a:p>
            <a:pPr algn="l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lvl="1" algn="l"/>
            <a:r>
              <a:rPr lang="en-US" dirty="0" err="1"/>
              <a:t>GiaiThua</a:t>
            </a:r>
            <a:r>
              <a:rPr lang="en-US" dirty="0"/>
              <a:t>(1) = 1</a:t>
            </a:r>
          </a:p>
          <a:p>
            <a:pPr lvl="1" algn="l"/>
            <a:r>
              <a:rPr lang="en-US" dirty="0"/>
              <a:t>USCLN(a, 0) = a </a:t>
            </a:r>
          </a:p>
          <a:p>
            <a:pPr lvl="1" algn="l"/>
            <a:r>
              <a:rPr lang="en-US" dirty="0"/>
              <a:t>SUM(a[</a:t>
            </a:r>
            <a:r>
              <a:rPr lang="en-US" dirty="0" err="1"/>
              <a:t>m:m</a:t>
            </a:r>
            <a:r>
              <a:rPr lang="en-US" dirty="0"/>
              <a:t>]) = a[m]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Bước</a:t>
            </a:r>
            <a:r>
              <a:rPr lang="en-US" i="1" dirty="0"/>
              <a:t> 2: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TH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03595"/>
      </p:ext>
    </p:extLst>
  </p:cSld>
  <p:clrMapOvr>
    <a:masterClrMapping/>
  </p:clrMapOvr>
  <p:transition>
    <p:strips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599"/>
          </a:xfrm>
        </p:spPr>
        <p:txBody>
          <a:bodyPr>
            <a:normAutofit/>
          </a:bodyPr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Bước</a:t>
            </a:r>
            <a:r>
              <a:rPr lang="en-US" i="1" dirty="0"/>
              <a:t> 3: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51145"/>
      </p:ext>
    </p:extLst>
  </p:cSld>
  <p:clrMapOvr>
    <a:masterClrMapping/>
  </p:clrMapOvr>
  <p:transition>
    <p:strips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phi </a:t>
            </a:r>
            <a:r>
              <a:rPr lang="en-US" dirty="0" err="1"/>
              <a:t>tuyến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tương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10600" cy="808038"/>
          </a:xfrm>
        </p:spPr>
        <p:txBody>
          <a:bodyPr>
            <a:normAutofit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67558"/>
      </p:ext>
    </p:extLst>
  </p:cSld>
  <p:clrMapOvr>
    <a:masterClrMapping/>
  </p:clrMapOvr>
  <p:transition>
    <p:strips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209800"/>
            <a:ext cx="8077200" cy="2362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ĐỆ QUY TUYẾN TÍNH</a:t>
            </a:r>
          </a:p>
        </p:txBody>
      </p:sp>
    </p:spTree>
    <p:extLst>
      <p:ext uri="{BB962C8B-B14F-4D97-AF65-F5344CB8AC3E}">
        <p14:creationId xmlns:p14="http://schemas.microsoft.com/office/powerpoint/2010/main" val="3435241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984" y="5257800"/>
            <a:ext cx="8247203" cy="685800"/>
          </a:xfrm>
        </p:spPr>
        <p:txBody>
          <a:bodyPr>
            <a:normAutofit/>
          </a:bodyPr>
          <a:lstStyle/>
          <a:p>
            <a:r>
              <a:rPr lang="en-US" dirty="0"/>
              <a:t>S, S*: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(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thể</a:t>
            </a:r>
            <a:r>
              <a:rPr lang="en-US" i="1" dirty="0"/>
              <a:t> </a:t>
            </a:r>
            <a:r>
              <a:rPr lang="en-US" i="1" dirty="0" err="1"/>
              <a:t>gộp</a:t>
            </a:r>
            <a:r>
              <a:rPr lang="en-US" i="1" dirty="0"/>
              <a:t> </a:t>
            </a:r>
            <a:r>
              <a:rPr lang="en-US" i="1" dirty="0" err="1"/>
              <a:t>bước</a:t>
            </a:r>
            <a:r>
              <a:rPr lang="en-US" i="1" dirty="0"/>
              <a:t> 2.1 </a:t>
            </a:r>
            <a:r>
              <a:rPr lang="en-US" i="1" dirty="0" err="1"/>
              <a:t>và</a:t>
            </a:r>
            <a:r>
              <a:rPr lang="en-US" i="1" dirty="0"/>
              <a:t> 2.2 </a:t>
            </a:r>
            <a:r>
              <a:rPr lang="en-US" i="1" dirty="0" err="1"/>
              <a:t>lại</a:t>
            </a:r>
            <a:r>
              <a:rPr lang="en-US" dirty="0"/>
              <a:t>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150944"/>
              </p:ext>
            </p:extLst>
          </p:nvPr>
        </p:nvGraphicFramePr>
        <p:xfrm>
          <a:off x="364984" y="1729359"/>
          <a:ext cx="8247203" cy="3299841"/>
        </p:xfrm>
        <a:graphic>
          <a:graphicData uri="http://schemas.openxmlformats.org/drawingml/2006/table">
            <a:tbl>
              <a:tblPr/>
              <a:tblGrid>
                <a:gridCol w="1078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4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28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 err="1">
                          <a:latin typeface="Times New Roman"/>
                          <a:ea typeface="Times New Roman"/>
                        </a:rPr>
                        <a:t>Bước</a:t>
                      </a: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1</a:t>
                      </a:r>
                    </a:p>
                  </a:txBody>
                  <a:tcPr marL="13926" marR="139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0" dirty="0" err="1">
                          <a:latin typeface="Times New Roman"/>
                          <a:ea typeface="Times New Roman"/>
                        </a:rPr>
                        <a:t>Nếu</a:t>
                      </a: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0" dirty="0" err="1">
                          <a:latin typeface="Times New Roman"/>
                          <a:ea typeface="Times New Roman"/>
                        </a:rPr>
                        <a:t>thỏa</a:t>
                      </a: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0" dirty="0" err="1">
                          <a:latin typeface="Times New Roman"/>
                          <a:ea typeface="Times New Roman"/>
                        </a:rPr>
                        <a:t>điều</a:t>
                      </a: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0" dirty="0" err="1">
                          <a:latin typeface="Times New Roman"/>
                          <a:ea typeface="Times New Roman"/>
                        </a:rPr>
                        <a:t>kiện</a:t>
                      </a: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0" dirty="0" err="1">
                          <a:latin typeface="Times New Roman"/>
                          <a:ea typeface="Times New Roman"/>
                        </a:rPr>
                        <a:t>dừng</a:t>
                      </a: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0" dirty="0" err="1">
                          <a:latin typeface="Times New Roman"/>
                          <a:ea typeface="Times New Roman"/>
                        </a:rPr>
                        <a:t>thì</a:t>
                      </a:r>
                      <a:endParaRPr lang="en-US" sz="2600" b="0" dirty="0"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	</a:t>
                      </a:r>
                      <a:r>
                        <a:rPr lang="en-US" sz="2600" b="0" dirty="0" err="1">
                          <a:latin typeface="Times New Roman"/>
                          <a:ea typeface="Times New Roman"/>
                        </a:rPr>
                        <a:t>thực</a:t>
                      </a: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0" dirty="0" err="1">
                          <a:latin typeface="Times New Roman"/>
                          <a:ea typeface="Times New Roman"/>
                        </a:rPr>
                        <a:t>hiện</a:t>
                      </a: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0" dirty="0" err="1">
                          <a:latin typeface="Times New Roman"/>
                          <a:ea typeface="Times New Roman"/>
                        </a:rPr>
                        <a:t>thao</a:t>
                      </a: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0" dirty="0" err="1">
                          <a:latin typeface="Times New Roman"/>
                          <a:ea typeface="Times New Roman"/>
                        </a:rPr>
                        <a:t>tác</a:t>
                      </a: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S (</a:t>
                      </a:r>
                      <a:r>
                        <a:rPr lang="en-US" sz="2600" b="0" i="1" dirty="0" err="1">
                          <a:latin typeface="Times New Roman"/>
                          <a:ea typeface="Times New Roman"/>
                        </a:rPr>
                        <a:t>trả</a:t>
                      </a:r>
                      <a:r>
                        <a:rPr lang="en-US" sz="2600" b="0" i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0" i="1" dirty="0" err="1">
                          <a:latin typeface="Times New Roman"/>
                          <a:ea typeface="Times New Roman"/>
                        </a:rPr>
                        <a:t>về</a:t>
                      </a:r>
                      <a:r>
                        <a:rPr lang="en-US" sz="2600" b="0" i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0" i="1" dirty="0" err="1">
                          <a:latin typeface="Times New Roman"/>
                          <a:ea typeface="Times New Roman"/>
                        </a:rPr>
                        <a:t>kết</a:t>
                      </a:r>
                      <a:r>
                        <a:rPr lang="en-US" sz="2600" b="0" i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0" i="1" dirty="0" err="1">
                          <a:latin typeface="Times New Roman"/>
                          <a:ea typeface="Times New Roman"/>
                        </a:rPr>
                        <a:t>quả</a:t>
                      </a: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13926" marR="139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416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 err="1">
                          <a:latin typeface="Times New Roman"/>
                          <a:ea typeface="Times New Roman"/>
                        </a:rPr>
                        <a:t>Bước</a:t>
                      </a: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2</a:t>
                      </a:r>
                    </a:p>
                  </a:txBody>
                  <a:tcPr marL="13926" marR="139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0" dirty="0" err="1">
                          <a:latin typeface="Times New Roman"/>
                          <a:ea typeface="Times New Roman"/>
                        </a:rPr>
                        <a:t>Ngược</a:t>
                      </a: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0" dirty="0" err="1">
                          <a:latin typeface="Times New Roman"/>
                          <a:ea typeface="Times New Roman"/>
                        </a:rPr>
                        <a:t>lại</a:t>
                      </a: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:</a:t>
                      </a:r>
                    </a:p>
                  </a:txBody>
                  <a:tcPr marL="13926" marR="139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4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0" dirty="0" err="1">
                          <a:latin typeface="Times New Roman"/>
                          <a:ea typeface="Times New Roman"/>
                        </a:rPr>
                        <a:t>Bước</a:t>
                      </a: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2.1</a:t>
                      </a:r>
                    </a:p>
                  </a:txBody>
                  <a:tcPr marL="13926" marR="139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0" dirty="0" err="1">
                          <a:latin typeface="Times New Roman"/>
                          <a:ea typeface="Times New Roman"/>
                        </a:rPr>
                        <a:t>thực</a:t>
                      </a: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0" dirty="0" err="1">
                          <a:latin typeface="Times New Roman"/>
                          <a:ea typeface="Times New Roman"/>
                        </a:rPr>
                        <a:t>hiện</a:t>
                      </a: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0" dirty="0" err="1">
                          <a:latin typeface="Times New Roman"/>
                          <a:ea typeface="Times New Roman"/>
                        </a:rPr>
                        <a:t>lệnh</a:t>
                      </a: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S*</a:t>
                      </a:r>
                    </a:p>
                  </a:txBody>
                  <a:tcPr marL="13926" marR="139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4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0" dirty="0" err="1">
                          <a:latin typeface="Times New Roman"/>
                          <a:ea typeface="Times New Roman"/>
                        </a:rPr>
                        <a:t>Bước</a:t>
                      </a: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2.2</a:t>
                      </a:r>
                    </a:p>
                  </a:txBody>
                  <a:tcPr marL="13926" marR="139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0" dirty="0" err="1">
                          <a:latin typeface="Times New Roman"/>
                          <a:ea typeface="Times New Roman"/>
                        </a:rPr>
                        <a:t>Gọi</a:t>
                      </a: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0" dirty="0" err="1">
                          <a:latin typeface="Times New Roman"/>
                          <a:ea typeface="Times New Roman"/>
                        </a:rPr>
                        <a:t>hàm</a:t>
                      </a: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0" dirty="0" err="1">
                          <a:latin typeface="Times New Roman"/>
                          <a:ea typeface="Times New Roman"/>
                        </a:rPr>
                        <a:t>đệ</a:t>
                      </a: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0" dirty="0" err="1">
                          <a:latin typeface="Times New Roman"/>
                          <a:ea typeface="Times New Roman"/>
                        </a:rPr>
                        <a:t>quy</a:t>
                      </a: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n-US" sz="2600" b="0" i="1" dirty="0" err="1">
                          <a:latin typeface="Times New Roman"/>
                          <a:ea typeface="Times New Roman"/>
                        </a:rPr>
                        <a:t>cho</a:t>
                      </a:r>
                      <a:r>
                        <a:rPr lang="en-US" sz="2600" b="0" i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0" i="1" dirty="0" err="1">
                          <a:latin typeface="Times New Roman"/>
                          <a:ea typeface="Times New Roman"/>
                        </a:rPr>
                        <a:t>đối</a:t>
                      </a:r>
                      <a:r>
                        <a:rPr lang="en-US" sz="2600" b="0" i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0" i="1" dirty="0" err="1">
                          <a:latin typeface="Times New Roman"/>
                          <a:ea typeface="Times New Roman"/>
                        </a:rPr>
                        <a:t>tượng</a:t>
                      </a:r>
                      <a:r>
                        <a:rPr lang="en-US" sz="2600" b="0" i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0" i="1" dirty="0" err="1">
                          <a:latin typeface="Times New Roman"/>
                          <a:ea typeface="Times New Roman"/>
                        </a:rPr>
                        <a:t>thường</a:t>
                      </a:r>
                      <a:r>
                        <a:rPr lang="en-US" sz="2600" b="0" i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0" i="1" dirty="0" err="1">
                          <a:latin typeface="Times New Roman"/>
                          <a:ea typeface="Times New Roman"/>
                        </a:rPr>
                        <a:t>là</a:t>
                      </a:r>
                      <a:r>
                        <a:rPr lang="en-US" sz="2600" b="0" i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0" i="1" dirty="0" err="1">
                          <a:latin typeface="Times New Roman"/>
                          <a:ea typeface="Times New Roman"/>
                        </a:rPr>
                        <a:t>nhỏ</a:t>
                      </a:r>
                      <a:r>
                        <a:rPr lang="en-US" sz="2600" b="0" i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0" i="1" dirty="0" err="1">
                          <a:latin typeface="Times New Roman"/>
                          <a:ea typeface="Times New Roman"/>
                        </a:rPr>
                        <a:t>hơn</a:t>
                      </a: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13926" marR="139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364984" y="152400"/>
            <a:ext cx="8702816" cy="808038"/>
          </a:xfrm>
        </p:spPr>
        <p:txBody>
          <a:bodyPr>
            <a:normAutofit/>
          </a:bodyPr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91767"/>
      </p:ext>
    </p:extLst>
  </p:cSld>
  <p:clrMapOvr>
    <a:masterClrMapping/>
  </p:clrMapOvr>
  <p:transition>
    <p:strips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5767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n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dùng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marL="0" indent="0">
              <a:buNone/>
            </a:pP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TinhGiaiThua</a:t>
            </a:r>
            <a:r>
              <a:rPr lang="en-US" i="1" dirty="0"/>
              <a:t>(</a:t>
            </a:r>
            <a:r>
              <a:rPr lang="en-US" i="1" dirty="0" err="1"/>
              <a:t>int</a:t>
            </a:r>
            <a:r>
              <a:rPr lang="en-US" i="1" dirty="0"/>
              <a:t> n)</a:t>
            </a:r>
          </a:p>
          <a:p>
            <a:pPr marL="0" indent="0">
              <a:buNone/>
            </a:pPr>
            <a:r>
              <a:rPr lang="en-US" i="1" dirty="0"/>
              <a:t>{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	???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3720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9248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(</a:t>
            </a:r>
            <a:r>
              <a:rPr lang="en-US" dirty="0" err="1"/>
              <a:t>TinhGiaiThuaDQ</a:t>
            </a:r>
            <a:r>
              <a:rPr lang="en-US" dirty="0"/>
              <a:t>)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695519"/>
              </p:ext>
            </p:extLst>
          </p:nvPr>
        </p:nvGraphicFramePr>
        <p:xfrm>
          <a:off x="685800" y="2412473"/>
          <a:ext cx="6892377" cy="2840310"/>
        </p:xfrm>
        <a:graphic>
          <a:graphicData uri="http://schemas.openxmlformats.org/drawingml/2006/table">
            <a:tbl>
              <a:tblPr/>
              <a:tblGrid>
                <a:gridCol w="1296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6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16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600" b="0" dirty="0" err="1">
                          <a:latin typeface="Times New Roman"/>
                          <a:ea typeface="Times New Roman"/>
                        </a:rPr>
                        <a:t>Bước</a:t>
                      </a: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600" b="0">
                          <a:latin typeface="Times New Roman"/>
                          <a:ea typeface="Times New Roman"/>
                        </a:rPr>
                        <a:t>Nếu n=0 hoặc n=1 thì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600" b="0">
                          <a:latin typeface="Times New Roman"/>
                          <a:ea typeface="Times New Roman"/>
                        </a:rPr>
                        <a:t>	trả về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600" b="0" dirty="0" err="1">
                          <a:latin typeface="Times New Roman"/>
                          <a:ea typeface="Times New Roman"/>
                        </a:rPr>
                        <a:t>Bước</a:t>
                      </a: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600" b="0" dirty="0" err="1">
                          <a:latin typeface="Times New Roman"/>
                          <a:ea typeface="Times New Roman"/>
                        </a:rPr>
                        <a:t>Ngược</a:t>
                      </a: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0" dirty="0" err="1">
                          <a:latin typeface="Times New Roman"/>
                          <a:ea typeface="Times New Roman"/>
                        </a:rPr>
                        <a:t>lại</a:t>
                      </a: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: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	</a:t>
                      </a:r>
                      <a:r>
                        <a:rPr lang="en-US" sz="2600" b="0" dirty="0" err="1">
                          <a:latin typeface="Times New Roman"/>
                          <a:ea typeface="Times New Roman"/>
                        </a:rPr>
                        <a:t>trả</a:t>
                      </a: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0" dirty="0" err="1">
                          <a:latin typeface="Times New Roman"/>
                          <a:ea typeface="Times New Roman"/>
                        </a:rPr>
                        <a:t>về</a:t>
                      </a: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n*</a:t>
                      </a:r>
                      <a:r>
                        <a:rPr lang="en-US" sz="2600" b="0" dirty="0" err="1">
                          <a:latin typeface="Times New Roman"/>
                          <a:ea typeface="Times New Roman"/>
                        </a:rPr>
                        <a:t>TinhGiaiThuaDQ</a:t>
                      </a:r>
                      <a:r>
                        <a:rPr lang="en-US" sz="2600" b="0" dirty="0">
                          <a:latin typeface="Times New Roman"/>
                          <a:ea typeface="Times New Roman"/>
                        </a:rPr>
                        <a:t> (n-1)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73720"/>
      </p:ext>
    </p:extLst>
  </p:cSld>
  <p:clrMapOvr>
    <a:masterClrMapping/>
  </p:clrMapOvr>
  <p:transition>
    <p:strips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9248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err="1"/>
              <a:t>Cài</a:t>
            </a:r>
            <a:r>
              <a:rPr lang="en-US" i="1" dirty="0"/>
              <a:t> </a:t>
            </a:r>
            <a:r>
              <a:rPr lang="en-US" i="1" dirty="0" err="1"/>
              <a:t>đặt</a:t>
            </a:r>
            <a:r>
              <a:rPr lang="en-US" i="1" dirty="0"/>
              <a:t>: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TinhGiaiThuaDQ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    if (n == 1 || n == 0)</a:t>
            </a:r>
          </a:p>
          <a:p>
            <a:pPr>
              <a:buNone/>
            </a:pPr>
            <a:r>
              <a:rPr lang="en-US" dirty="0"/>
              <a:t>            return 1;</a:t>
            </a:r>
          </a:p>
          <a:p>
            <a:pPr>
              <a:buNone/>
            </a:pPr>
            <a:r>
              <a:rPr lang="en-US" dirty="0"/>
              <a:t>       return n*</a:t>
            </a:r>
            <a:r>
              <a:rPr lang="en-US" dirty="0" err="1"/>
              <a:t>TinhGiaiThuaDQ</a:t>
            </a:r>
            <a:r>
              <a:rPr lang="en-US" dirty="0"/>
              <a:t>(n - 1);</a:t>
            </a:r>
          </a:p>
          <a:p>
            <a:pPr>
              <a:buNone/>
            </a:pPr>
            <a:r>
              <a:rPr lang="en-US" dirty="0"/>
              <a:t>}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20907"/>
      </p:ext>
    </p:extLst>
  </p:cSld>
  <p:clrMapOvr>
    <a:masterClrMapping/>
  </p:clrMapOvr>
  <p:transition>
    <p:strips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599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pha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Pha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(</a:t>
            </a:r>
            <a:r>
              <a:rPr lang="en-US" i="1" dirty="0"/>
              <a:t>forward</a:t>
            </a:r>
            <a:r>
              <a:rPr lang="en-US" dirty="0"/>
              <a:t>):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Pha</a:t>
            </a:r>
            <a:r>
              <a:rPr lang="en-US" dirty="0"/>
              <a:t> </a:t>
            </a:r>
            <a:r>
              <a:rPr lang="en-US" dirty="0" err="1"/>
              <a:t>lùi</a:t>
            </a:r>
            <a:r>
              <a:rPr lang="en-US" dirty="0"/>
              <a:t> (</a:t>
            </a:r>
            <a:r>
              <a:rPr lang="en-US" i="1" dirty="0"/>
              <a:t>backward</a:t>
            </a:r>
            <a:r>
              <a:rPr lang="en-US" dirty="0"/>
              <a:t>):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7025"/>
      </p:ext>
    </p:extLst>
  </p:cSld>
  <p:clrMapOvr>
    <a:masterClrMapping/>
  </p:clrMapOvr>
  <p:transition>
    <p:strips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/>
          <p:cNvGrpSpPr>
            <a:grpSpLocks/>
          </p:cNvGrpSpPr>
          <p:nvPr/>
        </p:nvGrpSpPr>
        <p:grpSpPr bwMode="auto">
          <a:xfrm>
            <a:off x="838201" y="228600"/>
            <a:ext cx="7696199" cy="6365870"/>
            <a:chOff x="1104" y="2793"/>
            <a:chExt cx="9874" cy="10189"/>
          </a:xfrm>
        </p:grpSpPr>
        <p:grpSp>
          <p:nvGrpSpPr>
            <p:cNvPr id="48131" name="Group 3"/>
            <p:cNvGrpSpPr>
              <a:grpSpLocks/>
            </p:cNvGrpSpPr>
            <p:nvPr/>
          </p:nvGrpSpPr>
          <p:grpSpPr bwMode="auto">
            <a:xfrm>
              <a:off x="1530" y="2793"/>
              <a:ext cx="2565" cy="1410"/>
              <a:chOff x="1575" y="4215"/>
              <a:chExt cx="2070" cy="1410"/>
            </a:xfrm>
          </p:grpSpPr>
          <p:sp>
            <p:nvSpPr>
              <p:cNvPr id="48132" name="Text Box 4"/>
              <p:cNvSpPr txBox="1">
                <a:spLocks noChangeArrowheads="1"/>
              </p:cNvSpPr>
              <p:nvPr/>
            </p:nvSpPr>
            <p:spPr bwMode="auto">
              <a:xfrm>
                <a:off x="1575" y="4215"/>
                <a:ext cx="2070" cy="7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endParaRPr kumimoji="0" lang="en-US" sz="7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Main( )</a:t>
                </a:r>
                <a:endPara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133" name="Text Box 5"/>
              <p:cNvSpPr txBox="1">
                <a:spLocks noChangeArrowheads="1"/>
              </p:cNvSpPr>
              <p:nvPr/>
            </p:nvSpPr>
            <p:spPr bwMode="auto">
              <a:xfrm>
                <a:off x="1575" y="4920"/>
                <a:ext cx="2070" cy="7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endParaRPr kumimoji="0" lang="en-US" sz="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Gọi Giai thừa</a:t>
                </a: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134" name="Text Box 6"/>
              <p:cNvSpPr txBox="1">
                <a:spLocks noChangeArrowheads="1"/>
              </p:cNvSpPr>
              <p:nvPr/>
            </p:nvSpPr>
            <p:spPr bwMode="auto">
              <a:xfrm>
                <a:off x="2910" y="5040"/>
                <a:ext cx="555" cy="4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5</a:t>
                </a: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8135" name="Group 7"/>
            <p:cNvGrpSpPr>
              <a:grpSpLocks/>
            </p:cNvGrpSpPr>
            <p:nvPr/>
          </p:nvGrpSpPr>
          <p:grpSpPr bwMode="auto">
            <a:xfrm>
              <a:off x="2990" y="4687"/>
              <a:ext cx="2505" cy="1410"/>
              <a:chOff x="1575" y="4215"/>
              <a:chExt cx="2070" cy="1410"/>
            </a:xfrm>
          </p:grpSpPr>
          <p:sp>
            <p:nvSpPr>
              <p:cNvPr id="48136" name="Text Box 8"/>
              <p:cNvSpPr txBox="1">
                <a:spLocks noChangeArrowheads="1"/>
              </p:cNvSpPr>
              <p:nvPr/>
            </p:nvSpPr>
            <p:spPr bwMode="auto">
              <a:xfrm>
                <a:off x="1575" y="4215"/>
                <a:ext cx="2070" cy="7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endParaRPr kumimoji="0" lang="en-US" sz="7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Giai</a:t>
                </a: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 </a:t>
                </a:r>
                <a:r>
                  <a:rPr kumimoji="0" lang="en-US" sz="16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Thừa</a:t>
                </a: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 ( 5 )</a:t>
                </a:r>
                <a:endPara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137" name="Text Box 9"/>
              <p:cNvSpPr txBox="1">
                <a:spLocks noChangeArrowheads="1"/>
              </p:cNvSpPr>
              <p:nvPr/>
            </p:nvSpPr>
            <p:spPr bwMode="auto">
              <a:xfrm>
                <a:off x="1575" y="4920"/>
                <a:ext cx="2070" cy="7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endParaRPr kumimoji="0" lang="en-US" sz="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Gọi Giai thừa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138" name="Text Box 10"/>
              <p:cNvSpPr txBox="1">
                <a:spLocks noChangeArrowheads="1"/>
              </p:cNvSpPr>
              <p:nvPr/>
            </p:nvSpPr>
            <p:spPr bwMode="auto">
              <a:xfrm>
                <a:off x="2910" y="5040"/>
                <a:ext cx="555" cy="4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4</a:t>
                </a: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8139" name="Group 11"/>
            <p:cNvGrpSpPr>
              <a:grpSpLocks/>
            </p:cNvGrpSpPr>
            <p:nvPr/>
          </p:nvGrpSpPr>
          <p:grpSpPr bwMode="auto">
            <a:xfrm>
              <a:off x="4488" y="6651"/>
              <a:ext cx="2535" cy="1410"/>
              <a:chOff x="1575" y="4215"/>
              <a:chExt cx="2070" cy="1410"/>
            </a:xfrm>
          </p:grpSpPr>
          <p:sp>
            <p:nvSpPr>
              <p:cNvPr id="48140" name="Text Box 12"/>
              <p:cNvSpPr txBox="1">
                <a:spLocks noChangeArrowheads="1"/>
              </p:cNvSpPr>
              <p:nvPr/>
            </p:nvSpPr>
            <p:spPr bwMode="auto">
              <a:xfrm>
                <a:off x="1575" y="4215"/>
                <a:ext cx="2070" cy="7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endParaRPr kumimoji="0" lang="en-US" sz="7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Giai Thừa ( 4 )</a:t>
                </a: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141" name="Text Box 13"/>
              <p:cNvSpPr txBox="1">
                <a:spLocks noChangeArrowheads="1"/>
              </p:cNvSpPr>
              <p:nvPr/>
            </p:nvSpPr>
            <p:spPr bwMode="auto">
              <a:xfrm>
                <a:off x="1575" y="4920"/>
                <a:ext cx="2070" cy="7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endParaRPr kumimoji="0" lang="en-US" sz="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Gọi Giai thừa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142" name="Text Box 14"/>
              <p:cNvSpPr txBox="1">
                <a:spLocks noChangeArrowheads="1"/>
              </p:cNvSpPr>
              <p:nvPr/>
            </p:nvSpPr>
            <p:spPr bwMode="auto">
              <a:xfrm>
                <a:off x="2910" y="5040"/>
                <a:ext cx="555" cy="4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3</a:t>
                </a: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8143" name="Group 15"/>
            <p:cNvGrpSpPr>
              <a:grpSpLocks/>
            </p:cNvGrpSpPr>
            <p:nvPr/>
          </p:nvGrpSpPr>
          <p:grpSpPr bwMode="auto">
            <a:xfrm>
              <a:off x="5973" y="8563"/>
              <a:ext cx="2505" cy="1410"/>
              <a:chOff x="1575" y="4215"/>
              <a:chExt cx="2070" cy="1410"/>
            </a:xfrm>
          </p:grpSpPr>
          <p:sp>
            <p:nvSpPr>
              <p:cNvPr id="48144" name="Text Box 16"/>
              <p:cNvSpPr txBox="1">
                <a:spLocks noChangeArrowheads="1"/>
              </p:cNvSpPr>
              <p:nvPr/>
            </p:nvSpPr>
            <p:spPr bwMode="auto">
              <a:xfrm>
                <a:off x="1575" y="4215"/>
                <a:ext cx="2070" cy="7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endParaRPr kumimoji="0" lang="en-US" sz="7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Giai Thừa ( 3 )</a:t>
                </a: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145" name="Text Box 17"/>
              <p:cNvSpPr txBox="1">
                <a:spLocks noChangeArrowheads="1"/>
              </p:cNvSpPr>
              <p:nvPr/>
            </p:nvSpPr>
            <p:spPr bwMode="auto">
              <a:xfrm>
                <a:off x="1575" y="4920"/>
                <a:ext cx="2070" cy="7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endParaRPr kumimoji="0" lang="en-US" sz="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Gọi Giai thừa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146" name="Text Box 18"/>
              <p:cNvSpPr txBox="1">
                <a:spLocks noChangeArrowheads="1"/>
              </p:cNvSpPr>
              <p:nvPr/>
            </p:nvSpPr>
            <p:spPr bwMode="auto">
              <a:xfrm>
                <a:off x="2910" y="5040"/>
                <a:ext cx="555" cy="4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2</a:t>
                </a: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8147" name="Group 19"/>
            <p:cNvGrpSpPr>
              <a:grpSpLocks/>
            </p:cNvGrpSpPr>
            <p:nvPr/>
          </p:nvGrpSpPr>
          <p:grpSpPr bwMode="auto">
            <a:xfrm>
              <a:off x="7376" y="10512"/>
              <a:ext cx="2505" cy="1410"/>
              <a:chOff x="1575" y="4215"/>
              <a:chExt cx="2070" cy="1410"/>
            </a:xfrm>
          </p:grpSpPr>
          <p:sp>
            <p:nvSpPr>
              <p:cNvPr id="48148" name="Text Box 20"/>
              <p:cNvSpPr txBox="1">
                <a:spLocks noChangeArrowheads="1"/>
              </p:cNvSpPr>
              <p:nvPr/>
            </p:nvSpPr>
            <p:spPr bwMode="auto">
              <a:xfrm>
                <a:off x="1575" y="4215"/>
                <a:ext cx="2070" cy="7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endParaRPr kumimoji="0" lang="en-US" sz="7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Giai Thừa ( 2 )</a:t>
                </a: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149" name="Text Box 21"/>
              <p:cNvSpPr txBox="1">
                <a:spLocks noChangeArrowheads="1"/>
              </p:cNvSpPr>
              <p:nvPr/>
            </p:nvSpPr>
            <p:spPr bwMode="auto">
              <a:xfrm>
                <a:off x="1575" y="4920"/>
                <a:ext cx="2070" cy="7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endParaRPr kumimoji="0" lang="en-US" sz="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Gọi Giai thừa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150" name="Text Box 22"/>
              <p:cNvSpPr txBox="1">
                <a:spLocks noChangeArrowheads="1"/>
              </p:cNvSpPr>
              <p:nvPr/>
            </p:nvSpPr>
            <p:spPr bwMode="auto">
              <a:xfrm>
                <a:off x="2910" y="5040"/>
                <a:ext cx="555" cy="4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1</a:t>
                </a: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8151" name="Text Box 23"/>
            <p:cNvSpPr txBox="1">
              <a:spLocks noChangeArrowheads="1"/>
            </p:cNvSpPr>
            <p:nvPr/>
          </p:nvSpPr>
          <p:spPr bwMode="auto">
            <a:xfrm>
              <a:off x="9663" y="12328"/>
              <a:ext cx="1315" cy="6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1! = 1</a:t>
              </a: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8152" name="AutoShape 24"/>
            <p:cNvCxnSpPr>
              <a:cxnSpLocks noChangeShapeType="1"/>
            </p:cNvCxnSpPr>
            <p:nvPr/>
          </p:nvCxnSpPr>
          <p:spPr bwMode="auto">
            <a:xfrm>
              <a:off x="4095" y="3856"/>
              <a:ext cx="511" cy="8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8153" name="AutoShape 25"/>
            <p:cNvCxnSpPr>
              <a:cxnSpLocks noChangeShapeType="1"/>
            </p:cNvCxnSpPr>
            <p:nvPr/>
          </p:nvCxnSpPr>
          <p:spPr bwMode="auto">
            <a:xfrm>
              <a:off x="5500" y="5877"/>
              <a:ext cx="511" cy="8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8154" name="AutoShape 26"/>
            <p:cNvCxnSpPr>
              <a:cxnSpLocks noChangeShapeType="1"/>
            </p:cNvCxnSpPr>
            <p:nvPr/>
          </p:nvCxnSpPr>
          <p:spPr bwMode="auto">
            <a:xfrm>
              <a:off x="7040" y="7731"/>
              <a:ext cx="511" cy="8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8155" name="AutoShape 27"/>
            <p:cNvCxnSpPr>
              <a:cxnSpLocks noChangeShapeType="1"/>
            </p:cNvCxnSpPr>
            <p:nvPr/>
          </p:nvCxnSpPr>
          <p:spPr bwMode="auto">
            <a:xfrm>
              <a:off x="8481" y="9681"/>
              <a:ext cx="511" cy="8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8156" name="AutoShape 28"/>
            <p:cNvCxnSpPr>
              <a:cxnSpLocks noChangeShapeType="1"/>
            </p:cNvCxnSpPr>
            <p:nvPr/>
          </p:nvCxnSpPr>
          <p:spPr bwMode="auto">
            <a:xfrm>
              <a:off x="9881" y="11497"/>
              <a:ext cx="511" cy="8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8157" name="Text Box 29"/>
            <p:cNvSpPr txBox="1">
              <a:spLocks noChangeArrowheads="1"/>
            </p:cNvSpPr>
            <p:nvPr/>
          </p:nvSpPr>
          <p:spPr bwMode="auto">
            <a:xfrm>
              <a:off x="4317" y="3970"/>
              <a:ext cx="789" cy="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n=5</a:t>
              </a: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58" name="Text Box 30"/>
            <p:cNvSpPr txBox="1">
              <a:spLocks noChangeArrowheads="1"/>
            </p:cNvSpPr>
            <p:nvPr/>
          </p:nvSpPr>
          <p:spPr bwMode="auto">
            <a:xfrm>
              <a:off x="5660" y="5977"/>
              <a:ext cx="789" cy="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n=4</a:t>
              </a: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59" name="Text Box 31"/>
            <p:cNvSpPr txBox="1">
              <a:spLocks noChangeArrowheads="1"/>
            </p:cNvSpPr>
            <p:nvPr/>
          </p:nvSpPr>
          <p:spPr bwMode="auto">
            <a:xfrm>
              <a:off x="7224" y="7850"/>
              <a:ext cx="789" cy="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n=3</a:t>
              </a: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60" name="Text Box 32"/>
            <p:cNvSpPr txBox="1">
              <a:spLocks noChangeArrowheads="1"/>
            </p:cNvSpPr>
            <p:nvPr/>
          </p:nvSpPr>
          <p:spPr bwMode="auto">
            <a:xfrm>
              <a:off x="8724" y="9852"/>
              <a:ext cx="789" cy="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n=2</a:t>
              </a: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61" name="Text Box 33"/>
            <p:cNvSpPr txBox="1">
              <a:spLocks noChangeArrowheads="1"/>
            </p:cNvSpPr>
            <p:nvPr/>
          </p:nvSpPr>
          <p:spPr bwMode="auto">
            <a:xfrm>
              <a:off x="10095" y="11611"/>
              <a:ext cx="789" cy="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n=1</a:t>
              </a: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8162" name="AutoShape 34"/>
            <p:cNvCxnSpPr>
              <a:cxnSpLocks noChangeShapeType="1"/>
            </p:cNvCxnSpPr>
            <p:nvPr/>
          </p:nvCxnSpPr>
          <p:spPr bwMode="auto">
            <a:xfrm flipH="1" flipV="1">
              <a:off x="8135" y="11922"/>
              <a:ext cx="1528" cy="7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8163" name="AutoShape 35"/>
            <p:cNvCxnSpPr>
              <a:cxnSpLocks noChangeShapeType="1"/>
            </p:cNvCxnSpPr>
            <p:nvPr/>
          </p:nvCxnSpPr>
          <p:spPr bwMode="auto">
            <a:xfrm flipH="1" flipV="1">
              <a:off x="6061" y="9972"/>
              <a:ext cx="1315" cy="9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8164" name="AutoShape 36"/>
            <p:cNvCxnSpPr>
              <a:cxnSpLocks noChangeShapeType="1"/>
            </p:cNvCxnSpPr>
            <p:nvPr/>
          </p:nvCxnSpPr>
          <p:spPr bwMode="auto">
            <a:xfrm flipH="1" flipV="1">
              <a:off x="4651" y="8023"/>
              <a:ext cx="1315" cy="9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8165" name="AutoShape 37"/>
            <p:cNvCxnSpPr>
              <a:cxnSpLocks noChangeShapeType="1"/>
            </p:cNvCxnSpPr>
            <p:nvPr/>
          </p:nvCxnSpPr>
          <p:spPr bwMode="auto">
            <a:xfrm flipH="1" flipV="1">
              <a:off x="3158" y="6078"/>
              <a:ext cx="1315" cy="9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8166" name="AutoShape 38"/>
            <p:cNvCxnSpPr>
              <a:cxnSpLocks noChangeShapeType="1"/>
            </p:cNvCxnSpPr>
            <p:nvPr/>
          </p:nvCxnSpPr>
          <p:spPr bwMode="auto">
            <a:xfrm flipH="1" flipV="1">
              <a:off x="1672" y="4184"/>
              <a:ext cx="1315" cy="9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8167" name="Text Box 39"/>
            <p:cNvSpPr txBox="1">
              <a:spLocks noChangeArrowheads="1"/>
            </p:cNvSpPr>
            <p:nvPr/>
          </p:nvSpPr>
          <p:spPr bwMode="auto">
            <a:xfrm>
              <a:off x="1104" y="4630"/>
              <a:ext cx="1571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kq=120</a:t>
              </a: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68" name="Text Box 40"/>
            <p:cNvSpPr txBox="1">
              <a:spLocks noChangeArrowheads="1"/>
            </p:cNvSpPr>
            <p:nvPr/>
          </p:nvSpPr>
          <p:spPr bwMode="auto">
            <a:xfrm>
              <a:off x="2637" y="6474"/>
              <a:ext cx="1571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kq=24</a:t>
              </a: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69" name="Text Box 41"/>
            <p:cNvSpPr txBox="1">
              <a:spLocks noChangeArrowheads="1"/>
            </p:cNvSpPr>
            <p:nvPr/>
          </p:nvSpPr>
          <p:spPr bwMode="auto">
            <a:xfrm>
              <a:off x="4127" y="8438"/>
              <a:ext cx="1571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kq=6</a:t>
              </a: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70" name="Text Box 42"/>
            <p:cNvSpPr txBox="1">
              <a:spLocks noChangeArrowheads="1"/>
            </p:cNvSpPr>
            <p:nvPr/>
          </p:nvSpPr>
          <p:spPr bwMode="auto">
            <a:xfrm>
              <a:off x="5660" y="10380"/>
              <a:ext cx="1571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kq=2</a:t>
              </a: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71" name="Text Box 43"/>
            <p:cNvSpPr txBox="1">
              <a:spLocks noChangeArrowheads="1"/>
            </p:cNvSpPr>
            <p:nvPr/>
          </p:nvSpPr>
          <p:spPr bwMode="auto">
            <a:xfrm>
              <a:off x="7784" y="12195"/>
              <a:ext cx="1571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kq=1</a:t>
              </a: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105215"/>
      </p:ext>
    </p:extLst>
  </p:cSld>
  <p:clrMapOvr>
    <a:masterClrMapping/>
  </p:clrMapOvr>
  <p:transition>
    <p:strips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Nội</a:t>
            </a:r>
            <a:r>
              <a:rPr lang="en-GB" dirty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6232"/>
            <a:ext cx="7886700" cy="5079368"/>
          </a:xfrm>
        </p:spPr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  <a:p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92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924800" cy="44196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3100" dirty="0" err="1"/>
              <a:t>Viết</a:t>
            </a:r>
            <a:r>
              <a:rPr lang="en-US" sz="3100" dirty="0"/>
              <a:t> </a:t>
            </a:r>
            <a:r>
              <a:rPr lang="en-US" sz="3100" dirty="0" err="1"/>
              <a:t>hàm</a:t>
            </a:r>
            <a:r>
              <a:rPr lang="en-US" sz="3100" dirty="0"/>
              <a:t> </a:t>
            </a:r>
            <a:r>
              <a:rPr lang="en-US" sz="3100" dirty="0" err="1"/>
              <a:t>tìm</a:t>
            </a:r>
            <a:r>
              <a:rPr lang="en-US" sz="3100" dirty="0"/>
              <a:t> </a:t>
            </a:r>
            <a:r>
              <a:rPr lang="en-US" sz="3100" dirty="0" err="1"/>
              <a:t>ước</a:t>
            </a:r>
            <a:r>
              <a:rPr lang="en-US" sz="3100" dirty="0"/>
              <a:t> </a:t>
            </a:r>
            <a:r>
              <a:rPr lang="en-US" sz="3100" dirty="0" err="1"/>
              <a:t>số</a:t>
            </a:r>
            <a:r>
              <a:rPr lang="en-US" sz="3100" dirty="0"/>
              <a:t> </a:t>
            </a:r>
            <a:r>
              <a:rPr lang="en-US" sz="3100" dirty="0" err="1"/>
              <a:t>chung</a:t>
            </a:r>
            <a:r>
              <a:rPr lang="en-US" sz="3100" dirty="0"/>
              <a:t> </a:t>
            </a:r>
            <a:r>
              <a:rPr lang="en-US" sz="3100" dirty="0" err="1"/>
              <a:t>lớn</a:t>
            </a:r>
            <a:r>
              <a:rPr lang="en-US" sz="3100" dirty="0"/>
              <a:t> </a:t>
            </a:r>
            <a:r>
              <a:rPr lang="en-US" sz="3100" dirty="0" err="1"/>
              <a:t>nhất</a:t>
            </a:r>
            <a:r>
              <a:rPr lang="en-US" sz="3100" dirty="0"/>
              <a:t> </a:t>
            </a:r>
            <a:r>
              <a:rPr lang="en-US" sz="3100" dirty="0" err="1"/>
              <a:t>của</a:t>
            </a:r>
            <a:r>
              <a:rPr lang="en-US" sz="3100" dirty="0"/>
              <a:t> 2 </a:t>
            </a:r>
            <a:r>
              <a:rPr lang="en-US" sz="3100" dirty="0" err="1"/>
              <a:t>số</a:t>
            </a:r>
            <a:r>
              <a:rPr lang="en-US" sz="3100" dirty="0"/>
              <a:t> </a:t>
            </a:r>
            <a:r>
              <a:rPr lang="en-US" sz="3100" dirty="0" err="1"/>
              <a:t>nguyên</a:t>
            </a:r>
            <a:r>
              <a:rPr lang="en-US" sz="3100" dirty="0"/>
              <a:t> </a:t>
            </a:r>
            <a:r>
              <a:rPr lang="en-US" sz="3100" dirty="0" err="1"/>
              <a:t>dương</a:t>
            </a:r>
            <a:r>
              <a:rPr lang="en-US" sz="3100" dirty="0"/>
              <a:t> m </a:t>
            </a:r>
            <a:r>
              <a:rPr lang="en-US" sz="3100" dirty="0" err="1"/>
              <a:t>và</a:t>
            </a:r>
            <a:r>
              <a:rPr lang="en-US" sz="3100" dirty="0"/>
              <a:t> n </a:t>
            </a:r>
            <a:r>
              <a:rPr lang="en-US" sz="3100" dirty="0" err="1"/>
              <a:t>bằng</a:t>
            </a:r>
            <a:r>
              <a:rPr lang="en-US" sz="3100" dirty="0"/>
              <a:t> </a:t>
            </a:r>
            <a:r>
              <a:rPr lang="en-US" sz="3100" dirty="0" err="1"/>
              <a:t>cách</a:t>
            </a:r>
            <a:r>
              <a:rPr lang="en-US" sz="3100" dirty="0"/>
              <a:t> </a:t>
            </a:r>
            <a:r>
              <a:rPr lang="en-US" sz="3100" dirty="0" err="1"/>
              <a:t>sử</a:t>
            </a:r>
            <a:r>
              <a:rPr lang="en-US" sz="3100" dirty="0"/>
              <a:t> </a:t>
            </a:r>
            <a:r>
              <a:rPr lang="en-US" sz="3100" dirty="0" err="1"/>
              <a:t>dụng</a:t>
            </a:r>
            <a:r>
              <a:rPr lang="en-US" sz="3100" dirty="0"/>
              <a:t> </a:t>
            </a:r>
            <a:r>
              <a:rPr lang="en-US" sz="3100" dirty="0" err="1"/>
              <a:t>vòng</a:t>
            </a:r>
            <a:r>
              <a:rPr lang="en-US" sz="3100" dirty="0"/>
              <a:t> </a:t>
            </a:r>
            <a:r>
              <a:rPr lang="en-US" sz="3100" dirty="0" err="1"/>
              <a:t>lặp</a:t>
            </a:r>
            <a:endParaRPr lang="en-US" sz="3100" dirty="0"/>
          </a:p>
          <a:p>
            <a:pPr marL="0" indent="0">
              <a:buNone/>
            </a:pPr>
            <a:r>
              <a:rPr lang="en-US" i="1" dirty="0" err="1"/>
              <a:t>int</a:t>
            </a:r>
            <a:r>
              <a:rPr lang="en-US" i="1" dirty="0"/>
              <a:t> USCLN (</a:t>
            </a:r>
            <a:r>
              <a:rPr lang="en-US" i="1" dirty="0" err="1"/>
              <a:t>int</a:t>
            </a:r>
            <a:r>
              <a:rPr lang="en-US" i="1" dirty="0"/>
              <a:t> m, </a:t>
            </a:r>
            <a:r>
              <a:rPr lang="en-US" i="1" dirty="0" err="1"/>
              <a:t>int</a:t>
            </a:r>
            <a:r>
              <a:rPr lang="en-US" i="1" dirty="0"/>
              <a:t> n)</a:t>
            </a:r>
          </a:p>
          <a:p>
            <a:pPr marL="0" indent="0">
              <a:buNone/>
            </a:pPr>
            <a:r>
              <a:rPr lang="en-US" i="1" dirty="0"/>
              <a:t>{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	???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}	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10167"/>
      </p:ext>
    </p:extLst>
  </p:cSld>
  <p:clrMapOvr>
    <a:masterClrMapping/>
  </p:clrMapOvr>
  <p:transition>
    <p:strips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914400"/>
          </a:xfrm>
        </p:spPr>
        <p:txBody>
          <a:bodyPr>
            <a:normAutofit/>
          </a:bodyPr>
          <a:lstStyle/>
          <a:p>
            <a:r>
              <a:rPr lang="en-US" dirty="0" err="1"/>
              <a:t>Uớc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Euclide</a:t>
            </a:r>
            <a:r>
              <a:rPr lang="en-US" dirty="0"/>
              <a:t>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43902"/>
              </p:ext>
            </p:extLst>
          </p:nvPr>
        </p:nvGraphicFramePr>
        <p:xfrm>
          <a:off x="914400" y="2499360"/>
          <a:ext cx="7848600" cy="4068572"/>
        </p:xfrm>
        <a:graphic>
          <a:graphicData uri="http://schemas.openxmlformats.org/drawingml/2006/table">
            <a:tbl>
              <a:tblPr/>
              <a:tblGrid>
                <a:gridCol w="1722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16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Bước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1: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Nếu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n=0 || m=0 </a:t>
                      </a: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thì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	</a:t>
                      </a: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trả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về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n+m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Bước 2: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Ngược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lại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:</a:t>
                      </a:r>
                    </a:p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	</a:t>
                      </a: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Nếu</a:t>
                      </a: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n&gt;m </a:t>
                      </a:r>
                      <a:r>
                        <a:rPr lang="en-US" sz="2800" b="1" kern="1200" baseline="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thì</a:t>
                      </a: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n = n mod m</a:t>
                      </a:r>
                    </a:p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          </a:t>
                      </a:r>
                      <a:r>
                        <a:rPr lang="en-US" sz="2800" b="1" kern="1200" baseline="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Ngược</a:t>
                      </a: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</a:t>
                      </a:r>
                      <a:r>
                        <a:rPr lang="en-US" sz="2800" b="1" kern="1200" baseline="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lại</a:t>
                      </a: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</a:t>
                      </a:r>
                      <a:r>
                        <a:rPr lang="en-US" sz="2800" b="1" kern="1200" baseline="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thì</a:t>
                      </a:r>
                      <a:r>
                        <a:rPr lang="en-US" sz="2800" b="1" kern="1200" baseline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m = m mod n</a:t>
                      </a:r>
                    </a:p>
                    <a:p>
                      <a:pPr marL="0" marR="0" algn="just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          </a:t>
                      </a: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trả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về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USCLN(n, m)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71594"/>
      </p:ext>
    </p:extLst>
  </p:cSld>
  <p:clrMapOvr>
    <a:masterClrMapping/>
  </p:clrMapOvr>
  <p:transition>
    <p:strips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79248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err="1"/>
              <a:t>Cài</a:t>
            </a:r>
            <a:r>
              <a:rPr lang="en-US" i="1" dirty="0"/>
              <a:t> </a:t>
            </a:r>
            <a:r>
              <a:rPr lang="en-US" i="1" dirty="0" err="1"/>
              <a:t>đặt</a:t>
            </a:r>
            <a:r>
              <a:rPr lang="en-US" i="1" dirty="0"/>
              <a:t>: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USCLN(</a:t>
            </a:r>
            <a:r>
              <a:rPr lang="en-US" dirty="0" err="1"/>
              <a:t>int</a:t>
            </a:r>
            <a:r>
              <a:rPr lang="en-US" dirty="0"/>
              <a:t> m,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   if (n == 0|| m==0)</a:t>
            </a:r>
          </a:p>
          <a:p>
            <a:pPr>
              <a:buNone/>
            </a:pPr>
            <a:r>
              <a:rPr lang="en-US" dirty="0"/>
              <a:t>            return </a:t>
            </a:r>
            <a:r>
              <a:rPr lang="en-US" dirty="0" err="1"/>
              <a:t>m+n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if(n&gt;m)</a:t>
            </a:r>
          </a:p>
          <a:p>
            <a:pPr>
              <a:buNone/>
            </a:pPr>
            <a:r>
              <a:rPr lang="en-US" dirty="0"/>
              <a:t>		n%=m;</a:t>
            </a:r>
          </a:p>
          <a:p>
            <a:pPr>
              <a:buNone/>
            </a:pPr>
            <a:r>
              <a:rPr lang="en-US" dirty="0"/>
              <a:t>	  else</a:t>
            </a:r>
          </a:p>
          <a:p>
            <a:pPr>
              <a:buNone/>
            </a:pPr>
            <a:r>
              <a:rPr lang="en-US" dirty="0"/>
              <a:t>		m%=n;</a:t>
            </a:r>
          </a:p>
          <a:p>
            <a:pPr>
              <a:buNone/>
            </a:pPr>
            <a:r>
              <a:rPr lang="en-US" dirty="0"/>
              <a:t>	   return USCLN(n, m);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60121"/>
      </p:ext>
    </p:extLst>
  </p:cSld>
  <p:clrMapOvr>
    <a:masterClrMapping/>
  </p:clrMapOvr>
  <p:transition>
    <p:strips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3000" dirty="0" err="1"/>
              <a:t>Viết</a:t>
            </a:r>
            <a:r>
              <a:rPr lang="en-US" sz="3000" dirty="0"/>
              <a:t> </a:t>
            </a:r>
            <a:r>
              <a:rPr lang="en-US" sz="3000" dirty="0" err="1"/>
              <a:t>hàm</a:t>
            </a:r>
            <a:r>
              <a:rPr lang="en-US" sz="3000" dirty="0"/>
              <a:t> </a:t>
            </a:r>
            <a:r>
              <a:rPr lang="en-US" sz="3000" dirty="0" err="1"/>
              <a:t>xuất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phần</a:t>
            </a:r>
            <a:r>
              <a:rPr lang="en-US" sz="3000" dirty="0"/>
              <a:t> </a:t>
            </a:r>
            <a:r>
              <a:rPr lang="en-US" sz="3000" dirty="0" err="1"/>
              <a:t>tử</a:t>
            </a:r>
            <a:r>
              <a:rPr lang="en-US" sz="3000" dirty="0"/>
              <a:t> </a:t>
            </a:r>
            <a:r>
              <a:rPr lang="en-US" sz="3000" dirty="0" err="1"/>
              <a:t>lẻ</a:t>
            </a:r>
            <a:r>
              <a:rPr lang="en-US" sz="3000" dirty="0"/>
              <a:t> </a:t>
            </a:r>
            <a:r>
              <a:rPr lang="en-US" sz="3000" dirty="0" err="1"/>
              <a:t>trong</a:t>
            </a:r>
            <a:r>
              <a:rPr lang="en-US" sz="3000" dirty="0"/>
              <a:t> </a:t>
            </a:r>
            <a:r>
              <a:rPr lang="en-US" sz="3000" dirty="0" err="1"/>
              <a:t>mảng</a:t>
            </a:r>
            <a:r>
              <a:rPr lang="en-US" sz="3000" dirty="0"/>
              <a:t> </a:t>
            </a: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 dirty="0" err="1"/>
              <a:t>chiều</a:t>
            </a:r>
            <a:r>
              <a:rPr lang="en-US" sz="3000" dirty="0"/>
              <a:t> </a:t>
            </a:r>
            <a:r>
              <a:rPr lang="en-US" sz="3000" dirty="0" err="1"/>
              <a:t>số</a:t>
            </a:r>
            <a:r>
              <a:rPr lang="en-US" sz="3000" dirty="0"/>
              <a:t> </a:t>
            </a:r>
            <a:r>
              <a:rPr lang="en-US" sz="3000" dirty="0" err="1"/>
              <a:t>nguyên</a:t>
            </a:r>
            <a:r>
              <a:rPr lang="en-US" sz="3000" dirty="0"/>
              <a:t> </a:t>
            </a:r>
            <a:r>
              <a:rPr lang="en-US" sz="3000" dirty="0" err="1"/>
              <a:t>bằng</a:t>
            </a:r>
            <a:r>
              <a:rPr lang="en-US" sz="3000" dirty="0"/>
              <a:t> </a:t>
            </a:r>
            <a:r>
              <a:rPr lang="en-US" sz="3000" dirty="0" err="1"/>
              <a:t>cách</a:t>
            </a:r>
            <a:r>
              <a:rPr lang="en-US" sz="3000" dirty="0"/>
              <a:t> </a:t>
            </a:r>
            <a:r>
              <a:rPr lang="en-US" sz="3000" dirty="0" err="1"/>
              <a:t>sử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</a:t>
            </a:r>
            <a:r>
              <a:rPr lang="en-US" sz="3000" dirty="0" err="1"/>
              <a:t>vòng</a:t>
            </a:r>
            <a:r>
              <a:rPr lang="en-US" sz="3000" dirty="0"/>
              <a:t> </a:t>
            </a:r>
            <a:r>
              <a:rPr lang="en-US" sz="3000" dirty="0" err="1"/>
              <a:t>lặp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void </a:t>
            </a:r>
            <a:r>
              <a:rPr lang="en-US" i="1" dirty="0" err="1"/>
              <a:t>XuatLe</a:t>
            </a:r>
            <a:r>
              <a:rPr lang="en-US" i="1" dirty="0"/>
              <a:t> (</a:t>
            </a:r>
            <a:r>
              <a:rPr lang="en-US" i="1" dirty="0" err="1"/>
              <a:t>int</a:t>
            </a:r>
            <a:r>
              <a:rPr lang="en-US" i="1" dirty="0"/>
              <a:t> []a, </a:t>
            </a:r>
            <a:r>
              <a:rPr lang="en-US" i="1" dirty="0" err="1"/>
              <a:t>int</a:t>
            </a:r>
            <a:r>
              <a:rPr lang="en-US" i="1" dirty="0"/>
              <a:t> n)</a:t>
            </a:r>
          </a:p>
          <a:p>
            <a:pPr marL="0" indent="0">
              <a:buNone/>
            </a:pPr>
            <a:r>
              <a:rPr lang="en-US" i="1" dirty="0"/>
              <a:t>{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	???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3464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914400"/>
          </a:xfrm>
        </p:spPr>
        <p:txBody>
          <a:bodyPr>
            <a:normAutofit/>
          </a:bodyPr>
          <a:lstStyle/>
          <a:p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10658"/>
              </p:ext>
            </p:extLst>
          </p:nvPr>
        </p:nvGraphicFramePr>
        <p:xfrm>
          <a:off x="838200" y="2606040"/>
          <a:ext cx="7431650" cy="2270760"/>
        </p:xfrm>
        <a:graphic>
          <a:graphicData uri="http://schemas.openxmlformats.org/drawingml/2006/table">
            <a:tbl>
              <a:tblPr/>
              <a:tblGrid>
                <a:gridCol w="1420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0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4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Bước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1:</a:t>
                      </a:r>
                    </a:p>
                  </a:txBody>
                  <a:tcPr marL="26533" marR="265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Nếu n=0 thì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	dừng</a:t>
                      </a:r>
                    </a:p>
                  </a:txBody>
                  <a:tcPr marL="26533" marR="265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96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Bước 2:</a:t>
                      </a:r>
                    </a:p>
                  </a:txBody>
                  <a:tcPr marL="26533" marR="265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Ngược lại:</a:t>
                      </a:r>
                    </a:p>
                  </a:txBody>
                  <a:tcPr marL="26533" marR="265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Bước 2.1</a:t>
                      </a:r>
                    </a:p>
                  </a:txBody>
                  <a:tcPr marL="26533" marR="265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Nếu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a[n-1]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lẻ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xuất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a[n-1]</a:t>
                      </a:r>
                    </a:p>
                  </a:txBody>
                  <a:tcPr marL="26533" marR="265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Bước 2.2</a:t>
                      </a:r>
                    </a:p>
                  </a:txBody>
                  <a:tcPr marL="26533" marR="265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gọi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hàm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LietKeLe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(a, n-1)</a:t>
                      </a:r>
                    </a:p>
                  </a:txBody>
                  <a:tcPr marL="26533" marR="265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73751"/>
      </p:ext>
    </p:extLst>
  </p:cSld>
  <p:clrMapOvr>
    <a:masterClrMapping/>
  </p:clrMapOvr>
  <p:transition>
    <p:strips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924800" cy="4419600"/>
          </a:xfrm>
        </p:spPr>
        <p:txBody>
          <a:bodyPr>
            <a:noAutofit/>
          </a:bodyPr>
          <a:lstStyle/>
          <a:p>
            <a:r>
              <a:rPr lang="en-US" sz="2000" i="1" dirty="0" err="1"/>
              <a:t>Cài</a:t>
            </a:r>
            <a:r>
              <a:rPr lang="en-US" sz="2000" i="1" dirty="0"/>
              <a:t> </a:t>
            </a:r>
            <a:r>
              <a:rPr lang="en-US" sz="2000" i="1" dirty="0" err="1"/>
              <a:t>đặt</a:t>
            </a:r>
            <a:r>
              <a:rPr lang="en-US" sz="2000" i="1" dirty="0"/>
              <a:t>:</a:t>
            </a:r>
          </a:p>
          <a:p>
            <a:pPr>
              <a:buNone/>
            </a:pPr>
            <a:r>
              <a:rPr lang="en-US" sz="2000" dirty="0"/>
              <a:t>void </a:t>
            </a:r>
            <a:r>
              <a:rPr lang="en-US" sz="2000" dirty="0" err="1"/>
              <a:t>LietKeLe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[] a, </a:t>
            </a:r>
            <a:r>
              <a:rPr lang="en-US" sz="2000" dirty="0" err="1"/>
              <a:t>int</a:t>
            </a:r>
            <a:r>
              <a:rPr lang="en-US" sz="2000" dirty="0"/>
              <a:t> n)</a:t>
            </a:r>
          </a:p>
          <a:p>
            <a:pPr>
              <a:buNone/>
            </a:pPr>
            <a:r>
              <a:rPr lang="en-US" sz="2000" dirty="0"/>
              <a:t>{</a:t>
            </a:r>
          </a:p>
          <a:p>
            <a:pPr>
              <a:buNone/>
            </a:pPr>
            <a:r>
              <a:rPr lang="en-US" sz="2000" dirty="0"/>
              <a:t>     if (n == 0)           </a:t>
            </a:r>
          </a:p>
          <a:p>
            <a:pPr>
              <a:buNone/>
            </a:pPr>
            <a:r>
              <a:rPr lang="en-US" sz="2000" dirty="0"/>
              <a:t>		return ;</a:t>
            </a:r>
          </a:p>
          <a:p>
            <a:pPr>
              <a:buNone/>
            </a:pPr>
            <a:r>
              <a:rPr lang="en-US" sz="2000" dirty="0"/>
              <a:t>     if (a[n - 1] % 2 != 0)</a:t>
            </a:r>
          </a:p>
          <a:p>
            <a:pPr>
              <a:buNone/>
            </a:pPr>
            <a:r>
              <a:rPr lang="en-US" sz="2000" dirty="0"/>
              <a:t>         	</a:t>
            </a:r>
            <a:r>
              <a:rPr lang="en-US" sz="2000" dirty="0" err="1"/>
              <a:t>printf</a:t>
            </a:r>
            <a:r>
              <a:rPr lang="en-US" sz="2000" dirty="0"/>
              <a:t>(“%4d", a[n - 1]);</a:t>
            </a:r>
          </a:p>
          <a:p>
            <a:pPr>
              <a:buNone/>
            </a:pPr>
            <a:r>
              <a:rPr lang="en-US" sz="2000" dirty="0"/>
              <a:t>     </a:t>
            </a:r>
            <a:r>
              <a:rPr lang="en-US" sz="2000" dirty="0" err="1"/>
              <a:t>LietKeLe</a:t>
            </a:r>
            <a:r>
              <a:rPr lang="en-US" sz="2000" dirty="0"/>
              <a:t>(a, n - 1);</a:t>
            </a:r>
          </a:p>
          <a:p>
            <a:pPr>
              <a:buNone/>
            </a:pPr>
            <a:r>
              <a:rPr lang="en-US" sz="2000" dirty="0"/>
              <a:t>}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6704"/>
      </p:ext>
    </p:extLst>
  </p:cSld>
  <p:clrMapOvr>
    <a:masterClrMapping/>
  </p:clrMapOvr>
  <p:transition>
    <p:strips dir="r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129540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  <a:p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xuôi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80872"/>
              </p:ext>
            </p:extLst>
          </p:nvPr>
        </p:nvGraphicFramePr>
        <p:xfrm>
          <a:off x="797950" y="2819400"/>
          <a:ext cx="7736450" cy="2270760"/>
        </p:xfrm>
        <a:graphic>
          <a:graphicData uri="http://schemas.openxmlformats.org/drawingml/2006/table">
            <a:tbl>
              <a:tblPr/>
              <a:tblGrid>
                <a:gridCol w="1479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2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4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Bước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1:</a:t>
                      </a:r>
                    </a:p>
                  </a:txBody>
                  <a:tcPr marL="26533" marR="265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Nếu n=0 thì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	dừng</a:t>
                      </a:r>
                    </a:p>
                  </a:txBody>
                  <a:tcPr marL="26533" marR="265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96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Bước 2:</a:t>
                      </a:r>
                    </a:p>
                  </a:txBody>
                  <a:tcPr marL="26533" marR="265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Ngược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lại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:</a:t>
                      </a:r>
                    </a:p>
                  </a:txBody>
                  <a:tcPr marL="26533" marR="265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Bước 2.1</a:t>
                      </a:r>
                    </a:p>
                  </a:txBody>
                  <a:tcPr marL="26533" marR="265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gọi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hàm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LietKeLe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(a, n-1)</a:t>
                      </a:r>
                    </a:p>
                  </a:txBody>
                  <a:tcPr marL="26533" marR="265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Bước 2.2</a:t>
                      </a:r>
                    </a:p>
                  </a:txBody>
                  <a:tcPr marL="26533" marR="265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Nếu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a[n-1]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lẻ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xuất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a[n-1]</a:t>
                      </a:r>
                    </a:p>
                  </a:txBody>
                  <a:tcPr marL="26533" marR="265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997676"/>
      </p:ext>
    </p:extLst>
  </p:cSld>
  <p:clrMapOvr>
    <a:masterClrMapping/>
  </p:clrMapOvr>
  <p:transition>
    <p:strips dir="r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>
            <a:normAutofit fontScale="85000" lnSpcReduction="10000"/>
          </a:bodyPr>
          <a:lstStyle/>
          <a:p>
            <a:r>
              <a:rPr lang="en-US" i="1" dirty="0" err="1"/>
              <a:t>Cài</a:t>
            </a:r>
            <a:r>
              <a:rPr lang="en-US" i="1" dirty="0"/>
              <a:t> </a:t>
            </a:r>
            <a:r>
              <a:rPr lang="en-US" i="1" dirty="0" err="1"/>
              <a:t>đặt</a:t>
            </a:r>
            <a:r>
              <a:rPr lang="en-US" i="1" dirty="0"/>
              <a:t>:</a:t>
            </a:r>
          </a:p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LietKeLe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[] a,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  if (n == 0)          return ;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LietKeLe</a:t>
            </a:r>
            <a:r>
              <a:rPr lang="en-US" dirty="0"/>
              <a:t>(a, n - 1);</a:t>
            </a:r>
          </a:p>
          <a:p>
            <a:pPr>
              <a:buNone/>
            </a:pPr>
            <a:r>
              <a:rPr lang="en-US" dirty="0"/>
              <a:t>     if (a[n - 1] % 2 != 0)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 err="1"/>
              <a:t>printf</a:t>
            </a:r>
            <a:r>
              <a:rPr lang="en-US" dirty="0"/>
              <a:t>(“%4d", a[n - 1]);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60586"/>
      </p:ext>
    </p:extLst>
  </p:cSld>
  <p:clrMapOvr>
    <a:masterClrMapping/>
  </p:clrMapOvr>
  <p:transition>
    <p:strips dir="r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1295400"/>
          </a:xfrm>
        </p:spPr>
        <p:txBody>
          <a:bodyPr>
            <a:normAutofit/>
          </a:bodyPr>
          <a:lstStyle/>
          <a:p>
            <a:r>
              <a:rPr lang="en-US" i="1" u="sng" dirty="0" err="1"/>
              <a:t>Đối</a:t>
            </a:r>
            <a:r>
              <a:rPr lang="en-US" i="1" u="sng" dirty="0"/>
              <a:t> </a:t>
            </a:r>
            <a:r>
              <a:rPr lang="en-US" i="1" u="sng" dirty="0" err="1"/>
              <a:t>với</a:t>
            </a:r>
            <a:r>
              <a:rPr lang="en-US" i="1" u="sng" dirty="0"/>
              <a:t> </a:t>
            </a:r>
            <a:r>
              <a:rPr lang="en-US" i="1" u="sng" dirty="0" err="1"/>
              <a:t>hàm</a:t>
            </a:r>
            <a:r>
              <a:rPr lang="en-US" i="1" u="sng" dirty="0"/>
              <a:t> </a:t>
            </a:r>
            <a:r>
              <a:rPr lang="en-US" i="1" u="sng" dirty="0" err="1"/>
              <a:t>đệ</a:t>
            </a:r>
            <a:r>
              <a:rPr lang="en-US" i="1" u="sng" dirty="0"/>
              <a:t> </a:t>
            </a:r>
            <a:r>
              <a:rPr lang="en-US" i="1" u="sng" dirty="0" err="1"/>
              <a:t>quy</a:t>
            </a:r>
            <a:r>
              <a:rPr lang="en-US" i="1" u="sng" dirty="0"/>
              <a:t> </a:t>
            </a:r>
            <a:r>
              <a:rPr lang="en-US" i="1" u="sng" dirty="0" err="1"/>
              <a:t>không</a:t>
            </a:r>
            <a:r>
              <a:rPr lang="en-US" i="1" u="sng" dirty="0"/>
              <a:t> </a:t>
            </a:r>
            <a:r>
              <a:rPr lang="en-US" i="1" u="sng" dirty="0" err="1"/>
              <a:t>có</a:t>
            </a:r>
            <a:r>
              <a:rPr lang="en-US" i="1" u="sng" dirty="0"/>
              <a:t> </a:t>
            </a:r>
            <a:r>
              <a:rPr lang="en-US" i="1" u="sng" dirty="0" err="1"/>
              <a:t>trị</a:t>
            </a:r>
            <a:r>
              <a:rPr lang="en-US" i="1" u="sng" dirty="0"/>
              <a:t> </a:t>
            </a:r>
            <a:r>
              <a:rPr lang="en-US" i="1" u="sng" dirty="0" err="1"/>
              <a:t>trả</a:t>
            </a:r>
            <a:r>
              <a:rPr lang="en-US" i="1" u="sng" dirty="0"/>
              <a:t> </a:t>
            </a:r>
            <a:r>
              <a:rPr lang="en-US" i="1" u="sng" dirty="0" err="1"/>
              <a:t>về</a:t>
            </a:r>
            <a:r>
              <a:rPr lang="en-US" i="1" u="sng" dirty="0"/>
              <a:t> (void), </a:t>
            </a:r>
            <a:r>
              <a:rPr lang="en-US" i="1" u="sng" dirty="0" err="1"/>
              <a:t>ta</a:t>
            </a:r>
            <a:r>
              <a:rPr lang="en-US" i="1" u="sng" dirty="0"/>
              <a:t> </a:t>
            </a:r>
            <a:r>
              <a:rPr lang="en-US" i="1" u="sng" dirty="0" err="1"/>
              <a:t>có</a:t>
            </a:r>
            <a:r>
              <a:rPr lang="en-US" i="1" u="sng" dirty="0"/>
              <a:t> </a:t>
            </a:r>
            <a:r>
              <a:rPr lang="en-US" i="1" u="sng" dirty="0" err="1"/>
              <a:t>thể</a:t>
            </a:r>
            <a:r>
              <a:rPr lang="en-US" i="1" u="sng" dirty="0"/>
              <a:t> </a:t>
            </a:r>
            <a:r>
              <a:rPr lang="en-US" i="1" u="sng" dirty="0" err="1"/>
              <a:t>viết</a:t>
            </a:r>
            <a:r>
              <a:rPr lang="en-US" i="1" u="sng" dirty="0"/>
              <a:t> </a:t>
            </a:r>
            <a:r>
              <a:rPr lang="en-US" i="1" u="sng" dirty="0" err="1"/>
              <a:t>theo</a:t>
            </a:r>
            <a:r>
              <a:rPr lang="en-US" i="1" u="sng" dirty="0"/>
              <a:t> </a:t>
            </a:r>
            <a:r>
              <a:rPr lang="en-US" i="1" u="sng" dirty="0" err="1"/>
              <a:t>dạng</a:t>
            </a:r>
            <a:r>
              <a:rPr lang="en-US" i="1" u="sng" dirty="0"/>
              <a:t> </a:t>
            </a:r>
            <a:r>
              <a:rPr lang="en-US" i="1" u="sng" dirty="0" err="1"/>
              <a:t>sau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62001" y="2819400"/>
          <a:ext cx="7772398" cy="2590800"/>
        </p:xfrm>
        <a:graphic>
          <a:graphicData uri="http://schemas.openxmlformats.org/drawingml/2006/table">
            <a:tbl>
              <a:tblPr/>
              <a:tblGrid>
                <a:gridCol w="1486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3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3600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Bước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1:</a:t>
                      </a:r>
                    </a:p>
                  </a:txBody>
                  <a:tcPr marL="26533" marR="265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Nếu</a:t>
                      </a:r>
                      <a:r>
                        <a:rPr lang="en-US" sz="2800" b="1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baseline="0" dirty="0" err="1">
                          <a:latin typeface="Times New Roman"/>
                          <a:ea typeface="Times New Roman"/>
                        </a:rPr>
                        <a:t>chưa</a:t>
                      </a:r>
                      <a:r>
                        <a:rPr lang="en-US" sz="2800" b="1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baseline="0" dirty="0" err="1">
                          <a:latin typeface="Times New Roman"/>
                          <a:ea typeface="Times New Roman"/>
                        </a:rPr>
                        <a:t>dừng</a:t>
                      </a:r>
                      <a:r>
                        <a:rPr lang="en-US" sz="2800" b="1" baseline="0" dirty="0">
                          <a:latin typeface="Times New Roman"/>
                          <a:ea typeface="Times New Roman"/>
                        </a:rPr>
                        <a:t> (n&gt;0) </a:t>
                      </a:r>
                      <a:r>
                        <a:rPr lang="en-US" sz="2800" b="1" baseline="0" dirty="0" err="1">
                          <a:latin typeface="Times New Roman"/>
                          <a:ea typeface="Times New Roman"/>
                        </a:rPr>
                        <a:t>thì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:</a:t>
                      </a:r>
                    </a:p>
                  </a:txBody>
                  <a:tcPr marL="26533" marR="265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Bước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1.1</a:t>
                      </a:r>
                    </a:p>
                  </a:txBody>
                  <a:tcPr marL="26533" marR="265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gọi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hàm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LietKeLe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(a, n-1)</a:t>
                      </a:r>
                    </a:p>
                  </a:txBody>
                  <a:tcPr marL="26533" marR="265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Bước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1.2</a:t>
                      </a:r>
                    </a:p>
                  </a:txBody>
                  <a:tcPr marL="26533" marR="265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Nếu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a[n-1]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lẻ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xuất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a[n-1]</a:t>
                      </a:r>
                    </a:p>
                  </a:txBody>
                  <a:tcPr marL="26533" marR="265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47522"/>
      </p:ext>
    </p:extLst>
  </p:cSld>
  <p:clrMapOvr>
    <a:masterClrMapping/>
  </p:clrMapOvr>
  <p:transition>
    <p:strips dir="r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err="1"/>
              <a:t>Cài</a:t>
            </a:r>
            <a:r>
              <a:rPr lang="en-US" i="1" dirty="0"/>
              <a:t> </a:t>
            </a:r>
            <a:r>
              <a:rPr lang="en-US" i="1" dirty="0" err="1"/>
              <a:t>đặt</a:t>
            </a:r>
            <a:r>
              <a:rPr lang="en-US" i="1" dirty="0"/>
              <a:t>:</a:t>
            </a:r>
          </a:p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LietKeLe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[] a,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>
              <a:buNone/>
            </a:pPr>
            <a:r>
              <a:rPr lang="en-US" dirty="0"/>
              <a:t>{    </a:t>
            </a:r>
          </a:p>
          <a:p>
            <a:pPr>
              <a:buNone/>
            </a:pPr>
            <a:r>
              <a:rPr lang="en-US" dirty="0"/>
              <a:t>	if (n &gt; 0)</a:t>
            </a:r>
          </a:p>
          <a:p>
            <a:pPr>
              <a:buNone/>
            </a:pPr>
            <a:r>
              <a:rPr lang="en-US" dirty="0"/>
              <a:t>   { 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LietKeLe</a:t>
            </a:r>
            <a:r>
              <a:rPr lang="en-US" dirty="0"/>
              <a:t>(a, n - 1);</a:t>
            </a:r>
          </a:p>
          <a:p>
            <a:pPr>
              <a:buNone/>
            </a:pPr>
            <a:r>
              <a:rPr lang="en-US" dirty="0"/>
              <a:t>          	if (a[n - 1] % 2 != 0)</a:t>
            </a:r>
          </a:p>
          <a:p>
            <a:pPr>
              <a:buNone/>
            </a:pPr>
            <a:r>
              <a:rPr lang="en-US" dirty="0"/>
              <a:t>             	</a:t>
            </a:r>
            <a:r>
              <a:rPr lang="en-US" dirty="0" err="1"/>
              <a:t>printf</a:t>
            </a:r>
            <a:r>
              <a:rPr lang="en-US" dirty="0"/>
              <a:t>(“%4d", a[n - 1]);</a:t>
            </a:r>
          </a:p>
          <a:p>
            <a:pPr>
              <a:buNone/>
            </a:pPr>
            <a:r>
              <a:rPr lang="en-US" dirty="0"/>
              <a:t>	}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56964"/>
      </p:ext>
    </p:extLst>
  </p:cSld>
  <p:clrMapOvr>
    <a:masterClrMapping/>
  </p:clrMapOvr>
  <p:transition>
    <p:strips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209800"/>
            <a:ext cx="8077200" cy="2362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GIỚI THIỆU VỀ LẬP TRÌNH ĐỆ QUY</a:t>
            </a:r>
          </a:p>
        </p:txBody>
      </p:sp>
    </p:spTree>
    <p:extLst>
      <p:ext uri="{BB962C8B-B14F-4D97-AF65-F5344CB8AC3E}">
        <p14:creationId xmlns:p14="http://schemas.microsoft.com/office/powerpoint/2010/main" val="747462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914400"/>
          </a:xfrm>
        </p:spPr>
        <p:txBody>
          <a:bodyPr>
            <a:normAutofit/>
          </a:bodyPr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(</a:t>
            </a:r>
            <a:r>
              <a:rPr lang="en-US" dirty="0" err="1"/>
              <a:t>TongDay</a:t>
            </a:r>
            <a:r>
              <a:rPr lang="en-US" dirty="0"/>
              <a:t>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308609"/>
              </p:ext>
            </p:extLst>
          </p:nvPr>
        </p:nvGraphicFramePr>
        <p:xfrm>
          <a:off x="838200" y="2270760"/>
          <a:ext cx="7848600" cy="2931750"/>
        </p:xfrm>
        <a:graphic>
          <a:graphicData uri="http://schemas.openxmlformats.org/drawingml/2006/table">
            <a:tbl>
              <a:tblPr/>
              <a:tblGrid>
                <a:gridCol w="1722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16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Bước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1: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Nếu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n=1 </a:t>
                      </a: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thì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+mn-cs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	</a:t>
                      </a: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trả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về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a[0]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53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Bước 2: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Ngược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lại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: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	</a:t>
                      </a: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trả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về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a[n-1]+</a:t>
                      </a: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TongDay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(a, n-1)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52989"/>
      </p:ext>
    </p:extLst>
  </p:cSld>
  <p:clrMapOvr>
    <a:masterClrMapping/>
  </p:clrMapOvr>
  <p:transition>
    <p:strips dir="r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9248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err="1"/>
              <a:t>Cài</a:t>
            </a:r>
            <a:r>
              <a:rPr lang="en-US" i="1" dirty="0"/>
              <a:t> </a:t>
            </a:r>
            <a:r>
              <a:rPr lang="en-US" i="1" dirty="0" err="1"/>
              <a:t>đặt</a:t>
            </a:r>
            <a:r>
              <a:rPr lang="en-US" i="1" dirty="0"/>
              <a:t>: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TongDay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[]a,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  if (n == 1)</a:t>
            </a:r>
          </a:p>
          <a:p>
            <a:pPr>
              <a:buNone/>
            </a:pPr>
            <a:r>
              <a:rPr lang="en-US" dirty="0"/>
              <a:t>           return a[0];</a:t>
            </a:r>
          </a:p>
          <a:p>
            <a:pPr>
              <a:buNone/>
            </a:pPr>
            <a:r>
              <a:rPr lang="en-US" dirty="0"/>
              <a:t>     return a[n-1] + </a:t>
            </a:r>
            <a:r>
              <a:rPr lang="en-US" dirty="0" err="1"/>
              <a:t>TongDay</a:t>
            </a:r>
            <a:r>
              <a:rPr lang="en-US" dirty="0"/>
              <a:t>(a, n-1);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78408"/>
      </p:ext>
    </p:extLst>
  </p:cSld>
  <p:clrMapOvr>
    <a:masterClrMapping/>
  </p:clrMapOvr>
  <p:transition>
    <p:strips dir="r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Cho 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,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1533525" y="3276600"/>
          <a:ext cx="4870288" cy="635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3" imgW="1752600" imgH="228600" progId="Equation.3">
                  <p:embed/>
                </p:oleObj>
              </mc:Choice>
              <mc:Fallback>
                <p:oleObj name="Equation" r:id="rId3" imgW="1752600" imgH="22860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3276600"/>
                        <a:ext cx="4870288" cy="6352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1584551" y="4170618"/>
          <a:ext cx="4819262" cy="1227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5" imgW="1536033" imgH="393529" progId="Equation.3">
                  <p:embed/>
                </p:oleObj>
              </mc:Choice>
              <mc:Fallback>
                <p:oleObj name="Equation" r:id="rId5" imgW="1536033" imgH="393529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551" y="4170618"/>
                        <a:ext cx="4819262" cy="12272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0686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Cho </a:t>
            </a:r>
            <a:r>
              <a:rPr lang="en-US" b="1" dirty="0" err="1"/>
              <a:t>mảng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chiều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nguyên</a:t>
            </a:r>
            <a:r>
              <a:rPr lang="en-US" b="1" dirty="0"/>
              <a:t> a, </a:t>
            </a:r>
            <a:r>
              <a:rPr lang="en-US" b="1" dirty="0" err="1"/>
              <a:t>kích</a:t>
            </a:r>
            <a:r>
              <a:rPr lang="en-US" b="1" dirty="0"/>
              <a:t> </a:t>
            </a:r>
            <a:r>
              <a:rPr lang="en-US" b="1" dirty="0" err="1"/>
              <a:t>thước</a:t>
            </a:r>
            <a:r>
              <a:rPr lang="en-US" b="1" dirty="0"/>
              <a:t> n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x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)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x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)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04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209800"/>
            <a:ext cx="8077200" cy="2362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ĐỆ QUY NHỊ PHÂN</a:t>
            </a:r>
          </a:p>
        </p:txBody>
      </p:sp>
    </p:spTree>
    <p:extLst>
      <p:ext uri="{BB962C8B-B14F-4D97-AF65-F5344CB8AC3E}">
        <p14:creationId xmlns:p14="http://schemas.microsoft.com/office/powerpoint/2010/main" val="1971300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,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2 </a:t>
            </a:r>
            <a:r>
              <a:rPr lang="en-US" dirty="0" err="1">
                <a:solidFill>
                  <a:srgbClr val="FF0000"/>
                </a:solidFill>
              </a:rPr>
              <a:t>lần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gọi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minh </a:t>
            </a:r>
            <a:r>
              <a:rPr lang="en-US" dirty="0" err="1">
                <a:solidFill>
                  <a:srgbClr val="FF0000"/>
                </a:solidFill>
              </a:rPr>
              <a:t>với</a:t>
            </a:r>
            <a:r>
              <a:rPr lang="en-US" dirty="0">
                <a:solidFill>
                  <a:srgbClr val="FF0000"/>
                </a:solidFill>
              </a:rPr>
              <a:t> 2 </a:t>
            </a:r>
            <a:r>
              <a:rPr lang="en-US" dirty="0" err="1">
                <a:solidFill>
                  <a:srgbClr val="FF0000"/>
                </a:solidFill>
              </a:rPr>
              <a:t>nhánh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34316"/>
      </p:ext>
    </p:extLst>
  </p:cSld>
  <p:clrMapOvr>
    <a:masterClrMapping/>
  </p:clrMapOvr>
  <p:transition>
    <p:strips dir="r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2400" y="1752602"/>
          <a:ext cx="8762999" cy="3886198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4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05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Bước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1:</a:t>
                      </a:r>
                    </a:p>
                  </a:txBody>
                  <a:tcPr marL="642" marR="6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Nếu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thỏa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điều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kiện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dừng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thì</a:t>
                      </a:r>
                      <a:endParaRPr lang="en-US" sz="2800" b="1" dirty="0"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	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thực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hiện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thao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tác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S (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trả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về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kết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quả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42" marR="6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65">
                <a:tc rowSpan="4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Bước 2:</a:t>
                      </a:r>
                    </a:p>
                  </a:txBody>
                  <a:tcPr marL="642" marR="6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Ngược lại:</a:t>
                      </a:r>
                    </a:p>
                  </a:txBody>
                  <a:tcPr marL="642" marR="6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Bước 2.1</a:t>
                      </a:r>
                    </a:p>
                  </a:txBody>
                  <a:tcPr marL="642" marR="6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thực hiện lệnh S*</a:t>
                      </a:r>
                    </a:p>
                  </a:txBody>
                  <a:tcPr marL="642" marR="6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1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Bước 2.2</a:t>
                      </a:r>
                    </a:p>
                  </a:txBody>
                  <a:tcPr marL="642" marR="6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Gọi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hàm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đệ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quy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đối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tượng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nhỏ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hơn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nhánh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trái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)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lần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thứ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nhất</a:t>
                      </a:r>
                      <a:endParaRPr lang="en-US" sz="2800" b="1" dirty="0">
                        <a:latin typeface="Times New Roman"/>
                        <a:ea typeface="Times New Roman"/>
                      </a:endParaRPr>
                    </a:p>
                  </a:txBody>
                  <a:tcPr marL="642" marR="6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Bước 2.3</a:t>
                      </a:r>
                    </a:p>
                  </a:txBody>
                  <a:tcPr marL="642" marR="6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Gọi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hàm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đệ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quy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nhánh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phải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)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lần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thứ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hai</a:t>
                      </a:r>
                      <a:endParaRPr lang="en-US" sz="2800" b="1" dirty="0">
                        <a:latin typeface="Times New Roman"/>
                        <a:ea typeface="Times New Roman"/>
                      </a:endParaRPr>
                    </a:p>
                  </a:txBody>
                  <a:tcPr marL="642" marR="6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95558"/>
      </p:ext>
    </p:extLst>
  </p:cSld>
  <p:clrMapOvr>
    <a:masterClrMapping/>
  </p:clrMapOvr>
  <p:transition>
    <p:strips dir="r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990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Fibonaci</a:t>
            </a:r>
            <a:r>
              <a:rPr lang="en-US" dirty="0"/>
              <a:t> (n)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Fibonaci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727867"/>
              </p:ext>
            </p:extLst>
          </p:nvPr>
        </p:nvGraphicFramePr>
        <p:xfrm>
          <a:off x="609600" y="2590800"/>
          <a:ext cx="7543800" cy="3032760"/>
        </p:xfrm>
        <a:graphic>
          <a:graphicData uri="http://schemas.openxmlformats.org/drawingml/2006/table">
            <a:tbl>
              <a:tblPr/>
              <a:tblGrid>
                <a:gridCol w="1528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5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16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Bước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Nếu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n&lt;2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thì</a:t>
                      </a:r>
                      <a:endParaRPr lang="en-US" sz="2600" b="1" dirty="0"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	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trả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về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6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Bước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Ngược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lại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: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	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trả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về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Fibonaci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(n-1)+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Fibonaci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(n-2)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71335"/>
      </p:ext>
    </p:extLst>
  </p:cSld>
  <p:clrMapOvr>
    <a:masterClrMapping/>
  </p:clrMapOvr>
  <p:transition>
    <p:strips dir="r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399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err="1"/>
              <a:t>Cài</a:t>
            </a:r>
            <a:r>
              <a:rPr lang="en-US" i="1" dirty="0"/>
              <a:t> </a:t>
            </a:r>
            <a:r>
              <a:rPr lang="en-US" i="1" dirty="0" err="1"/>
              <a:t>đặt</a:t>
            </a:r>
            <a:r>
              <a:rPr lang="en-US" i="1" dirty="0"/>
              <a:t>: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Fibonaci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 if (n &lt; 2)</a:t>
            </a:r>
          </a:p>
          <a:p>
            <a:pPr>
              <a:buNone/>
            </a:pPr>
            <a:r>
              <a:rPr lang="en-US" dirty="0"/>
              <a:t>        return 1;</a:t>
            </a:r>
          </a:p>
          <a:p>
            <a:pPr>
              <a:buNone/>
            </a:pPr>
            <a:r>
              <a:rPr lang="en-US" dirty="0"/>
              <a:t>    return </a:t>
            </a:r>
            <a:r>
              <a:rPr lang="en-US" dirty="0" err="1"/>
              <a:t>Fibonaci</a:t>
            </a:r>
            <a:r>
              <a:rPr lang="en-US" dirty="0"/>
              <a:t>(n - 1) + </a:t>
            </a:r>
            <a:r>
              <a:rPr lang="en-US" dirty="0" err="1"/>
              <a:t>Fibonaci</a:t>
            </a:r>
            <a:r>
              <a:rPr lang="en-US" dirty="0"/>
              <a:t>(n - 2);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96886"/>
      </p:ext>
    </p:extLst>
  </p:cSld>
  <p:clrMapOvr>
    <a:masterClrMapping/>
  </p:clrMapOvr>
  <p:transition>
    <p:strips dir="r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152400" y="914400"/>
            <a:ext cx="8839200" cy="4800600"/>
            <a:chOff x="1514" y="6812"/>
            <a:chExt cx="9423" cy="4733"/>
          </a:xfrm>
        </p:grpSpPr>
        <p:sp>
          <p:nvSpPr>
            <p:cNvPr id="49155" name="Text Box 3"/>
            <p:cNvSpPr txBox="1">
              <a:spLocks noChangeArrowheads="1"/>
            </p:cNvSpPr>
            <p:nvPr/>
          </p:nvSpPr>
          <p:spPr bwMode="auto">
            <a:xfrm>
              <a:off x="5171" y="6812"/>
              <a:ext cx="1553" cy="4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F4=F3+F2</a:t>
              </a:r>
              <a:endParaRPr kumimoji="0" lang="en-US" sz="4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56" name="Text Box 4"/>
            <p:cNvSpPr txBox="1">
              <a:spLocks noChangeArrowheads="1"/>
            </p:cNvSpPr>
            <p:nvPr/>
          </p:nvSpPr>
          <p:spPr bwMode="auto">
            <a:xfrm>
              <a:off x="3835" y="11094"/>
              <a:ext cx="1553" cy="4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F0=1</a:t>
              </a:r>
              <a:endParaRPr kumimoji="0" lang="en-US" sz="4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57" name="Text Box 5"/>
            <p:cNvSpPr txBox="1">
              <a:spLocks noChangeArrowheads="1"/>
            </p:cNvSpPr>
            <p:nvPr/>
          </p:nvSpPr>
          <p:spPr bwMode="auto">
            <a:xfrm>
              <a:off x="1514" y="11094"/>
              <a:ext cx="1553" cy="4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F1=1</a:t>
              </a:r>
              <a:endParaRPr kumimoji="0" lang="en-US" sz="4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58" name="Text Box 6"/>
            <p:cNvSpPr txBox="1">
              <a:spLocks noChangeArrowheads="1"/>
            </p:cNvSpPr>
            <p:nvPr/>
          </p:nvSpPr>
          <p:spPr bwMode="auto">
            <a:xfrm>
              <a:off x="9384" y="9579"/>
              <a:ext cx="1553" cy="4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F0=1</a:t>
              </a:r>
              <a:endParaRPr kumimoji="0" lang="en-US" sz="4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59" name="Text Box 7"/>
            <p:cNvSpPr txBox="1">
              <a:spLocks noChangeArrowheads="1"/>
            </p:cNvSpPr>
            <p:nvPr/>
          </p:nvSpPr>
          <p:spPr bwMode="auto">
            <a:xfrm>
              <a:off x="7239" y="9579"/>
              <a:ext cx="1553" cy="4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F1=1</a:t>
              </a:r>
              <a:endParaRPr kumimoji="0" lang="en-US" sz="4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60" name="Text Box 8"/>
            <p:cNvSpPr txBox="1">
              <a:spLocks noChangeArrowheads="1"/>
            </p:cNvSpPr>
            <p:nvPr/>
          </p:nvSpPr>
          <p:spPr bwMode="auto">
            <a:xfrm>
              <a:off x="4837" y="9579"/>
              <a:ext cx="1553" cy="4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F1=1</a:t>
              </a:r>
              <a:endParaRPr kumimoji="0" lang="en-US" sz="4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61" name="Text Box 9"/>
            <p:cNvSpPr txBox="1">
              <a:spLocks noChangeArrowheads="1"/>
            </p:cNvSpPr>
            <p:nvPr/>
          </p:nvSpPr>
          <p:spPr bwMode="auto">
            <a:xfrm>
              <a:off x="2202" y="9579"/>
              <a:ext cx="1553" cy="4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F2=F1+F0</a:t>
              </a:r>
              <a:endParaRPr kumimoji="0" lang="en-US" sz="4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62" name="Text Box 10"/>
            <p:cNvSpPr txBox="1">
              <a:spLocks noChangeArrowheads="1"/>
            </p:cNvSpPr>
            <p:nvPr/>
          </p:nvSpPr>
          <p:spPr bwMode="auto">
            <a:xfrm>
              <a:off x="8404" y="8041"/>
              <a:ext cx="1553" cy="4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F2=F1+F0</a:t>
              </a:r>
              <a:endParaRPr kumimoji="0" lang="en-US" sz="4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163" name="Text Box 11"/>
            <p:cNvSpPr txBox="1">
              <a:spLocks noChangeArrowheads="1"/>
            </p:cNvSpPr>
            <p:nvPr/>
          </p:nvSpPr>
          <p:spPr bwMode="auto">
            <a:xfrm>
              <a:off x="3618" y="8139"/>
              <a:ext cx="1553" cy="4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F3=F2+F1</a:t>
              </a:r>
              <a:endParaRPr kumimoji="0" lang="en-US" sz="4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9164" name="AutoShape 12"/>
            <p:cNvCxnSpPr>
              <a:cxnSpLocks noChangeShapeType="1"/>
            </p:cNvCxnSpPr>
            <p:nvPr/>
          </p:nvCxnSpPr>
          <p:spPr bwMode="auto">
            <a:xfrm flipH="1">
              <a:off x="4282" y="7162"/>
              <a:ext cx="1641" cy="9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9165" name="AutoShape 13"/>
            <p:cNvCxnSpPr>
              <a:cxnSpLocks noChangeShapeType="1"/>
            </p:cNvCxnSpPr>
            <p:nvPr/>
          </p:nvCxnSpPr>
          <p:spPr bwMode="auto">
            <a:xfrm>
              <a:off x="6461" y="7162"/>
              <a:ext cx="2442" cy="8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9166" name="AutoShape 14"/>
            <p:cNvCxnSpPr>
              <a:cxnSpLocks noChangeShapeType="1"/>
            </p:cNvCxnSpPr>
            <p:nvPr/>
          </p:nvCxnSpPr>
          <p:spPr bwMode="auto">
            <a:xfrm flipH="1">
              <a:off x="2730" y="8492"/>
              <a:ext cx="1665" cy="10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9167" name="AutoShape 15"/>
            <p:cNvCxnSpPr>
              <a:cxnSpLocks noChangeShapeType="1"/>
            </p:cNvCxnSpPr>
            <p:nvPr/>
          </p:nvCxnSpPr>
          <p:spPr bwMode="auto">
            <a:xfrm>
              <a:off x="4837" y="8492"/>
              <a:ext cx="785" cy="10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9168" name="AutoShape 16"/>
            <p:cNvCxnSpPr>
              <a:cxnSpLocks noChangeShapeType="1"/>
            </p:cNvCxnSpPr>
            <p:nvPr/>
          </p:nvCxnSpPr>
          <p:spPr bwMode="auto">
            <a:xfrm flipH="1">
              <a:off x="8177" y="8339"/>
              <a:ext cx="1001" cy="1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9169" name="AutoShape 17"/>
            <p:cNvCxnSpPr>
              <a:cxnSpLocks noChangeShapeType="1"/>
            </p:cNvCxnSpPr>
            <p:nvPr/>
          </p:nvCxnSpPr>
          <p:spPr bwMode="auto">
            <a:xfrm>
              <a:off x="9667" y="8339"/>
              <a:ext cx="451" cy="1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9170" name="AutoShape 18"/>
            <p:cNvCxnSpPr>
              <a:cxnSpLocks noChangeShapeType="1"/>
            </p:cNvCxnSpPr>
            <p:nvPr/>
          </p:nvCxnSpPr>
          <p:spPr bwMode="auto">
            <a:xfrm flipH="1">
              <a:off x="2605" y="9905"/>
              <a:ext cx="313" cy="12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9171" name="AutoShape 19"/>
            <p:cNvCxnSpPr>
              <a:cxnSpLocks noChangeShapeType="1"/>
            </p:cNvCxnSpPr>
            <p:nvPr/>
          </p:nvCxnSpPr>
          <p:spPr bwMode="auto">
            <a:xfrm>
              <a:off x="3443" y="9905"/>
              <a:ext cx="952" cy="11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049390611"/>
      </p:ext>
    </p:extLst>
  </p:cSld>
  <p:clrMapOvr>
    <a:masterClrMapping/>
  </p:clrMapOvr>
  <p:transition>
    <p:strips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minh</a:t>
            </a:r>
            <a:endParaRPr lang="en-US" dirty="0"/>
          </a:p>
          <a:p>
            <a:pPr algn="just"/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qua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: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(</a:t>
            </a:r>
            <a:r>
              <a:rPr lang="en-US" i="1" dirty="0"/>
              <a:t>recursion</a:t>
            </a:r>
            <a:r>
              <a:rPr lang="en-US" dirty="0"/>
              <a:t>) </a:t>
            </a:r>
          </a:p>
          <a:p>
            <a:pPr algn="just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60250"/>
      </p:ext>
    </p:extLst>
  </p:cSld>
  <p:clrMapOvr>
    <a:masterClrMapping/>
  </p:clrMapOvr>
  <p:transition>
    <p:strips dir="r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2"/>
          <p:cNvGrpSpPr>
            <a:grpSpLocks/>
          </p:cNvGrpSpPr>
          <p:nvPr/>
        </p:nvGrpSpPr>
        <p:grpSpPr bwMode="auto">
          <a:xfrm>
            <a:off x="304800" y="990600"/>
            <a:ext cx="8610600" cy="4953000"/>
            <a:chOff x="1573" y="1817"/>
            <a:chExt cx="9423" cy="5731"/>
          </a:xfrm>
        </p:grpSpPr>
        <p:grpSp>
          <p:nvGrpSpPr>
            <p:cNvPr id="50179" name="Group 3"/>
            <p:cNvGrpSpPr>
              <a:grpSpLocks/>
            </p:cNvGrpSpPr>
            <p:nvPr/>
          </p:nvGrpSpPr>
          <p:grpSpPr bwMode="auto">
            <a:xfrm>
              <a:off x="1573" y="2815"/>
              <a:ext cx="9423" cy="4733"/>
              <a:chOff x="1514" y="6812"/>
              <a:chExt cx="9423" cy="4733"/>
            </a:xfrm>
          </p:grpSpPr>
          <p:sp>
            <p:nvSpPr>
              <p:cNvPr id="50180" name="Text Box 4"/>
              <p:cNvSpPr txBox="1">
                <a:spLocks noChangeArrowheads="1"/>
              </p:cNvSpPr>
              <p:nvPr/>
            </p:nvSpPr>
            <p:spPr bwMode="auto">
              <a:xfrm>
                <a:off x="5171" y="6812"/>
                <a:ext cx="1553" cy="45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F4=F3+F2</a:t>
                </a:r>
                <a:endParaRPr kumimoji="0" lang="en-US" sz="3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181" name="Text Box 5"/>
              <p:cNvSpPr txBox="1">
                <a:spLocks noChangeArrowheads="1"/>
              </p:cNvSpPr>
              <p:nvPr/>
            </p:nvSpPr>
            <p:spPr bwMode="auto">
              <a:xfrm>
                <a:off x="3835" y="11094"/>
                <a:ext cx="1553" cy="45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F0=1</a:t>
                </a:r>
                <a:endParaRPr kumimoji="0" lang="en-US" sz="3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182" name="Text Box 6"/>
              <p:cNvSpPr txBox="1">
                <a:spLocks noChangeArrowheads="1"/>
              </p:cNvSpPr>
              <p:nvPr/>
            </p:nvSpPr>
            <p:spPr bwMode="auto">
              <a:xfrm>
                <a:off x="1514" y="11094"/>
                <a:ext cx="1553" cy="45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F1=1</a:t>
                </a:r>
                <a:endParaRPr kumimoji="0" lang="en-US" sz="3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183" name="Text Box 7"/>
              <p:cNvSpPr txBox="1">
                <a:spLocks noChangeArrowheads="1"/>
              </p:cNvSpPr>
              <p:nvPr/>
            </p:nvSpPr>
            <p:spPr bwMode="auto">
              <a:xfrm>
                <a:off x="9384" y="9579"/>
                <a:ext cx="1553" cy="45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F0=1</a:t>
                </a:r>
                <a:endParaRPr kumimoji="0" lang="en-US" sz="3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184" name="Text Box 8"/>
              <p:cNvSpPr txBox="1">
                <a:spLocks noChangeArrowheads="1"/>
              </p:cNvSpPr>
              <p:nvPr/>
            </p:nvSpPr>
            <p:spPr bwMode="auto">
              <a:xfrm>
                <a:off x="7239" y="9579"/>
                <a:ext cx="1553" cy="45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F1=1</a:t>
                </a:r>
                <a:endParaRPr kumimoji="0" lang="en-US" sz="3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185" name="Text Box 9"/>
              <p:cNvSpPr txBox="1">
                <a:spLocks noChangeArrowheads="1"/>
              </p:cNvSpPr>
              <p:nvPr/>
            </p:nvSpPr>
            <p:spPr bwMode="auto">
              <a:xfrm>
                <a:off x="4837" y="9579"/>
                <a:ext cx="1553" cy="45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F1=1</a:t>
                </a:r>
                <a:endParaRPr kumimoji="0" lang="en-US" sz="3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186" name="Text Box 10"/>
              <p:cNvSpPr txBox="1">
                <a:spLocks noChangeArrowheads="1"/>
              </p:cNvSpPr>
              <p:nvPr/>
            </p:nvSpPr>
            <p:spPr bwMode="auto">
              <a:xfrm>
                <a:off x="2202" y="9579"/>
                <a:ext cx="1553" cy="45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F2=F1+F0</a:t>
                </a:r>
                <a:endParaRPr kumimoji="0" lang="en-US" sz="3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187" name="Text Box 11"/>
              <p:cNvSpPr txBox="1">
                <a:spLocks noChangeArrowheads="1"/>
              </p:cNvSpPr>
              <p:nvPr/>
            </p:nvSpPr>
            <p:spPr bwMode="auto">
              <a:xfrm>
                <a:off x="8404" y="8041"/>
                <a:ext cx="1553" cy="45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F2=F1+F0</a:t>
                </a:r>
                <a:endParaRPr kumimoji="0" lang="en-US" sz="3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188" name="Text Box 12"/>
              <p:cNvSpPr txBox="1">
                <a:spLocks noChangeArrowheads="1"/>
              </p:cNvSpPr>
              <p:nvPr/>
            </p:nvSpPr>
            <p:spPr bwMode="auto">
              <a:xfrm>
                <a:off x="3618" y="8139"/>
                <a:ext cx="1553" cy="45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F3=F2+F1</a:t>
                </a:r>
                <a:endParaRPr kumimoji="0" lang="en-US" sz="3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0189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4282" y="7263"/>
                <a:ext cx="1485" cy="87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</p:cxnSp>
          <p:cxnSp>
            <p:nvCxnSpPr>
              <p:cNvPr id="50190" name="AutoShape 14"/>
              <p:cNvCxnSpPr>
                <a:cxnSpLocks noChangeShapeType="1"/>
              </p:cNvCxnSpPr>
              <p:nvPr/>
            </p:nvCxnSpPr>
            <p:spPr bwMode="auto">
              <a:xfrm>
                <a:off x="6390" y="7263"/>
                <a:ext cx="2513" cy="77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</p:cxnSp>
          <p:cxnSp>
            <p:nvCxnSpPr>
              <p:cNvPr id="50191" name="AutoShape 15"/>
              <p:cNvCxnSpPr>
                <a:cxnSpLocks noChangeShapeType="1"/>
              </p:cNvCxnSpPr>
              <p:nvPr/>
            </p:nvCxnSpPr>
            <p:spPr bwMode="auto">
              <a:xfrm flipH="1">
                <a:off x="2730" y="8590"/>
                <a:ext cx="1552" cy="98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</p:cxnSp>
          <p:cxnSp>
            <p:nvCxnSpPr>
              <p:cNvPr id="50192" name="AutoShape 16"/>
              <p:cNvCxnSpPr>
                <a:cxnSpLocks noChangeShapeType="1"/>
              </p:cNvCxnSpPr>
              <p:nvPr/>
            </p:nvCxnSpPr>
            <p:spPr bwMode="auto">
              <a:xfrm>
                <a:off x="4683" y="8590"/>
                <a:ext cx="939" cy="98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</p:cxnSp>
          <p:cxnSp>
            <p:nvCxnSpPr>
              <p:cNvPr id="50193" name="AutoShape 17"/>
              <p:cNvCxnSpPr>
                <a:cxnSpLocks noChangeShapeType="1"/>
                <a:stCxn id="50187" idx="2"/>
              </p:cNvCxnSpPr>
              <p:nvPr/>
            </p:nvCxnSpPr>
            <p:spPr bwMode="auto">
              <a:xfrm flipH="1">
                <a:off x="8177" y="8492"/>
                <a:ext cx="1004" cy="10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</p:cxnSp>
          <p:cxnSp>
            <p:nvCxnSpPr>
              <p:cNvPr id="50194" name="AutoShape 18"/>
              <p:cNvCxnSpPr>
                <a:cxnSpLocks noChangeShapeType="1"/>
              </p:cNvCxnSpPr>
              <p:nvPr/>
            </p:nvCxnSpPr>
            <p:spPr bwMode="auto">
              <a:xfrm>
                <a:off x="9603" y="8492"/>
                <a:ext cx="515" cy="10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</p:cxnSp>
          <p:cxnSp>
            <p:nvCxnSpPr>
              <p:cNvPr id="50195" name="AutoShape 19"/>
              <p:cNvCxnSpPr>
                <a:cxnSpLocks noChangeShapeType="1"/>
                <a:stCxn id="50186" idx="2"/>
              </p:cNvCxnSpPr>
              <p:nvPr/>
            </p:nvCxnSpPr>
            <p:spPr bwMode="auto">
              <a:xfrm flipH="1">
                <a:off x="2605" y="10030"/>
                <a:ext cx="373" cy="112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</p:cxnSp>
          <p:cxnSp>
            <p:nvCxnSpPr>
              <p:cNvPr id="50196" name="AutoShape 20"/>
              <p:cNvCxnSpPr>
                <a:cxnSpLocks noChangeShapeType="1"/>
              </p:cNvCxnSpPr>
              <p:nvPr/>
            </p:nvCxnSpPr>
            <p:spPr bwMode="auto">
              <a:xfrm>
                <a:off x="3432" y="10030"/>
                <a:ext cx="963" cy="106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</p:cxnSp>
        </p:grpSp>
        <p:sp>
          <p:nvSpPr>
            <p:cNvPr id="50197" name="Text Box 21"/>
            <p:cNvSpPr txBox="1">
              <a:spLocks noChangeArrowheads="1"/>
            </p:cNvSpPr>
            <p:nvPr/>
          </p:nvSpPr>
          <p:spPr bwMode="auto">
            <a:xfrm>
              <a:off x="2032" y="6399"/>
              <a:ext cx="861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kq=1</a:t>
              </a: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98" name="Text Box 22"/>
            <p:cNvSpPr txBox="1">
              <a:spLocks noChangeArrowheads="1"/>
            </p:cNvSpPr>
            <p:nvPr/>
          </p:nvSpPr>
          <p:spPr bwMode="auto">
            <a:xfrm>
              <a:off x="4035" y="6399"/>
              <a:ext cx="861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kq=1</a:t>
              </a: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99" name="Text Box 23"/>
            <p:cNvSpPr txBox="1">
              <a:spLocks noChangeArrowheads="1"/>
            </p:cNvSpPr>
            <p:nvPr/>
          </p:nvSpPr>
          <p:spPr bwMode="auto">
            <a:xfrm>
              <a:off x="5230" y="4823"/>
              <a:ext cx="861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kq=1</a:t>
              </a: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00" name="Text Box 24"/>
            <p:cNvSpPr txBox="1">
              <a:spLocks noChangeArrowheads="1"/>
            </p:cNvSpPr>
            <p:nvPr/>
          </p:nvSpPr>
          <p:spPr bwMode="auto">
            <a:xfrm>
              <a:off x="2752" y="4800"/>
              <a:ext cx="861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kq=2</a:t>
              </a: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01" name="Text Box 25"/>
            <p:cNvSpPr txBox="1">
              <a:spLocks noChangeArrowheads="1"/>
            </p:cNvSpPr>
            <p:nvPr/>
          </p:nvSpPr>
          <p:spPr bwMode="auto">
            <a:xfrm>
              <a:off x="9895" y="4800"/>
              <a:ext cx="861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kq=1</a:t>
              </a: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02" name="Text Box 26"/>
            <p:cNvSpPr txBox="1">
              <a:spLocks noChangeArrowheads="1"/>
            </p:cNvSpPr>
            <p:nvPr/>
          </p:nvSpPr>
          <p:spPr bwMode="auto">
            <a:xfrm>
              <a:off x="7927" y="4823"/>
              <a:ext cx="861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kq=1</a:t>
              </a: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03" name="Text Box 27"/>
            <p:cNvSpPr txBox="1">
              <a:spLocks noChangeArrowheads="1"/>
            </p:cNvSpPr>
            <p:nvPr/>
          </p:nvSpPr>
          <p:spPr bwMode="auto">
            <a:xfrm>
              <a:off x="7927" y="3404"/>
              <a:ext cx="861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kq=2</a:t>
              </a: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04" name="Text Box 28"/>
            <p:cNvSpPr txBox="1">
              <a:spLocks noChangeArrowheads="1"/>
            </p:cNvSpPr>
            <p:nvPr/>
          </p:nvSpPr>
          <p:spPr bwMode="auto">
            <a:xfrm>
              <a:off x="4369" y="3404"/>
              <a:ext cx="861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kq=3</a:t>
              </a: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05" name="Text Box 29"/>
            <p:cNvSpPr txBox="1">
              <a:spLocks noChangeArrowheads="1"/>
            </p:cNvSpPr>
            <p:nvPr/>
          </p:nvSpPr>
          <p:spPr bwMode="auto">
            <a:xfrm>
              <a:off x="5588" y="1817"/>
              <a:ext cx="861" cy="46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kq=5</a:t>
              </a:r>
              <a:endPara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206" name="AutoShape 30"/>
            <p:cNvCxnSpPr>
              <a:cxnSpLocks noChangeShapeType="1"/>
            </p:cNvCxnSpPr>
            <p:nvPr/>
          </p:nvCxnSpPr>
          <p:spPr bwMode="auto">
            <a:xfrm flipV="1">
              <a:off x="5982" y="2280"/>
              <a:ext cx="0" cy="5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435788675"/>
      </p:ext>
    </p:extLst>
  </p:cSld>
  <p:clrMapOvr>
    <a:masterClrMapping/>
  </p:clrMapOvr>
  <p:transition>
    <p:strips dir="r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609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tăng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523304"/>
              </p:ext>
            </p:extLst>
          </p:nvPr>
        </p:nvGraphicFramePr>
        <p:xfrm>
          <a:off x="396101" y="2324100"/>
          <a:ext cx="8366899" cy="3622431"/>
        </p:xfrm>
        <a:graphic>
          <a:graphicData uri="http://schemas.openxmlformats.org/drawingml/2006/table">
            <a:tbl>
              <a:tblPr/>
              <a:tblGrid>
                <a:gridCol w="122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2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2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Bước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1</a:t>
                      </a:r>
                    </a:p>
                  </a:txBody>
                  <a:tcPr marL="61312" marR="61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>
                          <a:latin typeface="Times New Roman"/>
                          <a:ea typeface="Times New Roman"/>
                        </a:rPr>
                        <a:t>Nếu left&gt;right trả về -1</a:t>
                      </a:r>
                    </a:p>
                  </a:txBody>
                  <a:tcPr marL="61312" marR="61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277"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Bước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2</a:t>
                      </a:r>
                    </a:p>
                  </a:txBody>
                  <a:tcPr marL="61312" marR="61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B2.1:</a:t>
                      </a:r>
                    </a:p>
                  </a:txBody>
                  <a:tcPr marL="61312" marR="61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>
                          <a:latin typeface="Times New Roman"/>
                          <a:ea typeface="Times New Roman"/>
                        </a:rPr>
                        <a:t>Tính mid=(left+right)/2</a:t>
                      </a:r>
                    </a:p>
                  </a:txBody>
                  <a:tcPr marL="61312" marR="61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1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>
                          <a:latin typeface="Times New Roman"/>
                          <a:ea typeface="Times New Roman"/>
                        </a:rPr>
                        <a:t>B2.2:</a:t>
                      </a:r>
                    </a:p>
                  </a:txBody>
                  <a:tcPr marL="61312" marR="61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Nếu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a[mid]=x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thì</a:t>
                      </a:r>
                      <a:endParaRPr lang="en-US" sz="2600" b="1" dirty="0">
                        <a:latin typeface="Times New Roman"/>
                        <a:ea typeface="Times New Roman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	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trả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về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mid</a:t>
                      </a:r>
                    </a:p>
                  </a:txBody>
                  <a:tcPr marL="61312" marR="61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82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>
                          <a:latin typeface="Times New Roman"/>
                          <a:ea typeface="Times New Roman"/>
                        </a:rPr>
                        <a:t>B2.3:</a:t>
                      </a:r>
                    </a:p>
                  </a:txBody>
                  <a:tcPr marL="61312" marR="61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Nếu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a[mid]&lt;x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thì</a:t>
                      </a:r>
                      <a:endParaRPr lang="en-US" sz="2600" b="1" dirty="0">
                        <a:latin typeface="Times New Roman"/>
                        <a:ea typeface="Times New Roman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baseline="0" dirty="0">
                          <a:latin typeface="Times New Roman"/>
                          <a:ea typeface="Times New Roman"/>
                        </a:rPr>
                        <a:t>     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trả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về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TimNhiPhan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(a,mid+1,right,x)</a:t>
                      </a:r>
                    </a:p>
                  </a:txBody>
                  <a:tcPr marL="61312" marR="61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B2.4:</a:t>
                      </a:r>
                    </a:p>
                  </a:txBody>
                  <a:tcPr marL="61312" marR="61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Ngược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lại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baseline="0" dirty="0">
                          <a:latin typeface="Times New Roman"/>
                          <a:ea typeface="Times New Roman"/>
                        </a:rPr>
                        <a:t>     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trả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về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TimNhiPhan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(a,left,mid-1,x)</a:t>
                      </a:r>
                    </a:p>
                  </a:txBody>
                  <a:tcPr marL="61312" marR="61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63210"/>
      </p:ext>
    </p:extLst>
  </p:cSld>
  <p:clrMapOvr>
    <a:masterClrMapping/>
  </p:clrMapOvr>
  <p:transition>
    <p:strips dir="r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3001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err="1"/>
              <a:t>Cài</a:t>
            </a:r>
            <a:r>
              <a:rPr lang="en-US" i="1" dirty="0"/>
              <a:t> </a:t>
            </a:r>
            <a:r>
              <a:rPr lang="en-US" i="1" dirty="0" err="1"/>
              <a:t>đặt</a:t>
            </a:r>
            <a:r>
              <a:rPr lang="en-US" i="1" dirty="0"/>
              <a:t>: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TimNhiPhan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[]</a:t>
            </a:r>
            <a:r>
              <a:rPr lang="en-US" dirty="0" err="1"/>
              <a:t>a,int</a:t>
            </a:r>
            <a:r>
              <a:rPr lang="en-US" dirty="0"/>
              <a:t> left,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right,int</a:t>
            </a:r>
            <a:r>
              <a:rPr lang="en-US" dirty="0"/>
              <a:t> x)</a:t>
            </a:r>
          </a:p>
          <a:p>
            <a:pPr>
              <a:buNone/>
            </a:pPr>
            <a:r>
              <a:rPr lang="en-US" dirty="0"/>
              <a:t>{   </a:t>
            </a:r>
          </a:p>
          <a:p>
            <a:pPr>
              <a:buNone/>
            </a:pPr>
            <a:r>
              <a:rPr lang="en-US" dirty="0"/>
              <a:t>		if (left &gt; right) return -1;</a:t>
            </a:r>
          </a:p>
          <a:p>
            <a:pPr>
              <a:buNone/>
            </a:pPr>
            <a:r>
              <a:rPr lang="en-US" dirty="0"/>
              <a:t>     	</a:t>
            </a:r>
            <a:r>
              <a:rPr lang="en-US" dirty="0" err="1"/>
              <a:t>int</a:t>
            </a:r>
            <a:r>
              <a:rPr lang="en-US" dirty="0"/>
              <a:t> mid = (left + right) / 2;</a:t>
            </a:r>
          </a:p>
          <a:p>
            <a:pPr>
              <a:buNone/>
            </a:pPr>
            <a:r>
              <a:rPr lang="en-US" dirty="0"/>
              <a:t>    	if (a[mid] == x)     return mid;</a:t>
            </a:r>
          </a:p>
          <a:p>
            <a:pPr>
              <a:buNone/>
            </a:pPr>
            <a:r>
              <a:rPr lang="en-US" dirty="0"/>
              <a:t>     	if (a[mid] &lt; x)   return </a:t>
            </a:r>
            <a:r>
              <a:rPr lang="en-US" dirty="0" err="1"/>
              <a:t>TimNhiPhan</a:t>
            </a:r>
            <a:r>
              <a:rPr lang="en-US" dirty="0"/>
              <a:t>(a, mid + 1,right,x);</a:t>
            </a:r>
          </a:p>
          <a:p>
            <a:pPr>
              <a:buNone/>
            </a:pPr>
            <a:r>
              <a:rPr lang="en-US" dirty="0"/>
              <a:t>     	return </a:t>
            </a:r>
            <a:r>
              <a:rPr lang="en-US" dirty="0" err="1"/>
              <a:t>TimNhiPhan</a:t>
            </a:r>
            <a:r>
              <a:rPr lang="en-US" dirty="0"/>
              <a:t>(a,left,mid-1,x);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718149"/>
      </p:ext>
    </p:extLst>
  </p:cSld>
  <p:clrMapOvr>
    <a:masterClrMapping/>
  </p:clrMapOvr>
  <p:transition>
    <p:strips dir="r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209800"/>
            <a:ext cx="8077200" cy="2362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DẠNG ĐỆ QUY KHÁC</a:t>
            </a:r>
          </a:p>
        </p:txBody>
      </p:sp>
    </p:spTree>
    <p:extLst>
      <p:ext uri="{BB962C8B-B14F-4D97-AF65-F5344CB8AC3E}">
        <p14:creationId xmlns:p14="http://schemas.microsoft.com/office/powerpoint/2010/main" val="3778886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447801"/>
            <a:ext cx="8153400" cy="6857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,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85800" y="2255520"/>
          <a:ext cx="7848600" cy="2560320"/>
        </p:xfrm>
        <a:graphic>
          <a:graphicData uri="http://schemas.openxmlformats.org/drawingml/2006/table">
            <a:tbl>
              <a:tblPr/>
              <a:tblGrid>
                <a:gridCol w="1255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3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Vòng lặp for từ giá trị đầu đến giá trị cuối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B1.1: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Thực hiện lệnh 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B2.2: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Nếu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thỏa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điều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kiện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dừng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thì</a:t>
                      </a:r>
                      <a:endParaRPr lang="en-US" sz="2800" b="1" dirty="0"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	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Thực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hiện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lệnh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S*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B2.3: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Ngược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lại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: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	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Gọi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đệ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quy</a:t>
                      </a:r>
                      <a:endParaRPr lang="en-US" sz="2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phi </a:t>
            </a:r>
            <a:r>
              <a:rPr lang="en-US" dirty="0" err="1"/>
              <a:t>tuyến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2241"/>
      </p:ext>
    </p:extLst>
  </p:cSld>
  <p:clrMapOvr>
    <a:masterClrMapping/>
  </p:clrMapOvr>
  <p:transition>
    <p:strips dir="r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39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500048"/>
              </p:ext>
            </p:extLst>
          </p:nvPr>
        </p:nvGraphicFramePr>
        <p:xfrm>
          <a:off x="685802" y="2362200"/>
          <a:ext cx="8077198" cy="2865120"/>
        </p:xfrm>
        <a:graphic>
          <a:graphicData uri="http://schemas.openxmlformats.org/drawingml/2006/table">
            <a:tbl>
              <a:tblPr/>
              <a:tblGrid>
                <a:gridCol w="736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5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4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B1:</a:t>
                      </a:r>
                    </a:p>
                  </a:txBody>
                  <a:tcPr marL="17526" marR="175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Nếu thỏa điều kiện dừng thì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	Thực hiện lệnh S</a:t>
                      </a:r>
                    </a:p>
                  </a:txBody>
                  <a:tcPr marL="17526" marR="175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249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B2:</a:t>
                      </a:r>
                    </a:p>
                  </a:txBody>
                  <a:tcPr marL="17526" marR="175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Ngược lại:</a:t>
                      </a:r>
                    </a:p>
                  </a:txBody>
                  <a:tcPr marL="17526" marR="175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Times New Roman"/>
                          <a:ea typeface="Times New Roman"/>
                        </a:rPr>
                        <a:t>B2.1</a:t>
                      </a:r>
                    </a:p>
                  </a:txBody>
                  <a:tcPr marL="17526" marR="175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Thực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hiện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lệnh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S*</a:t>
                      </a:r>
                    </a:p>
                  </a:txBody>
                  <a:tcPr marL="17526" marR="175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82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B2.2</a:t>
                      </a:r>
                    </a:p>
                  </a:txBody>
                  <a:tcPr marL="17526" marR="175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Vòng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lặp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for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từ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giá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trị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đầu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đến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cuối</a:t>
                      </a:r>
                      <a:endParaRPr lang="en-US" sz="2800" b="1" dirty="0">
                        <a:latin typeface="Times New Roman"/>
                        <a:ea typeface="Times New Roman"/>
                      </a:endParaRPr>
                    </a:p>
                    <a:p>
                      <a:pPr marL="436245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Gọi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đệ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Times New Roman"/>
                          <a:ea typeface="Times New Roman"/>
                        </a:rPr>
                        <a:t>quy</a:t>
                      </a:r>
                      <a:endParaRPr lang="en-US" sz="2800" b="1" dirty="0">
                        <a:latin typeface="Times New Roman"/>
                        <a:ea typeface="Times New Roman"/>
                      </a:endParaRPr>
                    </a:p>
                  </a:txBody>
                  <a:tcPr marL="17526" marR="1752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phi </a:t>
            </a:r>
            <a:r>
              <a:rPr lang="en-US" dirty="0" err="1"/>
              <a:t>tuyến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6739"/>
      </p:ext>
    </p:extLst>
  </p:cSld>
  <p:clrMapOvr>
    <a:masterClrMapping/>
  </p:clrMapOvr>
  <p:transition>
    <p:strips dir="r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8999"/>
          </a:xfrm>
        </p:spPr>
        <p:txBody>
          <a:bodyPr/>
          <a:lstStyle/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{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}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 = 1.</a:t>
            </a:r>
          </a:p>
          <a:p>
            <a:pPr lvl="1"/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= n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 +(n-1)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+..+2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-25000" dirty="0"/>
              <a:t>n-2</a:t>
            </a:r>
            <a:r>
              <a:rPr lang="en-US" dirty="0"/>
              <a:t> +1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-25000" dirty="0"/>
              <a:t>n-1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phi </a:t>
            </a:r>
            <a:r>
              <a:rPr lang="en-US" dirty="0" err="1"/>
              <a:t>tuyến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43773"/>
      </p:ext>
    </p:extLst>
  </p:cSld>
  <p:clrMapOvr>
    <a:masterClrMapping/>
  </p:clrMapOvr>
  <p:transition>
    <p:strips dir="r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09761"/>
            <a:ext cx="8229600" cy="519583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TinhX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>
              <a:buNone/>
            </a:pPr>
            <a:r>
              <a:rPr lang="en-US" dirty="0"/>
              <a:t>{   if (n == 0) return 1;</a:t>
            </a:r>
          </a:p>
          <a:p>
            <a:pPr>
              <a:buNone/>
            </a:pPr>
            <a:r>
              <a:rPr lang="en-US" dirty="0"/>
              <a:t>     else     </a:t>
            </a:r>
          </a:p>
          <a:p>
            <a:pPr>
              <a:buNone/>
            </a:pPr>
            <a:r>
              <a:rPr lang="en-US" dirty="0"/>
              <a:t>	 {   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tong = 0;</a:t>
            </a:r>
          </a:p>
          <a:p>
            <a:pPr>
              <a:buNone/>
            </a:pPr>
            <a:r>
              <a:rPr lang="en-US"/>
              <a:t>           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			tong += (n - </a:t>
            </a:r>
            <a:r>
              <a:rPr lang="en-US" dirty="0" err="1"/>
              <a:t>i</a:t>
            </a:r>
            <a:r>
              <a:rPr lang="en-US" dirty="0"/>
              <a:t>) * (n - </a:t>
            </a:r>
            <a:r>
              <a:rPr lang="en-US" dirty="0" err="1"/>
              <a:t>i</a:t>
            </a:r>
            <a:r>
              <a:rPr lang="en-US" dirty="0"/>
              <a:t>) * </a:t>
            </a:r>
            <a:r>
              <a:rPr lang="en-US" dirty="0" err="1"/>
              <a:t>TinhX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		return tong;</a:t>
            </a:r>
          </a:p>
          <a:p>
            <a:pPr>
              <a:buNone/>
            </a:pPr>
            <a:r>
              <a:rPr lang="en-US" dirty="0"/>
              <a:t>	 }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phi </a:t>
            </a:r>
            <a:r>
              <a:rPr lang="en-US" dirty="0" err="1"/>
              <a:t>tuyến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19554"/>
      </p:ext>
    </p:extLst>
  </p:cSld>
  <p:clrMapOvr>
    <a:masterClrMapping/>
  </p:clrMapOvr>
  <p:transition>
    <p:strips dir="r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49155"/>
            <a:ext cx="8229600" cy="14178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hàm</a:t>
            </a:r>
            <a:r>
              <a:rPr lang="en-US" dirty="0"/>
              <a:t> </a:t>
            </a:r>
            <a:r>
              <a:rPr lang="en-US" dirty="0" err="1"/>
              <a:t>này</a:t>
            </a:r>
            <a:r>
              <a:rPr lang="en-US" dirty="0"/>
              <a:t> có </a:t>
            </a:r>
            <a:r>
              <a:rPr lang="en-US" dirty="0" err="1"/>
              <a:t>lời</a:t>
            </a:r>
            <a:r>
              <a:rPr lang="en-US" dirty="0"/>
              <a:t> </a:t>
            </a:r>
            <a:r>
              <a:rPr lang="en-US" dirty="0" err="1"/>
              <a:t>gọi</a:t>
            </a:r>
            <a:r>
              <a:rPr lang="en-US" dirty="0"/>
              <a:t> </a:t>
            </a:r>
            <a:r>
              <a:rPr lang="en-US" dirty="0" err="1"/>
              <a:t>hàm</a:t>
            </a:r>
            <a:r>
              <a:rPr lang="en-US" dirty="0"/>
              <a:t> </a:t>
            </a:r>
            <a:r>
              <a:rPr lang="en-US" dirty="0" err="1"/>
              <a:t>đến</a:t>
            </a:r>
            <a:r>
              <a:rPr lang="en-US" dirty="0"/>
              <a:t> </a:t>
            </a:r>
            <a:r>
              <a:rPr lang="en-US" dirty="0" err="1"/>
              <a:t>hàm</a:t>
            </a:r>
            <a:r>
              <a:rPr lang="en-US" dirty="0"/>
              <a:t> </a:t>
            </a:r>
            <a:r>
              <a:rPr lang="en-US" dirty="0" err="1"/>
              <a:t>kia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hàm</a:t>
            </a:r>
            <a:r>
              <a:rPr lang="en-US" dirty="0"/>
              <a:t> </a:t>
            </a:r>
            <a:r>
              <a:rPr lang="en-US" dirty="0" err="1"/>
              <a:t>kia</a:t>
            </a:r>
            <a:r>
              <a:rPr lang="en-US" dirty="0"/>
              <a:t> có </a:t>
            </a:r>
            <a:r>
              <a:rPr lang="en-US" dirty="0" err="1"/>
              <a:t>lời</a:t>
            </a:r>
            <a:r>
              <a:rPr lang="en-US" dirty="0"/>
              <a:t> </a:t>
            </a:r>
            <a:r>
              <a:rPr lang="en-US" dirty="0" err="1"/>
              <a:t>gọi</a:t>
            </a:r>
            <a:r>
              <a:rPr lang="en-US" dirty="0"/>
              <a:t> </a:t>
            </a:r>
            <a:r>
              <a:rPr lang="en-US" dirty="0" err="1"/>
              <a:t>hàm</a:t>
            </a:r>
            <a:r>
              <a:rPr lang="en-US" dirty="0"/>
              <a:t> </a:t>
            </a:r>
            <a:r>
              <a:rPr lang="en-US" dirty="0" err="1"/>
              <a:t>tới</a:t>
            </a:r>
            <a:r>
              <a:rPr lang="en-US" dirty="0"/>
              <a:t> </a:t>
            </a:r>
            <a:r>
              <a:rPr lang="en-US" dirty="0" err="1"/>
              <a:t>hàm</a:t>
            </a:r>
            <a:r>
              <a:rPr lang="en-US" dirty="0"/>
              <a:t> </a:t>
            </a:r>
            <a:r>
              <a:rPr lang="en-US" dirty="0" err="1"/>
              <a:t>này</a:t>
            </a:r>
            <a:endParaRPr lang="en-US" dirty="0"/>
          </a:p>
        </p:txBody>
      </p:sp>
      <p:pic>
        <p:nvPicPr>
          <p:cNvPr id="272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667000"/>
            <a:ext cx="8001000" cy="350520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89055"/>
      </p:ext>
    </p:extLst>
  </p:cSld>
  <p:clrMapOvr>
    <a:masterClrMapping/>
  </p:clrMapOvr>
  <p:transition>
    <p:strips dir="r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177207"/>
              </p:ext>
            </p:extLst>
          </p:nvPr>
        </p:nvGraphicFramePr>
        <p:xfrm>
          <a:off x="304800" y="1965960"/>
          <a:ext cx="4127923" cy="2377440"/>
        </p:xfrm>
        <a:graphic>
          <a:graphicData uri="http://schemas.openxmlformats.org/drawingml/2006/table">
            <a:tbl>
              <a:tblPr/>
              <a:tblGrid>
                <a:gridCol w="694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3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Hàm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thứ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nhất</a:t>
                      </a:r>
                      <a:endParaRPr lang="en-US" sz="26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>
                          <a:latin typeface="Times New Roman"/>
                          <a:ea typeface="Times New Roman"/>
                        </a:rPr>
                        <a:t>B1: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Nếu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thỏa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đk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dừng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thì</a:t>
                      </a:r>
                      <a:endParaRPr lang="en-US" sz="2600" b="1" dirty="0">
                        <a:latin typeface="Times New Roman"/>
                        <a:ea typeface="Times New Roman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baseline="0" dirty="0">
                          <a:latin typeface="Times New Roman"/>
                          <a:ea typeface="Times New Roman"/>
                        </a:rPr>
                        <a:t>       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Thực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hiện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lệnh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S*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>
                          <a:latin typeface="Times New Roman"/>
                          <a:ea typeface="Times New Roman"/>
                        </a:rPr>
                        <a:t>B2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Ngược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lại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      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Thực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hiện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lệnh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S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baseline="0" dirty="0">
                          <a:latin typeface="Times New Roman"/>
                          <a:ea typeface="Times New Roman"/>
                        </a:rPr>
                        <a:t>       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Gọi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ĐQ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hàm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hai</a:t>
                      </a:r>
                      <a:endParaRPr lang="en-US" sz="26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16801"/>
              </p:ext>
            </p:extLst>
          </p:nvPr>
        </p:nvGraphicFramePr>
        <p:xfrm>
          <a:off x="4571342" y="1965960"/>
          <a:ext cx="4420258" cy="2377440"/>
        </p:xfrm>
        <a:graphic>
          <a:graphicData uri="http://schemas.openxmlformats.org/drawingml/2006/table">
            <a:tbl>
              <a:tblPr/>
              <a:tblGrid>
                <a:gridCol w="755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4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Hàm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thứ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hai</a:t>
                      </a:r>
                      <a:endParaRPr lang="en-US" sz="26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>
                          <a:latin typeface="Times New Roman"/>
                          <a:ea typeface="Times New Roman"/>
                        </a:rPr>
                        <a:t>B1: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Nếu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thỏa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đk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dừng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thì</a:t>
                      </a:r>
                      <a:endParaRPr lang="en-US" sz="2600" b="1" dirty="0">
                        <a:latin typeface="Times New Roman"/>
                        <a:ea typeface="Times New Roman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	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Thực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hiện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lệnh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S*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>
                          <a:latin typeface="Times New Roman"/>
                          <a:ea typeface="Times New Roman"/>
                        </a:rPr>
                        <a:t>B2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Ngược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lại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	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Thực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hiện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lệnh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S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	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Gọi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ĐQ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hàm</a:t>
                      </a:r>
                      <a:r>
                        <a:rPr lang="en-US" sz="2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600" b="1" dirty="0" err="1">
                          <a:latin typeface="Times New Roman"/>
                          <a:ea typeface="Times New Roman"/>
                        </a:rPr>
                        <a:t>nhất</a:t>
                      </a:r>
                      <a:endParaRPr lang="en-US" sz="26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64047"/>
      </p:ext>
    </p:extLst>
  </p:cSld>
  <p:clrMapOvr>
    <a:masterClrMapping/>
  </p:clrMapOvr>
  <p:transition>
    <p:strips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76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r>
              <a:rPr lang="en-US" b="1" dirty="0" err="1"/>
              <a:t>Giai</a:t>
            </a:r>
            <a:r>
              <a:rPr lang="en-US" b="1" dirty="0"/>
              <a:t> </a:t>
            </a:r>
            <a:r>
              <a:rPr lang="en-US" b="1" dirty="0" err="1"/>
              <a:t>thừa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n (n!)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n=0 </a:t>
            </a:r>
            <a:r>
              <a:rPr lang="en-US" dirty="0" err="1"/>
              <a:t>hoặc</a:t>
            </a:r>
            <a:r>
              <a:rPr lang="en-US" dirty="0"/>
              <a:t> n=1 	</a:t>
            </a:r>
            <a:r>
              <a:rPr lang="en-US" dirty="0" err="1"/>
              <a:t>thì</a:t>
            </a:r>
            <a:r>
              <a:rPr lang="en-US" dirty="0"/>
              <a:t> n!=1.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n&gt;1		</a:t>
            </a:r>
            <a:r>
              <a:rPr lang="en-US" dirty="0" err="1"/>
              <a:t>thì</a:t>
            </a:r>
            <a:r>
              <a:rPr lang="en-US" dirty="0"/>
              <a:t> n!=(n-1)! * n</a:t>
            </a:r>
          </a:p>
          <a:p>
            <a:pPr lvl="0"/>
            <a:r>
              <a:rPr lang="en-US" b="1" dirty="0" err="1"/>
              <a:t>Tập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r>
              <a:rPr lang="en-US" b="1" dirty="0"/>
              <a:t> </a:t>
            </a:r>
            <a:r>
              <a:rPr lang="en-US" b="1" dirty="0" err="1"/>
              <a:t>nhiên</a:t>
            </a:r>
            <a:endParaRPr lang="en-US" b="1" dirty="0"/>
          </a:p>
          <a:p>
            <a:pPr lvl="1"/>
            <a:r>
              <a:rPr lang="en-US" dirty="0" err="1"/>
              <a:t>Số</a:t>
            </a:r>
            <a:r>
              <a:rPr lang="en-US" dirty="0"/>
              <a:t> 1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(1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N)</a:t>
            </a:r>
          </a:p>
          <a:p>
            <a:pPr lvl="1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1 (</a:t>
            </a:r>
            <a:r>
              <a:rPr lang="en-US" dirty="0" err="1"/>
              <a:t>n</a:t>
            </a:r>
            <a:r>
              <a:rPr lang="en-US" dirty="0" err="1">
                <a:sym typeface="Symbol"/>
              </a:rPr>
              <a:t></a:t>
            </a:r>
            <a:r>
              <a:rPr lang="en-US" dirty="0" err="1"/>
              <a:t>N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</a:t>
            </a:r>
            <a:r>
              <a:rPr lang="en-US" dirty="0"/>
              <a:t> (n+1)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N)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29945"/>
      </p:ext>
    </p:extLst>
  </p:cSld>
  <p:clrMapOvr>
    <a:masterClrMapping/>
  </p:clrMapOvr>
  <p:transition>
    <p:strips dir="r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399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Tính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hạng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n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dãy</a:t>
            </a:r>
            <a:r>
              <a:rPr lang="en-US" dirty="0"/>
              <a:t> {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}, {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} </a:t>
            </a:r>
            <a:r>
              <a:rPr lang="en-US" dirty="0" err="1"/>
              <a:t>được</a:t>
            </a:r>
            <a:r>
              <a:rPr lang="en-US" dirty="0"/>
              <a:t> </a:t>
            </a:r>
            <a:r>
              <a:rPr lang="en-US" dirty="0" err="1"/>
              <a:t>định</a:t>
            </a:r>
            <a:r>
              <a:rPr lang="en-US" dirty="0"/>
              <a:t> </a:t>
            </a:r>
            <a:r>
              <a:rPr lang="en-US" dirty="0" err="1"/>
              <a:t>nghĩa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fr-FR" dirty="0"/>
              <a:t>X</a:t>
            </a:r>
            <a:r>
              <a:rPr lang="fr-FR" baseline="-25000" dirty="0"/>
              <a:t>0</a:t>
            </a:r>
            <a:r>
              <a:rPr lang="fr-FR" dirty="0"/>
              <a:t> =Y</a:t>
            </a:r>
            <a:r>
              <a:rPr lang="fr-FR" baseline="-25000" dirty="0"/>
              <a:t>0</a:t>
            </a:r>
            <a:r>
              <a:rPr lang="fr-FR" dirty="0"/>
              <a:t> =1 </a:t>
            </a:r>
            <a:endParaRPr lang="en-US" dirty="0"/>
          </a:p>
          <a:p>
            <a:pPr lvl="1"/>
            <a:r>
              <a:rPr lang="fr-FR" dirty="0" err="1"/>
              <a:t>X</a:t>
            </a:r>
            <a:r>
              <a:rPr lang="fr-FR" baseline="-25000" dirty="0" err="1"/>
              <a:t>n</a:t>
            </a:r>
            <a:r>
              <a:rPr lang="fr-FR" dirty="0"/>
              <a:t> = X</a:t>
            </a:r>
            <a:r>
              <a:rPr lang="fr-FR" baseline="-25000" dirty="0"/>
              <a:t>n-1</a:t>
            </a:r>
            <a:r>
              <a:rPr lang="fr-FR" dirty="0"/>
              <a:t> + Y</a:t>
            </a:r>
            <a:r>
              <a:rPr lang="fr-FR" baseline="-25000" dirty="0"/>
              <a:t>n-1</a:t>
            </a:r>
            <a:r>
              <a:rPr lang="fr-FR" dirty="0"/>
              <a:t>		(n&gt;0) </a:t>
            </a:r>
            <a:endParaRPr lang="en-US" dirty="0"/>
          </a:p>
          <a:p>
            <a:pPr lvl="1"/>
            <a:r>
              <a:rPr lang="fr-FR" dirty="0" err="1"/>
              <a:t>Y</a:t>
            </a:r>
            <a:r>
              <a:rPr lang="fr-FR" baseline="-25000" dirty="0" err="1"/>
              <a:t>n</a:t>
            </a:r>
            <a:r>
              <a:rPr lang="fr-FR" dirty="0"/>
              <a:t> = n</a:t>
            </a:r>
            <a:r>
              <a:rPr lang="fr-FR" baseline="30000" dirty="0"/>
              <a:t>2</a:t>
            </a:r>
            <a:r>
              <a:rPr lang="fr-FR" dirty="0"/>
              <a:t>X</a:t>
            </a:r>
            <a:r>
              <a:rPr lang="fr-FR" baseline="-25000" dirty="0"/>
              <a:t>n-1</a:t>
            </a:r>
            <a:r>
              <a:rPr lang="fr-FR" dirty="0"/>
              <a:t> + Y</a:t>
            </a:r>
            <a:r>
              <a:rPr lang="fr-FR" baseline="-25000" dirty="0"/>
              <a:t>n-1</a:t>
            </a:r>
            <a:r>
              <a:rPr lang="fr-FR" dirty="0"/>
              <a:t>		(n&gt;0) </a:t>
            </a:r>
            <a:endParaRPr lang="en-US" dirty="0"/>
          </a:p>
          <a:p>
            <a:pPr lvl="1"/>
            <a:r>
              <a:rPr lang="fr-FR" i="1" dirty="0" err="1"/>
              <a:t>Điều</a:t>
            </a:r>
            <a:r>
              <a:rPr lang="fr-FR" i="1" dirty="0"/>
              <a:t> </a:t>
            </a:r>
            <a:r>
              <a:rPr lang="fr-FR" i="1" dirty="0" err="1"/>
              <a:t>kiện</a:t>
            </a:r>
            <a:r>
              <a:rPr lang="fr-FR" i="1" dirty="0"/>
              <a:t> </a:t>
            </a:r>
            <a:r>
              <a:rPr lang="fr-FR" i="1" dirty="0" err="1"/>
              <a:t>dừng:X</a:t>
            </a:r>
            <a:r>
              <a:rPr lang="fr-FR" i="1" dirty="0"/>
              <a:t>(0) = Y(0) = 1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8075"/>
      </p:ext>
    </p:extLst>
  </p:cSld>
  <p:clrMapOvr>
    <a:masterClrMapping/>
  </p:clrMapOvr>
  <p:transition>
    <p:strips dir="r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59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long </a:t>
            </a:r>
            <a:r>
              <a:rPr lang="en-US" dirty="0" err="1"/>
              <a:t>TinhXn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>
              <a:buNone/>
            </a:pPr>
            <a:r>
              <a:rPr lang="en-US" dirty="0"/>
              <a:t>{     if (n == 0)           return 1;</a:t>
            </a:r>
          </a:p>
          <a:p>
            <a:pPr>
              <a:buNone/>
            </a:pPr>
            <a:r>
              <a:rPr lang="en-US" dirty="0"/>
              <a:t>     return </a:t>
            </a:r>
            <a:r>
              <a:rPr lang="en-US" dirty="0" err="1"/>
              <a:t>TinhXn</a:t>
            </a:r>
            <a:r>
              <a:rPr lang="en-US" dirty="0"/>
              <a:t>(n - 1) + </a:t>
            </a:r>
            <a:r>
              <a:rPr lang="en-US" dirty="0" err="1"/>
              <a:t>TinhYn</a:t>
            </a:r>
            <a:r>
              <a:rPr lang="en-US" dirty="0"/>
              <a:t>(n - 1);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long </a:t>
            </a:r>
            <a:r>
              <a:rPr lang="en-US" dirty="0" err="1"/>
              <a:t>TinhYn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>
              <a:buNone/>
            </a:pPr>
            <a:r>
              <a:rPr lang="en-US" dirty="0"/>
              <a:t>{     if (n == 0)          return 1;</a:t>
            </a:r>
          </a:p>
          <a:p>
            <a:pPr>
              <a:buNone/>
            </a:pPr>
            <a:r>
              <a:rPr lang="en-US" dirty="0"/>
              <a:t>     return n * n * </a:t>
            </a:r>
            <a:r>
              <a:rPr lang="en-US" dirty="0" err="1"/>
              <a:t>TinhXn</a:t>
            </a:r>
            <a:r>
              <a:rPr lang="en-US" dirty="0"/>
              <a:t>(n - 1) + </a:t>
            </a:r>
            <a:r>
              <a:rPr lang="en-US" dirty="0" err="1"/>
              <a:t>TinhYn</a:t>
            </a:r>
            <a:r>
              <a:rPr lang="en-US" dirty="0"/>
              <a:t>(n - 1);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12192"/>
      </p:ext>
    </p:extLst>
  </p:cSld>
  <p:clrMapOvr>
    <a:masterClrMapping/>
  </p:clrMapOvr>
  <p:transition>
    <p:strips dir="r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209800"/>
            <a:ext cx="8077200" cy="2362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KHỬ ĐỆ QUY</a:t>
            </a:r>
          </a:p>
        </p:txBody>
      </p:sp>
    </p:spTree>
    <p:extLst>
      <p:ext uri="{BB962C8B-B14F-4D97-AF65-F5344CB8AC3E}">
        <p14:creationId xmlns:p14="http://schemas.microsoft.com/office/powerpoint/2010/main" val="12029050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59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ta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khó</a:t>
            </a:r>
            <a:endParaRPr lang="en-US" dirty="0"/>
          </a:p>
          <a:p>
            <a:pPr algn="just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gàng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thường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tốn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nhớ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thi</a:t>
            </a:r>
            <a:r>
              <a:rPr lang="en-US" dirty="0"/>
              <a:t>.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  <a:p>
            <a:pPr marL="0" indent="0" algn="just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73452"/>
      </p:ext>
    </p:extLst>
  </p:cSld>
  <p:clrMapOvr>
    <a:masterClrMapping/>
  </p:clrMapOvr>
  <p:transition>
    <p:strips dir="r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59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S(n)=1+2+..+n, </a:t>
            </a:r>
            <a:r>
              <a:rPr lang="en-US" dirty="0" err="1"/>
              <a:t>với</a:t>
            </a:r>
            <a:r>
              <a:rPr lang="en-US" dirty="0"/>
              <a:t> n&gt;0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TongDeQuy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>
              <a:buNone/>
            </a:pPr>
            <a:r>
              <a:rPr lang="en-US" dirty="0"/>
              <a:t>{     if (n == 1) return 1;</a:t>
            </a:r>
          </a:p>
          <a:p>
            <a:pPr>
              <a:buNone/>
            </a:pPr>
            <a:r>
              <a:rPr lang="en-US" dirty="0"/>
              <a:t>       return n + </a:t>
            </a:r>
            <a:r>
              <a:rPr lang="en-US" dirty="0" err="1"/>
              <a:t>tongDeQuy</a:t>
            </a:r>
            <a:r>
              <a:rPr lang="en-US" dirty="0"/>
              <a:t>(n - 1);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TongKhongDeQuy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>
              <a:buNone/>
            </a:pPr>
            <a:r>
              <a:rPr lang="en-US" dirty="0"/>
              <a:t>{      return n * (n + 1) / 2;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824975"/>
      </p:ext>
    </p:extLst>
  </p:cSld>
  <p:clrMapOvr>
    <a:masterClrMapping/>
  </p:clrMapOvr>
  <p:transition>
    <p:strips dir="r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59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S(n)=1+2+..+n, </a:t>
            </a:r>
            <a:r>
              <a:rPr lang="en-US" dirty="0" err="1"/>
              <a:t>với</a:t>
            </a:r>
            <a:r>
              <a:rPr lang="en-US" dirty="0"/>
              <a:t> n&gt;0.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TongVongLap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S = 0;</a:t>
            </a:r>
          </a:p>
          <a:p>
            <a:pPr>
              <a:buNone/>
            </a:pPr>
            <a:r>
              <a:rPr lang="en-US" dirty="0"/>
              <a:t>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          S +=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return S;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Dùng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72530"/>
      </p:ext>
    </p:extLst>
  </p:cSld>
  <p:clrMapOvr>
    <a:masterClrMapping/>
  </p:clrMapOvr>
  <p:transition>
    <p:strips dir="r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Fibonaci</a:t>
            </a:r>
            <a:endParaRPr lang="en-US" dirty="0"/>
          </a:p>
          <a:p>
            <a:r>
              <a:rPr lang="en-US" dirty="0" err="1"/>
              <a:t>Với</a:t>
            </a:r>
            <a:r>
              <a:rPr lang="en-US" dirty="0"/>
              <a:t> n=7,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2" y="2971800"/>
          <a:ext cx="6781798" cy="1676400"/>
        </p:xfrm>
        <a:graphic>
          <a:graphicData uri="http://schemas.openxmlformats.org/drawingml/2006/table">
            <a:tbl>
              <a:tblPr/>
              <a:tblGrid>
                <a:gridCol w="787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5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5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3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3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26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0" b="1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4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0" b="1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4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0" b="1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4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0" b="1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4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0" b="1">
                          <a:latin typeface="Times New Roman"/>
                          <a:ea typeface="Times New Roman"/>
                        </a:rPr>
                        <a:t>5</a:t>
                      </a:r>
                      <a:endParaRPr lang="en-US" sz="4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0" b="1">
                          <a:latin typeface="Times New Roman"/>
                          <a:ea typeface="Times New Roman"/>
                        </a:rPr>
                        <a:t>8</a:t>
                      </a:r>
                      <a:endParaRPr lang="en-US" sz="4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0" b="1"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4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0" b="1" dirty="0">
                          <a:latin typeface="Times New Roman"/>
                          <a:ea typeface="Times New Roman"/>
                        </a:rPr>
                        <a:t>21</a:t>
                      </a:r>
                      <a:endParaRPr lang="en-US" sz="4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Dùng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07636"/>
      </p:ext>
    </p:extLst>
  </p:cSld>
  <p:clrMapOvr>
    <a:masterClrMapping/>
  </p:clrMapOvr>
  <p:transition>
    <p:strips dir="r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59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FibonaciArray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>
              <a:buNone/>
            </a:pPr>
            <a:r>
              <a:rPr lang="en-US" dirty="0"/>
              <a:t>{   if (n == 0 || n == 1) return 1;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a[MAX];</a:t>
            </a:r>
          </a:p>
          <a:p>
            <a:pPr>
              <a:buNone/>
            </a:pPr>
            <a:r>
              <a:rPr lang="en-US" dirty="0"/>
              <a:t>    a[0] = a[1] = 1;</a:t>
            </a:r>
          </a:p>
          <a:p>
            <a:pPr>
              <a:buNone/>
            </a:pPr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2;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          a[</a:t>
            </a:r>
            <a:r>
              <a:rPr lang="en-US" dirty="0" err="1"/>
              <a:t>i</a:t>
            </a:r>
            <a:r>
              <a:rPr lang="en-US" dirty="0"/>
              <a:t>] = a[i-1] + a[i-2];</a:t>
            </a:r>
          </a:p>
          <a:p>
            <a:pPr>
              <a:buNone/>
            </a:pPr>
            <a:r>
              <a:rPr lang="en-US" dirty="0"/>
              <a:t>    return a[n];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Dùng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2048"/>
      </p:ext>
    </p:extLst>
  </p:cSld>
  <p:clrMapOvr>
    <a:masterClrMapping/>
  </p:clrMapOvr>
  <p:transition>
    <p:strips dir="r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600201"/>
            <a:ext cx="8077200" cy="44195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Stack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do </a:t>
            </a:r>
            <a:r>
              <a:rPr lang="en-US" dirty="0" err="1"/>
              <a:t>người</a:t>
            </a:r>
            <a:r>
              <a:rPr lang="en-US" dirty="0"/>
              <a:t> dùng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LIFO (</a:t>
            </a:r>
            <a:r>
              <a:rPr lang="en-US" b="1" u="sng" dirty="0"/>
              <a:t>L</a:t>
            </a:r>
            <a:r>
              <a:rPr lang="en-US" dirty="0"/>
              <a:t>ast </a:t>
            </a:r>
            <a:r>
              <a:rPr lang="en-US" b="1" u="sng" dirty="0"/>
              <a:t>I</a:t>
            </a:r>
            <a:r>
              <a:rPr lang="en-US" dirty="0"/>
              <a:t>n </a:t>
            </a:r>
            <a:r>
              <a:rPr lang="en-US" b="1" u="sng" dirty="0"/>
              <a:t>F</a:t>
            </a:r>
            <a:r>
              <a:rPr lang="en-US" dirty="0"/>
              <a:t>irst </a:t>
            </a:r>
            <a:r>
              <a:rPr lang="en-US" b="1" u="sng" dirty="0"/>
              <a:t>O</a:t>
            </a:r>
            <a:r>
              <a:rPr lang="en-US" dirty="0"/>
              <a:t>ut) </a:t>
            </a:r>
            <a:r>
              <a:rPr lang="en-US" dirty="0" err="1"/>
              <a:t>với</a:t>
            </a:r>
            <a:r>
              <a:rPr lang="en-US" dirty="0"/>
              <a:t> 2 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Push (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stack)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Pop (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stack </a:t>
            </a:r>
            <a:r>
              <a:rPr lang="en-US" dirty="0" err="1"/>
              <a:t>ra</a:t>
            </a:r>
            <a:r>
              <a:rPr lang="en-US" dirty="0"/>
              <a:t>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Dùng stack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30197"/>
      </p:ext>
    </p:extLst>
  </p:cSld>
  <p:clrMapOvr>
    <a:masterClrMapping/>
  </p:clrMapOvr>
  <p:transition>
    <p:strips dir="r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1885951"/>
            <a:ext cx="2849761" cy="3367358"/>
          </a:xfrm>
        </p:spPr>
      </p:pic>
    </p:spTree>
    <p:extLst>
      <p:ext uri="{BB962C8B-B14F-4D97-AF65-F5344CB8AC3E}">
        <p14:creationId xmlns:p14="http://schemas.microsoft.com/office/powerpoint/2010/main" val="69897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/>
          </a:bodyPr>
          <a:lstStyle/>
          <a:p>
            <a:pPr lvl="0"/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(</a:t>
            </a:r>
            <a:r>
              <a:rPr lang="en-US" b="1" dirty="0" err="1"/>
              <a:t>linklist</a:t>
            </a:r>
            <a:r>
              <a:rPr lang="en-US" b="1" dirty="0"/>
              <a:t>/</a:t>
            </a:r>
            <a:r>
              <a:rPr lang="en-US" b="1" dirty="0" err="1"/>
              <a:t>xâu</a:t>
            </a:r>
            <a:r>
              <a:rPr lang="en-US" b="1" dirty="0"/>
              <a:t>) </a:t>
            </a:r>
            <a:r>
              <a:rPr lang="en-US" b="1" dirty="0" err="1"/>
              <a:t>kiểu</a:t>
            </a:r>
            <a:r>
              <a:rPr lang="en-US" b="1" dirty="0"/>
              <a:t> T</a:t>
            </a:r>
          </a:p>
          <a:p>
            <a:pPr lvl="1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T</a:t>
            </a:r>
          </a:p>
          <a:p>
            <a:pPr lvl="1" algn="just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T (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T)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T,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95570"/>
      </p:ext>
    </p:extLst>
  </p:cSld>
  <p:clrMapOvr>
    <a:masterClrMapping/>
  </p:clrMapOvr>
  <p:transition>
    <p:strips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phần</a:t>
            </a:r>
            <a:r>
              <a:rPr lang="en-US" dirty="0"/>
              <a:t>:</a:t>
            </a:r>
          </a:p>
          <a:p>
            <a:pPr marL="515938" lvl="1" indent="-514350" algn="just">
              <a:buFont typeface="+mj-lt"/>
              <a:buAutoNum type="arabicPeriod"/>
            </a:pPr>
            <a:r>
              <a:rPr lang="en-US" b="1" u="sng" dirty="0" err="1"/>
              <a:t>Phần</a:t>
            </a:r>
            <a:r>
              <a:rPr lang="en-US" b="1" u="sng" dirty="0"/>
              <a:t> </a:t>
            </a:r>
            <a:r>
              <a:rPr lang="en-US" b="1" u="sng" dirty="0" err="1"/>
              <a:t>cố</a:t>
            </a:r>
            <a:r>
              <a:rPr lang="en-US" b="1" u="sng" dirty="0"/>
              <a:t> </a:t>
            </a:r>
            <a:r>
              <a:rPr lang="en-US" b="1" u="sng" dirty="0" err="1"/>
              <a:t>định</a:t>
            </a:r>
            <a:r>
              <a:rPr lang="en-US" b="1" u="sng" dirty="0"/>
              <a:t> (</a:t>
            </a:r>
            <a:r>
              <a:rPr lang="en-US" b="1" u="sng" dirty="0" err="1"/>
              <a:t>cơ</a:t>
            </a:r>
            <a:r>
              <a:rPr lang="en-US" b="1" u="sng" dirty="0"/>
              <a:t> </a:t>
            </a:r>
            <a:r>
              <a:rPr lang="en-US" b="1" u="sng" dirty="0" err="1"/>
              <a:t>sở</a:t>
            </a:r>
            <a:r>
              <a:rPr lang="en-US" b="1" u="sng" dirty="0"/>
              <a:t> - neo – anchor):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qua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</a:t>
            </a:r>
            <a:r>
              <a:rPr lang="en-US" i="1" dirty="0" err="1"/>
              <a:t>phần</a:t>
            </a:r>
            <a:r>
              <a:rPr lang="en-US" i="1" dirty="0"/>
              <a:t> </a:t>
            </a:r>
            <a:r>
              <a:rPr lang="en-US" i="1" dirty="0" err="1"/>
              <a:t>dừng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đệ</a:t>
            </a:r>
            <a:r>
              <a:rPr lang="en-US" i="1" dirty="0"/>
              <a:t> </a:t>
            </a:r>
            <a:r>
              <a:rPr lang="en-US" i="1" dirty="0" err="1"/>
              <a:t>quy</a:t>
            </a:r>
            <a:r>
              <a:rPr lang="en-US" dirty="0"/>
              <a:t>)</a:t>
            </a:r>
          </a:p>
          <a:p>
            <a:pPr marL="515938" lvl="1" indent="-514350" algn="just">
              <a:buFont typeface="+mj-lt"/>
              <a:buAutoNum type="arabicPeriod"/>
            </a:pPr>
            <a:r>
              <a:rPr lang="en-US" b="1" u="sng" dirty="0" err="1"/>
              <a:t>Phần</a:t>
            </a:r>
            <a:r>
              <a:rPr lang="en-US" b="1" u="sng" dirty="0"/>
              <a:t> </a:t>
            </a:r>
            <a:r>
              <a:rPr lang="en-US" b="1" u="sng" dirty="0" err="1"/>
              <a:t>đệ</a:t>
            </a:r>
            <a:r>
              <a:rPr lang="en-US" b="1" u="sng" dirty="0"/>
              <a:t> </a:t>
            </a:r>
            <a:r>
              <a:rPr lang="en-US" b="1" u="sng" dirty="0" err="1"/>
              <a:t>quy</a:t>
            </a:r>
            <a:r>
              <a:rPr lang="en-US" b="1" u="sng" dirty="0"/>
              <a:t> (</a:t>
            </a:r>
            <a:r>
              <a:rPr lang="en-US" b="1" u="sng" dirty="0" err="1"/>
              <a:t>quy</a:t>
            </a:r>
            <a:r>
              <a:rPr lang="en-US" b="1" u="sng" dirty="0"/>
              <a:t> </a:t>
            </a:r>
            <a:r>
              <a:rPr lang="en-US" b="1" u="sng" dirty="0" err="1"/>
              <a:t>nạp</a:t>
            </a:r>
            <a:r>
              <a:rPr lang="en-US" b="1" u="sng" dirty="0"/>
              <a:t>):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qua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(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)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hay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  <a:p>
            <a:pPr marL="0" indent="0" algn="ctr">
              <a:buNone/>
            </a:pPr>
            <a:r>
              <a:rPr lang="en-US" i="1" dirty="0">
                <a:solidFill>
                  <a:srgbClr val="FF0000"/>
                </a:solidFill>
              </a:rPr>
              <a:t>!!! </a:t>
            </a:r>
            <a:r>
              <a:rPr lang="en-US" i="1" dirty="0" err="1">
                <a:solidFill>
                  <a:srgbClr val="FF0000"/>
                </a:solidFill>
              </a:rPr>
              <a:t>Phần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đệ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quy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phải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tiến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về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phần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không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đệ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quy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10600" cy="808038"/>
          </a:xfrm>
        </p:spPr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34432"/>
      </p:ext>
    </p:extLst>
  </p:cSld>
  <p:clrMapOvr>
    <a:masterClrMapping/>
  </p:clrMapOvr>
  <p:transition>
    <p:strips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599"/>
          </a:xfrm>
        </p:spPr>
        <p:txBody>
          <a:bodyPr>
            <a:normAutofit/>
          </a:bodyPr>
          <a:lstStyle/>
          <a:p>
            <a:r>
              <a:rPr lang="en-US" i="1" dirty="0" err="1"/>
              <a:t>Bước</a:t>
            </a:r>
            <a:r>
              <a:rPr lang="en-US" i="1" dirty="0"/>
              <a:t> 1: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r>
              <a:rPr lang="en-US" i="1" dirty="0" err="1"/>
              <a:t>Bước</a:t>
            </a:r>
            <a:r>
              <a:rPr lang="en-US" i="1" dirty="0"/>
              <a:t> 2: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i="1" dirty="0" err="1"/>
              <a:t>Bước</a:t>
            </a:r>
            <a:r>
              <a:rPr lang="en-US" i="1" dirty="0"/>
              <a:t> 3: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66682"/>
      </p:ext>
    </p:extLst>
  </p:cSld>
  <p:clrMapOvr>
    <a:masterClrMapping/>
  </p:clrMapOvr>
  <p:transition>
    <p:strips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599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b="1" i="1" dirty="0"/>
              <a:t>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Fibonaci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b="1" i="1" dirty="0"/>
              <a:t>a</a:t>
            </a:r>
            <a:r>
              <a:rPr lang="en-US" dirty="0"/>
              <a:t>, </a:t>
            </a:r>
            <a:r>
              <a:rPr lang="en-US" b="1" i="1" dirty="0"/>
              <a:t>b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Bước</a:t>
            </a:r>
            <a:r>
              <a:rPr lang="en-US" i="1" dirty="0"/>
              <a:t> 1: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82672"/>
      </p:ext>
    </p:extLst>
  </p:cSld>
  <p:clrMapOvr>
    <a:masterClrMapping/>
  </p:clrMapOvr>
  <p:transition>
    <p:strips dir="r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4968</TotalTime>
  <Words>2240</Words>
  <Application>Microsoft Office PowerPoint</Application>
  <PresentationFormat>On-screen Show (4:3)</PresentationFormat>
  <Paragraphs>468</Paragraphs>
  <Slides>59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Equation</vt:lpstr>
      <vt:lpstr>Lập trình C Chương 5. Lập trình đệ quy (3 tiết)</vt:lpstr>
      <vt:lpstr>Nội dung</vt:lpstr>
      <vt:lpstr>PowerPoint Presentation</vt:lpstr>
      <vt:lpstr>Giới thiệu về lập trình đệ quy</vt:lpstr>
      <vt:lpstr>Giới thiệu về lập trình đệ quy</vt:lpstr>
      <vt:lpstr>Giới thiệu về lập trình đệ quy</vt:lpstr>
      <vt:lpstr>Giới thiệu về lập trình đệ quy</vt:lpstr>
      <vt:lpstr>Xây dựng giải thuật đệ quy</vt:lpstr>
      <vt:lpstr>Bước 1: Thông số hóa bài toán</vt:lpstr>
      <vt:lpstr>Bước 2: Phát hiện TH suy biến, tìm giải thuật</vt:lpstr>
      <vt:lpstr>Bước 3: Phân rã theo hướng đệ quy</vt:lpstr>
      <vt:lpstr>Phân loại đệ quy</vt:lpstr>
      <vt:lpstr>PowerPoint Presentation</vt:lpstr>
      <vt:lpstr>Đệ quy tuyến tính</vt:lpstr>
      <vt:lpstr>Đệ quy tuyến tính</vt:lpstr>
      <vt:lpstr>Đệ quy tuyến tính</vt:lpstr>
      <vt:lpstr>Đệ quy tuyến tính</vt:lpstr>
      <vt:lpstr>Hoạt động của đệ quy</vt:lpstr>
      <vt:lpstr>PowerPoint Presentation</vt:lpstr>
      <vt:lpstr>Đệ quy tuyến tính</vt:lpstr>
      <vt:lpstr>Đệ quy tuyến tính</vt:lpstr>
      <vt:lpstr>Đệ quy tuyến tính</vt:lpstr>
      <vt:lpstr>Đệ quy tuyến tính</vt:lpstr>
      <vt:lpstr>Đệ quy tuyến tính</vt:lpstr>
      <vt:lpstr>Đệ quy tuyến tính</vt:lpstr>
      <vt:lpstr>Đệ quy tuyến tính</vt:lpstr>
      <vt:lpstr>Đệ quy tuyến tính</vt:lpstr>
      <vt:lpstr>Đệ quy tuyến tính</vt:lpstr>
      <vt:lpstr>Đệ quy tuyến tính</vt:lpstr>
      <vt:lpstr>Đệ quy tuyến tính</vt:lpstr>
      <vt:lpstr>Đệ quy tuyến tính</vt:lpstr>
      <vt:lpstr>Bài tập</vt:lpstr>
      <vt:lpstr>Bài tập</vt:lpstr>
      <vt:lpstr>PowerPoint Presentation</vt:lpstr>
      <vt:lpstr>Đệ quy nhị phân</vt:lpstr>
      <vt:lpstr>Đệ quy nhị phân</vt:lpstr>
      <vt:lpstr>Đệ quy nhị phân</vt:lpstr>
      <vt:lpstr>Đệ quy nhị phân</vt:lpstr>
      <vt:lpstr>PowerPoint Presentation</vt:lpstr>
      <vt:lpstr>PowerPoint Presentation</vt:lpstr>
      <vt:lpstr>Đệ quy nhị phân</vt:lpstr>
      <vt:lpstr>Đệ quy nhị phân</vt:lpstr>
      <vt:lpstr>PowerPoint Presentation</vt:lpstr>
      <vt:lpstr>Đệ quy phi tuyến</vt:lpstr>
      <vt:lpstr>Đệ quy phi tuyến</vt:lpstr>
      <vt:lpstr>Đệ quy phi tuyến</vt:lpstr>
      <vt:lpstr>Đệ quy phi tuyến</vt:lpstr>
      <vt:lpstr>Đệ quy hỗ tương</vt:lpstr>
      <vt:lpstr>Đệ quy hỗ tương</vt:lpstr>
      <vt:lpstr>Đệ quy hỗ tương</vt:lpstr>
      <vt:lpstr>Đệ quy hỗ tương</vt:lpstr>
      <vt:lpstr>PowerPoint Presentation</vt:lpstr>
      <vt:lpstr>Các giải pháp thay thế cho đệ quy</vt:lpstr>
      <vt:lpstr>Tìm công thức không đệ quy</vt:lpstr>
      <vt:lpstr>Dùng vòng lặp để khử đệ quy</vt:lpstr>
      <vt:lpstr>Dùng mảng lưu trữ dữ liệu trung gian</vt:lpstr>
      <vt:lpstr>Dùng mảng lưu trữ dữ liệu trung gian</vt:lpstr>
      <vt:lpstr>Dùng stack để mô phỏng đệ quy</vt:lpstr>
      <vt:lpstr>Q&amp;A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Minh-Thai Tran</cp:lastModifiedBy>
  <cp:revision>423</cp:revision>
  <dcterms:created xsi:type="dcterms:W3CDTF">2002-09-02T01:30:43Z</dcterms:created>
  <dcterms:modified xsi:type="dcterms:W3CDTF">2017-03-21T10:05:43Z</dcterms:modified>
</cp:coreProperties>
</file>