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7"/>
  </p:notesMasterIdLst>
  <p:handoutMasterIdLst>
    <p:handoutMasterId r:id="rId38"/>
  </p:handoutMasterIdLst>
  <p:sldIdLst>
    <p:sldId id="256" r:id="rId2"/>
    <p:sldId id="618" r:id="rId3"/>
    <p:sldId id="637" r:id="rId4"/>
    <p:sldId id="619" r:id="rId5"/>
    <p:sldId id="620" r:id="rId6"/>
    <p:sldId id="621" r:id="rId7"/>
    <p:sldId id="622" r:id="rId8"/>
    <p:sldId id="638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9" r:id="rId17"/>
    <p:sldId id="640" r:id="rId18"/>
    <p:sldId id="641" r:id="rId19"/>
    <p:sldId id="642" r:id="rId20"/>
    <p:sldId id="630" r:id="rId21"/>
    <p:sldId id="631" r:id="rId22"/>
    <p:sldId id="645" r:id="rId23"/>
    <p:sldId id="646" r:id="rId24"/>
    <p:sldId id="644" r:id="rId25"/>
    <p:sldId id="647" r:id="rId26"/>
    <p:sldId id="648" r:id="rId27"/>
    <p:sldId id="649" r:id="rId28"/>
    <p:sldId id="650" r:id="rId29"/>
    <p:sldId id="651" r:id="rId30"/>
    <p:sldId id="652" r:id="rId31"/>
    <p:sldId id="653" r:id="rId32"/>
    <p:sldId id="632" r:id="rId33"/>
    <p:sldId id="643" r:id="rId34"/>
    <p:sldId id="654" r:id="rId35"/>
    <p:sldId id="385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94624" autoAdjust="0"/>
  </p:normalViewPr>
  <p:slideViewPr>
    <p:cSldViewPr>
      <p:cViewPr varScale="1">
        <p:scale>
          <a:sx n="85" d="100"/>
          <a:sy n="85" d="100"/>
        </p:scale>
        <p:origin x="15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20C6E43-BCEF-4023-ABD8-0917B43B78A9}" type="datetimeFigureOut">
              <a:rPr lang="en-US"/>
              <a:pPr>
                <a:defRPr/>
              </a:pPr>
              <a:t>8/7/17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50BE5D-EE0F-41CE-BC5F-80970749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1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0D9F586-49D9-4580-9EEE-1CDCEBCA9254}" type="datetimeFigureOut">
              <a:rPr lang="en-US"/>
              <a:pPr>
                <a:defRPr/>
              </a:pPr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Chương 0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A1F84-3C38-411D-9E3C-E019D3724F03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434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5A0A2-BF10-4C36-BD5B-A1E7D9562A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 userDrawn="1"/>
        </p:nvSpPr>
        <p:spPr>
          <a:xfrm>
            <a:off x="0" y="0"/>
            <a:ext cx="9144000" cy="4267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98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B0847-C7A4-406F-933A-CFA9271CE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AF8B-02B0-4BCC-9265-A6B81652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67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0" y="0"/>
            <a:ext cx="9144000" cy="1219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/>
          <p:cNvSpPr/>
          <p:nvPr userDrawn="1"/>
        </p:nvSpPr>
        <p:spPr>
          <a:xfrm>
            <a:off x="8305800" y="6316663"/>
            <a:ext cx="762000" cy="482600"/>
          </a:xfrm>
          <a:prstGeom prst="hexagon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A4BCEA-B82B-4361-B031-25263A339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FC169-3387-4420-8270-C5C79408C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50664-6414-46D2-B516-40F68E0D6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1301F-E096-4209-8D45-DADA4336C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D1E3-2F5A-4466-B7F2-D1F3E06007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0E4C0-AF4A-4F78-B51B-63EB7F19F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ECB-F0F2-4658-B186-7C21E42796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1FC263-8A8D-446B-819E-FCBA0CBDB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4" Type="http://schemas.openxmlformats.org/officeDocument/2006/relationships/hyperlink" Target="http://www.minhthai.edu.vn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76400"/>
            <a:ext cx="8763000" cy="174673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4400" b="1" dirty="0" err="1"/>
              <a:t>Lập</a:t>
            </a:r>
            <a:r>
              <a:rPr lang="en-US" sz="4400" b="1" dirty="0"/>
              <a:t> </a:t>
            </a:r>
            <a:r>
              <a:rPr lang="en-US" sz="4400" b="1" dirty="0" err="1"/>
              <a:t>trình</a:t>
            </a:r>
            <a:r>
              <a:rPr lang="en-US" sz="4400" b="1" dirty="0"/>
              <a:t> C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>
                <a:solidFill>
                  <a:srgbClr val="FFFF00"/>
                </a:solidFill>
              </a:rPr>
              <a:t>Chương</a:t>
            </a:r>
            <a:r>
              <a:rPr lang="en-US" dirty="0">
                <a:solidFill>
                  <a:srgbClr val="FFFF00"/>
                </a:solidFill>
              </a:rPr>
              <a:t> 6. Thao </a:t>
            </a:r>
            <a:r>
              <a:rPr lang="en-US" dirty="0" err="1">
                <a:solidFill>
                  <a:srgbClr val="FFFF00"/>
                </a:solidFill>
              </a:rPr>
              <a:t>tác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trên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tập</a:t>
            </a:r>
            <a:r>
              <a:rPr lang="en-US" dirty="0">
                <a:solidFill>
                  <a:srgbClr val="FFFF00"/>
                </a:solidFill>
              </a:rPr>
              <a:t> tin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(3 </a:t>
            </a:r>
            <a:r>
              <a:rPr lang="en-US" dirty="0" err="1">
                <a:solidFill>
                  <a:srgbClr val="FFFF00"/>
                </a:solidFill>
              </a:rPr>
              <a:t>tiết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799" y="5049838"/>
            <a:ext cx="708660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eaLnBrk="1" hangingPunct="1"/>
            <a:r>
              <a:rPr lang="en-US" sz="2400" dirty="0">
                <a:solidFill>
                  <a:srgbClr val="002060"/>
                </a:solidFill>
              </a:rPr>
              <a:t>Trần Minh Thái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Email: </a:t>
            </a:r>
            <a:r>
              <a:rPr lang="en-US" sz="2400" cap="none" dirty="0">
                <a:solidFill>
                  <a:srgbClr val="002060"/>
                </a:solidFill>
                <a:hlinkClick r:id="rId3"/>
              </a:rPr>
              <a:t>minhthai@huflit.edu.vn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Website: </a:t>
            </a:r>
            <a:r>
              <a:rPr lang="en-US" sz="2400" cap="none" dirty="0">
                <a:solidFill>
                  <a:srgbClr val="002060"/>
                </a:solidFill>
                <a:hlinkClick r:id="rId4"/>
              </a:rPr>
              <a:t>www.minhthai.edu.vn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dirty="0" err="1">
                <a:solidFill>
                  <a:srgbClr val="002060"/>
                </a:solidFill>
              </a:rPr>
              <a:t>Cập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nhật</a:t>
            </a:r>
            <a:r>
              <a:rPr lang="en-US" sz="2400" dirty="0">
                <a:solidFill>
                  <a:srgbClr val="002060"/>
                </a:solidFill>
              </a:rPr>
              <a:t>: 20/03/2017</a:t>
            </a:r>
            <a:endParaRPr lang="en-US" sz="2400" cap="none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con </a:t>
            </a:r>
            <a:r>
              <a:rPr lang="en-GB" dirty="0" err="1"/>
              <a:t>trỏ</a:t>
            </a:r>
            <a:r>
              <a:rPr lang="en-GB" dirty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FILE &lt;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&gt;;</a:t>
            </a:r>
          </a:p>
          <a:p>
            <a:pPr>
              <a:lnSpc>
                <a:spcPct val="150000"/>
              </a:lnSpc>
            </a:pPr>
            <a:r>
              <a:rPr lang="vi-VN" dirty="0"/>
              <a:t>Các biến trong danh sách phải là các con trỏ và được phân cách bởi dấu phẩy(,) 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dirty="0"/>
              <a:t>: FILE *f1</a:t>
            </a:r>
            <a:r>
              <a:rPr lang="en-US" b="1" dirty="0"/>
              <a:t>, *</a:t>
            </a:r>
            <a:r>
              <a:rPr lang="en-US" dirty="0"/>
              <a:t>f2; </a:t>
            </a:r>
          </a:p>
        </p:txBody>
      </p:sp>
    </p:spTree>
    <p:extLst>
      <p:ext uri="{BB962C8B-B14F-4D97-AF65-F5344CB8AC3E}">
        <p14:creationId xmlns:p14="http://schemas.microsoft.com/office/powerpoint/2010/main" val="38793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Mở</a:t>
            </a:r>
            <a:r>
              <a:rPr lang="en-GB" dirty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dirty="0"/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FILE *</a:t>
            </a:r>
            <a:r>
              <a:rPr lang="en-US" dirty="0" err="1"/>
              <a:t>fopen</a:t>
            </a:r>
            <a:r>
              <a:rPr lang="en-US" dirty="0"/>
              <a:t>(char *path, </a:t>
            </a:r>
            <a:r>
              <a:rPr lang="en-US" dirty="0" err="1"/>
              <a:t>const</a:t>
            </a:r>
            <a:r>
              <a:rPr lang="en-US" dirty="0"/>
              <a:t> char *mode) 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p</a:t>
            </a:r>
            <a:r>
              <a:rPr lang="vi-VN" dirty="0"/>
              <a:t>ath: chuỗi chỉ đường dẫn đến tập tin trên đĩa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mode: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vi-VN" dirty="0"/>
              <a:t>Hàm </a:t>
            </a:r>
            <a:r>
              <a:rPr lang="vi-VN" i="1" dirty="0">
                <a:solidFill>
                  <a:srgbClr val="FF0000"/>
                </a:solidFill>
              </a:rPr>
              <a:t>fopen</a:t>
            </a:r>
            <a:r>
              <a:rPr lang="vi-VN" dirty="0"/>
              <a:t> trả về một con trỏ tập tin. Nếu có lỗi xuất hiện trong khi mở tập tin thì trả về con trỏ NULL</a:t>
            </a:r>
            <a:r>
              <a:rPr lang="en-GB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4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14399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Các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thông</a:t>
            </a:r>
            <a:r>
              <a:rPr lang="en-GB" dirty="0">
                <a:solidFill>
                  <a:schemeClr val="tx1"/>
                </a:solidFill>
              </a:rPr>
              <a:t> tin Mode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16231"/>
              </p:ext>
            </p:extLst>
          </p:nvPr>
        </p:nvGraphicFramePr>
        <p:xfrm>
          <a:off x="533401" y="762000"/>
          <a:ext cx="8534400" cy="6019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6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6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3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 tập tin văn bản để đọc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ra tập tin văn bản mới để ghi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 vào tập tin văn bản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nhị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ra tập tin nhị phân để ghi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 vào tập tin nhị phân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r+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 một tập tin văn bản để đọc/ghi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w+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ra tập tin văn bản để đọc ghi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 vào hay tạo mới tập tin văn bản để đọc/ghi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r+b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nhị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w+b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ra tập tin nhị phân để đọc/ghi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a+b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nhị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4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199"/>
            <a:ext cx="8362950" cy="1000697"/>
          </a:xfrm>
        </p:spPr>
        <p:txBody>
          <a:bodyPr>
            <a:normAutofit/>
          </a:bodyPr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mới</a:t>
            </a:r>
            <a:r>
              <a:rPr lang="en-GB" dirty="0"/>
              <a:t> file text “test.txt” ở ổ </a:t>
            </a:r>
            <a:r>
              <a:rPr lang="en-GB" dirty="0" err="1"/>
              <a:t>đĩa</a:t>
            </a:r>
            <a:r>
              <a:rPr lang="en-GB" dirty="0"/>
              <a:t> 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FILE *f; </a:t>
            </a:r>
          </a:p>
          <a:p>
            <a:pPr marL="0" indent="0">
              <a:buNone/>
            </a:pPr>
            <a:r>
              <a:rPr lang="en-US" dirty="0"/>
              <a:t>f = </a:t>
            </a:r>
            <a:r>
              <a:rPr lang="en-US" dirty="0" err="1"/>
              <a:t>fopen</a:t>
            </a:r>
            <a:r>
              <a:rPr lang="en-US" dirty="0"/>
              <a:t>(“D:\\test.txt”, “w”); </a:t>
            </a:r>
          </a:p>
          <a:p>
            <a:pPr marL="0" indent="0">
              <a:buNone/>
            </a:pPr>
            <a:r>
              <a:rPr lang="en-US" dirty="0"/>
              <a:t>if (f!=NULL)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558800" lvl="2" indent="0">
              <a:buNone/>
            </a:pPr>
            <a:r>
              <a:rPr lang="en-US" dirty="0"/>
              <a:t>/*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tin*/ </a:t>
            </a:r>
          </a:p>
          <a:p>
            <a:pPr marL="558800" lvl="2" indent="0">
              <a:buNone/>
            </a:pPr>
            <a:r>
              <a:rPr lang="en-US" dirty="0"/>
              <a:t>/*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tin*/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9117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Đóng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4926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fclose</a:t>
            </a:r>
            <a:r>
              <a:rPr lang="en-US" dirty="0"/>
              <a:t>(FILE *f) </a:t>
            </a:r>
          </a:p>
          <a:p>
            <a:pPr>
              <a:lnSpc>
                <a:spcPct val="150000"/>
              </a:lnSpc>
            </a:pPr>
            <a:r>
              <a:rPr lang="vi-VN" dirty="0"/>
              <a:t>Trong đó f là con trỏ tập tin được mở bởi hàm fopen()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</a:t>
            </a:r>
            <a:r>
              <a:rPr lang="vi-VN" dirty="0"/>
              <a:t>rả về 0</a:t>
            </a:r>
            <a:r>
              <a:rPr lang="en-GB" dirty="0"/>
              <a:t>: </a:t>
            </a:r>
            <a:r>
              <a:rPr lang="vi-VN" dirty="0"/>
              <a:t>đóng tập tin thành công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Trả</a:t>
            </a:r>
            <a:r>
              <a:rPr lang="en-GB" dirty="0"/>
              <a:t> </a:t>
            </a:r>
            <a:r>
              <a:rPr lang="vi-VN" dirty="0"/>
              <a:t>về EOF nếu có xuất hiện lỗi</a:t>
            </a:r>
          </a:p>
          <a:p>
            <a:pPr>
              <a:lnSpc>
                <a:spcPct val="150000"/>
              </a:lnSpc>
            </a:pPr>
            <a:r>
              <a:rPr lang="en-GB" dirty="0"/>
              <a:t>Đ</a:t>
            </a:r>
            <a:r>
              <a:rPr lang="en-US" dirty="0" err="1"/>
              <a:t>óng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fcloseall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75890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Thao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File text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3894"/>
              </p:ext>
            </p:extLst>
          </p:nvPr>
        </p:nvGraphicFramePr>
        <p:xfrm>
          <a:off x="76198" y="1338507"/>
          <a:ext cx="9009381" cy="544329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96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99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3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49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275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6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</a:t>
                      </a: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580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ĐỌC TẬP TIN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7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fscanf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(FILE *,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định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dạng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biến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̃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liệu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tập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fscanf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(f, “%d”, &amp;x); 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543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fgets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kích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thước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tối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FILE *)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Đọc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chuỗi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́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tập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với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kích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thước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tối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phép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hoặc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gặp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́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xuống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dòng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s[80];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fgets(s, 80, f); 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7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(FILE *)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Đọc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́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tập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c=getc(f);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3580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TẬP TIN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407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fprintf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(FILE *,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định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dạng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biến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liệu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vào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tập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fprintf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(f, “%d”, x);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407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fputs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chuỗi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FILE *)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chuỗi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́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vào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tập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fputs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(“Vi du”, f);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86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Tạo</a:t>
            </a:r>
            <a:r>
              <a:rPr lang="en-US" dirty="0"/>
              <a:t> </a:t>
            </a:r>
            <a:r>
              <a:rPr lang="en-US" dirty="0" err="1"/>
              <a:t>tập</a:t>
            </a:r>
            <a:r>
              <a:rPr lang="en-US" dirty="0"/>
              <a:t> tin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bản</a:t>
            </a:r>
            <a:r>
              <a:rPr lang="en-US" dirty="0"/>
              <a:t> “</a:t>
            </a:r>
            <a:r>
              <a:rPr lang="en-US" b="1" i="1" dirty="0" err="1"/>
              <a:t>so.out</a:t>
            </a:r>
            <a:r>
              <a:rPr lang="en-US" dirty="0"/>
              <a:t>” </a:t>
            </a:r>
            <a:r>
              <a:rPr lang="en-US" dirty="0" err="1"/>
              <a:t>gồm</a:t>
            </a:r>
            <a:r>
              <a:rPr lang="en-US" dirty="0"/>
              <a:t>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tạo</a:t>
            </a:r>
            <a:r>
              <a:rPr lang="en-US" dirty="0"/>
              <a:t> </a:t>
            </a:r>
            <a:r>
              <a:rPr lang="en-US" dirty="0" err="1"/>
              <a:t>ngẫu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có </a:t>
            </a:r>
            <a:r>
              <a:rPr lang="en-US" dirty="0" err="1"/>
              <a:t>giá</a:t>
            </a:r>
            <a:r>
              <a:rPr lang="en-US" dirty="0"/>
              <a:t> trị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vượt</a:t>
            </a:r>
            <a:r>
              <a:rPr lang="en-US" dirty="0"/>
              <a:t> quá </a:t>
            </a:r>
            <a:r>
              <a:rPr lang="en-US" b="1" dirty="0"/>
              <a:t>M</a:t>
            </a:r>
            <a:r>
              <a:rPr lang="en-US" dirty="0"/>
              <a:t> (</a:t>
            </a:r>
            <a:r>
              <a:rPr lang="en-US" b="1" i="1" dirty="0"/>
              <a:t>n</a:t>
            </a:r>
            <a:r>
              <a:rPr lang="en-US" i="1" dirty="0"/>
              <a:t>, </a:t>
            </a:r>
            <a:r>
              <a:rPr lang="en-US" b="1" i="1" dirty="0"/>
              <a:t>M</a:t>
            </a:r>
            <a:r>
              <a:rPr lang="en-US" i="1" dirty="0"/>
              <a:t> </a:t>
            </a:r>
            <a:r>
              <a:rPr lang="en-US" i="1" dirty="0" err="1"/>
              <a:t>đọc</a:t>
            </a:r>
            <a:r>
              <a:rPr lang="en-US" i="1" dirty="0"/>
              <a:t> </a:t>
            </a:r>
            <a:r>
              <a:rPr lang="en-US" i="1" dirty="0" err="1"/>
              <a:t>tư</a:t>
            </a:r>
            <a:r>
              <a:rPr lang="en-US" i="1" dirty="0"/>
              <a:t>̀ </a:t>
            </a:r>
            <a:r>
              <a:rPr lang="en-US" i="1" dirty="0" err="1"/>
              <a:t>tập</a:t>
            </a:r>
            <a:r>
              <a:rPr lang="en-US" i="1" dirty="0"/>
              <a:t> tin “</a:t>
            </a:r>
            <a:r>
              <a:rPr lang="en-US" b="1" i="1" dirty="0" err="1"/>
              <a:t>so.inp</a:t>
            </a:r>
            <a:r>
              <a:rPr lang="en-US" i="1" dirty="0"/>
              <a:t>”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/>
              <a:t>quả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là 1 </a:t>
            </a:r>
            <a:r>
              <a:rPr lang="en-US" dirty="0" err="1"/>
              <a:t>tập</a:t>
            </a:r>
            <a:r>
              <a:rPr lang="en-US" dirty="0"/>
              <a:t> tin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bản</a:t>
            </a:r>
            <a:r>
              <a:rPr lang="en-US" dirty="0"/>
              <a:t> có </a:t>
            </a:r>
            <a:r>
              <a:rPr lang="en-US" dirty="0" err="1"/>
              <a:t>dòng</a:t>
            </a:r>
            <a:r>
              <a:rPr lang="en-US" dirty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b="1" dirty="0"/>
              <a:t>n</a:t>
            </a:r>
            <a:r>
              <a:rPr lang="en-US" dirty="0"/>
              <a:t>;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en-US" dirty="0" err="1"/>
              <a:t>dòng</a:t>
            </a:r>
            <a:r>
              <a:rPr lang="en-US" dirty="0"/>
              <a:t> </a:t>
            </a:r>
            <a:r>
              <a:rPr lang="en-US" dirty="0" err="1"/>
              <a:t>tiếp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tạo</a:t>
            </a:r>
            <a:r>
              <a:rPr lang="en-US" dirty="0"/>
              <a:t> </a:t>
            </a:r>
            <a:r>
              <a:rPr lang="en-US" dirty="0" err="1"/>
              <a:t>được</a:t>
            </a:r>
            <a:r>
              <a:rPr lang="en-US" dirty="0"/>
              <a:t>,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dòng</a:t>
            </a:r>
            <a:endParaRPr 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314574" y="5376863"/>
            <a:ext cx="1466852" cy="1028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File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so.inp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3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10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62600" y="4916364"/>
            <a:ext cx="1600200" cy="17892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File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so.out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7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0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" y="86835"/>
            <a:ext cx="4015740" cy="471376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/>
              <a:t># define in </a:t>
            </a:r>
            <a:r>
              <a:rPr lang="en-US" sz="2000" i="1" dirty="0" smtClean="0"/>
              <a:t>“</a:t>
            </a:r>
            <a:r>
              <a:rPr lang="en-US" sz="2000" i="1" dirty="0" err="1" smtClean="0"/>
              <a:t>so.inp</a:t>
            </a:r>
            <a:r>
              <a:rPr lang="en-US" sz="2000" i="1" dirty="0" smtClean="0"/>
              <a:t>”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/>
              <a:t># define out </a:t>
            </a:r>
            <a:r>
              <a:rPr lang="en-US" sz="2000" i="1" dirty="0" smtClean="0"/>
              <a:t>“</a:t>
            </a:r>
            <a:r>
              <a:rPr lang="en-US" sz="2000" i="1" dirty="0" err="1" smtClean="0"/>
              <a:t>so.out</a:t>
            </a:r>
            <a:r>
              <a:rPr lang="en-US" sz="2000" i="1" dirty="0" smtClean="0"/>
              <a:t>”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void </a:t>
            </a:r>
            <a:r>
              <a:rPr lang="en-US" sz="2000" i="1" dirty="0" err="1"/>
              <a:t>DocFile</a:t>
            </a:r>
            <a:r>
              <a:rPr lang="en-US" sz="2000" i="1" dirty="0"/>
              <a:t>(</a:t>
            </a:r>
            <a:r>
              <a:rPr lang="en-US" sz="2000" i="1" dirty="0" err="1"/>
              <a:t>int</a:t>
            </a:r>
            <a:r>
              <a:rPr lang="en-US" sz="2000" i="1" dirty="0"/>
              <a:t> &amp;n, </a:t>
            </a:r>
            <a:r>
              <a:rPr lang="en-US" sz="2000" i="1" dirty="0" err="1"/>
              <a:t>int</a:t>
            </a:r>
            <a:r>
              <a:rPr lang="en-US" sz="2000" i="1" dirty="0"/>
              <a:t> &amp;M)</a:t>
            </a:r>
          </a:p>
          <a:p>
            <a:pPr marL="0" indent="0">
              <a:buNone/>
            </a:pPr>
            <a:r>
              <a:rPr lang="en-US" sz="2000" i="1" dirty="0"/>
              <a:t>{</a:t>
            </a:r>
          </a:p>
          <a:p>
            <a:pPr marL="0" indent="0">
              <a:buNone/>
            </a:pPr>
            <a:r>
              <a:rPr lang="en-US" sz="2000" i="1" dirty="0"/>
              <a:t>	FILE *fi;</a:t>
            </a:r>
          </a:p>
          <a:p>
            <a:pPr marL="0" indent="0">
              <a:buNone/>
            </a:pPr>
            <a:r>
              <a:rPr lang="en-US" sz="2000" i="1" dirty="0"/>
              <a:t>	fi = </a:t>
            </a:r>
            <a:r>
              <a:rPr lang="en-US" sz="2000" i="1" dirty="0" err="1"/>
              <a:t>fopen</a:t>
            </a:r>
            <a:r>
              <a:rPr lang="en-US" sz="2000" i="1" dirty="0"/>
              <a:t>(in, "r");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fscanf</a:t>
            </a:r>
            <a:r>
              <a:rPr lang="en-US" sz="2000" i="1" dirty="0"/>
              <a:t>(fi, "%</a:t>
            </a:r>
            <a:r>
              <a:rPr lang="en-US" sz="2000" i="1" dirty="0" err="1"/>
              <a:t>d%d</a:t>
            </a:r>
            <a:r>
              <a:rPr lang="en-US" sz="2000" i="1" dirty="0"/>
              <a:t>", &amp;n, &amp;M);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fclose</a:t>
            </a:r>
            <a:r>
              <a:rPr lang="en-US" sz="2000" i="1" dirty="0"/>
              <a:t>(fi);</a:t>
            </a:r>
          </a:p>
          <a:p>
            <a:pPr marL="0" indent="0">
              <a:buNone/>
            </a:pPr>
            <a:r>
              <a:rPr lang="en-US" sz="2000" i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76200"/>
            <a:ext cx="4724400" cy="335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55600" indent="-355600" algn="just" defTabSz="685800" rtl="0" eaLnBrk="1" latinLnBrk="0" hangingPunct="1">
              <a:lnSpc>
                <a:spcPct val="90000"/>
              </a:lnSpc>
              <a:spcBef>
                <a:spcPct val="3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71500" indent="-228600" algn="just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-228600" algn="just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just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just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void </a:t>
            </a:r>
            <a:r>
              <a:rPr lang="en-US" sz="2000" i="1" dirty="0" err="1"/>
              <a:t>GhiFile</a:t>
            </a:r>
            <a:r>
              <a:rPr lang="en-US" sz="2000" i="1" dirty="0"/>
              <a:t>(</a:t>
            </a:r>
            <a:r>
              <a:rPr lang="en-US" sz="2000" i="1" dirty="0" err="1"/>
              <a:t>int</a:t>
            </a:r>
            <a:r>
              <a:rPr lang="en-US" sz="2000" i="1" dirty="0"/>
              <a:t> n, </a:t>
            </a:r>
            <a:r>
              <a:rPr lang="en-US" sz="2000" i="1" dirty="0" err="1"/>
              <a:t>int</a:t>
            </a:r>
            <a:r>
              <a:rPr lang="en-US" sz="2000" i="1" dirty="0"/>
              <a:t> M)</a:t>
            </a:r>
          </a:p>
          <a:p>
            <a:pPr marL="0" indent="0">
              <a:buNone/>
            </a:pPr>
            <a:r>
              <a:rPr lang="en-US" sz="2000" i="1" dirty="0"/>
              <a:t>{</a:t>
            </a:r>
          </a:p>
          <a:p>
            <a:pPr marL="215900" lvl="1" indent="0">
              <a:buNone/>
            </a:pPr>
            <a:r>
              <a:rPr lang="en-US" sz="2000" i="1" dirty="0"/>
              <a:t>FILE *</a:t>
            </a:r>
            <a:r>
              <a:rPr lang="en-US" sz="2000" i="1" dirty="0" err="1"/>
              <a:t>fo</a:t>
            </a:r>
            <a:r>
              <a:rPr lang="en-US" sz="2000" i="1" dirty="0"/>
              <a:t>;</a:t>
            </a:r>
          </a:p>
          <a:p>
            <a:pPr marL="215900" lvl="1" indent="0">
              <a:buNone/>
            </a:pPr>
            <a:r>
              <a:rPr lang="en-US" sz="2000" i="1" dirty="0" err="1"/>
              <a:t>fo</a:t>
            </a:r>
            <a:r>
              <a:rPr lang="en-US" sz="2000" i="1" dirty="0"/>
              <a:t> = </a:t>
            </a:r>
            <a:r>
              <a:rPr lang="en-US" sz="2000" i="1" dirty="0" err="1"/>
              <a:t>fopen</a:t>
            </a:r>
            <a:r>
              <a:rPr lang="en-US" sz="2000" i="1" dirty="0"/>
              <a:t>(out, "w");</a:t>
            </a:r>
          </a:p>
          <a:p>
            <a:pPr marL="215900" lvl="1" indent="0">
              <a:buNone/>
            </a:pPr>
            <a:r>
              <a:rPr lang="en-US" sz="2000" i="1" dirty="0" err="1"/>
              <a:t>fprintf</a:t>
            </a:r>
            <a:r>
              <a:rPr lang="en-US" sz="2000" i="1" dirty="0"/>
              <a:t>(</a:t>
            </a:r>
            <a:r>
              <a:rPr lang="en-US" sz="2000" i="1" dirty="0" err="1"/>
              <a:t>fo</a:t>
            </a:r>
            <a:r>
              <a:rPr lang="en-US" sz="2000" i="1" dirty="0"/>
              <a:t>, "%d\n", n);</a:t>
            </a:r>
          </a:p>
          <a:p>
            <a:pPr marL="215900" lvl="1" indent="0">
              <a:buNone/>
            </a:pPr>
            <a:r>
              <a:rPr lang="en-US" sz="2000" i="1" dirty="0"/>
              <a:t>for (; n &gt; 0; n--)</a:t>
            </a:r>
          </a:p>
          <a:p>
            <a:pPr marL="215900" lvl="1" indent="0">
              <a:buNone/>
            </a:pPr>
            <a:r>
              <a:rPr lang="pt-BR" sz="2000" i="1" dirty="0"/>
              <a:t>fprintf(fo, "%d\n", </a:t>
            </a:r>
            <a:r>
              <a:rPr lang="pt-BR" sz="2000" i="1" dirty="0" err="1"/>
              <a:t>rand</a:t>
            </a:r>
            <a:r>
              <a:rPr lang="pt-BR" sz="2000" i="1" dirty="0"/>
              <a:t>()%M  + 1);</a:t>
            </a:r>
          </a:p>
          <a:p>
            <a:pPr marL="215900" lvl="1" indent="0">
              <a:buNone/>
            </a:pPr>
            <a:r>
              <a:rPr lang="en-US" sz="2000" i="1" dirty="0" err="1"/>
              <a:t>fclose</a:t>
            </a:r>
            <a:r>
              <a:rPr lang="en-US" sz="2000" i="1" dirty="0"/>
              <a:t>(</a:t>
            </a:r>
            <a:r>
              <a:rPr lang="en-US" sz="2000" i="1" dirty="0" err="1"/>
              <a:t>fo</a:t>
            </a:r>
            <a:r>
              <a:rPr lang="en-US" sz="2000" i="1" dirty="0"/>
              <a:t>);</a:t>
            </a:r>
          </a:p>
          <a:p>
            <a:pPr marL="0" indent="0">
              <a:buNone/>
            </a:pPr>
            <a:r>
              <a:rPr lang="en-US" sz="2000" i="1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00" y="3810000"/>
            <a:ext cx="3886200" cy="2950530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55600" indent="-355600" algn="just" defTabSz="685800" rtl="0" eaLnBrk="1" latinLnBrk="0" hangingPunct="1">
              <a:lnSpc>
                <a:spcPct val="90000"/>
              </a:lnSpc>
              <a:spcBef>
                <a:spcPct val="3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71500" indent="-228600" algn="just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-228600" algn="just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just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just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rgbClr val="002060"/>
                </a:solidFill>
              </a:rPr>
              <a:t>int</a:t>
            </a:r>
            <a:r>
              <a:rPr lang="en-US" sz="2000" i="1" dirty="0">
                <a:solidFill>
                  <a:srgbClr val="002060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{</a:t>
            </a:r>
          </a:p>
          <a:p>
            <a:pPr marL="215900" lvl="1" indent="0">
              <a:buNone/>
            </a:pPr>
            <a:r>
              <a:rPr lang="en-US" sz="2000" i="1" dirty="0" err="1">
                <a:solidFill>
                  <a:srgbClr val="002060"/>
                </a:solidFill>
              </a:rPr>
              <a:t>int</a:t>
            </a:r>
            <a:r>
              <a:rPr lang="en-US" sz="2000" i="1" dirty="0">
                <a:solidFill>
                  <a:srgbClr val="002060"/>
                </a:solidFill>
              </a:rPr>
              <a:t> n, M;</a:t>
            </a:r>
          </a:p>
          <a:p>
            <a:pPr marL="215900" lvl="1" indent="0">
              <a:buNone/>
            </a:pPr>
            <a:r>
              <a:rPr lang="en-US" sz="2000" i="1" dirty="0" err="1">
                <a:solidFill>
                  <a:srgbClr val="002060"/>
                </a:solidFill>
              </a:rPr>
              <a:t>srand</a:t>
            </a:r>
            <a:r>
              <a:rPr lang="en-US" sz="2000" i="1" dirty="0">
                <a:solidFill>
                  <a:srgbClr val="002060"/>
                </a:solidFill>
              </a:rPr>
              <a:t>((unsigned </a:t>
            </a:r>
            <a:r>
              <a:rPr lang="en-US" sz="2000" i="1" dirty="0" err="1">
                <a:solidFill>
                  <a:srgbClr val="002060"/>
                </a:solidFill>
              </a:rPr>
              <a:t>int</a:t>
            </a:r>
            <a:r>
              <a:rPr lang="en-US" sz="2000" i="1" dirty="0">
                <a:solidFill>
                  <a:srgbClr val="002060"/>
                </a:solidFill>
              </a:rPr>
              <a:t>)time(NULL));</a:t>
            </a:r>
          </a:p>
          <a:p>
            <a:pPr marL="215900" lvl="1" indent="0">
              <a:buNone/>
            </a:pPr>
            <a:r>
              <a:rPr lang="en-US" sz="2000" i="1" dirty="0" err="1">
                <a:solidFill>
                  <a:srgbClr val="002060"/>
                </a:solidFill>
              </a:rPr>
              <a:t>DocFile</a:t>
            </a:r>
            <a:r>
              <a:rPr lang="en-US" sz="2000" i="1" dirty="0">
                <a:solidFill>
                  <a:srgbClr val="002060"/>
                </a:solidFill>
              </a:rPr>
              <a:t>(n, M);</a:t>
            </a:r>
          </a:p>
          <a:p>
            <a:pPr marL="215900" lvl="1" indent="0">
              <a:buNone/>
            </a:pPr>
            <a:r>
              <a:rPr lang="en-US" sz="2000" i="1" dirty="0" err="1">
                <a:solidFill>
                  <a:srgbClr val="002060"/>
                </a:solidFill>
              </a:rPr>
              <a:t>GhiFile</a:t>
            </a:r>
            <a:r>
              <a:rPr lang="en-US" sz="2000" i="1" dirty="0">
                <a:solidFill>
                  <a:srgbClr val="002060"/>
                </a:solidFill>
              </a:rPr>
              <a:t>(n, M);</a:t>
            </a:r>
          </a:p>
          <a:p>
            <a:pPr marL="215900" lvl="1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17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a (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ngẫu</a:t>
            </a:r>
            <a:r>
              <a:rPr lang="en-US" i="1" dirty="0"/>
              <a:t> </a:t>
            </a:r>
            <a:r>
              <a:rPr lang="en-US" i="1" dirty="0" err="1"/>
              <a:t>nhiên</a:t>
            </a:r>
            <a:r>
              <a:rPr lang="en-US" i="1" dirty="0"/>
              <a:t> &lt; 100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n (0&lt;n&lt;10000).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“</a:t>
            </a:r>
            <a:r>
              <a:rPr lang="en-US" dirty="0" err="1"/>
              <a:t>mang.inp</a:t>
            </a:r>
            <a:r>
              <a:rPr lang="en-US" dirty="0"/>
              <a:t>”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</a:t>
            </a:r>
          </a:p>
          <a:p>
            <a:pPr lvl="1"/>
            <a:r>
              <a:rPr lang="en-GB" i="1" dirty="0" err="1"/>
              <a:t>Dòng</a:t>
            </a:r>
            <a:r>
              <a:rPr lang="en-GB" i="1" dirty="0"/>
              <a:t> </a:t>
            </a:r>
            <a:r>
              <a:rPr lang="en-GB" i="1" dirty="0" err="1"/>
              <a:t>đầu</a:t>
            </a:r>
            <a:r>
              <a:rPr lang="en-GB" i="1" dirty="0"/>
              <a:t> </a:t>
            </a:r>
            <a:r>
              <a:rPr lang="en-GB" i="1" dirty="0" err="1"/>
              <a:t>tiên</a:t>
            </a:r>
            <a:r>
              <a:rPr lang="en-GB" i="1" dirty="0"/>
              <a:t> </a:t>
            </a:r>
            <a:r>
              <a:rPr lang="en-GB" i="1" dirty="0" err="1"/>
              <a:t>lưu</a:t>
            </a:r>
            <a:r>
              <a:rPr lang="en-GB" i="1" dirty="0"/>
              <a:t> </a:t>
            </a:r>
            <a:r>
              <a:rPr lang="en-GB" i="1" dirty="0" err="1"/>
              <a:t>giá</a:t>
            </a:r>
            <a:r>
              <a:rPr lang="en-GB" i="1" dirty="0"/>
              <a:t> </a:t>
            </a:r>
            <a:r>
              <a:rPr lang="en-GB" i="1" dirty="0" err="1"/>
              <a:t>trị</a:t>
            </a:r>
            <a:r>
              <a:rPr lang="en-GB" i="1" dirty="0"/>
              <a:t> n</a:t>
            </a:r>
          </a:p>
          <a:p>
            <a:pPr lvl="1"/>
            <a:r>
              <a:rPr lang="en-GB" i="1" dirty="0" err="1"/>
              <a:t>Dòng</a:t>
            </a:r>
            <a:r>
              <a:rPr lang="en-GB" i="1" dirty="0"/>
              <a:t> </a:t>
            </a:r>
            <a:r>
              <a:rPr lang="en-GB" i="1" dirty="0" err="1"/>
              <a:t>tiếp</a:t>
            </a:r>
            <a:r>
              <a:rPr lang="en-GB" i="1" dirty="0"/>
              <a:t> </a:t>
            </a:r>
            <a:r>
              <a:rPr lang="en-GB" i="1" dirty="0" err="1"/>
              <a:t>theo</a:t>
            </a:r>
            <a:r>
              <a:rPr lang="en-GB" i="1" dirty="0"/>
              <a:t> </a:t>
            </a:r>
            <a:r>
              <a:rPr lang="en-GB" i="1" dirty="0" err="1"/>
              <a:t>lưu</a:t>
            </a:r>
            <a:r>
              <a:rPr lang="en-GB" i="1" dirty="0"/>
              <a:t> </a:t>
            </a:r>
            <a:r>
              <a:rPr lang="en-GB" i="1" dirty="0" err="1"/>
              <a:t>các</a:t>
            </a:r>
            <a:r>
              <a:rPr lang="en-GB" i="1" dirty="0"/>
              <a:t> </a:t>
            </a:r>
            <a:r>
              <a:rPr lang="en-GB" i="1" dirty="0" err="1"/>
              <a:t>phần</a:t>
            </a:r>
            <a:r>
              <a:rPr lang="en-GB" i="1" dirty="0"/>
              <a:t> </a:t>
            </a:r>
            <a:r>
              <a:rPr lang="en-GB" i="1" dirty="0" err="1"/>
              <a:t>tử</a:t>
            </a:r>
            <a:r>
              <a:rPr lang="en-GB" i="1" dirty="0"/>
              <a:t> </a:t>
            </a:r>
            <a:r>
              <a:rPr lang="en-GB" i="1" dirty="0" err="1"/>
              <a:t>của</a:t>
            </a:r>
            <a:r>
              <a:rPr lang="en-GB" i="1" dirty="0"/>
              <a:t> </a:t>
            </a:r>
            <a:r>
              <a:rPr lang="en-GB" i="1" dirty="0" err="1"/>
              <a:t>mảng</a:t>
            </a:r>
            <a:r>
              <a:rPr lang="en-GB" i="1" dirty="0"/>
              <a:t> </a:t>
            </a:r>
            <a:r>
              <a:rPr lang="en-GB" i="1" dirty="0" err="1"/>
              <a:t>cách</a:t>
            </a:r>
            <a:r>
              <a:rPr lang="en-GB" i="1" dirty="0"/>
              <a:t> </a:t>
            </a:r>
            <a:r>
              <a:rPr lang="en-GB" i="1" dirty="0" err="1"/>
              <a:t>nhau</a:t>
            </a:r>
            <a:r>
              <a:rPr lang="en-GB" i="1" dirty="0"/>
              <a:t> </a:t>
            </a:r>
            <a:r>
              <a:rPr lang="en-GB" i="1" dirty="0" err="1"/>
              <a:t>bởi</a:t>
            </a:r>
            <a:r>
              <a:rPr lang="en-GB" i="1" dirty="0"/>
              <a:t> </a:t>
            </a:r>
            <a:r>
              <a:rPr lang="en-GB" i="1" dirty="0" err="1"/>
              <a:t>khoảng</a:t>
            </a:r>
            <a:r>
              <a:rPr lang="en-GB" i="1" dirty="0"/>
              <a:t> </a:t>
            </a:r>
            <a:r>
              <a:rPr lang="en-GB" i="1" dirty="0" err="1"/>
              <a:t>trắng</a:t>
            </a:r>
            <a:endParaRPr lang="en-GB" i="1" dirty="0"/>
          </a:p>
          <a:p>
            <a:pPr marL="0" indent="0" algn="just">
              <a:buNone/>
            </a:pPr>
            <a:r>
              <a:rPr lang="en-GB" dirty="0"/>
              <a:t>2. </a:t>
            </a:r>
            <a:r>
              <a:rPr lang="en-GB" dirty="0" err="1"/>
              <a:t>Đọc</a:t>
            </a:r>
            <a:r>
              <a:rPr lang="en-GB" dirty="0"/>
              <a:t> </a:t>
            </a:r>
            <a:r>
              <a:rPr lang="en-GB" dirty="0" err="1"/>
              <a:t>mảng</a:t>
            </a:r>
            <a:r>
              <a:rPr lang="en-GB" dirty="0"/>
              <a:t> 1 </a:t>
            </a:r>
            <a:r>
              <a:rPr lang="en-GB" dirty="0" err="1"/>
              <a:t>chiều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file “</a:t>
            </a:r>
            <a:r>
              <a:rPr lang="en-GB" dirty="0" err="1"/>
              <a:t>mang.inp</a:t>
            </a:r>
            <a:r>
              <a:rPr lang="en-GB" dirty="0"/>
              <a:t>”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sắp</a:t>
            </a:r>
            <a:r>
              <a:rPr lang="en-GB" dirty="0"/>
              <a:t> </a:t>
            </a:r>
            <a:r>
              <a:rPr lang="en-GB" dirty="0" err="1"/>
              <a:t>xếp</a:t>
            </a:r>
            <a:r>
              <a:rPr lang="en-GB" dirty="0"/>
              <a:t> </a:t>
            </a:r>
            <a:r>
              <a:rPr lang="en-GB" dirty="0" err="1"/>
              <a:t>mảng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thứ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tăng</a:t>
            </a:r>
            <a:r>
              <a:rPr lang="en-GB" dirty="0"/>
              <a:t> </a:t>
            </a:r>
            <a:r>
              <a:rPr lang="en-GB" dirty="0" err="1"/>
              <a:t>dần</a:t>
            </a:r>
            <a:r>
              <a:rPr lang="en-GB" dirty="0"/>
              <a:t>.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file “</a:t>
            </a:r>
            <a:r>
              <a:rPr lang="en-GB" dirty="0" err="1"/>
              <a:t>sapxep.out</a:t>
            </a:r>
            <a:r>
              <a:rPr lang="en-GB" dirty="0"/>
              <a:t>”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tương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câu</a:t>
            </a:r>
            <a:r>
              <a:rPr lang="en-GB" dirty="0"/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5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50793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Cho file “</a:t>
            </a:r>
            <a:r>
              <a:rPr lang="en-GB" dirty="0" err="1"/>
              <a:t>test.inp</a:t>
            </a:r>
            <a:r>
              <a:rPr lang="en-GB" dirty="0"/>
              <a:t>”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</a:t>
            </a:r>
            <a:r>
              <a:rPr lang="en-GB" dirty="0" err="1"/>
              <a:t>sau</a:t>
            </a:r>
            <a:endParaRPr lang="en-GB" dirty="0"/>
          </a:p>
          <a:p>
            <a:pPr lvl="1"/>
            <a:r>
              <a:rPr lang="en-GB" i="1" dirty="0" err="1"/>
              <a:t>Dòng</a:t>
            </a:r>
            <a:r>
              <a:rPr lang="en-GB" i="1" dirty="0"/>
              <a:t> </a:t>
            </a:r>
            <a:r>
              <a:rPr lang="en-GB" i="1" dirty="0" err="1"/>
              <a:t>đầu</a:t>
            </a:r>
            <a:r>
              <a:rPr lang="en-GB" i="1" dirty="0"/>
              <a:t> </a:t>
            </a:r>
            <a:r>
              <a:rPr lang="en-GB" i="1" dirty="0" err="1"/>
              <a:t>tiên</a:t>
            </a:r>
            <a:r>
              <a:rPr lang="en-GB" i="1" dirty="0"/>
              <a:t> </a:t>
            </a:r>
            <a:r>
              <a:rPr lang="en-GB" i="1" dirty="0" err="1"/>
              <a:t>là</a:t>
            </a:r>
            <a:r>
              <a:rPr lang="en-GB" i="1" dirty="0"/>
              <a:t> </a:t>
            </a:r>
            <a:r>
              <a:rPr lang="en-GB" i="1" dirty="0" err="1"/>
              <a:t>số</a:t>
            </a:r>
            <a:r>
              <a:rPr lang="en-GB" i="1" dirty="0"/>
              <a:t> </a:t>
            </a:r>
            <a:r>
              <a:rPr lang="en-GB" i="1" dirty="0" err="1"/>
              <a:t>nguyên</a:t>
            </a:r>
            <a:r>
              <a:rPr lang="en-GB" i="1" dirty="0"/>
              <a:t> n</a:t>
            </a:r>
          </a:p>
          <a:p>
            <a:pPr lvl="1"/>
            <a:r>
              <a:rPr lang="en-GB" i="1" dirty="0" err="1"/>
              <a:t>Dòng</a:t>
            </a:r>
            <a:r>
              <a:rPr lang="en-GB" i="1" dirty="0"/>
              <a:t> </a:t>
            </a:r>
            <a:r>
              <a:rPr lang="en-GB" i="1" dirty="0" err="1"/>
              <a:t>tiếp</a:t>
            </a:r>
            <a:r>
              <a:rPr lang="en-GB" i="1" dirty="0"/>
              <a:t> </a:t>
            </a:r>
            <a:r>
              <a:rPr lang="en-GB" i="1" dirty="0" err="1"/>
              <a:t>theo</a:t>
            </a:r>
            <a:r>
              <a:rPr lang="en-GB" i="1" dirty="0"/>
              <a:t> </a:t>
            </a:r>
            <a:r>
              <a:rPr lang="en-GB" i="1" dirty="0" err="1"/>
              <a:t>là</a:t>
            </a:r>
            <a:r>
              <a:rPr lang="en-GB" i="1" dirty="0"/>
              <a:t> n </a:t>
            </a:r>
            <a:r>
              <a:rPr lang="en-GB" i="1" dirty="0" err="1"/>
              <a:t>giá</a:t>
            </a:r>
            <a:r>
              <a:rPr lang="en-GB" i="1" dirty="0"/>
              <a:t> </a:t>
            </a:r>
            <a:r>
              <a:rPr lang="en-GB" i="1" dirty="0" err="1"/>
              <a:t>trị</a:t>
            </a:r>
            <a:r>
              <a:rPr lang="en-GB" i="1" dirty="0"/>
              <a:t> </a:t>
            </a:r>
            <a:r>
              <a:rPr lang="en-GB" i="1" dirty="0" err="1"/>
              <a:t>nguyên</a:t>
            </a:r>
            <a:r>
              <a:rPr lang="en-GB" i="1" dirty="0"/>
              <a:t> </a:t>
            </a:r>
            <a:r>
              <a:rPr lang="en-GB" i="1" dirty="0" err="1"/>
              <a:t>cách</a:t>
            </a:r>
            <a:r>
              <a:rPr lang="en-GB" i="1" dirty="0"/>
              <a:t> </a:t>
            </a:r>
            <a:r>
              <a:rPr lang="en-GB" i="1" dirty="0" err="1"/>
              <a:t>nhau</a:t>
            </a:r>
            <a:r>
              <a:rPr lang="en-GB" i="1" dirty="0"/>
              <a:t> </a:t>
            </a:r>
            <a:r>
              <a:rPr lang="en-GB" i="1" dirty="0" err="1"/>
              <a:t>bởi</a:t>
            </a:r>
            <a:r>
              <a:rPr lang="en-GB" i="1" dirty="0"/>
              <a:t> </a:t>
            </a:r>
            <a:r>
              <a:rPr lang="en-GB" i="1" dirty="0" err="1"/>
              <a:t>khoảng</a:t>
            </a:r>
            <a:r>
              <a:rPr lang="en-GB" i="1" dirty="0"/>
              <a:t> </a:t>
            </a:r>
            <a:r>
              <a:rPr lang="en-GB" i="1" dirty="0" err="1"/>
              <a:t>trắng</a:t>
            </a:r>
            <a:r>
              <a:rPr lang="en-GB" i="1" dirty="0"/>
              <a:t> </a:t>
            </a:r>
          </a:p>
          <a:p>
            <a:pPr marL="0" indent="0" algn="just">
              <a:buNone/>
            </a:pPr>
            <a:r>
              <a:rPr lang="en-GB" dirty="0" err="1"/>
              <a:t>Hãy</a:t>
            </a:r>
            <a:r>
              <a:rPr lang="en-GB" dirty="0"/>
              <a:t> </a:t>
            </a: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tử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lớn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,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tử</a:t>
            </a:r>
            <a:r>
              <a:rPr lang="en-GB" dirty="0"/>
              <a:t> </a:t>
            </a:r>
            <a:r>
              <a:rPr lang="en-GB" dirty="0" err="1"/>
              <a:t>nhỏ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,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tử</a:t>
            </a:r>
            <a:r>
              <a:rPr lang="en-GB" dirty="0"/>
              <a:t> </a:t>
            </a:r>
            <a:r>
              <a:rPr lang="en-GB" dirty="0" err="1"/>
              <a:t>chẵn</a:t>
            </a:r>
            <a:r>
              <a:rPr lang="en-GB" dirty="0"/>
              <a:t>, </a:t>
            </a:r>
            <a:r>
              <a:rPr lang="en-GB" dirty="0" err="1"/>
              <a:t>lẻ</a:t>
            </a:r>
            <a:r>
              <a:rPr lang="en-GB" dirty="0"/>
              <a:t>.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file “</a:t>
            </a:r>
            <a:r>
              <a:rPr lang="en-GB" dirty="0" err="1"/>
              <a:t>kq.out</a:t>
            </a:r>
            <a:r>
              <a:rPr lang="en-GB" dirty="0"/>
              <a:t>” </a:t>
            </a:r>
            <a:r>
              <a:rPr lang="en-GB" dirty="0" err="1"/>
              <a:t>gồm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:</a:t>
            </a:r>
          </a:p>
          <a:p>
            <a:pPr lvl="1"/>
            <a:r>
              <a:rPr lang="en-GB" i="1" dirty="0" err="1"/>
              <a:t>Dòng</a:t>
            </a:r>
            <a:r>
              <a:rPr lang="en-GB" i="1" dirty="0"/>
              <a:t> 1: So </a:t>
            </a:r>
            <a:r>
              <a:rPr lang="en-GB" i="1" dirty="0" err="1"/>
              <a:t>lon</a:t>
            </a:r>
            <a:r>
              <a:rPr lang="en-GB" i="1" dirty="0"/>
              <a:t> </a:t>
            </a:r>
            <a:r>
              <a:rPr lang="en-GB" i="1" dirty="0" err="1"/>
              <a:t>nhat</a:t>
            </a:r>
            <a:r>
              <a:rPr lang="en-GB" i="1" dirty="0"/>
              <a:t> la: …</a:t>
            </a:r>
          </a:p>
          <a:p>
            <a:pPr lvl="1"/>
            <a:r>
              <a:rPr lang="en-GB" i="1" dirty="0" err="1"/>
              <a:t>Dòng</a:t>
            </a:r>
            <a:r>
              <a:rPr lang="en-GB" i="1" dirty="0"/>
              <a:t> 2: So </a:t>
            </a:r>
            <a:r>
              <a:rPr lang="en-GB" i="1" dirty="0" err="1"/>
              <a:t>nho</a:t>
            </a:r>
            <a:r>
              <a:rPr lang="en-GB" i="1" dirty="0"/>
              <a:t> </a:t>
            </a:r>
            <a:r>
              <a:rPr lang="en-GB" i="1" dirty="0" err="1"/>
              <a:t>nhat</a:t>
            </a:r>
            <a:r>
              <a:rPr lang="en-GB" i="1" dirty="0"/>
              <a:t> la: …</a:t>
            </a:r>
          </a:p>
          <a:p>
            <a:pPr lvl="1"/>
            <a:r>
              <a:rPr lang="en-GB" i="1" dirty="0" err="1"/>
              <a:t>Dòng</a:t>
            </a:r>
            <a:r>
              <a:rPr lang="en-GB" i="1" dirty="0"/>
              <a:t> 3: So phan </a:t>
            </a:r>
            <a:r>
              <a:rPr lang="en-GB" i="1" dirty="0" err="1"/>
              <a:t>tu</a:t>
            </a:r>
            <a:r>
              <a:rPr lang="en-GB" i="1" dirty="0"/>
              <a:t> </a:t>
            </a:r>
            <a:r>
              <a:rPr lang="en-GB" i="1" dirty="0" err="1"/>
              <a:t>chan</a:t>
            </a:r>
            <a:r>
              <a:rPr lang="en-GB" i="1" dirty="0"/>
              <a:t> la: …</a:t>
            </a:r>
          </a:p>
          <a:p>
            <a:pPr lvl="1"/>
            <a:r>
              <a:rPr lang="en-GB" i="1" dirty="0" err="1"/>
              <a:t>Dòng</a:t>
            </a:r>
            <a:r>
              <a:rPr lang="en-GB" i="1" dirty="0"/>
              <a:t> 4: So phan </a:t>
            </a:r>
            <a:r>
              <a:rPr lang="en-GB" i="1" dirty="0" err="1"/>
              <a:t>tu</a:t>
            </a:r>
            <a:r>
              <a:rPr lang="en-GB" i="1" dirty="0"/>
              <a:t> le la: …</a:t>
            </a:r>
          </a:p>
        </p:txBody>
      </p:sp>
    </p:spTree>
    <p:extLst>
      <p:ext uri="{BB962C8B-B14F-4D97-AF65-F5344CB8AC3E}">
        <p14:creationId xmlns:p14="http://schemas.microsoft.com/office/powerpoint/2010/main" val="333179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Nội</a:t>
            </a:r>
            <a:r>
              <a:rPr lang="en-GB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50793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Các</a:t>
            </a:r>
            <a:r>
              <a:rPr lang="en-GB" dirty="0"/>
              <a:t> thao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tin</a:t>
            </a:r>
          </a:p>
          <a:p>
            <a:pPr algn="just">
              <a:lnSpc>
                <a:spcPct val="150000"/>
              </a:lnSpc>
            </a:pP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7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Thao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File </a:t>
            </a:r>
            <a:r>
              <a:rPr lang="en-GB" dirty="0" err="1"/>
              <a:t>nhị</a:t>
            </a:r>
            <a:r>
              <a:rPr lang="en-GB" dirty="0"/>
              <a:t> </a:t>
            </a:r>
            <a:r>
              <a:rPr lang="en-GB" dirty="0" err="1"/>
              <a:t>phân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31459"/>
              </p:ext>
            </p:extLst>
          </p:nvPr>
        </p:nvGraphicFramePr>
        <p:xfrm>
          <a:off x="76199" y="1722120"/>
          <a:ext cx="9027161" cy="42976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4290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4600"/>
                <a:gridCol w="3083560"/>
              </a:tblGrid>
              <a:tr h="377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Ý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34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file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44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fread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(&amp;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size,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FILE *)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71450" lvl="0" indent="-17145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23825" algn="l"/>
                        </a:tabLs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vùng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nhơ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́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đê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̉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đọc</a:t>
                      </a: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23825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kích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thước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mỗi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ô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nhơ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́ (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tính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bằng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byte)</a:t>
                      </a:r>
                    </a:p>
                    <a:p>
                      <a:pPr marL="171450" lvl="0" indent="-17145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23825" algn="l"/>
                        </a:tabLs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dài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liệu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a[30], b, n;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fread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(a,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n , f);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(&amp;b,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1 , f);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34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file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26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fwrite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(&amp;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size,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FILE *)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sô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́ </a:t>
                      </a:r>
                      <a:r>
                        <a:rPr lang="en-US" sz="2000" b="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sz="2000" b="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fread</a:t>
                      </a:r>
                      <a:endParaRPr lang="en-US" sz="2000" b="1" i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fwrite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(a,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n , f);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16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Các</a:t>
            </a:r>
            <a:r>
              <a:rPr lang="en-GB" dirty="0"/>
              <a:t> thao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52577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err="1"/>
              <a:t>Kiểm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 </a:t>
            </a:r>
            <a:r>
              <a:rPr lang="en-GB" dirty="0" err="1"/>
              <a:t>cuối</a:t>
            </a:r>
            <a:r>
              <a:rPr lang="en-GB" dirty="0"/>
              <a:t> </a:t>
            </a:r>
            <a:r>
              <a:rPr lang="en-GB" dirty="0" err="1"/>
              <a:t>cùng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File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feof</a:t>
            </a:r>
            <a:r>
              <a:rPr lang="en-US" dirty="0"/>
              <a:t>(FILE *f</a:t>
            </a:r>
            <a:r>
              <a:rPr lang="en-US" dirty="0" smtClean="0"/>
              <a:t>);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GB" dirty="0" err="1"/>
              <a:t>Trả</a:t>
            </a:r>
            <a:r>
              <a:rPr lang="en-GB" dirty="0"/>
              <a:t> v</a:t>
            </a:r>
            <a:r>
              <a:rPr lang="vi-VN" dirty="0"/>
              <a:t>ề EOF nếu cuối tập tin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N</a:t>
            </a:r>
            <a:r>
              <a:rPr lang="vi-VN" dirty="0"/>
              <a:t>gược lại trả về 0</a:t>
            </a: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Di </a:t>
            </a:r>
            <a:r>
              <a:rPr lang="en-GB" dirty="0" err="1"/>
              <a:t>chuyển</a:t>
            </a:r>
            <a:r>
              <a:rPr lang="en-GB" dirty="0"/>
              <a:t> con </a:t>
            </a:r>
            <a:r>
              <a:rPr lang="en-GB" dirty="0" err="1"/>
              <a:t>trỏ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File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void rewind(FILE *f</a:t>
            </a:r>
            <a:r>
              <a:rPr lang="en-US" dirty="0" smtClean="0"/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ĐỌC, GHI KIỂU CẤU TRÚC TRÊN FILE</a:t>
            </a:r>
          </a:p>
        </p:txBody>
      </p:sp>
    </p:spTree>
    <p:extLst>
      <p:ext uri="{BB962C8B-B14F-4D97-AF65-F5344CB8AC3E}">
        <p14:creationId xmlns:p14="http://schemas.microsoft.com/office/powerpoint/2010/main" val="273314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077200" cy="464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dirty="0"/>
              <a:t>int </a:t>
            </a:r>
            <a:r>
              <a:rPr lang="vi-VN" b="1" dirty="0"/>
              <a:t>fread</a:t>
            </a:r>
            <a:r>
              <a:rPr lang="vi-VN" dirty="0"/>
              <a:t> (void</a:t>
            </a:r>
            <a:r>
              <a:rPr lang="en-US" dirty="0"/>
              <a:t> </a:t>
            </a:r>
            <a:r>
              <a:rPr lang="vi-VN" dirty="0"/>
              <a:t>*p, int size , int n, FILE *fp);</a:t>
            </a:r>
            <a:endParaRPr lang="en-US" dirty="0"/>
          </a:p>
          <a:p>
            <a:r>
              <a:rPr lang="vi-VN" b="1" dirty="0"/>
              <a:t>p</a:t>
            </a:r>
            <a:r>
              <a:rPr lang="vi-VN" dirty="0"/>
              <a:t>: con trỏ trỏ tới vùng nhớ chứa dữ liệu đọc được</a:t>
            </a:r>
            <a:endParaRPr lang="en-US" dirty="0"/>
          </a:p>
          <a:p>
            <a:r>
              <a:rPr lang="vi-VN" b="1" dirty="0"/>
              <a:t>size</a:t>
            </a:r>
            <a:r>
              <a:rPr lang="en-US" dirty="0"/>
              <a:t>:</a:t>
            </a:r>
            <a:r>
              <a:rPr lang="vi-VN" dirty="0"/>
              <a:t> kích thước của mẫu tin </a:t>
            </a:r>
            <a:r>
              <a:rPr lang="en-US" dirty="0"/>
              <a:t>(</a:t>
            </a:r>
            <a:r>
              <a:rPr lang="vi-VN" dirty="0"/>
              <a:t>byte</a:t>
            </a:r>
            <a:r>
              <a:rPr lang="en-US" dirty="0"/>
              <a:t>)</a:t>
            </a:r>
          </a:p>
          <a:p>
            <a:r>
              <a:rPr lang="vi-VN" b="1" dirty="0"/>
              <a:t>n</a:t>
            </a:r>
            <a:r>
              <a:rPr lang="vi-VN" dirty="0"/>
              <a:t>: là số mẫu tin cần đọc</a:t>
            </a:r>
            <a:endParaRPr lang="en-US" dirty="0"/>
          </a:p>
          <a:p>
            <a:r>
              <a:rPr lang="vi-VN" b="1" dirty="0"/>
              <a:t>fp</a:t>
            </a:r>
            <a:r>
              <a:rPr lang="en-US" dirty="0"/>
              <a:t>:</a:t>
            </a:r>
            <a:r>
              <a:rPr lang="vi-VN" dirty="0"/>
              <a:t> là con trỏ </a:t>
            </a:r>
            <a:r>
              <a:rPr lang="en-US" dirty="0"/>
              <a:t>file</a:t>
            </a:r>
          </a:p>
          <a:p>
            <a:pPr marL="0" indent="0">
              <a:buNone/>
            </a:pPr>
            <a:r>
              <a:rPr lang="vi-VN" dirty="0">
                <a:solidFill>
                  <a:srgbClr val="FF0000"/>
                </a:solidFill>
              </a:rPr>
              <a:t>Hàm sẽ trả về một giá trị = số mẫu tin thực sự </a:t>
            </a:r>
            <a:r>
              <a:rPr lang="en-US" dirty="0" err="1">
                <a:solidFill>
                  <a:srgbClr val="FF0000"/>
                </a:solidFill>
              </a:rPr>
              <a:t>đọc</a:t>
            </a:r>
            <a:r>
              <a:rPr lang="vi-VN" dirty="0">
                <a:solidFill>
                  <a:srgbClr val="FF0000"/>
                </a:solidFill>
              </a:rPr>
              <a:t> được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8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8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dirty="0"/>
              <a:t>int </a:t>
            </a:r>
            <a:r>
              <a:rPr lang="vi-VN" b="1" dirty="0"/>
              <a:t>fwrite</a:t>
            </a:r>
            <a:r>
              <a:rPr lang="vi-VN" dirty="0"/>
              <a:t> (void *p, int size , int n , FILE</a:t>
            </a:r>
            <a:r>
              <a:rPr lang="en-US" dirty="0"/>
              <a:t> </a:t>
            </a:r>
            <a:r>
              <a:rPr lang="vi-VN" dirty="0"/>
              <a:t>*fp);</a:t>
            </a:r>
            <a:endParaRPr lang="en-US" dirty="0"/>
          </a:p>
          <a:p>
            <a:r>
              <a:rPr lang="vi-VN" b="1" dirty="0"/>
              <a:t>p:</a:t>
            </a:r>
            <a:r>
              <a:rPr lang="vi-VN" dirty="0"/>
              <a:t> con trỏ trỏ tới vùng nhớ chứa dữ liệu cần ghi</a:t>
            </a:r>
            <a:endParaRPr lang="en-US" dirty="0"/>
          </a:p>
          <a:p>
            <a:r>
              <a:rPr lang="vi-VN" b="1" dirty="0"/>
              <a:t>size:</a:t>
            </a:r>
            <a:r>
              <a:rPr lang="vi-VN" dirty="0"/>
              <a:t> kích thước của mẫu tin </a:t>
            </a:r>
            <a:r>
              <a:rPr lang="en-US" dirty="0"/>
              <a:t>(</a:t>
            </a:r>
            <a:r>
              <a:rPr lang="vi-VN" dirty="0"/>
              <a:t>byte</a:t>
            </a:r>
            <a:r>
              <a:rPr lang="en-US" dirty="0"/>
              <a:t>)</a:t>
            </a:r>
          </a:p>
          <a:p>
            <a:r>
              <a:rPr lang="vi-VN" b="1" dirty="0"/>
              <a:t>n</a:t>
            </a:r>
            <a:r>
              <a:rPr lang="en-US" b="1" dirty="0"/>
              <a:t>:</a:t>
            </a:r>
            <a:r>
              <a:rPr lang="vi-VN" dirty="0"/>
              <a:t> số mẫu tin cần ghi</a:t>
            </a:r>
            <a:endParaRPr lang="en-US" dirty="0"/>
          </a:p>
          <a:p>
            <a:r>
              <a:rPr lang="en-US" b="1" dirty="0"/>
              <a:t>f</a:t>
            </a:r>
            <a:r>
              <a:rPr lang="vi-VN" b="1" dirty="0"/>
              <a:t>p</a:t>
            </a:r>
            <a:r>
              <a:rPr lang="en-US" b="1" dirty="0"/>
              <a:t>:</a:t>
            </a:r>
            <a:r>
              <a:rPr lang="vi-VN" dirty="0"/>
              <a:t> </a:t>
            </a:r>
            <a:r>
              <a:rPr lang="en-US" dirty="0"/>
              <a:t>c</a:t>
            </a:r>
            <a:r>
              <a:rPr lang="vi-VN" dirty="0"/>
              <a:t>on trỏ </a:t>
            </a:r>
            <a:r>
              <a:rPr lang="en-US" dirty="0"/>
              <a:t>file</a:t>
            </a:r>
          </a:p>
          <a:p>
            <a:pPr marL="0" indent="0" algn="ctr">
              <a:buNone/>
            </a:pPr>
            <a:r>
              <a:rPr lang="vi-VN" dirty="0">
                <a:solidFill>
                  <a:srgbClr val="FF0000"/>
                </a:solidFill>
              </a:rPr>
              <a:t>Hàm sẽ trả về một giá trị = số mẫu tin thực sự ghi được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51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 Oxy (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mỗi</a:t>
            </a:r>
            <a:r>
              <a:rPr lang="en-US" i="1" dirty="0"/>
              <a:t> </a:t>
            </a:r>
            <a:r>
              <a:rPr lang="en-US" i="1" dirty="0" err="1"/>
              <a:t>trục</a:t>
            </a:r>
            <a:r>
              <a:rPr lang="en-US" i="1" dirty="0"/>
              <a:t> </a:t>
            </a:r>
            <a:r>
              <a:rPr lang="en-US" i="1" dirty="0" err="1"/>
              <a:t>tọa</a:t>
            </a:r>
            <a:r>
              <a:rPr lang="en-US" i="1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phát</a:t>
            </a:r>
            <a:r>
              <a:rPr lang="en-US" i="1" dirty="0"/>
              <a:t> </a:t>
            </a:r>
            <a:r>
              <a:rPr lang="en-US" i="1" dirty="0" err="1"/>
              <a:t>sinh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khoảng</a:t>
            </a:r>
            <a:r>
              <a:rPr lang="en-US" i="1" dirty="0"/>
              <a:t> [-50..50]</a:t>
            </a:r>
            <a:r>
              <a:rPr lang="en-US" dirty="0"/>
              <a:t>)</a:t>
            </a:r>
          </a:p>
          <a:p>
            <a:pPr algn="just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“</a:t>
            </a:r>
            <a:r>
              <a:rPr lang="en-US" b="1" i="1" dirty="0" err="1"/>
              <a:t>dsToaDo.inp</a:t>
            </a:r>
            <a:r>
              <a:rPr lang="en-US" dirty="0"/>
              <a:t>”</a:t>
            </a:r>
          </a:p>
          <a:p>
            <a:pPr algn="just"/>
            <a:r>
              <a:rPr lang="en-US" dirty="0" err="1"/>
              <a:t>Đọc</a:t>
            </a:r>
            <a:r>
              <a:rPr lang="en-US" dirty="0"/>
              <a:t> file “</a:t>
            </a:r>
            <a:r>
              <a:rPr lang="en-US" b="1" i="1" dirty="0" err="1"/>
              <a:t>dsToaDo.inp</a:t>
            </a:r>
            <a:r>
              <a:rPr lang="en-US" dirty="0"/>
              <a:t>”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“</a:t>
            </a:r>
            <a:r>
              <a:rPr lang="en-US" b="1" i="1" dirty="0" err="1"/>
              <a:t>toaDoDuong.out</a:t>
            </a:r>
            <a:r>
              <a:rPr lang="en-US" dirty="0"/>
              <a:t>”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2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758" y="1647885"/>
            <a:ext cx="903324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structPoint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structPoint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PhatSinh(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XuatMang(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LuuFile(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*fileName);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LuuToaDoDuong(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*fileIn,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*fileOut);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XuatFile(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*fileName);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9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1600200"/>
            <a:ext cx="783099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PhatSinh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n)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rand() %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51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rand() %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rand() %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51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rand() %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XuatMang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n)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65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8537" y="2152233"/>
            <a:ext cx="851066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LuuFile(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*fileName) {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*fp;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fp = fopen(fileName,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"wb"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n; i++) {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fwrite(&amp;a[i],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fp);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fclose(fp);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15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200" y="1219200"/>
            <a:ext cx="902041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LuuToaDoDuong(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*fileIn,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*fileOut) {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*fIn, *fOut;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fIn = fopen(fileIn,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"rb"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fOut = fopen(fileOut,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"wb"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(fread(&amp;d,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fIn) &gt;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d.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fwrite(&amp;d,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fOut);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_fcloseall();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KHÁI NIỆM</a:t>
            </a:r>
          </a:p>
        </p:txBody>
      </p:sp>
    </p:spTree>
    <p:extLst>
      <p:ext uri="{BB962C8B-B14F-4D97-AF65-F5344CB8AC3E}">
        <p14:creationId xmlns:p14="http://schemas.microsoft.com/office/powerpoint/2010/main" val="1687244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1100" y="1828800"/>
            <a:ext cx="88505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XuatFile(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*fileName) {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*fp;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fp = fopen(fileName,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"rb"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(fread(&amp;d,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fp) &gt;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printf(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98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9190" y="-5417"/>
            <a:ext cx="8802410" cy="6863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time(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luong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 can phat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&amp;n);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 =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 malloc(n *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PhatSinh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n);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sach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duoc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phat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XuatMang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n);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LuuFile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n,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dsToaDo.inp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LuuToaDoDuong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dsToaDo.inp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toaDoDuong.out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Kiem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ket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qua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luu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sach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file: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dsToaDo.inp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sach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duong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file: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toaDoDuong.out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free(a);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25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thao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47800"/>
            <a:ext cx="7886700" cy="5334000"/>
          </a:xfrm>
        </p:spPr>
        <p:txBody>
          <a:bodyPr>
            <a:normAutofit/>
          </a:bodyPr>
          <a:lstStyle/>
          <a:p>
            <a:r>
              <a:rPr lang="en-GB" dirty="0" err="1"/>
              <a:t>Xóa</a:t>
            </a:r>
            <a:r>
              <a:rPr lang="en-GB" dirty="0"/>
              <a:t> 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remove (</a:t>
            </a:r>
            <a:r>
              <a:rPr lang="en-US" dirty="0" err="1"/>
              <a:t>đường</a:t>
            </a:r>
            <a:r>
              <a:rPr lang="en-US" dirty="0"/>
              <a:t> </a:t>
            </a:r>
            <a:r>
              <a:rPr lang="en-US" dirty="0" err="1"/>
              <a:t>dẫn</a:t>
            </a:r>
            <a:r>
              <a:rPr lang="en-US" dirty="0"/>
              <a:t> </a:t>
            </a:r>
            <a:r>
              <a:rPr lang="en-US" dirty="0" err="1"/>
              <a:t>tập</a:t>
            </a:r>
            <a:r>
              <a:rPr lang="en-US" dirty="0"/>
              <a:t> tin);</a:t>
            </a:r>
          </a:p>
          <a:p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tên</a:t>
            </a:r>
            <a:r>
              <a:rPr lang="en-GB" dirty="0"/>
              <a:t> File</a:t>
            </a:r>
          </a:p>
          <a:p>
            <a:pPr marL="0" indent="0">
              <a:buNone/>
            </a:pPr>
            <a:r>
              <a:rPr lang="en-US" dirty="0"/>
              <a:t>	rename (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tập</a:t>
            </a:r>
            <a:r>
              <a:rPr lang="en-US" dirty="0"/>
              <a:t> tin cũ,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tập</a:t>
            </a:r>
            <a:r>
              <a:rPr lang="en-US" dirty="0"/>
              <a:t> tin </a:t>
            </a:r>
            <a:r>
              <a:rPr lang="en-US" dirty="0" err="1"/>
              <a:t>mới</a:t>
            </a:r>
            <a:r>
              <a:rPr lang="en-US" dirty="0"/>
              <a:t>);</a:t>
            </a:r>
          </a:p>
          <a:p>
            <a:r>
              <a:rPr lang="en-GB" dirty="0"/>
              <a:t>Cho </a:t>
            </a:r>
            <a:r>
              <a:rPr lang="en-GB" dirty="0" err="1"/>
              <a:t>biết</a:t>
            </a:r>
            <a:r>
              <a:rPr lang="en-GB" dirty="0"/>
              <a:t>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 con </a:t>
            </a:r>
            <a:r>
              <a:rPr lang="en-GB" dirty="0" err="1"/>
              <a:t>trỏ</a:t>
            </a:r>
            <a:r>
              <a:rPr lang="en-GB" dirty="0"/>
              <a:t>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ftell</a:t>
            </a:r>
            <a:r>
              <a:rPr lang="en-US" dirty="0"/>
              <a:t> (FILE *);</a:t>
            </a:r>
          </a:p>
        </p:txBody>
      </p:sp>
    </p:spTree>
    <p:extLst>
      <p:ext uri="{BB962C8B-B14F-4D97-AF65-F5344CB8AC3E}">
        <p14:creationId xmlns:p14="http://schemas.microsoft.com/office/powerpoint/2010/main" val="1599407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thao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47800"/>
            <a:ext cx="78867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/>
              <a:t>Di </a:t>
            </a:r>
            <a:r>
              <a:rPr lang="en-GB" b="1" dirty="0" err="1"/>
              <a:t>chuyển</a:t>
            </a:r>
            <a:r>
              <a:rPr lang="en-GB" b="1" dirty="0"/>
              <a:t> con </a:t>
            </a:r>
            <a:r>
              <a:rPr lang="en-GB" b="1" dirty="0" err="1"/>
              <a:t>trỏ</a:t>
            </a:r>
            <a:r>
              <a:rPr lang="en-GB" b="1" dirty="0"/>
              <a:t> File </a:t>
            </a:r>
            <a:r>
              <a:rPr lang="en-GB" b="1" dirty="0" err="1"/>
              <a:t>từ</a:t>
            </a:r>
            <a:r>
              <a:rPr lang="en-GB" b="1" dirty="0"/>
              <a:t> </a:t>
            </a:r>
            <a:r>
              <a:rPr lang="en-GB" b="1" dirty="0" err="1"/>
              <a:t>vị</a:t>
            </a:r>
            <a:r>
              <a:rPr lang="en-GB" b="1" dirty="0"/>
              <a:t> </a:t>
            </a:r>
            <a:r>
              <a:rPr lang="en-GB" b="1" dirty="0" err="1"/>
              <a:t>trí</a:t>
            </a:r>
            <a:r>
              <a:rPr lang="en-GB" b="1" dirty="0"/>
              <a:t> </a:t>
            </a:r>
            <a:r>
              <a:rPr lang="en-GB" b="1" dirty="0" err="1"/>
              <a:t>xuất</a:t>
            </a:r>
            <a:r>
              <a:rPr lang="en-GB" b="1" dirty="0"/>
              <a:t> </a:t>
            </a:r>
            <a:r>
              <a:rPr lang="en-GB" b="1" dirty="0" err="1"/>
              <a:t>phát</a:t>
            </a:r>
            <a:r>
              <a:rPr lang="en-GB" b="1" dirty="0"/>
              <a:t> </a:t>
            </a:r>
            <a:r>
              <a:rPr lang="en-GB" b="1" dirty="0" err="1"/>
              <a:t>cho</a:t>
            </a:r>
            <a:r>
              <a:rPr lang="en-GB" b="1" dirty="0"/>
              <a:t> </a:t>
            </a:r>
            <a:r>
              <a:rPr lang="en-GB" b="1" dirty="0" err="1"/>
              <a:t>trước</a:t>
            </a:r>
            <a:endParaRPr lang="en-US" b="1" dirty="0"/>
          </a:p>
          <a:p>
            <a:pPr marL="0" indent="0" algn="ctr">
              <a:buNone/>
            </a:pPr>
            <a:r>
              <a:rPr lang="en-US" dirty="0" err="1"/>
              <a:t>fseek</a:t>
            </a:r>
            <a:r>
              <a:rPr lang="en-US" dirty="0"/>
              <a:t> (FILE *,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dời</a:t>
            </a:r>
            <a:r>
              <a:rPr lang="en-US" dirty="0"/>
              <a:t>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SEEK_SET</a:t>
            </a:r>
            <a:r>
              <a:rPr lang="en-US" dirty="0"/>
              <a:t>	</a:t>
            </a:r>
            <a:r>
              <a:rPr lang="en-US" dirty="0" err="1"/>
              <a:t>đầu</a:t>
            </a:r>
            <a:r>
              <a:rPr lang="en-US" dirty="0"/>
              <a:t> </a:t>
            </a:r>
            <a:r>
              <a:rPr lang="en-US" dirty="0" err="1"/>
              <a:t>tập</a:t>
            </a:r>
            <a:r>
              <a:rPr lang="en-US" dirty="0"/>
              <a:t> tin	  	(</a:t>
            </a:r>
            <a:r>
              <a:rPr lang="en-US" i="1" dirty="0" err="1"/>
              <a:t>giá</a:t>
            </a:r>
            <a:r>
              <a:rPr lang="en-US" i="1" dirty="0"/>
              <a:t> trị 0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SEEK_END</a:t>
            </a:r>
            <a:r>
              <a:rPr lang="en-US" dirty="0"/>
              <a:t>	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tập</a:t>
            </a:r>
            <a:r>
              <a:rPr lang="en-US" dirty="0"/>
              <a:t> tin	  	(</a:t>
            </a:r>
            <a:r>
              <a:rPr lang="en-US" i="1" dirty="0" err="1"/>
              <a:t>giá</a:t>
            </a:r>
            <a:r>
              <a:rPr lang="en-US" i="1" dirty="0"/>
              <a:t> trị 2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SEEK_CUR</a:t>
            </a:r>
            <a:r>
              <a:rPr lang="en-US" dirty="0"/>
              <a:t>	vị trí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hành</a:t>
            </a:r>
            <a:r>
              <a:rPr lang="en-US" dirty="0"/>
              <a:t>		(</a:t>
            </a:r>
            <a:r>
              <a:rPr lang="en-US" i="1" dirty="0" err="1"/>
              <a:t>giá</a:t>
            </a:r>
            <a:r>
              <a:rPr lang="en-US" i="1" dirty="0"/>
              <a:t> trị 1</a:t>
            </a:r>
            <a:r>
              <a:rPr lang="en-US" dirty="0"/>
              <a:t>)</a:t>
            </a:r>
          </a:p>
          <a:p>
            <a:pPr marL="0" lvl="2" indent="0" algn="ctr">
              <a:buNone/>
            </a:pPr>
            <a:r>
              <a:rPr lang="en-US" dirty="0" err="1">
                <a:solidFill>
                  <a:srgbClr val="FF0000"/>
                </a:solidFill>
              </a:rPr>
              <a:t>Độ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byte</a:t>
            </a:r>
          </a:p>
        </p:txBody>
      </p:sp>
    </p:spTree>
    <p:extLst>
      <p:ext uri="{BB962C8B-B14F-4D97-AF65-F5344CB8AC3E}">
        <p14:creationId xmlns:p14="http://schemas.microsoft.com/office/powerpoint/2010/main" val="2655161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5105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,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file “</a:t>
            </a:r>
            <a:r>
              <a:rPr lang="en-US" b="1" i="1" dirty="0" err="1"/>
              <a:t>dsToaDo.inp</a:t>
            </a:r>
            <a:r>
              <a:rPr lang="en-US" dirty="0"/>
              <a:t>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file “</a:t>
            </a:r>
            <a:r>
              <a:rPr lang="en-US" b="1" i="1" dirty="0" err="1"/>
              <a:t>toaDoDuong.out</a:t>
            </a:r>
            <a:r>
              <a:rPr lang="en-US" dirty="0"/>
              <a:t>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b="1" i="1" dirty="0"/>
              <a:t>d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(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xuất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file “</a:t>
            </a:r>
            <a:r>
              <a:rPr lang="en-US" b="1" i="1" dirty="0" err="1"/>
              <a:t>dsToaDo.inp</a:t>
            </a:r>
            <a:r>
              <a:rPr lang="en-US" dirty="0"/>
              <a:t>” </a:t>
            </a:r>
            <a:r>
              <a:rPr lang="en-US" dirty="0" err="1"/>
              <a:t>và</a:t>
            </a:r>
            <a:r>
              <a:rPr lang="en-US" dirty="0"/>
              <a:t> “</a:t>
            </a:r>
            <a:r>
              <a:rPr lang="en-US" b="1" i="1" dirty="0" err="1"/>
              <a:t>toaDoDuong.out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099307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885951"/>
            <a:ext cx="2849761" cy="3367358"/>
          </a:xfrm>
        </p:spPr>
      </p:pic>
    </p:spTree>
    <p:extLst>
      <p:ext uri="{BB962C8B-B14F-4D97-AF65-F5344CB8AC3E}">
        <p14:creationId xmlns:p14="http://schemas.microsoft.com/office/powerpoint/2010/main" val="69897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924800" cy="838200"/>
          </a:xfrm>
        </p:spPr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62000" y="1600200"/>
            <a:ext cx="792480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cho phép lưu trữ dữ liệu ở bộ nhớ ngoài (đĩa)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kích thước lớn với số lượng các phần tử không hạn chế (</a:t>
            </a:r>
            <a:r>
              <a:rPr lang="vi-V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bị hạn chế bởi dung lượng của bộ nhớ ngoài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6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50793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dirty="0"/>
              <a:t> </a:t>
            </a:r>
            <a:r>
              <a:rPr lang="vi-VN" b="1" dirty="0"/>
              <a:t>Biến </a:t>
            </a:r>
            <a:r>
              <a:rPr lang="en-GB" b="1" dirty="0"/>
              <a:t>File</a:t>
            </a:r>
            <a:r>
              <a:rPr lang="vi-VN" b="1" dirty="0"/>
              <a:t>: </a:t>
            </a:r>
            <a:r>
              <a:rPr lang="vi-VN" dirty="0"/>
              <a:t>là một biến thuộc kiểu dữ liệu tập tin dùng để đại diện cho một tập tin</a:t>
            </a:r>
          </a:p>
          <a:p>
            <a:pPr>
              <a:lnSpc>
                <a:spcPct val="150000"/>
              </a:lnSpc>
            </a:pPr>
            <a:r>
              <a:rPr lang="vi-VN" b="1" dirty="0"/>
              <a:t>Con trỏ tập tin: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vi-VN" dirty="0"/>
              <a:t>tin </a:t>
            </a:r>
            <a:r>
              <a:rPr lang="en-GB" dirty="0" err="1"/>
              <a:t>khi</a:t>
            </a:r>
            <a:r>
              <a:rPr lang="en-GB" dirty="0"/>
              <a:t> thao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vi-VN" dirty="0"/>
              <a:t>đọc</a:t>
            </a:r>
            <a:r>
              <a:rPr lang="en-GB" dirty="0"/>
              <a:t> </a:t>
            </a:r>
            <a:r>
              <a:rPr lang="vi-VN" dirty="0"/>
              <a:t>/ghi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File: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File text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File </a:t>
            </a:r>
            <a:r>
              <a:rPr lang="en-GB" dirty="0" err="1"/>
              <a:t>nhị</a:t>
            </a:r>
            <a:r>
              <a:rPr lang="en-GB" dirty="0"/>
              <a:t> </a:t>
            </a:r>
            <a:r>
              <a:rPr lang="en-GB" dirty="0" err="1"/>
              <a:t>phân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8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D</a:t>
            </a:r>
            <a:r>
              <a:rPr lang="vi-VN" dirty="0"/>
              <a:t>ùng để ghi các ký tự lên đĩa</a:t>
            </a:r>
            <a:r>
              <a:rPr lang="en-GB" dirty="0"/>
              <a:t> </a:t>
            </a:r>
            <a:r>
              <a:rPr lang="vi-VN" dirty="0"/>
              <a:t>dưới dạng mã Ascii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/>
              <a:t>D</a:t>
            </a:r>
            <a:r>
              <a:rPr lang="vi-VN" dirty="0"/>
              <a:t>ữ liệu của tập tin được lưu trữ thành các dòng, mỗi dòng được kết thúc bằng ký tự xuống dòng (new line), ký hiệu ‘\n’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vi-VN" dirty="0"/>
              <a:t>Mỗi tập tin được kết thúc bởi ký tự EOF (</a:t>
            </a:r>
            <a:r>
              <a:rPr lang="vi-VN" b="1" dirty="0"/>
              <a:t>E</a:t>
            </a:r>
            <a:r>
              <a:rPr lang="vi-VN" dirty="0"/>
              <a:t>nd </a:t>
            </a:r>
            <a:r>
              <a:rPr lang="vi-VN" b="1" dirty="0"/>
              <a:t>O</a:t>
            </a:r>
            <a:r>
              <a:rPr lang="vi-VN" dirty="0"/>
              <a:t>f </a:t>
            </a:r>
            <a:r>
              <a:rPr lang="vi-VN" b="1" dirty="0"/>
              <a:t>F</a:t>
            </a:r>
            <a:r>
              <a:rPr lang="vi-VN" dirty="0"/>
              <a:t>ile) có mã Ascii là 26 (xác định bởi tổ hợp phím Ctrl + Z)</a:t>
            </a:r>
          </a:p>
        </p:txBody>
      </p:sp>
    </p:spTree>
    <p:extLst>
      <p:ext uri="{BB962C8B-B14F-4D97-AF65-F5344CB8AC3E}">
        <p14:creationId xmlns:p14="http://schemas.microsoft.com/office/powerpoint/2010/main" val="33096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</a:t>
            </a:r>
            <a:r>
              <a:rPr lang="en-GB" dirty="0" err="1"/>
              <a:t>nhị</a:t>
            </a:r>
            <a:r>
              <a:rPr lang="en-GB" dirty="0"/>
              <a:t> </a:t>
            </a:r>
            <a:r>
              <a:rPr lang="en-GB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dãy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bytes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tục</a:t>
            </a:r>
            <a:endParaRPr lang="en-GB" dirty="0"/>
          </a:p>
          <a:p>
            <a:r>
              <a:rPr lang="en-GB" dirty="0" err="1"/>
              <a:t>Nội</a:t>
            </a:r>
            <a:r>
              <a:rPr lang="en-GB" dirty="0"/>
              <a:t> dung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hóa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THAO TÁC TRÊN FILE</a:t>
            </a:r>
          </a:p>
        </p:txBody>
      </p:sp>
    </p:spTree>
    <p:extLst>
      <p:ext uri="{BB962C8B-B14F-4D97-AF65-F5344CB8AC3E}">
        <p14:creationId xmlns:p14="http://schemas.microsoft.com/office/powerpoint/2010/main" val="40717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thao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thao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con </a:t>
            </a:r>
            <a:r>
              <a:rPr lang="en-GB" dirty="0" err="1"/>
              <a:t>trỏ</a:t>
            </a:r>
            <a:r>
              <a:rPr lang="en-GB" dirty="0"/>
              <a:t> file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Mở</a:t>
            </a:r>
            <a:r>
              <a:rPr lang="en-GB" dirty="0"/>
              <a:t> file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Thao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đọc</a:t>
            </a:r>
            <a:r>
              <a:rPr lang="en-GB" dirty="0"/>
              <a:t>/ 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file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Đóng</a:t>
            </a:r>
            <a:r>
              <a:rPr lang="en-GB" dirty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5976</TotalTime>
  <Words>1503</Words>
  <Application>Microsoft Macintosh PowerPoint</Application>
  <PresentationFormat>On-screen Show (4:3)</PresentationFormat>
  <Paragraphs>247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Arial</vt:lpstr>
      <vt:lpstr>Office Theme</vt:lpstr>
      <vt:lpstr>Lập trình C Chương 6. Thao tác trên tập tin (3 tiết)</vt:lpstr>
      <vt:lpstr>Nội dung</vt:lpstr>
      <vt:lpstr>PowerPoint Presentation</vt:lpstr>
      <vt:lpstr>Khái niệm</vt:lpstr>
      <vt:lpstr>Khái niệm</vt:lpstr>
      <vt:lpstr>File text</vt:lpstr>
      <vt:lpstr>File nhị phân</vt:lpstr>
      <vt:lpstr>PowerPoint Presentation</vt:lpstr>
      <vt:lpstr>Các thao tác khi thao tác trên File</vt:lpstr>
      <vt:lpstr>Khai báo con trỏ file</vt:lpstr>
      <vt:lpstr>Mở file</vt:lpstr>
      <vt:lpstr>Các thông tin Mode</vt:lpstr>
      <vt:lpstr>Ví dụ tạo mới file text “test.txt” ở ổ đĩa D:</vt:lpstr>
      <vt:lpstr>Đóng tập tin</vt:lpstr>
      <vt:lpstr>Thao tác trên File text</vt:lpstr>
      <vt:lpstr>Ví dụ </vt:lpstr>
      <vt:lpstr>PowerPoint Presentation</vt:lpstr>
      <vt:lpstr>Bài tập</vt:lpstr>
      <vt:lpstr>Bài tập</vt:lpstr>
      <vt:lpstr>Thao tác trên File nhị phân</vt:lpstr>
      <vt:lpstr>Các thao tác khác trên File</vt:lpstr>
      <vt:lpstr>PowerPoint Presentation</vt:lpstr>
      <vt:lpstr>Đọc kiểu cấu trúc trên file</vt:lpstr>
      <vt:lpstr>Ghi kiểu cấu trúc trên file</vt:lpstr>
      <vt:lpstr>Ví dụ</vt:lpstr>
      <vt:lpstr>Khai báo cấu trúc và hàm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thao tác khác trên File</vt:lpstr>
      <vt:lpstr>Các thao tác khác trên File</vt:lpstr>
      <vt:lpstr>Bài tập</vt:lpstr>
      <vt:lpstr>Q&amp;A</vt:lpstr>
    </vt:vector>
  </TitlesOfParts>
  <Company>home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Minh-Thai Tran</cp:lastModifiedBy>
  <cp:revision>434</cp:revision>
  <dcterms:created xsi:type="dcterms:W3CDTF">2002-09-02T01:30:43Z</dcterms:created>
  <dcterms:modified xsi:type="dcterms:W3CDTF">2017-08-07T07:33:50Z</dcterms:modified>
</cp:coreProperties>
</file>