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99" autoAdjust="0"/>
  </p:normalViewPr>
  <p:slideViewPr>
    <p:cSldViewPr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06/09/2017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06/09/2017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Chương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0503F-E449-4823-92B3-539DC91E22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i.wikipedia.org/wiki/T%E1%BA%ADp_h%E1%BB%A3p_h%E1%BB%AFu_h%E1%BA%A1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Crocodile%20Clips\Crocodile%20ICT%20605\CrocodileICT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hyperlink" Target="http://www.pacestar.com/ed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ocodile-clip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32833"/>
            <a:ext cx="7753350" cy="1066800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Bài</a:t>
            </a:r>
            <a:r>
              <a:rPr lang="en-US" dirty="0">
                <a:solidFill>
                  <a:srgbClr val="FFFF00"/>
                </a:solidFill>
              </a:rPr>
              <a:t> 1. </a:t>
            </a:r>
            <a:r>
              <a:rPr lang="en-US" dirty="0" err="1">
                <a:solidFill>
                  <a:srgbClr val="FFFF00"/>
                </a:solidFill>
              </a:rPr>
              <a:t>Tổng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về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trình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06/09/2017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FB772-8C16-4E2D-BDC1-F7491433AC9D}" type="slidenum">
              <a:rPr 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152400"/>
            <a:ext cx="71425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691273" y="2057401"/>
            <a:ext cx="7995528" cy="3655219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>
                <a:hlinkClick r:id="rId2" action="ppaction://hlinkfile" tooltip="Tập hợp hữu hạn"/>
              </a:rPr>
              <a:t>T</a:t>
            </a:r>
            <a:r>
              <a:rPr lang="vi-VN" dirty="0">
                <a:hlinkClick r:id="rId2" action="ppaction://hlinkfile" tooltip="Tập hợp hữu hạn"/>
              </a:rPr>
              <a:t>ập hợp hữu hạn</a:t>
            </a:r>
            <a:r>
              <a:rPr lang="vi-VN" dirty="0"/>
              <a:t> của các chỉ thị hay phương cách được định nghĩa rõ ràng cho việc hoàn tất một số sự việc từ một trạng thái ban đầu cho trước; khi các chỉ thị này được áp dụng triệt để thì sẽ dẫn đến kết quả sau cùng như đã dự đoán</a:t>
            </a:r>
          </a:p>
          <a:p>
            <a:pPr algn="just">
              <a:defRPr/>
            </a:pPr>
            <a:r>
              <a:rPr lang="vi-VN" dirty="0"/>
              <a:t>Có thể là công thức</a:t>
            </a:r>
            <a:r>
              <a:rPr lang="en-US" dirty="0"/>
              <a:t>/ </a:t>
            </a:r>
            <a:r>
              <a:rPr lang="vi-VN" dirty="0"/>
              <a:t>các bước cần phải thực hiện</a:t>
            </a:r>
          </a:p>
        </p:txBody>
      </p:sp>
    </p:spTree>
    <p:extLst>
      <p:ext uri="{BB962C8B-B14F-4D97-AF65-F5344CB8AC3E}">
        <p14:creationId xmlns:p14="http://schemas.microsoft.com/office/powerpoint/2010/main" val="128254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72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65872" y="1752600"/>
            <a:ext cx="7962587" cy="3960020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vi-VN" sz="2400" b="1" dirty="0">
                <a:solidFill>
                  <a:srgbClr val="FF0000"/>
                </a:solidFill>
              </a:rPr>
              <a:t>Tính chính xác: </a:t>
            </a:r>
            <a:r>
              <a:rPr lang="vi-VN" sz="2400" dirty="0"/>
              <a:t>để đảm bảo kết quả tính toán hay các thao tác mà máy tính thực hiện được là chính xác</a:t>
            </a:r>
          </a:p>
          <a:p>
            <a:pPr algn="just" eaLnBrk="1" hangingPunct="1">
              <a:defRPr/>
            </a:pPr>
            <a:r>
              <a:rPr lang="vi-VN" sz="2400" b="1" dirty="0">
                <a:solidFill>
                  <a:srgbClr val="FF0000"/>
                </a:solidFill>
              </a:rPr>
              <a:t>Tính rõ ràng: </a:t>
            </a:r>
            <a:r>
              <a:rPr lang="vi-VN" sz="2400" dirty="0"/>
              <a:t>giải thuật phải được thể hiện bằng các câu lệnh minh bạch; các câu lệnh được sắp xếp theo thứ tự nhất định </a:t>
            </a:r>
          </a:p>
          <a:p>
            <a:pPr algn="just" eaLnBrk="1" hangingPunct="1">
              <a:defRPr/>
            </a:pPr>
            <a:r>
              <a:rPr lang="vi-VN" sz="2400" b="1" dirty="0">
                <a:solidFill>
                  <a:srgbClr val="FF0000"/>
                </a:solidFill>
              </a:rPr>
              <a:t>Tính khách quan: </a:t>
            </a:r>
            <a:r>
              <a:rPr lang="vi-VN" sz="2400" dirty="0"/>
              <a:t>Một giải thuật dù được viết bởi nhiều người trên nhiều máy tính vẫn phải cho kết quả như nhau</a:t>
            </a:r>
          </a:p>
        </p:txBody>
      </p:sp>
    </p:spTree>
    <p:extLst>
      <p:ext uri="{BB962C8B-B14F-4D97-AF65-F5344CB8AC3E}">
        <p14:creationId xmlns:p14="http://schemas.microsoft.com/office/powerpoint/2010/main" val="14957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72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703972" y="1828800"/>
            <a:ext cx="7924487" cy="4343400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vi-VN" sz="2400" b="1" dirty="0">
                <a:solidFill>
                  <a:srgbClr val="FF0000"/>
                </a:solidFill>
              </a:rPr>
              <a:t>Tính phổ dụng: </a:t>
            </a:r>
            <a:r>
              <a:rPr lang="vi-VN" sz="2400" dirty="0"/>
              <a:t>giải thuật không chỉ áp dụng cho một bài toán nhất định mà có thể áp dụng cho một lớp các bài toán có đầu vào tương tự nhau</a:t>
            </a:r>
          </a:p>
          <a:p>
            <a:pPr algn="just" eaLnBrk="1" hangingPunct="1">
              <a:defRPr/>
            </a:pPr>
            <a:r>
              <a:rPr lang="vi-VN" sz="2400" b="1" dirty="0">
                <a:solidFill>
                  <a:srgbClr val="FF0000"/>
                </a:solidFill>
              </a:rPr>
              <a:t>Tính kết thúc: </a:t>
            </a:r>
            <a:r>
              <a:rPr lang="vi-VN" sz="2400" dirty="0"/>
              <a:t>giải thuật phải gồm một số hữu hạn các bước tính toán</a:t>
            </a:r>
          </a:p>
          <a:p>
            <a:pPr algn="just"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9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03972" y="152400"/>
            <a:ext cx="71425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160481" y="2133600"/>
            <a:ext cx="2686050" cy="312062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</a:t>
            </a:r>
          </a:p>
          <a:p>
            <a:pPr eaLnBrk="1" hangingPunct="1">
              <a:defRPr/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v.v</a:t>
            </a:r>
            <a:r>
              <a:rPr lang="en-US" dirty="0"/>
              <a:t>…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703972" y="2336800"/>
            <a:ext cx="2914649" cy="334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defTabSz="342900" eaLnBrk="1" hangingPunct="1">
              <a:spcBef>
                <a:spcPts val="750"/>
              </a:spcBef>
              <a:buClr>
                <a:schemeClr val="accent1"/>
              </a:buClr>
              <a:buSzPct val="130000"/>
              <a:buFont typeface="Arial" charset="0"/>
              <a:buChar char="•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kiếm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indent="-457200" defTabSz="342900" eaLnBrk="1" hangingPunct="1">
              <a:spcBef>
                <a:spcPts val="750"/>
              </a:spcBef>
              <a:buClr>
                <a:schemeClr val="accent1"/>
              </a:buClr>
              <a:buSzPct val="130000"/>
              <a:buFont typeface="Arial" charset="0"/>
              <a:buChar char="•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Sắp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xếp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indent="-457200" defTabSz="342900" eaLnBrk="1" hangingPunct="1">
              <a:spcBef>
                <a:spcPts val="750"/>
              </a:spcBef>
              <a:buClr>
                <a:schemeClr val="accent1"/>
              </a:buClr>
              <a:buSzPct val="130000"/>
              <a:buFont typeface="Arial" charset="0"/>
              <a:buChar char="•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Đệ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quy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indent="-457200" defTabSz="342900" eaLnBrk="1" hangingPunct="1">
              <a:spcBef>
                <a:spcPts val="750"/>
              </a:spcBef>
              <a:buClr>
                <a:schemeClr val="accent1"/>
              </a:buClr>
              <a:buSzPct val="130000"/>
              <a:buFont typeface="Arial" charset="0"/>
              <a:buChar char="•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Xử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lý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chuỗi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</a:rPr>
              <a:t>tự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503237" indent="-457200" eaLnBrk="1" hangingPunct="1">
              <a:spcBef>
                <a:spcPct val="20000"/>
              </a:spcBef>
              <a:spcAft>
                <a:spcPts val="225"/>
              </a:spcAft>
              <a:buClr>
                <a:srgbClr val="C3260C"/>
              </a:buClr>
              <a:buSzPct val="130000"/>
              <a:buFont typeface="Arial" charset="0"/>
              <a:buChar char="•"/>
            </a:pPr>
            <a:endParaRPr lang="en-US" sz="2600" dirty="0">
              <a:solidFill>
                <a:srgbClr val="40404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65872" y="152400"/>
            <a:ext cx="8020928" cy="960668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sz="18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65872" y="1524000"/>
            <a:ext cx="7962588" cy="3825479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endParaRPr lang="en-US" sz="24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err="1"/>
              <a:t>Pseudocode</a:t>
            </a:r>
            <a:r>
              <a:rPr lang="en-US" sz="2400" dirty="0"/>
              <a:t> (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/>
              <a:t>Flowchart (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)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2400" i="1" dirty="0" err="1">
                <a:solidFill>
                  <a:srgbClr val="FF0000"/>
                </a:solidFill>
              </a:rPr>
              <a:t>Khi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mô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tả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giải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thuật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phải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bao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gồm</a:t>
            </a:r>
            <a:r>
              <a:rPr lang="en-US" sz="2400" i="1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i="1" dirty="0">
                <a:solidFill>
                  <a:srgbClr val="FF0000"/>
                </a:solidFill>
              </a:rPr>
              <a:t>Input - </a:t>
            </a:r>
            <a:r>
              <a:rPr lang="en-US" sz="2400" i="1" dirty="0" err="1">
                <a:solidFill>
                  <a:srgbClr val="FF0000"/>
                </a:solidFill>
              </a:rPr>
              <a:t>Đầu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vào</a:t>
            </a:r>
            <a:endParaRPr lang="en-US" sz="2400" i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i="1" dirty="0">
                <a:solidFill>
                  <a:srgbClr val="FF0000"/>
                </a:solidFill>
              </a:rPr>
              <a:t>Output - </a:t>
            </a:r>
            <a:r>
              <a:rPr lang="en-US" sz="2400" i="1" dirty="0" err="1">
                <a:solidFill>
                  <a:srgbClr val="FF0000"/>
                </a:solidFill>
              </a:rPr>
              <a:t>Đầu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ra</a:t>
            </a:r>
            <a:r>
              <a:rPr lang="en-US" sz="2400" i="1" dirty="0">
                <a:solidFill>
                  <a:srgbClr val="FF0000"/>
                </a:solidFill>
              </a:rPr>
              <a:t> / </a:t>
            </a:r>
            <a:r>
              <a:rPr lang="en-US" sz="2400" i="1" dirty="0" err="1">
                <a:solidFill>
                  <a:srgbClr val="FF0000"/>
                </a:solidFill>
              </a:rPr>
              <a:t>kết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quả</a:t>
            </a:r>
            <a:endParaRPr lang="en-US" sz="2400" i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i="1" dirty="0">
                <a:solidFill>
                  <a:srgbClr val="FF0000"/>
                </a:solidFill>
              </a:rPr>
              <a:t>Process - </a:t>
            </a:r>
            <a:r>
              <a:rPr lang="en-US" sz="2400" i="1" dirty="0" err="1">
                <a:solidFill>
                  <a:srgbClr val="FF0000"/>
                </a:solidFill>
              </a:rPr>
              <a:t>Mô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tả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xử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lý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của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giải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thuật</a:t>
            </a:r>
            <a:endParaRPr lang="en-US" sz="2400" i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24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90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531"/>
            <a:ext cx="8515350" cy="5045869"/>
          </a:xfr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USCLN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u="sng" dirty="0" err="1">
                <a:solidFill>
                  <a:srgbClr val="FF0000"/>
                </a:solidFill>
              </a:rPr>
              <a:t>Cách</a:t>
            </a:r>
            <a:r>
              <a:rPr lang="en-US" b="1" u="sng" dirty="0">
                <a:solidFill>
                  <a:srgbClr val="FF0000"/>
                </a:solidFill>
              </a:rPr>
              <a:t> 1: </a:t>
            </a:r>
            <a:r>
              <a:rPr lang="en-US" b="1" u="sng" dirty="0" err="1">
                <a:solidFill>
                  <a:srgbClr val="FF0000"/>
                </a:solidFill>
              </a:rPr>
              <a:t>Dùng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mã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tự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nhiên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Nếu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 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USCLN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thúc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Nếu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&gt; 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 = a – b;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Ngược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 = b – a;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3: Quay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trở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050" y="228600"/>
            <a:ext cx="8229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Ví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dụ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ước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chung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lớn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nhất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(USCLN)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2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dương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a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67124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95400"/>
            <a:ext cx="8115300" cy="3960020"/>
          </a:xfrm>
        </p:spPr>
        <p:txBody>
          <a:bodyPr rtlCol="0">
            <a:no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u="sng" dirty="0" err="1">
                <a:solidFill>
                  <a:srgbClr val="FF0000"/>
                </a:solidFill>
              </a:rPr>
              <a:t>Cách</a:t>
            </a:r>
            <a:r>
              <a:rPr lang="en-US" b="1" u="sng" dirty="0">
                <a:solidFill>
                  <a:srgbClr val="FF0000"/>
                </a:solidFill>
              </a:rPr>
              <a:t> 2: </a:t>
            </a:r>
            <a:r>
              <a:rPr lang="en-US" b="1" u="sng" dirty="0" err="1">
                <a:solidFill>
                  <a:srgbClr val="FF0000"/>
                </a:solidFill>
              </a:rPr>
              <a:t>Dùng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mã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giả</a:t>
            </a:r>
            <a:r>
              <a:rPr lang="en-US" b="1" u="sng" dirty="0">
                <a:solidFill>
                  <a:srgbClr val="FF0000"/>
                </a:solidFill>
              </a:rPr>
              <a:t> (</a:t>
            </a:r>
            <a:r>
              <a:rPr lang="en-US" b="1" u="sng" dirty="0" err="1">
                <a:solidFill>
                  <a:srgbClr val="FF0000"/>
                </a:solidFill>
              </a:rPr>
              <a:t>Pseudocode</a:t>
            </a:r>
            <a:r>
              <a:rPr lang="en-US" b="1" u="sng" dirty="0">
                <a:solidFill>
                  <a:srgbClr val="FF0000"/>
                </a:solidFill>
              </a:rPr>
              <a:t>)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≠ b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a&gt;b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a=a-b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b=b-a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ENDIF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ENDWHILE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50" y="228600"/>
            <a:ext cx="8229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Ví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dụ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ước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chung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lớn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nhất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(USCLN)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2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dương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a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b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48200" y="2895600"/>
            <a:ext cx="4114800" cy="1828800"/>
          </a:xfrm>
          <a:prstGeom prst="wedgeRoundRectCallout">
            <a:avLst>
              <a:gd name="adj1" fmla="val -37191"/>
              <a:gd name="adj2" fmla="val 6472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Là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sự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lai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ghép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giữa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ngôn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ngữ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lập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trình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ngôn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ngữ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tự</a:t>
            </a:r>
            <a:r>
              <a:rPr lang="en-US" sz="26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nhiên</a:t>
            </a:r>
            <a:endParaRPr lang="en-US" sz="2600" i="1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5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829300" cy="485537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u="sng" dirty="0" err="1">
                <a:solidFill>
                  <a:srgbClr val="FF0000"/>
                </a:solidFill>
              </a:rPr>
              <a:t>Cách</a:t>
            </a:r>
            <a:r>
              <a:rPr lang="en-US" sz="2400" b="1" u="sng" dirty="0">
                <a:solidFill>
                  <a:srgbClr val="FF0000"/>
                </a:solidFill>
              </a:rPr>
              <a:t> 3: </a:t>
            </a:r>
            <a:r>
              <a:rPr lang="en-US" sz="2400" b="1" u="sng" dirty="0" err="1">
                <a:solidFill>
                  <a:srgbClr val="FF0000"/>
                </a:solidFill>
              </a:rPr>
              <a:t>Dùng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</a:rPr>
              <a:t>lưu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</a:rPr>
              <a:t>đồ</a:t>
            </a:r>
            <a:r>
              <a:rPr lang="en-US" sz="2400" b="1" u="sng" dirty="0">
                <a:solidFill>
                  <a:srgbClr val="FF0000"/>
                </a:solidFill>
              </a:rPr>
              <a:t> (flowchart)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95500"/>
            <a:ext cx="6836569" cy="4686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0050" y="228600"/>
            <a:ext cx="8229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Ví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dụ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ước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chung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lớn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nhất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(USCLN)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2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dương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a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6990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00900" cy="606029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112420"/>
          </a:xfr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hiểu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đến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lập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Ở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cấp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sức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quát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gần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ngôn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ngữ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nhiên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ngôn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ngữ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tựa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Pascal, C++, …</a:t>
            </a:r>
          </a:p>
          <a:p>
            <a:pPr marL="27432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IF &lt;</a:t>
            </a:r>
            <a:r>
              <a:rPr lang="en-US" sz="2400" b="1" dirty="0" err="1">
                <a:solidFill>
                  <a:srgbClr val="FF0000"/>
                </a:solidFill>
              </a:rPr>
              <a:t>Điều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kiện</a:t>
            </a:r>
            <a:r>
              <a:rPr lang="en-US" sz="2400" b="1" dirty="0">
                <a:solidFill>
                  <a:srgbClr val="FF0000"/>
                </a:solidFill>
              </a:rPr>
              <a:t>&gt; THEN …ENDIF</a:t>
            </a:r>
          </a:p>
          <a:p>
            <a:pPr marL="27432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IF &lt;</a:t>
            </a:r>
            <a:r>
              <a:rPr lang="en-US" sz="2400" b="1" dirty="0" err="1">
                <a:solidFill>
                  <a:srgbClr val="FF0000"/>
                </a:solidFill>
              </a:rPr>
              <a:t>Điều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kiện</a:t>
            </a:r>
            <a:r>
              <a:rPr lang="en-US" sz="2400" b="1" dirty="0">
                <a:solidFill>
                  <a:srgbClr val="FF0000"/>
                </a:solidFill>
              </a:rPr>
              <a:t>&gt; THEN ... ELSE ... ENDIF</a:t>
            </a:r>
          </a:p>
          <a:p>
            <a:pPr marL="27432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WHILE &lt;</a:t>
            </a:r>
            <a:r>
              <a:rPr lang="en-US" sz="2400" b="1" dirty="0" err="1">
                <a:solidFill>
                  <a:srgbClr val="FF0000"/>
                </a:solidFill>
              </a:rPr>
              <a:t>Điều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kiện</a:t>
            </a:r>
            <a:r>
              <a:rPr lang="en-US" sz="2400" b="1" dirty="0">
                <a:solidFill>
                  <a:srgbClr val="FF0000"/>
                </a:solidFill>
              </a:rPr>
              <a:t>&gt; DO … ENDWHILE</a:t>
            </a:r>
          </a:p>
          <a:p>
            <a:pPr marL="27432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DO … UNTIL &lt;</a:t>
            </a:r>
            <a:r>
              <a:rPr lang="en-US" sz="2400" b="1" dirty="0" err="1">
                <a:solidFill>
                  <a:srgbClr val="FF0000"/>
                </a:solidFill>
              </a:rPr>
              <a:t>Điều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kiện</a:t>
            </a:r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  <a:p>
            <a:pPr marL="27432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DISPLAY …</a:t>
            </a:r>
          </a:p>
          <a:p>
            <a:pPr marL="27432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RETURN …</a:t>
            </a:r>
          </a:p>
          <a:p>
            <a:pPr marL="275035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	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572" y="152400"/>
            <a:ext cx="7256859" cy="960668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(flowchart)</a:t>
            </a:r>
          </a:p>
        </p:txBody>
      </p:sp>
      <p:sp>
        <p:nvSpPr>
          <p:cNvPr id="17412" name="Content Placeholder 3"/>
          <p:cNvSpPr>
            <a:spLocks noGrp="1"/>
          </p:cNvSpPr>
          <p:nvPr>
            <p:ph idx="1"/>
          </p:nvPr>
        </p:nvSpPr>
        <p:spPr>
          <a:xfrm>
            <a:off x="678572" y="1676400"/>
            <a:ext cx="7949887" cy="409575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thuật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là </a:t>
            </a:r>
            <a:r>
              <a:rPr lang="en-US" dirty="0" err="1"/>
              <a:t>công</a:t>
            </a:r>
            <a:r>
              <a:rPr lang="en-US" dirty="0"/>
              <a:t> cụ </a:t>
            </a:r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b="1" dirty="0" err="1"/>
              <a:t>biểu</a:t>
            </a:r>
            <a:r>
              <a:rPr lang="en-US" b="1" dirty="0"/>
              <a:t> </a:t>
            </a:r>
            <a:r>
              <a:rPr lang="en-US" b="1" dirty="0" err="1"/>
              <a:t>diễn</a:t>
            </a:r>
            <a:r>
              <a:rPr lang="en-US" b="1" dirty="0"/>
              <a:t> </a:t>
            </a:r>
            <a:r>
              <a:rPr lang="en-US" b="1" dirty="0" err="1"/>
              <a:t>thuật</a:t>
            </a:r>
            <a:r>
              <a:rPr lang="en-US" b="1" dirty="0"/>
              <a:t> </a:t>
            </a:r>
            <a:r>
              <a:rPr lang="en-US" b="1" dirty="0" err="1"/>
              <a:t>toán</a:t>
            </a:r>
            <a:r>
              <a:rPr lang="en-US" dirty="0"/>
              <a:t>,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tả </a:t>
            </a:r>
            <a:r>
              <a:rPr lang="en-US" b="1" dirty="0" err="1"/>
              <a:t>nhập</a:t>
            </a:r>
            <a:r>
              <a:rPr lang="en-US" dirty="0"/>
              <a:t> (input),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b="1" dirty="0" err="1"/>
              <a:t>xuất</a:t>
            </a:r>
            <a:r>
              <a:rPr lang="en-US" b="1" dirty="0"/>
              <a:t> </a:t>
            </a:r>
            <a:r>
              <a:rPr lang="en-US" dirty="0"/>
              <a:t>(output)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luồng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b="1" dirty="0" err="1"/>
              <a:t>ky</a:t>
            </a:r>
            <a:r>
              <a:rPr lang="en-US" b="1" dirty="0"/>
              <a:t>́ </a:t>
            </a:r>
            <a:r>
              <a:rPr lang="en-US" b="1" dirty="0" err="1"/>
              <a:t>hiệu</a:t>
            </a:r>
            <a:r>
              <a:rPr lang="en-US" b="1" dirty="0"/>
              <a:t> </a:t>
            </a:r>
            <a:r>
              <a:rPr lang="en-US" b="1" dirty="0" err="1"/>
              <a:t>hình</a:t>
            </a:r>
            <a:r>
              <a:rPr lang="en-US" b="1" dirty="0"/>
              <a:t> </a:t>
            </a:r>
            <a:r>
              <a:rPr lang="en-US" b="1" dirty="0" err="1"/>
              <a:t>học</a:t>
            </a:r>
            <a:endParaRPr lang="en-US" b="1" dirty="0"/>
          </a:p>
          <a:p>
            <a:pPr algn="just" eaLnBrk="1" hangingPunct="1">
              <a:defRPr/>
            </a:pPr>
            <a:r>
              <a:rPr lang="vi-VN" b="1" dirty="0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endParaRPr lang="en-US" b="1" dirty="0"/>
          </a:p>
          <a:p>
            <a:pPr lvl="1" eaLnBrk="1" hangingPunct="1">
              <a:defRPr/>
            </a:pPr>
            <a:r>
              <a:rPr lang="en-US" dirty="0" err="1"/>
              <a:t>Duyệt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xuống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/>
              <a:t>Duyệt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trái</a:t>
            </a:r>
            <a:r>
              <a:rPr lang="en-US" dirty="0"/>
              <a:t> sang </a:t>
            </a:r>
            <a:r>
              <a:rPr lang="en-US" dirty="0" err="1"/>
              <a:t>phải</a:t>
            </a:r>
            <a:endParaRPr lang="en-US" dirty="0"/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algn="just"/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algn="just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algn="just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16672" y="287029"/>
            <a:ext cx="6172200" cy="708422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flowchart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1981200" y="1981200"/>
            <a:ext cx="2514600" cy="514350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81200"/>
            <a:ext cx="137160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" name="Diamond 7"/>
          <p:cNvSpPr/>
          <p:nvPr/>
        </p:nvSpPr>
        <p:spPr>
          <a:xfrm>
            <a:off x="457200" y="2807436"/>
            <a:ext cx="1257300" cy="12001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2450" y="4589860"/>
            <a:ext cx="1143000" cy="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" y="5423636"/>
            <a:ext cx="1143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Parallelogram 12"/>
          <p:cNvSpPr/>
          <p:nvPr/>
        </p:nvSpPr>
        <p:spPr>
          <a:xfrm>
            <a:off x="5067300" y="2412369"/>
            <a:ext cx="1143000" cy="5143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4" name="Left Arrow 13"/>
          <p:cNvSpPr/>
          <p:nvPr/>
        </p:nvSpPr>
        <p:spPr>
          <a:xfrm>
            <a:off x="5219700" y="3741968"/>
            <a:ext cx="685800" cy="514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5305425" y="5204917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539" name="Content Placeholder 5"/>
          <p:cNvSpPr txBox="1">
            <a:spLocks/>
          </p:cNvSpPr>
          <p:nvPr/>
        </p:nvSpPr>
        <p:spPr bwMode="auto">
          <a:xfrm>
            <a:off x="6596772" y="5201696"/>
            <a:ext cx="1885950" cy="4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Điểm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nối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173372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Rẽ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nhánh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4343638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Luồng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xử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lý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5445543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Khối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xử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lý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96772" y="2412369"/>
            <a:ext cx="17700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Nhập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/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Xuất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96772" y="3741968"/>
            <a:ext cx="19030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Giá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trị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về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2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923"/>
            <a:ext cx="6286500" cy="594122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86700" cy="4036220"/>
          </a:xfrm>
        </p:spPr>
        <p:txBody>
          <a:bodyPr rtlCol="0">
            <a:noAutofit/>
          </a:bodyPr>
          <a:lstStyle/>
          <a:p>
            <a:pPr marL="37719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Tính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trị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tuyệt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đối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 </a:t>
            </a:r>
          </a:p>
          <a:p>
            <a:pPr marL="37719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biện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bậc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ax+b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</a:t>
            </a:r>
          </a:p>
          <a:p>
            <a:pPr marL="37719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400" dirty="0" err="1"/>
              <a:t>Nhập</a:t>
            </a:r>
            <a:r>
              <a:rPr lang="en-US" sz="2400" dirty="0"/>
              <a:t> </a:t>
            </a:r>
            <a:r>
              <a:rPr lang="en-US" sz="2400" dirty="0" err="1"/>
              <a:t>vào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a, b </a:t>
            </a:r>
            <a:r>
              <a:rPr lang="en-US" sz="2400" dirty="0" err="1"/>
              <a:t>và</a:t>
            </a:r>
            <a:r>
              <a:rPr lang="en-US" sz="2400" dirty="0"/>
              <a:t> c.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a, b, c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3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tam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37719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k (k&gt;0),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k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“Xin </a:t>
            </a:r>
            <a:r>
              <a:rPr lang="en-US" sz="2400" dirty="0" err="1"/>
              <a:t>chào</a:t>
            </a:r>
            <a:r>
              <a:rPr lang="en-US" sz="2400" dirty="0"/>
              <a:t>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7719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Tính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tổng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				         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với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n&gt;0</a:t>
            </a:r>
          </a:p>
          <a:p>
            <a:pPr marL="37719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Tính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tổng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                                      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với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n&gt;0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sz="1350"/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869592"/>
              </p:ext>
            </p:extLst>
          </p:nvPr>
        </p:nvGraphicFramePr>
        <p:xfrm>
          <a:off x="2514600" y="5638800"/>
          <a:ext cx="203001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282144" imgH="177723" progId="Equation.3">
                  <p:embed/>
                </p:oleObj>
              </mc:Choice>
              <mc:Fallback>
                <p:oleObj name="Equation" r:id="rId3" imgW="1282144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38800"/>
                        <a:ext cx="2030015" cy="285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sz="1350"/>
          </a:p>
        </p:txBody>
      </p:sp>
      <p:graphicFrame>
        <p:nvGraphicFramePr>
          <p:cNvPr id="235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4283"/>
              </p:ext>
            </p:extLst>
          </p:nvPr>
        </p:nvGraphicFramePr>
        <p:xfrm>
          <a:off x="2514600" y="6153150"/>
          <a:ext cx="32146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2222500" imgH="279400" progId="Equation.3">
                  <p:embed/>
                </p:oleObj>
              </mc:Choice>
              <mc:Fallback>
                <p:oleObj name="Equation" r:id="rId5" imgW="2222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153150"/>
                        <a:ext cx="3214688" cy="400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14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486150" cy="513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2904529"/>
            <a:ext cx="3714750" cy="1913335"/>
          </a:xfrm>
        </p:spPr>
        <p:txBody>
          <a:bodyPr>
            <a:normAutofit/>
          </a:bodyPr>
          <a:lstStyle/>
          <a:p>
            <a:pPr marL="37719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</a:t>
            </a:r>
          </a:p>
          <a:p>
            <a:pPr marL="37719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|n|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860" y="304800"/>
            <a:ext cx="62930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Cho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sô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́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n.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Tính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trị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tuyệt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đối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của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n </a:t>
            </a:r>
          </a:p>
        </p:txBody>
      </p:sp>
    </p:spTree>
    <p:extLst>
      <p:ext uri="{BB962C8B-B14F-4D97-AF65-F5344CB8AC3E}">
        <p14:creationId xmlns:p14="http://schemas.microsoft.com/office/powerpoint/2010/main" val="187841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295400"/>
            <a:ext cx="58293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419600" cy="2971800"/>
          </a:xfrm>
        </p:spPr>
        <p:txBody>
          <a:bodyPr rtlCol="0">
            <a:noAutofit/>
          </a:bodyPr>
          <a:lstStyle/>
          <a:p>
            <a:pPr marL="37719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Hai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37719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Nghiệm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8860" y="228600"/>
            <a:ext cx="67467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biện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luận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phương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trình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bậc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I: </a:t>
            </a:r>
            <a:r>
              <a:rPr lang="en-US" sz="26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ax+b</a:t>
            </a:r>
            <a:r>
              <a:rPr lang="en-US" sz="26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3833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399"/>
            <a:ext cx="8458200" cy="854891"/>
          </a:xfrm>
        </p:spPr>
        <p:txBody>
          <a:bodyPr>
            <a:noAutofit/>
          </a:bodyPr>
          <a:lstStyle/>
          <a:p>
            <a:pPr marL="11113" indent="-11113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đọc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thêm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Hướng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dẫn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dùng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công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cụ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vẽ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lưu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đồ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thuật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609600" y="2057401"/>
            <a:ext cx="7162800" cy="3655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Microsoft Visio</a:t>
            </a:r>
          </a:p>
          <a:p>
            <a:pPr eaLnBrk="1" hangingPunct="1">
              <a:defRPr/>
            </a:pPr>
            <a:r>
              <a:rPr lang="en-US" dirty="0">
                <a:hlinkClick r:id="rId2" action="ppaction://hlinkfile"/>
              </a:rPr>
              <a:t>Crocodile Clips 6.05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sz="135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sz="1350"/>
          </a:p>
        </p:txBody>
      </p:sp>
    </p:spTree>
    <p:extLst>
      <p:ext uri="{BB962C8B-B14F-4D97-AF65-F5344CB8AC3E}">
        <p14:creationId xmlns:p14="http://schemas.microsoft.com/office/powerpoint/2010/main" val="118862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HD SD Visio.avi">
            <a:hlinkClick r:id="" action="ppaction://media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57200"/>
            <a:ext cx="7810080" cy="5857928"/>
          </a:xfrm>
        </p:spPr>
      </p:pic>
    </p:spTree>
    <p:extLst>
      <p:ext uri="{BB962C8B-B14F-4D97-AF65-F5344CB8AC3E}">
        <p14:creationId xmlns:p14="http://schemas.microsoft.com/office/powerpoint/2010/main" val="138508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D Crocodile.avi">
            <a:hlinkClick r:id="" action="ppaction://media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533400"/>
            <a:ext cx="7595078" cy="5695950"/>
          </a:xfrm>
        </p:spPr>
      </p:pic>
    </p:spTree>
    <p:extLst>
      <p:ext uri="{BB962C8B-B14F-4D97-AF65-F5344CB8AC3E}">
        <p14:creationId xmlns:p14="http://schemas.microsoft.com/office/powerpoint/2010/main" val="45455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2133600"/>
            <a:ext cx="6400800" cy="38862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Crocodile Clips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/>
              <a:t>Minh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3486150" cy="50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Crocodile Clips ICT</a:t>
            </a:r>
          </a:p>
        </p:txBody>
      </p:sp>
    </p:spTree>
    <p:extLst>
      <p:ext uri="{BB962C8B-B14F-4D97-AF65-F5344CB8AC3E}">
        <p14:creationId xmlns:p14="http://schemas.microsoft.com/office/powerpoint/2010/main" val="11886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D78C9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85800" y="2057400"/>
            <a:ext cx="7086600" cy="3429000"/>
          </a:xfrm>
          <a:prstGeom prst="rect">
            <a:avLst/>
          </a:prstGeom>
        </p:spPr>
        <p:txBody>
          <a:bodyPr rtlCol="0"/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/>
              <a:t>EDGE </a:t>
            </a:r>
            <a:r>
              <a:rPr lang="en-US" sz="2400" dirty="0" err="1"/>
              <a:t>Diagrammer</a:t>
            </a:r>
            <a:r>
              <a:rPr lang="en-US" sz="2400" dirty="0"/>
              <a:t> – </a:t>
            </a:r>
            <a:r>
              <a:rPr lang="en-US" sz="2400" dirty="0" err="1"/>
              <a:t>Pacestar</a:t>
            </a:r>
            <a:r>
              <a:rPr lang="en-US" sz="2400" dirty="0"/>
              <a:t> Software </a:t>
            </a:r>
          </a:p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dirty="0"/>
              <a:t>  </a:t>
            </a:r>
            <a:r>
              <a:rPr lang="en-US" sz="2400" dirty="0">
                <a:hlinkClick r:id="rId2"/>
              </a:rPr>
              <a:t>http://www.pacestar.com/edge</a:t>
            </a: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/>
              <a:t>Microsoft Visio </a:t>
            </a:r>
          </a:p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dirty="0"/>
              <a:t>  </a:t>
            </a:r>
            <a:r>
              <a:rPr lang="en-US" sz="2400" dirty="0">
                <a:hlinkClick r:id="rId3"/>
              </a:rPr>
              <a:t>http://www.microsoft.com</a:t>
            </a:r>
            <a:r>
              <a:rPr lang="en-US" sz="2400" dirty="0"/>
              <a:t>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/>
              <a:t>Crocodile Clips ICT </a:t>
            </a:r>
          </a:p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dirty="0"/>
              <a:t>  </a:t>
            </a:r>
            <a:r>
              <a:rPr lang="en-US" sz="2400" dirty="0">
                <a:hlinkClick r:id="rId4"/>
              </a:rPr>
              <a:t>http://www.crocodile-clips.com</a:t>
            </a:r>
            <a:endParaRPr lang="en-US" sz="2400" dirty="0"/>
          </a:p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8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09600" y="1524000"/>
            <a:ext cx="8018860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3716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Được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phát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triển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bởi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Crocodile Clips Ltd</a:t>
            </a:r>
            <a:br>
              <a:rPr lang="en-US" sz="2600" dirty="0">
                <a:latin typeface="Times" charset="0"/>
                <a:ea typeface="Times" charset="0"/>
                <a:cs typeface="Times" charset="0"/>
              </a:rPr>
            </a:b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Bao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gồm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nhiều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mềm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hỗ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mô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phỏng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phục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vụ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giáo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dục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marL="411480" lvl="1" indent="-13716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Vật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lý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411480" lvl="1" indent="-13716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Hóa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học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411480" lvl="1" indent="-13716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Toán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học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411480" lvl="1" indent="-13716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Điện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–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điện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tử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411480" lvl="1" indent="-13716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Tin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học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crocodile clips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004" y="857251"/>
            <a:ext cx="3829050" cy="17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294" y="2628901"/>
            <a:ext cx="4050506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593" y="4514851"/>
            <a:ext cx="3929063" cy="24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1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C -0.0408 0.02199 -0.08177 0.04306 -0.12222 0.06644 C -0.14791 0.08149 -0.17378 0.11042 -0.19705 0.12732 C -0.2033 0.13195 -0.20972 0.13565 -0.21562 0.14074 C -0.27135 0.18959 -0.18958 0.12385 -0.24409 0.16922 C -0.25677 0.17986 -0.26944 0.19098 -0.28229 0.20162 C -0.30642 0.22153 -0.26979 0.18588 -0.29791 0.21111 C -0.30937 0.22153 -0.32083 0.2382 -0.33055 0.25116 C -0.33368 0.25556 -0.33993 0.25232 -0.34479 0.25301 C -0.36163 0.26436 -0.37951 0.27361 -0.39566 0.28727 C -0.40312 0.29375 -0.40937 0.30209 -0.41701 0.30834 C -0.43073 0.31945 -0.44583 0.32778 -0.45955 0.33866 C -0.49253 0.36505 -0.45764 0.3382 -0.49062 0.36713 C -0.5059 0.38056 -0.52239 0.39167 -0.53732 0.40533 C -0.54548 0.4125 -0.54861 0.41991 -0.5559 0.42616 C -0.5585 0.43149 -0.56562 0.44236 -0.56718 0.44908 C -0.5717 0.46713 -0.575 0.48611 -0.57864 0.50417 C -0.58403 0.53357 -0.5776 0.50996 -0.58559 0.52524 C -0.5868 0.52755 -0.58732 0.53033 -0.58854 0.53287 C -0.58923 0.53473 -0.59114 0.53866 -0.59114 0.53889 " pathEditMode="relative" rAng="0" ptsTypes="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2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0.35694 C 0.05329 0.33055 0.05382 0.30324 0.04791 0.27778 C 0.01614 0.14236 0.02413 0.20208 0.00104 0.09028 C -0.00035 0.0838 -0.02691 -0.04954 -0.03334 -0.09306 C -0.03577 -0.11019 -0.0316 -0.12986 -0.03802 -0.14514 C -0.04862 -0.17014 -0.0908 -0.22963 -0.10521 -0.24722 C -0.16789 -0.32431 -0.2474 -0.38495 -0.33334 -0.39306 C -0.34011 -0.39445 -0.34723 -0.39398 -0.35365 -0.39722 C -0.3625 -0.40162 -0.36858 -0.41273 -0.37709 -0.41806 C -0.39566 -0.42963 -0.41372 -0.44306 -0.43334 -0.45139 C -0.45695 -0.46158 -0.48056 -0.47292 -0.50521 -0.47847 C -0.52535 -0.48287 -0.54584 -0.4838 -0.56615 -0.48681 C -0.57761 -0.48542 -0.58924 -0.48565 -0.60052 -0.48264 C -0.61355 -0.47917 -0.6165 -0.46482 -0.62709 -0.45764 C -0.62813 -0.45486 -0.62934 -0.45208 -0.63021 -0.44931 C -0.63143 -0.44514 -0.63334 -0.43681 -0.63334 -0.43681 C -0.63664 -0.40625 -0.63941 -0.3757 -0.64271 -0.34514 C -0.64427 -0.3125 -0.64549 -0.27963 -0.64115 -0.24722 C -0.63907 -0.23102 -0.63629 -0.22662 -0.63334 -0.20972 C -0.62987 -0.19074 -0.6283 -0.17408 -0.62396 -0.15556 C -0.62327 -0.15208 -0.62362 -0.14815 -0.6224 -0.14514 C -0.61997 -0.13912 -0.61598 -0.13426 -0.61302 -0.12847 C -0.60591 -0.11435 -0.59983 -0.09977 -0.59427 -0.08472 C -0.58768 -0.0669 -0.58646 -0.04699 -0.58177 -0.02847 C -0.58125 -0.02292 -0.58091 -0.01736 -0.58021 -0.01181 C -0.57934 -0.00486 -0.57709 0.00903 -0.57709 0.00903 C -0.57743 0.02384 -0.57448 0.09421 -0.58177 0.12361 C -0.58334 0.19514 -0.56563 0.19444 -0.5849 0.19444 " pathEditMode="relative" ptsTypes="fffff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3637"/>
            <a:ext cx="7395682" cy="971550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2743200" y="3429000"/>
            <a:ext cx="154305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100" b="1" dirty="0">
                <a:solidFill>
                  <a:schemeClr val="bg1"/>
                </a:solidFill>
              </a:rPr>
              <a:t>CTDL</a:t>
            </a:r>
          </a:p>
          <a:p>
            <a:pPr algn="ctr" eaLnBrk="1" hangingPunct="1"/>
            <a:r>
              <a:rPr lang="en-US" sz="2100" b="1" dirty="0" err="1">
                <a:solidFill>
                  <a:schemeClr val="bg1"/>
                </a:solidFill>
              </a:rPr>
              <a:t>Giải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thuật</a:t>
            </a:r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4629150" y="2228850"/>
            <a:ext cx="154305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100" b="1">
                <a:solidFill>
                  <a:schemeClr val="bg1"/>
                </a:solidFill>
              </a:rPr>
              <a:t>Ngôn ngữ</a:t>
            </a:r>
          </a:p>
          <a:p>
            <a:pPr algn="ctr" eaLnBrk="1" hangingPunct="1"/>
            <a:r>
              <a:rPr lang="en-US" sz="2100" b="1">
                <a:solidFill>
                  <a:schemeClr val="bg1"/>
                </a:solidFill>
              </a:rPr>
              <a:t>Lập trình</a:t>
            </a:r>
          </a:p>
        </p:txBody>
      </p:sp>
      <p:pic>
        <p:nvPicPr>
          <p:cNvPr id="12294" name="Picture 10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714751"/>
            <a:ext cx="1368029" cy="84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1428750" y="4972050"/>
            <a:ext cx="1200150" cy="120015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10" name="Shape 9"/>
          <p:cNvCxnSpPr>
            <a:stCxn id="8" idx="3"/>
            <a:endCxn id="12292" idx="2"/>
          </p:cNvCxnSpPr>
          <p:nvPr/>
        </p:nvCxnSpPr>
        <p:spPr>
          <a:xfrm rot="5400000" flipH="1" flipV="1">
            <a:off x="1900238" y="4129088"/>
            <a:ext cx="971550" cy="714375"/>
          </a:xfrm>
          <a:prstGeom prst="curvedConnector2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12292" idx="0"/>
            <a:endCxn id="12293" idx="2"/>
          </p:cNvCxnSpPr>
          <p:nvPr/>
        </p:nvCxnSpPr>
        <p:spPr>
          <a:xfrm rot="5400000" flipH="1" flipV="1">
            <a:off x="3757613" y="2557463"/>
            <a:ext cx="628650" cy="1114425"/>
          </a:xfrm>
          <a:prstGeom prst="curvedConnector2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2293" idx="6"/>
            <a:endCxn id="12294" idx="0"/>
          </p:cNvCxnSpPr>
          <p:nvPr/>
        </p:nvCxnSpPr>
        <p:spPr>
          <a:xfrm>
            <a:off x="6172201" y="2800350"/>
            <a:ext cx="970360" cy="914400"/>
          </a:xfrm>
          <a:prstGeom prst="curvedConnector2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860" y="3638550"/>
            <a:ext cx="174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Phân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tích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kiếm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lời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giải</a:t>
            </a:r>
            <a:endParaRPr lang="en-US" sz="2400" i="1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5950" y="2502932"/>
            <a:ext cx="174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Lập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trình</a:t>
            </a:r>
            <a:endParaRPr lang="en-US" sz="2400" i="1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7996" y="2068890"/>
            <a:ext cx="1747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Thực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thi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chương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trình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kiểm</a:t>
            </a:r>
            <a:r>
              <a:rPr lang="en-US" sz="2400" i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thử</a:t>
            </a:r>
            <a:endParaRPr lang="en-US" sz="2400" i="1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ocodile ICT - Fire engine (starter)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38350" y="1840706"/>
            <a:ext cx="5657850" cy="448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89311"/>
            <a:ext cx="6683765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828800"/>
            <a:ext cx="2743200" cy="451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38550" y="2057399"/>
            <a:ext cx="2686050" cy="3429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1885950"/>
            <a:ext cx="3869531" cy="172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638550" y="2228849"/>
            <a:ext cx="3886200" cy="4572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0" name="Pentagon 9"/>
          <p:cNvSpPr/>
          <p:nvPr/>
        </p:nvSpPr>
        <p:spPr>
          <a:xfrm>
            <a:off x="1524000" y="2400299"/>
            <a:ext cx="514350" cy="2857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775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5556 L -0.00416 0.1222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2222 L -0.00416 0.1777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17778 L -0.00416 0.233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23333 L -0.00416 0.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3 L -0.00416 0.3555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35556 L -0.00416 0.4111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41111 L -0.00416 0.4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47778 L -0.00416 0.5333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53333 L -0.00416 0.655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0388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 L -3.33333E-6 0.1888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7" grpId="0" animBg="1"/>
      <p:bldP spid="7" grpId="1" animBg="1"/>
      <p:bldP spid="7" grpId="2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85800" y="1447800"/>
            <a:ext cx="7086600" cy="5257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Hỗ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lưu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đồ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thuật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Minh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họa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từng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bước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thực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lưu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đồ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Hỗ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nhiều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loại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kiểu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dữ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liệu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Cung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cấp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sẵn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nhiều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thư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viện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Cho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phép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mô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thêm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các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khác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Hướng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dẫn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mô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chi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tiết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từng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thành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phần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Nhiều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ví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dụ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minh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họa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56859" cy="6177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60819"/>
            <a:ext cx="3257550" cy="372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543550" y="1295400"/>
            <a:ext cx="2914650" cy="685800"/>
          </a:xfrm>
          <a:prstGeom prst="borderCallout1">
            <a:avLst>
              <a:gd name="adj1" fmla="val 18750"/>
              <a:gd name="adj2" fmla="val -8333"/>
              <a:gd name="adj3" fmla="val 222040"/>
              <a:gd name="adj4" fmla="val -90027"/>
            </a:avLst>
          </a:prstGeom>
          <a:ln w="38100">
            <a:solidFill>
              <a:srgbClr val="FF0000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imes" charset="0"/>
                <a:ea typeface="Times" charset="0"/>
                <a:cs typeface="Times" charset="0"/>
              </a:rPr>
              <a:t>Các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bắt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đầu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kết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thúc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thuật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hoặc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hàm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543550" y="2057400"/>
            <a:ext cx="2914650" cy="685800"/>
          </a:xfrm>
          <a:prstGeom prst="borderCallout1">
            <a:avLst>
              <a:gd name="adj1" fmla="val 18750"/>
              <a:gd name="adj2" fmla="val -8333"/>
              <a:gd name="adj3" fmla="val 190257"/>
              <a:gd name="adj4" fmla="val -101752"/>
            </a:avLst>
          </a:prstGeom>
          <a:ln w="38100">
            <a:solidFill>
              <a:srgbClr val="FF0000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imes" charset="0"/>
                <a:ea typeface="Times" charset="0"/>
                <a:cs typeface="Times" charset="0"/>
              </a:rPr>
              <a:t>Các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phép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gán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gọi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thực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hiện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hàm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543550" y="2819400"/>
            <a:ext cx="2914650" cy="609600"/>
          </a:xfrm>
          <a:prstGeom prst="borderCallout1">
            <a:avLst>
              <a:gd name="adj1" fmla="val 18750"/>
              <a:gd name="adj2" fmla="val -8333"/>
              <a:gd name="adj3" fmla="val 159440"/>
              <a:gd name="adj4" fmla="val -102624"/>
            </a:avLst>
          </a:prstGeom>
          <a:ln w="38100">
            <a:solidFill>
              <a:srgbClr val="FF0000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kiểm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tra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điều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kiện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rẽ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nhánh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543550" y="3505200"/>
            <a:ext cx="2914650" cy="533400"/>
          </a:xfrm>
          <a:prstGeom prst="borderCallout1">
            <a:avLst>
              <a:gd name="adj1" fmla="val 18750"/>
              <a:gd name="adj2" fmla="val -8333"/>
              <a:gd name="adj3" fmla="val 138328"/>
              <a:gd name="adj4" fmla="val -81392"/>
            </a:avLst>
          </a:prstGeom>
          <a:ln w="38100">
            <a:solidFill>
              <a:srgbClr val="FF0000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5543550" y="4114800"/>
            <a:ext cx="2914650" cy="857250"/>
          </a:xfrm>
          <a:prstGeom prst="borderCallout1">
            <a:avLst>
              <a:gd name="adj1" fmla="val 18750"/>
              <a:gd name="adj2" fmla="val -8333"/>
              <a:gd name="adj3" fmla="val 70594"/>
              <a:gd name="adj4" fmla="val -60239"/>
            </a:avLst>
          </a:prstGeom>
          <a:ln w="38100">
            <a:solidFill>
              <a:srgbClr val="FF0000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5543550" y="5029200"/>
            <a:ext cx="2914650" cy="857250"/>
          </a:xfrm>
          <a:prstGeom prst="borderCallout1">
            <a:avLst>
              <a:gd name="adj1" fmla="val 18750"/>
              <a:gd name="adj2" fmla="val -8333"/>
              <a:gd name="adj3" fmla="val 72209"/>
              <a:gd name="adj4" fmla="val -104128"/>
            </a:avLst>
          </a:prstGeom>
          <a:ln w="38100">
            <a:solidFill>
              <a:srgbClr val="FF0000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371600" y="2057400"/>
          <a:ext cx="6400800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hiệu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Diễn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giải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Bắt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đầu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thuật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Kết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thúc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thuật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Bắt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đầu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hàm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Trả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về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giá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trị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của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hàm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con,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hoặc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kết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thúc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hàm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25183"/>
            <a:ext cx="73140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97920"/>
            <a:ext cx="1576388" cy="74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3314700"/>
            <a:ext cx="16799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5029200"/>
            <a:ext cx="185618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207670"/>
            <a:ext cx="2157413" cy="6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25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371600" y="2228850"/>
          <a:ext cx="6400800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hiệu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Diễn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giải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Gán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giá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trị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vào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biến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Tăng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hoặc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giảm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giá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trị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của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biến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Gọi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thực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hiện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hàm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Kiểm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tra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điều</a:t>
                      </a:r>
                      <a:r>
                        <a:rPr lang="en-US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kiện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467" y="171898"/>
            <a:ext cx="6683765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645570"/>
            <a:ext cx="2371725" cy="66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486151"/>
            <a:ext cx="3005138" cy="62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321970"/>
            <a:ext cx="2514600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080398"/>
            <a:ext cx="1195388" cy="63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3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371600" y="2171700"/>
          <a:ext cx="6400800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Ký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hiệu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Diễn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giải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Nhận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giá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trị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nhập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kết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hợp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với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Edit box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để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lấy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giá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trị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Xuất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giá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trị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kết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hợp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với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Text box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để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hiển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thị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kết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quả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Cửa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sổ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quan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sát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kết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quả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thực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hiện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từng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bước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của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giải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thuật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Cửa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sổ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quan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sát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biến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toàn</a:t>
                      </a:r>
                      <a:r>
                        <a:rPr lang="en-US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cục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19242"/>
            <a:ext cx="73140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628900"/>
            <a:ext cx="2057400" cy="5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480198"/>
            <a:ext cx="2057400" cy="57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218386"/>
            <a:ext cx="1943100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049441"/>
            <a:ext cx="3028950" cy="55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29841" y="2057400"/>
            <a:ext cx="7199709" cy="3714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Number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String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Boolean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Map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List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841" y="152400"/>
            <a:ext cx="71997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8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85800" y="2286000"/>
            <a:ext cx="7200900" cy="3429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Number operations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String operations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Logical operations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Comparison operations 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4141" y="152400"/>
            <a:ext cx="71425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5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428750" y="2457450"/>
          <a:ext cx="5806678" cy="260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Stt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hiệu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Mô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tả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Cộng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Trừ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Nhân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Chia</a:t>
                      </a:r>
                    </a:p>
                  </a:txBody>
                  <a:tcPr marL="68585" marR="68585" marT="34293" marB="342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()</a:t>
                      </a:r>
                    </a:p>
                  </a:txBody>
                  <a:tcPr marL="68585" marR="68585" marT="34293" marB="34293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Gom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nhóm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thành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endParaRPr lang="en-US" sz="2400" dirty="0"/>
                    </a:p>
                  </a:txBody>
                  <a:tcPr marL="68585" marR="68585" marT="34293" marB="342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659" y="152400"/>
            <a:ext cx="7256859" cy="960668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Number operations</a:t>
            </a:r>
          </a:p>
        </p:txBody>
      </p:sp>
    </p:spTree>
    <p:extLst>
      <p:ext uri="{BB962C8B-B14F-4D97-AF65-F5344CB8AC3E}">
        <p14:creationId xmlns:p14="http://schemas.microsoft.com/office/powerpoint/2010/main" val="760910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543050" y="2114550"/>
          <a:ext cx="6419440" cy="160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Stt</a:t>
                      </a:r>
                      <a:endParaRPr lang="en-US" sz="2400" dirty="0"/>
                    </a:p>
                  </a:txBody>
                  <a:tcPr marL="68585" marR="68585" marT="34279" marB="34279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hiệu</a:t>
                      </a:r>
                      <a:endParaRPr lang="en-US" sz="2400" dirty="0"/>
                    </a:p>
                  </a:txBody>
                  <a:tcPr marL="68585" marR="68585" marT="34279" marB="34279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Mô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tả</a:t>
                      </a:r>
                      <a:endParaRPr lang="en-US" sz="2400" dirty="0"/>
                    </a:p>
                  </a:txBody>
                  <a:tcPr marL="68585" marR="68585" marT="34279" marB="342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8585" marR="68585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marL="68585" marR="68585" marT="34279" marB="34279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Nối</a:t>
                      </a:r>
                      <a:r>
                        <a:rPr lang="en-US" sz="2400" baseline="0" dirty="0"/>
                        <a:t> 2 </a:t>
                      </a:r>
                      <a:r>
                        <a:rPr lang="en-US" sz="2400" baseline="0" dirty="0" err="1"/>
                        <a:t>chuỗi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hoặc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nối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chuỗi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và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số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Ví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</a:t>
                      </a:r>
                      <a:r>
                        <a:rPr lang="en-US" sz="2400" baseline="0" dirty="0"/>
                        <a:t> 1: “</a:t>
                      </a:r>
                      <a:r>
                        <a:rPr lang="en-US" sz="2400" baseline="0" dirty="0" err="1"/>
                        <a:t>abc</a:t>
                      </a:r>
                      <a:r>
                        <a:rPr lang="en-US" sz="2400" baseline="0" dirty="0"/>
                        <a:t>”+”xyz”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“</a:t>
                      </a:r>
                      <a:r>
                        <a:rPr lang="en-US" sz="2400" baseline="0" dirty="0" err="1">
                          <a:sym typeface="Wingdings" pitchFamily="2" charset="2"/>
                        </a:rPr>
                        <a:t>abcxyz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”</a:t>
                      </a:r>
                    </a:p>
                    <a:p>
                      <a:r>
                        <a:rPr lang="en-US" sz="2400" dirty="0" err="1"/>
                        <a:t>Ví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</a:t>
                      </a:r>
                      <a:r>
                        <a:rPr lang="en-US" sz="2400" baseline="0" dirty="0"/>
                        <a:t> 2: “</a:t>
                      </a:r>
                      <a:r>
                        <a:rPr lang="en-US" sz="2400" baseline="0" dirty="0" err="1"/>
                        <a:t>Tổng</a:t>
                      </a:r>
                      <a:r>
                        <a:rPr lang="en-US" sz="2400" baseline="0" dirty="0"/>
                        <a:t> =“+ 8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“</a:t>
                      </a:r>
                      <a:r>
                        <a:rPr lang="en-US" sz="2400" baseline="0" dirty="0" err="1">
                          <a:sym typeface="Wingdings" pitchFamily="2" charset="2"/>
                        </a:rPr>
                        <a:t>Tổng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=8”</a:t>
                      </a:r>
                      <a:endParaRPr lang="en-US" sz="2400" dirty="0"/>
                    </a:p>
                  </a:txBody>
                  <a:tcPr marL="68585" marR="68585" marT="34279" marB="342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681" y="228600"/>
            <a:ext cx="7085409" cy="960668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36039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256859" cy="960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600200"/>
            <a:ext cx="7866460" cy="4057650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(</a:t>
            </a:r>
            <a:r>
              <a:rPr lang="en-US" i="1" dirty="0"/>
              <a:t>robustness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(</a:t>
            </a:r>
            <a:r>
              <a:rPr lang="en-US" i="1" dirty="0"/>
              <a:t>user friendliness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(</a:t>
            </a:r>
            <a:r>
              <a:rPr lang="en-US" i="1" dirty="0" err="1"/>
              <a:t>adapability</a:t>
            </a:r>
            <a:r>
              <a:rPr lang="en-US" i="1" dirty="0"/>
              <a:t>)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algn="just" eaLnBrk="1" hangingPunct="1"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i="1" dirty="0" err="1"/>
              <a:t>reuseability</a:t>
            </a:r>
            <a:r>
              <a:rPr lang="en-US" dirty="0"/>
              <a:t>):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7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1899048" y="2743200"/>
          <a:ext cx="5359003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Stt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hiệu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Mô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tả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68574" marR="68574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</a:t>
                      </a:r>
                      <a:r>
                        <a:rPr lang="en-US" sz="2400" dirty="0" err="1"/>
                        <a:t>hoặc</a:t>
                      </a:r>
                      <a:r>
                        <a:rPr lang="en-US" sz="2400" baseline="0" dirty="0"/>
                        <a:t> !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74" marR="68574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68574" marR="68574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 </a:t>
                      </a:r>
                      <a:r>
                        <a:rPr lang="en-US" sz="2400" dirty="0" err="1"/>
                        <a:t>hoặc</a:t>
                      </a:r>
                      <a:r>
                        <a:rPr lang="en-US" sz="2400" baseline="0" dirty="0"/>
                        <a:t> &amp;&amp;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74" marR="6857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68574" marR="68574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 </a:t>
                      </a:r>
                      <a:r>
                        <a:rPr lang="en-US" sz="2400" dirty="0" err="1"/>
                        <a:t>hoặc</a:t>
                      </a:r>
                      <a:r>
                        <a:rPr lang="en-US" sz="2400" baseline="0" dirty="0"/>
                        <a:t> ||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74" marR="68574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68574" marR="68574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Xor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hoặc</a:t>
                      </a:r>
                      <a:r>
                        <a:rPr lang="en-US" sz="2400" baseline="0" dirty="0"/>
                        <a:t> ^^</a:t>
                      </a:r>
                      <a:endParaRPr lang="en-US" sz="2400" dirty="0"/>
                    </a:p>
                  </a:txBody>
                  <a:tcPr marL="68574" marR="68574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74" marR="68574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256859" cy="960668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Logical operations </a:t>
            </a:r>
          </a:p>
        </p:txBody>
      </p:sp>
    </p:spTree>
    <p:extLst>
      <p:ext uri="{BB962C8B-B14F-4D97-AF65-F5344CB8AC3E}">
        <p14:creationId xmlns:p14="http://schemas.microsoft.com/office/powerpoint/2010/main" val="1257502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2175273" y="2445543"/>
          <a:ext cx="4797029" cy="304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Stt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Ký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hiệu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Mô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tả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Bằng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Lớn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hơn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Nhỏ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hơn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Lớn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hơn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hoặc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bằng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Nhỏ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hơn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hoặc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bằng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&lt;&gt;</a:t>
                      </a:r>
                    </a:p>
                  </a:txBody>
                  <a:tcPr marL="68587" marR="68587" marT="34295" marB="3429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Khác</a:t>
                      </a:r>
                      <a:r>
                        <a:rPr lang="en-US" sz="2400" baseline="0" dirty="0"/>
                        <a:t> (</a:t>
                      </a:r>
                      <a:r>
                        <a:rPr lang="en-US" sz="2400" baseline="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bằng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L="68587" marR="68587" marT="34295" marB="342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Comparison operations </a:t>
            </a:r>
          </a:p>
        </p:txBody>
      </p:sp>
    </p:spTree>
    <p:extLst>
      <p:ext uri="{BB962C8B-B14F-4D97-AF65-F5344CB8AC3E}">
        <p14:creationId xmlns:p14="http://schemas.microsoft.com/office/powerpoint/2010/main" val="1455459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762000" y="2228850"/>
            <a:ext cx="7391400" cy="37147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Cung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cấp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các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định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nghĩa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sẵn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bao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gồm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: 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Các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lượng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giác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: sin,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cos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tan, …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Các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toán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học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khác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tính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căn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logarit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làm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tròn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tính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mũ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1997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42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256858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4068"/>
            <a:ext cx="7762791" cy="483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568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37214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9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63774" y="2571750"/>
            <a:ext cx="7964686" cy="40576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Chọn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tương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ứng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Nhấn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chuột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trái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kéo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rê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cửa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sổ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thuật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Đưa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đúng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điểm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nối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cần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nối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với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có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trong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cửa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sổ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Di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chuyển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đến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vị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trí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thích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hợp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3774" y="152400"/>
            <a:ext cx="70854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14550"/>
            <a:ext cx="2549129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029200" y="2171700"/>
            <a:ext cx="1771650" cy="628650"/>
          </a:xfrm>
          <a:prstGeom prst="borderCallout1">
            <a:avLst>
              <a:gd name="adj1" fmla="val 18750"/>
              <a:gd name="adj2" fmla="val -8333"/>
              <a:gd name="adj3" fmla="val 3409"/>
              <a:gd name="adj4" fmla="val -111060"/>
            </a:avLst>
          </a:prstGeom>
          <a:ln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nối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5554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71600" y="2000250"/>
            <a:ext cx="6400800" cy="3486150"/>
          </a:xfrm>
          <a:prstGeom prst="rect">
            <a:avLst/>
          </a:prstGeom>
        </p:spPr>
        <p:txBody>
          <a:bodyPr rtlCol="0"/>
          <a:lstStyle/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/>
          </a:p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/>
          </a:p>
          <a:p>
            <a:pPr marL="34290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/>
          </a:p>
          <a:p>
            <a:pPr marL="411480" lvl="1" indent="-137160">
              <a:buClr>
                <a:schemeClr val="accent6">
                  <a:lumMod val="75000"/>
                </a:schemeClr>
              </a:buClr>
              <a:defRPr/>
            </a:pPr>
            <a:endParaRPr lang="en-US" dirty="0"/>
          </a:p>
          <a:p>
            <a:pPr marL="411480" lvl="1" indent="-137160">
              <a:buClr>
                <a:schemeClr val="accent6">
                  <a:lumMod val="75000"/>
                </a:schemeClr>
              </a:buClr>
              <a:defRPr/>
            </a:pP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Delete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0670" y="202061"/>
            <a:ext cx="7933730" cy="960668"/>
          </a:xfrm>
        </p:spPr>
        <p:txBody>
          <a:bodyPr>
            <a:normAutofit fontScale="90000"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-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286000"/>
            <a:ext cx="2821781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29100" y="3028950"/>
            <a:ext cx="80010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/>
              <a:t>Tách</a:t>
            </a:r>
            <a:endParaRPr lang="en-US" sz="1350" dirty="0"/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14575"/>
            <a:ext cx="27432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084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09600" y="3143250"/>
            <a:ext cx="8018860" cy="23431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Kéo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rê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cần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nối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)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sơ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đồ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sao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hai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điểm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nối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1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2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khớp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nhau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nhả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chuột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ra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chỉnh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lại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vị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trí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56859" cy="960668"/>
          </a:xfrm>
        </p:spPr>
        <p:txBody>
          <a:bodyPr>
            <a:normAutofit fontScale="90000"/>
          </a:bodyPr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664619"/>
            <a:ext cx="2496741" cy="17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2675334"/>
            <a:ext cx="3313510" cy="107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943100" y="3464718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/>
              <a:t>2</a:t>
            </a:r>
          </a:p>
        </p:txBody>
      </p:sp>
      <p:sp>
        <p:nvSpPr>
          <p:cNvPr id="8" name="Up Arrow 7"/>
          <p:cNvSpPr/>
          <p:nvPr/>
        </p:nvSpPr>
        <p:spPr>
          <a:xfrm>
            <a:off x="5756673" y="3763565"/>
            <a:ext cx="529828" cy="628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67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09600" y="2171700"/>
            <a:ext cx="4851797" cy="4076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Nhấn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chuột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tên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biến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hoặc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giá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trị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để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thay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đổi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Nhấn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chuột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phải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vào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chọn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Properties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để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thay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đổi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thuộc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tính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cho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hiệu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Khung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thuộc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tính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sẽ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xuất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hiện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bên</a:t>
            </a:r>
            <a:r>
              <a:rPr lang="en-US" sz="2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latin typeface="Times" charset="0"/>
                <a:ea typeface="Times" charset="0"/>
                <a:cs typeface="Times" charset="0"/>
              </a:rPr>
              <a:t>trái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0854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7" y="2057400"/>
            <a:ext cx="316706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09600" y="2114550"/>
            <a:ext cx="8018860" cy="33718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hiển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endParaRPr lang="en-US" sz="26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ký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nhập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(get)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editbox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nhận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nhập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ngoài</a:t>
            </a:r>
            <a:endParaRPr lang="en-US" sz="26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ký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(set)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editbox</a:t>
            </a:r>
            <a:r>
              <a:rPr lang="en-US" sz="2600" dirty="0"/>
              <a:t> </a:t>
            </a:r>
            <a:r>
              <a:rPr lang="en-US" sz="2600" dirty="0" err="1"/>
              <a:t>hoặc</a:t>
            </a:r>
            <a:r>
              <a:rPr lang="en-US" sz="2600" dirty="0"/>
              <a:t> textbox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hiển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endParaRPr lang="en-US" sz="2600" dirty="0"/>
          </a:p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6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85" y="152400"/>
            <a:ext cx="7256859" cy="9606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685" y="2286000"/>
            <a:ext cx="7644775" cy="3063479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</a:t>
            </a:r>
            <a:r>
              <a:rPr lang="en-US" i="1" dirty="0"/>
              <a:t>efficiency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(</a:t>
            </a:r>
            <a:r>
              <a:rPr lang="en-US" i="1" dirty="0" err="1"/>
              <a:t>porability</a:t>
            </a:r>
            <a:r>
              <a:rPr lang="en-US" dirty="0"/>
              <a:t>):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 algn="just" eaLnBrk="1" hangingPunct="1">
              <a:defRPr/>
            </a:pP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(</a:t>
            </a:r>
            <a:r>
              <a:rPr lang="en-US" i="1" dirty="0"/>
              <a:t>security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(</a:t>
            </a:r>
            <a:r>
              <a:rPr lang="en-US" i="1" dirty="0"/>
              <a:t>halt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3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71600" y="3714751"/>
            <a:ext cx="7256859" cy="2228849"/>
          </a:xfrm>
          <a:prstGeom prst="rect">
            <a:avLst/>
          </a:prstGeom>
        </p:spPr>
        <p:txBody>
          <a:bodyPr rtlCol="0"/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Quick Step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Auto Step </a:t>
            </a:r>
            <a:r>
              <a:rPr lang="en-US" sz="2400" dirty="0"/>
              <a:t>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)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Manual Step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57451"/>
            <a:ext cx="6376988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6400800" y="3174207"/>
            <a:ext cx="1371600" cy="483394"/>
          </a:xfrm>
          <a:prstGeom prst="borderCallout1">
            <a:avLst>
              <a:gd name="adj1" fmla="val -2755"/>
              <a:gd name="adj2" fmla="val 72727"/>
              <a:gd name="adj3" fmla="val -80071"/>
              <a:gd name="adj4" fmla="val 3575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 err="1"/>
              <a:t>Chỉnh</a:t>
            </a:r>
            <a:r>
              <a:rPr lang="en-US" sz="1350" b="1" dirty="0"/>
              <a:t> </a:t>
            </a:r>
            <a:r>
              <a:rPr lang="en-US" sz="1350" b="1" dirty="0" err="1"/>
              <a:t>tốc</a:t>
            </a:r>
            <a:r>
              <a:rPr lang="en-US" sz="1350" b="1" dirty="0"/>
              <a:t> </a:t>
            </a:r>
            <a:r>
              <a:rPr lang="en-US" sz="1350" b="1" dirty="0" err="1"/>
              <a:t>độ</a:t>
            </a:r>
            <a:endParaRPr lang="en-US" sz="1350" b="1" dirty="0"/>
          </a:p>
        </p:txBody>
      </p:sp>
      <p:sp>
        <p:nvSpPr>
          <p:cNvPr id="6" name="Line Callout 1 5"/>
          <p:cNvSpPr/>
          <p:nvPr/>
        </p:nvSpPr>
        <p:spPr>
          <a:xfrm>
            <a:off x="2400300" y="3117057"/>
            <a:ext cx="1371600" cy="483394"/>
          </a:xfrm>
          <a:prstGeom prst="borderCallout1">
            <a:avLst>
              <a:gd name="adj1" fmla="val 29503"/>
              <a:gd name="adj2" fmla="val 1515"/>
              <a:gd name="adj3" fmla="val 16703"/>
              <a:gd name="adj4" fmla="val -4303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 err="1"/>
              <a:t>Chế</a:t>
            </a:r>
            <a:r>
              <a:rPr lang="en-US" sz="1350" b="1" dirty="0"/>
              <a:t> </a:t>
            </a:r>
            <a:r>
              <a:rPr lang="en-US" sz="1350" b="1" dirty="0" err="1"/>
              <a:t>độ</a:t>
            </a:r>
            <a:r>
              <a:rPr lang="en-US" sz="1350" b="1" dirty="0"/>
              <a:t> </a:t>
            </a:r>
            <a:r>
              <a:rPr lang="en-US" sz="1350" b="1" dirty="0" err="1"/>
              <a:t>xem</a:t>
            </a:r>
            <a:r>
              <a:rPr lang="en-US" sz="1350" b="1" dirty="0"/>
              <a:t> </a:t>
            </a:r>
            <a:r>
              <a:rPr lang="en-US" sz="1350" b="1" dirty="0" err="1"/>
              <a:t>toàn</a:t>
            </a:r>
            <a:r>
              <a:rPr lang="en-US" sz="1350" b="1" dirty="0"/>
              <a:t> </a:t>
            </a:r>
            <a:r>
              <a:rPr lang="en-US" sz="1350" b="1" dirty="0" err="1"/>
              <a:t>màn</a:t>
            </a:r>
            <a:r>
              <a:rPr lang="en-US" sz="1350" b="1" dirty="0"/>
              <a:t> </a:t>
            </a:r>
            <a:r>
              <a:rPr lang="en-US" sz="1350" b="1" dirty="0" err="1"/>
              <a:t>hình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92947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762000" y="2000250"/>
            <a:ext cx="4723210" cy="34861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endParaRPr lang="en-US" sz="24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Monitor box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endParaRPr lang="en-US" sz="24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play ở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24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885951"/>
            <a:ext cx="3143250" cy="208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772150" y="4229100"/>
            <a:ext cx="3143250" cy="1143000"/>
          </a:xfrm>
          <a:prstGeom prst="borderCallout1">
            <a:avLst>
              <a:gd name="adj1" fmla="val 568"/>
              <a:gd name="adj2" fmla="val 11502"/>
              <a:gd name="adj3" fmla="val -22045"/>
              <a:gd name="adj4" fmla="val 28798"/>
            </a:avLst>
          </a:prstGeom>
          <a:ln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50" dirty="0" err="1"/>
              <a:t>Nhấn</a:t>
            </a:r>
            <a:r>
              <a:rPr lang="en-US" sz="1650" dirty="0"/>
              <a:t> </a:t>
            </a:r>
            <a:r>
              <a:rPr lang="en-US" sz="1650" dirty="0" err="1"/>
              <a:t>vào</a:t>
            </a:r>
            <a:r>
              <a:rPr lang="en-US" sz="1650" dirty="0"/>
              <a:t> </a:t>
            </a:r>
            <a:r>
              <a:rPr lang="en-US" sz="1650" dirty="0" err="1"/>
              <a:t>để</a:t>
            </a:r>
            <a:r>
              <a:rPr lang="en-US" sz="1650" dirty="0"/>
              <a:t> </a:t>
            </a:r>
            <a:r>
              <a:rPr lang="en-US" sz="1650" dirty="0" err="1"/>
              <a:t>chạy</a:t>
            </a:r>
            <a:r>
              <a:rPr lang="en-US" sz="1650" dirty="0"/>
              <a:t> </a:t>
            </a:r>
            <a:r>
              <a:rPr lang="en-US" sz="1650" dirty="0" err="1"/>
              <a:t>bước</a:t>
            </a:r>
            <a:r>
              <a:rPr lang="en-US" sz="1650" dirty="0"/>
              <a:t> </a:t>
            </a:r>
            <a:r>
              <a:rPr lang="en-US" sz="1650" dirty="0" err="1"/>
              <a:t>tiếp</a:t>
            </a:r>
            <a:r>
              <a:rPr lang="en-US" sz="1650" dirty="0"/>
              <a:t> </a:t>
            </a:r>
            <a:r>
              <a:rPr lang="en-US" sz="1650" dirty="0" err="1"/>
              <a:t>theo</a:t>
            </a:r>
            <a:r>
              <a:rPr lang="en-US" sz="1650" dirty="0"/>
              <a:t> (</a:t>
            </a:r>
            <a:r>
              <a:rPr lang="en-US" sz="1650" dirty="0" err="1"/>
              <a:t>nếu</a:t>
            </a:r>
            <a:r>
              <a:rPr lang="en-US" sz="1650" dirty="0"/>
              <a:t> </a:t>
            </a:r>
            <a:r>
              <a:rPr lang="en-US" sz="1650" dirty="0" err="1"/>
              <a:t>chọn</a:t>
            </a:r>
            <a:r>
              <a:rPr lang="en-US" sz="1650" dirty="0"/>
              <a:t> </a:t>
            </a:r>
            <a:r>
              <a:rPr lang="en-US" sz="1650" dirty="0" err="1"/>
              <a:t>chế</a:t>
            </a:r>
            <a:r>
              <a:rPr lang="en-US" sz="1650" dirty="0"/>
              <a:t> </a:t>
            </a:r>
            <a:r>
              <a:rPr lang="en-US" sz="1650" dirty="0" err="1"/>
              <a:t>độ</a:t>
            </a:r>
            <a:r>
              <a:rPr lang="en-US" sz="1650" dirty="0"/>
              <a:t> </a:t>
            </a:r>
            <a:r>
              <a:rPr lang="en-US" sz="1650" dirty="0" err="1"/>
              <a:t>xem</a:t>
            </a:r>
            <a:r>
              <a:rPr lang="en-US" sz="1650" dirty="0"/>
              <a:t> </a:t>
            </a:r>
            <a:r>
              <a:rPr lang="en-US" sz="1650" dirty="0" err="1"/>
              <a:t>kết</a:t>
            </a:r>
            <a:r>
              <a:rPr lang="en-US" sz="1650" dirty="0"/>
              <a:t> </a:t>
            </a:r>
            <a:r>
              <a:rPr lang="en-US" sz="1650" dirty="0" err="1"/>
              <a:t>quả</a:t>
            </a:r>
            <a:r>
              <a:rPr lang="en-US" sz="1650" dirty="0"/>
              <a:t> </a:t>
            </a:r>
            <a:r>
              <a:rPr lang="en-US" sz="1650" dirty="0" err="1"/>
              <a:t>là</a:t>
            </a:r>
            <a:r>
              <a:rPr lang="en-US" sz="1650" dirty="0"/>
              <a:t> </a:t>
            </a:r>
            <a:r>
              <a:rPr lang="en-US" sz="1650" dirty="0">
                <a:solidFill>
                  <a:srgbClr val="FFFF00"/>
                </a:solidFill>
              </a:rPr>
              <a:t>Manual step</a:t>
            </a:r>
            <a:r>
              <a:rPr lang="en-US" sz="16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09600" y="1943100"/>
            <a:ext cx="8018859" cy="35433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Vẽ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lưu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đồ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thuật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không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dùng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con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lớn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nhất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hai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Tính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dư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phép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chia</a:t>
            </a:r>
            <a:endParaRPr lang="en-US" sz="2600" dirty="0">
              <a:latin typeface="Times" charset="0"/>
              <a:ea typeface="Times" charset="0"/>
              <a:cs typeface="Times" charset="0"/>
            </a:endParaRPr>
          </a:p>
          <a:p>
            <a:pPr marL="34290" indent="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Vẽ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lưu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đồ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giải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thuật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có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dùng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b="1" dirty="0" err="1"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2600" b="1" dirty="0">
                <a:latin typeface="Times" charset="0"/>
                <a:ea typeface="Times" charset="0"/>
                <a:cs typeface="Times" charset="0"/>
              </a:rPr>
              <a:t> con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kiếm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tử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có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giá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trị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x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xuất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hiện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trong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mảng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một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chiều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1425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8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6858000" cy="53258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152400"/>
            <a:ext cx="63065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lớn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nhất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hai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số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endParaRPr lang="en-US" sz="3200" b="1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6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8860" y="228600"/>
            <a:ext cx="808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Tính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nguyên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và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dư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phép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chia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" y="1699308"/>
            <a:ext cx="9051952" cy="46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96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3250" y="304800"/>
            <a:ext cx="6001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Hàm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x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trong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mảng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1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chiều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a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" y="1601303"/>
            <a:ext cx="8896403" cy="44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1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515682"/>
            <a:ext cx="8229601" cy="5266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76200"/>
            <a:ext cx="8001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Tìm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kiếm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phần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tử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có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giá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trị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x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xuất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hiện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trong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mảng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một</a:t>
            </a:r>
            <a:r>
              <a:rPr lang="en-US" sz="3200" b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chiều</a:t>
            </a:r>
            <a:endParaRPr lang="en-US" sz="3200" b="1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66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439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20" y="152400"/>
            <a:ext cx="7256859" cy="96066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28850"/>
            <a:ext cx="3143250" cy="3120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Fortran</a:t>
            </a:r>
          </a:p>
          <a:p>
            <a:pPr>
              <a:defRPr/>
            </a:pPr>
            <a:r>
              <a:rPr lang="en-US" dirty="0"/>
              <a:t>Pascal</a:t>
            </a:r>
          </a:p>
          <a:p>
            <a:pPr>
              <a:defRPr/>
            </a:pPr>
            <a:r>
              <a:rPr lang="en-US" dirty="0"/>
              <a:t>Java</a:t>
            </a:r>
          </a:p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72100" y="2228850"/>
            <a:ext cx="2457450" cy="3120629"/>
          </a:xfrm>
          <a:prstGeom prst="rect">
            <a:avLst/>
          </a:prstGeom>
          <a:extLst/>
        </p:spPr>
        <p:txBody>
          <a:bodyPr vert="horz" lIns="68580" tIns="34290" rIns="68580" bIns="34290" rtlCol="0">
            <a:normAutofit/>
          </a:bodyPr>
          <a:lstStyle>
            <a:lvl1pPr marL="457200" indent="-457200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  <a:lvl2pPr marL="742950" indent="-285750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2pPr>
            <a:lvl3pPr marL="1143000" indent="-228600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3pPr>
            <a:lvl4pPr marL="1600200" indent="-228600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600" dirty="0"/>
              <a:t>C++</a:t>
            </a:r>
          </a:p>
          <a:p>
            <a:pPr>
              <a:buFont typeface="Arial" charset="0"/>
              <a:buChar char="•"/>
            </a:pPr>
            <a:r>
              <a:rPr lang="en-US" sz="2600" dirty="0"/>
              <a:t>C#</a:t>
            </a:r>
          </a:p>
          <a:p>
            <a:pPr>
              <a:buFont typeface="Arial" charset="0"/>
              <a:buChar char="•"/>
            </a:pPr>
            <a:r>
              <a:rPr lang="en-US" sz="2600" dirty="0"/>
              <a:t>F#</a:t>
            </a:r>
          </a:p>
          <a:p>
            <a:pPr>
              <a:buFont typeface="Arial" charset="0"/>
              <a:buChar char="•"/>
            </a:pPr>
            <a:r>
              <a:rPr lang="en-US" sz="2600" dirty="0" err="1"/>
              <a:t>VB.Net</a:t>
            </a:r>
            <a:endParaRPr lang="en-US" sz="2600" dirty="0"/>
          </a:p>
          <a:p>
            <a:pPr>
              <a:buFont typeface="Arial" charset="0"/>
              <a:buChar char="•"/>
            </a:pPr>
            <a:r>
              <a:rPr lang="en-US" sz="2600" dirty="0"/>
              <a:t>….</a:t>
            </a:r>
          </a:p>
          <a:p>
            <a:pPr>
              <a:buFont typeface="Arial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69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152400"/>
            <a:ext cx="7766928" cy="9606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72" y="1752600"/>
            <a:ext cx="7937187" cy="4953000"/>
          </a:xfrm>
        </p:spPr>
        <p:txBody>
          <a:bodyPr>
            <a:noAutofit/>
          </a:bodyPr>
          <a:lstStyle/>
          <a:p>
            <a:pPr marL="342900" indent="-342900">
              <a:defRPr/>
            </a:pPr>
            <a:r>
              <a:rPr lang="en-US" dirty="0"/>
              <a:t>Borland C++</a:t>
            </a:r>
          </a:p>
          <a:p>
            <a:pPr marL="342900" indent="-342900">
              <a:defRPr/>
            </a:pPr>
            <a:r>
              <a:rPr lang="en-US" dirty="0"/>
              <a:t>Microsoft Visual Basic</a:t>
            </a:r>
          </a:p>
          <a:p>
            <a:pPr marL="342900" indent="-342900">
              <a:defRPr/>
            </a:pPr>
            <a:r>
              <a:rPr lang="en-US" dirty="0"/>
              <a:t>Microsoft Visual C++</a:t>
            </a:r>
          </a:p>
          <a:p>
            <a:pPr marL="342900" indent="-342900">
              <a:defRPr/>
            </a:pPr>
            <a:r>
              <a:rPr lang="en-US" dirty="0" err="1"/>
              <a:t>Jbuider</a:t>
            </a:r>
            <a:endParaRPr lang="en-US" dirty="0"/>
          </a:p>
          <a:p>
            <a:pPr marL="342900" indent="-342900">
              <a:defRPr/>
            </a:pPr>
            <a:r>
              <a:rPr lang="en-US" dirty="0"/>
              <a:t>Eclipse SDK</a:t>
            </a:r>
          </a:p>
          <a:p>
            <a:pPr marL="342900" indent="-342900">
              <a:defRPr/>
            </a:pPr>
            <a:r>
              <a:rPr lang="en-US" dirty="0"/>
              <a:t>Visual </a:t>
            </a:r>
            <a:r>
              <a:rPr lang="en-US" dirty="0" err="1"/>
              <a:t>.Net</a:t>
            </a:r>
            <a:endParaRPr lang="en-US" dirty="0"/>
          </a:p>
          <a:p>
            <a:pPr marL="342900" indent="-342900">
              <a:defRPr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87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72" y="152400"/>
            <a:ext cx="719970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72" y="1524000"/>
            <a:ext cx="7911787" cy="4724400"/>
          </a:xfrm>
        </p:spPr>
        <p:txBody>
          <a:bodyPr rtlCol="0">
            <a:normAutofit/>
          </a:bodyPr>
          <a:lstStyle/>
          <a:p>
            <a:pPr marL="0" indent="0" algn="ctr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3300" dirty="0">
                <a:solidFill>
                  <a:srgbClr val="FF0000"/>
                </a:solidFill>
              </a:rPr>
              <a:t>Input -&gt; Process -&gt; Output</a:t>
            </a: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3300" dirty="0">
              <a:solidFill>
                <a:srgbClr val="FF0000"/>
              </a:solidFill>
            </a:endParaRP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endParaRPr lang="en-US" sz="2400" dirty="0"/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Input: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?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Process: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indent="-137160">
              <a:buClr>
                <a:schemeClr val="accent6">
                  <a:lumMod val="75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Output: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9" name="U-Turn Arrow 8"/>
          <p:cNvSpPr/>
          <p:nvPr/>
        </p:nvSpPr>
        <p:spPr>
          <a:xfrm rot="10800000">
            <a:off x="2538965" y="2362200"/>
            <a:ext cx="4267200" cy="990600"/>
          </a:xfrm>
          <a:prstGeom prst="uturnArrow">
            <a:avLst>
              <a:gd name="adj1" fmla="val 7051"/>
              <a:gd name="adj2" fmla="val 25000"/>
              <a:gd name="adj3" fmla="val 26282"/>
              <a:gd name="adj4" fmla="val 50000"/>
              <a:gd name="adj5" fmla="val 100000"/>
            </a:avLst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7429" y="6248400"/>
            <a:ext cx="61125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Kết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quả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có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đưa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vào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xử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lý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tiếp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 hay </a:t>
            </a:r>
            <a:r>
              <a:rPr lang="en-US" sz="2600" i="1" dirty="0" err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không</a:t>
            </a:r>
            <a:r>
              <a:rPr lang="en-US" sz="2600" i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7834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56859" cy="9606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90258" cy="28332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eaLnBrk="1" hangingPunct="1">
              <a:defRPr/>
            </a:pP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2127</Words>
  <Application>Microsoft Office PowerPoint</Application>
  <PresentationFormat>On-screen Show (4:3)</PresentationFormat>
  <Paragraphs>357</Paragraphs>
  <Slides>57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Equation</vt:lpstr>
      <vt:lpstr>Lập trình C Bài 1. Tổng quan về lập trình (3 tiết)</vt:lpstr>
      <vt:lpstr>Mục tiêu</vt:lpstr>
      <vt:lpstr>Chương trình máy tính?</vt:lpstr>
      <vt:lpstr>Các đặc điểm cần có của chương trình</vt:lpstr>
      <vt:lpstr>Các đặc điểm cần có của chương trình</vt:lpstr>
      <vt:lpstr>Các ngôn ngữ lập trình</vt:lpstr>
      <vt:lpstr>Các môi trường hỗ trợ lập trình (IDE)</vt:lpstr>
      <vt:lpstr>Xác định bài toán</vt:lpstr>
      <vt:lpstr>Xác định cấu trúc dữ liệu</vt:lpstr>
      <vt:lpstr>Tìm giải thuật</vt:lpstr>
      <vt:lpstr>Tính chất quan trọng của giải thuật</vt:lpstr>
      <vt:lpstr>Tính chất quan trọng của giải thuật</vt:lpstr>
      <vt:lpstr>Các loại giải thuật</vt:lpstr>
      <vt:lpstr>Các phương pháp chính mô tả giải thuật</vt:lpstr>
      <vt:lpstr>PowerPoint Presentation</vt:lpstr>
      <vt:lpstr>PowerPoint Presentation</vt:lpstr>
      <vt:lpstr>PowerPoint Presentation</vt:lpstr>
      <vt:lpstr>Mô tả giải thuật bằng pseudocode</vt:lpstr>
      <vt:lpstr>Mô tả giải thuật bằng lưu đồ (flowchart)</vt:lpstr>
      <vt:lpstr>Các ký hiệu flowchart</vt:lpstr>
      <vt:lpstr>Bài tập mô tả giải thuật </vt:lpstr>
      <vt:lpstr>PowerPoint Presentation</vt:lpstr>
      <vt:lpstr>PowerPoint Presentation</vt:lpstr>
      <vt:lpstr>Phần đọc thêm: Hướng dẫn dùng công cụ vẽ lưu đồ giải thuật </vt:lpstr>
      <vt:lpstr>PowerPoint Presentation</vt:lpstr>
      <vt:lpstr>PowerPoint Presentation</vt:lpstr>
      <vt:lpstr>Sử dụng Crocodile Clips ICT</vt:lpstr>
      <vt:lpstr>Các công cụ vẽ lưu đồ</vt:lpstr>
      <vt:lpstr>Giới thiệu crocodile clips</vt:lpstr>
      <vt:lpstr>Giao diện chính</vt:lpstr>
      <vt:lpstr>Đặc điểm</vt:lpstr>
      <vt:lpstr>Các ký hiệu lưu đồ</vt:lpstr>
      <vt:lpstr>Các ký hiệu lưu đồ</vt:lpstr>
      <vt:lpstr>Các ký hiệu lưu đồ</vt:lpstr>
      <vt:lpstr>Các ký hiệu lưu đồ</vt:lpstr>
      <vt:lpstr>Các kiểu dữ liệu</vt:lpstr>
      <vt:lpstr>Các biểu thức</vt:lpstr>
      <vt:lpstr>Number operations</vt:lpstr>
      <vt:lpstr>String operations </vt:lpstr>
      <vt:lpstr>Logical operations </vt:lpstr>
      <vt:lpstr>Comparison operations </vt:lpstr>
      <vt:lpstr>Các hàm thư viện </vt:lpstr>
      <vt:lpstr>Hàm thư viện</vt:lpstr>
      <vt:lpstr>Hàm thư viện</vt:lpstr>
      <vt:lpstr>Minh họa thao tác vẽ</vt:lpstr>
      <vt:lpstr>Minh họa thao tác vẽ - tách hai ký hiệu đang nối với nhau </vt:lpstr>
      <vt:lpstr>Minh họa thao tác vẽ nối nhiều ký hiệu vào một ký hiệu</vt:lpstr>
      <vt:lpstr>Minh họa thao tác vẽ</vt:lpstr>
      <vt:lpstr>Minh họa thao tác vẽ</vt:lpstr>
      <vt:lpstr>Kiểm tra giải thuật</vt:lpstr>
      <vt:lpstr>Kiểm tra giải thuật</vt:lpstr>
      <vt:lpstr>Các ví dụ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120</cp:revision>
  <dcterms:created xsi:type="dcterms:W3CDTF">2002-09-02T01:30:43Z</dcterms:created>
  <dcterms:modified xsi:type="dcterms:W3CDTF">2017-09-06T01:27:14Z</dcterms:modified>
</cp:coreProperties>
</file>