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56"/>
  </p:notesMasterIdLst>
  <p:handoutMasterIdLst>
    <p:handoutMasterId r:id="rId57"/>
  </p:handoutMasterIdLst>
  <p:sldIdLst>
    <p:sldId id="256" r:id="rId2"/>
    <p:sldId id="313" r:id="rId3"/>
    <p:sldId id="449" r:id="rId4"/>
    <p:sldId id="386" r:id="rId5"/>
    <p:sldId id="387" r:id="rId6"/>
    <p:sldId id="388" r:id="rId7"/>
    <p:sldId id="390" r:id="rId8"/>
    <p:sldId id="391" r:id="rId9"/>
    <p:sldId id="393" r:id="rId10"/>
    <p:sldId id="450" r:id="rId11"/>
    <p:sldId id="394" r:id="rId12"/>
    <p:sldId id="452" r:id="rId13"/>
    <p:sldId id="398" r:id="rId14"/>
    <p:sldId id="451" r:id="rId15"/>
    <p:sldId id="399" r:id="rId16"/>
    <p:sldId id="400" r:id="rId17"/>
    <p:sldId id="402" r:id="rId18"/>
    <p:sldId id="404" r:id="rId19"/>
    <p:sldId id="405" r:id="rId20"/>
    <p:sldId id="406" r:id="rId21"/>
    <p:sldId id="407" r:id="rId22"/>
    <p:sldId id="408" r:id="rId23"/>
    <p:sldId id="453" r:id="rId24"/>
    <p:sldId id="409" r:id="rId25"/>
    <p:sldId id="454" r:id="rId26"/>
    <p:sldId id="455" r:id="rId27"/>
    <p:sldId id="412" r:id="rId28"/>
    <p:sldId id="413" r:id="rId29"/>
    <p:sldId id="414" r:id="rId30"/>
    <p:sldId id="415" r:id="rId31"/>
    <p:sldId id="416" r:id="rId32"/>
    <p:sldId id="417" r:id="rId33"/>
    <p:sldId id="458" r:id="rId34"/>
    <p:sldId id="418" r:id="rId35"/>
    <p:sldId id="456" r:id="rId36"/>
    <p:sldId id="457" r:id="rId37"/>
    <p:sldId id="420" r:id="rId38"/>
    <p:sldId id="421" r:id="rId39"/>
    <p:sldId id="460" r:id="rId40"/>
    <p:sldId id="459" r:id="rId41"/>
    <p:sldId id="461" r:id="rId42"/>
    <p:sldId id="462" r:id="rId43"/>
    <p:sldId id="463" r:id="rId44"/>
    <p:sldId id="464" r:id="rId45"/>
    <p:sldId id="425" r:id="rId46"/>
    <p:sldId id="426" r:id="rId47"/>
    <p:sldId id="427" r:id="rId48"/>
    <p:sldId id="465" r:id="rId49"/>
    <p:sldId id="429" r:id="rId50"/>
    <p:sldId id="430" r:id="rId51"/>
    <p:sldId id="431" r:id="rId52"/>
    <p:sldId id="434" r:id="rId53"/>
    <p:sldId id="466" r:id="rId54"/>
    <p:sldId id="385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 autoAdjust="0"/>
    <p:restoredTop sz="94599" autoAdjust="0"/>
  </p:normalViewPr>
  <p:slideViewPr>
    <p:cSldViewPr>
      <p:cViewPr varScale="1">
        <p:scale>
          <a:sx n="82" d="100"/>
          <a:sy n="82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13/09/2017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13/09/2017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92A5E-BD30-4B1A-BD39-AA1DD50288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Chương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7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Chương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FB1FF-8599-410D-9AC3-A5EF74FF07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763000" cy="174673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Bài</a:t>
            </a:r>
            <a:r>
              <a:rPr lang="en-US" dirty="0">
                <a:solidFill>
                  <a:srgbClr val="FFFF00"/>
                </a:solidFill>
              </a:rPr>
              <a:t> 3. </a:t>
            </a:r>
            <a:r>
              <a:rPr lang="en-US" dirty="0" err="1">
                <a:solidFill>
                  <a:srgbClr val="FFFF00"/>
                </a:solidFill>
              </a:rPr>
              <a:t>Cấu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trúc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điều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khiển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trong</a:t>
            </a:r>
            <a:r>
              <a:rPr lang="en-US" dirty="0">
                <a:solidFill>
                  <a:srgbClr val="FFFF00"/>
                </a:solidFill>
              </a:rPr>
              <a:t> C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(6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>
                <a:solidFill>
                  <a:srgbClr val="002060"/>
                </a:solidFill>
              </a:rPr>
              <a:t>: 09/11/2016</a:t>
            </a:r>
            <a:r>
              <a:rPr lang="en-US" sz="2400" cap="none">
                <a:solidFill>
                  <a:srgbClr val="002060"/>
                </a:solidFill>
              </a:rPr>
              <a:t> </a:t>
            </a:r>
            <a:endParaRPr lang="en-US" sz="2400" cap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763000" cy="10667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VD: </a:t>
            </a:r>
            <a:r>
              <a:rPr lang="en-US" sz="2800" dirty="0" err="1">
                <a:solidFill>
                  <a:schemeClr val="bg1"/>
                </a:solidFill>
              </a:rPr>
              <a:t>Nhập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vào</a:t>
            </a:r>
            <a:r>
              <a:rPr lang="en-US" sz="2800" dirty="0">
                <a:solidFill>
                  <a:schemeClr val="bg1"/>
                </a:solidFill>
              </a:rPr>
              <a:t> 2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nguyên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b, </a:t>
            </a:r>
            <a:r>
              <a:rPr lang="en-US" sz="2800" dirty="0" err="1">
                <a:solidFill>
                  <a:schemeClr val="bg1"/>
                </a:solidFill>
              </a:rPr>
              <a:t>nếu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là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bội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b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in “a </a:t>
            </a:r>
            <a:r>
              <a:rPr lang="en-US" sz="2800" dirty="0" err="1">
                <a:solidFill>
                  <a:schemeClr val="bg1"/>
                </a:solidFill>
              </a:rPr>
              <a:t>là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bội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b”, </a:t>
            </a:r>
            <a:r>
              <a:rPr lang="en-US" sz="2800" dirty="0" err="1">
                <a:solidFill>
                  <a:schemeClr val="bg1"/>
                </a:solidFill>
              </a:rPr>
              <a:t>ngược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lại</a:t>
            </a:r>
            <a:r>
              <a:rPr lang="en-US" sz="2800" dirty="0">
                <a:solidFill>
                  <a:schemeClr val="bg1"/>
                </a:solidFill>
              </a:rPr>
              <a:t> in “a </a:t>
            </a:r>
            <a:r>
              <a:rPr lang="en-US" sz="2800" dirty="0" err="1">
                <a:solidFill>
                  <a:schemeClr val="bg1"/>
                </a:solidFill>
              </a:rPr>
              <a:t>khong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boi</a:t>
            </a:r>
            <a:r>
              <a:rPr lang="en-US" sz="2800" dirty="0">
                <a:solidFill>
                  <a:schemeClr val="bg1"/>
                </a:solidFill>
              </a:rPr>
              <a:t> so </a:t>
            </a:r>
            <a:r>
              <a:rPr lang="en-US" sz="2800" dirty="0" err="1">
                <a:solidFill>
                  <a:schemeClr val="bg1"/>
                </a:solidFill>
              </a:rPr>
              <a:t>cua</a:t>
            </a:r>
            <a:r>
              <a:rPr lang="en-US" sz="2800" dirty="0">
                <a:solidFill>
                  <a:schemeClr val="bg1"/>
                </a:solidFill>
              </a:rPr>
              <a:t> b”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066800"/>
            <a:ext cx="5862637" cy="5338762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6" name="Line Callout 1 (Border and Accent Bar) 5"/>
          <p:cNvSpPr/>
          <p:nvPr/>
        </p:nvSpPr>
        <p:spPr>
          <a:xfrm>
            <a:off x="5943600" y="1447800"/>
            <a:ext cx="3124200" cy="1295400"/>
          </a:xfrm>
          <a:prstGeom prst="accentBorderCallout1">
            <a:avLst>
              <a:gd name="adj1" fmla="val 20560"/>
              <a:gd name="adj2" fmla="val -2704"/>
              <a:gd name="adj3" fmla="val 49056"/>
              <a:gd name="adj4" fmla="val -2003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5486400" y="6033354"/>
            <a:ext cx="3587263" cy="461964"/>
          </a:xfrm>
          <a:prstGeom prst="accentBorderCallout1">
            <a:avLst>
              <a:gd name="adj1" fmla="val -5372"/>
              <a:gd name="adj2" fmla="val -5297"/>
              <a:gd name="adj3" fmla="val -240054"/>
              <a:gd name="adj4" fmla="val 1479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Line Callout 1 (Border and Accent Bar) 7"/>
          <p:cNvSpPr/>
          <p:nvPr/>
        </p:nvSpPr>
        <p:spPr>
          <a:xfrm>
            <a:off x="76201" y="5638800"/>
            <a:ext cx="4572000" cy="1137166"/>
          </a:xfrm>
          <a:prstGeom prst="accentBorderCallout1">
            <a:avLst>
              <a:gd name="adj1" fmla="val -9821"/>
              <a:gd name="adj2" fmla="val -1725"/>
              <a:gd name="adj3" fmla="val -69986"/>
              <a:gd name="adj4" fmla="val 4455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1142999" y="2514600"/>
            <a:ext cx="1795781" cy="533400"/>
          </a:xfrm>
          <a:prstGeom prst="accentBorderCallout1">
            <a:avLst>
              <a:gd name="adj1" fmla="val 62906"/>
              <a:gd name="adj2" fmla="val 108413"/>
              <a:gd name="adj3" fmla="val 144195"/>
              <a:gd name="adj4" fmla="val 20273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3600" y="1485900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7831" y="259663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a%b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754" y="5581471"/>
            <a:ext cx="4752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dirty="0">
                <a:solidFill>
                  <a:srgbClr val="483D8B"/>
                </a:solidFill>
                <a:latin typeface="Consolas" panose="020B0609020204030204" pitchFamily="49" charset="0"/>
              </a:rPr>
              <a:t>  printf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"a khong la boi so cua b"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0" y="6036230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"a la boi so cua b"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763000" cy="10667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VD: </a:t>
            </a:r>
            <a:r>
              <a:rPr lang="en-US" sz="2800" dirty="0" err="1">
                <a:solidFill>
                  <a:schemeClr val="bg1"/>
                </a:solidFill>
              </a:rPr>
              <a:t>Nhập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vào</a:t>
            </a:r>
            <a:r>
              <a:rPr lang="en-US" sz="2800" dirty="0">
                <a:solidFill>
                  <a:schemeClr val="bg1"/>
                </a:solidFill>
              </a:rPr>
              <a:t> 2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nguyên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b, </a:t>
            </a:r>
            <a:r>
              <a:rPr lang="en-US" sz="2800" dirty="0" err="1">
                <a:solidFill>
                  <a:schemeClr val="bg1"/>
                </a:solidFill>
              </a:rPr>
              <a:t>nếu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là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bội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b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in “a </a:t>
            </a:r>
            <a:r>
              <a:rPr lang="en-US" sz="2800" dirty="0" err="1">
                <a:solidFill>
                  <a:schemeClr val="bg1"/>
                </a:solidFill>
              </a:rPr>
              <a:t>là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bội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b”, </a:t>
            </a:r>
            <a:r>
              <a:rPr lang="en-US" sz="2800" dirty="0" err="1">
                <a:solidFill>
                  <a:schemeClr val="bg1"/>
                </a:solidFill>
              </a:rPr>
              <a:t>ngược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lại</a:t>
            </a:r>
            <a:r>
              <a:rPr lang="en-US" sz="2800" dirty="0">
                <a:solidFill>
                  <a:schemeClr val="bg1"/>
                </a:solidFill>
              </a:rPr>
              <a:t> in “a </a:t>
            </a:r>
            <a:r>
              <a:rPr lang="en-US" sz="2800" dirty="0" err="1">
                <a:solidFill>
                  <a:schemeClr val="bg1"/>
                </a:solidFill>
              </a:rPr>
              <a:t>khong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boi</a:t>
            </a:r>
            <a:r>
              <a:rPr lang="en-US" sz="2800" dirty="0">
                <a:solidFill>
                  <a:schemeClr val="bg1"/>
                </a:solidFill>
              </a:rPr>
              <a:t> so </a:t>
            </a:r>
            <a:r>
              <a:rPr lang="en-US" sz="2800" dirty="0" err="1">
                <a:solidFill>
                  <a:schemeClr val="bg1"/>
                </a:solidFill>
              </a:rPr>
              <a:t>cua</a:t>
            </a:r>
            <a:r>
              <a:rPr lang="en-US" sz="2800" dirty="0">
                <a:solidFill>
                  <a:schemeClr val="bg1"/>
                </a:solidFill>
              </a:rPr>
              <a:t> b”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277" y="948690"/>
            <a:ext cx="7936523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a%b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it-IT" dirty="0">
                <a:solidFill>
                  <a:srgbClr val="483D8B"/>
                </a:solidFill>
                <a:latin typeface="Consolas" panose="020B0609020204030204" pitchFamily="49" charset="0"/>
              </a:rPr>
              <a:t>	printf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"a la boi so cua b"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it-IT" dirty="0">
                <a:solidFill>
                  <a:srgbClr val="483D8B"/>
                </a:solidFill>
                <a:latin typeface="Consolas" panose="020B0609020204030204" pitchFamily="49" charset="0"/>
              </a:rPr>
              <a:t>	printf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"a khong la boi so cua b"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2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if…else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3505200"/>
          </a:xfrm>
        </p:spPr>
        <p:txBody>
          <a:bodyPr>
            <a:normAutofit/>
          </a:bodyPr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b="1" dirty="0"/>
              <a:t>if…else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/>
              <a:t>else</a:t>
            </a:r>
          </a:p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i="1" dirty="0" err="1"/>
              <a:t>cùng</a:t>
            </a:r>
            <a:r>
              <a:rPr lang="en-US" i="1" dirty="0"/>
              <a:t> </a:t>
            </a:r>
            <a:r>
              <a:rPr lang="en-US" i="1" dirty="0" err="1"/>
              <a:t>cấp</a:t>
            </a:r>
            <a:r>
              <a:rPr lang="en-US" dirty="0"/>
              <a:t>)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b="1" dirty="0"/>
              <a:t>if…else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if…else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{}</a:t>
            </a:r>
          </a:p>
        </p:txBody>
      </p:sp>
      <p:sp>
        <p:nvSpPr>
          <p:cNvPr id="4" name="Flowchart: Summing Junction 3"/>
          <p:cNvSpPr/>
          <p:nvPr/>
        </p:nvSpPr>
        <p:spPr>
          <a:xfrm>
            <a:off x="4495800" y="4724400"/>
            <a:ext cx="4572000" cy="175260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kiện1)</a:t>
            </a: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648200"/>
            <a:ext cx="3962400" cy="20928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kiện1)</a:t>
            </a:r>
          </a:p>
          <a:p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  <a:p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….</a:t>
            </a:r>
          </a:p>
          <a:p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2240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if…else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28675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1){ //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1 </a:t>
            </a:r>
            <a:r>
              <a:rPr lang="en-US" dirty="0" err="1"/>
              <a:t>đúng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else if </a:t>
            </a:r>
            <a:r>
              <a:rPr lang="en-US" dirty="0"/>
              <a:t>(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2){ //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2 </a:t>
            </a:r>
            <a:r>
              <a:rPr lang="en-US" dirty="0" err="1"/>
              <a:t>đúng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else if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N){ //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N </a:t>
            </a:r>
            <a:r>
              <a:rPr lang="en-US" dirty="0" err="1"/>
              <a:t>đúng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else</a:t>
            </a:r>
            <a:r>
              <a:rPr lang="en-US" dirty="0"/>
              <a:t>{ //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thoả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906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if…else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286750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1){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2){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1_2;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else</a:t>
            </a:r>
            <a:r>
              <a:rPr lang="en-US" dirty="0"/>
              <a:t>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else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90344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"/>
            <a:ext cx="8229600" cy="6473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>
                <a:solidFill>
                  <a:schemeClr val="bg1"/>
                </a:solidFill>
              </a:rPr>
              <a:t>VD:  </a:t>
            </a:r>
            <a:r>
              <a:rPr lang="en-US" u="sng" dirty="0" err="1">
                <a:solidFill>
                  <a:schemeClr val="bg1"/>
                </a:solidFill>
              </a:rPr>
              <a:t>Giải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va</a:t>
            </a:r>
            <a:r>
              <a:rPr lang="en-US" u="sng" dirty="0">
                <a:solidFill>
                  <a:schemeClr val="bg1"/>
                </a:solidFill>
              </a:rPr>
              <a:t>̀ </a:t>
            </a:r>
            <a:r>
              <a:rPr lang="en-US" u="sng" dirty="0" err="1">
                <a:solidFill>
                  <a:schemeClr val="bg1"/>
                </a:solidFill>
              </a:rPr>
              <a:t>biện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luận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phương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trình</a:t>
            </a:r>
            <a:r>
              <a:rPr lang="en-US" u="sng" dirty="0">
                <a:solidFill>
                  <a:schemeClr val="bg1"/>
                </a:solidFill>
              </a:rPr>
              <a:t>: </a:t>
            </a:r>
            <a:r>
              <a:rPr lang="en-US" u="sng" dirty="0" err="1">
                <a:solidFill>
                  <a:schemeClr val="bg1"/>
                </a:solidFill>
              </a:rPr>
              <a:t>ax+b</a:t>
            </a:r>
            <a:r>
              <a:rPr lang="en-US" u="sng" dirty="0">
                <a:solidFill>
                  <a:schemeClr val="bg1"/>
                </a:solidFill>
              </a:rPr>
              <a:t>=0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/>
            <a:endParaRPr lang="en-US" dirty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781802" cy="515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51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28600"/>
            <a:ext cx="7543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(a == 0)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(b == 0)</a:t>
            </a:r>
          </a:p>
          <a:p>
            <a:pPr lvl="1"/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"PT co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nghiem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"PT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nghiem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"PT co 1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nghiem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x =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)-b / a);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5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239000" cy="8382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8153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9, b = 6;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a++;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a + b--;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(a % 2 == 0)</a:t>
            </a:r>
          </a:p>
          <a:p>
            <a:pPr lvl="1"/>
            <a:r>
              <a:rPr lang="it-IT" sz="2400" dirty="0">
                <a:solidFill>
                  <a:srgbClr val="483D8B"/>
                </a:solidFill>
                <a:latin typeface="Consolas" panose="020B0609020204030204" pitchFamily="49" charset="0"/>
              </a:rPr>
              <a:t>	printf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"Gia tri cua a la chan"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nTong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cua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a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va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b la : </a:t>
            </a:r>
            <a:r>
              <a:rPr lang="en-US" sz="24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+ b);</a:t>
            </a:r>
          </a:p>
          <a:p>
            <a:pPr lvl="1"/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59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391400" cy="787782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sz="4000" dirty="0" err="1"/>
              <a:t>Bài</a:t>
            </a:r>
            <a:r>
              <a:rPr lang="en-US" sz="4000" dirty="0"/>
              <a:t> </a:t>
            </a:r>
            <a:r>
              <a:rPr lang="en-US" sz="4000" dirty="0" err="1"/>
              <a:t>tập</a:t>
            </a:r>
            <a:r>
              <a:rPr lang="en-US" sz="4000" dirty="0"/>
              <a:t> </a:t>
            </a:r>
            <a:r>
              <a:rPr lang="en-US" sz="4000" dirty="0" err="1"/>
              <a:t>viết</a:t>
            </a:r>
            <a:r>
              <a:rPr lang="en-US" sz="4000" dirty="0"/>
              <a:t> </a:t>
            </a:r>
            <a:r>
              <a:rPr lang="en-US" sz="4000" dirty="0" err="1"/>
              <a:t>chương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en-US" sz="40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11228" y="1828800"/>
            <a:ext cx="8251772" cy="4267201"/>
          </a:xfrm>
        </p:spPr>
        <p:txBody>
          <a:bodyPr rtlCol="0">
            <a:noAutofit/>
          </a:bodyPr>
          <a:lstStyle/>
          <a:p>
            <a:pPr marL="0" indent="0" algn="just">
              <a:buClrTx/>
              <a:buNone/>
              <a:defRPr/>
            </a:pPr>
            <a:r>
              <a:rPr lang="en-US" dirty="0"/>
              <a:t>1. Cho 3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 a, b </a:t>
            </a:r>
            <a:r>
              <a:rPr lang="en-US" dirty="0" err="1"/>
              <a:t>và</a:t>
            </a:r>
            <a:r>
              <a:rPr lang="en-US" dirty="0"/>
              <a:t> c, </a:t>
            </a:r>
            <a:r>
              <a:rPr lang="en-US" dirty="0" err="1"/>
              <a:t>hãy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kết</a:t>
            </a:r>
            <a:r>
              <a:rPr lang="en-US" dirty="0"/>
              <a:t> quả.</a:t>
            </a:r>
          </a:p>
          <a:p>
            <a:pPr marL="0" indent="0" algn="just">
              <a:buClrTx/>
              <a:buNone/>
              <a:defRPr/>
            </a:pPr>
            <a:r>
              <a:rPr lang="en-US" dirty="0"/>
              <a:t>2.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(n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 </a:t>
            </a:r>
            <a:r>
              <a:rPr lang="en-US" dirty="0" err="1"/>
              <a:t>của</a:t>
            </a:r>
            <a:r>
              <a:rPr lang="en-US" dirty="0"/>
              <a:t>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56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511228" y="1524000"/>
            <a:ext cx="8175572" cy="5181602"/>
          </a:xfrm>
        </p:spPr>
        <p:txBody>
          <a:bodyPr rtlCol="0">
            <a:normAutofit fontScale="92500" lnSpcReduction="10000"/>
          </a:bodyPr>
          <a:lstStyle/>
          <a:p>
            <a:pPr marL="398463" indent="-398463" algn="just">
              <a:buClrTx/>
              <a:buNone/>
              <a:defRPr/>
            </a:pPr>
            <a:r>
              <a:rPr lang="en-US" dirty="0"/>
              <a:t>3. 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 </a:t>
            </a:r>
            <a:r>
              <a:rPr lang="en-US" dirty="0" err="1"/>
              <a:t>gồm</a:t>
            </a:r>
            <a:r>
              <a:rPr lang="en-US" dirty="0"/>
              <a:t> 3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́. </a:t>
            </a:r>
            <a:r>
              <a:rPr lang="en-US" dirty="0" err="1"/>
              <a:t>Xuất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màn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ở vị trí </a:t>
            </a:r>
            <a:r>
              <a:rPr lang="en-US" dirty="0" err="1"/>
              <a:t>nào</a:t>
            </a:r>
            <a:r>
              <a:rPr lang="en-US" dirty="0"/>
              <a:t>?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)</a:t>
            </a:r>
          </a:p>
          <a:p>
            <a:pPr marL="0" indent="0" algn="just">
              <a:buClrTx/>
              <a:buNone/>
              <a:defRPr/>
            </a:pPr>
            <a:r>
              <a:rPr lang="en-US" dirty="0"/>
              <a:t>	</a:t>
            </a:r>
            <a:r>
              <a:rPr lang="en-US" u="sng" dirty="0"/>
              <a:t>VD</a:t>
            </a:r>
            <a:r>
              <a:rPr lang="en-US" dirty="0"/>
              <a:t>: </a:t>
            </a:r>
            <a:r>
              <a:rPr lang="en-US" i="1" dirty="0"/>
              <a:t>n=291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</a:t>
            </a:r>
            <a:r>
              <a:rPr lang="en-US" i="1" dirty="0" err="1"/>
              <a:t>Chữ</a:t>
            </a:r>
            <a:r>
              <a:rPr lang="en-US" i="1" dirty="0"/>
              <a:t> </a:t>
            </a:r>
            <a:r>
              <a:rPr lang="en-US" i="1" dirty="0" err="1"/>
              <a:t>sô</a:t>
            </a:r>
            <a:r>
              <a:rPr lang="en-US" i="1" dirty="0"/>
              <a:t>́ </a:t>
            </a:r>
            <a:r>
              <a:rPr lang="en-US" i="1" dirty="0" err="1"/>
              <a:t>lớn</a:t>
            </a:r>
            <a:r>
              <a:rPr lang="en-US" i="1" dirty="0"/>
              <a:t> </a:t>
            </a:r>
            <a:r>
              <a:rPr lang="en-US" i="1" dirty="0" err="1"/>
              <a:t>nhất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9 ở </a:t>
            </a:r>
            <a:r>
              <a:rPr lang="en-US" i="1" dirty="0" err="1"/>
              <a:t>hàng</a:t>
            </a:r>
            <a:r>
              <a:rPr lang="en-US" i="1" dirty="0"/>
              <a:t> </a:t>
            </a:r>
            <a:r>
              <a:rPr lang="en-US" i="1" dirty="0" err="1"/>
              <a:t>chục</a:t>
            </a:r>
            <a:endParaRPr lang="en-US" dirty="0"/>
          </a:p>
          <a:p>
            <a:pPr marL="457200" indent="-457200" algn="just">
              <a:buClrTx/>
              <a:buNone/>
              <a:defRPr/>
            </a:pPr>
            <a:r>
              <a:rPr lang="en-US" dirty="0"/>
              <a:t>4.	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 n </a:t>
            </a:r>
            <a:r>
              <a:rPr lang="en-US" dirty="0" err="1"/>
              <a:t>gồm</a:t>
            </a:r>
            <a:r>
              <a:rPr lang="en-US" dirty="0"/>
              <a:t> 3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  <a:p>
            <a:pPr marL="457200" indent="-457200" algn="just">
              <a:buClrTx/>
              <a:buNone/>
              <a:defRPr/>
            </a:pPr>
            <a:r>
              <a:rPr lang="en-US" dirty="0"/>
              <a:t>	</a:t>
            </a:r>
            <a:r>
              <a:rPr lang="en-US" u="sng" dirty="0"/>
              <a:t>Ví dụ</a:t>
            </a:r>
            <a:r>
              <a:rPr lang="en-US" dirty="0"/>
              <a:t>: </a:t>
            </a:r>
            <a:r>
              <a:rPr lang="en-US" i="1" dirty="0"/>
              <a:t>n=291 </a:t>
            </a:r>
            <a:r>
              <a:rPr lang="en-US" i="1" dirty="0">
                <a:sym typeface="Wingdings" panose="05000000000000000000" pitchFamily="2" charset="2"/>
              </a:rPr>
              <a:t> n =</a:t>
            </a:r>
            <a:r>
              <a:rPr lang="en-US" i="1" dirty="0"/>
              <a:t> 129</a:t>
            </a:r>
            <a:endParaRPr lang="en-US" dirty="0"/>
          </a:p>
          <a:p>
            <a:pPr marL="457200" indent="-457200" algn="just">
              <a:buClrTx/>
              <a:buNone/>
              <a:defRPr/>
            </a:pPr>
            <a:r>
              <a:rPr lang="en-US" dirty="0"/>
              <a:t>5.	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giơ</a:t>
            </a:r>
            <a:r>
              <a:rPr lang="en-US" dirty="0"/>
              <a:t>̀, </a:t>
            </a:r>
            <a:r>
              <a:rPr lang="en-US" dirty="0" err="1"/>
              <a:t>phút</a:t>
            </a:r>
            <a:r>
              <a:rPr lang="en-US" dirty="0"/>
              <a:t>, </a:t>
            </a:r>
            <a:r>
              <a:rPr lang="en-US" dirty="0" err="1"/>
              <a:t>giây</a:t>
            </a:r>
            <a:r>
              <a:rPr lang="en-US" dirty="0"/>
              <a:t>. </a:t>
            </a:r>
            <a:r>
              <a:rPr lang="en-US" dirty="0" err="1"/>
              <a:t>Kiểm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giơ</a:t>
            </a:r>
            <a:r>
              <a:rPr lang="en-US" dirty="0"/>
              <a:t>̀, </a:t>
            </a:r>
            <a:r>
              <a:rPr lang="en-US" dirty="0" err="1"/>
              <a:t>phút</a:t>
            </a:r>
            <a:r>
              <a:rPr lang="en-US" dirty="0"/>
              <a:t>,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́ có </a:t>
            </a:r>
            <a:r>
              <a:rPr lang="en-US" dirty="0" err="1"/>
              <a:t>hợp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̣ hay </a:t>
            </a:r>
            <a:r>
              <a:rPr lang="en-US" dirty="0" err="1"/>
              <a:t>không</a:t>
            </a:r>
            <a:r>
              <a:rPr lang="en-US" dirty="0"/>
              <a:t>? In </a:t>
            </a:r>
            <a:r>
              <a:rPr lang="en-US" dirty="0" err="1"/>
              <a:t>kết</a:t>
            </a:r>
            <a:r>
              <a:rPr lang="en-US" dirty="0"/>
              <a:t> quả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màn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391400" cy="787782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sz="4000" dirty="0" err="1"/>
              <a:t>Bài</a:t>
            </a:r>
            <a:r>
              <a:rPr lang="en-US" sz="4000" dirty="0"/>
              <a:t> </a:t>
            </a:r>
            <a:r>
              <a:rPr lang="en-US" sz="4000" dirty="0" err="1"/>
              <a:t>tập</a:t>
            </a:r>
            <a:r>
              <a:rPr lang="en-US" sz="4000" dirty="0"/>
              <a:t> </a:t>
            </a:r>
            <a:r>
              <a:rPr lang="en-US" sz="4000" dirty="0" err="1"/>
              <a:t>viết</a:t>
            </a:r>
            <a:r>
              <a:rPr lang="en-US" sz="4000" dirty="0"/>
              <a:t> </a:t>
            </a:r>
            <a:r>
              <a:rPr lang="en-US" sz="4000" dirty="0" err="1"/>
              <a:t>chương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932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if…else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switch…case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while, for, do…while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break, return</a:t>
            </a:r>
            <a:r>
              <a:rPr lang="en-US">
                <a:solidFill>
                  <a:srgbClr val="0070C0"/>
                </a:solidFill>
              </a:rPr>
              <a:t>, continue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1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8" y="1676400"/>
            <a:ext cx="8099372" cy="4797427"/>
          </a:xfrm>
        </p:spPr>
        <p:txBody>
          <a:bodyPr rtlCol="0">
            <a:noAutofit/>
          </a:bodyPr>
          <a:lstStyle/>
          <a:p>
            <a:pPr marL="457200" indent="-457200" algn="just">
              <a:lnSpc>
                <a:spcPct val="100000"/>
              </a:lnSpc>
              <a:buClrTx/>
              <a:buNone/>
              <a:defRPr/>
            </a:pPr>
            <a:r>
              <a:rPr lang="en-US" dirty="0"/>
              <a:t>1.	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tiền</a:t>
            </a:r>
            <a:r>
              <a:rPr lang="en-US" dirty="0"/>
              <a:t> </a:t>
            </a:r>
            <a:r>
              <a:rPr lang="en-US" dirty="0" err="1"/>
              <a:t>cước</a:t>
            </a:r>
            <a:r>
              <a:rPr lang="en-US" dirty="0"/>
              <a:t> TAXI. </a:t>
            </a:r>
            <a:r>
              <a:rPr lang="en-US" dirty="0" err="1"/>
              <a:t>Biết</a:t>
            </a:r>
            <a:r>
              <a:rPr lang="en-US" dirty="0"/>
              <a:t> </a:t>
            </a:r>
            <a:r>
              <a:rPr lang="en-US" dirty="0" err="1"/>
              <a:t>rằng</a:t>
            </a:r>
            <a:r>
              <a:rPr lang="en-US" dirty="0"/>
              <a:t>: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i="1" dirty="0"/>
              <a:t>km </a:t>
            </a:r>
            <a:r>
              <a:rPr lang="en-US" i="1" dirty="0" err="1"/>
              <a:t>đầu</a:t>
            </a:r>
            <a:r>
              <a:rPr lang="en-US" i="1" dirty="0"/>
              <a:t> </a:t>
            </a:r>
            <a:r>
              <a:rPr lang="en-US" i="1" dirty="0" err="1"/>
              <a:t>tiên</a:t>
            </a:r>
            <a:r>
              <a:rPr lang="en-US" i="1" dirty="0"/>
              <a:t> là 13.000</a:t>
            </a:r>
            <a:r>
              <a:rPr lang="en-US" i="1" baseline="30000" dirty="0"/>
              <a:t>đ</a:t>
            </a:r>
            <a:endParaRPr lang="en-US" dirty="0"/>
          </a:p>
          <a:p>
            <a:pPr lvl="1" algn="just">
              <a:lnSpc>
                <a:spcPct val="100000"/>
              </a:lnSpc>
              <a:defRPr/>
            </a:pPr>
            <a:r>
              <a:rPr lang="en-US" i="1" dirty="0" err="1"/>
              <a:t>mỗi</a:t>
            </a:r>
            <a:r>
              <a:rPr lang="en-US" i="1" dirty="0"/>
              <a:t> km </a:t>
            </a:r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là 12.000</a:t>
            </a:r>
            <a:r>
              <a:rPr lang="en-US" i="1" baseline="30000" dirty="0"/>
              <a:t>đ</a:t>
            </a:r>
            <a:endParaRPr lang="en-US" dirty="0"/>
          </a:p>
          <a:p>
            <a:pPr lvl="1" algn="just">
              <a:lnSpc>
                <a:spcPct val="100000"/>
              </a:lnSpc>
              <a:defRPr/>
            </a:pPr>
            <a:r>
              <a:rPr lang="en-US" i="1" dirty="0" err="1"/>
              <a:t>từ</a:t>
            </a:r>
            <a:r>
              <a:rPr lang="en-US" i="1" dirty="0"/>
              <a:t> km 30 </a:t>
            </a:r>
            <a:r>
              <a:rPr lang="en-US" i="1" dirty="0" err="1"/>
              <a:t>trở</a:t>
            </a:r>
            <a:r>
              <a:rPr lang="en-US" i="1" dirty="0"/>
              <a:t> </a:t>
            </a:r>
            <a:r>
              <a:rPr lang="en-US" i="1" dirty="0" err="1"/>
              <a:t>lên</a:t>
            </a:r>
            <a:r>
              <a:rPr lang="en-US" i="1" dirty="0"/>
              <a:t> </a:t>
            </a:r>
            <a:r>
              <a:rPr lang="en-US" i="1" dirty="0" err="1"/>
              <a:t>thi</a:t>
            </a:r>
            <a:r>
              <a:rPr lang="en-US" i="1" dirty="0"/>
              <a:t>̀ </a:t>
            </a:r>
            <a:r>
              <a:rPr lang="en-US" i="1" dirty="0" err="1"/>
              <a:t>mỗi</a:t>
            </a:r>
            <a:r>
              <a:rPr lang="en-US" i="1" dirty="0"/>
              <a:t> km </a:t>
            </a:r>
            <a:r>
              <a:rPr lang="en-US" i="1" dirty="0" err="1"/>
              <a:t>thêm</a:t>
            </a:r>
            <a:r>
              <a:rPr lang="en-US" i="1" dirty="0"/>
              <a:t> sẽ là 11.000</a:t>
            </a:r>
            <a:r>
              <a:rPr lang="en-US" i="1" baseline="30000" dirty="0"/>
              <a:t>đ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ClrTx/>
              <a:buNone/>
              <a:defRPr/>
            </a:pPr>
            <a:r>
              <a:rPr lang="en-US" dirty="0"/>
              <a:t>	</a:t>
            </a:r>
            <a:r>
              <a:rPr lang="en-US" dirty="0" err="1"/>
              <a:t>Hãy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km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tiền</a:t>
            </a:r>
            <a:r>
              <a:rPr lang="en-US" dirty="0"/>
              <a:t> </a:t>
            </a:r>
            <a:r>
              <a:rPr lang="en-US" dirty="0" err="1"/>
              <a:t>phải</a:t>
            </a:r>
            <a:r>
              <a:rPr lang="en-US" dirty="0"/>
              <a:t> </a:t>
            </a:r>
            <a:r>
              <a:rPr lang="en-US" dirty="0" err="1"/>
              <a:t>trả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ClrTx/>
              <a:buNone/>
              <a:defRPr/>
            </a:pPr>
            <a:r>
              <a:rPr lang="en-US" dirty="0"/>
              <a:t>2.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3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. </a:t>
            </a:r>
            <a:r>
              <a:rPr lang="en-US" dirty="0" err="1"/>
              <a:t>Kiểm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3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đó</a:t>
            </a:r>
            <a:r>
              <a:rPr lang="en-US" dirty="0"/>
              <a:t> có </a:t>
            </a:r>
            <a:r>
              <a:rPr lang="en-US" dirty="0" err="1"/>
              <a:t>lập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3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tam </a:t>
            </a:r>
            <a:r>
              <a:rPr lang="en-US" dirty="0" err="1"/>
              <a:t>giác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Nếu</a:t>
            </a:r>
            <a:r>
              <a:rPr lang="en-US" dirty="0"/>
              <a:t> có </a:t>
            </a:r>
            <a:r>
              <a:rPr lang="en-US" dirty="0" err="1"/>
              <a:t>hãy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biết</a:t>
            </a:r>
            <a:r>
              <a:rPr lang="en-US" dirty="0"/>
              <a:t> tam </a:t>
            </a:r>
            <a:r>
              <a:rPr lang="en-US" dirty="0" err="1"/>
              <a:t>giác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thuộc</a:t>
            </a:r>
            <a:r>
              <a:rPr lang="en-US" dirty="0"/>
              <a:t> </a:t>
            </a:r>
            <a:r>
              <a:rPr lang="en-US" dirty="0" err="1"/>
              <a:t>loại</a:t>
            </a:r>
            <a:r>
              <a:rPr lang="en-US" dirty="0"/>
              <a:t> </a:t>
            </a:r>
            <a:r>
              <a:rPr lang="en-US" dirty="0" err="1"/>
              <a:t>nào</a:t>
            </a:r>
            <a:r>
              <a:rPr lang="en-US" dirty="0"/>
              <a:t>? (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, </a:t>
            </a:r>
            <a:r>
              <a:rPr lang="en-US" dirty="0" err="1"/>
              <a:t>cân</a:t>
            </a:r>
            <a:r>
              <a:rPr lang="en-US" dirty="0"/>
              <a:t>, </a:t>
            </a:r>
            <a:r>
              <a:rPr lang="en-US" dirty="0" err="1"/>
              <a:t>vuông</a:t>
            </a:r>
            <a:r>
              <a:rPr lang="en-US" dirty="0"/>
              <a:t>, </a:t>
            </a:r>
            <a:r>
              <a:rPr lang="en-US" dirty="0" err="1"/>
              <a:t>đều</a:t>
            </a:r>
            <a:r>
              <a:rPr lang="en-US" dirty="0"/>
              <a:t> hay </a:t>
            </a:r>
            <a:r>
              <a:rPr lang="en-US" dirty="0" err="1"/>
              <a:t>thường</a:t>
            </a:r>
            <a:r>
              <a:rPr lang="en-US" dirty="0"/>
              <a:t>)</a:t>
            </a:r>
          </a:p>
          <a:p>
            <a:pPr marL="457200" indent="-457200" algn="just">
              <a:lnSpc>
                <a:spcPct val="100000"/>
              </a:lnSpc>
              <a:buNone/>
              <a:defRPr/>
            </a:pPr>
            <a:r>
              <a:rPr lang="en-US" dirty="0"/>
              <a:t>3.	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(&gt;0). Cho </a:t>
            </a:r>
            <a:r>
              <a:rPr lang="en-US" dirty="0" err="1"/>
              <a:t>biết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này</a:t>
            </a:r>
            <a:r>
              <a:rPr lang="en-US" dirty="0"/>
              <a:t> có </a:t>
            </a:r>
            <a:r>
              <a:rPr lang="en-US" dirty="0" err="1"/>
              <a:t>phải</a:t>
            </a:r>
            <a:r>
              <a:rPr lang="en-US" dirty="0"/>
              <a:t> là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nhuận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 In </a:t>
            </a:r>
            <a:r>
              <a:rPr lang="en-US" dirty="0" err="1"/>
              <a:t>kết</a:t>
            </a:r>
            <a:r>
              <a:rPr lang="en-US" dirty="0"/>
              <a:t> quả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màn</a:t>
            </a:r>
            <a:r>
              <a:rPr lang="en-US" dirty="0"/>
              <a:t> </a:t>
            </a:r>
            <a:r>
              <a:rPr lang="en-US" dirty="0" err="1"/>
              <a:t>hình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1228" y="228600"/>
            <a:ext cx="8404172" cy="787782"/>
          </a:xfrm>
        </p:spPr>
        <p:txBody>
          <a:bodyPr>
            <a:noAutofit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–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err="1"/>
              <a:t>chương</a:t>
            </a:r>
            <a:r>
              <a:rPr lang="en-US"/>
              <a:t> trình 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2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609600"/>
          </a:xfrm>
        </p:spPr>
        <p:txBody>
          <a:bodyPr>
            <a:noAutofit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09600" y="765176"/>
            <a:ext cx="3657600" cy="6016624"/>
          </a:xfrm>
          <a:solidFill>
            <a:schemeClr val="bg1"/>
          </a:solidFill>
        </p:spPr>
        <p:txBody>
          <a:bodyPr rtlCol="0">
            <a:normAutofit fontScale="77500" lnSpcReduction="20000"/>
          </a:bodyPr>
          <a:lstStyle/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biểu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thức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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case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n1: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break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case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n2:      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break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………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case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nk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                                                                                 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break 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[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default: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             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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Line Callout 2 (Accent Bar) 2"/>
          <p:cNvSpPr/>
          <p:nvPr/>
        </p:nvSpPr>
        <p:spPr>
          <a:xfrm>
            <a:off x="5181600" y="1600200"/>
            <a:ext cx="3581400" cy="838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60"/>
              <a:gd name="adj6" fmla="val -64096"/>
            </a:avLst>
          </a:prstGeom>
          <a:ln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6" name="Line Callout 2 (Accent Bar) 5"/>
          <p:cNvSpPr/>
          <p:nvPr/>
        </p:nvSpPr>
        <p:spPr>
          <a:xfrm>
            <a:off x="5181600" y="2935288"/>
            <a:ext cx="3581400" cy="838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60"/>
              <a:gd name="adj6" fmla="val -65138"/>
            </a:avLst>
          </a:prstGeom>
          <a:ln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7" name="Line Callout 2 (Accent Bar) 6"/>
          <p:cNvSpPr/>
          <p:nvPr/>
        </p:nvSpPr>
        <p:spPr>
          <a:xfrm>
            <a:off x="5310554" y="5410200"/>
            <a:ext cx="3581400" cy="838200"/>
          </a:xfrm>
          <a:prstGeom prst="accentCallout2">
            <a:avLst>
              <a:gd name="adj1" fmla="val 53599"/>
              <a:gd name="adj2" fmla="val -7170"/>
              <a:gd name="adj3" fmla="val 53599"/>
              <a:gd name="adj4" fmla="val -9896"/>
              <a:gd name="adj5" fmla="val 53409"/>
              <a:gd name="adj6" fmla="val -47183"/>
            </a:avLst>
          </a:prstGeom>
          <a:ln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2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610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68922" y="1524000"/>
            <a:ext cx="8141677" cy="4970587"/>
          </a:xfrm>
        </p:spPr>
        <p:txBody>
          <a:bodyPr rtlCol="0">
            <a:normAutofit/>
          </a:bodyPr>
          <a:lstStyle/>
          <a:p>
            <a:pPr indent="-18288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indent="-18288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là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b="1" dirty="0" err="1"/>
              <a:t>hằng</a:t>
            </a:r>
            <a:r>
              <a:rPr lang="en-US" b="1" dirty="0"/>
              <a:t> </a:t>
            </a:r>
            <a:r>
              <a:rPr lang="en-US" b="1" dirty="0" err="1"/>
              <a:t>sô</a:t>
            </a:r>
            <a:r>
              <a:rPr lang="en-US" b="1" dirty="0"/>
              <a:t>́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tư</a:t>
            </a:r>
            <a:r>
              <a:rPr lang="en-US" b="1" dirty="0"/>
              <a:t>̣</a:t>
            </a:r>
            <a:endParaRPr lang="en-US" dirty="0"/>
          </a:p>
          <a:p>
            <a:pPr indent="-18288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switch</a:t>
            </a:r>
            <a:r>
              <a:rPr lang="en-US" dirty="0"/>
              <a:t>:</a:t>
            </a:r>
          </a:p>
          <a:p>
            <a:pPr marL="548640" lvl="1" indent="-18288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i="1" dirty="0"/>
              <a:t>=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thực</a:t>
            </a:r>
            <a:r>
              <a:rPr lang="en-US" i="1" dirty="0"/>
              <a:t> </a:t>
            </a:r>
            <a:r>
              <a:rPr lang="en-US" i="1" dirty="0" err="1"/>
              <a:t>hiện</a:t>
            </a:r>
            <a:r>
              <a:rPr lang="en-US" i="1" dirty="0"/>
              <a:t> </a:t>
            </a:r>
            <a:r>
              <a:rPr lang="en-US" i="1" dirty="0" err="1"/>
              <a:t>câu</a:t>
            </a:r>
            <a:r>
              <a:rPr lang="en-US" i="1" dirty="0"/>
              <a:t> </a:t>
            </a:r>
            <a:r>
              <a:rPr lang="en-US" i="1" dirty="0" err="1"/>
              <a:t>lệnh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case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endParaRPr lang="en-US" i="1" dirty="0">
              <a:solidFill>
                <a:srgbClr val="FF0000"/>
              </a:solidFill>
            </a:endParaRPr>
          </a:p>
          <a:p>
            <a:pPr marL="548640" lvl="1" indent="-18288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thỏa</a:t>
            </a:r>
            <a:r>
              <a:rPr lang="en-US" i="1" dirty="0"/>
              <a:t> </a:t>
            </a:r>
            <a:r>
              <a:rPr lang="en-US" i="1" dirty="0" err="1"/>
              <a:t>tất</a:t>
            </a:r>
            <a:r>
              <a:rPr lang="en-US" i="1" dirty="0"/>
              <a:t> </a:t>
            </a:r>
            <a:r>
              <a:rPr lang="en-US" i="1" dirty="0" err="1"/>
              <a:t>cả</a:t>
            </a:r>
            <a:r>
              <a:rPr lang="en-US" i="1" dirty="0"/>
              <a:t> </a:t>
            </a:r>
            <a:r>
              <a:rPr lang="en-US" i="1" dirty="0" err="1"/>
              <a:t>các</a:t>
            </a:r>
            <a:r>
              <a:rPr lang="en-US" i="1" dirty="0"/>
              <a:t>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thực</a:t>
            </a:r>
            <a:r>
              <a:rPr lang="en-US" i="1" dirty="0"/>
              <a:t> </a:t>
            </a:r>
            <a:r>
              <a:rPr lang="en-US" i="1" dirty="0" err="1"/>
              <a:t>hiện</a:t>
            </a:r>
            <a:r>
              <a:rPr lang="en-US" i="1" dirty="0"/>
              <a:t> </a:t>
            </a:r>
            <a:r>
              <a:rPr lang="en-US" i="1" dirty="0" err="1"/>
              <a:t>câu</a:t>
            </a:r>
            <a:r>
              <a:rPr lang="en-US" i="1" dirty="0"/>
              <a:t> </a:t>
            </a:r>
            <a:r>
              <a:rPr lang="en-US" i="1" dirty="0" err="1"/>
              <a:t>lệnh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b="1" i="1" dirty="0"/>
              <a:t>default</a:t>
            </a:r>
            <a:r>
              <a:rPr lang="en-US" i="1" dirty="0"/>
              <a:t> (</a:t>
            </a:r>
            <a:r>
              <a:rPr lang="en-US" i="1" dirty="0" err="1"/>
              <a:t>nếu</a:t>
            </a:r>
            <a:r>
              <a:rPr lang="en-US" i="1" dirty="0"/>
              <a:t> có) </a:t>
            </a:r>
            <a:r>
              <a:rPr lang="en-US" i="1" dirty="0" err="1"/>
              <a:t>rồi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thúc</a:t>
            </a:r>
            <a:r>
              <a:rPr lang="en-US" i="1" dirty="0"/>
              <a:t> </a:t>
            </a:r>
            <a:r>
              <a:rPr lang="en-US" b="1" i="1" dirty="0"/>
              <a:t>switch</a:t>
            </a:r>
            <a:endParaRPr lang="en-US" i="1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8458200" cy="609600"/>
          </a:xfrm>
        </p:spPr>
        <p:txBody>
          <a:bodyPr>
            <a:noAutofit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– Lưu ý</a:t>
            </a:r>
          </a:p>
        </p:txBody>
      </p:sp>
    </p:spTree>
    <p:extLst>
      <p:ext uri="{BB962C8B-B14F-4D97-AF65-F5344CB8AC3E}">
        <p14:creationId xmlns:p14="http://schemas.microsoft.com/office/powerpoint/2010/main" val="139855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715206" y="152400"/>
            <a:ext cx="7666794" cy="1219200"/>
          </a:xfrm>
        </p:spPr>
        <p:txBody>
          <a:bodyPr rtlCol="0">
            <a:normAutofit/>
          </a:bodyPr>
          <a:lstStyle/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VD </a:t>
            </a:r>
            <a:r>
              <a:rPr lang="en-US" dirty="0" err="1">
                <a:solidFill>
                  <a:schemeClr val="bg1"/>
                </a:solidFill>
              </a:rPr>
              <a:t>viết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nguyên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3. In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đọc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206" y="1301889"/>
            <a:ext cx="78191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mot so nguyen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tu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1 den 3: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(n)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"So mot"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2: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"So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hai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"So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ba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"So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hop le!"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92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568827"/>
          </a:xfrm>
        </p:spPr>
        <p:txBody>
          <a:bodyPr rtlCol="0">
            <a:noAutofit/>
          </a:bodyPr>
          <a:lstStyle/>
          <a:p>
            <a:pPr marL="0" lvl="1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lệnh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b="1" i="1" dirty="0"/>
              <a:t>case </a:t>
            </a:r>
            <a:r>
              <a:rPr lang="en-US" b="1" i="1" dirty="0" err="1"/>
              <a:t>n</a:t>
            </a:r>
            <a:r>
              <a:rPr lang="en-US" b="1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i="1" dirty="0"/>
              <a:t>case </a:t>
            </a:r>
            <a:r>
              <a:rPr lang="en-US" b="1" i="1" dirty="0" err="1"/>
              <a:t>n</a:t>
            </a:r>
            <a:r>
              <a:rPr lang="en-US" b="1" i="1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nó sẽ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lệnh</a:t>
            </a:r>
            <a:r>
              <a:rPr lang="en-US" dirty="0"/>
              <a:t> </a:t>
            </a:r>
            <a:r>
              <a:rPr lang="en-US" dirty="0" err="1"/>
              <a:t>thuộc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dưới</a:t>
            </a:r>
            <a:r>
              <a:rPr lang="en-US" dirty="0"/>
              <a:t> mà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xét</a:t>
            </a:r>
            <a:r>
              <a:rPr lang="en-US" dirty="0"/>
              <a:t> </a:t>
            </a:r>
            <a:r>
              <a:rPr lang="en-US" dirty="0" err="1"/>
              <a:t>lại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kiện</a:t>
            </a:r>
            <a:r>
              <a:rPr lang="en-US" dirty="0"/>
              <a:t> (do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nhãn</a:t>
            </a:r>
            <a:r>
              <a:rPr lang="en-US" dirty="0"/>
              <a:t>) </a:t>
            </a:r>
          </a:p>
          <a:p>
            <a:pPr indent="-182880" algn="just">
              <a:buClr>
                <a:schemeClr val="accent6">
                  <a:lumMod val="75000"/>
                </a:schemeClr>
              </a:buClr>
              <a:defRPr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8458200" cy="609600"/>
          </a:xfrm>
        </p:spPr>
        <p:txBody>
          <a:bodyPr>
            <a:noAutofit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– Lưu ý</a:t>
            </a:r>
          </a:p>
        </p:txBody>
      </p:sp>
    </p:spTree>
    <p:extLst>
      <p:ext uri="{BB962C8B-B14F-4D97-AF65-F5344CB8AC3E}">
        <p14:creationId xmlns:p14="http://schemas.microsoft.com/office/powerpoint/2010/main" val="1882506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715206" y="228600"/>
            <a:ext cx="8200194" cy="1219200"/>
          </a:xfrm>
        </p:spPr>
        <p:txBody>
          <a:bodyPr rtlCol="0">
            <a:normAutofit/>
          </a:bodyPr>
          <a:lstStyle/>
          <a:p>
            <a:pPr indent="-182880">
              <a:lnSpc>
                <a:spcPct val="12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VD </a:t>
            </a:r>
            <a:r>
              <a:rPr lang="en-US" dirty="0" err="1">
                <a:solidFill>
                  <a:schemeClr val="bg1"/>
                </a:solidFill>
              </a:rPr>
              <a:t>xét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đọc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lệnh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break</a:t>
            </a:r>
          </a:p>
        </p:txBody>
      </p:sp>
      <p:sp>
        <p:nvSpPr>
          <p:cNvPr id="2" name="Rectangle 1"/>
          <p:cNvSpPr/>
          <p:nvPr/>
        </p:nvSpPr>
        <p:spPr>
          <a:xfrm>
            <a:off x="715206" y="1301889"/>
            <a:ext cx="78191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mot so nguyen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tu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1 den 3: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(n)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"So mot"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2: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"So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hai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"So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ba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"So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hop le!"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67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876425"/>
            <a:ext cx="5981700" cy="14382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3629025"/>
            <a:ext cx="5962650" cy="1162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5105400"/>
            <a:ext cx="6067425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600825" y="2057400"/>
            <a:ext cx="2390775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Muốn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thoát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khỏi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lệnh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trường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hợp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1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lệnh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40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28" y="228600"/>
            <a:ext cx="7467600" cy="808038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511228" y="1600202"/>
            <a:ext cx="8251772" cy="4873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In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3.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(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12).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mấy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90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7416022" cy="6858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6" name="Rectangle 1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838200" y="958850"/>
          <a:ext cx="7315200" cy="582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Visio" r:id="rId3" imgW="3876624" imgH="3086100" progId="Visio.Drawing.11">
                  <p:embed/>
                </p:oleObj>
              </mc:Choice>
              <mc:Fallback>
                <p:oleObj name="Visio" r:id="rId3" imgW="3876624" imgH="3086100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58850"/>
                        <a:ext cx="7315200" cy="582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821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8382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VÒNG LẶP while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723900" y="1905000"/>
            <a:ext cx="7162800" cy="4495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600" i="1" dirty="0"/>
              <a:t>&lt; </a:t>
            </a:r>
            <a:r>
              <a:rPr lang="en-US" sz="3600" i="1" dirty="0" err="1"/>
              <a:t>Khởi</a:t>
            </a:r>
            <a:r>
              <a:rPr lang="en-US" sz="3600" i="1" dirty="0"/>
              <a:t> </a:t>
            </a:r>
            <a:r>
              <a:rPr lang="en-US" sz="3600" i="1" dirty="0" err="1"/>
              <a:t>gán</a:t>
            </a:r>
            <a:r>
              <a:rPr lang="en-US" sz="3600" i="1" dirty="0"/>
              <a:t>&gt;;</a:t>
            </a: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sz="3600" b="1" i="1" dirty="0"/>
              <a:t>while</a:t>
            </a:r>
            <a:r>
              <a:rPr lang="en-US" sz="3600" i="1" dirty="0"/>
              <a:t> (&lt;</a:t>
            </a:r>
            <a:r>
              <a:rPr lang="en-US" sz="3600" i="1" dirty="0" err="1"/>
              <a:t>điều</a:t>
            </a:r>
            <a:r>
              <a:rPr lang="en-US" sz="3600" i="1" dirty="0"/>
              <a:t> </a:t>
            </a:r>
            <a:r>
              <a:rPr lang="en-US" sz="3600" i="1" dirty="0" err="1"/>
              <a:t>kiện</a:t>
            </a:r>
            <a:r>
              <a:rPr lang="en-US" sz="3600" i="1" dirty="0"/>
              <a:t> </a:t>
            </a:r>
            <a:r>
              <a:rPr lang="en-US" sz="3600" i="1" dirty="0" err="1"/>
              <a:t>lặp</a:t>
            </a:r>
            <a:r>
              <a:rPr lang="en-US" sz="3600" i="1" dirty="0"/>
              <a:t>&gt;)</a:t>
            </a: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sz="3600" i="1" dirty="0">
                <a:sym typeface="Symbol" pitchFamily="18" charset="2"/>
              </a:rPr>
              <a:t></a:t>
            </a: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sz="3600" i="1" dirty="0"/>
              <a:t>		</a:t>
            </a:r>
            <a:r>
              <a:rPr lang="en-US" sz="3600" i="1" dirty="0" err="1"/>
              <a:t>lệnh</a:t>
            </a:r>
            <a:r>
              <a:rPr lang="en-US" sz="3600" i="1" dirty="0"/>
              <a:t>/ </a:t>
            </a:r>
            <a:r>
              <a:rPr lang="en-US" sz="3600" i="1" dirty="0" err="1"/>
              <a:t>khối</a:t>
            </a:r>
            <a:r>
              <a:rPr lang="en-US" sz="3600" i="1" dirty="0"/>
              <a:t> </a:t>
            </a:r>
            <a:r>
              <a:rPr lang="en-US" sz="3600" i="1" dirty="0" err="1"/>
              <a:t>lệnh</a:t>
            </a:r>
            <a:r>
              <a:rPr lang="en-US" sz="3600" i="1" dirty="0"/>
              <a:t>;</a:t>
            </a: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sz="3600" i="1" dirty="0"/>
              <a:t>		&lt;</a:t>
            </a:r>
            <a:r>
              <a:rPr lang="en-US" sz="3600" i="1" dirty="0" err="1"/>
              <a:t>cập</a:t>
            </a:r>
            <a:r>
              <a:rPr lang="en-US" sz="3600" i="1" dirty="0"/>
              <a:t> </a:t>
            </a:r>
            <a:r>
              <a:rPr lang="en-US" sz="3600" i="1" dirty="0" err="1"/>
              <a:t>nhật</a:t>
            </a:r>
            <a:r>
              <a:rPr lang="en-US" sz="3600" i="1" dirty="0"/>
              <a:t> </a:t>
            </a:r>
            <a:r>
              <a:rPr lang="en-US" sz="3600" i="1" dirty="0" err="1"/>
              <a:t>vòng</a:t>
            </a:r>
            <a:r>
              <a:rPr lang="en-US" sz="3600" i="1" dirty="0"/>
              <a:t> </a:t>
            </a:r>
            <a:r>
              <a:rPr lang="en-US" sz="3600" i="1" dirty="0" err="1"/>
              <a:t>lặp</a:t>
            </a:r>
            <a:r>
              <a:rPr lang="en-US" sz="3600" i="1" dirty="0"/>
              <a:t>&gt;;</a:t>
            </a: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sz="3600" i="1" dirty="0">
                <a:sym typeface="Symbol" pitchFamily="18" charset="2"/>
              </a:rPr>
              <a:t></a:t>
            </a: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endParaRPr lang="en-US" sz="3600" b="1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64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algn="just"/>
            <a:r>
              <a:rPr lang="en-US" dirty="0" err="1"/>
              <a:t>Lệnh</a:t>
            </a:r>
            <a:r>
              <a:rPr lang="en-US" dirty="0"/>
              <a:t> (statement): 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phẩy</a:t>
            </a:r>
            <a:endParaRPr lang="en-US" dirty="0"/>
          </a:p>
          <a:p>
            <a:pPr algn="just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(block):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341077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28" y="228600"/>
            <a:ext cx="7315200" cy="8382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511228" y="1625982"/>
            <a:ext cx="8099372" cy="4470017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3600" i="1" u="sng" dirty="0" err="1">
                <a:solidFill>
                  <a:srgbClr val="FF0000"/>
                </a:solidFill>
              </a:rPr>
              <a:t>Khởi</a:t>
            </a:r>
            <a:r>
              <a:rPr lang="en-US" sz="3600" i="1" u="sng" dirty="0">
                <a:solidFill>
                  <a:srgbClr val="FF0000"/>
                </a:solidFill>
              </a:rPr>
              <a:t> </a:t>
            </a:r>
            <a:r>
              <a:rPr lang="en-US" sz="3600" i="1" u="sng" dirty="0" err="1">
                <a:solidFill>
                  <a:srgbClr val="FF0000"/>
                </a:solidFill>
              </a:rPr>
              <a:t>gán</a:t>
            </a:r>
            <a:r>
              <a:rPr lang="en-US" sz="3600" i="1" u="sng" dirty="0">
                <a:solidFill>
                  <a:srgbClr val="FF0000"/>
                </a:solidFill>
              </a:rPr>
              <a:t>:</a:t>
            </a:r>
            <a:r>
              <a:rPr lang="en-US" sz="3600" i="1" dirty="0"/>
              <a:t> </a:t>
            </a:r>
            <a:r>
              <a:rPr lang="en-US" sz="3600" i="1" dirty="0" err="1"/>
              <a:t>Dùng</a:t>
            </a:r>
            <a:r>
              <a:rPr lang="en-US" sz="3600" i="1" dirty="0"/>
              <a:t> </a:t>
            </a:r>
            <a:r>
              <a:rPr lang="en-US" sz="3600" i="1" dirty="0" err="1"/>
              <a:t>để</a:t>
            </a:r>
            <a:r>
              <a:rPr lang="en-US" sz="3600" i="1" dirty="0"/>
              <a:t> </a:t>
            </a:r>
            <a:r>
              <a:rPr lang="en-US" sz="3600" i="1" dirty="0" err="1"/>
              <a:t>khởi</a:t>
            </a:r>
            <a:r>
              <a:rPr lang="en-US" sz="3600" i="1" dirty="0"/>
              <a:t> </a:t>
            </a:r>
            <a:r>
              <a:rPr lang="en-US" sz="3600" i="1" dirty="0" err="1"/>
              <a:t>gán</a:t>
            </a:r>
            <a:r>
              <a:rPr lang="en-US" sz="3600" i="1" dirty="0"/>
              <a:t> </a:t>
            </a:r>
            <a:r>
              <a:rPr lang="en-US" sz="3600" i="1" dirty="0" err="1"/>
              <a:t>giá</a:t>
            </a:r>
            <a:r>
              <a:rPr lang="en-US" sz="3600" i="1" dirty="0"/>
              <a:t> </a:t>
            </a:r>
            <a:r>
              <a:rPr lang="en-US" sz="3600" i="1" dirty="0" err="1"/>
              <a:t>trị</a:t>
            </a:r>
            <a:r>
              <a:rPr lang="en-US" sz="3600" i="1" dirty="0"/>
              <a:t> ban </a:t>
            </a:r>
            <a:r>
              <a:rPr lang="en-US" sz="3600" i="1" dirty="0" err="1"/>
              <a:t>đầu</a:t>
            </a:r>
            <a:r>
              <a:rPr lang="en-US" sz="3600" i="1" dirty="0"/>
              <a:t> </a:t>
            </a:r>
            <a:r>
              <a:rPr lang="en-US" sz="3600" i="1" dirty="0" err="1"/>
              <a:t>cho</a:t>
            </a:r>
            <a:r>
              <a:rPr lang="en-US" sz="3600" i="1" dirty="0"/>
              <a:t> </a:t>
            </a:r>
            <a:r>
              <a:rPr lang="en-US" sz="3600" i="1" dirty="0" err="1"/>
              <a:t>vòng</a:t>
            </a:r>
            <a:r>
              <a:rPr lang="en-US" sz="3600" i="1" dirty="0"/>
              <a:t> </a:t>
            </a:r>
            <a:r>
              <a:rPr lang="en-US" sz="3600" i="1" dirty="0" err="1"/>
              <a:t>lặp</a:t>
            </a:r>
            <a:endParaRPr lang="en-US" sz="3600" i="1" dirty="0"/>
          </a:p>
          <a:p>
            <a:pPr marL="457200" indent="-45720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3600" i="1" u="sng" dirty="0" err="1">
                <a:solidFill>
                  <a:srgbClr val="FF0000"/>
                </a:solidFill>
              </a:rPr>
              <a:t>Điều</a:t>
            </a:r>
            <a:r>
              <a:rPr lang="en-US" sz="3600" i="1" u="sng" dirty="0">
                <a:solidFill>
                  <a:srgbClr val="FF0000"/>
                </a:solidFill>
              </a:rPr>
              <a:t> </a:t>
            </a:r>
            <a:r>
              <a:rPr lang="en-US" sz="3600" i="1" u="sng" dirty="0" err="1">
                <a:solidFill>
                  <a:srgbClr val="FF0000"/>
                </a:solidFill>
              </a:rPr>
              <a:t>kiện</a:t>
            </a:r>
            <a:r>
              <a:rPr lang="en-US" sz="3600" i="1" u="sng" dirty="0">
                <a:solidFill>
                  <a:srgbClr val="FF0000"/>
                </a:solidFill>
              </a:rPr>
              <a:t> </a:t>
            </a:r>
            <a:r>
              <a:rPr lang="en-US" sz="3600" i="1" u="sng" dirty="0" err="1">
                <a:solidFill>
                  <a:srgbClr val="FF0000"/>
                </a:solidFill>
              </a:rPr>
              <a:t>lặp</a:t>
            </a:r>
            <a:r>
              <a:rPr lang="en-US" sz="3600" i="1" u="sng" dirty="0">
                <a:solidFill>
                  <a:srgbClr val="FF0000"/>
                </a:solidFill>
              </a:rPr>
              <a:t>:</a:t>
            </a:r>
            <a:r>
              <a:rPr lang="en-US" sz="3600" i="1" dirty="0"/>
              <a:t> </a:t>
            </a:r>
            <a:r>
              <a:rPr lang="en-US" sz="3600" i="1" dirty="0" err="1"/>
              <a:t>Dùng</a:t>
            </a:r>
            <a:r>
              <a:rPr lang="en-US" sz="3600" i="1" dirty="0"/>
              <a:t> </a:t>
            </a:r>
            <a:r>
              <a:rPr lang="en-US" sz="3600" i="1" dirty="0" err="1"/>
              <a:t>để</a:t>
            </a:r>
            <a:r>
              <a:rPr lang="en-US" sz="3600" i="1" dirty="0"/>
              <a:t> </a:t>
            </a:r>
            <a:r>
              <a:rPr lang="en-US" sz="3600" i="1" dirty="0" err="1"/>
              <a:t>kiểm</a:t>
            </a:r>
            <a:r>
              <a:rPr lang="en-US" sz="3600" i="1" dirty="0"/>
              <a:t> </a:t>
            </a:r>
            <a:r>
              <a:rPr lang="en-US" sz="3600" i="1" dirty="0" err="1"/>
              <a:t>tra</a:t>
            </a:r>
            <a:r>
              <a:rPr lang="en-US" sz="3600" i="1" dirty="0"/>
              <a:t> </a:t>
            </a:r>
            <a:r>
              <a:rPr lang="en-US" sz="3600" i="1" dirty="0" err="1"/>
              <a:t>điều</a:t>
            </a:r>
            <a:r>
              <a:rPr lang="en-US" sz="3600" i="1" dirty="0"/>
              <a:t> </a:t>
            </a:r>
            <a:r>
              <a:rPr lang="en-US" sz="3600" i="1" dirty="0" err="1"/>
              <a:t>kiện</a:t>
            </a:r>
            <a:r>
              <a:rPr lang="en-US" sz="3600" i="1" dirty="0"/>
              <a:t> </a:t>
            </a:r>
            <a:r>
              <a:rPr lang="en-US" sz="3600" i="1" dirty="0" err="1"/>
              <a:t>trước</a:t>
            </a:r>
            <a:r>
              <a:rPr lang="en-US" sz="3600" i="1" dirty="0"/>
              <a:t> </a:t>
            </a:r>
            <a:r>
              <a:rPr lang="en-US" sz="3600" i="1" dirty="0" err="1"/>
              <a:t>khi</a:t>
            </a:r>
            <a:r>
              <a:rPr lang="en-US" sz="3600" i="1" dirty="0"/>
              <a:t> </a:t>
            </a:r>
            <a:r>
              <a:rPr lang="en-US" sz="3600" i="1" dirty="0" err="1"/>
              <a:t>thực</a:t>
            </a:r>
            <a:r>
              <a:rPr lang="en-US" sz="3600" i="1" dirty="0"/>
              <a:t> </a:t>
            </a:r>
            <a:r>
              <a:rPr lang="en-US" sz="3600" i="1" dirty="0" err="1"/>
              <a:t>hiện</a:t>
            </a:r>
            <a:r>
              <a:rPr lang="en-US" sz="3600" i="1" dirty="0"/>
              <a:t> </a:t>
            </a:r>
            <a:r>
              <a:rPr lang="en-US" sz="3600" i="1" dirty="0" err="1"/>
              <a:t>vòng</a:t>
            </a:r>
            <a:r>
              <a:rPr lang="en-US" sz="3600" i="1" dirty="0"/>
              <a:t> </a:t>
            </a:r>
            <a:r>
              <a:rPr lang="en-US" sz="3600" i="1" dirty="0" err="1"/>
              <a:t>lặp</a:t>
            </a:r>
            <a:endParaRPr lang="en-US" sz="3600" i="1" dirty="0"/>
          </a:p>
          <a:p>
            <a:pPr marL="457200" indent="-45720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3600" i="1" u="sng" dirty="0" err="1">
                <a:solidFill>
                  <a:srgbClr val="FF0000"/>
                </a:solidFill>
              </a:rPr>
              <a:t>Cập</a:t>
            </a:r>
            <a:r>
              <a:rPr lang="en-US" sz="3600" i="1" u="sng" dirty="0">
                <a:solidFill>
                  <a:srgbClr val="FF0000"/>
                </a:solidFill>
              </a:rPr>
              <a:t> </a:t>
            </a:r>
            <a:r>
              <a:rPr lang="en-US" sz="3600" i="1" u="sng" dirty="0" err="1">
                <a:solidFill>
                  <a:srgbClr val="FF0000"/>
                </a:solidFill>
              </a:rPr>
              <a:t>nhật</a:t>
            </a:r>
            <a:r>
              <a:rPr lang="en-US" sz="3600" i="1" u="sng" dirty="0">
                <a:solidFill>
                  <a:srgbClr val="FF0000"/>
                </a:solidFill>
              </a:rPr>
              <a:t>: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i="1" dirty="0" err="1"/>
              <a:t>Dùng</a:t>
            </a:r>
            <a:r>
              <a:rPr lang="en-US" sz="3600" i="1" dirty="0"/>
              <a:t> </a:t>
            </a:r>
            <a:r>
              <a:rPr lang="en-US" sz="3600" i="1" dirty="0" err="1"/>
              <a:t>để</a:t>
            </a:r>
            <a:r>
              <a:rPr lang="en-US" sz="3600" i="1" dirty="0"/>
              <a:t> </a:t>
            </a:r>
            <a:r>
              <a:rPr lang="en-US" sz="3600" i="1" dirty="0" err="1"/>
              <a:t>cập</a:t>
            </a:r>
            <a:r>
              <a:rPr lang="en-US" sz="3600" i="1" dirty="0"/>
              <a:t> </a:t>
            </a:r>
            <a:r>
              <a:rPr lang="en-US" sz="3600" i="1" dirty="0" err="1"/>
              <a:t>nhật</a:t>
            </a:r>
            <a:r>
              <a:rPr lang="en-US" sz="3600" i="1" dirty="0"/>
              <a:t> </a:t>
            </a:r>
            <a:r>
              <a:rPr lang="en-US" sz="3600" i="1" dirty="0" err="1"/>
              <a:t>vòng</a:t>
            </a:r>
            <a:r>
              <a:rPr lang="en-US" sz="3600" i="1" dirty="0"/>
              <a:t> </a:t>
            </a:r>
            <a:r>
              <a:rPr lang="en-US" sz="3600" i="1" dirty="0" err="1"/>
              <a:t>lặp</a:t>
            </a:r>
            <a:r>
              <a:rPr lang="en-US" sz="3600" i="1" dirty="0"/>
              <a:t> (</a:t>
            </a:r>
            <a:r>
              <a:rPr lang="en-US" sz="3600" i="1" dirty="0" err="1"/>
              <a:t>tăng</a:t>
            </a:r>
            <a:r>
              <a:rPr lang="en-US" sz="3600" i="1" dirty="0"/>
              <a:t> </a:t>
            </a:r>
            <a:r>
              <a:rPr lang="en-US" sz="3600" i="1" dirty="0" err="1"/>
              <a:t>hoặc</a:t>
            </a:r>
            <a:r>
              <a:rPr lang="en-US" sz="3600" i="1" dirty="0"/>
              <a:t> </a:t>
            </a:r>
            <a:r>
              <a:rPr lang="en-US" sz="3600" i="1" dirty="0" err="1"/>
              <a:t>giảm</a:t>
            </a:r>
            <a:r>
              <a:rPr lang="en-US" sz="3600" i="1" dirty="0"/>
              <a:t> </a:t>
            </a:r>
            <a:r>
              <a:rPr lang="en-US" sz="3600" i="1" dirty="0" err="1"/>
              <a:t>chỉ</a:t>
            </a:r>
            <a:r>
              <a:rPr lang="en-US" sz="3600" i="1" dirty="0"/>
              <a:t> </a:t>
            </a:r>
            <a:r>
              <a:rPr lang="en-US" sz="3600" i="1" dirty="0" err="1"/>
              <a:t>số</a:t>
            </a:r>
            <a:r>
              <a:rPr lang="en-US" sz="3600" i="1" dirty="0"/>
              <a:t> </a:t>
            </a:r>
            <a:r>
              <a:rPr lang="en-US" sz="3600" i="1" dirty="0" err="1"/>
              <a:t>lặp</a:t>
            </a:r>
            <a:r>
              <a:rPr lang="en-US" sz="36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09093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609600" y="1523999"/>
            <a:ext cx="7924801" cy="4949827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sz="3600" b="1" i="1" u="sng" dirty="0" err="1"/>
              <a:t>Bước</a:t>
            </a:r>
            <a:r>
              <a:rPr lang="en-US" sz="3600" b="1" i="1" u="sng" dirty="0"/>
              <a:t> 1:</a:t>
            </a:r>
            <a:r>
              <a:rPr lang="en-US" sz="3600" i="1" dirty="0"/>
              <a:t> </a:t>
            </a:r>
            <a:r>
              <a:rPr lang="en-US" sz="3600" i="1" dirty="0" err="1"/>
              <a:t>Khởi</a:t>
            </a:r>
            <a:r>
              <a:rPr lang="en-US" sz="3600" i="1" dirty="0"/>
              <a:t> </a:t>
            </a:r>
            <a:r>
              <a:rPr lang="en-US" sz="3600" i="1" dirty="0" err="1"/>
              <a:t>gán</a:t>
            </a:r>
            <a:r>
              <a:rPr lang="en-US" sz="3600" i="1" dirty="0"/>
              <a:t> </a:t>
            </a:r>
          </a:p>
          <a:p>
            <a:pPr algn="just" eaLnBrk="1" hangingPunct="1"/>
            <a:r>
              <a:rPr lang="en-US" sz="3600" b="1" i="1" u="sng" dirty="0" err="1"/>
              <a:t>Bước</a:t>
            </a:r>
            <a:r>
              <a:rPr lang="en-US" sz="3600" b="1" i="1" u="sng" dirty="0"/>
              <a:t> 2:</a:t>
            </a:r>
            <a:r>
              <a:rPr lang="en-US" sz="3600" i="1" dirty="0"/>
              <a:t> </a:t>
            </a:r>
            <a:r>
              <a:rPr lang="en-US" sz="3600" i="1" dirty="0" err="1"/>
              <a:t>Kiểm</a:t>
            </a:r>
            <a:r>
              <a:rPr lang="en-US" sz="3600" i="1" dirty="0"/>
              <a:t> </a:t>
            </a:r>
            <a:r>
              <a:rPr lang="en-US" sz="3600" i="1" dirty="0" err="1"/>
              <a:t>tra</a:t>
            </a:r>
            <a:r>
              <a:rPr lang="en-US" sz="3600" i="1" dirty="0"/>
              <a:t> </a:t>
            </a:r>
            <a:r>
              <a:rPr lang="en-US" sz="3600" i="1" dirty="0" err="1"/>
              <a:t>điều</a:t>
            </a:r>
            <a:r>
              <a:rPr lang="en-US" sz="3600" i="1" dirty="0"/>
              <a:t> </a:t>
            </a:r>
            <a:r>
              <a:rPr lang="en-US" sz="3600" i="1" dirty="0" err="1"/>
              <a:t>kiện</a:t>
            </a:r>
            <a:r>
              <a:rPr lang="en-US" sz="3600" i="1" dirty="0"/>
              <a:t> </a:t>
            </a:r>
            <a:r>
              <a:rPr lang="en-US" sz="3600" i="1" dirty="0" err="1"/>
              <a:t>lặp</a:t>
            </a:r>
            <a:endParaRPr lang="en-US" sz="3600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sz="3600" i="1" dirty="0"/>
              <a:t>	- </a:t>
            </a:r>
            <a:r>
              <a:rPr lang="en-US" sz="3600" i="1" dirty="0" err="1"/>
              <a:t>Nếu</a:t>
            </a:r>
            <a:r>
              <a:rPr lang="en-US" sz="3600" i="1" dirty="0"/>
              <a:t> </a:t>
            </a:r>
            <a:r>
              <a:rPr lang="en-US" sz="3600" b="1" i="1" dirty="0" err="1"/>
              <a:t>điều</a:t>
            </a:r>
            <a:r>
              <a:rPr lang="en-US" sz="3600" b="1" i="1" dirty="0"/>
              <a:t> </a:t>
            </a:r>
            <a:r>
              <a:rPr lang="en-US" sz="3600" b="1" i="1" dirty="0" err="1"/>
              <a:t>kiện</a:t>
            </a:r>
            <a:r>
              <a:rPr lang="en-US" sz="3600" b="1" i="1" dirty="0"/>
              <a:t> </a:t>
            </a:r>
            <a:r>
              <a:rPr lang="en-US" sz="3600" b="1" i="1" dirty="0" err="1"/>
              <a:t>bằng</a:t>
            </a:r>
            <a:r>
              <a:rPr lang="en-US" sz="3600" b="1" i="1" dirty="0"/>
              <a:t> true</a:t>
            </a:r>
            <a:r>
              <a:rPr lang="en-US" sz="3600" i="1" dirty="0"/>
              <a:t> </a:t>
            </a:r>
            <a:r>
              <a:rPr lang="en-US" sz="3600" i="1" dirty="0" err="1"/>
              <a:t>thi</a:t>
            </a:r>
            <a:r>
              <a:rPr lang="en-US" sz="3600" i="1" dirty="0"/>
              <a:t>̀ </a:t>
            </a:r>
            <a:r>
              <a:rPr lang="en-US" sz="3600" i="1" dirty="0" err="1"/>
              <a:t>cho</a:t>
            </a:r>
            <a:r>
              <a:rPr lang="en-US" sz="3600" i="1" dirty="0"/>
              <a:t> </a:t>
            </a:r>
            <a:r>
              <a:rPr lang="en-US" sz="3600" i="1" dirty="0" err="1"/>
              <a:t>thực</a:t>
            </a:r>
            <a:r>
              <a:rPr lang="en-US" sz="3600" i="1" dirty="0"/>
              <a:t> </a:t>
            </a:r>
            <a:r>
              <a:rPr lang="en-US" sz="3600" i="1" dirty="0" err="1"/>
              <a:t>hiện</a:t>
            </a:r>
            <a:r>
              <a:rPr lang="en-US" sz="3600" i="1" dirty="0"/>
              <a:t> </a:t>
            </a:r>
            <a:r>
              <a:rPr lang="en-US" sz="3600" i="1" dirty="0" err="1"/>
              <a:t>các</a:t>
            </a:r>
            <a:r>
              <a:rPr lang="en-US" sz="3600" i="1" dirty="0"/>
              <a:t> </a:t>
            </a:r>
            <a:r>
              <a:rPr lang="en-US" sz="3600" i="1" dirty="0" err="1"/>
              <a:t>lệnh</a:t>
            </a:r>
            <a:r>
              <a:rPr lang="en-US" sz="3600" i="1" dirty="0"/>
              <a:t> </a:t>
            </a:r>
            <a:r>
              <a:rPr lang="en-US" sz="3600" i="1" dirty="0" err="1"/>
              <a:t>của</a:t>
            </a:r>
            <a:r>
              <a:rPr lang="en-US" sz="3600" i="1" dirty="0"/>
              <a:t> </a:t>
            </a:r>
            <a:r>
              <a:rPr lang="en-US" sz="3600" i="1" dirty="0" err="1"/>
              <a:t>vòng</a:t>
            </a:r>
            <a:r>
              <a:rPr lang="en-US" sz="3600" i="1" dirty="0"/>
              <a:t> </a:t>
            </a:r>
            <a:r>
              <a:rPr lang="en-US" sz="3600" i="1" dirty="0" err="1"/>
              <a:t>lặp</a:t>
            </a:r>
            <a:r>
              <a:rPr lang="en-US" sz="3600" i="1" dirty="0"/>
              <a:t>, </a:t>
            </a:r>
            <a:r>
              <a:rPr lang="en-US" sz="3600" i="1" dirty="0" err="1"/>
              <a:t>thực</a:t>
            </a:r>
            <a:r>
              <a:rPr lang="en-US" sz="3600" i="1" dirty="0"/>
              <a:t> </a:t>
            </a:r>
            <a:r>
              <a:rPr lang="en-US" sz="3600" i="1" dirty="0" err="1"/>
              <a:t>hiện</a:t>
            </a:r>
            <a:r>
              <a:rPr lang="en-US" sz="3600" i="1" dirty="0"/>
              <a:t> </a:t>
            </a:r>
            <a:r>
              <a:rPr lang="en-US" sz="3600" b="1" i="1" dirty="0" err="1"/>
              <a:t>cập</a:t>
            </a:r>
            <a:r>
              <a:rPr lang="en-US" sz="3600" b="1" i="1" dirty="0"/>
              <a:t> </a:t>
            </a:r>
            <a:r>
              <a:rPr lang="en-US" sz="3600" b="1" i="1" dirty="0" err="1"/>
              <a:t>nhật</a:t>
            </a:r>
            <a:r>
              <a:rPr lang="en-US" sz="3600" b="1" i="1" dirty="0"/>
              <a:t> </a:t>
            </a:r>
            <a:r>
              <a:rPr lang="en-US" sz="3600" b="1" i="1" dirty="0" err="1"/>
              <a:t>vòng</a:t>
            </a:r>
            <a:r>
              <a:rPr lang="en-US" sz="3600" b="1" i="1" dirty="0"/>
              <a:t> </a:t>
            </a:r>
            <a:r>
              <a:rPr lang="en-US" sz="3600" b="1" i="1" dirty="0" err="1"/>
              <a:t>lặp</a:t>
            </a:r>
            <a:r>
              <a:rPr lang="en-US" sz="3600" i="1" dirty="0"/>
              <a:t>. Quay </a:t>
            </a:r>
            <a:r>
              <a:rPr lang="en-US" sz="3600" i="1" dirty="0" err="1"/>
              <a:t>trơ</a:t>
            </a:r>
            <a:r>
              <a:rPr lang="en-US" sz="3600" i="1" dirty="0"/>
              <a:t>̉ </a:t>
            </a:r>
            <a:r>
              <a:rPr lang="en-US" sz="3600" i="1" dirty="0" err="1"/>
              <a:t>lại</a:t>
            </a:r>
            <a:r>
              <a:rPr lang="en-US" sz="3600" i="1" dirty="0"/>
              <a:t> </a:t>
            </a:r>
            <a:r>
              <a:rPr lang="en-US" sz="3600" i="1" dirty="0" err="1"/>
              <a:t>bước</a:t>
            </a:r>
            <a:r>
              <a:rPr lang="en-US" sz="3600" i="1" dirty="0"/>
              <a:t> 2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3600" i="1" dirty="0"/>
              <a:t>	- </a:t>
            </a:r>
            <a:r>
              <a:rPr lang="en-US" sz="3600" i="1" dirty="0" err="1"/>
              <a:t>Ngược</a:t>
            </a:r>
            <a:r>
              <a:rPr lang="en-US" sz="3600" i="1" dirty="0"/>
              <a:t> </a:t>
            </a:r>
            <a:r>
              <a:rPr lang="en-US" sz="3600" i="1" dirty="0" err="1"/>
              <a:t>lại</a:t>
            </a:r>
            <a:r>
              <a:rPr lang="en-US" sz="3600" i="1" dirty="0"/>
              <a:t> </a:t>
            </a:r>
            <a:r>
              <a:rPr lang="en-US" sz="3600" i="1" dirty="0" err="1"/>
              <a:t>thoát</a:t>
            </a:r>
            <a:r>
              <a:rPr lang="en-US" sz="3600" i="1" dirty="0"/>
              <a:t> </a:t>
            </a:r>
            <a:r>
              <a:rPr lang="en-US" sz="3600" i="1" dirty="0" err="1"/>
              <a:t>khỏi</a:t>
            </a:r>
            <a:r>
              <a:rPr lang="en-US" sz="3600" i="1" dirty="0"/>
              <a:t> </a:t>
            </a:r>
            <a:r>
              <a:rPr lang="en-US" sz="3600" i="1" dirty="0" err="1"/>
              <a:t>lặp</a:t>
            </a:r>
            <a:r>
              <a:rPr lang="en-US" sz="3600" i="1" dirty="0"/>
              <a:t>.</a:t>
            </a:r>
            <a:endParaRPr lang="en-US" sz="3600" dirty="0"/>
          </a:p>
          <a:p>
            <a:pPr algn="just" eaLnBrk="1" hangingPunct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2405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685800" y="228600"/>
            <a:ext cx="7895394" cy="762000"/>
          </a:xfrm>
        </p:spPr>
        <p:txBody>
          <a:bodyPr rtlCol="0">
            <a:noAutofit/>
          </a:bodyPr>
          <a:lstStyle/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VD in </a:t>
            </a:r>
            <a:r>
              <a:rPr lang="en-US" dirty="0" err="1">
                <a:solidFill>
                  <a:schemeClr val="bg1"/>
                </a:solidFill>
              </a:rPr>
              <a:t>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màn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hình</a:t>
            </a:r>
            <a:r>
              <a:rPr lang="en-US" dirty="0">
                <a:solidFill>
                  <a:schemeClr val="bg1"/>
                </a:solidFill>
              </a:rPr>
              <a:t> 10 </a:t>
            </a:r>
            <a:r>
              <a:rPr lang="en-US" dirty="0" err="1">
                <a:solidFill>
                  <a:schemeClr val="bg1"/>
                </a:solidFill>
              </a:rPr>
              <a:t>dòng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“Xin </a:t>
            </a:r>
            <a:r>
              <a:rPr lang="en-US" i="1" dirty="0" err="1">
                <a:solidFill>
                  <a:schemeClr val="bg1"/>
                </a:solidFill>
              </a:rPr>
              <a:t>chao</a:t>
            </a:r>
            <a:r>
              <a:rPr lang="en-US" i="1" dirty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534954"/>
            <a:ext cx="789539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warning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disable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:4996)</a:t>
            </a: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 = 1; 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(d&lt;=10)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t-BR" sz="2200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"Dong </a:t>
            </a:r>
            <a:r>
              <a:rPr lang="pt-BR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 - Xin chao\n"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d++;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861026"/>
            <a:ext cx="3648075" cy="32592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4489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10, s = 0;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% 2 == 0)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s 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5)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s += 2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381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609600" y="0"/>
            <a:ext cx="7924800" cy="1216027"/>
          </a:xfrm>
        </p:spPr>
        <p:txBody>
          <a:bodyPr rtlCol="0">
            <a:noAutofit/>
          </a:bodyPr>
          <a:lstStyle/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VD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nguyên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dương</a:t>
            </a:r>
            <a:r>
              <a:rPr lang="en-US" dirty="0">
                <a:solidFill>
                  <a:schemeClr val="bg1"/>
                </a:solidFill>
              </a:rPr>
              <a:t> n. In </a:t>
            </a:r>
            <a:r>
              <a:rPr lang="en-US" dirty="0" err="1">
                <a:solidFill>
                  <a:schemeClr val="bg1"/>
                </a:solidFill>
              </a:rPr>
              <a:t>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màn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hình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dòng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“Xin </a:t>
            </a:r>
            <a:r>
              <a:rPr lang="en-US" i="1" dirty="0" err="1">
                <a:solidFill>
                  <a:schemeClr val="bg1"/>
                </a:solidFill>
              </a:rPr>
              <a:t>chao</a:t>
            </a:r>
            <a:r>
              <a:rPr lang="en-US" i="1" dirty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608013"/>
            <a:ext cx="4733925" cy="2419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09600" y="1457265"/>
            <a:ext cx="830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n, d = 1;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so nguyen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duong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n: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(d &lt;= n)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2000" dirty="0">
                <a:solidFill>
                  <a:srgbClr val="483D8B"/>
                </a:solidFill>
                <a:latin typeface="Consolas" panose="020B0609020204030204" pitchFamily="49" charset="0"/>
              </a:rPr>
              <a:t>	printf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"Dong </a:t>
            </a:r>
            <a:r>
              <a:rPr lang="pt-BR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 - Xin chao\n"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d++;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34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n, in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597106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7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86181"/>
              </p:ext>
            </p:extLst>
          </p:nvPr>
        </p:nvGraphicFramePr>
        <p:xfrm>
          <a:off x="2895600" y="152400"/>
          <a:ext cx="6096000" cy="612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Visio" r:id="rId3" imgW="4064899" imgH="4082374" progId="Visio.Drawing.11">
                  <p:embed/>
                </p:oleObj>
              </mc:Choice>
              <mc:Fallback>
                <p:oleObj name="Visio" r:id="rId3" imgW="4064899" imgH="4082374" progId="Visio.Drawing.11">
                  <p:embed/>
                  <p:pic>
                    <p:nvPicPr>
                      <p:cNvPr id="317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2400"/>
                        <a:ext cx="6096000" cy="61245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2133600" cy="2590800"/>
          </a:xfrm>
        </p:spPr>
        <p:txBody>
          <a:bodyPr rtlCol="0">
            <a:normAutofit/>
          </a:bodyPr>
          <a:lstStyle/>
          <a:p>
            <a:pPr marL="11113" indent="-22225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>
                <a:solidFill>
                  <a:srgbClr val="002060"/>
                </a:solidFill>
              </a:rPr>
              <a:t>Viết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chương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trình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cài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đặt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lưu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giải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thuật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45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67600" cy="715962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267200"/>
            <a:ext cx="7467600" cy="190500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/>
              <a:t>for </a:t>
            </a:r>
            <a:r>
              <a:rPr lang="en-US" dirty="0"/>
              <a:t>(&lt;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&gt;</a:t>
            </a:r>
            <a:r>
              <a:rPr lang="en-US" b="1" dirty="0"/>
              <a:t>;</a:t>
            </a:r>
            <a:r>
              <a:rPr lang="en-US" dirty="0"/>
              <a:t>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&gt;</a:t>
            </a:r>
            <a:r>
              <a:rPr lang="en-US" b="1" dirty="0"/>
              <a:t>;</a:t>
            </a:r>
            <a:r>
              <a:rPr lang="en-US" dirty="0"/>
              <a:t>&lt;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&gt;)</a:t>
            </a: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{</a:t>
            </a: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	&lt;</a:t>
            </a:r>
            <a:r>
              <a:rPr lang="en-US" dirty="0" err="1"/>
              <a:t>khối</a:t>
            </a:r>
            <a:r>
              <a:rPr lang="en-US" dirty="0"/>
              <a:t> </a:t>
            </a:r>
            <a:r>
              <a:rPr lang="en-US" dirty="0" err="1"/>
              <a:t>lệnh</a:t>
            </a:r>
            <a:r>
              <a:rPr lang="en-US" dirty="0"/>
              <a:t>&gt;;</a:t>
            </a: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10200" y="838200"/>
            <a:ext cx="3581400" cy="2865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dirty="0"/>
              <a:t>&lt; </a:t>
            </a:r>
            <a:r>
              <a:rPr lang="en-US" sz="2400" dirty="0" err="1"/>
              <a:t>khởi</a:t>
            </a:r>
            <a:r>
              <a:rPr lang="en-US" sz="2400" dirty="0"/>
              <a:t> </a:t>
            </a:r>
            <a:r>
              <a:rPr lang="en-US" sz="2400" dirty="0" err="1"/>
              <a:t>gán</a:t>
            </a:r>
            <a:r>
              <a:rPr lang="en-US" sz="2400" dirty="0"/>
              <a:t>&gt;;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b="1" dirty="0"/>
              <a:t>while</a:t>
            </a:r>
            <a:r>
              <a:rPr lang="en-US" sz="2400" dirty="0"/>
              <a:t> (&lt;</a:t>
            </a:r>
            <a:r>
              <a:rPr lang="en-US" sz="2400" dirty="0" err="1"/>
              <a:t>điều</a:t>
            </a:r>
            <a:r>
              <a:rPr lang="en-US" sz="2400" dirty="0"/>
              <a:t> </a:t>
            </a:r>
            <a:r>
              <a:rPr lang="en-US" sz="2400" dirty="0" err="1"/>
              <a:t>kiện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&gt;)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</a:t>
            </a:r>
            <a:endParaRPr lang="en-US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/>
              <a:t>khối</a:t>
            </a:r>
            <a:r>
              <a:rPr lang="en-US" sz="2400" dirty="0"/>
              <a:t> </a:t>
            </a:r>
            <a:r>
              <a:rPr lang="en-US" sz="2400" dirty="0" err="1"/>
              <a:t>lệnh</a:t>
            </a:r>
            <a:r>
              <a:rPr lang="en-US" sz="2400" dirty="0"/>
              <a:t>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dirty="0"/>
              <a:t>		&lt;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&gt;;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</a:t>
            </a:r>
            <a:endParaRPr lang="en-US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sz="2400" b="1" dirty="0">
              <a:sym typeface="Wingdings" pitchFamily="2" charset="2"/>
            </a:endParaRPr>
          </a:p>
        </p:txBody>
      </p:sp>
      <p:sp>
        <p:nvSpPr>
          <p:cNvPr id="9" name="Bent-Up Arrow 8"/>
          <p:cNvSpPr/>
          <p:nvPr/>
        </p:nvSpPr>
        <p:spPr>
          <a:xfrm rot="10800000">
            <a:off x="2819400" y="2613819"/>
            <a:ext cx="2362200" cy="1371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1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200400"/>
            <a:ext cx="647700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 = 1; d &lt;= 10; d++)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2200" dirty="0">
                <a:solidFill>
                  <a:srgbClr val="483D8B"/>
                </a:solidFill>
                <a:latin typeface="Consolas" panose="020B0609020204030204" pitchFamily="49" charset="0"/>
              </a:rPr>
              <a:t>	printf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"Dong </a:t>
            </a:r>
            <a:r>
              <a:rPr lang="pt-BR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 - Xin chao\n"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55925"/>
            <a:ext cx="58674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 = 1;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(d &lt;= 10)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t-BR" sz="2000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"Dong </a:t>
            </a:r>
            <a:r>
              <a:rPr lang="pt-BR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 - Xin chao\n"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d++;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Bent-Up Arrow 6"/>
          <p:cNvSpPr/>
          <p:nvPr/>
        </p:nvSpPr>
        <p:spPr>
          <a:xfrm rot="10800000">
            <a:off x="1295400" y="1752599"/>
            <a:ext cx="1600200" cy="1371600"/>
          </a:xfrm>
          <a:prstGeom prst="bentUpArrow">
            <a:avLst>
              <a:gd name="adj1" fmla="val 1987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7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8382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62484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18;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a; i++)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a%i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2400" dirty="0">
                <a:solidFill>
                  <a:srgbClr val="483D8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\t"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191000"/>
            <a:ext cx="66294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b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b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&lt;= i; j++)</a:t>
            </a:r>
          </a:p>
          <a:p>
            <a:pPr lvl="2"/>
            <a:r>
              <a:rPr lang="en-US" sz="24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\t"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pPr marL="0"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97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106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loại</a:t>
            </a:r>
            <a:r>
              <a:rPr lang="en-US" sz="4000" dirty="0"/>
              <a:t> </a:t>
            </a:r>
            <a:r>
              <a:rPr lang="en-US" sz="4000" dirty="0" err="1"/>
              <a:t>cấu</a:t>
            </a:r>
            <a:r>
              <a:rPr lang="en-US" sz="4000" dirty="0"/>
              <a:t> </a:t>
            </a:r>
            <a:r>
              <a:rPr lang="en-US" sz="4000" dirty="0" err="1"/>
              <a:t>trúc</a:t>
            </a:r>
            <a:r>
              <a:rPr lang="en-US" sz="4000" dirty="0"/>
              <a:t> </a:t>
            </a:r>
            <a:r>
              <a:rPr lang="en-US" sz="4000" dirty="0" err="1"/>
              <a:t>điều</a:t>
            </a:r>
            <a:r>
              <a:rPr lang="en-US" sz="4000" dirty="0"/>
              <a:t> </a:t>
            </a:r>
            <a:r>
              <a:rPr lang="en-US" sz="4000" dirty="0" err="1"/>
              <a:t>khiển</a:t>
            </a:r>
            <a:endParaRPr lang="en-US" sz="4000" dirty="0"/>
          </a:p>
        </p:txBody>
      </p:sp>
      <p:sp>
        <p:nvSpPr>
          <p:cNvPr id="8" name="Flowchart: Stored Data 7"/>
          <p:cNvSpPr/>
          <p:nvPr/>
        </p:nvSpPr>
        <p:spPr>
          <a:xfrm>
            <a:off x="762000" y="1524000"/>
            <a:ext cx="4724400" cy="1066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TUẦN TỰ</a:t>
            </a:r>
          </a:p>
        </p:txBody>
      </p:sp>
      <p:sp>
        <p:nvSpPr>
          <p:cNvPr id="9" name="Flowchart: Stored Data 8"/>
          <p:cNvSpPr/>
          <p:nvPr/>
        </p:nvSpPr>
        <p:spPr>
          <a:xfrm>
            <a:off x="762000" y="2819400"/>
            <a:ext cx="4724400" cy="1066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RẼ NHÁNH CÓ ĐIỀU KIỆN</a:t>
            </a:r>
          </a:p>
        </p:txBody>
      </p:sp>
      <p:sp>
        <p:nvSpPr>
          <p:cNvPr id="10" name="Flowchart: Stored Data 9"/>
          <p:cNvSpPr/>
          <p:nvPr/>
        </p:nvSpPr>
        <p:spPr>
          <a:xfrm>
            <a:off x="762000" y="4114800"/>
            <a:ext cx="4724400" cy="1066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LỰA CHỌN</a:t>
            </a:r>
          </a:p>
        </p:txBody>
      </p:sp>
      <p:sp>
        <p:nvSpPr>
          <p:cNvPr id="11" name="Flowchart: Stored Data 10"/>
          <p:cNvSpPr/>
          <p:nvPr/>
        </p:nvSpPr>
        <p:spPr>
          <a:xfrm>
            <a:off x="762000" y="5422900"/>
            <a:ext cx="4724400" cy="1066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LẶP</a:t>
            </a:r>
          </a:p>
        </p:txBody>
      </p:sp>
      <p:sp>
        <p:nvSpPr>
          <p:cNvPr id="15" name="Oval 14"/>
          <p:cNvSpPr/>
          <p:nvPr/>
        </p:nvSpPr>
        <p:spPr>
          <a:xfrm>
            <a:off x="4876800" y="1447800"/>
            <a:ext cx="3505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Lệnh</a:t>
            </a:r>
            <a:r>
              <a:rPr lang="en-US" dirty="0"/>
              <a:t> 1;</a:t>
            </a:r>
          </a:p>
          <a:p>
            <a:pPr algn="ctr">
              <a:defRPr/>
            </a:pPr>
            <a:r>
              <a:rPr lang="en-US" dirty="0" err="1"/>
              <a:t>Lệnh</a:t>
            </a:r>
            <a:r>
              <a:rPr lang="en-US" dirty="0"/>
              <a:t> 2;</a:t>
            </a:r>
          </a:p>
          <a:p>
            <a:pPr algn="ctr">
              <a:defRPr/>
            </a:pPr>
            <a:r>
              <a:rPr lang="en-US" dirty="0" err="1"/>
              <a:t>Lệnh</a:t>
            </a:r>
            <a:r>
              <a:rPr lang="en-US" dirty="0"/>
              <a:t> 3;</a:t>
            </a:r>
          </a:p>
          <a:p>
            <a:pPr algn="ctr">
              <a:defRPr/>
            </a:pPr>
            <a:r>
              <a:rPr lang="en-US" dirty="0"/>
              <a:t>….</a:t>
            </a:r>
          </a:p>
        </p:txBody>
      </p:sp>
      <p:sp>
        <p:nvSpPr>
          <p:cNvPr id="16" name="Oval 15"/>
          <p:cNvSpPr/>
          <p:nvPr/>
        </p:nvSpPr>
        <p:spPr>
          <a:xfrm>
            <a:off x="4876800" y="2743200"/>
            <a:ext cx="3505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if</a:t>
            </a:r>
          </a:p>
          <a:p>
            <a:pPr algn="ctr">
              <a:defRPr/>
            </a:pPr>
            <a:r>
              <a:rPr lang="en-US" dirty="0"/>
              <a:t>if … else</a:t>
            </a:r>
          </a:p>
        </p:txBody>
      </p:sp>
      <p:sp>
        <p:nvSpPr>
          <p:cNvPr id="17" name="Oval 16"/>
          <p:cNvSpPr/>
          <p:nvPr/>
        </p:nvSpPr>
        <p:spPr>
          <a:xfrm>
            <a:off x="4876800" y="4038600"/>
            <a:ext cx="3505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switch … case</a:t>
            </a:r>
          </a:p>
        </p:txBody>
      </p:sp>
      <p:sp>
        <p:nvSpPr>
          <p:cNvPr id="18" name="Oval 17"/>
          <p:cNvSpPr/>
          <p:nvPr/>
        </p:nvSpPr>
        <p:spPr>
          <a:xfrm>
            <a:off x="4876800" y="5334000"/>
            <a:ext cx="3505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for</a:t>
            </a:r>
          </a:p>
          <a:p>
            <a:pPr algn="ctr">
              <a:defRPr/>
            </a:pPr>
            <a:r>
              <a:rPr lang="en-US" dirty="0"/>
              <a:t>while</a:t>
            </a:r>
          </a:p>
          <a:p>
            <a:pPr algn="ctr">
              <a:defRPr/>
            </a:pPr>
            <a:r>
              <a:rPr lang="en-US" dirty="0"/>
              <a:t>do … while</a:t>
            </a:r>
          </a:p>
        </p:txBody>
      </p:sp>
    </p:spTree>
    <p:extLst>
      <p:ext uri="{BB962C8B-B14F-4D97-AF65-F5344CB8AC3E}">
        <p14:creationId xmlns:p14="http://schemas.microsoft.com/office/powerpoint/2010/main" val="3253970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077200" cy="13716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*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69" y="2971801"/>
            <a:ext cx="7435345" cy="28193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458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077200" cy="457786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*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77" y="3200400"/>
            <a:ext cx="695632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36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077200" cy="457786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*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55706"/>
            <a:ext cx="7903296" cy="27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15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648200"/>
          </a:xfrm>
        </p:spPr>
        <p:txBody>
          <a:bodyPr rtlCol="0">
            <a:noAutofit/>
          </a:bodyPr>
          <a:lstStyle/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1.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ước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</a:t>
            </a:r>
          </a:p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</a:t>
            </a:r>
            <a:r>
              <a:rPr lang="en-US" u="sng" dirty="0"/>
              <a:t>Ví dụ</a:t>
            </a:r>
            <a:r>
              <a:rPr lang="en-US" dirty="0"/>
              <a:t>:</a:t>
            </a:r>
            <a:r>
              <a:rPr lang="en-US" i="1" dirty="0"/>
              <a:t> 	N=12 </a:t>
            </a:r>
            <a:endParaRPr lang="en-US" dirty="0"/>
          </a:p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	</a:t>
            </a:r>
            <a:r>
              <a:rPr lang="en-US" i="1" dirty="0" err="1"/>
              <a:t>sô</a:t>
            </a:r>
            <a:r>
              <a:rPr lang="en-US" i="1" dirty="0"/>
              <a:t>́ </a:t>
            </a:r>
            <a:r>
              <a:rPr lang="en-US" i="1" dirty="0" err="1"/>
              <a:t>ước</a:t>
            </a:r>
            <a:r>
              <a:rPr lang="en-US" i="1" dirty="0"/>
              <a:t> </a:t>
            </a:r>
            <a:r>
              <a:rPr lang="en-US" i="1" dirty="0" err="1"/>
              <a:t>sô</a:t>
            </a:r>
            <a:r>
              <a:rPr lang="en-US" i="1" dirty="0"/>
              <a:t>́ </a:t>
            </a:r>
            <a:r>
              <a:rPr lang="en-US" i="1" dirty="0" err="1"/>
              <a:t>của</a:t>
            </a:r>
            <a:r>
              <a:rPr lang="en-US" i="1" dirty="0"/>
              <a:t> 12 là 6</a:t>
            </a:r>
            <a:endParaRPr lang="en-US" dirty="0"/>
          </a:p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2.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81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8077200" cy="4568827"/>
          </a:xfrm>
        </p:spPr>
        <p:txBody>
          <a:bodyPr rtlCol="0">
            <a:normAutofit/>
          </a:bodyPr>
          <a:lstStyle/>
          <a:p>
            <a:pPr marL="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3.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2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 a </a:t>
            </a:r>
            <a:r>
              <a:rPr lang="en-US" dirty="0" err="1"/>
              <a:t>va</a:t>
            </a:r>
            <a:r>
              <a:rPr lang="en-US" dirty="0"/>
              <a:t>̀ b.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ước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a </a:t>
            </a:r>
            <a:r>
              <a:rPr lang="en-US" dirty="0" err="1"/>
              <a:t>va</a:t>
            </a:r>
            <a:r>
              <a:rPr lang="en-US" dirty="0"/>
              <a:t>̀ b</a:t>
            </a:r>
          </a:p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4.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dãy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Fibonaci</a:t>
            </a:r>
            <a:endParaRPr lang="en-US" dirty="0"/>
          </a:p>
          <a:p>
            <a:pPr marL="860425" indent="-45085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 = f</a:t>
            </a:r>
            <a:r>
              <a:rPr lang="en-US" i="1" baseline="-25000" dirty="0"/>
              <a:t>0</a:t>
            </a:r>
            <a:r>
              <a:rPr lang="en-US" i="1" dirty="0"/>
              <a:t> =1;	</a:t>
            </a:r>
            <a:endParaRPr lang="en-US" dirty="0"/>
          </a:p>
          <a:p>
            <a:pPr marL="860425" indent="-45085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i="1" dirty="0"/>
              <a:t> = f</a:t>
            </a:r>
            <a:r>
              <a:rPr lang="en-US" i="1" baseline="-25000" dirty="0"/>
              <a:t>n-1</a:t>
            </a:r>
            <a:r>
              <a:rPr lang="en-US" i="1" dirty="0"/>
              <a:t> + f</a:t>
            </a:r>
            <a:r>
              <a:rPr lang="en-US" i="1" baseline="-25000" dirty="0"/>
              <a:t>n-2­</a:t>
            </a:r>
            <a:r>
              <a:rPr lang="en-US" i="1" dirty="0"/>
              <a:t>;		(n&gt;1)</a:t>
            </a:r>
            <a:endParaRPr lang="en-US" dirty="0"/>
          </a:p>
          <a:p>
            <a:pPr marL="0" indent="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16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9546"/>
            <a:ext cx="8382000" cy="7620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 … while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096514"/>
              </p:ext>
            </p:extLst>
          </p:nvPr>
        </p:nvGraphicFramePr>
        <p:xfrm>
          <a:off x="3505200" y="381000"/>
          <a:ext cx="5573713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Visio" r:id="rId3" imgW="3206874" imgH="3685972" progId="Visio.Drawing.11">
                  <p:embed/>
                </p:oleObj>
              </mc:Choice>
              <mc:Fallback>
                <p:oleObj name="Visio" r:id="rId3" imgW="3206874" imgH="3685972" progId="Visio.Drawing.11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"/>
                        <a:ext cx="5573713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2057400"/>
            <a:ext cx="41148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khởi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gán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khối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cập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nhật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vòng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lặp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endParaRPr lang="en-US" sz="2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algn="just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điều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kiện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lặp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0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91400" cy="7620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 … while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924800" cy="4645027"/>
          </a:xfrm>
        </p:spPr>
        <p:txBody>
          <a:bodyPr rtlCol="0">
            <a:normAutofit/>
          </a:bodyPr>
          <a:lstStyle/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ym typeface="Wingdings" pitchFamily="2" charset="2"/>
              </a:rPr>
              <a:t> </a:t>
            </a:r>
            <a:r>
              <a:rPr lang="en-US" i="1" dirty="0" err="1">
                <a:sym typeface="Wingdings" pitchFamily="2" charset="2"/>
              </a:rPr>
              <a:t>Thực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hiện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khối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lệnh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itchFamily="2" charset="2"/>
              </a:rPr>
              <a:t>trước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itchFamily="2" charset="2"/>
              </a:rPr>
              <a:t>khi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itchFamily="2" charset="2"/>
              </a:rPr>
              <a:t>kiểm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itchFamily="2" charset="2"/>
              </a:rPr>
              <a:t>tra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itchFamily="2" charset="2"/>
              </a:rPr>
              <a:t>điều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itchFamily="2" charset="2"/>
              </a:rPr>
              <a:t>kiện</a:t>
            </a:r>
            <a:endParaRPr lang="en-US" i="1" dirty="0">
              <a:solidFill>
                <a:srgbClr val="FF0000"/>
              </a:solidFill>
              <a:sym typeface="Wingdings" pitchFamily="2" charset="2"/>
            </a:endParaRPr>
          </a:p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ym typeface="Wingdings" pitchFamily="2" charset="2"/>
              </a:rPr>
              <a:t></a:t>
            </a:r>
            <a:r>
              <a:rPr lang="en-US" i="1" dirty="0"/>
              <a:t> </a:t>
            </a:r>
            <a:r>
              <a:rPr lang="en-US" i="1" dirty="0" err="1"/>
              <a:t>Thực</a:t>
            </a:r>
            <a:r>
              <a:rPr lang="en-US" i="1" dirty="0"/>
              <a:t> </a:t>
            </a:r>
            <a:r>
              <a:rPr lang="en-US" i="1" dirty="0" err="1"/>
              <a:t>hiện</a:t>
            </a:r>
            <a:r>
              <a:rPr lang="en-US" i="1" dirty="0"/>
              <a:t> </a:t>
            </a:r>
            <a:r>
              <a:rPr lang="en-US" i="1" dirty="0" err="1"/>
              <a:t>khối</a:t>
            </a:r>
            <a:r>
              <a:rPr lang="en-US" i="1" dirty="0"/>
              <a:t> </a:t>
            </a:r>
            <a:r>
              <a:rPr lang="en-US" i="1" dirty="0" err="1"/>
              <a:t>lệnh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đến</a:t>
            </a:r>
            <a:r>
              <a:rPr lang="en-US" i="1" dirty="0"/>
              <a:t>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biểu</a:t>
            </a:r>
            <a:r>
              <a:rPr lang="en-US" i="1" dirty="0"/>
              <a:t> </a:t>
            </a:r>
            <a:r>
              <a:rPr lang="en-US" i="1" dirty="0" err="1"/>
              <a:t>thức</a:t>
            </a:r>
            <a:r>
              <a:rPr lang="en-US" i="1" dirty="0"/>
              <a:t> có </a:t>
            </a:r>
            <a:r>
              <a:rPr lang="en-US" i="1" dirty="0" err="1"/>
              <a:t>gia</a:t>
            </a:r>
            <a:r>
              <a:rPr lang="en-US" i="1" dirty="0"/>
              <a:t>́ trị </a:t>
            </a:r>
            <a:r>
              <a:rPr lang="en-US" i="1" dirty="0" err="1"/>
              <a:t>bằng</a:t>
            </a:r>
            <a:r>
              <a:rPr lang="en-US" i="1" dirty="0"/>
              <a:t> </a:t>
            </a:r>
            <a:r>
              <a:rPr lang="en-US" b="1" i="1" dirty="0"/>
              <a:t>false</a:t>
            </a:r>
            <a:r>
              <a:rPr lang="en-US" i="1" dirty="0"/>
              <a:t>.</a:t>
            </a:r>
            <a:endParaRPr lang="en-US" dirty="0"/>
          </a:p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ym typeface="Wingdings" pitchFamily="2" charset="2"/>
              </a:rPr>
              <a:t></a:t>
            </a:r>
            <a:r>
              <a:rPr lang="en-US" i="1" dirty="0"/>
              <a:t> </a:t>
            </a:r>
            <a:r>
              <a:rPr lang="en-US" i="1" dirty="0" err="1"/>
              <a:t>Cấu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</a:t>
            </a:r>
            <a:r>
              <a:rPr lang="en-US" i="1" dirty="0" err="1"/>
              <a:t>lặp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do…while</a:t>
            </a:r>
            <a:r>
              <a:rPr lang="en-US" i="1" dirty="0"/>
              <a:t> </a:t>
            </a:r>
            <a:r>
              <a:rPr lang="en-US" i="1" dirty="0" err="1"/>
              <a:t>thường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dùng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trường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i="1" dirty="0"/>
              <a:t> </a:t>
            </a:r>
            <a:r>
              <a:rPr lang="en-US" i="1" dirty="0" err="1"/>
              <a:t>nhập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kiểm</a:t>
            </a:r>
            <a:r>
              <a:rPr lang="en-US" i="1" dirty="0"/>
              <a:t> </a:t>
            </a:r>
            <a:r>
              <a:rPr lang="en-US" i="1" dirty="0" err="1"/>
              <a:t>tra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3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685800" y="1"/>
            <a:ext cx="8305800" cy="1142999"/>
          </a:xfrm>
        </p:spPr>
        <p:txBody>
          <a:bodyPr rtlCol="0">
            <a:noAutofit/>
          </a:bodyPr>
          <a:lstStyle/>
          <a:p>
            <a:pPr marL="63500" indent="-17463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300" dirty="0">
                <a:solidFill>
                  <a:schemeClr val="bg1"/>
                </a:solidFill>
              </a:rPr>
              <a:t>VD </a:t>
            </a:r>
            <a:r>
              <a:rPr lang="en-US" sz="2300" dirty="0" err="1">
                <a:solidFill>
                  <a:schemeClr val="bg1"/>
                </a:solidFill>
              </a:rPr>
              <a:t>nhập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vào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một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số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nguyên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dương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nếu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nhập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sai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thì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thông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báo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lỗi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và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yêu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cầu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nhập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lại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914400"/>
            <a:ext cx="5648325" cy="1895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0" y="184719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so nguyen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duong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n: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&lt;= 0)</a:t>
            </a:r>
          </a:p>
          <a:p>
            <a:pPr lvl="2"/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"&gt;&gt;Gia tri n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hop le,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!\n"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&lt;= 0);</a:t>
            </a:r>
          </a:p>
          <a:p>
            <a:pPr lvl="1"/>
            <a:r>
              <a:rPr lang="pt-BR" sz="2000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"\nGia tri n vua nhap: </a:t>
            </a:r>
            <a:r>
              <a:rPr lang="pt-BR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000" dirty="0">
              <a:solidFill>
                <a:srgbClr val="483D8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433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k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k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[1..100].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3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41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01000" cy="4645027"/>
          </a:xfrm>
        </p:spPr>
        <p:txBody>
          <a:bodyPr rtlCol="0"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@"/>
              <a:defRPr/>
            </a:pP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while (</a:t>
            </a:r>
            <a:r>
              <a:rPr lang="en-US" dirty="0" err="1"/>
              <a:t>kiểm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trước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lặp</a:t>
            </a:r>
            <a:r>
              <a:rPr lang="en-US" dirty="0"/>
              <a:t>), </a:t>
            </a:r>
            <a:r>
              <a:rPr lang="en-US" dirty="0" err="1"/>
              <a:t>vòng</a:t>
            </a:r>
            <a:r>
              <a:rPr lang="en-US" dirty="0"/>
              <a:t> </a:t>
            </a:r>
            <a:r>
              <a:rPr lang="en-US" dirty="0" err="1"/>
              <a:t>lặp</a:t>
            </a:r>
            <a:r>
              <a:rPr lang="en-US" dirty="0"/>
              <a:t> </a:t>
            </a:r>
            <a:r>
              <a:rPr lang="en-US" b="1" dirty="0"/>
              <a:t>do…while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lệnh</a:t>
            </a:r>
            <a:r>
              <a:rPr lang="en-US" dirty="0"/>
              <a:t> </a:t>
            </a:r>
            <a:r>
              <a:rPr lang="en-US" dirty="0" err="1"/>
              <a:t>lặp</a:t>
            </a:r>
            <a:r>
              <a:rPr lang="en-US" dirty="0"/>
              <a:t> </a:t>
            </a:r>
            <a:r>
              <a:rPr lang="en-US" dirty="0" err="1"/>
              <a:t>rồi</a:t>
            </a:r>
            <a:r>
              <a:rPr lang="en-US" dirty="0"/>
              <a:t> </a:t>
            </a:r>
            <a:r>
              <a:rPr lang="en-US" dirty="0" err="1"/>
              <a:t>mới</a:t>
            </a:r>
            <a:r>
              <a:rPr lang="en-US" dirty="0"/>
              <a:t> </a:t>
            </a:r>
            <a:r>
              <a:rPr lang="en-US" dirty="0" err="1"/>
              <a:t>kiểm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kiện</a:t>
            </a:r>
            <a:r>
              <a:rPr lang="en-US" dirty="0"/>
              <a:t> 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@"/>
              <a:defRPr/>
            </a:pPr>
            <a:r>
              <a:rPr lang="en-US" dirty="0"/>
              <a:t>Do </a:t>
            </a:r>
            <a:r>
              <a:rPr lang="en-US" dirty="0" err="1"/>
              <a:t>đo</a:t>
            </a:r>
            <a:r>
              <a:rPr lang="en-US" dirty="0"/>
              <a:t>́ </a:t>
            </a:r>
            <a:r>
              <a:rPr lang="en-US" dirty="0" err="1"/>
              <a:t>vòng</a:t>
            </a:r>
            <a:r>
              <a:rPr lang="en-US" dirty="0"/>
              <a:t> </a:t>
            </a:r>
            <a:r>
              <a:rPr lang="en-US" dirty="0" err="1"/>
              <a:t>lặp</a:t>
            </a:r>
            <a:r>
              <a:rPr lang="en-US" dirty="0"/>
              <a:t> </a:t>
            </a:r>
            <a:r>
              <a:rPr lang="en-US" b="1" dirty="0"/>
              <a:t>do...while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lệnh</a:t>
            </a:r>
            <a:r>
              <a:rPr lang="en-US" dirty="0"/>
              <a:t> </a:t>
            </a:r>
            <a:r>
              <a:rPr lang="en-US" dirty="0" err="1"/>
              <a:t>ít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lần</a:t>
            </a:r>
            <a:endParaRPr lang="en-US" dirty="0"/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91400" cy="7620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 … while</a:t>
            </a:r>
          </a:p>
        </p:txBody>
      </p:sp>
    </p:spTree>
    <p:extLst>
      <p:ext uri="{BB962C8B-B14F-4D97-AF65-F5344CB8AC3E}">
        <p14:creationId xmlns:p14="http://schemas.microsoft.com/office/powerpoint/2010/main" val="36139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776"/>
            <a:ext cx="7315200" cy="792162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209800"/>
            <a:ext cx="5867400" cy="4264027"/>
          </a:xfrm>
        </p:spPr>
        <p:txBody>
          <a:bodyPr rtlCol="0"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tiến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,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lệnh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chuỗi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xuống</a:t>
            </a:r>
            <a:endParaRPr lang="en-US" dirty="0"/>
          </a:p>
          <a:p>
            <a:pPr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lệnh</a:t>
            </a:r>
            <a:r>
              <a:rPr lang="en-US" dirty="0"/>
              <a:t> </a:t>
            </a:r>
            <a:r>
              <a:rPr lang="en-US" dirty="0" err="1"/>
              <a:t>này</a:t>
            </a:r>
            <a:r>
              <a:rPr lang="en-US" dirty="0"/>
              <a:t> </a:t>
            </a:r>
            <a:r>
              <a:rPr lang="en-US" dirty="0" err="1"/>
              <a:t>rồi</a:t>
            </a:r>
            <a:r>
              <a:rPr lang="en-US" dirty="0"/>
              <a:t> </a:t>
            </a:r>
            <a:r>
              <a:rPr lang="en-US" dirty="0" err="1"/>
              <a:t>chuyển</a:t>
            </a:r>
            <a:r>
              <a:rPr lang="en-US" dirty="0"/>
              <a:t> </a:t>
            </a:r>
            <a:r>
              <a:rPr lang="en-US" dirty="0" err="1"/>
              <a:t>xuống</a:t>
            </a:r>
            <a:r>
              <a:rPr lang="en-US" dirty="0"/>
              <a:t> </a:t>
            </a:r>
            <a:r>
              <a:rPr lang="en-US" dirty="0" err="1"/>
              <a:t>lệnh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́ </a:t>
            </a:r>
            <a:r>
              <a:rPr lang="en-US" dirty="0" err="1"/>
              <a:t>tiếp</a:t>
            </a:r>
            <a:endParaRPr lang="en-US" dirty="0"/>
          </a:p>
          <a:p>
            <a:pPr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đều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endParaRPr lang="en-US" dirty="0">
              <a:solidFill>
                <a:srgbClr val="FF0000"/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endParaRPr lang="en-US" dirty="0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4" name="Object 1"/>
          <p:cNvGraphicFramePr>
            <a:graphicFrameLocks noChangeAspect="1"/>
          </p:cNvGraphicFramePr>
          <p:nvPr>
            <p:extLst/>
          </p:nvPr>
        </p:nvGraphicFramePr>
        <p:xfrm>
          <a:off x="228600" y="1066800"/>
          <a:ext cx="2281237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Visio" r:id="rId3" imgW="934593" imgH="2273427" progId="Visio.Drawing.11">
                  <p:embed/>
                </p:oleObj>
              </mc:Choice>
              <mc:Fallback>
                <p:oleObj name="Visio" r:id="rId3" imgW="934593" imgH="2273427" progId="Visio.Drawing.11">
                  <p:embed/>
                  <p:pic>
                    <p:nvPicPr>
                      <p:cNvPr id="717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2281237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711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20000" cy="914400"/>
          </a:xfrm>
        </p:spPr>
        <p:txBody>
          <a:bodyPr>
            <a:normAutofit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Lệnh</a:t>
            </a:r>
            <a:r>
              <a:rPr lang="en-US" dirty="0"/>
              <a:t> break, return </a:t>
            </a:r>
            <a:r>
              <a:rPr lang="en-US" dirty="0" err="1"/>
              <a:t>và</a:t>
            </a:r>
            <a:r>
              <a:rPr lang="en-US" dirty="0"/>
              <a:t> continue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511228" y="1828800"/>
            <a:ext cx="8251772" cy="4645027"/>
          </a:xfrm>
        </p:spPr>
        <p:txBody>
          <a:bodyPr rtlCol="0">
            <a:normAutofit/>
          </a:bodyPr>
          <a:lstStyle/>
          <a:p>
            <a:pPr marL="406400" indent="-36195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break: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b="1" i="1" dirty="0"/>
              <a:t>switch, while, for, do…while</a:t>
            </a:r>
            <a:r>
              <a:rPr lang="en-US" dirty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dirty="0"/>
              <a:t> </a:t>
            </a:r>
          </a:p>
          <a:p>
            <a:pPr marL="406400" indent="-36195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return: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</a:p>
          <a:p>
            <a:pPr marL="406400" indent="-36195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continue: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1"/>
            <a:ext cx="8305800" cy="990599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VD </a:t>
            </a:r>
            <a:r>
              <a:rPr lang="en-US" sz="2800" dirty="0" err="1">
                <a:solidFill>
                  <a:schemeClr val="bg1"/>
                </a:solidFill>
              </a:rPr>
              <a:t>cho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phép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liên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tục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nguyên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dương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nếu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âm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dừng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348800"/>
            <a:ext cx="8458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gia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tri n (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&lt;=0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ket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thuc):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2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(n &lt;= 0)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Ket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thuc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vong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lap\n"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42" y="1066800"/>
            <a:ext cx="6191250" cy="1400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6088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"/>
            <a:ext cx="8229600" cy="1143000"/>
          </a:xfrm>
        </p:spPr>
        <p:txBody>
          <a:bodyPr rtlCol="0">
            <a:normAutofit/>
          </a:bodyPr>
          <a:lstStyle/>
          <a:p>
            <a:pPr marL="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VD in </a:t>
            </a:r>
            <a:r>
              <a:rPr lang="en-US" dirty="0" err="1">
                <a:solidFill>
                  <a:schemeClr val="bg1"/>
                </a:solidFill>
              </a:rPr>
              <a:t>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màn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hình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</a:t>
            </a:r>
            <a:r>
              <a:rPr lang="en-US" dirty="0">
                <a:solidFill>
                  <a:schemeClr val="bg1"/>
                </a:solidFill>
              </a:rPr>
              <a:t>́ trị </a:t>
            </a:r>
            <a:r>
              <a:rPr lang="en-US" dirty="0" err="1">
                <a:solidFill>
                  <a:schemeClr val="bg1"/>
                </a:solidFill>
              </a:rPr>
              <a:t>tư</a:t>
            </a:r>
            <a:r>
              <a:rPr lang="en-US" dirty="0">
                <a:solidFill>
                  <a:schemeClr val="bg1"/>
                </a:solidFill>
              </a:rPr>
              <a:t>̀ 10 </a:t>
            </a:r>
            <a:r>
              <a:rPr lang="en-US" dirty="0" err="1">
                <a:solidFill>
                  <a:schemeClr val="bg1"/>
                </a:solidFill>
              </a:rPr>
              <a:t>đến</a:t>
            </a:r>
            <a:r>
              <a:rPr lang="en-US" dirty="0">
                <a:solidFill>
                  <a:schemeClr val="bg1"/>
                </a:solidFill>
              </a:rPr>
              <a:t> 20 </a:t>
            </a:r>
            <a:r>
              <a:rPr lang="en-US" dirty="0" err="1">
                <a:solidFill>
                  <a:schemeClr val="bg1"/>
                </a:solidFill>
              </a:rPr>
              <a:t>trư</a:t>
            </a:r>
            <a:r>
              <a:rPr lang="en-US" dirty="0">
                <a:solidFill>
                  <a:schemeClr val="bg1"/>
                </a:solidFill>
              </a:rPr>
              <a:t>̀ </a:t>
            </a:r>
            <a:r>
              <a:rPr lang="en-US" dirty="0" err="1">
                <a:solidFill>
                  <a:schemeClr val="bg1"/>
                </a:solidFill>
              </a:rPr>
              <a:t>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sô</a:t>
            </a:r>
            <a:r>
              <a:rPr lang="en-US" dirty="0">
                <a:solidFill>
                  <a:schemeClr val="bg1"/>
                </a:solidFill>
              </a:rPr>
              <a:t>́ 13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̀ </a:t>
            </a:r>
            <a:r>
              <a:rPr lang="en-US" dirty="0" err="1">
                <a:solidFill>
                  <a:schemeClr val="bg1"/>
                </a:solidFill>
              </a:rPr>
              <a:t>sô</a:t>
            </a:r>
            <a:r>
              <a:rPr lang="en-US" dirty="0">
                <a:solidFill>
                  <a:schemeClr val="bg1"/>
                </a:solidFill>
              </a:rPr>
              <a:t>́ 17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2209800"/>
            <a:ext cx="7467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= 10; k &lt;= 20; k++)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(k == 13 || k == 17)</a:t>
            </a:r>
          </a:p>
          <a:p>
            <a:pPr lvl="2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continue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\t"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2406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 (y&gt;=0)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418728"/>
              </p:ext>
            </p:extLst>
          </p:nvPr>
        </p:nvGraphicFramePr>
        <p:xfrm>
          <a:off x="1905000" y="3886200"/>
          <a:ext cx="268514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3" imgW="1409088" imgH="203112" progId="Equation.3">
                  <p:embed/>
                </p:oleObj>
              </mc:Choice>
              <mc:Fallback>
                <p:oleObj name="Equation" r:id="rId3" imgW="1409088" imgH="203112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2685143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832111"/>
              </p:ext>
            </p:extLst>
          </p:nvPr>
        </p:nvGraphicFramePr>
        <p:xfrm>
          <a:off x="1931969" y="4533898"/>
          <a:ext cx="3859231" cy="41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5" imgW="2108200" imgH="228600" progId="Equation.3">
                  <p:embed/>
                </p:oleObj>
              </mc:Choice>
              <mc:Fallback>
                <p:oleObj name="Equation" r:id="rId5" imgW="2108200" imgH="228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69" y="4533898"/>
                        <a:ext cx="3859231" cy="419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668248"/>
              </p:ext>
            </p:extLst>
          </p:nvPr>
        </p:nvGraphicFramePr>
        <p:xfrm>
          <a:off x="1981200" y="5029200"/>
          <a:ext cx="3835785" cy="832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Equation" r:id="rId7" imgW="1803400" imgH="393700" progId="Equation.3">
                  <p:embed/>
                </p:oleObj>
              </mc:Choice>
              <mc:Fallback>
                <p:oleObj name="Equation" r:id="rId7" imgW="1803400" imgH="3937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3835785" cy="832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199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6989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8" y="609600"/>
            <a:ext cx="3732282" cy="571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</p:pic>
      <p:sp>
        <p:nvSpPr>
          <p:cNvPr id="11" name="Line Callout 1 (Border and Accent Bar) 10"/>
          <p:cNvSpPr/>
          <p:nvPr/>
        </p:nvSpPr>
        <p:spPr>
          <a:xfrm>
            <a:off x="4038600" y="4648200"/>
            <a:ext cx="4876800" cy="1143000"/>
          </a:xfrm>
          <a:prstGeom prst="accentBorderCallout1">
            <a:avLst>
              <a:gd name="adj1" fmla="val 18750"/>
              <a:gd name="adj2" fmla="val -8333"/>
              <a:gd name="adj3" fmla="val 9073"/>
              <a:gd name="adj4" fmla="val -2511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Line Callout 1 (Border and Accent Bar) 2"/>
          <p:cNvSpPr/>
          <p:nvPr/>
        </p:nvSpPr>
        <p:spPr>
          <a:xfrm>
            <a:off x="4038600" y="2057400"/>
            <a:ext cx="4876800" cy="1295400"/>
          </a:xfrm>
          <a:prstGeom prst="accentBorderCallout1">
            <a:avLst>
              <a:gd name="adj1" fmla="val 18750"/>
              <a:gd name="adj2" fmla="val -8333"/>
              <a:gd name="adj3" fmla="val -20063"/>
              <a:gd name="adj4" fmla="val -35055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4038600" y="3429000"/>
            <a:ext cx="4876800" cy="1143000"/>
          </a:xfrm>
          <a:prstGeom prst="accentBorderCallout1">
            <a:avLst>
              <a:gd name="adj1" fmla="val 18750"/>
              <a:gd name="adj2" fmla="val -8333"/>
              <a:gd name="adj3" fmla="val -2942"/>
              <a:gd name="adj4" fmla="val -3366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33800" y="57626"/>
            <a:ext cx="54102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b, tong, hieu,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thuong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so nguyen a: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so nguyen b: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tong = a + b;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hieu = a - b;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 * b;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thuong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)a / 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Ép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kiểu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483D8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"Tong: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tong);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"Hieu: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hieu);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Tich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Thuong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thuong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62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0323"/>
            <a:ext cx="7315200" cy="792162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24112"/>
            <a:ext cx="4067175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486400"/>
          </a:xfrm>
        </p:spPr>
        <p:txBody>
          <a:bodyPr rtlCol="0">
            <a:normAutofit fontScale="92500" lnSpcReduction="20000"/>
          </a:bodyPr>
          <a:lstStyle/>
          <a:p>
            <a:pPr marL="16002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rẽ</a:t>
            </a:r>
            <a:r>
              <a:rPr lang="en-US" sz="2800" dirty="0"/>
              <a:t> </a:t>
            </a:r>
            <a:r>
              <a:rPr lang="en-US" sz="2800" dirty="0" err="1"/>
              <a:t>nhánh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tuỳ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endParaRPr lang="en-US" sz="2800" dirty="0"/>
          </a:p>
          <a:p>
            <a:pPr indent="-18288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dirty="0"/>
              <a:t>	</a:t>
            </a:r>
            <a:r>
              <a:rPr lang="en-US" sz="2800" b="1" u="sng" dirty="0" err="1"/>
              <a:t>Dạng</a:t>
            </a:r>
            <a:r>
              <a:rPr lang="en-US" sz="2800" b="1" u="sng" dirty="0"/>
              <a:t> 1: </a:t>
            </a:r>
            <a:r>
              <a:rPr lang="en-US" sz="2800" b="1" u="sng" dirty="0" err="1"/>
              <a:t>chỉ</a:t>
            </a:r>
            <a:r>
              <a:rPr lang="en-US" sz="2800" b="1" u="sng" dirty="0"/>
              <a:t> </a:t>
            </a:r>
            <a:r>
              <a:rPr lang="en-US" sz="2800" b="1" u="sng" dirty="0" err="1"/>
              <a:t>xét</a:t>
            </a:r>
            <a:r>
              <a:rPr lang="en-US" sz="2800" b="1" u="sng" dirty="0"/>
              <a:t> </a:t>
            </a:r>
            <a:r>
              <a:rPr lang="en-US" sz="2800" b="1" u="sng" dirty="0" err="1"/>
              <a:t>trường</a:t>
            </a:r>
            <a:r>
              <a:rPr lang="en-US" sz="2800" b="1" u="sng" dirty="0"/>
              <a:t> </a:t>
            </a:r>
            <a:r>
              <a:rPr lang="en-US" sz="2800" b="1" u="sng" dirty="0" err="1"/>
              <a:t>hợp</a:t>
            </a:r>
            <a:r>
              <a:rPr lang="en-US" sz="2800" b="1" u="sng" dirty="0"/>
              <a:t> </a:t>
            </a:r>
            <a:r>
              <a:rPr lang="en-US" sz="2800" b="1" u="sng" dirty="0" err="1"/>
              <a:t>đúng</a:t>
            </a:r>
            <a:endParaRPr lang="en-US" sz="2800" b="1" u="sng" dirty="0"/>
          </a:p>
          <a:p>
            <a:pPr marL="548640" lvl="1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rgbClr val="0070C0"/>
                </a:solidFill>
              </a:rPr>
              <a:t>if 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i="1" dirty="0" err="1">
                <a:solidFill>
                  <a:srgbClr val="0070C0"/>
                </a:solidFill>
              </a:rPr>
              <a:t>biểu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thức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điều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kiện</a:t>
            </a:r>
            <a:r>
              <a:rPr lang="en-US" i="1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pPr marL="548640" lvl="1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rgbClr val="0070C0"/>
                </a:solidFill>
              </a:rPr>
              <a:t>{</a:t>
            </a:r>
            <a:endParaRPr lang="en-US" dirty="0">
              <a:solidFill>
                <a:srgbClr val="0070C0"/>
              </a:solidFill>
            </a:endParaRPr>
          </a:p>
          <a:p>
            <a:pPr marL="548640" lvl="1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rgbClr val="0070C0"/>
                </a:solidFill>
              </a:rPr>
              <a:t>	&lt;</a:t>
            </a:r>
            <a:r>
              <a:rPr lang="en-US" i="1" dirty="0" err="1">
                <a:solidFill>
                  <a:srgbClr val="0070C0"/>
                </a:solidFill>
              </a:rPr>
              <a:t>khối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lệnh</a:t>
            </a:r>
            <a:r>
              <a:rPr lang="en-US" i="1" dirty="0">
                <a:solidFill>
                  <a:srgbClr val="0070C0"/>
                </a:solidFill>
              </a:rPr>
              <a:t>&gt;;</a:t>
            </a:r>
            <a:endParaRPr lang="en-US" dirty="0">
              <a:solidFill>
                <a:srgbClr val="0070C0"/>
              </a:solidFill>
            </a:endParaRPr>
          </a:p>
          <a:p>
            <a:pPr marL="548640" lvl="1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>
                <a:solidFill>
                  <a:srgbClr val="0070C0"/>
                </a:solidFill>
              </a:rPr>
              <a:t>}</a:t>
            </a:r>
          </a:p>
          <a:p>
            <a:pPr marL="395288" lvl="1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i="1" dirty="0"/>
          </a:p>
          <a:p>
            <a:pPr marL="395288" lvl="1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i="1" dirty="0" err="1">
                <a:solidFill>
                  <a:srgbClr val="FF0000"/>
                </a:solidFill>
              </a:rPr>
              <a:t>Nếu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biểu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thức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điều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kiện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cho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kết</a:t>
            </a:r>
            <a:r>
              <a:rPr lang="en-US" i="1" dirty="0">
                <a:solidFill>
                  <a:srgbClr val="FF0000"/>
                </a:solidFill>
              </a:rPr>
              <a:t> quả </a:t>
            </a:r>
            <a:r>
              <a:rPr lang="en-US" b="1" i="1" dirty="0">
                <a:solidFill>
                  <a:srgbClr val="FF0000"/>
                </a:solidFill>
              </a:rPr>
              <a:t>true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thi</a:t>
            </a:r>
            <a:r>
              <a:rPr lang="en-US" i="1" dirty="0">
                <a:solidFill>
                  <a:srgbClr val="FF0000"/>
                </a:solidFill>
              </a:rPr>
              <a:t>̀ </a:t>
            </a:r>
            <a:r>
              <a:rPr lang="en-US" i="1" dirty="0" err="1">
                <a:solidFill>
                  <a:srgbClr val="FF0000"/>
                </a:solidFill>
              </a:rPr>
              <a:t>thực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hiện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khối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lệnh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bên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trong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if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3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3505200" cy="55069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Line Callout 1 (Border and Accent Bar) 10"/>
          <p:cNvSpPr/>
          <p:nvPr/>
        </p:nvSpPr>
        <p:spPr>
          <a:xfrm>
            <a:off x="3962400" y="4953000"/>
            <a:ext cx="5105400" cy="457200"/>
          </a:xfrm>
          <a:prstGeom prst="accentBorderCallout1">
            <a:avLst>
              <a:gd name="adj1" fmla="val 18750"/>
              <a:gd name="adj2" fmla="val -8333"/>
              <a:gd name="adj3" fmla="val 65356"/>
              <a:gd name="adj4" fmla="val -4263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"/>
            <a:ext cx="8382000" cy="6473825"/>
          </a:xfrm>
        </p:spPr>
        <p:txBody>
          <a:bodyPr rtlCol="0">
            <a:normAutofit/>
          </a:bodyPr>
          <a:lstStyle/>
          <a:p>
            <a:pPr marL="0" indent="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u="sng" dirty="0">
                <a:solidFill>
                  <a:schemeClr val="bg1"/>
                </a:solidFill>
              </a:rPr>
              <a:t>Ví dụ: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Viết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chương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trình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một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nguyên</a:t>
            </a:r>
            <a:r>
              <a:rPr lang="en-US" sz="2800" dirty="0">
                <a:solidFill>
                  <a:schemeClr val="bg1"/>
                </a:solidFill>
              </a:rPr>
              <a:t> n, in </a:t>
            </a:r>
            <a:r>
              <a:rPr lang="en-US" sz="2800" dirty="0" err="1">
                <a:solidFill>
                  <a:schemeClr val="bg1"/>
                </a:solidFill>
              </a:rPr>
              <a:t>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giá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tuyệt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n</a:t>
            </a: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800" dirty="0"/>
          </a:p>
        </p:txBody>
      </p:sp>
      <p:sp>
        <p:nvSpPr>
          <p:cNvPr id="8" name="Line Callout 1 (Border and Accent Bar) 7"/>
          <p:cNvSpPr/>
          <p:nvPr/>
        </p:nvSpPr>
        <p:spPr>
          <a:xfrm>
            <a:off x="3962400" y="2895600"/>
            <a:ext cx="5105400" cy="533400"/>
          </a:xfrm>
          <a:prstGeom prst="accentBorderCallout1">
            <a:avLst>
              <a:gd name="adj1" fmla="val 18750"/>
              <a:gd name="adj2" fmla="val -8333"/>
              <a:gd name="adj3" fmla="val -64166"/>
              <a:gd name="adj4" fmla="val -4401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3962400" y="3581400"/>
            <a:ext cx="5105400" cy="457200"/>
          </a:xfrm>
          <a:prstGeom prst="accentBorderCallout1">
            <a:avLst>
              <a:gd name="adj1" fmla="val 18750"/>
              <a:gd name="adj2" fmla="val -8333"/>
              <a:gd name="adj3" fmla="val -11568"/>
              <a:gd name="adj4" fmla="val -4623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3962400" y="4232952"/>
            <a:ext cx="5105400" cy="339048"/>
          </a:xfrm>
          <a:prstGeom prst="accentBorderCallout1">
            <a:avLst>
              <a:gd name="adj1" fmla="val 18750"/>
              <a:gd name="adj2" fmla="val -8333"/>
              <a:gd name="adj3" fmla="val 9114"/>
              <a:gd name="adj4" fmla="val -1473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86200" y="1197888"/>
            <a:ext cx="5181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nn-NO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"Nhap mot so nguyen: 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(n&lt;0)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n = -n;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"Gia tri tuyet doi = </a:t>
            </a:r>
            <a:r>
              <a:rPr lang="it-IT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25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26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551973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153400" cy="6705600"/>
          </a:xfrm>
        </p:spPr>
        <p:txBody>
          <a:bodyPr rtlCol="0">
            <a:noAutofit/>
          </a:bodyPr>
          <a:lstStyle/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Dạng</a:t>
            </a:r>
            <a:r>
              <a:rPr lang="en-US" sz="2800" dirty="0">
                <a:solidFill>
                  <a:schemeClr val="bg1"/>
                </a:solidFill>
              </a:rPr>
              <a:t> 2: </a:t>
            </a:r>
            <a:r>
              <a:rPr lang="en-US" sz="2800" dirty="0" err="1">
                <a:solidFill>
                  <a:schemeClr val="bg1"/>
                </a:solidFill>
              </a:rPr>
              <a:t>xét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cả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trường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hợp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đúng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sai</a:t>
            </a:r>
            <a:endParaRPr lang="en-US" sz="2800" dirty="0">
              <a:solidFill>
                <a:schemeClr val="bg1"/>
              </a:solidFill>
            </a:endParaRP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1000" b="1" i="1" dirty="0"/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1000" b="1" i="1" dirty="0"/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1000" b="1" i="1" dirty="0"/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b="1" i="1" dirty="0">
                <a:solidFill>
                  <a:srgbClr val="0070C0"/>
                </a:solidFill>
              </a:rPr>
              <a:t>if </a:t>
            </a:r>
            <a:r>
              <a:rPr lang="en-US" sz="2800" i="1" dirty="0">
                <a:solidFill>
                  <a:srgbClr val="0070C0"/>
                </a:solidFill>
              </a:rPr>
              <a:t>(</a:t>
            </a:r>
            <a:r>
              <a:rPr lang="en-US" sz="2800" i="1" dirty="0" err="1">
                <a:solidFill>
                  <a:srgbClr val="0070C0"/>
                </a:solidFill>
              </a:rPr>
              <a:t>biểu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thức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điều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kiện</a:t>
            </a:r>
            <a:r>
              <a:rPr lang="en-US" sz="2800" i="1" dirty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{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	&lt;</a:t>
            </a:r>
            <a:r>
              <a:rPr lang="en-US" sz="2800" i="1" dirty="0" err="1">
                <a:solidFill>
                  <a:srgbClr val="0070C0"/>
                </a:solidFill>
              </a:rPr>
              <a:t>khối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lệnh</a:t>
            </a:r>
            <a:r>
              <a:rPr lang="en-US" sz="2800" i="1" dirty="0">
                <a:solidFill>
                  <a:srgbClr val="0070C0"/>
                </a:solidFill>
              </a:rPr>
              <a:t> 1&gt;;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}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b="1" i="1" dirty="0">
                <a:solidFill>
                  <a:srgbClr val="0070C0"/>
                </a:solidFill>
              </a:rPr>
              <a:t>else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{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	&lt;</a:t>
            </a:r>
            <a:r>
              <a:rPr lang="en-US" sz="2800" i="1" dirty="0" err="1">
                <a:solidFill>
                  <a:srgbClr val="0070C0"/>
                </a:solidFill>
              </a:rPr>
              <a:t>khối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lệnh</a:t>
            </a:r>
            <a:r>
              <a:rPr lang="en-US" sz="2800" i="1" dirty="0">
                <a:solidFill>
                  <a:srgbClr val="0070C0"/>
                </a:solidFill>
              </a:rPr>
              <a:t> 2&gt;;</a:t>
            </a:r>
            <a:endParaRPr lang="en-US" sz="2800" dirty="0">
              <a:solidFill>
                <a:srgbClr val="0070C0"/>
              </a:solidFill>
            </a:endParaRPr>
          </a:p>
          <a:p>
            <a:pPr indent="-18288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0070C0"/>
                </a:solidFill>
              </a:rPr>
              <a:t>}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i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800" i="1" dirty="0" err="1">
                <a:solidFill>
                  <a:srgbClr val="FF0000"/>
                </a:solidFill>
              </a:rPr>
              <a:t>Nếu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biểu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thức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điều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kiện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cho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kết</a:t>
            </a:r>
            <a:r>
              <a:rPr lang="en-US" sz="2800" i="1" dirty="0">
                <a:solidFill>
                  <a:srgbClr val="FF0000"/>
                </a:solidFill>
              </a:rPr>
              <a:t> quả </a:t>
            </a:r>
            <a:r>
              <a:rPr lang="en-US" sz="2800" b="1" i="1" dirty="0">
                <a:solidFill>
                  <a:srgbClr val="FF0000"/>
                </a:solidFill>
              </a:rPr>
              <a:t>true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thi</a:t>
            </a:r>
            <a:r>
              <a:rPr lang="en-US" sz="2800" i="1" dirty="0">
                <a:solidFill>
                  <a:srgbClr val="FF0000"/>
                </a:solidFill>
              </a:rPr>
              <a:t>̀ </a:t>
            </a:r>
            <a:r>
              <a:rPr lang="en-US" sz="2800" i="1" dirty="0" err="1">
                <a:solidFill>
                  <a:srgbClr val="FF0000"/>
                </a:solidFill>
              </a:rPr>
              <a:t>thực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hiện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khối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lệnh</a:t>
            </a:r>
            <a:r>
              <a:rPr lang="en-US" sz="2800" i="1" dirty="0">
                <a:solidFill>
                  <a:srgbClr val="FF0000"/>
                </a:solidFill>
              </a:rPr>
              <a:t> 1, </a:t>
            </a:r>
            <a:r>
              <a:rPr lang="en-US" sz="2800" i="1" dirty="0" err="1">
                <a:solidFill>
                  <a:srgbClr val="FF0000"/>
                </a:solidFill>
              </a:rPr>
              <a:t>ngược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lại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thực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hiện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khối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lệnh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thư</a:t>
            </a:r>
            <a:r>
              <a:rPr lang="en-US" sz="2800" i="1" dirty="0">
                <a:solidFill>
                  <a:srgbClr val="FF0000"/>
                </a:solidFill>
              </a:rPr>
              <a:t>́ 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</TotalTime>
  <Words>2480</Words>
  <Application>Microsoft Office PowerPoint</Application>
  <PresentationFormat>On-screen Show (4:3)</PresentationFormat>
  <Paragraphs>508</Paragraphs>
  <Slides>54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Symbol</vt:lpstr>
      <vt:lpstr>Tahoma</vt:lpstr>
      <vt:lpstr>Times New Roman</vt:lpstr>
      <vt:lpstr>Wingdings</vt:lpstr>
      <vt:lpstr>Office Theme</vt:lpstr>
      <vt:lpstr>Visio</vt:lpstr>
      <vt:lpstr>Equation</vt:lpstr>
      <vt:lpstr>Lập trình C Bài 3. Cấu trúc điều khiển trong C (6 tiết)</vt:lpstr>
      <vt:lpstr>Mục tiêu</vt:lpstr>
      <vt:lpstr>Cấu trúc điều khiển</vt:lpstr>
      <vt:lpstr>Các loại cấu trúc điều khiển</vt:lpstr>
      <vt:lpstr>Cấu trúc tuần tự (sequence)</vt:lpstr>
      <vt:lpstr>PowerPoint Presentation</vt:lpstr>
      <vt:lpstr>Cấu trúc rẽ nhánh</vt:lpstr>
      <vt:lpstr>PowerPoint Presentation</vt:lpstr>
      <vt:lpstr>PowerPoint Presentation</vt:lpstr>
      <vt:lpstr>PowerPoint Presentation</vt:lpstr>
      <vt:lpstr>PowerPoint Presentation</vt:lpstr>
      <vt:lpstr>Cấu trúc if…else lồng nhau</vt:lpstr>
      <vt:lpstr>Cấu trúc if…else lồng nhau </vt:lpstr>
      <vt:lpstr>Cấu trúc if…else lồng nhau</vt:lpstr>
      <vt:lpstr>PowerPoint Presentation</vt:lpstr>
      <vt:lpstr>PowerPoint Presentation</vt:lpstr>
      <vt:lpstr>Bài tập – cho biết kết quả</vt:lpstr>
      <vt:lpstr>Bài tập viết chương trình</vt:lpstr>
      <vt:lpstr>Bài tập viết chương trình</vt:lpstr>
      <vt:lpstr>Bài tập về nhà – Viết các chương trình sau</vt:lpstr>
      <vt:lpstr>Cấu trúc lựa chọn</vt:lpstr>
      <vt:lpstr>Cấu trúc lựa chọn – Lưu ý</vt:lpstr>
      <vt:lpstr>PowerPoint Presentation</vt:lpstr>
      <vt:lpstr>Cấu trúc lựa chọn – Lưu ý</vt:lpstr>
      <vt:lpstr>PowerPoint Presentation</vt:lpstr>
      <vt:lpstr>Kết quả chạy chương trình</vt:lpstr>
      <vt:lpstr>Bài tập viết chương trình </vt:lpstr>
      <vt:lpstr>Cấu trúc lặp</vt:lpstr>
      <vt:lpstr>VÒNG LẶP while</vt:lpstr>
      <vt:lpstr>Vòng lặp while</vt:lpstr>
      <vt:lpstr>Hoạt động</vt:lpstr>
      <vt:lpstr>PowerPoint Presentation</vt:lpstr>
      <vt:lpstr>Cho biết kết quả của đoạn chương trình</vt:lpstr>
      <vt:lpstr>PowerPoint Presentation</vt:lpstr>
      <vt:lpstr>Bài tập</vt:lpstr>
      <vt:lpstr>Bài tập</vt:lpstr>
      <vt:lpstr>Vòng lặp for thay thế cho while</vt:lpstr>
      <vt:lpstr>PowerPoint Presentation</vt:lpstr>
      <vt:lpstr>Xác định kết quả</vt:lpstr>
      <vt:lpstr>Bài tập</vt:lpstr>
      <vt:lpstr>Bài tập</vt:lpstr>
      <vt:lpstr>Bài tập</vt:lpstr>
      <vt:lpstr>Bài tập</vt:lpstr>
      <vt:lpstr>Bài tập</vt:lpstr>
      <vt:lpstr>Vòng lặp do … while</vt:lpstr>
      <vt:lpstr>Vòng lặp do … while</vt:lpstr>
      <vt:lpstr>PowerPoint Presentation</vt:lpstr>
      <vt:lpstr>Bài tập </vt:lpstr>
      <vt:lpstr>Vòng lặp do … while</vt:lpstr>
      <vt:lpstr>Lệnh break, return và continue</vt:lpstr>
      <vt:lpstr>PowerPoint Presentation</vt:lpstr>
      <vt:lpstr>PowerPoint Presentation</vt:lpstr>
      <vt:lpstr>Bài tập về nhà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265</cp:revision>
  <dcterms:created xsi:type="dcterms:W3CDTF">2002-09-02T01:30:43Z</dcterms:created>
  <dcterms:modified xsi:type="dcterms:W3CDTF">2017-09-13T00:56:26Z</dcterms:modified>
</cp:coreProperties>
</file>