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54"/>
  </p:notesMasterIdLst>
  <p:handoutMasterIdLst>
    <p:handoutMasterId r:id="rId55"/>
  </p:handoutMasterIdLst>
  <p:sldIdLst>
    <p:sldId id="256" r:id="rId2"/>
    <p:sldId id="313" r:id="rId3"/>
    <p:sldId id="386" r:id="rId4"/>
    <p:sldId id="387" r:id="rId5"/>
    <p:sldId id="430" r:id="rId6"/>
    <p:sldId id="431" r:id="rId7"/>
    <p:sldId id="432" r:id="rId8"/>
    <p:sldId id="433" r:id="rId9"/>
    <p:sldId id="392" r:id="rId10"/>
    <p:sldId id="443" r:id="rId11"/>
    <p:sldId id="444" r:id="rId12"/>
    <p:sldId id="393" r:id="rId13"/>
    <p:sldId id="394" r:id="rId14"/>
    <p:sldId id="395" r:id="rId15"/>
    <p:sldId id="396" r:id="rId16"/>
    <p:sldId id="434" r:id="rId17"/>
    <p:sldId id="398" r:id="rId18"/>
    <p:sldId id="429" r:id="rId19"/>
    <p:sldId id="399" r:id="rId20"/>
    <p:sldId id="435" r:id="rId21"/>
    <p:sldId id="401" r:id="rId22"/>
    <p:sldId id="402" r:id="rId23"/>
    <p:sldId id="403" r:id="rId24"/>
    <p:sldId id="404" r:id="rId25"/>
    <p:sldId id="405" r:id="rId26"/>
    <p:sldId id="406" r:id="rId27"/>
    <p:sldId id="436" r:id="rId28"/>
    <p:sldId id="437" r:id="rId29"/>
    <p:sldId id="438" r:id="rId30"/>
    <p:sldId id="407" r:id="rId31"/>
    <p:sldId id="408" r:id="rId32"/>
    <p:sldId id="439" r:id="rId33"/>
    <p:sldId id="410" r:id="rId34"/>
    <p:sldId id="440" r:id="rId35"/>
    <p:sldId id="441" r:id="rId36"/>
    <p:sldId id="442" r:id="rId37"/>
    <p:sldId id="413" r:id="rId38"/>
    <p:sldId id="447" r:id="rId39"/>
    <p:sldId id="448" r:id="rId40"/>
    <p:sldId id="449" r:id="rId41"/>
    <p:sldId id="450" r:id="rId42"/>
    <p:sldId id="451" r:id="rId43"/>
    <p:sldId id="453" r:id="rId44"/>
    <p:sldId id="454" r:id="rId45"/>
    <p:sldId id="455" r:id="rId46"/>
    <p:sldId id="456" r:id="rId47"/>
    <p:sldId id="414" r:id="rId48"/>
    <p:sldId id="415" r:id="rId49"/>
    <p:sldId id="416" r:id="rId50"/>
    <p:sldId id="417" r:id="rId51"/>
    <p:sldId id="445" r:id="rId52"/>
    <p:sldId id="385" r:id="rId5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5" autoAdjust="0"/>
    <p:restoredTop sz="94624" autoAdjust="0"/>
  </p:normalViewPr>
  <p:slideViewPr>
    <p:cSldViewPr>
      <p:cViewPr varScale="1">
        <p:scale>
          <a:sx n="82" d="100"/>
          <a:sy n="82" d="100"/>
        </p:scale>
        <p:origin x="9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F20C6E43-BCEF-4023-ABD8-0917B43B78A9}" type="datetimeFigureOut">
              <a:rPr lang="en-US"/>
              <a:pPr>
                <a:defRPr/>
              </a:pPr>
              <a:t>22/07/2017</a:t>
            </a:fld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4B50BE5D-EE0F-41CE-BC5F-809707499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12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0D9F586-49D9-4580-9EEE-1CDCEBCA9254}" type="datetimeFigureOut">
              <a:rPr lang="en-US"/>
              <a:pPr>
                <a:defRPr/>
              </a:pPr>
              <a:t>22/07/2017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5975A0A2-BF10-4C36-BD5B-A1E7D9562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5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Chương 0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6A1F84-3C38-411D-9E3C-E019D3724F03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434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vi-VN" sz="1300"/>
              <a:t>Chương 4</a:t>
            </a:r>
            <a:endParaRPr lang="en-US" sz="1300"/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B3AD4C1-1CDE-49E1-A7F5-CAA6909CA149}" type="slidenum">
              <a:rPr lang="en-US" sz="1300" smtClean="0"/>
              <a:pPr eaLnBrk="1" hangingPunct="1"/>
              <a:t>48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50914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 userDrawn="1"/>
        </p:nvSpPr>
        <p:spPr>
          <a:xfrm>
            <a:off x="0" y="0"/>
            <a:ext cx="9144000" cy="4267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498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A57F7-E2B3-4162-9C9F-A18459518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B0847-C7A4-406F-933A-CFA9271CE8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2AF8B-02B0-4BCC-9265-A6B81652D7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67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ular Callout 6"/>
          <p:cNvSpPr/>
          <p:nvPr userDrawn="1"/>
        </p:nvSpPr>
        <p:spPr>
          <a:xfrm>
            <a:off x="0" y="0"/>
            <a:ext cx="9144000" cy="1219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/>
          <p:cNvSpPr/>
          <p:nvPr userDrawn="1"/>
        </p:nvSpPr>
        <p:spPr>
          <a:xfrm>
            <a:off x="8305800" y="6316663"/>
            <a:ext cx="762000" cy="482600"/>
          </a:xfrm>
          <a:prstGeom prst="hexagon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CA4BCEA-B82B-4361-B031-25263A339E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FC169-3387-4420-8270-C5C79408CE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50664-6414-46D2-B516-40F68E0D6B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1301F-E096-4209-8D45-DADA4336C3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7D1E3-2F5A-4466-B7F2-D1F3E06007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6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0E4C0-AF4A-4F78-B51B-63EB7F19FC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73ECB-F0F2-4658-B186-7C21E42796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6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1FC263-8A8D-446B-819E-FCBA0CBDBE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nhthai@hufli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nhthai.edu.v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76400"/>
            <a:ext cx="8763000" cy="1746737"/>
          </a:xfrm>
        </p:spPr>
        <p:txBody>
          <a:bodyPr>
            <a:normAutofit fontScale="90000"/>
          </a:bodyPr>
          <a:lstStyle/>
          <a:p>
            <a:pPr algn="ctr">
              <a:buClr>
                <a:schemeClr val="accent6">
                  <a:lumMod val="75000"/>
                </a:schemeClr>
              </a:buClr>
              <a:defRPr/>
            </a:pPr>
            <a:r>
              <a:rPr lang="en-US" sz="4400" b="1" dirty="0" err="1"/>
              <a:t>Lập</a:t>
            </a:r>
            <a:r>
              <a:rPr lang="en-US" sz="4400" b="1" dirty="0"/>
              <a:t> </a:t>
            </a:r>
            <a:r>
              <a:rPr lang="en-US" sz="4400" b="1" dirty="0" err="1"/>
              <a:t>trình</a:t>
            </a:r>
            <a:r>
              <a:rPr lang="en-US" sz="4400" b="1" dirty="0"/>
              <a:t> C</a:t>
            </a:r>
            <a:br>
              <a:rPr lang="en-US" b="1" dirty="0"/>
            </a:br>
            <a:r>
              <a:rPr lang="en-US" dirty="0" err="1">
                <a:solidFill>
                  <a:srgbClr val="FFFF00"/>
                </a:solidFill>
              </a:rPr>
              <a:t>Chương</a:t>
            </a:r>
            <a:r>
              <a:rPr lang="en-US" dirty="0">
                <a:solidFill>
                  <a:srgbClr val="FFFF00"/>
                </a:solidFill>
              </a:rPr>
              <a:t> 4. </a:t>
            </a:r>
            <a:r>
              <a:rPr lang="en-US" dirty="0" err="1">
                <a:solidFill>
                  <a:srgbClr val="FFFF00"/>
                </a:solidFill>
              </a:rPr>
              <a:t>Lập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trình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hàm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(3 </a:t>
            </a:r>
            <a:r>
              <a:rPr lang="en-US" dirty="0" err="1">
                <a:solidFill>
                  <a:srgbClr val="FFFF00"/>
                </a:solidFill>
              </a:rPr>
              <a:t>tiết</a:t>
            </a:r>
            <a:r>
              <a:rPr lang="en-US" dirty="0">
                <a:solidFill>
                  <a:srgbClr val="FFFF00"/>
                </a:solidFill>
              </a:rPr>
              <a:t>)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66799" y="5049838"/>
            <a:ext cx="7086601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 eaLnBrk="1" hangingPunct="1"/>
            <a:r>
              <a:rPr lang="en-US" sz="2400" dirty="0">
                <a:solidFill>
                  <a:srgbClr val="002060"/>
                </a:solidFill>
              </a:rPr>
              <a:t>Trần Minh Thái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Email: </a:t>
            </a:r>
            <a:r>
              <a:rPr lang="en-US" sz="2400" cap="none" dirty="0">
                <a:solidFill>
                  <a:srgbClr val="002060"/>
                </a:solidFill>
                <a:hlinkClick r:id="rId3"/>
              </a:rPr>
              <a:t>minhthai@huflit.edu.vn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Website: </a:t>
            </a:r>
            <a:r>
              <a:rPr lang="en-US" sz="2400" cap="none" dirty="0">
                <a:solidFill>
                  <a:srgbClr val="002060"/>
                </a:solidFill>
                <a:hlinkClick r:id="rId4"/>
              </a:rPr>
              <a:t>www.minhthai.edu.vn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dirty="0" err="1">
                <a:solidFill>
                  <a:srgbClr val="002060"/>
                </a:solidFill>
              </a:rPr>
              <a:t>Cập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nhật</a:t>
            </a:r>
            <a:r>
              <a:rPr lang="en-US" sz="2400">
                <a:solidFill>
                  <a:srgbClr val="002060"/>
                </a:solidFill>
              </a:rPr>
              <a:t>: 09/11/2016</a:t>
            </a:r>
            <a:r>
              <a:rPr lang="en-US" sz="2400" cap="none">
                <a:solidFill>
                  <a:srgbClr val="002060"/>
                </a:solidFill>
              </a:rPr>
              <a:t> </a:t>
            </a:r>
            <a:endParaRPr lang="en-US" sz="2400" cap="none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2"/>
              </a:buClr>
              <a:buSzPct val="100000"/>
            </a:pP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(</a:t>
            </a:r>
            <a:r>
              <a:rPr lang="en-US" sz="2800" dirty="0" err="1"/>
              <a:t>hàm</a:t>
            </a:r>
            <a:r>
              <a:rPr lang="en-US" sz="2800" dirty="0"/>
              <a:t> main)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1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endParaRPr lang="en-US" sz="2800" dirty="0"/>
          </a:p>
          <a:p>
            <a:pPr algn="just">
              <a:spcBef>
                <a:spcPts val="1200"/>
              </a:spcBef>
              <a:buClr>
                <a:schemeClr val="tx2"/>
              </a:buClr>
              <a:buSzPct val="100000"/>
            </a:pP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endParaRPr lang="en-US" sz="2800" dirty="0"/>
          </a:p>
          <a:p>
            <a:pPr algn="just">
              <a:spcBef>
                <a:spcPts val="1200"/>
              </a:spcBef>
              <a:buClr>
                <a:schemeClr val="tx2"/>
              </a:buClr>
              <a:buSzPct val="100000"/>
            </a:pP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thủ</a:t>
            </a:r>
            <a:r>
              <a:rPr lang="en-US" sz="2800" dirty="0"/>
              <a:t> </a:t>
            </a:r>
            <a:r>
              <a:rPr lang="en-US" sz="2800" dirty="0" err="1"/>
              <a:t>tục</a:t>
            </a:r>
            <a:r>
              <a:rPr lang="en-US" sz="2800" dirty="0"/>
              <a:t> </a:t>
            </a:r>
            <a:r>
              <a:rPr lang="en-US" sz="2800" i="1" dirty="0"/>
              <a:t>(procedure)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19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 err="1"/>
              <a:t>Hàm</a:t>
            </a:r>
            <a:r>
              <a:rPr lang="en-US" sz="2800" i="1" dirty="0"/>
              <a:t> </a:t>
            </a:r>
            <a:r>
              <a:rPr lang="en-US" sz="2800" i="1" dirty="0" err="1"/>
              <a:t>thư</a:t>
            </a:r>
            <a:r>
              <a:rPr lang="en-US" sz="2800" i="1" dirty="0"/>
              <a:t> </a:t>
            </a:r>
            <a:r>
              <a:rPr lang="en-US" sz="2800" i="1" dirty="0" err="1"/>
              <a:t>viện</a:t>
            </a:r>
            <a:r>
              <a:rPr lang="en-US" sz="2800" dirty="0"/>
              <a:t>: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sẵn</a:t>
            </a:r>
            <a:r>
              <a:rPr lang="en-US" sz="2800" dirty="0"/>
              <a:t>.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#include</a:t>
            </a:r>
          </a:p>
          <a:p>
            <a:pPr algn="just"/>
            <a:r>
              <a:rPr lang="en-US" sz="2800" i="1" dirty="0" err="1"/>
              <a:t>Hàm</a:t>
            </a:r>
            <a:r>
              <a:rPr lang="en-US" sz="2800" i="1" dirty="0"/>
              <a:t> do </a:t>
            </a:r>
            <a:r>
              <a:rPr lang="en-US" sz="2800" i="1" dirty="0" err="1"/>
              <a:t>người</a:t>
            </a:r>
            <a:r>
              <a:rPr lang="en-US" sz="2800" i="1" dirty="0"/>
              <a:t> dùng </a:t>
            </a:r>
            <a:r>
              <a:rPr lang="en-US" sz="2800" i="1" dirty="0" err="1"/>
              <a:t>định</a:t>
            </a:r>
            <a:r>
              <a:rPr lang="en-US" sz="2800" i="1" dirty="0"/>
              <a:t> </a:t>
            </a:r>
            <a:r>
              <a:rPr lang="en-US" sz="2800" i="1" dirty="0" err="1"/>
              <a:t>nghĩa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948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458200" cy="10207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382000" cy="4191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/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),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r>
              <a:rPr lang="en-US" sz="2800" b="1" dirty="0"/>
              <a:t>void</a:t>
            </a:r>
            <a:r>
              <a:rPr lang="en-US" sz="2800" dirty="0"/>
              <a:t>: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endParaRPr lang="en-US" sz="2800" dirty="0"/>
          </a:p>
          <a:p>
            <a:pPr algn="just"/>
            <a:r>
              <a:rPr lang="en-US" sz="2800" b="1" dirty="0"/>
              <a:t>float / </a:t>
            </a:r>
            <a:r>
              <a:rPr lang="en-US" sz="2800" b="1" dirty="0" err="1"/>
              <a:t>int</a:t>
            </a:r>
            <a:r>
              <a:rPr lang="en-US" sz="2800" b="1" dirty="0"/>
              <a:t> / long / char */ </a:t>
            </a:r>
            <a:r>
              <a:rPr lang="en-US" sz="2800" b="1" dirty="0" err="1"/>
              <a:t>kiểu</a:t>
            </a:r>
            <a:r>
              <a:rPr lang="en-US" sz="2800" b="1" dirty="0"/>
              <a:t> </a:t>
            </a:r>
            <a:r>
              <a:rPr lang="en-US" sz="2800" b="1" dirty="0" err="1"/>
              <a:t>cấu</a:t>
            </a:r>
            <a:r>
              <a:rPr lang="en-US" sz="2800" b="1" dirty="0"/>
              <a:t> </a:t>
            </a:r>
            <a:r>
              <a:rPr lang="en-US" sz="2800" b="1" dirty="0" err="1"/>
              <a:t>trúc</a:t>
            </a:r>
            <a:r>
              <a:rPr lang="en-US" sz="2800" b="1" dirty="0"/>
              <a:t> / … </a:t>
            </a:r>
            <a:r>
              <a:rPr lang="en-US" sz="2800" dirty="0"/>
              <a:t>: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KDL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861060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3200" b="1" i="1" dirty="0">
                <a:solidFill>
                  <a:srgbClr val="0070C0"/>
                </a:solidFill>
              </a:rPr>
              <a:t>&lt;KDL </a:t>
            </a:r>
            <a:r>
              <a:rPr lang="en-US" sz="3200" b="1" i="1" dirty="0" err="1">
                <a:solidFill>
                  <a:srgbClr val="0070C0"/>
                </a:solidFill>
              </a:rPr>
              <a:t>trả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về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của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hàm</a:t>
            </a:r>
            <a:r>
              <a:rPr lang="en-US" sz="3200" b="1" i="1" dirty="0">
                <a:solidFill>
                  <a:srgbClr val="0070C0"/>
                </a:solidFill>
              </a:rPr>
              <a:t>&gt; </a:t>
            </a:r>
            <a:r>
              <a:rPr lang="en-US" sz="3200" b="1" i="1" dirty="0" err="1">
                <a:solidFill>
                  <a:srgbClr val="0070C0"/>
                </a:solidFill>
              </a:rPr>
              <a:t>TênHàm</a:t>
            </a:r>
            <a:r>
              <a:rPr lang="en-US" sz="3200" b="1" i="1" dirty="0">
                <a:solidFill>
                  <a:srgbClr val="0070C0"/>
                </a:solidFill>
              </a:rPr>
              <a:t>([ds </a:t>
            </a:r>
            <a:r>
              <a:rPr lang="en-US" sz="3200" b="1" i="1" dirty="0" err="1">
                <a:solidFill>
                  <a:srgbClr val="0070C0"/>
                </a:solidFill>
              </a:rPr>
              <a:t>tham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sô</a:t>
            </a:r>
            <a:r>
              <a:rPr lang="en-US" sz="3200" b="1" i="1" dirty="0">
                <a:solidFill>
                  <a:srgbClr val="0070C0"/>
                </a:solidFill>
              </a:rPr>
              <a:t>́]);</a:t>
            </a:r>
          </a:p>
        </p:txBody>
      </p:sp>
    </p:spTree>
    <p:extLst>
      <p:ext uri="{BB962C8B-B14F-4D97-AF65-F5344CB8AC3E}">
        <p14:creationId xmlns:p14="http://schemas.microsoft.com/office/powerpoint/2010/main" val="143156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28650" y="1752600"/>
            <a:ext cx="7886700" cy="4343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dirty="0" err="1"/>
              <a:t>TênHàm</a:t>
            </a:r>
            <a:r>
              <a:rPr lang="en-US" dirty="0"/>
              <a:t>: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qui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algn="just" eaLnBrk="1" hangingPunct="1">
              <a:lnSpc>
                <a:spcPct val="150000"/>
              </a:lnSpc>
            </a:pP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):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trường</a:t>
            </a:r>
            <a:r>
              <a:rPr lang="en-US" i="1" dirty="0"/>
              <a:t> </a:t>
            </a:r>
            <a:r>
              <a:rPr lang="en-US" i="1" dirty="0" err="1"/>
              <a:t>hợp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vào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ra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hàm</a:t>
            </a:r>
            <a:r>
              <a:rPr lang="en-US" i="1" dirty="0"/>
              <a:t> </a:t>
            </a:r>
            <a:r>
              <a:rPr lang="en-US" i="1" dirty="0" err="1"/>
              <a:t>nếu</a:t>
            </a:r>
            <a:r>
              <a:rPr lang="en-US" i="1" dirty="0"/>
              <a:t> </a:t>
            </a:r>
            <a:r>
              <a:rPr lang="en-US" i="1" dirty="0" err="1"/>
              <a:t>kết</a:t>
            </a:r>
            <a:r>
              <a:rPr lang="en-US" i="1" dirty="0"/>
              <a:t> </a:t>
            </a:r>
            <a:r>
              <a:rPr lang="en-US" i="1" dirty="0" err="1"/>
              <a:t>quả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ra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nhiều</a:t>
            </a:r>
            <a:r>
              <a:rPr lang="en-US" i="1" dirty="0"/>
              <a:t>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- </a:t>
            </a:r>
            <a:r>
              <a:rPr lang="en-US" i="1" dirty="0" err="1"/>
              <a:t>Tham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này</a:t>
            </a:r>
            <a:r>
              <a:rPr lang="en-US" i="1" dirty="0"/>
              <a:t> </a:t>
            </a:r>
            <a:r>
              <a:rPr lang="en-US" i="1" dirty="0" err="1"/>
              <a:t>gọi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tham</a:t>
            </a:r>
            <a:r>
              <a:rPr lang="en-US" i="1" dirty="0"/>
              <a:t> </a:t>
            </a:r>
            <a:r>
              <a:rPr lang="en-US" i="1" dirty="0" err="1"/>
              <a:t>chiếu</a:t>
            </a:r>
            <a:r>
              <a:rPr lang="en-US" i="1" dirty="0"/>
              <a:t>,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này</a:t>
            </a:r>
            <a:r>
              <a:rPr lang="en-US" i="1" dirty="0"/>
              <a:t> </a:t>
            </a:r>
            <a:r>
              <a:rPr lang="en-US" i="1" dirty="0" err="1"/>
              <a:t>sẽ</a:t>
            </a:r>
            <a:r>
              <a:rPr lang="en-US" i="1" dirty="0"/>
              <a:t> </a:t>
            </a:r>
            <a:r>
              <a:rPr lang="en-US" i="1" dirty="0" err="1"/>
              <a:t>đề</a:t>
            </a:r>
            <a:r>
              <a:rPr lang="en-US" i="1" dirty="0"/>
              <a:t> </a:t>
            </a:r>
            <a:r>
              <a:rPr lang="en-US" i="1" dirty="0" err="1"/>
              <a:t>cập</a:t>
            </a:r>
            <a:r>
              <a:rPr lang="en-US" i="1" dirty="0"/>
              <a:t> </a:t>
            </a:r>
            <a:r>
              <a:rPr lang="en-US" i="1" dirty="0" err="1"/>
              <a:t>sau</a:t>
            </a:r>
            <a:endParaRPr lang="en-US" dirty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69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153400" cy="9144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5562600"/>
          </a:xfrm>
        </p:spPr>
        <p:txBody>
          <a:bodyPr rtlCol="0">
            <a:noAutofit/>
          </a:bodyPr>
          <a:lstStyle/>
          <a:p>
            <a:pPr marL="274320" indent="-27432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Cài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đặt</a:t>
            </a:r>
            <a:endParaRPr 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TênHàm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([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danh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sách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các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tham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sô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́])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Khai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báo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các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biến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cục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bô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̣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Các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câu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lệnh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khối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lệnh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hay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lời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gọi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đến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hàm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khác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Gọi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hàm</a:t>
            </a:r>
            <a:endParaRPr 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TênHàm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danh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sách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tên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đối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  <a:p>
            <a:pPr marL="0" indent="0" algn="just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Những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phương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thức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loại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này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thường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rơi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vào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những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nhóm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chức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năng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Nhập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xuất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dư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̃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liệu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thống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kê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sắp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xếp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liệt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kê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577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715963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181600"/>
          </a:xfrm>
        </p:spPr>
        <p:txBody>
          <a:bodyPr rtlCol="0">
            <a:noAutofit/>
          </a:bodyPr>
          <a:lstStyle/>
          <a:p>
            <a:pPr marL="0" indent="0" algn="just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Viết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chương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trình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nhập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sô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́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nguyên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dương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̀ 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màn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hình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các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ước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sô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́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của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</a:t>
            </a:r>
          </a:p>
          <a:p>
            <a:pPr marL="274320" indent="-27432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Phân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tích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bài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toán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457200" indent="-45720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Đê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̉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xác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định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sô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́)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KDL: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sô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́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nguyên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dương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457200" indent="-45720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các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ước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sô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́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của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 (KDL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trả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về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468313" lvl="1" indent="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Xuất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màn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Không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̉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vê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̀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́ trị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KDL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là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Xác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định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tên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hàm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này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dùng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các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ước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sô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́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của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có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thê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̉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đặt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là </a:t>
            </a:r>
            <a:r>
              <a:rPr lang="en-US" i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LietKeUocSo</a:t>
            </a:r>
            <a:endParaRPr lang="en-US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algn="ctr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LietKeUocSo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n);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636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228600"/>
            <a:ext cx="77724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warning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disable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4996)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LietKeUocSo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LietKeUocSo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lvl="1"/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so nguyen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duong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n: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r>
              <a:rPr lang="it-IT" dirty="0">
                <a:solidFill>
                  <a:srgbClr val="483D8B"/>
                </a:solidFill>
                <a:latin typeface="Consolas" panose="020B0609020204030204" pitchFamily="49" charset="0"/>
              </a:rPr>
              <a:t>	printf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"Cac uoc so cua </a:t>
            </a:r>
            <a:r>
              <a:rPr lang="it-IT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 la: 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LietKeUocSo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Line Callout 2 4"/>
          <p:cNvSpPr/>
          <p:nvPr/>
        </p:nvSpPr>
        <p:spPr>
          <a:xfrm>
            <a:off x="5334000" y="5867400"/>
            <a:ext cx="2590800" cy="838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969"/>
              <a:gd name="adj6" fmla="val -66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8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9144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86400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b="1" dirty="0" err="1">
                <a:solidFill>
                  <a:srgbClr val="0070C0"/>
                </a:solidFill>
              </a:rPr>
              <a:t>Cài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đặt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rgbClr val="0070C0"/>
                </a:solidFill>
              </a:rPr>
              <a:t>&lt;KDL </a:t>
            </a:r>
            <a:r>
              <a:rPr lang="en-US" i="1" dirty="0" err="1">
                <a:solidFill>
                  <a:srgbClr val="0070C0"/>
                </a:solidFill>
              </a:rPr>
              <a:t>trả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về</a:t>
            </a:r>
            <a:r>
              <a:rPr lang="en-US" i="1" dirty="0">
                <a:solidFill>
                  <a:srgbClr val="0070C0"/>
                </a:solidFill>
              </a:rPr>
              <a:t>&gt; </a:t>
            </a:r>
            <a:r>
              <a:rPr lang="en-US" i="1" dirty="0" err="1">
                <a:solidFill>
                  <a:srgbClr val="0070C0"/>
                </a:solidFill>
              </a:rPr>
              <a:t>TênHàm</a:t>
            </a:r>
            <a:r>
              <a:rPr lang="en-US" i="1" dirty="0">
                <a:solidFill>
                  <a:srgbClr val="0070C0"/>
                </a:solidFill>
              </a:rPr>
              <a:t>([</a:t>
            </a:r>
            <a:r>
              <a:rPr lang="en-US" i="1" dirty="0" err="1">
                <a:solidFill>
                  <a:srgbClr val="0070C0"/>
                </a:solidFill>
              </a:rPr>
              <a:t>danh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sách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các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tham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sô</a:t>
            </a:r>
            <a:r>
              <a:rPr lang="en-US" i="1" dirty="0">
                <a:solidFill>
                  <a:srgbClr val="0070C0"/>
                </a:solidFill>
              </a:rPr>
              <a:t>́])</a:t>
            </a:r>
            <a:endParaRPr lang="en-US" dirty="0">
              <a:solidFill>
                <a:srgbClr val="0070C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rgbClr val="0070C0"/>
                </a:solidFill>
              </a:rPr>
              <a:t>{</a:t>
            </a:r>
            <a:endParaRPr lang="en-US" dirty="0">
              <a:solidFill>
                <a:srgbClr val="0070C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rgbClr val="0070C0"/>
                </a:solidFill>
              </a:rPr>
              <a:t>	&lt;</a:t>
            </a:r>
            <a:r>
              <a:rPr lang="en-US" i="1" dirty="0" err="1">
                <a:solidFill>
                  <a:srgbClr val="0070C0"/>
                </a:solidFill>
              </a:rPr>
              <a:t>Kiểu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dư</a:t>
            </a:r>
            <a:r>
              <a:rPr lang="en-US" i="1" dirty="0">
                <a:solidFill>
                  <a:srgbClr val="0070C0"/>
                </a:solidFill>
              </a:rPr>
              <a:t>̃ </a:t>
            </a:r>
            <a:r>
              <a:rPr lang="en-US" i="1" dirty="0" err="1">
                <a:solidFill>
                  <a:srgbClr val="0070C0"/>
                </a:solidFill>
              </a:rPr>
              <a:t>liệu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trả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về</a:t>
            </a:r>
            <a:r>
              <a:rPr lang="en-US" i="1" dirty="0">
                <a:solidFill>
                  <a:srgbClr val="0070C0"/>
                </a:solidFill>
              </a:rPr>
              <a:t>&gt; </a:t>
            </a:r>
            <a:r>
              <a:rPr lang="en-US" i="1" dirty="0" err="1">
                <a:solidFill>
                  <a:srgbClr val="0070C0"/>
                </a:solidFill>
              </a:rPr>
              <a:t>kq</a:t>
            </a:r>
            <a:r>
              <a:rPr lang="en-US" i="1" dirty="0">
                <a:solidFill>
                  <a:srgbClr val="0070C0"/>
                </a:solidFill>
              </a:rPr>
              <a:t>;</a:t>
            </a:r>
            <a:endParaRPr lang="en-US" dirty="0">
              <a:solidFill>
                <a:srgbClr val="0070C0"/>
              </a:solidFill>
            </a:endParaRPr>
          </a:p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rgbClr val="0070C0"/>
                </a:solidFill>
              </a:rPr>
              <a:t>   	</a:t>
            </a:r>
            <a:r>
              <a:rPr lang="en-US" i="1" dirty="0" err="1">
                <a:solidFill>
                  <a:srgbClr val="0070C0"/>
                </a:solidFill>
              </a:rPr>
              <a:t>Khai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báo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các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biến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cục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bô</a:t>
            </a:r>
            <a:r>
              <a:rPr lang="en-US" i="1" dirty="0">
                <a:solidFill>
                  <a:srgbClr val="0070C0"/>
                </a:solidFill>
              </a:rPr>
              <a:t>̣</a:t>
            </a:r>
            <a:endParaRPr lang="en-US" dirty="0">
              <a:solidFill>
                <a:srgbClr val="0070C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rgbClr val="0070C0"/>
                </a:solidFill>
              </a:rPr>
              <a:t>	</a:t>
            </a:r>
            <a:r>
              <a:rPr lang="en-US" i="1" dirty="0" err="1">
                <a:solidFill>
                  <a:srgbClr val="0070C0"/>
                </a:solidFill>
              </a:rPr>
              <a:t>Các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câu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lệnh</a:t>
            </a:r>
            <a:r>
              <a:rPr lang="en-US" i="1" dirty="0">
                <a:solidFill>
                  <a:srgbClr val="0070C0"/>
                </a:solidFill>
              </a:rPr>
              <a:t> / </a:t>
            </a:r>
            <a:r>
              <a:rPr lang="en-US" i="1" dirty="0" err="1">
                <a:solidFill>
                  <a:srgbClr val="0070C0"/>
                </a:solidFill>
              </a:rPr>
              <a:t>khối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lệnh</a:t>
            </a:r>
            <a:r>
              <a:rPr lang="en-US" i="1" dirty="0">
                <a:solidFill>
                  <a:srgbClr val="0070C0"/>
                </a:solidFill>
              </a:rPr>
              <a:t> hay </a:t>
            </a:r>
            <a:r>
              <a:rPr lang="en-US" i="1" dirty="0" err="1">
                <a:solidFill>
                  <a:srgbClr val="0070C0"/>
                </a:solidFill>
              </a:rPr>
              <a:t>lời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gọi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đến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hàm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khác</a:t>
            </a:r>
            <a:r>
              <a:rPr lang="en-US" i="1" dirty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rgbClr val="0070C0"/>
                </a:solidFill>
              </a:rPr>
              <a:t> 	</a:t>
            </a:r>
            <a:r>
              <a:rPr lang="en-US" b="1" i="1" dirty="0">
                <a:solidFill>
                  <a:srgbClr val="FF0000"/>
                </a:solidFill>
              </a:rPr>
              <a:t>return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kq</a:t>
            </a:r>
            <a:r>
              <a:rPr lang="en-US" i="1" dirty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i="1" dirty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96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9144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5105400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b="1" dirty="0" err="1">
                <a:solidFill>
                  <a:srgbClr val="0070C0"/>
                </a:solidFill>
              </a:rPr>
              <a:t>Gọi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hàm</a:t>
            </a:r>
            <a:endParaRPr lang="en-US" b="1" dirty="0">
              <a:solidFill>
                <a:srgbClr val="0070C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&lt;KDL </a:t>
            </a:r>
            <a:r>
              <a:rPr lang="en-US" dirty="0" err="1">
                <a:solidFill>
                  <a:srgbClr val="0070C0"/>
                </a:solidFill>
              </a:rPr>
              <a:t>trả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về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của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hàm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Tên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biến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TênHàm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danh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sách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đối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số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 err="1">
                <a:solidFill>
                  <a:srgbClr val="0070C0"/>
                </a:solidFill>
              </a:rPr>
              <a:t>Những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hàm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này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thường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rơi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vào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nhóm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b="1" i="1" dirty="0" err="1">
                <a:solidFill>
                  <a:srgbClr val="0070C0"/>
                </a:solidFill>
              </a:rPr>
              <a:t>Tính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tổng</a:t>
            </a:r>
            <a:r>
              <a:rPr lang="en-US" b="1" i="1" dirty="0">
                <a:solidFill>
                  <a:srgbClr val="0070C0"/>
                </a:solidFill>
              </a:rPr>
              <a:t>, </a:t>
            </a:r>
            <a:r>
              <a:rPr lang="en-US" b="1" i="1" dirty="0" err="1">
                <a:solidFill>
                  <a:srgbClr val="0070C0"/>
                </a:solidFill>
              </a:rPr>
              <a:t>tích</a:t>
            </a:r>
            <a:r>
              <a:rPr lang="en-US" b="1" i="1" dirty="0">
                <a:solidFill>
                  <a:srgbClr val="0070C0"/>
                </a:solidFill>
              </a:rPr>
              <a:t>, </a:t>
            </a:r>
            <a:r>
              <a:rPr lang="en-US" b="1" i="1" dirty="0" err="1">
                <a:solidFill>
                  <a:srgbClr val="0070C0"/>
                </a:solidFill>
              </a:rPr>
              <a:t>trung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bình</a:t>
            </a:r>
            <a:r>
              <a:rPr lang="en-US" b="1" i="1" dirty="0">
                <a:solidFill>
                  <a:srgbClr val="0070C0"/>
                </a:solidFill>
              </a:rPr>
              <a:t>, </a:t>
            </a:r>
            <a:r>
              <a:rPr lang="en-US" b="1" i="1" dirty="0" err="1">
                <a:solidFill>
                  <a:srgbClr val="0070C0"/>
                </a:solidFill>
              </a:rPr>
              <a:t>đếm</a:t>
            </a:r>
            <a:r>
              <a:rPr lang="en-US" b="1" i="1" dirty="0">
                <a:solidFill>
                  <a:srgbClr val="0070C0"/>
                </a:solidFill>
              </a:rPr>
              <a:t>, </a:t>
            </a:r>
            <a:r>
              <a:rPr lang="en-US" b="1" i="1" dirty="0" err="1">
                <a:solidFill>
                  <a:srgbClr val="0070C0"/>
                </a:solidFill>
              </a:rPr>
              <a:t>kiểm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tra</a:t>
            </a:r>
            <a:r>
              <a:rPr lang="en-US" b="1" i="1" dirty="0">
                <a:solidFill>
                  <a:srgbClr val="0070C0"/>
                </a:solidFill>
              </a:rPr>
              <a:t>, </a:t>
            </a:r>
            <a:r>
              <a:rPr lang="en-US" b="1" i="1" dirty="0" err="1">
                <a:solidFill>
                  <a:srgbClr val="0070C0"/>
                </a:solidFill>
              </a:rPr>
              <a:t>tìm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kiếm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8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534400" cy="6096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410200"/>
          </a:xfrm>
        </p:spPr>
        <p:txBody>
          <a:bodyPr rtlCol="0">
            <a:noAutofit/>
          </a:bodyPr>
          <a:lstStyle/>
          <a:p>
            <a:pPr marL="274320" indent="-27432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dirty="0" err="1">
                <a:solidFill>
                  <a:srgbClr val="0070C0"/>
                </a:solidFill>
              </a:rPr>
              <a:t>Viết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chương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trình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nhập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sô</a:t>
            </a:r>
            <a:r>
              <a:rPr lang="en-US" sz="2800" dirty="0">
                <a:solidFill>
                  <a:srgbClr val="0070C0"/>
                </a:solidFill>
              </a:rPr>
              <a:t>́ </a:t>
            </a:r>
            <a:r>
              <a:rPr lang="en-US" sz="2800" dirty="0" err="1">
                <a:solidFill>
                  <a:srgbClr val="0070C0"/>
                </a:solidFill>
              </a:rPr>
              <a:t>nguyên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dương</a:t>
            </a:r>
            <a:r>
              <a:rPr lang="en-US" sz="2800" dirty="0">
                <a:solidFill>
                  <a:srgbClr val="0070C0"/>
                </a:solidFill>
              </a:rPr>
              <a:t> n </a:t>
            </a:r>
            <a:r>
              <a:rPr lang="en-US" sz="2800" dirty="0" err="1">
                <a:solidFill>
                  <a:srgbClr val="0070C0"/>
                </a:solidFill>
              </a:rPr>
              <a:t>va</a:t>
            </a:r>
            <a:r>
              <a:rPr lang="en-US" sz="2800" dirty="0">
                <a:solidFill>
                  <a:srgbClr val="0070C0"/>
                </a:solidFill>
              </a:rPr>
              <a:t>̀ </a:t>
            </a:r>
            <a:r>
              <a:rPr lang="en-US" sz="2800" dirty="0" err="1">
                <a:solidFill>
                  <a:srgbClr val="0070C0"/>
                </a:solidFill>
              </a:rPr>
              <a:t>tính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tổng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dirty="0" err="1">
                <a:solidFill>
                  <a:srgbClr val="0070C0"/>
                </a:solidFill>
              </a:rPr>
              <a:t>Phân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tích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bài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toán</a:t>
            </a:r>
            <a:r>
              <a:rPr lang="en-US" sz="2800" dirty="0">
                <a:solidFill>
                  <a:srgbClr val="0070C0"/>
                </a:solidFill>
              </a:rPr>
              <a:t>: </a:t>
            </a:r>
          </a:p>
          <a:p>
            <a:pPr marL="274320" indent="-27432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70C0"/>
                </a:solidFill>
              </a:rPr>
              <a:t>	Input:</a:t>
            </a:r>
            <a:r>
              <a:rPr lang="en-US" sz="2800" dirty="0">
                <a:solidFill>
                  <a:srgbClr val="0070C0"/>
                </a:solidFill>
              </a:rPr>
              <a:t> n (</a:t>
            </a:r>
            <a:r>
              <a:rPr lang="en-US" sz="2800" dirty="0" err="1">
                <a:solidFill>
                  <a:srgbClr val="0070C0"/>
                </a:solidFill>
              </a:rPr>
              <a:t>Tham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sô</a:t>
            </a:r>
            <a:r>
              <a:rPr lang="en-US" sz="2800" dirty="0">
                <a:solidFill>
                  <a:srgbClr val="0070C0"/>
                </a:solidFill>
              </a:rPr>
              <a:t>́)</a:t>
            </a:r>
          </a:p>
          <a:p>
            <a:pPr marL="504825" lvl="1" indent="-27432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 2"/>
              <a:buChar char=""/>
              <a:defRPr/>
            </a:pPr>
            <a:r>
              <a:rPr lang="en-US" dirty="0">
                <a:solidFill>
                  <a:srgbClr val="0070C0"/>
                </a:solidFill>
              </a:rPr>
              <a:t>KDL: </a:t>
            </a:r>
            <a:r>
              <a:rPr lang="en-US" dirty="0" err="1">
                <a:solidFill>
                  <a:srgbClr val="0070C0"/>
                </a:solidFill>
              </a:rPr>
              <a:t>sô</a:t>
            </a:r>
            <a:r>
              <a:rPr lang="en-US" dirty="0">
                <a:solidFill>
                  <a:srgbClr val="0070C0"/>
                </a:solidFill>
              </a:rPr>
              <a:t>́ </a:t>
            </a:r>
            <a:r>
              <a:rPr lang="en-US" dirty="0" err="1">
                <a:solidFill>
                  <a:srgbClr val="0070C0"/>
                </a:solidFill>
              </a:rPr>
              <a:t>nguyên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dương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i="1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).</a:t>
            </a:r>
          </a:p>
          <a:p>
            <a:pPr marL="274320" indent="-27432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0070C0"/>
                </a:solidFill>
              </a:rPr>
              <a:t>	Output</a:t>
            </a:r>
            <a:r>
              <a:rPr lang="en-US" sz="2800" dirty="0">
                <a:solidFill>
                  <a:srgbClr val="0070C0"/>
                </a:solidFill>
              </a:rPr>
              <a:t>: </a:t>
            </a:r>
            <a:r>
              <a:rPr lang="en-US" sz="2800" dirty="0" err="1">
                <a:solidFill>
                  <a:srgbClr val="0070C0"/>
                </a:solidFill>
              </a:rPr>
              <a:t>Tổng</a:t>
            </a:r>
            <a:r>
              <a:rPr lang="en-US" sz="2800" dirty="0">
                <a:solidFill>
                  <a:srgbClr val="0070C0"/>
                </a:solidFill>
              </a:rPr>
              <a:t> S (KDL </a:t>
            </a:r>
            <a:r>
              <a:rPr lang="en-US" sz="2800" dirty="0" err="1">
                <a:solidFill>
                  <a:srgbClr val="0070C0"/>
                </a:solidFill>
              </a:rPr>
              <a:t>phương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thức</a:t>
            </a:r>
            <a:r>
              <a:rPr lang="en-US" sz="2800" dirty="0">
                <a:solidFill>
                  <a:srgbClr val="0070C0"/>
                </a:solidFill>
              </a:rPr>
              <a:t>)</a:t>
            </a:r>
          </a:p>
          <a:p>
            <a:pPr marL="640080" lvl="1" indent="-274320" algn="just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 2"/>
              <a:buChar char=""/>
              <a:defRPr/>
            </a:pPr>
            <a:r>
              <a:rPr lang="en-US" dirty="0" err="1">
                <a:solidFill>
                  <a:srgbClr val="0070C0"/>
                </a:solidFill>
              </a:rPr>
              <a:t>Tra</a:t>
            </a:r>
            <a:r>
              <a:rPr lang="en-US" dirty="0">
                <a:solidFill>
                  <a:srgbClr val="0070C0"/>
                </a:solidFill>
              </a:rPr>
              <a:t>̉ </a:t>
            </a:r>
            <a:r>
              <a:rPr lang="en-US" dirty="0" err="1">
                <a:solidFill>
                  <a:srgbClr val="0070C0"/>
                </a:solidFill>
              </a:rPr>
              <a:t>vê</a:t>
            </a:r>
            <a:r>
              <a:rPr lang="en-US" dirty="0">
                <a:solidFill>
                  <a:srgbClr val="0070C0"/>
                </a:solidFill>
              </a:rPr>
              <a:t>̀ </a:t>
            </a:r>
            <a:r>
              <a:rPr lang="en-US" dirty="0" err="1">
                <a:solidFill>
                  <a:srgbClr val="0070C0"/>
                </a:solidFill>
              </a:rPr>
              <a:t>gia</a:t>
            </a:r>
            <a:r>
              <a:rPr lang="en-US" dirty="0">
                <a:solidFill>
                  <a:srgbClr val="0070C0"/>
                </a:solidFill>
              </a:rPr>
              <a:t>́ trị </a:t>
            </a:r>
            <a:r>
              <a:rPr lang="en-US" dirty="0" err="1">
                <a:solidFill>
                  <a:srgbClr val="0070C0"/>
                </a:solidFill>
              </a:rPr>
              <a:t>của</a:t>
            </a:r>
            <a:r>
              <a:rPr lang="en-US" dirty="0">
                <a:solidFill>
                  <a:srgbClr val="0070C0"/>
                </a:solidFill>
              </a:rPr>
              <a:t> S.</a:t>
            </a:r>
          </a:p>
          <a:p>
            <a:pPr marL="640080" lvl="1" indent="-274320" algn="just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 2"/>
              <a:buChar char=""/>
              <a:defRPr/>
            </a:pPr>
            <a:r>
              <a:rPr lang="en-US" dirty="0">
                <a:solidFill>
                  <a:srgbClr val="0070C0"/>
                </a:solidFill>
              </a:rPr>
              <a:t>S là </a:t>
            </a:r>
            <a:r>
              <a:rPr lang="en-US" dirty="0" err="1">
                <a:solidFill>
                  <a:srgbClr val="0070C0"/>
                </a:solidFill>
              </a:rPr>
              <a:t>tổng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các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sô</a:t>
            </a:r>
            <a:r>
              <a:rPr lang="en-US" dirty="0">
                <a:solidFill>
                  <a:srgbClr val="0070C0"/>
                </a:solidFill>
              </a:rPr>
              <a:t>́ </a:t>
            </a:r>
            <a:r>
              <a:rPr lang="en-US" dirty="0" err="1">
                <a:solidFill>
                  <a:srgbClr val="0070C0"/>
                </a:solidFill>
              </a:rPr>
              <a:t>nguyên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dương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nên</a:t>
            </a:r>
            <a:r>
              <a:rPr lang="en-US" dirty="0">
                <a:solidFill>
                  <a:srgbClr val="0070C0"/>
                </a:solidFill>
              </a:rPr>
              <a:t> S </a:t>
            </a:r>
            <a:r>
              <a:rPr lang="en-US" dirty="0" err="1">
                <a:solidFill>
                  <a:srgbClr val="0070C0"/>
                </a:solidFill>
              </a:rPr>
              <a:t>cũng</a:t>
            </a:r>
            <a:r>
              <a:rPr lang="en-US" dirty="0">
                <a:solidFill>
                  <a:srgbClr val="0070C0"/>
                </a:solidFill>
              </a:rPr>
              <a:t> là </a:t>
            </a:r>
            <a:r>
              <a:rPr lang="en-US" dirty="0" err="1">
                <a:solidFill>
                  <a:srgbClr val="0070C0"/>
                </a:solidFill>
              </a:rPr>
              <a:t>sô</a:t>
            </a:r>
            <a:r>
              <a:rPr lang="en-US" dirty="0">
                <a:solidFill>
                  <a:srgbClr val="0070C0"/>
                </a:solidFill>
              </a:rPr>
              <a:t>́ </a:t>
            </a:r>
            <a:r>
              <a:rPr lang="en-US" dirty="0" err="1">
                <a:solidFill>
                  <a:srgbClr val="0070C0"/>
                </a:solidFill>
              </a:rPr>
              <a:t>nguyên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dương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sym typeface="Wingdings"/>
              </a:rPr>
              <a:t></a:t>
            </a:r>
            <a:r>
              <a:rPr lang="en-US" dirty="0">
                <a:solidFill>
                  <a:srgbClr val="0070C0"/>
                </a:solidFill>
              </a:rPr>
              <a:t> KDL </a:t>
            </a:r>
            <a:r>
              <a:rPr lang="en-US" dirty="0" err="1">
                <a:solidFill>
                  <a:srgbClr val="0070C0"/>
                </a:solidFill>
              </a:rPr>
              <a:t>tra</a:t>
            </a:r>
            <a:r>
              <a:rPr lang="en-US" dirty="0">
                <a:solidFill>
                  <a:srgbClr val="0070C0"/>
                </a:solidFill>
              </a:rPr>
              <a:t>̉ </a:t>
            </a:r>
            <a:r>
              <a:rPr lang="en-US" dirty="0" err="1">
                <a:solidFill>
                  <a:srgbClr val="0070C0"/>
                </a:solidFill>
              </a:rPr>
              <a:t>vê</a:t>
            </a:r>
            <a:r>
              <a:rPr lang="en-US" dirty="0">
                <a:solidFill>
                  <a:srgbClr val="0070C0"/>
                </a:solidFill>
              </a:rPr>
              <a:t>̀ </a:t>
            </a:r>
            <a:r>
              <a:rPr lang="en-US" dirty="0" err="1">
                <a:solidFill>
                  <a:srgbClr val="0070C0"/>
                </a:solidFill>
              </a:rPr>
              <a:t>của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hàm</a:t>
            </a:r>
            <a:r>
              <a:rPr lang="en-US" dirty="0">
                <a:solidFill>
                  <a:srgbClr val="0070C0"/>
                </a:solidFill>
              </a:rPr>
              <a:t> là </a:t>
            </a:r>
            <a:r>
              <a:rPr lang="en-US" i="1" u="sng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hoặc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i="1" u="sng" dirty="0">
                <a:solidFill>
                  <a:srgbClr val="0070C0"/>
                </a:solidFill>
              </a:rPr>
              <a:t>long</a:t>
            </a:r>
            <a:r>
              <a:rPr lang="en-US" dirty="0">
                <a:solidFill>
                  <a:srgbClr val="0070C0"/>
                </a:solidFill>
              </a:rPr>
              <a:t>). </a:t>
            </a:r>
          </a:p>
          <a:p>
            <a:pPr marL="266700" indent="-266700" algn="just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sz="2800" b="1" dirty="0">
                <a:solidFill>
                  <a:srgbClr val="0070C0"/>
                </a:solidFill>
              </a:rPr>
              <a:t>	</a:t>
            </a:r>
            <a:r>
              <a:rPr lang="en-US" sz="2800" b="1" dirty="0" err="1">
                <a:solidFill>
                  <a:srgbClr val="0070C0"/>
                </a:solidFill>
              </a:rPr>
              <a:t>TênHàm</a:t>
            </a:r>
            <a:r>
              <a:rPr lang="en-US" sz="2800" dirty="0">
                <a:solidFill>
                  <a:srgbClr val="0070C0"/>
                </a:solidFill>
              </a:rPr>
              <a:t>: </a:t>
            </a:r>
            <a:r>
              <a:rPr lang="en-US" sz="2800" dirty="0" err="1">
                <a:solidFill>
                  <a:srgbClr val="0070C0"/>
                </a:solidFill>
              </a:rPr>
              <a:t>Dùng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tính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tổng</a:t>
            </a:r>
            <a:r>
              <a:rPr lang="en-US" sz="2800" dirty="0">
                <a:solidFill>
                  <a:srgbClr val="0070C0"/>
                </a:solidFill>
              </a:rPr>
              <a:t> S </a:t>
            </a:r>
            <a:r>
              <a:rPr lang="en-US" sz="2800" dirty="0" err="1">
                <a:solidFill>
                  <a:srgbClr val="0070C0"/>
                </a:solidFill>
              </a:rPr>
              <a:t>nên</a:t>
            </a:r>
            <a:r>
              <a:rPr lang="en-US" sz="2800" dirty="0">
                <a:solidFill>
                  <a:srgbClr val="0070C0"/>
                </a:solidFill>
              </a:rPr>
              <a:t> có </a:t>
            </a:r>
            <a:r>
              <a:rPr lang="en-US" sz="2800" dirty="0" err="1">
                <a:solidFill>
                  <a:srgbClr val="0070C0"/>
                </a:solidFill>
              </a:rPr>
              <a:t>thê</a:t>
            </a:r>
            <a:r>
              <a:rPr lang="en-US" sz="2800" dirty="0">
                <a:solidFill>
                  <a:srgbClr val="0070C0"/>
                </a:solidFill>
              </a:rPr>
              <a:t>̉ </a:t>
            </a:r>
            <a:r>
              <a:rPr lang="en-US" sz="2800" dirty="0" err="1">
                <a:solidFill>
                  <a:srgbClr val="0070C0"/>
                </a:solidFill>
              </a:rPr>
              <a:t>đặt</a:t>
            </a:r>
            <a:r>
              <a:rPr lang="en-US" sz="2800" dirty="0">
                <a:solidFill>
                  <a:srgbClr val="0070C0"/>
                </a:solidFill>
              </a:rPr>
              <a:t> là </a:t>
            </a:r>
            <a:r>
              <a:rPr lang="en-US" sz="2800" i="1" u="sng" dirty="0" err="1">
                <a:solidFill>
                  <a:srgbClr val="0070C0"/>
                </a:solidFill>
              </a:rPr>
              <a:t>TinhTong</a:t>
            </a:r>
            <a:endParaRPr lang="en-US" sz="2800" dirty="0">
              <a:solidFill>
                <a:srgbClr val="0070C0"/>
              </a:solidFill>
            </a:endParaRPr>
          </a:p>
          <a:p>
            <a:pPr marL="274320" indent="-274320" algn="ctr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800" i="1" dirty="0" err="1">
                <a:solidFill>
                  <a:srgbClr val="0070C0"/>
                </a:solidFill>
              </a:rPr>
              <a:t>int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TinhTong</a:t>
            </a:r>
            <a:r>
              <a:rPr lang="en-US" sz="2800" i="1" dirty="0">
                <a:solidFill>
                  <a:srgbClr val="0070C0"/>
                </a:solidFill>
              </a:rPr>
              <a:t>(</a:t>
            </a:r>
            <a:r>
              <a:rPr lang="en-US" sz="2800" i="1" dirty="0" err="1">
                <a:solidFill>
                  <a:srgbClr val="0070C0"/>
                </a:solidFill>
              </a:rPr>
              <a:t>int</a:t>
            </a:r>
            <a:r>
              <a:rPr lang="en-US" sz="2800" i="1" dirty="0">
                <a:solidFill>
                  <a:srgbClr val="0070C0"/>
                </a:solidFill>
              </a:rPr>
              <a:t> n);</a:t>
            </a:r>
          </a:p>
        </p:txBody>
      </p:sp>
      <p:graphicFrame>
        <p:nvGraphicFramePr>
          <p:cNvPr id="1638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663818"/>
              </p:ext>
            </p:extLst>
          </p:nvPr>
        </p:nvGraphicFramePr>
        <p:xfrm>
          <a:off x="2362200" y="2057400"/>
          <a:ext cx="43481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3" imgW="2006600" imgH="228600" progId="Equation.3">
                  <p:embed/>
                </p:oleObj>
              </mc:Choice>
              <mc:Fallback>
                <p:oleObj name="Equation" r:id="rId3" imgW="2006600" imgH="228600" progId="Equation.3">
                  <p:embed/>
                  <p:pic>
                    <p:nvPicPr>
                      <p:cNvPr id="1638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57400"/>
                        <a:ext cx="43481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34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8077200" cy="44196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con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11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242292"/>
            <a:ext cx="792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warning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disable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4996)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TinhTong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TinhTong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s;</a:t>
            </a:r>
          </a:p>
          <a:p>
            <a:pPr lvl="1"/>
            <a:r>
              <a:rPr lang="pt-BR" dirty="0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"Nhap vao so nguyen n: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 = 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TinhTong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pPr lvl="1"/>
            <a:r>
              <a:rPr lang="pt-BR" dirty="0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"Tong tu 1 den n = </a:t>
            </a:r>
            <a:r>
              <a:rPr lang="pt-BR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Line Callout 2 2"/>
          <p:cNvSpPr/>
          <p:nvPr/>
        </p:nvSpPr>
        <p:spPr>
          <a:xfrm>
            <a:off x="5334000" y="3207246"/>
            <a:ext cx="2362200" cy="60275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4943"/>
              <a:gd name="adj6" fmla="val -167500"/>
            </a:avLst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TinhTong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23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3058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153400" cy="47244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vi-VN" dirty="0"/>
              <a:t>Phạm vi </a:t>
            </a:r>
            <a:r>
              <a:rPr lang="vi-VN" dirty="0" err="1"/>
              <a:t>khối</a:t>
            </a:r>
            <a:endParaRPr lang="vi-VN" dirty="0"/>
          </a:p>
          <a:p>
            <a:r>
              <a:rPr lang="vi-VN" dirty="0"/>
              <a:t>Phạm vi </a:t>
            </a:r>
            <a:r>
              <a:rPr lang="vi-VN" dirty="0" err="1"/>
              <a:t>hàm</a:t>
            </a:r>
            <a:endParaRPr lang="vi-VN" dirty="0"/>
          </a:p>
          <a:p>
            <a:r>
              <a:rPr lang="vi-VN" dirty="0"/>
              <a:t>Phạm vi </a:t>
            </a:r>
            <a:r>
              <a:rPr lang="vi-VN" dirty="0" err="1"/>
              <a:t>tập</a:t>
            </a:r>
            <a:r>
              <a:rPr lang="vi-VN" dirty="0"/>
              <a:t> tin</a:t>
            </a:r>
          </a:p>
          <a:p>
            <a:r>
              <a:rPr lang="vi-VN" dirty="0"/>
              <a:t>Phạm vi chương </a:t>
            </a:r>
            <a:r>
              <a:rPr lang="vi-VN" dirty="0" err="1"/>
              <a:t>trình</a:t>
            </a:r>
            <a:endParaRPr lang="vi-VN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40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Phạm vi </a:t>
            </a:r>
            <a:r>
              <a:rPr lang="en-US" dirty="0" err="1"/>
              <a:t>khối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81200"/>
            <a:ext cx="7886700" cy="4191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</a:t>
            </a:r>
            <a:r>
              <a:rPr lang="vi-VN" dirty="0">
                <a:solidFill>
                  <a:schemeClr val="bg2">
                    <a:lumMod val="25000"/>
                  </a:schemeClr>
                </a:solidFill>
              </a:rPr>
              <a:t>ột khối được giới hạn bởi ngoặc {}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vi-VN" dirty="0">
                <a:solidFill>
                  <a:schemeClr val="bg2">
                    <a:lumMod val="25000"/>
                  </a:schemeClr>
                </a:solidFill>
              </a:rPr>
              <a:t>Biến khai báo trong khối có phạm vi khối, nghĩa là nó chỉ hoạt động trong khối đó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vi-VN" dirty="0">
                <a:solidFill>
                  <a:schemeClr val="bg2">
                    <a:lumMod val="25000"/>
                  </a:schemeClr>
                </a:solidFill>
              </a:rPr>
              <a:t>Phạm vi này còn gọi là </a:t>
            </a:r>
            <a:r>
              <a:rPr lang="vi-VN" b="1" dirty="0">
                <a:solidFill>
                  <a:schemeClr val="bg2">
                    <a:lumMod val="25000"/>
                  </a:schemeClr>
                </a:solidFill>
              </a:rPr>
              <a:t>cục bộ</a:t>
            </a:r>
            <a:r>
              <a:rPr lang="vi-VN" dirty="0">
                <a:solidFill>
                  <a:schemeClr val="bg2">
                    <a:lumMod val="25000"/>
                  </a:schemeClr>
                </a:solidFill>
              </a:rPr>
              <a:t>, và biến đưọc gọi là </a:t>
            </a:r>
            <a:r>
              <a:rPr lang="vi-VN" b="1" dirty="0">
                <a:solidFill>
                  <a:schemeClr val="bg2">
                    <a:lumMod val="25000"/>
                  </a:schemeClr>
                </a:solidFill>
              </a:rPr>
              <a:t>biến cục bộ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local variable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026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Phạm vi </a:t>
            </a:r>
            <a:r>
              <a:rPr lang="en-US" dirty="0" err="1"/>
              <a:t>khối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5562600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it-IT" sz="2200" b="1" u="sng" dirty="0">
                <a:solidFill>
                  <a:schemeClr val="bg2">
                    <a:lumMod val="25000"/>
                  </a:schemeClr>
                </a:solidFill>
              </a:rPr>
              <a:t>Kết quả</a:t>
            </a:r>
          </a:p>
          <a:p>
            <a:pPr>
              <a:defRPr/>
            </a:pPr>
            <a:r>
              <a:rPr lang="it-IT" sz="2200" dirty="0">
                <a:solidFill>
                  <a:schemeClr val="bg2">
                    <a:lumMod val="25000"/>
                  </a:schemeClr>
                </a:solidFill>
              </a:rPr>
              <a:t>Gia tri i ben trong khoi: 10</a:t>
            </a:r>
          </a:p>
          <a:p>
            <a:pPr>
              <a:defRPr/>
            </a:pPr>
            <a:r>
              <a:rPr lang="it-IT" sz="2200" dirty="0">
                <a:solidFill>
                  <a:schemeClr val="bg2">
                    <a:lumMod val="25000"/>
                  </a:schemeClr>
                </a:solidFill>
              </a:rPr>
              <a:t>Gia tri i ben ngoai khoi: 20</a:t>
            </a:r>
            <a:endParaRPr lang="en-US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600200"/>
            <a:ext cx="80772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lvl="1"/>
            <a:r>
              <a:rPr lang="it-IT" sz="2200" dirty="0">
                <a:solidFill>
                  <a:srgbClr val="483D8B"/>
                </a:solidFill>
                <a:latin typeface="Consolas" panose="020B0609020204030204" pitchFamily="49" charset="0"/>
              </a:rPr>
              <a:t>	printf</a:t>
            </a:r>
            <a:r>
              <a:rPr lang="it-IT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2200" dirty="0">
                <a:solidFill>
                  <a:srgbClr val="A31515"/>
                </a:solidFill>
                <a:latin typeface="Consolas" panose="020B0609020204030204" pitchFamily="49" charset="0"/>
              </a:rPr>
              <a:t>"Gia tri i ben trong khoi: </a:t>
            </a:r>
            <a:r>
              <a:rPr lang="it-IT" sz="22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it-IT" sz="22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it-IT" sz="2200" dirty="0">
                <a:solidFill>
                  <a:srgbClr val="000000"/>
                </a:solidFill>
                <a:latin typeface="Consolas" panose="020B0609020204030204" pitchFamily="49" charset="0"/>
              </a:rPr>
              <a:t>, i); 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it-IT" sz="2200" dirty="0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it-IT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2200" dirty="0">
                <a:solidFill>
                  <a:srgbClr val="A31515"/>
                </a:solidFill>
                <a:latin typeface="Consolas" panose="020B0609020204030204" pitchFamily="49" charset="0"/>
              </a:rPr>
              <a:t>"Gia tri i ben ngoai khoi: </a:t>
            </a:r>
            <a:r>
              <a:rPr lang="it-IT" sz="22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it-IT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it-IT" sz="2200" dirty="0">
                <a:solidFill>
                  <a:srgbClr val="000000"/>
                </a:solidFill>
                <a:latin typeface="Consolas" panose="020B0609020204030204" pitchFamily="49" charset="0"/>
              </a:rPr>
              <a:t>, i);</a:t>
            </a:r>
          </a:p>
          <a:p>
            <a:pPr lvl="1"/>
            <a:r>
              <a:rPr lang="it-IT" sz="2200" dirty="0">
                <a:solidFill>
                  <a:srgbClr val="000000"/>
                </a:solidFill>
                <a:latin typeface="Consolas" panose="020B0609020204030204" pitchFamily="49" charset="0"/>
              </a:rPr>
              <a:t>getch();</a:t>
            </a:r>
          </a:p>
          <a:p>
            <a:pPr lvl="1"/>
            <a:r>
              <a:rPr lang="it-IT" sz="2200" dirty="0">
                <a:solidFill>
                  <a:srgbClr val="000000"/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00600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Phạm vi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dirty="0"/>
              <a:t>H</a:t>
            </a:r>
            <a:r>
              <a:rPr lang="vi-VN" sz="2800" dirty="0" err="1"/>
              <a:t>oạt</a:t>
            </a:r>
            <a:r>
              <a:rPr lang="vi-VN" sz="2800" dirty="0"/>
              <a:t> </a:t>
            </a:r>
            <a:r>
              <a:rPr lang="vi-VN" sz="2800" dirty="0" err="1"/>
              <a:t>động</a:t>
            </a:r>
            <a:r>
              <a:rPr lang="vi-VN" sz="2800" dirty="0"/>
              <a:t> </a:t>
            </a:r>
            <a:r>
              <a:rPr lang="vi-VN" sz="2800" dirty="0" err="1"/>
              <a:t>từ</a:t>
            </a:r>
            <a:r>
              <a:rPr lang="vi-VN" sz="2800" dirty="0"/>
              <a:t> </a:t>
            </a:r>
            <a:r>
              <a:rPr lang="vi-VN" sz="2800" dirty="0" err="1"/>
              <a:t>đầu</a:t>
            </a:r>
            <a:r>
              <a:rPr lang="vi-VN" sz="2800" dirty="0"/>
              <a:t> </a:t>
            </a:r>
            <a:r>
              <a:rPr lang="vi-VN" sz="2800" dirty="0" err="1"/>
              <a:t>đến</a:t>
            </a:r>
            <a:r>
              <a:rPr lang="vi-VN" sz="2800" dirty="0"/>
              <a:t> </a:t>
            </a:r>
            <a:r>
              <a:rPr lang="vi-VN" sz="2800" dirty="0" err="1"/>
              <a:t>cuối</a:t>
            </a:r>
            <a:r>
              <a:rPr lang="vi-VN" sz="2800" dirty="0"/>
              <a:t> </a:t>
            </a:r>
            <a:r>
              <a:rPr lang="vi-VN" sz="2800" dirty="0" err="1"/>
              <a:t>một</a:t>
            </a:r>
            <a:r>
              <a:rPr lang="vi-VN" sz="2800" dirty="0"/>
              <a:t> </a:t>
            </a:r>
            <a:r>
              <a:rPr lang="vi-VN" sz="2800" dirty="0" err="1"/>
              <a:t>hàm</a:t>
            </a:r>
            <a:r>
              <a:rPr lang="en-US" sz="2800" dirty="0"/>
              <a:t>,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vi-VN" sz="2800" dirty="0"/>
              <a:t> 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286000" y="3075325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k;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Các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lệnh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khác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//…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4796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Phạm vi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4884"/>
            <a:ext cx="8515349" cy="517071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Biến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được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khai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báo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toàn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cục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và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có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kèm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từ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khóa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static</a:t>
            </a:r>
          </a:p>
          <a:p>
            <a:pPr>
              <a:defRPr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590800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z = 0.0;</a:t>
            </a:r>
          </a:p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Các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lệnh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3743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599" cy="823690"/>
          </a:xfrm>
        </p:spPr>
        <p:txBody>
          <a:bodyPr/>
          <a:lstStyle/>
          <a:p>
            <a:pPr>
              <a:defRPr/>
            </a:pPr>
            <a:r>
              <a:rPr lang="en-US" dirty="0"/>
              <a:t>Phạm vi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4343400" cy="5029200"/>
          </a:xfrm>
        </p:spPr>
        <p:txBody>
          <a:bodyPr>
            <a:noAutofit/>
          </a:bodyPr>
          <a:lstStyle/>
          <a:p>
            <a:pPr algn="just"/>
            <a:r>
              <a:rPr lang="vi-VN" dirty="0"/>
              <a:t>Được khai báo bên ngoài</a:t>
            </a:r>
            <a:r>
              <a:rPr lang="en-GB" dirty="0"/>
              <a:t> </a:t>
            </a:r>
            <a:r>
              <a:rPr lang="vi-VN" dirty="0"/>
              <a:t>hàm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toàn</a:t>
            </a:r>
            <a:r>
              <a:rPr lang="en-US" b="1" dirty="0"/>
              <a:t> </a:t>
            </a:r>
            <a:r>
              <a:rPr lang="en-US" b="1" dirty="0" err="1"/>
              <a:t>cục</a:t>
            </a:r>
            <a:r>
              <a:rPr lang="en-US" dirty="0"/>
              <a:t> (</a:t>
            </a:r>
            <a:r>
              <a:rPr lang="en-US" i="1" dirty="0"/>
              <a:t>global variable</a:t>
            </a:r>
            <a:r>
              <a:rPr lang="en-US" dirty="0"/>
              <a:t>)</a:t>
            </a:r>
            <a:endParaRPr lang="en-US" b="1" dirty="0"/>
          </a:p>
          <a:p>
            <a:pPr algn="just"/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vi-VN" dirty="0"/>
              <a:t>nên </a:t>
            </a:r>
            <a:r>
              <a:rPr lang="en-US" dirty="0"/>
              <a:t>“</a:t>
            </a:r>
            <a:r>
              <a:rPr lang="en-US" dirty="0" err="1"/>
              <a:t>lạm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”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vi-VN" dirty="0"/>
              <a:t>nếu không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sự</a:t>
            </a:r>
            <a:r>
              <a:rPr lang="en-GB" dirty="0"/>
              <a:t> </a:t>
            </a:r>
            <a:r>
              <a:rPr lang="vi-VN" dirty="0"/>
              <a:t>cần thiết, vì nó sẽ gây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vi-VN" dirty="0"/>
              <a:t> quá trình dò tìm lỗi khi debug chương trình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1" y="1371600"/>
            <a:ext cx="3581399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a: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&amp;a);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b: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&amp;b);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= a + b;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"Tong = </a:t>
            </a:r>
            <a:r>
              <a:rPr lang="en-US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c);</a:t>
            </a:r>
          </a:p>
          <a:p>
            <a:pPr lvl="1"/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3915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5997714"/>
            <a:ext cx="457200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000" b="1" dirty="0"/>
              <a:t>Hay </a:t>
            </a:r>
            <a:r>
              <a:rPr lang="en-US" sz="2000" b="1" dirty="0" err="1"/>
              <a:t>nhap</a:t>
            </a:r>
            <a:r>
              <a:rPr lang="en-US" sz="2000" b="1" dirty="0"/>
              <a:t> </a:t>
            </a:r>
            <a:r>
              <a:rPr lang="en-US" sz="2000" b="1" dirty="0" err="1"/>
              <a:t>vao</a:t>
            </a:r>
            <a:r>
              <a:rPr lang="en-US" sz="2000" b="1" dirty="0"/>
              <a:t> so nguyen: 30</a:t>
            </a:r>
          </a:p>
          <a:p>
            <a:r>
              <a:rPr lang="en-US" sz="2000" b="1" dirty="0"/>
              <a:t>Gia tri n </a:t>
            </a:r>
            <a:r>
              <a:rPr lang="en-US" sz="2000" b="1" dirty="0" err="1"/>
              <a:t>sau</a:t>
            </a:r>
            <a:r>
              <a:rPr lang="en-US" sz="2000" b="1" dirty="0"/>
              <a:t> </a:t>
            </a:r>
            <a:r>
              <a:rPr lang="en-US" sz="2000" b="1" dirty="0" err="1"/>
              <a:t>khi</a:t>
            </a:r>
            <a:r>
              <a:rPr lang="en-US" sz="2000" b="1" dirty="0"/>
              <a:t> </a:t>
            </a:r>
            <a:r>
              <a:rPr lang="en-US" sz="2000" b="1" dirty="0" err="1"/>
              <a:t>goi</a:t>
            </a:r>
            <a:r>
              <a:rPr lang="en-US" sz="2000" b="1" dirty="0"/>
              <a:t> ham </a:t>
            </a:r>
            <a:r>
              <a:rPr lang="en-US" sz="2000" b="1" dirty="0" err="1"/>
              <a:t>nhap</a:t>
            </a:r>
            <a:r>
              <a:rPr lang="en-US" sz="2000" b="1" dirty="0"/>
              <a:t>: 0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600200"/>
            <a:ext cx="8077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Nhap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"Hay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so nguyen: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Nhap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"Gia tri n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sau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khi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goi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ham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743200" y="1172308"/>
            <a:ext cx="4572001" cy="457200"/>
            <a:chOff x="2133600" y="3885406"/>
            <a:chExt cx="3272591" cy="457200"/>
          </a:xfrm>
        </p:grpSpPr>
        <p:cxnSp>
          <p:nvCxnSpPr>
            <p:cNvPr id="7" name="Straight Connector 6"/>
            <p:cNvCxnSpPr>
              <a:endCxn id="9" idx="1"/>
            </p:cNvCxnSpPr>
            <p:nvPr/>
          </p:nvCxnSpPr>
          <p:spPr>
            <a:xfrm>
              <a:off x="2133600" y="4114006"/>
              <a:ext cx="98177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2019969" y="4227637"/>
              <a:ext cx="228600" cy="1337"/>
            </a:xfrm>
            <a:prstGeom prst="line">
              <a:avLst/>
            </a:prstGeom>
            <a:ln w="38100">
              <a:headEnd type="none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115378" y="3885406"/>
              <a:ext cx="2290813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200" dirty="0" err="1"/>
                <a:t>Tham</a:t>
              </a:r>
              <a:r>
                <a:rPr lang="en-US" sz="2200" dirty="0"/>
                <a:t> </a:t>
              </a:r>
              <a:r>
                <a:rPr lang="en-US" sz="2200" dirty="0" err="1"/>
                <a:t>trị</a:t>
              </a:r>
              <a:r>
                <a:rPr lang="en-US" sz="2200" dirty="0"/>
                <a:t> (</a:t>
              </a:r>
              <a:r>
                <a:rPr lang="en-US" sz="2200" dirty="0" err="1"/>
                <a:t>cục</a:t>
              </a:r>
              <a:r>
                <a:rPr lang="en-US" sz="2200" dirty="0"/>
                <a:t> </a:t>
              </a:r>
              <a:r>
                <a:rPr lang="en-US" sz="2200" dirty="0" err="1"/>
                <a:t>bộ</a:t>
              </a:r>
              <a:r>
                <a:rPr lang="en-US" sz="22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288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17526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24384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Hàm</a:t>
            </a:r>
            <a:r>
              <a:rPr lang="en-US" dirty="0"/>
              <a:t> main()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3124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Nhap</a:t>
            </a:r>
            <a:r>
              <a:rPr lang="en-US" dirty="0"/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0" y="3809999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0" y="17526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24384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5000" y="3124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15000" y="3809999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15" name="Straight Arrow Connector 14"/>
          <p:cNvCxnSpPr>
            <a:stCxn id="7" idx="3"/>
            <a:endCxn id="11" idx="1"/>
          </p:cNvCxnSpPr>
          <p:nvPr/>
        </p:nvCxnSpPr>
        <p:spPr>
          <a:xfrm>
            <a:off x="3505200" y="2743200"/>
            <a:ext cx="2209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3" idx="1"/>
          </p:cNvCxnSpPr>
          <p:nvPr/>
        </p:nvCxnSpPr>
        <p:spPr>
          <a:xfrm>
            <a:off x="3505200" y="3429000"/>
            <a:ext cx="2209800" cy="6857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905000" y="5410200"/>
            <a:ext cx="5410200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!!! Hai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FFFF00"/>
                </a:solidFill>
              </a:rPr>
              <a:t>n</a:t>
            </a:r>
            <a:r>
              <a:rPr lang="en-US" sz="2200" dirty="0"/>
              <a:t> </a:t>
            </a:r>
            <a:r>
              <a:rPr lang="en-US" sz="2200" dirty="0" err="1"/>
              <a:t>riêng</a:t>
            </a:r>
            <a:r>
              <a:rPr lang="en-US" sz="2200" dirty="0"/>
              <a:t> </a:t>
            </a:r>
            <a:r>
              <a:rPr lang="en-US" sz="2200" dirty="0" err="1"/>
              <a:t>biệt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85275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576763"/>
          </a:xfrm>
        </p:spPr>
        <p:txBody>
          <a:bodyPr/>
          <a:lstStyle/>
          <a:p>
            <a:pPr algn="just"/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/>
              <a:t>main</a:t>
            </a:r>
            <a:r>
              <a:rPr lang="en-US" dirty="0"/>
              <a:t>()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/>
              <a:t>Nhap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Nhap</a:t>
            </a:r>
            <a:r>
              <a:rPr lang="en-US" dirty="0"/>
              <a:t>()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/>
              <a:t>main</a:t>
            </a:r>
            <a:r>
              <a:rPr lang="en-US" dirty="0"/>
              <a:t>()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 err="1"/>
              <a:t>Nhap</a:t>
            </a:r>
            <a:r>
              <a:rPr lang="en-US" dirty="0"/>
              <a:t>() </a:t>
            </a:r>
            <a:r>
              <a:rPr lang="en-US" dirty="0" err="1">
                <a:solidFill>
                  <a:srgbClr val="FF0000"/>
                </a:solidFill>
              </a:rPr>
              <a:t>đều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Tham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chiếu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4114801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4800601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Hàm</a:t>
            </a:r>
            <a:r>
              <a:rPr lang="en-US" dirty="0"/>
              <a:t> main()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5486401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Nhap</a:t>
            </a:r>
            <a:r>
              <a:rPr lang="en-US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6172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4114801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5000" y="4800601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= 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00" y="5486401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6172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5" idx="3"/>
            <a:endCxn id="9" idx="1"/>
          </p:cNvCxnSpPr>
          <p:nvPr/>
        </p:nvCxnSpPr>
        <p:spPr>
          <a:xfrm>
            <a:off x="3505200" y="5105401"/>
            <a:ext cx="2209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9" idx="1"/>
          </p:cNvCxnSpPr>
          <p:nvPr/>
        </p:nvCxnSpPr>
        <p:spPr>
          <a:xfrm flipV="1">
            <a:off x="3505200" y="5105401"/>
            <a:ext cx="220980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47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304800" y="1524000"/>
            <a:ext cx="3733800" cy="5181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prstDash val="lgDashDotDot"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382000" cy="1020763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371600" y="1600200"/>
            <a:ext cx="2590800" cy="5029200"/>
            <a:chOff x="816" y="864"/>
            <a:chExt cx="1632" cy="3168"/>
          </a:xfrm>
        </p:grpSpPr>
        <p:sp>
          <p:nvSpPr>
            <p:cNvPr id="6160" name="Rectangle 7"/>
            <p:cNvSpPr>
              <a:spLocks noChangeArrowheads="1"/>
            </p:cNvSpPr>
            <p:nvPr/>
          </p:nvSpPr>
          <p:spPr bwMode="auto">
            <a:xfrm>
              <a:off x="816" y="864"/>
              <a:ext cx="163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b="1">
                  <a:solidFill>
                    <a:schemeClr val="bg1"/>
                  </a:solidFill>
                </a:rPr>
                <a:t>Khai báo</a:t>
              </a:r>
            </a:p>
          </p:txBody>
        </p:sp>
        <p:sp>
          <p:nvSpPr>
            <p:cNvPr id="6161" name="Rectangle 8"/>
            <p:cNvSpPr>
              <a:spLocks noChangeArrowheads="1"/>
            </p:cNvSpPr>
            <p:nvPr/>
          </p:nvSpPr>
          <p:spPr bwMode="auto">
            <a:xfrm>
              <a:off x="816" y="2160"/>
              <a:ext cx="163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b="1">
                  <a:solidFill>
                    <a:schemeClr val="bg1"/>
                  </a:solidFill>
                </a:rPr>
                <a:t>Cài đặt hàm</a:t>
              </a:r>
            </a:p>
          </p:txBody>
        </p:sp>
        <p:sp>
          <p:nvSpPr>
            <p:cNvPr id="6162" name="Rectangle 9"/>
            <p:cNvSpPr>
              <a:spLocks noChangeArrowheads="1"/>
            </p:cNvSpPr>
            <p:nvPr/>
          </p:nvSpPr>
          <p:spPr bwMode="auto">
            <a:xfrm>
              <a:off x="816" y="3456"/>
              <a:ext cx="163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b="1">
                  <a:solidFill>
                    <a:schemeClr val="bg1"/>
                  </a:solidFill>
                </a:rPr>
                <a:t>Hàm main()</a:t>
              </a:r>
            </a:p>
          </p:txBody>
        </p:sp>
        <p:sp>
          <p:nvSpPr>
            <p:cNvPr id="6163" name="Line 10"/>
            <p:cNvSpPr>
              <a:spLocks noChangeShapeType="1"/>
            </p:cNvSpPr>
            <p:nvPr/>
          </p:nvSpPr>
          <p:spPr bwMode="auto">
            <a:xfrm>
              <a:off x="1632" y="1440"/>
              <a:ext cx="0" cy="720"/>
            </a:xfrm>
            <a:prstGeom prst="line">
              <a:avLst/>
            </a:prstGeom>
            <a:noFill/>
            <a:ln w="38100" cmpd="dbl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11"/>
            <p:cNvSpPr>
              <a:spLocks noChangeShapeType="1"/>
            </p:cNvSpPr>
            <p:nvPr/>
          </p:nvSpPr>
          <p:spPr bwMode="auto">
            <a:xfrm>
              <a:off x="1632" y="2736"/>
              <a:ext cx="0" cy="720"/>
            </a:xfrm>
            <a:prstGeom prst="line">
              <a:avLst/>
            </a:prstGeom>
            <a:noFill/>
            <a:ln w="38100" cmpd="dbl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4" name="Text Box 14"/>
          <p:cNvSpPr txBox="1">
            <a:spLocks noChangeArrowheads="1"/>
          </p:cNvSpPr>
          <p:nvPr/>
        </p:nvSpPr>
        <p:spPr bwMode="auto">
          <a:xfrm rot="-5400000">
            <a:off x="-1348581" y="3786981"/>
            <a:ext cx="419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rgbClr val="0000CC"/>
                </a:solidFill>
              </a:rPr>
              <a:t>CHƯƠNG TRÌNH C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810000" y="1447800"/>
            <a:ext cx="4419600" cy="1143000"/>
            <a:chOff x="2448" y="768"/>
            <a:chExt cx="2784" cy="720"/>
          </a:xfrm>
        </p:grpSpPr>
        <p:sp>
          <p:nvSpPr>
            <p:cNvPr id="6158" name="AutoShape 15"/>
            <p:cNvSpPr>
              <a:spLocks noChangeArrowheads="1"/>
            </p:cNvSpPr>
            <p:nvPr/>
          </p:nvSpPr>
          <p:spPr bwMode="auto">
            <a:xfrm>
              <a:off x="2880" y="768"/>
              <a:ext cx="2352" cy="720"/>
            </a:xfrm>
            <a:prstGeom prst="foldedCorner">
              <a:avLst>
                <a:gd name="adj" fmla="val 12500"/>
              </a:avLst>
            </a:prstGeom>
            <a:solidFill>
              <a:srgbClr val="FFCCCC"/>
            </a:solidFill>
            <a:ln w="9525">
              <a:solidFill>
                <a:srgbClr val="0000CC"/>
              </a:solidFill>
              <a:prstDash val="dashDot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200" dirty="0" err="1"/>
                <a:t>Khai</a:t>
              </a:r>
              <a:r>
                <a:rPr lang="en-US" sz="2200" dirty="0"/>
                <a:t> </a:t>
              </a:r>
              <a:r>
                <a:rPr lang="en-US" sz="2200" dirty="0" err="1"/>
                <a:t>báo</a:t>
              </a:r>
              <a:r>
                <a:rPr lang="en-US" sz="2200" dirty="0"/>
                <a:t> </a:t>
              </a:r>
              <a:r>
                <a:rPr lang="en-US" sz="2200" dirty="0" err="1"/>
                <a:t>thư</a:t>
              </a:r>
              <a:r>
                <a:rPr lang="en-US" sz="2200" dirty="0"/>
                <a:t> </a:t>
              </a:r>
              <a:r>
                <a:rPr lang="en-US" sz="2200" dirty="0" err="1"/>
                <a:t>viện</a:t>
              </a:r>
              <a:r>
                <a:rPr lang="en-US" sz="2200" dirty="0"/>
                <a:t> </a:t>
              </a:r>
              <a:r>
                <a:rPr lang="en-US" sz="2200" dirty="0" err="1"/>
                <a:t>hàm</a:t>
              </a:r>
              <a:endParaRPr lang="en-US" sz="2200" dirty="0"/>
            </a:p>
            <a:p>
              <a:r>
                <a:rPr lang="en-US" sz="2200" dirty="0" err="1"/>
                <a:t>Khai</a:t>
              </a:r>
              <a:r>
                <a:rPr lang="en-US" sz="2200" dirty="0"/>
                <a:t> </a:t>
              </a:r>
              <a:r>
                <a:rPr lang="en-US" sz="2200" dirty="0" err="1"/>
                <a:t>báo</a:t>
              </a:r>
              <a:r>
                <a:rPr lang="en-US" sz="2200" dirty="0"/>
                <a:t> </a:t>
              </a:r>
              <a:r>
                <a:rPr lang="en-US" sz="2200" dirty="0" err="1"/>
                <a:t>hàm</a:t>
              </a:r>
              <a:endParaRPr lang="en-US" sz="2200" dirty="0"/>
            </a:p>
            <a:p>
              <a:r>
                <a:rPr lang="en-US" sz="2200" dirty="0" err="1"/>
                <a:t>Khai</a:t>
              </a:r>
              <a:r>
                <a:rPr lang="en-US" sz="2200" dirty="0"/>
                <a:t> </a:t>
              </a:r>
              <a:r>
                <a:rPr lang="en-US" sz="2200" dirty="0" err="1"/>
                <a:t>báo</a:t>
              </a:r>
              <a:r>
                <a:rPr lang="en-US" sz="2200" dirty="0"/>
                <a:t> </a:t>
              </a:r>
              <a:r>
                <a:rPr lang="en-US" sz="2200" dirty="0" err="1"/>
                <a:t>hằng</a:t>
              </a:r>
              <a:r>
                <a:rPr lang="en-US" sz="2200" dirty="0"/>
                <a:t> </a:t>
              </a:r>
              <a:r>
                <a:rPr lang="en-US" sz="2200" dirty="0" err="1"/>
                <a:t>số</a:t>
              </a:r>
              <a:r>
                <a:rPr lang="en-US" sz="2200" dirty="0"/>
                <a:t> …</a:t>
              </a:r>
            </a:p>
          </p:txBody>
        </p:sp>
        <p:sp>
          <p:nvSpPr>
            <p:cNvPr id="6159" name="Line 16"/>
            <p:cNvSpPr>
              <a:spLocks noChangeShapeType="1"/>
            </p:cNvSpPr>
            <p:nvPr/>
          </p:nvSpPr>
          <p:spPr bwMode="auto">
            <a:xfrm>
              <a:off x="2448" y="1152"/>
              <a:ext cx="432" cy="0"/>
            </a:xfrm>
            <a:prstGeom prst="line">
              <a:avLst/>
            </a:prstGeom>
            <a:noFill/>
            <a:ln w="57150" cmpd="thickThin">
              <a:solidFill>
                <a:srgbClr val="0000CC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810000" y="3505200"/>
            <a:ext cx="4419600" cy="1143000"/>
            <a:chOff x="2448" y="768"/>
            <a:chExt cx="2784" cy="720"/>
          </a:xfrm>
        </p:grpSpPr>
        <p:sp>
          <p:nvSpPr>
            <p:cNvPr id="6156" name="AutoShape 19"/>
            <p:cNvSpPr>
              <a:spLocks noChangeArrowheads="1"/>
            </p:cNvSpPr>
            <p:nvPr/>
          </p:nvSpPr>
          <p:spPr bwMode="auto">
            <a:xfrm>
              <a:off x="2880" y="768"/>
              <a:ext cx="2352" cy="720"/>
            </a:xfrm>
            <a:prstGeom prst="foldedCorner">
              <a:avLst>
                <a:gd name="adj" fmla="val 12500"/>
              </a:avLst>
            </a:prstGeom>
            <a:solidFill>
              <a:srgbClr val="FFCCCC"/>
            </a:solidFill>
            <a:ln w="9525">
              <a:solidFill>
                <a:srgbClr val="0000CC"/>
              </a:solidFill>
              <a:prstDash val="dashDot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200" dirty="0" err="1"/>
                <a:t>Cài</a:t>
              </a:r>
              <a:r>
                <a:rPr lang="en-US" sz="2200" dirty="0"/>
                <a:t> </a:t>
              </a:r>
              <a:r>
                <a:rPr lang="en-US" sz="2200" dirty="0" err="1"/>
                <a:t>đặt</a:t>
              </a:r>
              <a:r>
                <a:rPr lang="en-US" sz="2200" dirty="0"/>
                <a:t> </a:t>
              </a:r>
              <a:r>
                <a:rPr lang="en-US" sz="2200" dirty="0" err="1"/>
                <a:t>tất</a:t>
              </a:r>
              <a:r>
                <a:rPr lang="en-US" sz="2200" dirty="0"/>
                <a:t> </a:t>
              </a:r>
              <a:r>
                <a:rPr lang="en-US" sz="2200" dirty="0" err="1"/>
                <a:t>cả</a:t>
              </a:r>
              <a:r>
                <a:rPr lang="en-US" sz="2200" dirty="0"/>
                <a:t> </a:t>
              </a:r>
              <a:r>
                <a:rPr lang="en-US" sz="2200" dirty="0" err="1"/>
                <a:t>những</a:t>
              </a:r>
              <a:r>
                <a:rPr lang="en-US" sz="2200" dirty="0"/>
                <a:t> </a:t>
              </a:r>
              <a:r>
                <a:rPr lang="en-US" sz="2200" dirty="0" err="1"/>
                <a:t>hàm</a:t>
              </a:r>
              <a:r>
                <a:rPr lang="en-US" sz="2200" dirty="0"/>
                <a:t> con </a:t>
              </a:r>
            </a:p>
            <a:p>
              <a:r>
                <a:rPr lang="en-US" sz="2200" dirty="0" err="1"/>
                <a:t>đã</a:t>
              </a:r>
              <a:r>
                <a:rPr lang="en-US" sz="2200" dirty="0"/>
                <a:t> </a:t>
              </a:r>
              <a:r>
                <a:rPr lang="en-US" sz="2200" dirty="0" err="1"/>
                <a:t>được</a:t>
              </a:r>
              <a:r>
                <a:rPr lang="en-US" sz="2200" dirty="0"/>
                <a:t> </a:t>
              </a:r>
              <a:r>
                <a:rPr lang="en-US" sz="2200" dirty="0" err="1"/>
                <a:t>khai</a:t>
              </a:r>
              <a:r>
                <a:rPr lang="en-US" sz="2200" dirty="0"/>
                <a:t> </a:t>
              </a:r>
              <a:r>
                <a:rPr lang="en-US" sz="2200" dirty="0" err="1"/>
                <a:t>báo</a:t>
              </a:r>
              <a:endParaRPr lang="en-US" sz="2200" dirty="0"/>
            </a:p>
          </p:txBody>
        </p:sp>
        <p:sp>
          <p:nvSpPr>
            <p:cNvPr id="6157" name="Line 20"/>
            <p:cNvSpPr>
              <a:spLocks noChangeShapeType="1"/>
            </p:cNvSpPr>
            <p:nvPr/>
          </p:nvSpPr>
          <p:spPr bwMode="auto">
            <a:xfrm>
              <a:off x="2448" y="1152"/>
              <a:ext cx="432" cy="0"/>
            </a:xfrm>
            <a:prstGeom prst="line">
              <a:avLst/>
            </a:prstGeom>
            <a:noFill/>
            <a:ln w="57150" cmpd="thickThin">
              <a:solidFill>
                <a:srgbClr val="0000CC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200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810000" y="5562600"/>
            <a:ext cx="4419600" cy="1143000"/>
            <a:chOff x="2448" y="768"/>
            <a:chExt cx="2784" cy="720"/>
          </a:xfrm>
        </p:grpSpPr>
        <p:sp>
          <p:nvSpPr>
            <p:cNvPr id="6154" name="AutoShape 22"/>
            <p:cNvSpPr>
              <a:spLocks noChangeArrowheads="1"/>
            </p:cNvSpPr>
            <p:nvPr/>
          </p:nvSpPr>
          <p:spPr bwMode="auto">
            <a:xfrm>
              <a:off x="2880" y="768"/>
              <a:ext cx="2352" cy="720"/>
            </a:xfrm>
            <a:prstGeom prst="foldedCorner">
              <a:avLst>
                <a:gd name="adj" fmla="val 12500"/>
              </a:avLst>
            </a:prstGeom>
            <a:solidFill>
              <a:srgbClr val="FFCCCC"/>
            </a:solidFill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200" dirty="0" err="1"/>
                <a:t>Gọi</a:t>
              </a:r>
              <a:r>
                <a:rPr lang="en-US" sz="2200" dirty="0"/>
                <a:t> </a:t>
              </a:r>
              <a:r>
                <a:rPr lang="en-US" sz="2200" dirty="0" err="1"/>
                <a:t>thực</a:t>
              </a:r>
              <a:r>
                <a:rPr lang="en-US" sz="2200" dirty="0"/>
                <a:t> </a:t>
              </a:r>
              <a:r>
                <a:rPr lang="en-US" sz="2200" dirty="0" err="1"/>
                <a:t>hiện</a:t>
              </a:r>
              <a:r>
                <a:rPr lang="en-US" sz="2200" dirty="0"/>
                <a:t> </a:t>
              </a:r>
              <a:r>
                <a:rPr lang="en-US" sz="2200" dirty="0" err="1"/>
                <a:t>các</a:t>
              </a:r>
              <a:r>
                <a:rPr lang="en-US" sz="2200" dirty="0"/>
                <a:t> </a:t>
              </a:r>
              <a:r>
                <a:rPr lang="en-US" sz="2200" dirty="0" err="1"/>
                <a:t>hàm</a:t>
              </a:r>
              <a:r>
                <a:rPr lang="en-US" sz="2200" dirty="0"/>
                <a:t> </a:t>
              </a:r>
              <a:r>
                <a:rPr lang="en-US" sz="2200" dirty="0" err="1"/>
                <a:t>theo</a:t>
              </a:r>
              <a:r>
                <a:rPr lang="en-US" sz="2200" dirty="0"/>
                <a:t> </a:t>
              </a:r>
            </a:p>
            <a:p>
              <a:r>
                <a:rPr lang="en-US" sz="2200" dirty="0" err="1"/>
                <a:t>yêu</a:t>
              </a:r>
              <a:r>
                <a:rPr lang="en-US" sz="2200" dirty="0"/>
                <a:t> </a:t>
              </a:r>
              <a:r>
                <a:rPr lang="en-US" sz="2200" dirty="0" err="1"/>
                <a:t>cầu</a:t>
              </a:r>
              <a:r>
                <a:rPr lang="en-US" sz="2200" dirty="0"/>
                <a:t> </a:t>
              </a:r>
              <a:r>
                <a:rPr lang="en-US" sz="2200" dirty="0" err="1"/>
                <a:t>của</a:t>
              </a:r>
              <a:r>
                <a:rPr lang="en-US" sz="2200" dirty="0"/>
                <a:t> </a:t>
              </a:r>
              <a:r>
                <a:rPr lang="en-US" sz="2200" dirty="0" err="1"/>
                <a:t>bài</a:t>
              </a:r>
              <a:r>
                <a:rPr lang="en-US" sz="2200" dirty="0"/>
                <a:t> </a:t>
              </a:r>
              <a:r>
                <a:rPr lang="en-US" sz="2200" dirty="0" err="1"/>
                <a:t>toán</a:t>
              </a:r>
              <a:endParaRPr lang="en-US" sz="2200" dirty="0"/>
            </a:p>
          </p:txBody>
        </p:sp>
        <p:sp>
          <p:nvSpPr>
            <p:cNvPr id="6155" name="Line 23"/>
            <p:cNvSpPr>
              <a:spLocks noChangeShapeType="1"/>
            </p:cNvSpPr>
            <p:nvPr/>
          </p:nvSpPr>
          <p:spPr bwMode="auto">
            <a:xfrm>
              <a:off x="2448" y="1152"/>
              <a:ext cx="432" cy="0"/>
            </a:xfrm>
            <a:prstGeom prst="line">
              <a:avLst/>
            </a:prstGeom>
            <a:noFill/>
            <a:ln w="57150" cmpd="thickThin">
              <a:solidFill>
                <a:srgbClr val="0000CC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418019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animBg="1"/>
      <p:bldP spid="102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endParaRPr lang="en-US" dirty="0"/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7212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endParaRPr lang="en-US" sz="2800" b="1" dirty="0"/>
          </a:p>
          <a:p>
            <a:pPr eaLnBrk="1" hangingPunct="1">
              <a:lnSpc>
                <a:spcPct val="150000"/>
              </a:lnSpc>
            </a:pP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vừa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endParaRPr lang="en-US" sz="2800" dirty="0"/>
          </a:p>
          <a:p>
            <a:pPr eaLnBrk="1" hangingPunct="1">
              <a:lnSpc>
                <a:spcPct val="150000"/>
              </a:lnSpc>
            </a:pP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dấu</a:t>
            </a:r>
            <a:r>
              <a:rPr lang="en-US" sz="2800" dirty="0"/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2800" dirty="0"/>
              <a:t> </a:t>
            </a:r>
            <a:r>
              <a:rPr lang="en-US" sz="2800" dirty="0" err="1"/>
              <a:t>phía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cài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5237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188911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20485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8305800" cy="3657600"/>
          </a:xfrm>
        </p:spPr>
        <p:txBody>
          <a:bodyPr>
            <a:normAutofit fontScale="92500"/>
          </a:bodyPr>
          <a:lstStyle/>
          <a:p>
            <a:pPr marL="50800" indent="-4763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3200" dirty="0" err="1"/>
              <a:t>Xét</a:t>
            </a:r>
            <a:r>
              <a:rPr lang="en-US" sz="3200" dirty="0"/>
              <a:t> </a:t>
            </a:r>
            <a:r>
              <a:rPr lang="en-US" sz="3200" dirty="0" err="1"/>
              <a:t>chương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hoán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2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r>
              <a:rPr lang="en-US" sz="3200" dirty="0"/>
              <a:t> a, b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trước</a:t>
            </a:r>
            <a:r>
              <a:rPr lang="en-US" sz="3200" dirty="0"/>
              <a:t>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3200" dirty="0" err="1"/>
              <a:t>Viết</a:t>
            </a:r>
            <a:r>
              <a:rPr lang="en-US" sz="3200" dirty="0"/>
              <a:t> </a:t>
            </a:r>
            <a:r>
              <a:rPr lang="en-US" sz="3200" dirty="0" err="1"/>
              <a:t>chương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2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endParaRPr lang="en-US" sz="32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dùng</a:t>
            </a:r>
            <a:r>
              <a:rPr lang="en-US" sz="3200" dirty="0"/>
              <a:t> </a:t>
            </a:r>
            <a:r>
              <a:rPr lang="en-US" sz="3200" dirty="0" err="1"/>
              <a:t>tham</a:t>
            </a:r>
            <a:r>
              <a:rPr lang="en-US" sz="3200" dirty="0"/>
              <a:t> </a:t>
            </a:r>
            <a:r>
              <a:rPr lang="en-US" sz="3200" dirty="0" err="1"/>
              <a:t>chiếu</a:t>
            </a:r>
            <a:endParaRPr lang="en-US" sz="32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dùng</a:t>
            </a:r>
            <a:r>
              <a:rPr lang="en-US" sz="3200" dirty="0"/>
              <a:t> </a:t>
            </a:r>
            <a:r>
              <a:rPr lang="en-US" sz="3200" dirty="0" err="1"/>
              <a:t>tham</a:t>
            </a:r>
            <a:r>
              <a:rPr lang="en-US" sz="3200" dirty="0"/>
              <a:t> </a:t>
            </a:r>
            <a:r>
              <a:rPr lang="en-US" sz="3200" dirty="0" err="1"/>
              <a:t>chiếu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02550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990600"/>
            <a:ext cx="8915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HoanVi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tam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tam;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Trong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ham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HoanVi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: a =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; b =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5, b = 21;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Truoc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khi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goi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ham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HoanVi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: a =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; b =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a, b);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HoanVi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pPr lvl="1"/>
            <a:r>
              <a:rPr lang="pt-BR" sz="2000" dirty="0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"Sau khi goi ham HoanVi: a = </a:t>
            </a:r>
            <a:r>
              <a:rPr lang="pt-BR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; b = </a:t>
            </a:r>
            <a:r>
              <a:rPr lang="pt-BR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a, b);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9048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58800" y="152400"/>
            <a:ext cx="7975600" cy="39322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dirty="0" err="1">
                <a:solidFill>
                  <a:schemeClr val="bg1"/>
                </a:solidFill>
              </a:rPr>
              <a:t>Kết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quả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8800" y="4759404"/>
            <a:ext cx="6299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/>
              <a:t>Truoc</a:t>
            </a:r>
            <a:r>
              <a:rPr lang="en-US" sz="2200" b="1" dirty="0"/>
              <a:t> </a:t>
            </a:r>
            <a:r>
              <a:rPr lang="en-US" sz="2200" b="1" dirty="0" err="1"/>
              <a:t>khi</a:t>
            </a:r>
            <a:r>
              <a:rPr lang="en-US" sz="2200" b="1" dirty="0"/>
              <a:t> </a:t>
            </a:r>
            <a:r>
              <a:rPr lang="en-US" sz="2200" b="1" dirty="0" err="1"/>
              <a:t>goi</a:t>
            </a:r>
            <a:r>
              <a:rPr lang="en-US" sz="2200" b="1" dirty="0"/>
              <a:t> ham </a:t>
            </a:r>
            <a:r>
              <a:rPr lang="en-US" sz="2200" b="1" dirty="0" err="1"/>
              <a:t>HoanVi</a:t>
            </a:r>
            <a:r>
              <a:rPr lang="en-US" sz="2200" b="1" dirty="0"/>
              <a:t>: a = 5; b = 21</a:t>
            </a:r>
          </a:p>
          <a:p>
            <a:r>
              <a:rPr lang="en-US" sz="2200" b="1" dirty="0" err="1"/>
              <a:t>Trong</a:t>
            </a:r>
            <a:r>
              <a:rPr lang="en-US" sz="2200" b="1" dirty="0"/>
              <a:t> ham </a:t>
            </a:r>
            <a:r>
              <a:rPr lang="en-US" sz="2200" b="1" dirty="0" err="1"/>
              <a:t>HoanVi</a:t>
            </a:r>
            <a:r>
              <a:rPr lang="en-US" sz="2200" b="1" dirty="0"/>
              <a:t>: a = 21; b = 5</a:t>
            </a:r>
          </a:p>
          <a:p>
            <a:r>
              <a:rPr lang="en-US" sz="2200" b="1" dirty="0"/>
              <a:t>Sau </a:t>
            </a:r>
            <a:r>
              <a:rPr lang="en-US" sz="2200" b="1" dirty="0" err="1"/>
              <a:t>khi</a:t>
            </a:r>
            <a:r>
              <a:rPr lang="en-US" sz="2200" b="1" dirty="0"/>
              <a:t> </a:t>
            </a:r>
            <a:r>
              <a:rPr lang="en-US" sz="2200" b="1" dirty="0" err="1"/>
              <a:t>goi</a:t>
            </a:r>
            <a:r>
              <a:rPr lang="en-US" sz="2200" b="1" dirty="0"/>
              <a:t> ham </a:t>
            </a:r>
            <a:r>
              <a:rPr lang="en-US" sz="2200" b="1" dirty="0" err="1"/>
              <a:t>HoanVi</a:t>
            </a:r>
            <a:r>
              <a:rPr lang="en-US" sz="2200" b="1" dirty="0"/>
              <a:t>: a = 5; b = 21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7526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24384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Hàm</a:t>
            </a:r>
            <a:r>
              <a:rPr lang="en-US" dirty="0"/>
              <a:t> main()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3124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HoanVi</a:t>
            </a:r>
            <a:r>
              <a:rPr lang="en-US" dirty="0"/>
              <a:t> ()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3809999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5000" y="17526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0" y="24384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5, b = 21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0" y="3124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21, b = 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5000" y="3809999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0" idx="1"/>
          </p:cNvCxnSpPr>
          <p:nvPr/>
        </p:nvCxnSpPr>
        <p:spPr>
          <a:xfrm>
            <a:off x="3505200" y="2743200"/>
            <a:ext cx="2209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1" idx="1"/>
          </p:cNvCxnSpPr>
          <p:nvPr/>
        </p:nvCxnSpPr>
        <p:spPr>
          <a:xfrm>
            <a:off x="3505200" y="3429000"/>
            <a:ext cx="2209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6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58800" y="117230"/>
            <a:ext cx="7975600" cy="39322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dirty="0" err="1">
                <a:solidFill>
                  <a:schemeClr val="bg1"/>
                </a:solidFill>
              </a:rPr>
              <a:t>Cần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phải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thay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đổi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thành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tham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chiếu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7526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24384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Hàm</a:t>
            </a:r>
            <a:r>
              <a:rPr lang="en-US" dirty="0"/>
              <a:t> main()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3124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HoanVi</a:t>
            </a:r>
            <a:r>
              <a:rPr lang="en-US" dirty="0"/>
              <a:t> ()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3809999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5000" y="17526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0" y="24384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5, b = 21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0" y="3124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15000" y="3809999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0" idx="1"/>
          </p:cNvCxnSpPr>
          <p:nvPr/>
        </p:nvCxnSpPr>
        <p:spPr>
          <a:xfrm>
            <a:off x="3505200" y="2743200"/>
            <a:ext cx="2209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0" idx="1"/>
          </p:cNvCxnSpPr>
          <p:nvPr/>
        </p:nvCxnSpPr>
        <p:spPr>
          <a:xfrm flipV="1">
            <a:off x="3505200" y="2743200"/>
            <a:ext cx="220980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898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990600"/>
            <a:ext cx="8915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HoanVi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tam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tam;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Trong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ham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HoanVi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: a =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; b =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5, b = 21;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Truoc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khi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goi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ham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HoanVi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: a =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; b = </a:t>
            </a:r>
            <a:r>
              <a:rPr lang="en-US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a, b);</a:t>
            </a:r>
          </a:p>
          <a:p>
            <a:pPr lvl="1"/>
            <a:r>
              <a:rPr lang="en-US" sz="2000" dirty="0" err="1">
                <a:solidFill>
                  <a:srgbClr val="483D8B"/>
                </a:solidFill>
                <a:latin typeface="Consolas" panose="020B0609020204030204" pitchFamily="49" charset="0"/>
              </a:rPr>
              <a:t>HoanVi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pPr lvl="1"/>
            <a:r>
              <a:rPr lang="pt-BR" sz="2000" dirty="0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"Sau khi goi ham HoanVi: a = </a:t>
            </a:r>
            <a:r>
              <a:rPr lang="pt-BR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; b = </a:t>
            </a:r>
            <a:r>
              <a:rPr lang="pt-BR" sz="20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pt-BR" sz="20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a, b);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752600" y="990600"/>
            <a:ext cx="2286000" cy="381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2 4"/>
          <p:cNvSpPr/>
          <p:nvPr/>
        </p:nvSpPr>
        <p:spPr>
          <a:xfrm>
            <a:off x="4876800" y="381000"/>
            <a:ext cx="2514600" cy="49530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Tham</a:t>
            </a:r>
            <a:r>
              <a:rPr lang="en-US" sz="2200" dirty="0"/>
              <a:t> </a:t>
            </a:r>
            <a:r>
              <a:rPr lang="en-US" sz="2200" dirty="0" err="1"/>
              <a:t>chiếu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74580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5486400"/>
            <a:ext cx="61722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Truoc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goi</a:t>
            </a:r>
            <a:r>
              <a:rPr lang="en-US" sz="2400" dirty="0"/>
              <a:t> ham </a:t>
            </a:r>
            <a:r>
              <a:rPr lang="en-US" sz="2400" dirty="0" err="1"/>
              <a:t>HoanVi</a:t>
            </a:r>
            <a:r>
              <a:rPr lang="en-US" sz="2400" dirty="0"/>
              <a:t>: a = 5; b = 21</a:t>
            </a:r>
          </a:p>
          <a:p>
            <a:r>
              <a:rPr lang="en-US" sz="2400" dirty="0" err="1"/>
              <a:t>Trong</a:t>
            </a:r>
            <a:r>
              <a:rPr lang="en-US" sz="2400" dirty="0"/>
              <a:t> ham </a:t>
            </a:r>
            <a:r>
              <a:rPr lang="en-US" sz="2400" dirty="0" err="1"/>
              <a:t>HoanVi</a:t>
            </a:r>
            <a:r>
              <a:rPr lang="en-US" sz="2400" dirty="0"/>
              <a:t>: a = 21; b = 5</a:t>
            </a:r>
          </a:p>
          <a:p>
            <a:r>
              <a:rPr lang="en-US" sz="2400" dirty="0"/>
              <a:t>Sau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goi</a:t>
            </a:r>
            <a:r>
              <a:rPr lang="en-US" sz="2400" dirty="0"/>
              <a:t> ham </a:t>
            </a:r>
            <a:r>
              <a:rPr lang="en-US" sz="2400" dirty="0" err="1"/>
              <a:t>HoanVi</a:t>
            </a:r>
            <a:r>
              <a:rPr lang="en-US" sz="2400" dirty="0"/>
              <a:t>: a = 21; b = 5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7526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24384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Hàm</a:t>
            </a:r>
            <a:r>
              <a:rPr lang="en-US" dirty="0"/>
              <a:t> main()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3124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HoanVi</a:t>
            </a:r>
            <a:r>
              <a:rPr lang="en-US" dirty="0"/>
              <a:t> ()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3809999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5000" y="17526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0" y="24384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5, b = 21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0" y="3124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15000" y="3809999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0" idx="1"/>
          </p:cNvCxnSpPr>
          <p:nvPr/>
        </p:nvCxnSpPr>
        <p:spPr>
          <a:xfrm>
            <a:off x="3505200" y="2743200"/>
            <a:ext cx="2209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0" idx="1"/>
          </p:cNvCxnSpPr>
          <p:nvPr/>
        </p:nvCxnSpPr>
        <p:spPr>
          <a:xfrm flipV="1">
            <a:off x="3505200" y="2743200"/>
            <a:ext cx="220980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7159" y="4585156"/>
            <a:ext cx="76658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solidFill>
                  <a:srgbClr val="FF0000"/>
                </a:solidFill>
              </a:rPr>
              <a:t>Thay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đổi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giá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trị</a:t>
            </a:r>
            <a:r>
              <a:rPr lang="en-US" sz="2200" i="1" dirty="0">
                <a:solidFill>
                  <a:srgbClr val="FF0000"/>
                </a:solidFill>
              </a:rPr>
              <a:t> a, b </a:t>
            </a:r>
            <a:r>
              <a:rPr lang="en-US" sz="2200" i="1" dirty="0" err="1">
                <a:solidFill>
                  <a:srgbClr val="FF0000"/>
                </a:solidFill>
              </a:rPr>
              <a:t>của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hàm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HoanVi</a:t>
            </a:r>
            <a:r>
              <a:rPr lang="en-US" sz="2200" i="1" dirty="0">
                <a:solidFill>
                  <a:srgbClr val="FF0000"/>
                </a:solidFill>
              </a:rPr>
              <a:t>() </a:t>
            </a:r>
            <a:r>
              <a:rPr lang="en-US" sz="2200" i="1" dirty="0" err="1">
                <a:solidFill>
                  <a:srgbClr val="FF0000"/>
                </a:solidFill>
              </a:rPr>
              <a:t>cũng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là</a:t>
            </a:r>
            <a:r>
              <a:rPr lang="en-US" sz="2200" i="1" dirty="0">
                <a:solidFill>
                  <a:srgbClr val="FF0000"/>
                </a:solidFill>
              </a:rPr>
              <a:t> a, b </a:t>
            </a:r>
            <a:r>
              <a:rPr lang="en-US" sz="2200" i="1" dirty="0" err="1">
                <a:solidFill>
                  <a:srgbClr val="FF0000"/>
                </a:solidFill>
              </a:rPr>
              <a:t>của</a:t>
            </a:r>
            <a:r>
              <a:rPr lang="en-US" sz="2200" i="1" dirty="0">
                <a:solidFill>
                  <a:srgbClr val="FF0000"/>
                </a:solidFill>
              </a:rPr>
              <a:t> </a:t>
            </a:r>
            <a:r>
              <a:rPr lang="en-US" sz="2200" i="1" dirty="0" err="1">
                <a:solidFill>
                  <a:srgbClr val="FF0000"/>
                </a:solidFill>
              </a:rPr>
              <a:t>hàm</a:t>
            </a:r>
            <a:r>
              <a:rPr lang="en-US" sz="2200" i="1" dirty="0">
                <a:solidFill>
                  <a:srgbClr val="FF0000"/>
                </a:solidFill>
              </a:rPr>
              <a:t> main()</a:t>
            </a:r>
          </a:p>
        </p:txBody>
      </p:sp>
    </p:spTree>
    <p:extLst>
      <p:ext uri="{BB962C8B-B14F-4D97-AF65-F5344CB8AC3E}">
        <p14:creationId xmlns:p14="http://schemas.microsoft.com/office/powerpoint/2010/main" val="2236391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153400" cy="9144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8153400" cy="49530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en-US" b="1" dirty="0" err="1">
                <a:solidFill>
                  <a:srgbClr val="FF0000"/>
                </a:solidFill>
              </a:rPr>
              <a:t>Kết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quả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hàm</a:t>
            </a:r>
            <a:r>
              <a:rPr lang="en-US" b="1" dirty="0">
                <a:solidFill>
                  <a:srgbClr val="FF0000"/>
                </a:solidFill>
              </a:rPr>
              <a:t>? </a:t>
            </a:r>
            <a:r>
              <a:rPr lang="en-US" dirty="0">
                <a:sym typeface="Wingdings" pitchFamily="2" charset="2"/>
              </a:rPr>
              <a:t> KDL </a:t>
            </a:r>
            <a:r>
              <a:rPr lang="en-US" dirty="0" err="1">
                <a:sym typeface="Wingdings" pitchFamily="2" charset="2"/>
              </a:rPr>
              <a:t>trả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về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của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hàm</a:t>
            </a:r>
            <a:endParaRPr lang="en-US" dirty="0">
              <a:sym typeface="Wingdings" pitchFamily="2" charset="2"/>
            </a:endParaRPr>
          </a:p>
          <a:p>
            <a:pPr algn="just" eaLnBrk="1" hangingPunct="1">
              <a:lnSpc>
                <a:spcPct val="100000"/>
              </a:lnSpc>
            </a:pPr>
            <a:r>
              <a:rPr lang="en-US" dirty="0" err="1">
                <a:sym typeface="Wingdings" pitchFamily="2" charset="2"/>
              </a:rPr>
              <a:t>Hàm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làm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gì</a:t>
            </a:r>
            <a:r>
              <a:rPr lang="en-US" dirty="0">
                <a:sym typeface="Wingdings" pitchFamily="2" charset="2"/>
              </a:rPr>
              <a:t>?  </a:t>
            </a:r>
            <a:r>
              <a:rPr lang="en-US" dirty="0" err="1">
                <a:sym typeface="Wingdings" pitchFamily="2" charset="2"/>
              </a:rPr>
              <a:t>Xác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định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tên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hàm</a:t>
            </a:r>
            <a:endParaRPr lang="en-US" dirty="0">
              <a:sym typeface="Wingdings" pitchFamily="2" charset="2"/>
            </a:endParaRPr>
          </a:p>
          <a:p>
            <a:pPr algn="just" eaLnBrk="1" hangingPunct="1">
              <a:lnSpc>
                <a:spcPct val="100000"/>
              </a:lnSpc>
            </a:pP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Hàm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cần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những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thông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tin </a:t>
            </a: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gì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truyền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sym typeface="Wingdings" pitchFamily="2" charset="2"/>
              </a:rPr>
              <a:t>vào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?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Tham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số</a:t>
            </a:r>
            <a:endParaRPr lang="en-US" dirty="0">
              <a:sym typeface="Wingdings" pitchFamily="2" charset="2"/>
            </a:endParaRPr>
          </a:p>
          <a:p>
            <a:pPr algn="just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err="1">
                <a:sym typeface="Wingdings" pitchFamily="2" charset="2"/>
              </a:rPr>
              <a:t>Ứng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với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mỗi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thông</a:t>
            </a:r>
            <a:r>
              <a:rPr lang="en-US" dirty="0">
                <a:sym typeface="Wingdings" pitchFamily="2" charset="2"/>
              </a:rPr>
              <a:t> tin </a:t>
            </a:r>
            <a:r>
              <a:rPr lang="en-US" dirty="0" err="1">
                <a:sym typeface="Wingdings" pitchFamily="2" charset="2"/>
              </a:rPr>
              <a:t>đã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xác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định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xác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định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xem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đã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có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giá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trị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trước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vào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hàm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chưa</a:t>
            </a:r>
            <a:r>
              <a:rPr lang="en-US" dirty="0">
                <a:sym typeface="Wingdings" pitchFamily="2" charset="2"/>
              </a:rPr>
              <a:t>?</a:t>
            </a:r>
          </a:p>
          <a:p>
            <a:pPr algn="just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dirty="0">
                <a:sym typeface="Wingdings" pitchFamily="2" charset="2"/>
              </a:rPr>
              <a:t>	- </a:t>
            </a:r>
            <a:r>
              <a:rPr lang="en-US" dirty="0" err="1">
                <a:sym typeface="Wingdings" pitchFamily="2" charset="2"/>
              </a:rPr>
              <a:t>Nếu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chưa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có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Tham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chiếu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algn="just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dirty="0">
                <a:sym typeface="Wingdings" pitchFamily="2" charset="2"/>
              </a:rPr>
              <a:t>	- </a:t>
            </a:r>
            <a:r>
              <a:rPr lang="en-US" dirty="0" err="1">
                <a:sym typeface="Wingdings" pitchFamily="2" charset="2"/>
              </a:rPr>
              <a:t>Nếu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có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mà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sau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thực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hiện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xong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hàm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vẫn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không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thay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đổi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Tham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trị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algn="just"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dirty="0">
                <a:sym typeface="Wingdings" pitchFamily="2" charset="2"/>
              </a:rPr>
              <a:t>	- </a:t>
            </a:r>
            <a:r>
              <a:rPr lang="en-US" dirty="0" err="1">
                <a:sym typeface="Wingdings" pitchFamily="2" charset="2"/>
              </a:rPr>
              <a:t>Nếu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có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mà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sau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thực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hiện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xong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hàm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thì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giá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trị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cũng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bị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thay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đổi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theo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Tham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chiếu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6973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341311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5334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Viết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diện</a:t>
            </a:r>
            <a:r>
              <a:rPr lang="en-US" dirty="0"/>
              <a:t> </a:t>
            </a:r>
            <a:r>
              <a:rPr lang="en-US" dirty="0" err="1"/>
              <a:t>tích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chu</a:t>
            </a:r>
            <a:r>
              <a:rPr lang="en-US" dirty="0"/>
              <a:t> vi </a:t>
            </a:r>
            <a:r>
              <a:rPr lang="en-US" dirty="0" err="1"/>
              <a:t>hình</a:t>
            </a:r>
            <a:r>
              <a:rPr lang="en-US" dirty="0"/>
              <a:t> </a:t>
            </a:r>
            <a:r>
              <a:rPr lang="en-US" dirty="0" err="1"/>
              <a:t>tròn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bán</a:t>
            </a:r>
            <a:r>
              <a:rPr lang="en-US" dirty="0"/>
              <a:t> </a:t>
            </a:r>
            <a:r>
              <a:rPr lang="en-US" dirty="0" err="1"/>
              <a:t>kính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err="1"/>
              <a:t>nhập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̀ </a:t>
            </a:r>
            <a:r>
              <a:rPr lang="en-US" dirty="0" err="1"/>
              <a:t>bàn</a:t>
            </a:r>
            <a:r>
              <a:rPr lang="en-US" dirty="0"/>
              <a:t> </a:t>
            </a:r>
            <a:r>
              <a:rPr lang="en-US" dirty="0" err="1"/>
              <a:t>phím</a:t>
            </a:r>
            <a:endParaRPr lang="en-US" dirty="0"/>
          </a:p>
          <a:p>
            <a:pPr marL="0" indent="0" algn="just">
              <a:buNone/>
            </a:pPr>
            <a:r>
              <a:rPr lang="en-US" i="1" dirty="0" err="1"/>
              <a:t>Chương</a:t>
            </a:r>
            <a:r>
              <a:rPr lang="en-US" i="1" dirty="0"/>
              <a:t> </a:t>
            </a:r>
            <a:r>
              <a:rPr lang="en-US" i="1" dirty="0" err="1"/>
              <a:t>trình</a:t>
            </a:r>
            <a:r>
              <a:rPr lang="en-US" i="1" dirty="0"/>
              <a:t> </a:t>
            </a:r>
            <a:r>
              <a:rPr lang="en-US" i="1" dirty="0" err="1"/>
              <a:t>gồm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yêu</a:t>
            </a:r>
            <a:r>
              <a:rPr lang="en-US" i="1" dirty="0"/>
              <a:t> </a:t>
            </a:r>
            <a:r>
              <a:rPr lang="en-US" i="1" dirty="0" err="1"/>
              <a:t>cầu</a:t>
            </a:r>
            <a:r>
              <a:rPr lang="en-US" i="1" dirty="0"/>
              <a:t>:</a:t>
            </a:r>
          </a:p>
          <a:p>
            <a:pPr marL="514350" indent="-514350" algn="just">
              <a:buAutoNum type="arabicPeriod"/>
            </a:pPr>
            <a:r>
              <a:rPr lang="en-US" i="1" dirty="0" err="1"/>
              <a:t>Nhập</a:t>
            </a:r>
            <a:r>
              <a:rPr lang="en-US" i="1" dirty="0"/>
              <a:t> </a:t>
            </a:r>
            <a:r>
              <a:rPr lang="en-US" i="1" dirty="0" err="1"/>
              <a:t>bán</a:t>
            </a:r>
            <a:r>
              <a:rPr lang="en-US" i="1" dirty="0"/>
              <a:t> </a:t>
            </a:r>
            <a:r>
              <a:rPr lang="en-US" i="1" dirty="0" err="1"/>
              <a:t>kính</a:t>
            </a:r>
            <a:r>
              <a:rPr lang="en-US" i="1" dirty="0"/>
              <a:t>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tròn</a:t>
            </a:r>
            <a:endParaRPr lang="en-US" i="1" dirty="0"/>
          </a:p>
          <a:p>
            <a:pPr marL="514350" indent="-514350" algn="just">
              <a:buAutoNum type="arabicPeriod"/>
            </a:pPr>
            <a:r>
              <a:rPr lang="en-US" i="1" dirty="0" err="1"/>
              <a:t>Tính</a:t>
            </a:r>
            <a:r>
              <a:rPr lang="en-US" i="1" dirty="0"/>
              <a:t> </a:t>
            </a:r>
            <a:r>
              <a:rPr lang="en-US" i="1" dirty="0" err="1"/>
              <a:t>chu</a:t>
            </a:r>
            <a:r>
              <a:rPr lang="en-US" i="1" dirty="0"/>
              <a:t> vi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tròn</a:t>
            </a:r>
            <a:endParaRPr lang="en-US" i="1" dirty="0"/>
          </a:p>
          <a:p>
            <a:pPr marL="514350" indent="-514350" algn="just">
              <a:buAutoNum type="arabicPeriod"/>
            </a:pPr>
            <a:r>
              <a:rPr lang="en-US" i="1" dirty="0" err="1"/>
              <a:t>Tính</a:t>
            </a:r>
            <a:r>
              <a:rPr lang="en-US" i="1" dirty="0"/>
              <a:t> </a:t>
            </a:r>
            <a:r>
              <a:rPr lang="en-US" i="1" dirty="0" err="1"/>
              <a:t>diện</a:t>
            </a:r>
            <a:r>
              <a:rPr lang="en-US" i="1" dirty="0"/>
              <a:t> </a:t>
            </a:r>
            <a:r>
              <a:rPr lang="en-US" i="1" dirty="0" err="1"/>
              <a:t>tích</a:t>
            </a:r>
            <a:r>
              <a:rPr lang="en-US" i="1" dirty="0"/>
              <a:t>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tròn</a:t>
            </a:r>
            <a:endParaRPr lang="en-US" i="1" dirty="0"/>
          </a:p>
          <a:p>
            <a:pPr marL="514350" indent="-514350" algn="just">
              <a:buAutoNum type="arabicPeriod"/>
            </a:pPr>
            <a:r>
              <a:rPr lang="en-US" i="1" dirty="0" err="1"/>
              <a:t>Xuất</a:t>
            </a:r>
            <a:r>
              <a:rPr lang="en-US" i="1" dirty="0"/>
              <a:t> </a:t>
            </a:r>
            <a:r>
              <a:rPr lang="en-US" i="1" dirty="0" err="1"/>
              <a:t>kết</a:t>
            </a:r>
            <a:r>
              <a:rPr lang="en-US" i="1" dirty="0"/>
              <a:t> </a:t>
            </a:r>
            <a:r>
              <a:rPr lang="en-US" i="1" dirty="0" err="1"/>
              <a:t>quả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00670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341311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5334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1" dirty="0" err="1"/>
              <a:t>Hàm</a:t>
            </a:r>
            <a:r>
              <a:rPr lang="en-US" b="1" i="1" dirty="0"/>
              <a:t> </a:t>
            </a:r>
            <a:r>
              <a:rPr lang="en-US" b="1" i="1" dirty="0" err="1"/>
              <a:t>nhập</a:t>
            </a:r>
            <a:r>
              <a:rPr lang="en-US" b="1" i="1" dirty="0"/>
              <a:t> </a:t>
            </a:r>
            <a:r>
              <a:rPr lang="en-US" b="1" i="1" dirty="0" err="1"/>
              <a:t>bán</a:t>
            </a:r>
            <a:r>
              <a:rPr lang="en-US" b="1" i="1" dirty="0"/>
              <a:t> </a:t>
            </a:r>
            <a:r>
              <a:rPr lang="en-US" b="1" i="1" dirty="0" err="1"/>
              <a:t>kính</a:t>
            </a:r>
            <a:r>
              <a:rPr lang="en-US" b="1" i="1" dirty="0"/>
              <a:t> </a:t>
            </a:r>
            <a:r>
              <a:rPr lang="en-US" b="1" i="1" dirty="0" err="1"/>
              <a:t>hình</a:t>
            </a:r>
            <a:r>
              <a:rPr lang="en-US" b="1" i="1" dirty="0"/>
              <a:t> </a:t>
            </a:r>
            <a:r>
              <a:rPr lang="en-US" b="1" i="1" dirty="0" err="1"/>
              <a:t>tròn</a:t>
            </a:r>
            <a:endParaRPr lang="en-US" b="1" i="1" dirty="0"/>
          </a:p>
          <a:p>
            <a:pPr algn="just">
              <a:buFontTx/>
              <a:buChar char="-"/>
            </a:pP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vào</a:t>
            </a:r>
            <a:r>
              <a:rPr lang="en-US" i="1" dirty="0"/>
              <a:t>: </a:t>
            </a:r>
            <a:r>
              <a:rPr lang="en-US" i="1" dirty="0" err="1"/>
              <a:t>bán</a:t>
            </a:r>
            <a:r>
              <a:rPr lang="en-US" i="1" dirty="0"/>
              <a:t> </a:t>
            </a:r>
            <a:r>
              <a:rPr lang="en-US" i="1" dirty="0" err="1"/>
              <a:t>kính</a:t>
            </a:r>
            <a:r>
              <a:rPr lang="en-US" i="1" dirty="0"/>
              <a:t> r (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nguyên</a:t>
            </a:r>
            <a:r>
              <a:rPr lang="en-US" i="1" dirty="0"/>
              <a:t>), </a:t>
            </a:r>
            <a:r>
              <a:rPr lang="en-US" i="1" dirty="0" err="1"/>
              <a:t>sau</a:t>
            </a:r>
            <a:r>
              <a:rPr lang="en-US" i="1" dirty="0"/>
              <a:t> </a:t>
            </a:r>
            <a:r>
              <a:rPr lang="en-US" i="1" dirty="0" err="1"/>
              <a:t>khi</a:t>
            </a:r>
            <a:r>
              <a:rPr lang="en-US" i="1" dirty="0"/>
              <a:t> </a:t>
            </a:r>
            <a:r>
              <a:rPr lang="en-US" i="1" dirty="0" err="1"/>
              <a:t>nhập</a:t>
            </a:r>
            <a:r>
              <a:rPr lang="en-US" i="1" dirty="0"/>
              <a:t> </a:t>
            </a:r>
            <a:r>
              <a:rPr lang="en-US" i="1" dirty="0" err="1"/>
              <a:t>xong</a:t>
            </a:r>
            <a:r>
              <a:rPr lang="en-US" i="1" dirty="0"/>
              <a:t> r </a:t>
            </a:r>
            <a:r>
              <a:rPr lang="en-US" i="1" dirty="0" err="1"/>
              <a:t>thì</a:t>
            </a:r>
            <a:r>
              <a:rPr lang="en-US" i="1" dirty="0"/>
              <a:t>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nhập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hàm</a:t>
            </a:r>
            <a:r>
              <a:rPr lang="en-US" i="1" dirty="0"/>
              <a:t> </a:t>
            </a:r>
            <a:r>
              <a:rPr lang="en-US" i="1" dirty="0" err="1"/>
              <a:t>gọi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phải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cùng</a:t>
            </a:r>
            <a:r>
              <a:rPr lang="en-US" i="1" dirty="0"/>
              <a:t>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r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là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tham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chiếu</a:t>
            </a:r>
            <a:r>
              <a:rPr lang="en-US" i="1" dirty="0"/>
              <a:t> </a:t>
            </a:r>
          </a:p>
          <a:p>
            <a:pPr algn="just">
              <a:buFontTx/>
              <a:buChar char="-"/>
            </a:pP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ra</a:t>
            </a:r>
            <a:r>
              <a:rPr lang="en-US" i="1" dirty="0"/>
              <a:t>: 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</a:t>
            </a:r>
            <a:r>
              <a:rPr lang="en-US" i="1" dirty="0" err="1"/>
              <a:t>trả</a:t>
            </a:r>
            <a:r>
              <a:rPr lang="en-US" i="1" dirty="0"/>
              <a:t> </a:t>
            </a:r>
            <a:r>
              <a:rPr lang="en-US" i="1" dirty="0" err="1"/>
              <a:t>về</a:t>
            </a:r>
            <a:r>
              <a:rPr lang="en-US" i="1" dirty="0"/>
              <a:t>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KDL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trả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về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của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hàm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là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void</a:t>
            </a:r>
          </a:p>
          <a:p>
            <a:pPr marL="0" indent="0" algn="just">
              <a:buNone/>
            </a:pPr>
            <a:r>
              <a:rPr lang="en-US" i="1" dirty="0">
                <a:sym typeface="Wingdings" panose="05000000000000000000" pitchFamily="2" charset="2"/>
              </a:rPr>
              <a:t> </a:t>
            </a:r>
            <a:r>
              <a:rPr lang="en-US" i="1" dirty="0" err="1">
                <a:sym typeface="Wingdings" panose="05000000000000000000" pitchFamily="2" charset="2"/>
              </a:rPr>
              <a:t>Nguyên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mẫu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hàm</a:t>
            </a:r>
            <a:r>
              <a:rPr lang="en-US" i="1" dirty="0">
                <a:sym typeface="Wingdings" panose="05000000000000000000" pitchFamily="2" charset="2"/>
              </a:rPr>
              <a:t>: </a:t>
            </a:r>
            <a:r>
              <a:rPr lang="en-US" b="1" i="1" dirty="0">
                <a:sym typeface="Wingdings" panose="05000000000000000000" pitchFamily="2" charset="2"/>
              </a:rPr>
              <a:t>void </a:t>
            </a:r>
            <a:r>
              <a:rPr lang="en-US" b="1" i="1" dirty="0" err="1">
                <a:sym typeface="Wingdings" panose="05000000000000000000" pitchFamily="2" charset="2"/>
              </a:rPr>
              <a:t>NhapBanKinh</a:t>
            </a:r>
            <a:r>
              <a:rPr lang="en-US" b="1" i="1" dirty="0">
                <a:sym typeface="Wingdings" panose="05000000000000000000" pitchFamily="2" charset="2"/>
              </a:rPr>
              <a:t>(</a:t>
            </a:r>
            <a:r>
              <a:rPr lang="en-US" b="1" i="1" dirty="0" err="1">
                <a:sym typeface="Wingdings" panose="05000000000000000000" pitchFamily="2" charset="2"/>
              </a:rPr>
              <a:t>int</a:t>
            </a:r>
            <a:r>
              <a:rPr lang="en-US" b="1" i="1" dirty="0">
                <a:sym typeface="Wingdings" panose="05000000000000000000" pitchFamily="2" charset="2"/>
              </a:rPr>
              <a:t> &amp;r);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56268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05800" cy="4953000"/>
          </a:xfrm>
        </p:spPr>
        <p:txBody>
          <a:bodyPr/>
          <a:lstStyle/>
          <a:p>
            <a:pPr marL="46037" indent="0" algn="just">
              <a:buNone/>
            </a:pPr>
            <a:r>
              <a:rPr lang="en-US" sz="3200" dirty="0" err="1"/>
              <a:t>Xét</a:t>
            </a:r>
            <a:r>
              <a:rPr lang="en-US" sz="3200" dirty="0"/>
              <a:t> </a:t>
            </a:r>
            <a:r>
              <a:rPr lang="en-US" sz="3200" dirty="0" err="1"/>
              <a:t>chương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nhập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r>
              <a:rPr lang="en-US" sz="3200" dirty="0"/>
              <a:t> </a:t>
            </a:r>
            <a:r>
              <a:rPr lang="en-US" sz="3200" dirty="0" err="1"/>
              <a:t>dương</a:t>
            </a:r>
            <a:r>
              <a:rPr lang="en-US" sz="3200" dirty="0"/>
              <a:t> n, in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màn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r>
              <a:rPr lang="en-US" sz="3200" dirty="0"/>
              <a:t> </a:t>
            </a:r>
            <a:r>
              <a:rPr lang="en-US" sz="3200" dirty="0" err="1"/>
              <a:t>tố</a:t>
            </a:r>
            <a:r>
              <a:rPr lang="en-US" sz="3200" dirty="0"/>
              <a:t> </a:t>
            </a:r>
            <a:r>
              <a:rPr lang="en-US" sz="3200" dirty="0" err="1"/>
              <a:t>nhỏ</a:t>
            </a:r>
            <a:r>
              <a:rPr lang="en-US" sz="3200" dirty="0"/>
              <a:t> </a:t>
            </a:r>
            <a:r>
              <a:rPr lang="en-US" sz="3200" dirty="0" err="1"/>
              <a:t>hơn</a:t>
            </a:r>
            <a:r>
              <a:rPr lang="en-US" sz="3200" dirty="0"/>
              <a:t> n</a:t>
            </a:r>
          </a:p>
          <a:p>
            <a:pPr marL="46037" indent="0" algn="just">
              <a:buNone/>
            </a:pPr>
            <a:endParaRPr lang="en-US" sz="3200" dirty="0"/>
          </a:p>
          <a:p>
            <a:pPr marL="46037" indent="0" algn="just">
              <a:buNone/>
            </a:pPr>
            <a:r>
              <a:rPr lang="en-US" sz="3200" b="1" u="sng" dirty="0" err="1">
                <a:solidFill>
                  <a:schemeClr val="tx1"/>
                </a:solidFill>
              </a:rPr>
              <a:t>Ví</a:t>
            </a:r>
            <a:r>
              <a:rPr lang="en-US" sz="3200" b="1" u="sng" dirty="0">
                <a:solidFill>
                  <a:schemeClr val="tx1"/>
                </a:solidFill>
              </a:rPr>
              <a:t> </a:t>
            </a:r>
            <a:r>
              <a:rPr lang="en-US" sz="3200" b="1" u="sng" dirty="0" err="1">
                <a:solidFill>
                  <a:schemeClr val="tx1"/>
                </a:solidFill>
              </a:rPr>
              <a:t>dụ</a:t>
            </a:r>
            <a:r>
              <a:rPr lang="en-US" sz="3200" b="1" u="sng" dirty="0">
                <a:solidFill>
                  <a:schemeClr val="tx1"/>
                </a:solidFill>
              </a:rPr>
              <a:t>: </a:t>
            </a:r>
          </a:p>
          <a:p>
            <a:pPr marL="46037" indent="0" algn="just">
              <a:buNone/>
            </a:pPr>
            <a:r>
              <a:rPr lang="en-US" sz="3200" i="1" dirty="0">
                <a:solidFill>
                  <a:srgbClr val="C00000"/>
                </a:solidFill>
              </a:rPr>
              <a:t>	</a:t>
            </a:r>
            <a:r>
              <a:rPr lang="en-US" sz="3200" i="1" dirty="0" err="1">
                <a:solidFill>
                  <a:srgbClr val="C00000"/>
                </a:solidFill>
              </a:rPr>
              <a:t>Nhập</a:t>
            </a:r>
            <a:r>
              <a:rPr lang="en-US" sz="3200" i="1" dirty="0">
                <a:solidFill>
                  <a:srgbClr val="C00000"/>
                </a:solidFill>
              </a:rPr>
              <a:t> n = 10 </a:t>
            </a:r>
          </a:p>
          <a:p>
            <a:pPr marL="46037" indent="0" algn="just">
              <a:buNone/>
            </a:pPr>
            <a:r>
              <a:rPr lang="en-US" sz="3200" i="1" dirty="0">
                <a:solidFill>
                  <a:srgbClr val="C00000"/>
                </a:solidFill>
              </a:rPr>
              <a:t>	</a:t>
            </a:r>
            <a:r>
              <a:rPr lang="en-US" sz="3200" i="1" dirty="0" err="1">
                <a:solidFill>
                  <a:srgbClr val="C00000"/>
                </a:solidFill>
              </a:rPr>
              <a:t>Kết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i="1" dirty="0" err="1">
                <a:solidFill>
                  <a:srgbClr val="C00000"/>
                </a:solidFill>
              </a:rPr>
              <a:t>quả</a:t>
            </a:r>
            <a:r>
              <a:rPr lang="en-US" sz="3200" i="1" dirty="0">
                <a:solidFill>
                  <a:srgbClr val="C00000"/>
                </a:solidFill>
              </a:rPr>
              <a:t> in </a:t>
            </a:r>
            <a:r>
              <a:rPr lang="en-US" sz="3200" i="1" dirty="0" err="1">
                <a:solidFill>
                  <a:srgbClr val="C00000"/>
                </a:solidFill>
              </a:rPr>
              <a:t>ra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i="1" dirty="0" err="1">
                <a:solidFill>
                  <a:srgbClr val="C00000"/>
                </a:solidFill>
              </a:rPr>
              <a:t>màn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i="1" dirty="0" err="1">
                <a:solidFill>
                  <a:srgbClr val="C00000"/>
                </a:solidFill>
              </a:rPr>
              <a:t>hình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i="1" dirty="0" err="1">
                <a:solidFill>
                  <a:srgbClr val="C00000"/>
                </a:solidFill>
              </a:rPr>
              <a:t>là</a:t>
            </a:r>
            <a:r>
              <a:rPr lang="en-US" sz="3200" i="1" dirty="0">
                <a:solidFill>
                  <a:srgbClr val="C00000"/>
                </a:solidFill>
              </a:rPr>
              <a:t>: 2, 3, 5, 7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382000" cy="1020763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89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341311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5334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1" dirty="0" err="1"/>
              <a:t>Hàm</a:t>
            </a:r>
            <a:r>
              <a:rPr lang="en-US" b="1" i="1" dirty="0"/>
              <a:t> </a:t>
            </a:r>
            <a:r>
              <a:rPr lang="en-US" b="1" i="1" dirty="0" err="1"/>
              <a:t>tính</a:t>
            </a:r>
            <a:r>
              <a:rPr lang="en-US" b="1" i="1" dirty="0"/>
              <a:t> </a:t>
            </a:r>
            <a:r>
              <a:rPr lang="en-US" b="1" i="1" dirty="0" err="1"/>
              <a:t>chu</a:t>
            </a:r>
            <a:r>
              <a:rPr lang="en-US" b="1" i="1" dirty="0"/>
              <a:t> vi </a:t>
            </a:r>
            <a:r>
              <a:rPr lang="en-US" b="1" i="1" dirty="0" err="1"/>
              <a:t>hình</a:t>
            </a:r>
            <a:r>
              <a:rPr lang="en-US" b="1" i="1" dirty="0"/>
              <a:t> </a:t>
            </a:r>
            <a:r>
              <a:rPr lang="en-US" b="1" i="1" dirty="0" err="1"/>
              <a:t>tròn</a:t>
            </a:r>
            <a:endParaRPr lang="en-US" b="1" i="1" dirty="0"/>
          </a:p>
          <a:p>
            <a:pPr algn="just">
              <a:buFontTx/>
              <a:buChar char="-"/>
            </a:pP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vào</a:t>
            </a:r>
            <a:r>
              <a:rPr lang="en-US" i="1" dirty="0"/>
              <a:t>: </a:t>
            </a:r>
            <a:r>
              <a:rPr lang="en-US" i="1" dirty="0" err="1"/>
              <a:t>bán</a:t>
            </a:r>
            <a:r>
              <a:rPr lang="en-US" i="1" dirty="0"/>
              <a:t> </a:t>
            </a:r>
            <a:r>
              <a:rPr lang="en-US" i="1" dirty="0" err="1"/>
              <a:t>kính</a:t>
            </a:r>
            <a:r>
              <a:rPr lang="en-US" i="1" dirty="0"/>
              <a:t> r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tròn</a:t>
            </a:r>
            <a:endParaRPr lang="en-US" i="1" dirty="0"/>
          </a:p>
          <a:p>
            <a:pPr algn="just">
              <a:buFontTx/>
              <a:buChar char="-"/>
            </a:pP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ra</a:t>
            </a:r>
            <a:r>
              <a:rPr lang="en-US" i="1" dirty="0"/>
              <a:t>: </a:t>
            </a:r>
            <a:r>
              <a:rPr lang="en-US" i="1" dirty="0" err="1"/>
              <a:t>chu</a:t>
            </a:r>
            <a:r>
              <a:rPr lang="en-US" i="1" dirty="0"/>
              <a:t> vi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tròn</a:t>
            </a:r>
            <a:r>
              <a:rPr lang="en-US" i="1" dirty="0"/>
              <a:t> (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– do </a:t>
            </a:r>
            <a:r>
              <a:rPr lang="en-US" i="1" dirty="0" err="1"/>
              <a:t>nhân</a:t>
            </a:r>
            <a:r>
              <a:rPr lang="en-US" i="1" dirty="0"/>
              <a:t> </a:t>
            </a:r>
            <a:r>
              <a:rPr lang="en-US" i="1" dirty="0" err="1"/>
              <a:t>với</a:t>
            </a:r>
            <a:r>
              <a:rPr lang="en-US" i="1" dirty="0"/>
              <a:t> pi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)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KDL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trả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về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của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hàm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là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float</a:t>
            </a:r>
          </a:p>
          <a:p>
            <a:pPr marL="0" indent="0" algn="just">
              <a:buNone/>
            </a:pPr>
            <a:r>
              <a:rPr lang="en-US" i="1" dirty="0">
                <a:sym typeface="Wingdings" panose="05000000000000000000" pitchFamily="2" charset="2"/>
              </a:rPr>
              <a:t> </a:t>
            </a:r>
            <a:r>
              <a:rPr lang="en-US" i="1" dirty="0" err="1">
                <a:sym typeface="Wingdings" panose="05000000000000000000" pitchFamily="2" charset="2"/>
              </a:rPr>
              <a:t>Nguyên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mẫu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hàm</a:t>
            </a:r>
            <a:r>
              <a:rPr lang="en-US" i="1" dirty="0">
                <a:sym typeface="Wingdings" panose="05000000000000000000" pitchFamily="2" charset="2"/>
              </a:rPr>
              <a:t>: </a:t>
            </a:r>
            <a:r>
              <a:rPr lang="en-US" b="1" i="1" dirty="0">
                <a:sym typeface="Wingdings" panose="05000000000000000000" pitchFamily="2" charset="2"/>
              </a:rPr>
              <a:t>float </a:t>
            </a:r>
            <a:r>
              <a:rPr lang="en-US" b="1" i="1" dirty="0" err="1">
                <a:sym typeface="Wingdings" panose="05000000000000000000" pitchFamily="2" charset="2"/>
              </a:rPr>
              <a:t>TinhChuVi</a:t>
            </a:r>
            <a:r>
              <a:rPr lang="en-US" b="1" i="1" dirty="0">
                <a:sym typeface="Wingdings" panose="05000000000000000000" pitchFamily="2" charset="2"/>
              </a:rPr>
              <a:t>(</a:t>
            </a:r>
            <a:r>
              <a:rPr lang="en-US" b="1" i="1" dirty="0" err="1">
                <a:sym typeface="Wingdings" panose="05000000000000000000" pitchFamily="2" charset="2"/>
              </a:rPr>
              <a:t>int</a:t>
            </a:r>
            <a:r>
              <a:rPr lang="en-US" b="1" i="1" dirty="0">
                <a:sym typeface="Wingdings" panose="05000000000000000000" pitchFamily="2" charset="2"/>
              </a:rPr>
              <a:t> r);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47599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341311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5334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1" dirty="0" err="1"/>
              <a:t>Hàm</a:t>
            </a:r>
            <a:r>
              <a:rPr lang="en-US" b="1" i="1" dirty="0"/>
              <a:t> </a:t>
            </a:r>
            <a:r>
              <a:rPr lang="en-US" b="1" i="1" dirty="0" err="1"/>
              <a:t>tính</a:t>
            </a:r>
            <a:r>
              <a:rPr lang="en-US" b="1" i="1" dirty="0"/>
              <a:t> </a:t>
            </a:r>
            <a:r>
              <a:rPr lang="en-US" b="1" i="1" dirty="0" err="1"/>
              <a:t>diện</a:t>
            </a:r>
            <a:r>
              <a:rPr lang="en-US" b="1" i="1" dirty="0"/>
              <a:t> </a:t>
            </a:r>
            <a:r>
              <a:rPr lang="en-US" b="1" i="1" dirty="0" err="1"/>
              <a:t>tích</a:t>
            </a:r>
            <a:r>
              <a:rPr lang="en-US" b="1" i="1" dirty="0"/>
              <a:t> </a:t>
            </a:r>
            <a:r>
              <a:rPr lang="en-US" b="1" i="1" dirty="0" err="1"/>
              <a:t>hình</a:t>
            </a:r>
            <a:r>
              <a:rPr lang="en-US" b="1" i="1" dirty="0"/>
              <a:t> </a:t>
            </a:r>
            <a:r>
              <a:rPr lang="en-US" b="1" i="1" dirty="0" err="1"/>
              <a:t>tròn</a:t>
            </a:r>
            <a:endParaRPr lang="en-US" b="1" i="1" dirty="0"/>
          </a:p>
          <a:p>
            <a:pPr algn="just">
              <a:buFontTx/>
              <a:buChar char="-"/>
            </a:pP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vào</a:t>
            </a:r>
            <a:r>
              <a:rPr lang="en-US" i="1" dirty="0"/>
              <a:t>: </a:t>
            </a:r>
            <a:r>
              <a:rPr lang="en-US" i="1" dirty="0" err="1"/>
              <a:t>bán</a:t>
            </a:r>
            <a:r>
              <a:rPr lang="en-US" i="1" dirty="0"/>
              <a:t> </a:t>
            </a:r>
            <a:r>
              <a:rPr lang="en-US" i="1" dirty="0" err="1"/>
              <a:t>kính</a:t>
            </a:r>
            <a:r>
              <a:rPr lang="en-US" i="1" dirty="0"/>
              <a:t> r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tròn</a:t>
            </a:r>
            <a:endParaRPr lang="en-US" i="1" dirty="0"/>
          </a:p>
          <a:p>
            <a:pPr algn="just">
              <a:buFontTx/>
              <a:buChar char="-"/>
            </a:pP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ra</a:t>
            </a:r>
            <a:r>
              <a:rPr lang="en-US" i="1" dirty="0"/>
              <a:t>: </a:t>
            </a:r>
            <a:r>
              <a:rPr lang="en-US" i="1" dirty="0" err="1"/>
              <a:t>diện</a:t>
            </a:r>
            <a:r>
              <a:rPr lang="en-US" i="1" dirty="0"/>
              <a:t> </a:t>
            </a:r>
            <a:r>
              <a:rPr lang="en-US" i="1" dirty="0" err="1"/>
              <a:t>tích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tròn</a:t>
            </a:r>
            <a:r>
              <a:rPr lang="en-US" i="1" dirty="0"/>
              <a:t> (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– do </a:t>
            </a:r>
            <a:r>
              <a:rPr lang="en-US" i="1" dirty="0" err="1"/>
              <a:t>nhân</a:t>
            </a:r>
            <a:r>
              <a:rPr lang="en-US" i="1" dirty="0"/>
              <a:t> </a:t>
            </a:r>
            <a:r>
              <a:rPr lang="en-US" i="1" dirty="0" err="1"/>
              <a:t>với</a:t>
            </a:r>
            <a:r>
              <a:rPr lang="en-US" i="1" dirty="0"/>
              <a:t> pi)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KDL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trả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về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của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hàm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là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float</a:t>
            </a:r>
          </a:p>
          <a:p>
            <a:pPr marL="0" indent="0" algn="just">
              <a:buNone/>
            </a:pPr>
            <a:r>
              <a:rPr lang="en-US" i="1" dirty="0">
                <a:sym typeface="Wingdings" panose="05000000000000000000" pitchFamily="2" charset="2"/>
              </a:rPr>
              <a:t> </a:t>
            </a:r>
            <a:r>
              <a:rPr lang="en-US" i="1" dirty="0" err="1">
                <a:sym typeface="Wingdings" panose="05000000000000000000" pitchFamily="2" charset="2"/>
              </a:rPr>
              <a:t>Nguyên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mẫu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hàm</a:t>
            </a:r>
            <a:r>
              <a:rPr lang="en-US" i="1" dirty="0">
                <a:sym typeface="Wingdings" panose="05000000000000000000" pitchFamily="2" charset="2"/>
              </a:rPr>
              <a:t>: </a:t>
            </a:r>
            <a:r>
              <a:rPr lang="en-US" b="1" i="1" dirty="0">
                <a:sym typeface="Wingdings" panose="05000000000000000000" pitchFamily="2" charset="2"/>
              </a:rPr>
              <a:t>float </a:t>
            </a:r>
            <a:r>
              <a:rPr lang="en-US" b="1" i="1" dirty="0" err="1">
                <a:sym typeface="Wingdings" panose="05000000000000000000" pitchFamily="2" charset="2"/>
              </a:rPr>
              <a:t>TinhDienTich</a:t>
            </a:r>
            <a:r>
              <a:rPr lang="en-US" b="1" i="1" dirty="0">
                <a:sym typeface="Wingdings" panose="05000000000000000000" pitchFamily="2" charset="2"/>
              </a:rPr>
              <a:t>(</a:t>
            </a:r>
            <a:r>
              <a:rPr lang="en-US" b="1" i="1" dirty="0" err="1">
                <a:sym typeface="Wingdings" panose="05000000000000000000" pitchFamily="2" charset="2"/>
              </a:rPr>
              <a:t>int</a:t>
            </a:r>
            <a:r>
              <a:rPr lang="en-US" b="1" i="1" dirty="0">
                <a:sym typeface="Wingdings" panose="05000000000000000000" pitchFamily="2" charset="2"/>
              </a:rPr>
              <a:t> r);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60284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341311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5334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1" dirty="0" err="1"/>
              <a:t>Hàm</a:t>
            </a:r>
            <a:r>
              <a:rPr lang="en-US" b="1" i="1" dirty="0"/>
              <a:t> </a:t>
            </a:r>
            <a:r>
              <a:rPr lang="en-US" b="1" i="1" dirty="0" err="1"/>
              <a:t>xuất</a:t>
            </a:r>
            <a:r>
              <a:rPr lang="en-US" b="1" i="1" dirty="0"/>
              <a:t> </a:t>
            </a:r>
            <a:r>
              <a:rPr lang="en-US" b="1" i="1" dirty="0" err="1"/>
              <a:t>kết</a:t>
            </a:r>
            <a:r>
              <a:rPr lang="en-US" b="1" i="1" dirty="0"/>
              <a:t> </a:t>
            </a:r>
            <a:r>
              <a:rPr lang="en-US" b="1" i="1" dirty="0" err="1"/>
              <a:t>quả</a:t>
            </a:r>
            <a:endParaRPr lang="en-US" b="1" i="1" dirty="0"/>
          </a:p>
          <a:p>
            <a:pPr algn="just">
              <a:buFontTx/>
              <a:buChar char="-"/>
            </a:pP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vào</a:t>
            </a:r>
            <a:r>
              <a:rPr lang="en-US" i="1" dirty="0"/>
              <a:t>: </a:t>
            </a:r>
            <a:r>
              <a:rPr lang="en-US" i="1" dirty="0" err="1"/>
              <a:t>bán</a:t>
            </a:r>
            <a:r>
              <a:rPr lang="en-US" i="1" dirty="0"/>
              <a:t> </a:t>
            </a:r>
            <a:r>
              <a:rPr lang="en-US" i="1" dirty="0" err="1"/>
              <a:t>kính</a:t>
            </a:r>
            <a:r>
              <a:rPr lang="en-US" i="1" dirty="0"/>
              <a:t> r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tròn</a:t>
            </a:r>
            <a:endParaRPr lang="en-US" i="1" dirty="0"/>
          </a:p>
          <a:p>
            <a:pPr algn="just">
              <a:buFontTx/>
              <a:buChar char="-"/>
            </a:pP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ra</a:t>
            </a:r>
            <a:r>
              <a:rPr lang="en-US" i="1" dirty="0"/>
              <a:t>: </a:t>
            </a:r>
            <a:r>
              <a:rPr lang="en-US" i="1" dirty="0" err="1"/>
              <a:t>xuất</a:t>
            </a:r>
            <a:r>
              <a:rPr lang="en-US" i="1" dirty="0"/>
              <a:t> </a:t>
            </a:r>
            <a:r>
              <a:rPr lang="en-US" i="1" dirty="0" err="1"/>
              <a:t>chu</a:t>
            </a:r>
            <a:r>
              <a:rPr lang="en-US" i="1" dirty="0"/>
              <a:t> vi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diện</a:t>
            </a:r>
            <a:r>
              <a:rPr lang="en-US" i="1" dirty="0"/>
              <a:t> </a:t>
            </a:r>
            <a:r>
              <a:rPr lang="en-US" i="1" dirty="0" err="1"/>
              <a:t>tích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hình</a:t>
            </a:r>
            <a:r>
              <a:rPr lang="en-US" i="1" dirty="0"/>
              <a:t> </a:t>
            </a:r>
            <a:r>
              <a:rPr lang="en-US" i="1" dirty="0" err="1"/>
              <a:t>tròn</a:t>
            </a:r>
            <a:r>
              <a:rPr lang="en-US" i="1" dirty="0"/>
              <a:t>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 err="1">
                <a:sym typeface="Wingdings" panose="05000000000000000000" pitchFamily="2" charset="2"/>
              </a:rPr>
              <a:t>Không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trả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về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giá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trị</a:t>
            </a:r>
            <a:r>
              <a:rPr lang="en-US" i="1" dirty="0">
                <a:sym typeface="Wingdings" panose="05000000000000000000" pitchFamily="2" charset="2"/>
              </a:rPr>
              <a:t> 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KDL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trả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về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của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hàm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là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void</a:t>
            </a:r>
          </a:p>
          <a:p>
            <a:pPr marL="0" indent="0" algn="just">
              <a:buNone/>
            </a:pPr>
            <a:r>
              <a:rPr lang="en-US" i="1" dirty="0">
                <a:sym typeface="Wingdings" panose="05000000000000000000" pitchFamily="2" charset="2"/>
              </a:rPr>
              <a:t> </a:t>
            </a:r>
            <a:r>
              <a:rPr lang="en-US" i="1" dirty="0" err="1">
                <a:sym typeface="Wingdings" panose="05000000000000000000" pitchFamily="2" charset="2"/>
              </a:rPr>
              <a:t>Nguyên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mẫu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hàm</a:t>
            </a:r>
            <a:r>
              <a:rPr lang="en-US" i="1" dirty="0">
                <a:sym typeface="Wingdings" panose="05000000000000000000" pitchFamily="2" charset="2"/>
              </a:rPr>
              <a:t>: </a:t>
            </a:r>
            <a:r>
              <a:rPr lang="en-US" b="1" i="1" dirty="0">
                <a:sym typeface="Wingdings" panose="05000000000000000000" pitchFamily="2" charset="2"/>
              </a:rPr>
              <a:t>void </a:t>
            </a:r>
            <a:r>
              <a:rPr lang="en-US" b="1" i="1" dirty="0" err="1">
                <a:sym typeface="Wingdings" panose="05000000000000000000" pitchFamily="2" charset="2"/>
              </a:rPr>
              <a:t>XuatKetQua</a:t>
            </a:r>
            <a:r>
              <a:rPr lang="en-US" b="1" i="1" dirty="0">
                <a:sym typeface="Wingdings" panose="05000000000000000000" pitchFamily="2" charset="2"/>
              </a:rPr>
              <a:t>(</a:t>
            </a:r>
            <a:r>
              <a:rPr lang="en-US" b="1" i="1" dirty="0" err="1">
                <a:sym typeface="Wingdings" panose="05000000000000000000" pitchFamily="2" charset="2"/>
              </a:rPr>
              <a:t>int</a:t>
            </a:r>
            <a:r>
              <a:rPr lang="en-US" b="1" i="1" dirty="0">
                <a:sym typeface="Wingdings" panose="05000000000000000000" pitchFamily="2" charset="2"/>
              </a:rPr>
              <a:t> r);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83457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274838"/>
            <a:ext cx="6629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warning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disable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:4996)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NhapBanKinh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TinhChuVi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TinhDienTich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XuatKetQua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6389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524000"/>
            <a:ext cx="7848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NhapBanKinh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vao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ban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kinh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hinh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tron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TinhChuVi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2 * 3.14 *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TinhDienTich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3.14*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520071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262187"/>
            <a:ext cx="8991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XuatKetQua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cv = 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TinhChuVi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TinhDienTich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sv-SE" sz="2200" dirty="0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sv-SE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sz="2200" dirty="0">
                <a:solidFill>
                  <a:srgbClr val="A31515"/>
                </a:solidFill>
                <a:latin typeface="Consolas" panose="020B0609020204030204" pitchFamily="49" charset="0"/>
              </a:rPr>
              <a:t>"Chu vi hinh tron ban kinh </a:t>
            </a:r>
            <a:r>
              <a:rPr lang="sv-SE" sz="22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sv-SE" sz="2200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sv-SE" sz="2200" dirty="0">
                <a:solidFill>
                  <a:srgbClr val="3CB371"/>
                </a:solidFill>
                <a:latin typeface="Consolas" panose="020B0609020204030204" pitchFamily="49" charset="0"/>
              </a:rPr>
              <a:t>%f\n</a:t>
            </a:r>
            <a:r>
              <a:rPr lang="sv-SE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sv-SE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22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sv-SE" sz="2200" dirty="0">
                <a:solidFill>
                  <a:srgbClr val="000000"/>
                </a:solidFill>
                <a:latin typeface="Consolas" panose="020B0609020204030204" pitchFamily="49" charset="0"/>
              </a:rPr>
              <a:t>, cv);</a:t>
            </a:r>
          </a:p>
          <a:p>
            <a:pPr lvl="1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"Dien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tich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hinh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tron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ban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kinh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3CB371"/>
                </a:solidFill>
                <a:latin typeface="Consolas" panose="020B0609020204030204" pitchFamily="49" charset="0"/>
              </a:rPr>
              <a:t>%f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24649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main()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2274838"/>
            <a:ext cx="6324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lvl="1"/>
            <a:r>
              <a:rPr lang="en-US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NhapBanKinh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(r);</a:t>
            </a:r>
          </a:p>
          <a:p>
            <a:pPr lvl="1"/>
            <a:r>
              <a:rPr lang="en-US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XuatKetQua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(r);</a:t>
            </a:r>
          </a:p>
          <a:p>
            <a:pPr lvl="1"/>
            <a:r>
              <a:rPr lang="en-US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65773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341311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50292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en-US" dirty="0"/>
              <a:t>1. </a:t>
            </a:r>
            <a:r>
              <a:rPr lang="en-US" dirty="0" err="1"/>
              <a:t>Viết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diện</a:t>
            </a:r>
            <a:r>
              <a:rPr lang="en-US" dirty="0"/>
              <a:t> </a:t>
            </a:r>
            <a:r>
              <a:rPr lang="en-US" dirty="0" err="1"/>
              <a:t>tích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vi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nhật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chiều</a:t>
            </a:r>
            <a:r>
              <a:rPr lang="en-US" dirty="0"/>
              <a:t> </a:t>
            </a:r>
            <a:r>
              <a:rPr lang="en-US" dirty="0" err="1"/>
              <a:t>dài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chiều</a:t>
            </a:r>
            <a:r>
              <a:rPr lang="en-US" dirty="0"/>
              <a:t> </a:t>
            </a:r>
            <a:r>
              <a:rPr lang="en-US" dirty="0" err="1"/>
              <a:t>rộng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err="1"/>
              <a:t>nhập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bàn</a:t>
            </a:r>
            <a:r>
              <a:rPr lang="en-US" dirty="0"/>
              <a:t> </a:t>
            </a:r>
            <a:r>
              <a:rPr lang="en-US" dirty="0" err="1"/>
              <a:t>phím</a:t>
            </a:r>
            <a:r>
              <a:rPr lang="en-US" dirty="0"/>
              <a:t>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dirty="0"/>
              <a:t>2. </a:t>
            </a:r>
            <a:r>
              <a:rPr lang="en-US" dirty="0" err="1"/>
              <a:t>Viết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nhập</a:t>
            </a:r>
            <a:r>
              <a:rPr lang="en-US" dirty="0"/>
              <a:t> 2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nguyên</a:t>
            </a:r>
            <a:r>
              <a:rPr lang="en-US"/>
              <a:t> a</a:t>
            </a:r>
            <a:r>
              <a:rPr lang="en-US" dirty="0"/>
              <a:t>, b. </a:t>
            </a:r>
            <a:r>
              <a:rPr lang="en-US" dirty="0" err="1"/>
              <a:t>Tìm</a:t>
            </a:r>
            <a:r>
              <a:rPr lang="en-US" dirty="0"/>
              <a:t> USCLN </a:t>
            </a:r>
            <a:r>
              <a:rPr lang="en-US" dirty="0" err="1"/>
              <a:t>va</a:t>
            </a:r>
            <a:r>
              <a:rPr lang="en-US" dirty="0"/>
              <a:t>̀ BSCNN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́</a:t>
            </a:r>
          </a:p>
        </p:txBody>
      </p:sp>
    </p:spTree>
    <p:extLst>
      <p:ext uri="{BB962C8B-B14F-4D97-AF65-F5344CB8AC3E}">
        <p14:creationId xmlns:p14="http://schemas.microsoft.com/office/powerpoint/2010/main" val="1818765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3962400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dirty="0"/>
              <a:t>3. </a:t>
            </a:r>
            <a:r>
              <a:rPr lang="en-US" dirty="0" err="1"/>
              <a:t>Nhập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 3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nguyên</a:t>
            </a:r>
            <a:r>
              <a:rPr lang="en-US" dirty="0"/>
              <a:t> a, b, c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kiểm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chúng</a:t>
            </a:r>
            <a:r>
              <a:rPr lang="en-US" dirty="0"/>
              <a:t> có 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lập</a:t>
            </a:r>
            <a:r>
              <a:rPr lang="en-US" dirty="0"/>
              <a:t> </a:t>
            </a:r>
            <a:r>
              <a:rPr lang="en-US" dirty="0" err="1"/>
              <a:t>thành</a:t>
            </a:r>
            <a:r>
              <a:rPr lang="en-US" dirty="0"/>
              <a:t> 3 </a:t>
            </a:r>
            <a:r>
              <a:rPr lang="en-US" dirty="0" err="1"/>
              <a:t>cạnh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một</a:t>
            </a:r>
            <a:r>
              <a:rPr lang="en-US" dirty="0"/>
              <a:t> tam </a:t>
            </a:r>
            <a:r>
              <a:rPr lang="en-US" dirty="0" err="1"/>
              <a:t>giác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 </a:t>
            </a:r>
            <a:r>
              <a:rPr lang="en-US" dirty="0" err="1"/>
              <a:t>Nếu</a:t>
            </a:r>
            <a:r>
              <a:rPr lang="en-US" dirty="0"/>
              <a:t> có, </a:t>
            </a:r>
            <a:r>
              <a:rPr lang="en-US" dirty="0" err="1"/>
              <a:t>hãy</a:t>
            </a:r>
            <a:r>
              <a:rPr lang="en-US" dirty="0"/>
              <a:t> </a:t>
            </a:r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diện</a:t>
            </a:r>
            <a:r>
              <a:rPr lang="en-US" dirty="0"/>
              <a:t> </a:t>
            </a:r>
            <a:r>
              <a:rPr lang="en-US" dirty="0" err="1"/>
              <a:t>tích</a:t>
            </a:r>
            <a:r>
              <a:rPr lang="en-US" dirty="0"/>
              <a:t>, </a:t>
            </a:r>
            <a:r>
              <a:rPr lang="en-US" dirty="0" err="1"/>
              <a:t>chiều</a:t>
            </a:r>
            <a:r>
              <a:rPr lang="en-US" dirty="0"/>
              <a:t> </a:t>
            </a:r>
            <a:r>
              <a:rPr lang="en-US" dirty="0" err="1"/>
              <a:t>dài</a:t>
            </a:r>
            <a:r>
              <a:rPr lang="en-US" dirty="0"/>
              <a:t> </a:t>
            </a:r>
            <a:r>
              <a:rPr lang="en-US" dirty="0" err="1"/>
              <a:t>mỗi</a:t>
            </a:r>
            <a:r>
              <a:rPr lang="en-US" dirty="0"/>
              <a:t> </a:t>
            </a:r>
            <a:r>
              <a:rPr lang="en-US" dirty="0" err="1"/>
              <a:t>đường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tam </a:t>
            </a:r>
            <a:r>
              <a:rPr lang="en-US" dirty="0" err="1"/>
              <a:t>giác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in </a:t>
            </a:r>
            <a:r>
              <a:rPr lang="en-US" dirty="0" err="1"/>
              <a:t>kết</a:t>
            </a:r>
            <a:r>
              <a:rPr lang="en-US" dirty="0"/>
              <a:t> quả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màn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dirty="0"/>
              <a:t>Công </a:t>
            </a:r>
            <a:r>
              <a:rPr lang="en-US" dirty="0" err="1"/>
              <a:t>thức</a:t>
            </a:r>
            <a:r>
              <a:rPr lang="en-US" dirty="0"/>
              <a:t> </a:t>
            </a:r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diện</a:t>
            </a:r>
            <a:r>
              <a:rPr lang="en-US" dirty="0"/>
              <a:t> </a:t>
            </a:r>
            <a:r>
              <a:rPr lang="en-US" dirty="0" err="1"/>
              <a:t>tích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tam </a:t>
            </a:r>
            <a:r>
              <a:rPr lang="en-US" dirty="0" err="1"/>
              <a:t>giác</a:t>
            </a:r>
            <a:endParaRPr lang="en-US" dirty="0"/>
          </a:p>
          <a:p>
            <a:pPr lvl="1" algn="just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dirty="0"/>
              <a:t>	s = </a:t>
            </a:r>
            <a:r>
              <a:rPr lang="en-US" dirty="0" err="1"/>
              <a:t>sqrt</a:t>
            </a:r>
            <a:r>
              <a:rPr lang="en-US" dirty="0"/>
              <a:t>(p*(p-a)*(p-b)*(p-c) )</a:t>
            </a:r>
          </a:p>
          <a:p>
            <a:pPr lvl="1" algn="just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dirty="0"/>
              <a:t>  </a:t>
            </a:r>
            <a:r>
              <a:rPr lang="en-US" dirty="0" err="1"/>
              <a:t>với</a:t>
            </a:r>
            <a:r>
              <a:rPr lang="en-US" dirty="0"/>
              <a:t> 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nửa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tam </a:t>
            </a:r>
            <a:r>
              <a:rPr lang="en-US" dirty="0" err="1"/>
              <a:t>giác</a:t>
            </a:r>
            <a:endParaRPr lang="en-US" dirty="0"/>
          </a:p>
          <a:p>
            <a:pPr lvl="1" algn="just" eaLnBrk="1" hangingPunct="1">
              <a:lnSpc>
                <a:spcPct val="150000"/>
              </a:lnSpc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thức</a:t>
            </a:r>
            <a:r>
              <a:rPr lang="en-US" dirty="0"/>
              <a:t> </a:t>
            </a:r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đường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: </a:t>
            </a:r>
          </a:p>
          <a:p>
            <a:pPr lvl="1" algn="just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dirty="0"/>
              <a:t>	h</a:t>
            </a:r>
            <a:r>
              <a:rPr lang="en-US" baseline="-25000" dirty="0"/>
              <a:t>a </a:t>
            </a:r>
            <a:r>
              <a:rPr lang="en-US" dirty="0"/>
              <a:t>= 2s/a, </a:t>
            </a:r>
            <a:r>
              <a:rPr lang="en-US" dirty="0" err="1"/>
              <a:t>h</a:t>
            </a:r>
            <a:r>
              <a:rPr lang="en-US" baseline="-25000" dirty="0" err="1"/>
              <a:t>b</a:t>
            </a:r>
            <a:r>
              <a:rPr lang="en-US" dirty="0"/>
              <a:t>=2s/b, </a:t>
            </a:r>
            <a:r>
              <a:rPr lang="en-US" dirty="0" err="1"/>
              <a:t>h</a:t>
            </a:r>
            <a:r>
              <a:rPr lang="en-US" baseline="-25000" dirty="0" err="1"/>
              <a:t>c</a:t>
            </a:r>
            <a:r>
              <a:rPr lang="en-US" dirty="0"/>
              <a:t>=2s/c.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341311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843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30"/>
            <a:ext cx="8417511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5060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8768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en-US" sz="2800" dirty="0"/>
              <a:t>4. </a:t>
            </a:r>
            <a:r>
              <a:rPr lang="en-US" sz="2800" dirty="0" err="1"/>
              <a:t>Viết</a:t>
            </a:r>
            <a:r>
              <a:rPr lang="en-US" sz="2800" dirty="0"/>
              <a:t> </a:t>
            </a: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trình</a:t>
            </a:r>
            <a:r>
              <a:rPr lang="en-US" sz="2800" dirty="0"/>
              <a:t> </a:t>
            </a:r>
            <a:r>
              <a:rPr lang="en-US" sz="2800" dirty="0" err="1"/>
              <a:t>nhập</a:t>
            </a:r>
            <a:r>
              <a:rPr lang="en-US" sz="2800" dirty="0"/>
              <a:t> </a:t>
            </a:r>
            <a:r>
              <a:rPr lang="en-US" sz="2800" dirty="0" err="1"/>
              <a:t>sô</a:t>
            </a:r>
            <a:r>
              <a:rPr lang="en-US" sz="2800" dirty="0"/>
              <a:t>́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dương</a:t>
            </a:r>
            <a:r>
              <a:rPr lang="en-US" sz="2800" dirty="0"/>
              <a:t> n, </a:t>
            </a:r>
            <a:r>
              <a:rPr lang="en-US" sz="2800" dirty="0" err="1"/>
              <a:t>tính</a:t>
            </a:r>
            <a:r>
              <a:rPr lang="en-US" sz="2800" dirty="0"/>
              <a:t> </a:t>
            </a:r>
            <a:r>
              <a:rPr lang="en-US" sz="2800" dirty="0" err="1"/>
              <a:t>tổng</a:t>
            </a:r>
            <a:r>
              <a:rPr lang="en-US" sz="2800" dirty="0"/>
              <a:t> </a:t>
            </a:r>
            <a:r>
              <a:rPr lang="en-US" sz="2800" dirty="0" err="1"/>
              <a:t>các</a:t>
            </a:r>
            <a:r>
              <a:rPr lang="en-US" sz="2800" dirty="0"/>
              <a:t> </a:t>
            </a:r>
            <a:r>
              <a:rPr lang="en-US" sz="2800" dirty="0" err="1"/>
              <a:t>ước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dương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n.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u="sng" dirty="0"/>
              <a:t>Ví dụ</a:t>
            </a:r>
            <a:r>
              <a:rPr lang="en-US" sz="2800" dirty="0"/>
              <a:t>: </a:t>
            </a:r>
            <a:r>
              <a:rPr lang="en-US" sz="2800" i="1" dirty="0" err="1"/>
              <a:t>Nhập</a:t>
            </a:r>
            <a:r>
              <a:rPr lang="en-US" sz="2800" i="1" dirty="0"/>
              <a:t> n=6	 </a:t>
            </a:r>
            <a:endParaRPr 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en-US" sz="2800" i="1" dirty="0"/>
              <a:t>		     </a:t>
            </a:r>
            <a:r>
              <a:rPr lang="en-US" sz="2800" i="1" dirty="0" err="1"/>
              <a:t>Tổng</a:t>
            </a:r>
            <a:r>
              <a:rPr lang="en-US" sz="2800" i="1" dirty="0"/>
              <a:t> </a:t>
            </a:r>
            <a:r>
              <a:rPr lang="en-US" sz="2800" i="1" dirty="0" err="1"/>
              <a:t>các</a:t>
            </a:r>
            <a:r>
              <a:rPr lang="en-US" sz="2800" i="1" dirty="0"/>
              <a:t> </a:t>
            </a:r>
            <a:r>
              <a:rPr lang="en-US" sz="2800" i="1" dirty="0" err="1"/>
              <a:t>ước</a:t>
            </a:r>
            <a:r>
              <a:rPr lang="en-US" sz="2800" i="1" dirty="0"/>
              <a:t> </a:t>
            </a:r>
            <a:r>
              <a:rPr lang="en-US" sz="2800" i="1" dirty="0" err="1"/>
              <a:t>số</a:t>
            </a:r>
            <a:r>
              <a:rPr lang="en-US" sz="2800" i="1" dirty="0"/>
              <a:t> </a:t>
            </a:r>
            <a:r>
              <a:rPr lang="en-US" sz="2800" i="1" dirty="0" err="1"/>
              <a:t>từ</a:t>
            </a:r>
            <a:r>
              <a:rPr lang="en-US" sz="2800" i="1" dirty="0"/>
              <a:t> 1 </a:t>
            </a:r>
            <a:r>
              <a:rPr lang="en-US" sz="2800" i="1" dirty="0" err="1"/>
              <a:t>đến</a:t>
            </a:r>
            <a:r>
              <a:rPr lang="en-US" sz="2800" i="1" dirty="0"/>
              <a:t> n: 1+2+3+6=12.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800" dirty="0"/>
              <a:t>5. </a:t>
            </a:r>
            <a:r>
              <a:rPr lang="en-US" sz="2800" dirty="0" err="1"/>
              <a:t>Nhập</a:t>
            </a:r>
            <a:r>
              <a:rPr lang="en-US" sz="2800" dirty="0"/>
              <a:t> </a:t>
            </a:r>
            <a:r>
              <a:rPr lang="en-US" sz="2800" dirty="0" err="1"/>
              <a:t>vào</a:t>
            </a:r>
            <a:r>
              <a:rPr lang="en-US" sz="2800" dirty="0"/>
              <a:t> </a:t>
            </a:r>
            <a:r>
              <a:rPr lang="en-US" sz="2800" dirty="0" err="1"/>
              <a:t>giơ</a:t>
            </a:r>
            <a:r>
              <a:rPr lang="en-US" sz="2800" dirty="0"/>
              <a:t>̀, </a:t>
            </a:r>
            <a:r>
              <a:rPr lang="en-US" sz="2800" dirty="0" err="1"/>
              <a:t>phút</a:t>
            </a:r>
            <a:r>
              <a:rPr lang="en-US" sz="2800" dirty="0"/>
              <a:t>, </a:t>
            </a:r>
            <a:r>
              <a:rPr lang="en-US" sz="2800" dirty="0" err="1"/>
              <a:t>giây</a:t>
            </a:r>
            <a:r>
              <a:rPr lang="en-US" sz="2800" dirty="0"/>
              <a:t>. </a:t>
            </a:r>
            <a:r>
              <a:rPr lang="en-US" sz="2800" dirty="0" err="1"/>
              <a:t>Kiểm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giơ</a:t>
            </a:r>
            <a:r>
              <a:rPr lang="en-US" sz="2800" dirty="0"/>
              <a:t>̀, </a:t>
            </a:r>
            <a:r>
              <a:rPr lang="en-US" sz="2800" dirty="0" err="1"/>
              <a:t>phút</a:t>
            </a:r>
            <a:r>
              <a:rPr lang="en-US" sz="2800" dirty="0"/>
              <a:t>, </a:t>
            </a:r>
            <a:r>
              <a:rPr lang="en-US" sz="2800" dirty="0" err="1"/>
              <a:t>giây</a:t>
            </a:r>
            <a:r>
              <a:rPr lang="en-US" sz="2800" dirty="0"/>
              <a:t> </a:t>
            </a:r>
            <a:r>
              <a:rPr lang="en-US" sz="2800" dirty="0" err="1"/>
              <a:t>đo</a:t>
            </a:r>
            <a:r>
              <a:rPr lang="en-US" sz="2800" dirty="0"/>
              <a:t>́ có </a:t>
            </a:r>
            <a:r>
              <a:rPr lang="en-US" sz="2800" dirty="0" err="1"/>
              <a:t>hợp</a:t>
            </a:r>
            <a:r>
              <a:rPr lang="en-US" sz="2800" dirty="0"/>
              <a:t> </a:t>
            </a:r>
            <a:r>
              <a:rPr lang="en-US" sz="2800" dirty="0" err="1"/>
              <a:t>lê</a:t>
            </a:r>
            <a:r>
              <a:rPr lang="en-US" sz="2800" dirty="0"/>
              <a:t>̣ hay </a:t>
            </a:r>
            <a:r>
              <a:rPr lang="en-US" sz="2800" dirty="0" err="1"/>
              <a:t>không</a:t>
            </a:r>
            <a:r>
              <a:rPr lang="en-US" sz="2800" dirty="0"/>
              <a:t>? In </a:t>
            </a:r>
            <a:r>
              <a:rPr lang="en-US" sz="2800" dirty="0" err="1"/>
              <a:t>kết</a:t>
            </a:r>
            <a:r>
              <a:rPr lang="en-US" sz="2800" dirty="0"/>
              <a:t> quả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màn</a:t>
            </a:r>
            <a:r>
              <a:rPr lang="en-US" sz="2800" dirty="0"/>
              <a:t> </a:t>
            </a:r>
            <a:r>
              <a:rPr lang="en-US" sz="2800" dirty="0" err="1"/>
              <a:t>hình</a:t>
            </a:r>
            <a:r>
              <a:rPr lang="en-US" sz="2800" dirty="0"/>
              <a:t>.</a:t>
            </a:r>
          </a:p>
          <a:p>
            <a:pPr algn="just" eaLnBrk="1" hangingPunct="1">
              <a:buFont typeface="Georgia" pitchFamily="18" charset="0"/>
              <a:buNone/>
            </a:pPr>
            <a:r>
              <a:rPr lang="en-US" sz="2800" dirty="0"/>
              <a:t>6. </a:t>
            </a:r>
            <a:r>
              <a:rPr lang="en-US" sz="2800" dirty="0" err="1"/>
              <a:t>Viết</a:t>
            </a:r>
            <a:r>
              <a:rPr lang="en-US" sz="2800" dirty="0"/>
              <a:t> </a:t>
            </a: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trình</a:t>
            </a:r>
            <a:r>
              <a:rPr lang="en-US" sz="2800" dirty="0"/>
              <a:t> </a:t>
            </a:r>
            <a:r>
              <a:rPr lang="en-US" sz="2800" dirty="0" err="1"/>
              <a:t>nhập</a:t>
            </a:r>
            <a:r>
              <a:rPr lang="en-US" sz="2800" dirty="0"/>
              <a:t> </a:t>
            </a:r>
            <a:r>
              <a:rPr lang="en-US" sz="2800" dirty="0" err="1"/>
              <a:t>sô</a:t>
            </a:r>
            <a:r>
              <a:rPr lang="en-US" sz="2800" dirty="0"/>
              <a:t>́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dương</a:t>
            </a:r>
            <a:r>
              <a:rPr lang="en-US" sz="2800" dirty="0"/>
              <a:t> n </a:t>
            </a:r>
            <a:r>
              <a:rPr lang="en-US" sz="2800" dirty="0" err="1"/>
              <a:t>gồm</a:t>
            </a:r>
            <a:r>
              <a:rPr lang="en-US" sz="2800" dirty="0"/>
              <a:t> k </a:t>
            </a:r>
            <a:r>
              <a:rPr lang="en-US" sz="2800" dirty="0" err="1"/>
              <a:t>chư</a:t>
            </a:r>
            <a:r>
              <a:rPr lang="en-US" sz="2800" dirty="0"/>
              <a:t>̃ </a:t>
            </a:r>
            <a:r>
              <a:rPr lang="en-US" sz="2800" dirty="0" err="1"/>
              <a:t>sô</a:t>
            </a:r>
            <a:r>
              <a:rPr lang="en-US" sz="2800" dirty="0"/>
              <a:t>́, </a:t>
            </a:r>
            <a:r>
              <a:rPr lang="en-US" sz="2800" dirty="0" err="1"/>
              <a:t>đếm</a:t>
            </a:r>
            <a:r>
              <a:rPr lang="en-US" sz="2800" dirty="0"/>
              <a:t> </a:t>
            </a:r>
            <a:r>
              <a:rPr lang="en-US" sz="2800" dirty="0" err="1"/>
              <a:t>xem</a:t>
            </a:r>
            <a:r>
              <a:rPr lang="en-US" sz="2800" dirty="0"/>
              <a:t> n có </a:t>
            </a:r>
            <a:r>
              <a:rPr lang="en-US" sz="2800" dirty="0" err="1"/>
              <a:t>bao</a:t>
            </a:r>
            <a:r>
              <a:rPr lang="en-US" sz="2800" dirty="0"/>
              <a:t> </a:t>
            </a:r>
            <a:r>
              <a:rPr lang="en-US" sz="2800" dirty="0" err="1"/>
              <a:t>nhiêu</a:t>
            </a:r>
            <a:r>
              <a:rPr lang="en-US" sz="2800" dirty="0"/>
              <a:t> </a:t>
            </a:r>
            <a:r>
              <a:rPr lang="en-US" sz="2800" dirty="0" err="1"/>
              <a:t>chư</a:t>
            </a:r>
            <a:r>
              <a:rPr lang="en-US" sz="2800" dirty="0"/>
              <a:t>̃ </a:t>
            </a:r>
            <a:r>
              <a:rPr lang="en-US" sz="2800" dirty="0" err="1"/>
              <a:t>sô</a:t>
            </a:r>
            <a:r>
              <a:rPr lang="en-US" sz="2800" dirty="0"/>
              <a:t>́ là </a:t>
            </a:r>
            <a:r>
              <a:rPr lang="en-US" sz="2800" dirty="0" err="1"/>
              <a:t>sô</a:t>
            </a:r>
            <a:r>
              <a:rPr lang="en-US" sz="2800" dirty="0"/>
              <a:t>́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tô</a:t>
            </a:r>
            <a:r>
              <a:rPr lang="en-US" sz="2800" dirty="0"/>
              <a:t>́.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07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0"/>
            <a:ext cx="86868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55600" algn="l"/>
              </a:tabLs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n;</a:t>
            </a:r>
          </a:p>
          <a:p>
            <a:pPr>
              <a:tabLst>
                <a:tab pos="355600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Nhap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 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nguyen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duong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355600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&amp;n);</a:t>
            </a:r>
          </a:p>
          <a:p>
            <a:pPr>
              <a:tabLst>
                <a:tab pos="355600" algn="l"/>
              </a:tabLst>
            </a:pP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E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E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Cac</a:t>
            </a:r>
            <a:r>
              <a:rPr lang="es-E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 </a:t>
            </a:r>
            <a:r>
              <a:rPr lang="es-E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nguyen</a:t>
            </a:r>
            <a:r>
              <a:rPr lang="es-E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</a:t>
            </a:r>
            <a:r>
              <a:rPr lang="es-E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nho</a:t>
            </a:r>
            <a:r>
              <a:rPr lang="es-E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hon</a:t>
            </a:r>
            <a:r>
              <a:rPr lang="es-E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%d la:\n"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n);</a:t>
            </a:r>
          </a:p>
          <a:p>
            <a:pPr>
              <a:tabLst>
                <a:tab pos="355600" algn="l"/>
              </a:tabLst>
            </a:pPr>
            <a:r>
              <a:rPr lang="de-DE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de-DE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 = 2; so &lt; n; so++)</a:t>
            </a:r>
          </a:p>
          <a:p>
            <a:pPr>
              <a:tabLst>
                <a:tab pos="355600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>
              <a:tabLst>
                <a:tab pos="723900" algn="l"/>
              </a:tabLs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0;</a:t>
            </a:r>
          </a:p>
          <a:p>
            <a:pPr>
              <a:tabLst>
                <a:tab pos="723900" algn="l"/>
              </a:tabLst>
            </a:pPr>
            <a:r>
              <a:rPr lang="nn-NO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1; i &lt;= so; i++)</a:t>
            </a:r>
          </a:p>
          <a:p>
            <a:pPr>
              <a:tabLst>
                <a:tab pos="723900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>
              <a:tabLst>
                <a:tab pos="1079500" algn="l"/>
              </a:tabLs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so%i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pPr>
              <a:tabLst>
                <a:tab pos="1435100" algn="l"/>
                <a:tab pos="1790700" algn="l"/>
                <a:tab pos="2159000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d++;</a:t>
            </a:r>
          </a:p>
          <a:p>
            <a:pPr>
              <a:tabLst>
                <a:tab pos="723900" algn="l"/>
                <a:tab pos="1079500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>
              <a:tabLst>
                <a:tab pos="723900" algn="l"/>
              </a:tabLs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== 2)</a:t>
            </a:r>
          </a:p>
          <a:p>
            <a:pPr>
              <a:tabLst>
                <a:tab pos="1079500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"%d\t"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so);</a:t>
            </a:r>
          </a:p>
          <a:p>
            <a:pPr>
              <a:tabLst>
                <a:tab pos="355600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>
              <a:tabLst>
                <a:tab pos="355600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tabLst>
                <a:tab pos="355600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 0;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p:sp>
        <p:nvSpPr>
          <p:cNvPr id="6" name="Line Callout 2 (Border and Accent Bar) 5"/>
          <p:cNvSpPr/>
          <p:nvPr/>
        </p:nvSpPr>
        <p:spPr>
          <a:xfrm>
            <a:off x="6324600" y="3733800"/>
            <a:ext cx="2362200" cy="15240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599"/>
              <a:gd name="adj6" fmla="val -48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xem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FFC000"/>
                </a:solidFill>
              </a:rPr>
              <a:t>so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dirty="0" err="1"/>
              <a:t>tố</a:t>
            </a:r>
            <a:r>
              <a:rPr lang="en-US" sz="2200" dirty="0"/>
              <a:t>?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2667000"/>
            <a:ext cx="4572000" cy="2362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6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 rtlCol="0">
            <a:noAutofit/>
          </a:bodyPr>
          <a:lstStyle/>
          <a:p>
            <a:pPr marL="274320" indent="-274320" algn="just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7. </a:t>
            </a:r>
            <a:r>
              <a:rPr lang="en-US" dirty="0" err="1"/>
              <a:t>Viết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tiền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máy</a:t>
            </a:r>
            <a:r>
              <a:rPr lang="en-US" dirty="0"/>
              <a:t> </a:t>
            </a:r>
            <a:r>
              <a:rPr lang="en-US" dirty="0" err="1"/>
              <a:t>dịch</a:t>
            </a:r>
            <a:r>
              <a:rPr lang="en-US" dirty="0"/>
              <a:t> vụ Internet.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liệu</a:t>
            </a:r>
            <a:r>
              <a:rPr lang="en-US" dirty="0"/>
              <a:t> </a:t>
            </a:r>
            <a:r>
              <a:rPr lang="en-US" dirty="0" err="1"/>
              <a:t>nhập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 là </a:t>
            </a:r>
            <a:r>
              <a:rPr lang="en-US" dirty="0" err="1"/>
              <a:t>giơ</a:t>
            </a:r>
            <a:r>
              <a:rPr lang="en-US" dirty="0"/>
              <a:t>̀ </a:t>
            </a:r>
            <a:r>
              <a:rPr lang="en-US" dirty="0" err="1"/>
              <a:t>bắt</a:t>
            </a:r>
            <a:r>
              <a:rPr lang="en-US" dirty="0"/>
              <a:t> </a:t>
            </a:r>
            <a:r>
              <a:rPr lang="en-US" dirty="0" err="1"/>
              <a:t>đầu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(GBD), </a:t>
            </a:r>
            <a:r>
              <a:rPr lang="en-US" dirty="0" err="1"/>
              <a:t>giơ</a:t>
            </a:r>
            <a:r>
              <a:rPr lang="en-US" dirty="0"/>
              <a:t>̀ </a:t>
            </a:r>
            <a:r>
              <a:rPr lang="en-US" dirty="0" err="1"/>
              <a:t>kết</a:t>
            </a:r>
            <a:r>
              <a:rPr lang="en-US" dirty="0"/>
              <a:t> </a:t>
            </a:r>
            <a:r>
              <a:rPr lang="en-US" dirty="0" err="1"/>
              <a:t>thúc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(GKT),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máy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(</a:t>
            </a:r>
            <a:r>
              <a:rPr lang="en-US" dirty="0" err="1"/>
              <a:t>SoMay</a:t>
            </a:r>
            <a:r>
              <a:rPr lang="en-US" dirty="0"/>
              <a:t>). </a:t>
            </a:r>
          </a:p>
          <a:p>
            <a:pPr marL="640080" lvl="1" indent="-274320" algn="just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 2"/>
              <a:buChar char=""/>
              <a:defRPr/>
            </a:pP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kiện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̃ </a:t>
            </a:r>
            <a:r>
              <a:rPr lang="en-US" dirty="0" err="1"/>
              <a:t>liệu</a:t>
            </a:r>
            <a:r>
              <a:rPr lang="en-US" dirty="0"/>
              <a:t> </a:t>
            </a:r>
            <a:r>
              <a:rPr lang="en-US" dirty="0" err="1"/>
              <a:t>nhập</a:t>
            </a:r>
            <a:r>
              <a:rPr lang="en-US" dirty="0"/>
              <a:t>: 6&lt;=GBD&lt;GKT&lt;=21 (</a:t>
            </a:r>
            <a:r>
              <a:rPr lang="en-US" i="1" dirty="0" err="1"/>
              <a:t>Giơ</a:t>
            </a:r>
            <a:r>
              <a:rPr lang="en-US" i="1" dirty="0"/>
              <a:t>̀ là </a:t>
            </a:r>
            <a:r>
              <a:rPr lang="en-US" i="1" dirty="0" err="1"/>
              <a:t>sô</a:t>
            </a:r>
            <a:r>
              <a:rPr lang="en-US" i="1" dirty="0"/>
              <a:t>́ </a:t>
            </a:r>
            <a:r>
              <a:rPr lang="en-US" i="1" dirty="0" err="1"/>
              <a:t>nguyên</a:t>
            </a:r>
            <a:r>
              <a:rPr lang="en-US" dirty="0"/>
              <a:t>).</a:t>
            </a:r>
          </a:p>
          <a:p>
            <a:pPr marL="640080" lvl="1" indent="-274320" algn="just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 2"/>
              <a:buChar char=""/>
              <a:defRPr/>
            </a:pP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́: 2500đ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mỗi</a:t>
            </a:r>
            <a:r>
              <a:rPr lang="en-US" dirty="0"/>
              <a:t> </a:t>
            </a:r>
            <a:r>
              <a:rPr lang="en-US" dirty="0" err="1"/>
              <a:t>giơ</a:t>
            </a:r>
            <a:r>
              <a:rPr lang="en-US" dirty="0"/>
              <a:t>̀ </a:t>
            </a:r>
            <a:r>
              <a:rPr lang="en-US" dirty="0" err="1"/>
              <a:t>máy</a:t>
            </a:r>
            <a:r>
              <a:rPr lang="en-US" dirty="0"/>
              <a:t> </a:t>
            </a:r>
            <a:r>
              <a:rPr lang="en-US" dirty="0" err="1"/>
              <a:t>trước</a:t>
            </a:r>
            <a:r>
              <a:rPr lang="en-US" dirty="0"/>
              <a:t> 17:30 </a:t>
            </a:r>
            <a:r>
              <a:rPr lang="en-US" dirty="0" err="1"/>
              <a:t>va</a:t>
            </a:r>
            <a:r>
              <a:rPr lang="en-US" dirty="0"/>
              <a:t>̀ 3000đ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mỗi</a:t>
            </a:r>
            <a:r>
              <a:rPr lang="en-US" dirty="0"/>
              <a:t> </a:t>
            </a:r>
            <a:r>
              <a:rPr lang="en-US" dirty="0" err="1"/>
              <a:t>giơ</a:t>
            </a:r>
            <a:r>
              <a:rPr lang="en-US" dirty="0"/>
              <a:t>̀ </a:t>
            </a:r>
            <a:r>
              <a:rPr lang="en-US" dirty="0" err="1"/>
              <a:t>máy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17:30.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5730"/>
            <a:ext cx="8417511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771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53400" cy="4191000"/>
          </a:xfrm>
        </p:spPr>
        <p:txBody>
          <a:bodyPr rtlCol="0">
            <a:noAutofit/>
          </a:bodyPr>
          <a:lstStyle/>
          <a:p>
            <a:pPr marL="274320" indent="-274320" algn="just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/>
              <a:t>8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Viết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chương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trình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tính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tiền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lương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ngày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công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nhân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biết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trước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̀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vào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̀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của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mỗi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người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274320" indent="-274320" algn="just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Gia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̉ </a:t>
            </a:r>
            <a:r>
              <a:rPr lang="en-US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sư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̉ </a:t>
            </a:r>
            <a:r>
              <a:rPr lang="en-US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rằng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40080" lvl="1" indent="-274320" algn="just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 2"/>
              <a:buChar char=""/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Tiền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̉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mỗi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̀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trước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12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̀: 6000đ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̀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12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</a:t>
            </a:r>
            <a:r>
              <a:rPr lang="en-US" dirty="0" err="1"/>
              <a:t>ờ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7500đ.</a:t>
            </a:r>
          </a:p>
          <a:p>
            <a:pPr marL="640080" lvl="1" indent="-274320" algn="just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 2"/>
              <a:buChar char=""/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̀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vào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sớm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nhất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là 6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̀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sáng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̀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̀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trê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̃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nhất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là 18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̀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Giờ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là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nguyên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5730"/>
            <a:ext cx="8417511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590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885951"/>
            <a:ext cx="2849761" cy="3367358"/>
          </a:xfrm>
        </p:spPr>
      </p:pic>
    </p:spTree>
    <p:extLst>
      <p:ext uri="{BB962C8B-B14F-4D97-AF65-F5344CB8AC3E}">
        <p14:creationId xmlns:p14="http://schemas.microsoft.com/office/powerpoint/2010/main" val="69897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04800"/>
            <a:ext cx="8686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355600" algn="l"/>
              </a:tabLs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n;</a:t>
            </a:r>
          </a:p>
          <a:p>
            <a:pPr>
              <a:tabLst>
                <a:tab pos="355600" algn="l"/>
              </a:tabLst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endParaRPr lang="es-E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endParaRPr lang="es-E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E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E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Cac</a:t>
            </a:r>
            <a:r>
              <a:rPr lang="es-E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 </a:t>
            </a:r>
            <a:r>
              <a:rPr lang="es-E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nguyen</a:t>
            </a:r>
            <a:r>
              <a:rPr lang="es-E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</a:t>
            </a:r>
            <a:r>
              <a:rPr lang="es-E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nho</a:t>
            </a:r>
            <a:r>
              <a:rPr lang="es-E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hon</a:t>
            </a:r>
            <a:r>
              <a:rPr lang="es-E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%d la:\n"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n);</a:t>
            </a:r>
          </a:p>
          <a:p>
            <a:pPr>
              <a:tabLst>
                <a:tab pos="355600" algn="l"/>
              </a:tabLst>
            </a:pPr>
            <a:r>
              <a:rPr lang="de-DE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de-DE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 = 2; so &lt; n; so++)</a:t>
            </a:r>
          </a:p>
          <a:p>
            <a:pPr>
              <a:tabLst>
                <a:tab pos="355600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>
              <a:tabLst>
                <a:tab pos="723900" algn="l"/>
              </a:tabLs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723900" algn="l"/>
              </a:tabLst>
            </a:pPr>
            <a:endParaRPr lang="en-US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723900" algn="l"/>
              </a:tabLst>
            </a:pPr>
            <a:endParaRPr lang="en-US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723900" algn="l"/>
              </a:tabLst>
            </a:pPr>
            <a:endParaRPr lang="en-US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723900" algn="l"/>
              </a:tabLst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>
              <a:tabLst>
                <a:tab pos="355600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tabLst>
                <a:tab pos="355600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p:sp>
        <p:nvSpPr>
          <p:cNvPr id="8" name="Rounded Rectangle 7"/>
          <p:cNvSpPr/>
          <p:nvPr/>
        </p:nvSpPr>
        <p:spPr>
          <a:xfrm>
            <a:off x="838200" y="1524000"/>
            <a:ext cx="4343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/>
              <a:t>Nhập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dirty="0" err="1"/>
              <a:t>dương</a:t>
            </a:r>
            <a:r>
              <a:rPr lang="en-US" sz="2200" dirty="0"/>
              <a:t> 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0" y="3581400"/>
            <a:ext cx="6324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xem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FFC000"/>
                </a:solidFill>
              </a:rPr>
              <a:t>so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dirty="0" err="1"/>
              <a:t>tố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? </a:t>
            </a:r>
          </a:p>
          <a:p>
            <a:pPr algn="just"/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dirty="0" err="1"/>
              <a:t>tố</a:t>
            </a:r>
            <a:r>
              <a:rPr lang="en-US" sz="2200" dirty="0"/>
              <a:t> </a:t>
            </a:r>
            <a:r>
              <a:rPr lang="en-US" sz="2200" dirty="0" err="1"/>
              <a:t>thì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FFC000"/>
                </a:solidFill>
              </a:rPr>
              <a:t>so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màn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8592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95600" y="1676400"/>
            <a:ext cx="5638801" cy="762000"/>
            <a:chOff x="2971800" y="1600200"/>
            <a:chExt cx="5638801" cy="762000"/>
          </a:xfrm>
        </p:grpSpPr>
        <p:cxnSp>
          <p:nvCxnSpPr>
            <p:cNvPr id="10" name="Straight Connector 9"/>
            <p:cNvCxnSpPr>
              <a:endCxn id="12" idx="1"/>
            </p:cNvCxnSpPr>
            <p:nvPr/>
          </p:nvCxnSpPr>
          <p:spPr bwMode="auto">
            <a:xfrm flipV="1">
              <a:off x="2971800" y="1960685"/>
              <a:ext cx="2286001" cy="1729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2858294" y="2247106"/>
              <a:ext cx="228600" cy="1588"/>
            </a:xfrm>
            <a:prstGeom prst="line">
              <a:avLst/>
            </a:prstGeom>
            <a:ln w="38100">
              <a:headEnd type="none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 bwMode="auto">
            <a:xfrm>
              <a:off x="5257801" y="1600200"/>
              <a:ext cx="3352800" cy="7209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200" dirty="0" err="1">
                  <a:solidFill>
                    <a:schemeClr val="bg1"/>
                  </a:solidFill>
                </a:rPr>
                <a:t>Tham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</a:rPr>
                <a:t>số</a:t>
              </a:r>
              <a:r>
                <a:rPr lang="en-US" sz="2200" dirty="0">
                  <a:solidFill>
                    <a:schemeClr val="bg1"/>
                  </a:solidFill>
                </a:rPr>
                <a:t>: </a:t>
              </a:r>
              <a:r>
                <a:rPr lang="en-US" sz="2200" dirty="0" err="1">
                  <a:solidFill>
                    <a:schemeClr val="bg1"/>
                  </a:solidFill>
                </a:rPr>
                <a:t>dùng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</a:rPr>
                <a:t>để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</a:rPr>
                <a:t>truyền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</a:rPr>
                <a:t>giá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</a:rPr>
                <a:t>trị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</a:rPr>
                <a:t>vào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609600" y="381000"/>
            <a:ext cx="7467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NhapSoNguyen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 so nguyen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duong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scanf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LaSNT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d = 0;</a:t>
            </a:r>
          </a:p>
          <a:p>
            <a:r>
              <a:rPr lang="nn-NO" sz="22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</a:t>
            </a:r>
            <a:r>
              <a:rPr lang="nn-NO" sz="2200" dirty="0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%i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		d++;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(d == 2)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p:sp>
        <p:nvSpPr>
          <p:cNvPr id="5" name="Flowchart: Card 4"/>
          <p:cNvSpPr/>
          <p:nvPr/>
        </p:nvSpPr>
        <p:spPr>
          <a:xfrm>
            <a:off x="5181600" y="3657600"/>
            <a:ext cx="3886200" cy="2604908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b="1" i="1" dirty="0" err="1"/>
              <a:t>LaSNT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b="1" i="1" dirty="0"/>
              <a:t>k</a:t>
            </a:r>
            <a:r>
              <a:rPr lang="en-US" sz="2200" dirty="0"/>
              <a:t> </a:t>
            </a:r>
            <a:r>
              <a:rPr lang="en-US" sz="2200" dirty="0" err="1"/>
              <a:t>bất</a:t>
            </a:r>
            <a:r>
              <a:rPr lang="en-US" sz="2200" dirty="0"/>
              <a:t> </a:t>
            </a:r>
            <a:r>
              <a:rPr lang="en-US" sz="2200" dirty="0" err="1"/>
              <a:t>kỳ</a:t>
            </a:r>
            <a:r>
              <a:rPr lang="en-US" sz="2200" dirty="0"/>
              <a:t> (</a:t>
            </a:r>
            <a:r>
              <a:rPr lang="en-US" sz="2200" i="1" dirty="0" err="1"/>
              <a:t>được</a:t>
            </a:r>
            <a:r>
              <a:rPr lang="en-US" sz="2200" i="1" dirty="0"/>
              <a:t> </a:t>
            </a:r>
            <a:r>
              <a:rPr lang="en-US" sz="2200" i="1" dirty="0" err="1"/>
              <a:t>truyền</a:t>
            </a:r>
            <a:r>
              <a:rPr lang="en-US" sz="2200" i="1" dirty="0"/>
              <a:t> </a:t>
            </a:r>
            <a:r>
              <a:rPr lang="en-US" sz="2200" i="1" dirty="0" err="1"/>
              <a:t>vào</a:t>
            </a:r>
            <a:r>
              <a:rPr lang="en-US" sz="2200" i="1" dirty="0"/>
              <a:t> </a:t>
            </a:r>
            <a:r>
              <a:rPr lang="en-US" sz="2200" i="1" dirty="0" err="1"/>
              <a:t>từ</a:t>
            </a:r>
            <a:r>
              <a:rPr lang="en-US" sz="2200" i="1" dirty="0"/>
              <a:t> </a:t>
            </a:r>
            <a:r>
              <a:rPr lang="en-US" sz="2200" i="1" dirty="0" err="1"/>
              <a:t>hàm</a:t>
            </a:r>
            <a:r>
              <a:rPr lang="en-US" sz="2200" i="1" dirty="0"/>
              <a:t> </a:t>
            </a:r>
            <a:r>
              <a:rPr lang="en-US" sz="2200" i="1" dirty="0" err="1"/>
              <a:t>khác</a:t>
            </a:r>
            <a:r>
              <a:rPr lang="en-US" sz="2200" dirty="0"/>
              <a:t>)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dirty="0" err="1"/>
              <a:t>tố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? </a:t>
            </a:r>
          </a:p>
          <a:p>
            <a:r>
              <a:rPr lang="en-US" sz="2200" dirty="0"/>
              <a:t>-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1: </a:t>
            </a:r>
            <a:r>
              <a:rPr lang="en-US" sz="2200" dirty="0" err="1"/>
              <a:t>Nếu</a:t>
            </a:r>
            <a:r>
              <a:rPr lang="en-US" sz="2200" dirty="0"/>
              <a:t> k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dirty="0" err="1"/>
              <a:t>tố</a:t>
            </a:r>
            <a:endParaRPr lang="en-US" sz="2200" dirty="0"/>
          </a:p>
          <a:p>
            <a:r>
              <a:rPr lang="en-US" sz="2200" dirty="0"/>
              <a:t>- </a:t>
            </a:r>
            <a:r>
              <a:rPr lang="en-US" sz="2200" dirty="0" err="1"/>
              <a:t>Ngược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41101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762000"/>
            <a:ext cx="8305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NhapSoNguyen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pPr lvl="1"/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Cac</a:t>
            </a:r>
            <a:r>
              <a:rPr lang="es-ES" sz="2200" dirty="0">
                <a:solidFill>
                  <a:srgbClr val="A31515"/>
                </a:solidFill>
                <a:latin typeface="Consolas" panose="020B0609020204030204" pitchFamily="49" charset="0"/>
              </a:rPr>
              <a:t> so nguyen to </a:t>
            </a:r>
            <a:r>
              <a:rPr lang="es-E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nho</a:t>
            </a:r>
            <a:r>
              <a:rPr lang="es-E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s-E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hon</a:t>
            </a:r>
            <a:r>
              <a:rPr lang="es-ES" sz="2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s-ES" sz="22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s-ES" sz="2200" dirty="0">
                <a:solidFill>
                  <a:srgbClr val="A31515"/>
                </a:solidFill>
                <a:latin typeface="Consolas" panose="020B0609020204030204" pitchFamily="49" charset="0"/>
              </a:rPr>
              <a:t> la: \n"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pPr lvl="1"/>
            <a:r>
              <a:rPr lang="de-DE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2200" dirty="0">
                <a:solidFill>
                  <a:srgbClr val="000000"/>
                </a:solidFill>
                <a:latin typeface="Consolas" panose="020B0609020204030204" pitchFamily="49" charset="0"/>
              </a:rPr>
              <a:t> so = 2; so &lt; n; so++)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LaSNT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(so) ==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200" dirty="0">
                <a:solidFill>
                  <a:srgbClr val="483D8B"/>
                </a:solidFill>
                <a:latin typeface="Consolas" panose="020B0609020204030204" pitchFamily="49" charset="0"/>
              </a:rPr>
              <a:t>		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3CB371"/>
                </a:solidFill>
                <a:latin typeface="Consolas" panose="020B0609020204030204" pitchFamily="49" charset="0"/>
              </a:rPr>
              <a:t>%d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\t"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so);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getch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p:grpSp>
        <p:nvGrpSpPr>
          <p:cNvPr id="25" name="Group 29"/>
          <p:cNvGrpSpPr>
            <a:grpSpLocks/>
          </p:cNvGrpSpPr>
          <p:nvPr/>
        </p:nvGrpSpPr>
        <p:grpSpPr bwMode="auto">
          <a:xfrm>
            <a:off x="2133600" y="1371600"/>
            <a:ext cx="5791200" cy="457200"/>
            <a:chOff x="2133600" y="3885406"/>
            <a:chExt cx="4876801" cy="457200"/>
          </a:xfrm>
        </p:grpSpPr>
        <p:cxnSp>
          <p:nvCxnSpPr>
            <p:cNvPr id="26" name="Straight Connector 25"/>
            <p:cNvCxnSpPr>
              <a:endCxn id="28" idx="1"/>
            </p:cNvCxnSpPr>
            <p:nvPr/>
          </p:nvCxnSpPr>
          <p:spPr>
            <a:xfrm>
              <a:off x="2133600" y="4114006"/>
              <a:ext cx="276592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019969" y="4227637"/>
              <a:ext cx="228600" cy="1337"/>
            </a:xfrm>
            <a:prstGeom prst="line">
              <a:avLst/>
            </a:prstGeom>
            <a:ln w="38100">
              <a:headEnd type="none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899527" y="3885406"/>
              <a:ext cx="2110874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200" dirty="0" err="1"/>
                <a:t>Gọi</a:t>
              </a:r>
              <a:r>
                <a:rPr lang="en-US" sz="2200" dirty="0"/>
                <a:t> </a:t>
              </a:r>
              <a:r>
                <a:rPr lang="en-US" sz="2200" dirty="0" err="1"/>
                <a:t>hàm</a:t>
              </a:r>
              <a:endParaRPr lang="en-US" sz="2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00400" y="2133600"/>
            <a:ext cx="5181601" cy="457200"/>
            <a:chOff x="2971799" y="4800600"/>
            <a:chExt cx="5105401" cy="457200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2971800" y="5029200"/>
              <a:ext cx="2598738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 rot="5400000">
              <a:off x="2858294" y="4914106"/>
              <a:ext cx="228600" cy="1589"/>
            </a:xfrm>
            <a:prstGeom prst="line">
              <a:avLst/>
            </a:prstGeom>
            <a:ln w="38100"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 bwMode="auto">
            <a:xfrm>
              <a:off x="5570538" y="4800600"/>
              <a:ext cx="250666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200" dirty="0" err="1"/>
                <a:t>Truyền</a:t>
              </a:r>
              <a:r>
                <a:rPr lang="en-US" sz="2200" dirty="0"/>
                <a:t> </a:t>
              </a:r>
              <a:r>
                <a:rPr lang="en-US" sz="2200" dirty="0" err="1"/>
                <a:t>đối</a:t>
              </a:r>
              <a:r>
                <a:rPr lang="en-US" sz="2200" dirty="0"/>
                <a:t> </a:t>
              </a:r>
              <a:r>
                <a:rPr lang="en-US" sz="2200" dirty="0" err="1"/>
                <a:t>số</a:t>
              </a:r>
              <a:endParaRPr lang="en-US" sz="2200" dirty="0"/>
            </a:p>
          </p:txBody>
        </p:sp>
      </p:grpSp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2667000" y="3352800"/>
            <a:ext cx="5791200" cy="457200"/>
            <a:chOff x="2133600" y="3885406"/>
            <a:chExt cx="4876801" cy="457200"/>
          </a:xfrm>
        </p:grpSpPr>
        <p:cxnSp>
          <p:nvCxnSpPr>
            <p:cNvPr id="18" name="Straight Connector 17"/>
            <p:cNvCxnSpPr>
              <a:endCxn id="20" idx="1"/>
            </p:cNvCxnSpPr>
            <p:nvPr/>
          </p:nvCxnSpPr>
          <p:spPr>
            <a:xfrm>
              <a:off x="2133600" y="4114006"/>
              <a:ext cx="276592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2019969" y="4227637"/>
              <a:ext cx="228600" cy="1337"/>
            </a:xfrm>
            <a:prstGeom prst="line">
              <a:avLst/>
            </a:prstGeom>
            <a:ln w="38100">
              <a:headEnd type="none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899527" y="3885406"/>
              <a:ext cx="2110874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200" dirty="0" err="1"/>
                <a:t>Gọi</a:t>
              </a:r>
              <a:r>
                <a:rPr lang="en-US" sz="2200" dirty="0"/>
                <a:t> </a:t>
              </a:r>
              <a:r>
                <a:rPr lang="en-US" sz="2200" dirty="0" err="1"/>
                <a:t>hàm</a:t>
              </a:r>
              <a:endParaRPr lang="en-US" sz="2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76599" y="4191000"/>
            <a:ext cx="5105401" cy="457200"/>
            <a:chOff x="2971799" y="4800600"/>
            <a:chExt cx="5105401" cy="457200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2971800" y="5029200"/>
              <a:ext cx="2598738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auto">
            <a:xfrm rot="5400000">
              <a:off x="2858294" y="4914106"/>
              <a:ext cx="228600" cy="1589"/>
            </a:xfrm>
            <a:prstGeom prst="line">
              <a:avLst/>
            </a:prstGeom>
            <a:ln w="38100">
              <a:head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 bwMode="auto">
            <a:xfrm>
              <a:off x="5570538" y="4800600"/>
              <a:ext cx="250666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200" dirty="0" err="1"/>
                <a:t>Truyền</a:t>
              </a:r>
              <a:r>
                <a:rPr lang="en-US" sz="2200" dirty="0"/>
                <a:t> </a:t>
              </a:r>
              <a:r>
                <a:rPr lang="en-US" sz="2200" dirty="0" err="1"/>
                <a:t>đối</a:t>
              </a:r>
              <a:r>
                <a:rPr lang="en-US" sz="2200" dirty="0"/>
                <a:t> </a:t>
              </a:r>
              <a:r>
                <a:rPr lang="en-US" sz="2200" dirty="0" err="1"/>
                <a:t>số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720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458200" cy="10207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81988" cy="4744654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dirty="0" err="1"/>
              <a:t>Hàm</a:t>
            </a:r>
            <a:r>
              <a:rPr lang="en-US" dirty="0"/>
              <a:t> (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 - subroutine) là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thực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hiện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trọn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vẹn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một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công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việc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nhất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định</a:t>
            </a:r>
            <a:r>
              <a:rPr lang="en-US" dirty="0"/>
              <a:t> (module),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endParaRPr lang="en-US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u="sng" dirty="0" err="1"/>
              <a:t>Khi</a:t>
            </a:r>
            <a:r>
              <a:rPr lang="en-US" u="sng" dirty="0"/>
              <a:t> </a:t>
            </a:r>
            <a:r>
              <a:rPr lang="en-US" u="sng" dirty="0" err="1"/>
              <a:t>nào</a:t>
            </a:r>
            <a:r>
              <a:rPr lang="en-US" u="sng" dirty="0"/>
              <a:t> </a:t>
            </a:r>
            <a:r>
              <a:rPr lang="en-US" u="sng" dirty="0" err="1"/>
              <a:t>sử</a:t>
            </a:r>
            <a:r>
              <a:rPr lang="en-US" u="sng" dirty="0"/>
              <a:t> </a:t>
            </a:r>
            <a:r>
              <a:rPr lang="en-US" u="sng" dirty="0" err="1"/>
              <a:t>dụng</a:t>
            </a:r>
            <a:r>
              <a:rPr lang="en-US" u="sng" dirty="0"/>
              <a:t> </a:t>
            </a:r>
            <a:r>
              <a:rPr lang="en-US" u="sng" dirty="0" err="1"/>
              <a:t>hàm</a:t>
            </a:r>
            <a:r>
              <a:rPr lang="en-US" u="sng" dirty="0"/>
              <a:t>? </a:t>
            </a:r>
            <a:endParaRPr lang="en-US" b="1" dirty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có </a:t>
            </a:r>
            <a:r>
              <a:rPr lang="en-US" dirty="0" err="1">
                <a:solidFill>
                  <a:srgbClr val="FF0000"/>
                </a:solidFill>
              </a:rPr>
              <a:t>một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việc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giống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nhau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cần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thực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hiện</a:t>
            </a:r>
            <a:r>
              <a:rPr lang="en-US" dirty="0">
                <a:solidFill>
                  <a:srgbClr val="FF0000"/>
                </a:solidFill>
              </a:rPr>
              <a:t> ở </a:t>
            </a:r>
            <a:r>
              <a:rPr lang="en-US" dirty="0" err="1">
                <a:solidFill>
                  <a:srgbClr val="FF0000"/>
                </a:solidFill>
              </a:rPr>
              <a:t>nhiều</a:t>
            </a:r>
            <a:r>
              <a:rPr lang="en-US" dirty="0">
                <a:solidFill>
                  <a:srgbClr val="FF0000"/>
                </a:solidFill>
              </a:rPr>
              <a:t> vị trí</a:t>
            </a:r>
            <a:endParaRPr lang="en-US" b="1" dirty="0">
              <a:solidFill>
                <a:srgbClr val="FF0000"/>
              </a:solidFill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cần</a:t>
            </a:r>
            <a:r>
              <a:rPr lang="en-US" dirty="0">
                <a:solidFill>
                  <a:srgbClr val="FF0000"/>
                </a:solidFill>
              </a:rPr>
              <a:t> chia </a:t>
            </a:r>
            <a:r>
              <a:rPr lang="en-US" dirty="0" err="1">
                <a:solidFill>
                  <a:srgbClr val="FF0000"/>
                </a:solidFill>
              </a:rPr>
              <a:t>nhỏ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trình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đê</a:t>
            </a:r>
            <a:r>
              <a:rPr lang="en-US" dirty="0"/>
              <a:t>̉ </a:t>
            </a:r>
            <a:r>
              <a:rPr lang="en-US" dirty="0" err="1"/>
              <a:t>dê</a:t>
            </a:r>
            <a:r>
              <a:rPr lang="en-US" dirty="0"/>
              <a:t>̃ </a:t>
            </a:r>
            <a:r>
              <a:rPr lang="en-US" dirty="0" err="1"/>
              <a:t>quản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b="1" dirty="0"/>
          </a:p>
        </p:txBody>
      </p:sp>
      <p:sp>
        <p:nvSpPr>
          <p:cNvPr id="8197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fld id="{1AE88A75-3548-4053-91A8-B494490F0F67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9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40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2365</TotalTime>
  <Words>2604</Words>
  <Application>Microsoft Office PowerPoint</Application>
  <PresentationFormat>On-screen Show (4:3)</PresentationFormat>
  <Paragraphs>489</Paragraphs>
  <Slides>52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Georgia</vt:lpstr>
      <vt:lpstr>Times New Roman</vt:lpstr>
      <vt:lpstr>Wingdings</vt:lpstr>
      <vt:lpstr>Wingdings 2</vt:lpstr>
      <vt:lpstr>Office Theme</vt:lpstr>
      <vt:lpstr>Equation</vt:lpstr>
      <vt:lpstr>Lập trình C Chương 4. Lập trình hàm (3 tiết)</vt:lpstr>
      <vt:lpstr>Mục tiêu</vt:lpstr>
      <vt:lpstr>Cấu trúc chương trình</vt:lpstr>
      <vt:lpstr>Ví dụ</vt:lpstr>
      <vt:lpstr>PowerPoint Presentation</vt:lpstr>
      <vt:lpstr>PowerPoint Presentation</vt:lpstr>
      <vt:lpstr>PowerPoint Presentation</vt:lpstr>
      <vt:lpstr>PowerPoint Presentation</vt:lpstr>
      <vt:lpstr>Khái niệm</vt:lpstr>
      <vt:lpstr>Khái niệm</vt:lpstr>
      <vt:lpstr>Khái niệm</vt:lpstr>
      <vt:lpstr>Mẫu hàm</vt:lpstr>
      <vt:lpstr>Mẫu hàm</vt:lpstr>
      <vt:lpstr>Hàm không trả về giá trị</vt:lpstr>
      <vt:lpstr>Ví dụ </vt:lpstr>
      <vt:lpstr>PowerPoint Presentation</vt:lpstr>
      <vt:lpstr>Hàm có trả về giá trị</vt:lpstr>
      <vt:lpstr>Hàm có trả về giá trị</vt:lpstr>
      <vt:lpstr>Ví dụ </vt:lpstr>
      <vt:lpstr>PowerPoint Presentation</vt:lpstr>
      <vt:lpstr>Tầm vực của biến</vt:lpstr>
      <vt:lpstr>Phạm vi khối</vt:lpstr>
      <vt:lpstr>Phạm vi khối (tt)</vt:lpstr>
      <vt:lpstr>Phạm vi hàm</vt:lpstr>
      <vt:lpstr>Phạm vi tập tin</vt:lpstr>
      <vt:lpstr>Phạm vi chương trình</vt:lpstr>
      <vt:lpstr>Vấn đề tham số</vt:lpstr>
      <vt:lpstr>Vấn đề tham số</vt:lpstr>
      <vt:lpstr>Vấn đề tham số</vt:lpstr>
      <vt:lpstr>Tham số là tham chiếu</vt:lpstr>
      <vt:lpstr>Ví dụ</vt:lpstr>
      <vt:lpstr>PowerPoint Presentation</vt:lpstr>
      <vt:lpstr>PowerPoint Presentation</vt:lpstr>
      <vt:lpstr>PowerPoint Presentation</vt:lpstr>
      <vt:lpstr>PowerPoint Presentation</vt:lpstr>
      <vt:lpstr>Kết quả</vt:lpstr>
      <vt:lpstr>Nguyên tắc xây dựng hàm</vt:lpstr>
      <vt:lpstr>Bài tập ví dụ</vt:lpstr>
      <vt:lpstr>Bài tập ví dụ</vt:lpstr>
      <vt:lpstr>Bài tập ví dụ</vt:lpstr>
      <vt:lpstr>Bài tập ví dụ</vt:lpstr>
      <vt:lpstr>Bài tập ví dụ</vt:lpstr>
      <vt:lpstr>Khai báo thư viện và nguyên mẫu hàm</vt:lpstr>
      <vt:lpstr>Cài đặt hàm</vt:lpstr>
      <vt:lpstr>Cài đặt hàm</vt:lpstr>
      <vt:lpstr>Cài đặt hàm main()</vt:lpstr>
      <vt:lpstr>Bài tập</vt:lpstr>
      <vt:lpstr>Bài tập</vt:lpstr>
      <vt:lpstr>Bài tập</vt:lpstr>
      <vt:lpstr>Bài tập</vt:lpstr>
      <vt:lpstr>Bài tập</vt:lpstr>
      <vt:lpstr>Q&amp;A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Minh-Thai Tran</cp:lastModifiedBy>
  <cp:revision>297</cp:revision>
  <dcterms:created xsi:type="dcterms:W3CDTF">2002-09-02T01:30:43Z</dcterms:created>
  <dcterms:modified xsi:type="dcterms:W3CDTF">2017-07-22T09:07:34Z</dcterms:modified>
</cp:coreProperties>
</file>