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notesMasterIdLst>
    <p:notesMasterId r:id="rId17"/>
  </p:notesMasterIdLst>
  <p:handoutMasterIdLst>
    <p:handoutMasterId r:id="rId18"/>
  </p:handoutMasterIdLst>
  <p:sldIdLst>
    <p:sldId id="288" r:id="rId2"/>
    <p:sldId id="258" r:id="rId3"/>
    <p:sldId id="289" r:id="rId4"/>
    <p:sldId id="290" r:id="rId5"/>
    <p:sldId id="291" r:id="rId6"/>
    <p:sldId id="292" r:id="rId7"/>
    <p:sldId id="293" r:id="rId8"/>
    <p:sldId id="296" r:id="rId9"/>
    <p:sldId id="297" r:id="rId10"/>
    <p:sldId id="298" r:id="rId11"/>
    <p:sldId id="299" r:id="rId12"/>
    <p:sldId id="300" r:id="rId13"/>
    <p:sldId id="294" r:id="rId14"/>
    <p:sldId id="301" r:id="rId15"/>
    <p:sldId id="29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B0F19DA1-609A-4B66-A6F1-5FC2725FF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21BC6C7-59C2-45C9-9B7C-71400B2715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C155F-8C26-46DA-811F-656DAC0E734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1565A06-9F1A-4D95-98E7-DFC6727373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529D880-9C59-44CA-BF39-4AAA48DBC7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62A8C-E390-40BB-AEE2-38A3CA91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52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5AFE0-1E5B-453A-93B3-4B81D5C2B3C4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43455-DE94-4515-8E8A-666CBA5C8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057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819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56267" y="153633"/>
            <a:ext cx="11879411" cy="6550699"/>
          </a:xfrm>
          <a:custGeom>
            <a:avLst/>
            <a:gdLst/>
            <a:ahLst/>
            <a:cxnLst/>
            <a:rect l="l" t="t" r="r" b="b"/>
            <a:pathLst>
              <a:path w="92849" h="51200" extrusionOk="0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187067" y="274633"/>
            <a:ext cx="981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1187067" y="1600200"/>
            <a:ext cx="4480800" cy="42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6524283" y="1600200"/>
            <a:ext cx="4480800" cy="42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667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0" y="6028333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7067" y="274633"/>
            <a:ext cx="98180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7067" y="1600199"/>
            <a:ext cx="9818000" cy="40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6028333"/>
            <a:ext cx="12192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6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lvl="1" algn="ctr">
              <a:buNone/>
              <a:defRPr sz="16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lvl="2" algn="ctr">
              <a:buNone/>
              <a:defRPr sz="16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lvl="3" algn="ctr">
              <a:buNone/>
              <a:defRPr sz="16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lvl="4" algn="ctr">
              <a:buNone/>
              <a:defRPr sz="16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lvl="5" algn="ctr">
              <a:buNone/>
              <a:defRPr sz="16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lvl="6" algn="ctr">
              <a:buNone/>
              <a:defRPr sz="16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lvl="7" algn="ctr">
              <a:buNone/>
              <a:defRPr sz="16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lvl="8" algn="ctr">
              <a:buNone/>
              <a:defRPr sz="16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648998_Handwritten_character_recognition_using_fuzzy_logic" TargetMode="External"/><Relationship Id="rId2" Type="http://schemas.openxmlformats.org/officeDocument/2006/relationships/hyperlink" Target="https://drive.google.com/file/d/14zty6fYMy9SM6vVnM30QJSFKDNPUctQO/view?usp=shar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cciit.org/students_projects/projects/cse/2018/GR22.pdf" TargetMode="External"/><Relationship Id="rId5" Type="http://schemas.openxmlformats.org/officeDocument/2006/relationships/hyperlink" Target="http://citeseerx.ist.psu.edu/viewdoc/download?doi=10.1.1.976.728&amp;rep=rep1&amp;type=pdf" TargetMode="External"/><Relationship Id="rId4" Type="http://schemas.openxmlformats.org/officeDocument/2006/relationships/hyperlink" Target="https://iopscience.iop.org/article/10.1088/1742-6596/738/1/01212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Hình ảnh 10">
            <a:extLst>
              <a:ext uri="{FF2B5EF4-FFF2-40B4-BE49-F238E27FC236}">
                <a16:creationId xmlns:a16="http://schemas.microsoft.com/office/drawing/2014/main" id="{FDE25436-6108-41AD-B7F9-F82B7AADD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52" y="465973"/>
            <a:ext cx="1285980" cy="1266574"/>
          </a:xfrm>
          <a:prstGeom prst="rect">
            <a:avLst/>
          </a:prstGeom>
        </p:spPr>
      </p:pic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B4F599EC-3BD8-415D-A958-AE20586C7C51}"/>
              </a:ext>
            </a:extLst>
          </p:cNvPr>
          <p:cNvSpPr txBox="1"/>
          <p:nvPr/>
        </p:nvSpPr>
        <p:spPr>
          <a:xfrm>
            <a:off x="2353427" y="868427"/>
            <a:ext cx="930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NGHỆ THÔNG TIN – DHQG HCM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5ED8596-2602-45A2-8031-D34D9D81DF7E}"/>
              </a:ext>
            </a:extLst>
          </p:cNvPr>
          <p:cNvSpPr txBox="1"/>
          <p:nvPr/>
        </p:nvSpPr>
        <p:spPr>
          <a:xfrm>
            <a:off x="1177142" y="2133600"/>
            <a:ext cx="10480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LOGIC MỜ NHẬN DẠNG CHỮ VIẾT TAY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18058F77-E72C-4725-9247-F7174AB9B03B}"/>
              </a:ext>
            </a:extLst>
          </p:cNvPr>
          <p:cNvSpPr txBox="1"/>
          <p:nvPr/>
        </p:nvSpPr>
        <p:spPr>
          <a:xfrm>
            <a:off x="1177142" y="5258618"/>
            <a:ext cx="450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TS.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C7DEB450-E178-4891-AF24-ADFA482F6682}"/>
              </a:ext>
            </a:extLst>
          </p:cNvPr>
          <p:cNvSpPr txBox="1"/>
          <p:nvPr/>
        </p:nvSpPr>
        <p:spPr>
          <a:xfrm>
            <a:off x="6096000" y="4427621"/>
            <a:ext cx="5417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Phan Hoàng Phước - 17520918</a:t>
            </a:r>
          </a:p>
        </p:txBody>
      </p:sp>
      <p:sp>
        <p:nvSpPr>
          <p:cNvPr id="20" name="Chỗ dành sẵn cho Số hiệu Bản chiếu 19">
            <a:extLst>
              <a:ext uri="{FF2B5EF4-FFF2-40B4-BE49-F238E27FC236}">
                <a16:creationId xmlns:a16="http://schemas.microsoft.com/office/drawing/2014/main" id="{9B135234-9EF3-4B20-A1EC-EB4561225C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40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09E169-D041-4204-B95F-9CF6C314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5AB19FD-7AA4-4177-A925-0046342C44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ACDBC164-AA99-43DB-A65A-329DDF492619}"/>
              </a:ext>
            </a:extLst>
          </p:cNvPr>
          <p:cNvGrpSpPr/>
          <p:nvPr/>
        </p:nvGrpSpPr>
        <p:grpSpPr>
          <a:xfrm>
            <a:off x="820658" y="1616283"/>
            <a:ext cx="3734717" cy="4478976"/>
            <a:chOff x="1295492" y="2162146"/>
            <a:chExt cx="4440289" cy="3979827"/>
          </a:xfrm>
        </p:grpSpPr>
        <p:grpSp>
          <p:nvGrpSpPr>
            <p:cNvPr id="4" name="Nhóm 3">
              <a:extLst>
                <a:ext uri="{FF2B5EF4-FFF2-40B4-BE49-F238E27FC236}">
                  <a16:creationId xmlns:a16="http://schemas.microsoft.com/office/drawing/2014/main" id="{D9C0826B-2B3B-4465-BFED-3EF79B2686F1}"/>
                </a:ext>
              </a:extLst>
            </p:cNvPr>
            <p:cNvGrpSpPr/>
            <p:nvPr/>
          </p:nvGrpSpPr>
          <p:grpSpPr>
            <a:xfrm>
              <a:off x="1295493" y="2162146"/>
              <a:ext cx="3672187" cy="3684339"/>
              <a:chOff x="1295493" y="2162146"/>
              <a:chExt cx="3672187" cy="3684339"/>
            </a:xfrm>
          </p:grpSpPr>
          <p:pic>
            <p:nvPicPr>
              <p:cNvPr id="5" name="Hình ảnh 4">
                <a:extLst>
                  <a:ext uri="{FF2B5EF4-FFF2-40B4-BE49-F238E27FC236}">
                    <a16:creationId xmlns:a16="http://schemas.microsoft.com/office/drawing/2014/main" id="{EC245040-B935-412B-A56D-AEC8C55AF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93" y="2162815"/>
                <a:ext cx="1545181" cy="1410285"/>
              </a:xfrm>
              <a:prstGeom prst="rect">
                <a:avLst/>
              </a:prstGeom>
            </p:spPr>
          </p:pic>
          <p:pic>
            <p:nvPicPr>
              <p:cNvPr id="6" name="Hình ảnh 5">
                <a:extLst>
                  <a:ext uri="{FF2B5EF4-FFF2-40B4-BE49-F238E27FC236}">
                    <a16:creationId xmlns:a16="http://schemas.microsoft.com/office/drawing/2014/main" id="{86E9D1E8-6458-4CC6-95D7-76EC6B8F54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1476" y="2162146"/>
                <a:ext cx="1536204" cy="1410285"/>
              </a:xfrm>
              <a:prstGeom prst="rect">
                <a:avLst/>
              </a:prstGeom>
            </p:spPr>
          </p:pic>
          <p:pic>
            <p:nvPicPr>
              <p:cNvPr id="8" name="Hình ảnh 7">
                <a:extLst>
                  <a:ext uri="{FF2B5EF4-FFF2-40B4-BE49-F238E27FC236}">
                    <a16:creationId xmlns:a16="http://schemas.microsoft.com/office/drawing/2014/main" id="{18E47073-FB44-4F94-88B7-68A432AE95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3706" y="3942432"/>
                <a:ext cx="2138156" cy="1904053"/>
              </a:xfrm>
              <a:prstGeom prst="rect">
                <a:avLst/>
              </a:prstGeom>
            </p:spPr>
          </p:pic>
        </p:grpSp>
        <p:sp>
          <p:nvSpPr>
            <p:cNvPr id="9" name="Hộp Văn bản 8">
              <a:extLst>
                <a:ext uri="{FF2B5EF4-FFF2-40B4-BE49-F238E27FC236}">
                  <a16:creationId xmlns:a16="http://schemas.microsoft.com/office/drawing/2014/main" id="{DFCEB254-EE92-4B18-87FA-77C2DDF38315}"/>
                </a:ext>
              </a:extLst>
            </p:cNvPr>
            <p:cNvSpPr txBox="1"/>
            <p:nvPr/>
          </p:nvSpPr>
          <p:spPr>
            <a:xfrm>
              <a:off x="1295492" y="5813800"/>
              <a:ext cx="3954584" cy="328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Mẫu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đã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chuẩn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hóa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cần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dạng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1FE1701A-CC4A-4F71-9AB0-5DBD14C797E6}"/>
                </a:ext>
              </a:extLst>
            </p:cNvPr>
            <p:cNvSpPr txBox="1"/>
            <p:nvPr/>
          </p:nvSpPr>
          <p:spPr>
            <a:xfrm>
              <a:off x="1295492" y="3573100"/>
              <a:ext cx="4440289" cy="328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Mẫu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đã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chuẫn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hóa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cho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chữ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</a:p>
          </p:txBody>
        </p:sp>
      </p:grpSp>
      <p:sp>
        <p:nvSpPr>
          <p:cNvPr id="12" name="Chỗ dành sẵn cho Văn bản 11">
            <a:extLst>
              <a:ext uri="{FF2B5EF4-FFF2-40B4-BE49-F238E27FC236}">
                <a16:creationId xmlns:a16="http://schemas.microsoft.com/office/drawing/2014/main" id="{FD007760-0524-4679-8600-BD8DD9376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5375" y="1616283"/>
            <a:ext cx="7081030" cy="42136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B2-B3: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µ) = {(A1,0),(A2,1), (A3,1), (A4,0), (A5,1), (A6,0), (A7,0), (A8,1), (A9,1), (A10,0), (A11,1), (A12,1), (A13,1), (A14,0), (A15,0), (A16,1)}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(R, µ) = {(R1,0),(R2,1), (R3,1), (R4,0), (R5,0), (R6,0), (R7,0), (R8,1), (R9,1), (R10,0), (R11,1), (R12,0), (R13,1), (R14,0), (R15,0), (R16,1)}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4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09E169-D041-4204-B95F-9CF6C314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5AB19FD-7AA4-4177-A925-0046342C44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ACDBC164-AA99-43DB-A65A-329DDF492619}"/>
              </a:ext>
            </a:extLst>
          </p:cNvPr>
          <p:cNvGrpSpPr/>
          <p:nvPr/>
        </p:nvGrpSpPr>
        <p:grpSpPr>
          <a:xfrm>
            <a:off x="820658" y="1616283"/>
            <a:ext cx="3734717" cy="4478976"/>
            <a:chOff x="1295492" y="2162146"/>
            <a:chExt cx="4440289" cy="3979827"/>
          </a:xfrm>
        </p:grpSpPr>
        <p:grpSp>
          <p:nvGrpSpPr>
            <p:cNvPr id="4" name="Nhóm 3">
              <a:extLst>
                <a:ext uri="{FF2B5EF4-FFF2-40B4-BE49-F238E27FC236}">
                  <a16:creationId xmlns:a16="http://schemas.microsoft.com/office/drawing/2014/main" id="{D9C0826B-2B3B-4465-BFED-3EF79B2686F1}"/>
                </a:ext>
              </a:extLst>
            </p:cNvPr>
            <p:cNvGrpSpPr/>
            <p:nvPr/>
          </p:nvGrpSpPr>
          <p:grpSpPr>
            <a:xfrm>
              <a:off x="1295493" y="2162146"/>
              <a:ext cx="3672187" cy="3684339"/>
              <a:chOff x="1295493" y="2162146"/>
              <a:chExt cx="3672187" cy="3684339"/>
            </a:xfrm>
          </p:grpSpPr>
          <p:pic>
            <p:nvPicPr>
              <p:cNvPr id="5" name="Hình ảnh 4">
                <a:extLst>
                  <a:ext uri="{FF2B5EF4-FFF2-40B4-BE49-F238E27FC236}">
                    <a16:creationId xmlns:a16="http://schemas.microsoft.com/office/drawing/2014/main" id="{EC245040-B935-412B-A56D-AEC8C55AF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93" y="2162815"/>
                <a:ext cx="1545181" cy="1410285"/>
              </a:xfrm>
              <a:prstGeom prst="rect">
                <a:avLst/>
              </a:prstGeom>
            </p:spPr>
          </p:pic>
          <p:pic>
            <p:nvPicPr>
              <p:cNvPr id="6" name="Hình ảnh 5">
                <a:extLst>
                  <a:ext uri="{FF2B5EF4-FFF2-40B4-BE49-F238E27FC236}">
                    <a16:creationId xmlns:a16="http://schemas.microsoft.com/office/drawing/2014/main" id="{86E9D1E8-6458-4CC6-95D7-76EC6B8F54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1476" y="2162146"/>
                <a:ext cx="1536204" cy="1410285"/>
              </a:xfrm>
              <a:prstGeom prst="rect">
                <a:avLst/>
              </a:prstGeom>
            </p:spPr>
          </p:pic>
          <p:pic>
            <p:nvPicPr>
              <p:cNvPr id="8" name="Hình ảnh 7">
                <a:extLst>
                  <a:ext uri="{FF2B5EF4-FFF2-40B4-BE49-F238E27FC236}">
                    <a16:creationId xmlns:a16="http://schemas.microsoft.com/office/drawing/2014/main" id="{18E47073-FB44-4F94-88B7-68A432AE95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3706" y="3942432"/>
                <a:ext cx="2138156" cy="1904053"/>
              </a:xfrm>
              <a:prstGeom prst="rect">
                <a:avLst/>
              </a:prstGeom>
            </p:spPr>
          </p:pic>
        </p:grpSp>
        <p:sp>
          <p:nvSpPr>
            <p:cNvPr id="9" name="Hộp Văn bản 8">
              <a:extLst>
                <a:ext uri="{FF2B5EF4-FFF2-40B4-BE49-F238E27FC236}">
                  <a16:creationId xmlns:a16="http://schemas.microsoft.com/office/drawing/2014/main" id="{DFCEB254-EE92-4B18-87FA-77C2DDF38315}"/>
                </a:ext>
              </a:extLst>
            </p:cNvPr>
            <p:cNvSpPr txBox="1"/>
            <p:nvPr/>
          </p:nvSpPr>
          <p:spPr>
            <a:xfrm>
              <a:off x="1295492" y="5813800"/>
              <a:ext cx="3954584" cy="328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Mẫu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đã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chuẩn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hóa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cần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dạng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1FE1701A-CC4A-4F71-9AB0-5DBD14C797E6}"/>
                </a:ext>
              </a:extLst>
            </p:cNvPr>
            <p:cNvSpPr txBox="1"/>
            <p:nvPr/>
          </p:nvSpPr>
          <p:spPr>
            <a:xfrm>
              <a:off x="1295492" y="3573100"/>
              <a:ext cx="4440289" cy="328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Mẫu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đã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chuẫn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hóa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cho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chữ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</a:p>
          </p:txBody>
        </p:sp>
      </p:grpSp>
      <p:sp>
        <p:nvSpPr>
          <p:cNvPr id="12" name="Chỗ dành sẵn cho Văn bản 11">
            <a:extLst>
              <a:ext uri="{FF2B5EF4-FFF2-40B4-BE49-F238E27FC236}">
                <a16:creationId xmlns:a16="http://schemas.microsoft.com/office/drawing/2014/main" id="{FD007760-0524-4679-8600-BD8DD9376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5375" y="1616283"/>
            <a:ext cx="7081030" cy="42136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B4: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(In, µ) = {(In1,0),(In2,1), (In3,1), (In4,0), (In5,0), (In6,0), (In7,0), (In8,1), (In9,1), (In10,0), (In11,0), (In12,0), (In13,1), (In14,0), (In15,0), (In16,1)}</a:t>
            </a:r>
          </a:p>
          <a:p>
            <a:pPr marL="135464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585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09E169-D041-4204-B95F-9CF6C314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5AB19FD-7AA4-4177-A925-0046342C44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ACDBC164-AA99-43DB-A65A-329DDF492619}"/>
              </a:ext>
            </a:extLst>
          </p:cNvPr>
          <p:cNvGrpSpPr/>
          <p:nvPr/>
        </p:nvGrpSpPr>
        <p:grpSpPr>
          <a:xfrm>
            <a:off x="820658" y="1616283"/>
            <a:ext cx="3734717" cy="4478976"/>
            <a:chOff x="1295492" y="2162146"/>
            <a:chExt cx="4440289" cy="3979827"/>
          </a:xfrm>
        </p:grpSpPr>
        <p:grpSp>
          <p:nvGrpSpPr>
            <p:cNvPr id="4" name="Nhóm 3">
              <a:extLst>
                <a:ext uri="{FF2B5EF4-FFF2-40B4-BE49-F238E27FC236}">
                  <a16:creationId xmlns:a16="http://schemas.microsoft.com/office/drawing/2014/main" id="{D9C0826B-2B3B-4465-BFED-3EF79B2686F1}"/>
                </a:ext>
              </a:extLst>
            </p:cNvPr>
            <p:cNvGrpSpPr/>
            <p:nvPr/>
          </p:nvGrpSpPr>
          <p:grpSpPr>
            <a:xfrm>
              <a:off x="1295493" y="2162146"/>
              <a:ext cx="3672187" cy="3684339"/>
              <a:chOff x="1295493" y="2162146"/>
              <a:chExt cx="3672187" cy="3684339"/>
            </a:xfrm>
          </p:grpSpPr>
          <p:pic>
            <p:nvPicPr>
              <p:cNvPr id="5" name="Hình ảnh 4">
                <a:extLst>
                  <a:ext uri="{FF2B5EF4-FFF2-40B4-BE49-F238E27FC236}">
                    <a16:creationId xmlns:a16="http://schemas.microsoft.com/office/drawing/2014/main" id="{EC245040-B935-412B-A56D-AEC8C55AF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93" y="2162815"/>
                <a:ext cx="1545181" cy="1410285"/>
              </a:xfrm>
              <a:prstGeom prst="rect">
                <a:avLst/>
              </a:prstGeom>
            </p:spPr>
          </p:pic>
          <p:pic>
            <p:nvPicPr>
              <p:cNvPr id="6" name="Hình ảnh 5">
                <a:extLst>
                  <a:ext uri="{FF2B5EF4-FFF2-40B4-BE49-F238E27FC236}">
                    <a16:creationId xmlns:a16="http://schemas.microsoft.com/office/drawing/2014/main" id="{86E9D1E8-6458-4CC6-95D7-76EC6B8F54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1476" y="2162146"/>
                <a:ext cx="1536204" cy="1410285"/>
              </a:xfrm>
              <a:prstGeom prst="rect">
                <a:avLst/>
              </a:prstGeom>
            </p:spPr>
          </p:pic>
          <p:pic>
            <p:nvPicPr>
              <p:cNvPr id="8" name="Hình ảnh 7">
                <a:extLst>
                  <a:ext uri="{FF2B5EF4-FFF2-40B4-BE49-F238E27FC236}">
                    <a16:creationId xmlns:a16="http://schemas.microsoft.com/office/drawing/2014/main" id="{18E47073-FB44-4F94-88B7-68A432AE95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3706" y="3942432"/>
                <a:ext cx="2138156" cy="1904053"/>
              </a:xfrm>
              <a:prstGeom prst="rect">
                <a:avLst/>
              </a:prstGeom>
            </p:spPr>
          </p:pic>
        </p:grpSp>
        <p:sp>
          <p:nvSpPr>
            <p:cNvPr id="9" name="Hộp Văn bản 8">
              <a:extLst>
                <a:ext uri="{FF2B5EF4-FFF2-40B4-BE49-F238E27FC236}">
                  <a16:creationId xmlns:a16="http://schemas.microsoft.com/office/drawing/2014/main" id="{DFCEB254-EE92-4B18-87FA-77C2DDF38315}"/>
                </a:ext>
              </a:extLst>
            </p:cNvPr>
            <p:cNvSpPr txBox="1"/>
            <p:nvPr/>
          </p:nvSpPr>
          <p:spPr>
            <a:xfrm>
              <a:off x="1295492" y="5813800"/>
              <a:ext cx="3954584" cy="328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Mẫu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đã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chuẩn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hóa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cần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dạng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1FE1701A-CC4A-4F71-9AB0-5DBD14C797E6}"/>
                </a:ext>
              </a:extLst>
            </p:cNvPr>
            <p:cNvSpPr txBox="1"/>
            <p:nvPr/>
          </p:nvSpPr>
          <p:spPr>
            <a:xfrm>
              <a:off x="1295492" y="3573100"/>
              <a:ext cx="4440289" cy="328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Mẫu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đã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chuẫn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hóa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cho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chữ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hỗ dành sẵn cho Văn bản 11">
                <a:extLst>
                  <a:ext uri="{FF2B5EF4-FFF2-40B4-BE49-F238E27FC236}">
                    <a16:creationId xmlns:a16="http://schemas.microsoft.com/office/drawing/2014/main" id="{FD007760-0524-4679-8600-BD8DD937607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55375" y="1616283"/>
                <a:ext cx="7081030" cy="4213600"/>
              </a:xfrm>
            </p:spPr>
            <p:txBody>
              <a:bodyPr/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B5: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tuyển</a:t>
                </a: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∨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{0, 1, 1, 0, 1, 0, 0, 1, 1, 0, 1,  1,  1,  0,  0, 1}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∨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{0, 1, 1, 0, 0, 0, 0, 1, 1, 0, 1, 0, 1, 0, 0, 1}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B6: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=9/16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=7/16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B7: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KQ=min(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7/16 =&gt;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12" name="Chỗ dành sẵn cho Văn bản 11">
                <a:extLst>
                  <a:ext uri="{FF2B5EF4-FFF2-40B4-BE49-F238E27FC236}">
                    <a16:creationId xmlns:a16="http://schemas.microsoft.com/office/drawing/2014/main" id="{FD007760-0524-4679-8600-BD8DD9376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55375" y="1616283"/>
                <a:ext cx="7081030" cy="4213600"/>
              </a:xfrm>
              <a:blipFill>
                <a:blip r:embed="rId5"/>
                <a:stretch>
                  <a:fillRect b="-2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6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09E169-D041-4204-B95F-9CF6C314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5AB19FD-7AA4-4177-A925-0046342C44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79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09E169-D041-4204-B95F-9CF6C314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5AB19FD-7AA4-4177-A925-0046342C44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96A152A4-C989-4465-8297-67ADE4EBE45C}"/>
              </a:ext>
            </a:extLst>
          </p:cNvPr>
          <p:cNvSpPr txBox="1"/>
          <p:nvPr/>
        </p:nvSpPr>
        <p:spPr>
          <a:xfrm>
            <a:off x="1187067" y="1671484"/>
            <a:ext cx="10090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93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09E169-D041-4204-B95F-9CF6C314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291B8A-153B-4DD0-B4DA-3A9184446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066" y="1600199"/>
            <a:ext cx="9817999" cy="4952933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https://drive.google.com/file/d/14zty6fYMy9SM6vVnM30QJSFKDNPUctQO/view?usp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=sharing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://www.researchgate.net/publication/3648998_Handwritten_character_recognition_using_fuzzy_logic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https://iopscience.iop.org/article/10.1088/1742-6596/738/1/012123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http://citeseerx.ist.psu.edu/viewdoc/download?doi=10.1.1.976.728&amp;rep=rep1&amp;type=pdf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http://citeseerx.ist.psu.edu/viewdoc/download?doi=10.1.1.976.728&amp;rep=rep1&amp;type=pdf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https://rcciit.org/students_projects/projects/cse/2018/GR22.pdf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5AB19FD-7AA4-4177-A925-0046342C44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8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6A5E6347-8ADE-4FFD-B81D-9F8ADC4CCB8B}"/>
              </a:ext>
            </a:extLst>
          </p:cNvPr>
          <p:cNvSpPr txBox="1"/>
          <p:nvPr/>
        </p:nvSpPr>
        <p:spPr>
          <a:xfrm>
            <a:off x="4259179" y="751639"/>
            <a:ext cx="367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46B1C083-5261-43C2-BDC6-80BF7E5FD155}"/>
              </a:ext>
            </a:extLst>
          </p:cNvPr>
          <p:cNvSpPr txBox="1"/>
          <p:nvPr/>
        </p:nvSpPr>
        <p:spPr>
          <a:xfrm>
            <a:off x="657726" y="1732547"/>
            <a:ext cx="108765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MÔ TẢ BÀI TOÁN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THIẾT KẾ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CÀI ĐẶT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KẾT LUẬN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TÀI LIỆU THAM KHẢO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hỗ dành sẵn cho Số hiệu Bản chiếu 17">
            <a:extLst>
              <a:ext uri="{FF2B5EF4-FFF2-40B4-BE49-F238E27FC236}">
                <a16:creationId xmlns:a16="http://schemas.microsoft.com/office/drawing/2014/main" id="{6F7DFD1C-FED7-4CC0-8DC2-22571F9A04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18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09E169-D041-4204-B95F-9CF6C314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291B8A-153B-4DD0-B4DA-3A9184446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066" y="1600200"/>
            <a:ext cx="9817999" cy="3003884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hang,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mờ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mờ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5AB19FD-7AA4-4177-A925-0046342C44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7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09E169-D041-4204-B95F-9CF6C314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291B8A-153B-4DD0-B4DA-3A9184446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066" y="1600200"/>
            <a:ext cx="9817999" cy="4213600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mờ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mờ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5464" indent="0">
              <a:buNone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5AB19FD-7AA4-4177-A925-0046342C44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E4C3A27-80BC-4D8A-B000-C2350C325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186" y="3261506"/>
            <a:ext cx="7239627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2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09E169-D041-4204-B95F-9CF6C314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Thu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5AB19FD-7AA4-4177-A925-0046342C44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72A20D86-B811-47C7-82B8-D559B7BEF5BF}"/>
              </a:ext>
            </a:extLst>
          </p:cNvPr>
          <p:cNvSpPr/>
          <p:nvPr/>
        </p:nvSpPr>
        <p:spPr>
          <a:xfrm>
            <a:off x="1187067" y="1876926"/>
            <a:ext cx="2326154" cy="737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2A4561C3-5AB5-4825-A3CD-7E4DD3139A4E}"/>
              </a:ext>
            </a:extLst>
          </p:cNvPr>
          <p:cNvSpPr/>
          <p:nvPr/>
        </p:nvSpPr>
        <p:spPr>
          <a:xfrm>
            <a:off x="4146836" y="1876925"/>
            <a:ext cx="2390322" cy="737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0C8D92F-80B9-4E27-8A93-E83AF069EE47}"/>
              </a:ext>
            </a:extLst>
          </p:cNvPr>
          <p:cNvSpPr/>
          <p:nvPr/>
        </p:nvSpPr>
        <p:spPr>
          <a:xfrm>
            <a:off x="7170773" y="1876925"/>
            <a:ext cx="2390322" cy="737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E2FEDC65-F65D-40C2-93F8-F1614B25DBE3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513221" y="2245894"/>
            <a:ext cx="6336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9ED1A9AA-C83F-4009-9354-61F8E575761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537158" y="2245894"/>
            <a:ext cx="633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541AC8AF-103C-42D4-BA4B-4D95EDD85226}"/>
              </a:ext>
            </a:extLst>
          </p:cNvPr>
          <p:cNvSpPr/>
          <p:nvPr/>
        </p:nvSpPr>
        <p:spPr>
          <a:xfrm>
            <a:off x="7170773" y="3706883"/>
            <a:ext cx="2390321" cy="866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077A8A91-8744-4227-BA5B-02D8A734355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365934" y="2614862"/>
            <a:ext cx="0" cy="109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049DF4BF-092A-4A02-8B7E-117ACF066138}"/>
              </a:ext>
            </a:extLst>
          </p:cNvPr>
          <p:cNvSpPr/>
          <p:nvPr/>
        </p:nvSpPr>
        <p:spPr>
          <a:xfrm>
            <a:off x="4146836" y="3703978"/>
            <a:ext cx="2390322" cy="866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1448EE13-4D16-46C7-AB79-DF438FCD3BAA}"/>
              </a:ext>
            </a:extLst>
          </p:cNvPr>
          <p:cNvSpPr/>
          <p:nvPr/>
        </p:nvSpPr>
        <p:spPr>
          <a:xfrm>
            <a:off x="1187067" y="3703977"/>
            <a:ext cx="2326154" cy="866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386DDA0A-85F3-4603-83AE-C2E19245A0B2}"/>
              </a:ext>
            </a:extLst>
          </p:cNvPr>
          <p:cNvCxnSpPr>
            <a:cxnSpLocks/>
            <a:stCxn id="13" idx="1"/>
            <a:endCxn id="18" idx="3"/>
          </p:cNvCxnSpPr>
          <p:nvPr/>
        </p:nvCxnSpPr>
        <p:spPr>
          <a:xfrm flipH="1" flipV="1">
            <a:off x="6537158" y="4137114"/>
            <a:ext cx="633615" cy="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E3FD413E-8836-4CF3-AEC2-15FDC2AFF238}"/>
              </a:ext>
            </a:extLst>
          </p:cNvPr>
          <p:cNvCxnSpPr>
            <a:cxnSpLocks/>
            <a:stCxn id="18" idx="1"/>
            <a:endCxn id="21" idx="3"/>
          </p:cNvCxnSpPr>
          <p:nvPr/>
        </p:nvCxnSpPr>
        <p:spPr>
          <a:xfrm flipH="1">
            <a:off x="3513221" y="4137114"/>
            <a:ext cx="633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93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09E169-D041-4204-B95F-9CF6C314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E6291B8A-153B-4DD0-B4DA-3A918444698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87000" y="2972447"/>
                <a:ext cx="9817999" cy="3235847"/>
              </a:xfrm>
            </p:spPr>
            <p:txBody>
              <a:bodyPr/>
              <a:lstStyle/>
              <a:p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B1: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ô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dựa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mẫu</a:t>
                </a:r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(A, µ) = {(a1, 0), (a2, 0), (a3. 1), (a4, 1), (a5, 0),…(a36, 1/3)}</a:t>
                </a:r>
              </a:p>
              <a:p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B2: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Làm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rõ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p>
                        <m: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µ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µ</m:t>
                              </m:r>
                              <m:r>
                                <a:rPr lang="en-US" sz="22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µ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≤0.5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0.5&lt;</m:t>
                              </m:r>
                              <m:r>
                                <m:rPr>
                                  <m:nor/>
                                </m:rP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µ</m:t>
                              </m:r>
                              <m:r>
                                <a:rPr lang="en-US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B3: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B1, B2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toàn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mẫu</a:t>
                </a:r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E6291B8A-153B-4DD0-B4DA-3A91844469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7000" y="2972447"/>
                <a:ext cx="9817999" cy="3235847"/>
              </a:xfrm>
              <a:blipFill>
                <a:blip r:embed="rId2"/>
                <a:stretch>
                  <a:fillRect b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5AB19FD-7AA4-4177-A925-0046342C44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2E0A372-6AB7-4206-8A7D-EC03E6C68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066" y="1471178"/>
            <a:ext cx="1539373" cy="150127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21C68DFF-1DFA-4C32-9D3C-3D2D60A78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099" y="1471178"/>
            <a:ext cx="1501270" cy="150127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4F8938CC-A2D9-4C03-A325-2756BB18E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029" y="1471178"/>
            <a:ext cx="1539373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4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09E169-D041-4204-B95F-9CF6C314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E6291B8A-153B-4DD0-B4DA-3A918444698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87066" y="1600199"/>
                <a:ext cx="9817999" cy="4525297"/>
              </a:xfrm>
            </p:spPr>
            <p:txBody>
              <a:bodyPr/>
              <a:lstStyle/>
              <a:p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B4: Sau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xong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B3, Ta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đưa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mẫu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nhận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chuẩn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giống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B1.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VD: (In,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µ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{(In1, 0), (In2, 0), (In3. 1), (In4, 1), (In5, 0),…(In36, 1)} 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B5: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tuyển</a:t>
                </a:r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5049" lvl="1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∨ 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𝐼𝑛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𝐼𝑛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𝐼𝑛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5049" lvl="1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69913" lvl="1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B6: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69913" lvl="1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20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µ</m:t>
                                </m:r>
                              </m:e>
                              <m:sub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∨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𝐼𝑛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ậ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á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ẫ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  <a:p>
                <a:pPr marL="569913" lvl="1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B7: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69913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ế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qu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ả= 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ậ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á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ẫ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E6291B8A-153B-4DD0-B4DA-3A91844469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7066" y="1600199"/>
                <a:ext cx="9817999" cy="452529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5AB19FD-7AA4-4177-A925-0046342C44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07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09E169-D041-4204-B95F-9CF6C314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291B8A-153B-4DD0-B4DA-3A9184446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066" y="1600199"/>
            <a:ext cx="4548715" cy="4525297"/>
          </a:xfrm>
        </p:spPr>
        <p:txBody>
          <a:bodyPr/>
          <a:lstStyle/>
          <a:p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5AB19FD-7AA4-4177-A925-0046342C44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ACDBC164-AA99-43DB-A65A-329DDF492619}"/>
              </a:ext>
            </a:extLst>
          </p:cNvPr>
          <p:cNvGrpSpPr/>
          <p:nvPr/>
        </p:nvGrpSpPr>
        <p:grpSpPr>
          <a:xfrm>
            <a:off x="3430855" y="1600199"/>
            <a:ext cx="6983984" cy="4478976"/>
            <a:chOff x="1295492" y="2162146"/>
            <a:chExt cx="4440289" cy="3979827"/>
          </a:xfrm>
        </p:grpSpPr>
        <p:grpSp>
          <p:nvGrpSpPr>
            <p:cNvPr id="4" name="Nhóm 3">
              <a:extLst>
                <a:ext uri="{FF2B5EF4-FFF2-40B4-BE49-F238E27FC236}">
                  <a16:creationId xmlns:a16="http://schemas.microsoft.com/office/drawing/2014/main" id="{D9C0826B-2B3B-4465-BFED-3EF79B2686F1}"/>
                </a:ext>
              </a:extLst>
            </p:cNvPr>
            <p:cNvGrpSpPr/>
            <p:nvPr/>
          </p:nvGrpSpPr>
          <p:grpSpPr>
            <a:xfrm>
              <a:off x="1295493" y="2162146"/>
              <a:ext cx="3672187" cy="3684339"/>
              <a:chOff x="1295493" y="2162146"/>
              <a:chExt cx="3672187" cy="3684339"/>
            </a:xfrm>
          </p:grpSpPr>
          <p:pic>
            <p:nvPicPr>
              <p:cNvPr id="5" name="Hình ảnh 4">
                <a:extLst>
                  <a:ext uri="{FF2B5EF4-FFF2-40B4-BE49-F238E27FC236}">
                    <a16:creationId xmlns:a16="http://schemas.microsoft.com/office/drawing/2014/main" id="{EC245040-B935-412B-A56D-AEC8C55AF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93" y="2162815"/>
                <a:ext cx="1545181" cy="1410285"/>
              </a:xfrm>
              <a:prstGeom prst="rect">
                <a:avLst/>
              </a:prstGeom>
            </p:spPr>
          </p:pic>
          <p:pic>
            <p:nvPicPr>
              <p:cNvPr id="6" name="Hình ảnh 5">
                <a:extLst>
                  <a:ext uri="{FF2B5EF4-FFF2-40B4-BE49-F238E27FC236}">
                    <a16:creationId xmlns:a16="http://schemas.microsoft.com/office/drawing/2014/main" id="{86E9D1E8-6458-4CC6-95D7-76EC6B8F54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1476" y="2162146"/>
                <a:ext cx="1536204" cy="1410285"/>
              </a:xfrm>
              <a:prstGeom prst="rect">
                <a:avLst/>
              </a:prstGeom>
            </p:spPr>
          </p:pic>
          <p:pic>
            <p:nvPicPr>
              <p:cNvPr id="8" name="Hình ảnh 7">
                <a:extLst>
                  <a:ext uri="{FF2B5EF4-FFF2-40B4-BE49-F238E27FC236}">
                    <a16:creationId xmlns:a16="http://schemas.microsoft.com/office/drawing/2014/main" id="{18E47073-FB44-4F94-88B7-68A432AE95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3706" y="3942432"/>
                <a:ext cx="2138156" cy="1904053"/>
              </a:xfrm>
              <a:prstGeom prst="rect">
                <a:avLst/>
              </a:prstGeom>
            </p:spPr>
          </p:pic>
        </p:grpSp>
        <p:sp>
          <p:nvSpPr>
            <p:cNvPr id="9" name="Hộp Văn bản 8">
              <a:extLst>
                <a:ext uri="{FF2B5EF4-FFF2-40B4-BE49-F238E27FC236}">
                  <a16:creationId xmlns:a16="http://schemas.microsoft.com/office/drawing/2014/main" id="{DFCEB254-EE92-4B18-87FA-77C2DDF38315}"/>
                </a:ext>
              </a:extLst>
            </p:cNvPr>
            <p:cNvSpPr txBox="1"/>
            <p:nvPr/>
          </p:nvSpPr>
          <p:spPr>
            <a:xfrm>
              <a:off x="1295492" y="5813800"/>
              <a:ext cx="3954584" cy="328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Mẫu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đã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chuẩn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hóa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cần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dạng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1FE1701A-CC4A-4F71-9AB0-5DBD14C797E6}"/>
                </a:ext>
              </a:extLst>
            </p:cNvPr>
            <p:cNvSpPr txBox="1"/>
            <p:nvPr/>
          </p:nvSpPr>
          <p:spPr>
            <a:xfrm>
              <a:off x="1295492" y="3573100"/>
              <a:ext cx="4440289" cy="328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Mẫu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đã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chuẫn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hóa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cho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chữ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510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09E169-D041-4204-B95F-9CF6C314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5AB19FD-7AA4-4177-A925-0046342C44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ACDBC164-AA99-43DB-A65A-329DDF492619}"/>
              </a:ext>
            </a:extLst>
          </p:cNvPr>
          <p:cNvGrpSpPr/>
          <p:nvPr/>
        </p:nvGrpSpPr>
        <p:grpSpPr>
          <a:xfrm>
            <a:off x="820658" y="1616283"/>
            <a:ext cx="3734717" cy="4478976"/>
            <a:chOff x="1295492" y="2162146"/>
            <a:chExt cx="4440289" cy="3979827"/>
          </a:xfrm>
        </p:grpSpPr>
        <p:grpSp>
          <p:nvGrpSpPr>
            <p:cNvPr id="4" name="Nhóm 3">
              <a:extLst>
                <a:ext uri="{FF2B5EF4-FFF2-40B4-BE49-F238E27FC236}">
                  <a16:creationId xmlns:a16="http://schemas.microsoft.com/office/drawing/2014/main" id="{D9C0826B-2B3B-4465-BFED-3EF79B2686F1}"/>
                </a:ext>
              </a:extLst>
            </p:cNvPr>
            <p:cNvGrpSpPr/>
            <p:nvPr/>
          </p:nvGrpSpPr>
          <p:grpSpPr>
            <a:xfrm>
              <a:off x="1295493" y="2162146"/>
              <a:ext cx="3672187" cy="3684339"/>
              <a:chOff x="1295493" y="2162146"/>
              <a:chExt cx="3672187" cy="3684339"/>
            </a:xfrm>
          </p:grpSpPr>
          <p:pic>
            <p:nvPicPr>
              <p:cNvPr id="5" name="Hình ảnh 4">
                <a:extLst>
                  <a:ext uri="{FF2B5EF4-FFF2-40B4-BE49-F238E27FC236}">
                    <a16:creationId xmlns:a16="http://schemas.microsoft.com/office/drawing/2014/main" id="{EC245040-B935-412B-A56D-AEC8C55AF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493" y="2162815"/>
                <a:ext cx="1545181" cy="1410285"/>
              </a:xfrm>
              <a:prstGeom prst="rect">
                <a:avLst/>
              </a:prstGeom>
            </p:spPr>
          </p:pic>
          <p:pic>
            <p:nvPicPr>
              <p:cNvPr id="6" name="Hình ảnh 5">
                <a:extLst>
                  <a:ext uri="{FF2B5EF4-FFF2-40B4-BE49-F238E27FC236}">
                    <a16:creationId xmlns:a16="http://schemas.microsoft.com/office/drawing/2014/main" id="{86E9D1E8-6458-4CC6-95D7-76EC6B8F54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1476" y="2162146"/>
                <a:ext cx="1536204" cy="1410285"/>
              </a:xfrm>
              <a:prstGeom prst="rect">
                <a:avLst/>
              </a:prstGeom>
            </p:spPr>
          </p:pic>
          <p:pic>
            <p:nvPicPr>
              <p:cNvPr id="8" name="Hình ảnh 7">
                <a:extLst>
                  <a:ext uri="{FF2B5EF4-FFF2-40B4-BE49-F238E27FC236}">
                    <a16:creationId xmlns:a16="http://schemas.microsoft.com/office/drawing/2014/main" id="{18E47073-FB44-4F94-88B7-68A432AE95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3706" y="3942432"/>
                <a:ext cx="2138156" cy="1904053"/>
              </a:xfrm>
              <a:prstGeom prst="rect">
                <a:avLst/>
              </a:prstGeom>
            </p:spPr>
          </p:pic>
        </p:grpSp>
        <p:sp>
          <p:nvSpPr>
            <p:cNvPr id="9" name="Hộp Văn bản 8">
              <a:extLst>
                <a:ext uri="{FF2B5EF4-FFF2-40B4-BE49-F238E27FC236}">
                  <a16:creationId xmlns:a16="http://schemas.microsoft.com/office/drawing/2014/main" id="{DFCEB254-EE92-4B18-87FA-77C2DDF38315}"/>
                </a:ext>
              </a:extLst>
            </p:cNvPr>
            <p:cNvSpPr txBox="1"/>
            <p:nvPr/>
          </p:nvSpPr>
          <p:spPr>
            <a:xfrm>
              <a:off x="1295492" y="5813800"/>
              <a:ext cx="3954584" cy="328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Mẫu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đã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chuẩn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hóa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cần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dạng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1FE1701A-CC4A-4F71-9AB0-5DBD14C797E6}"/>
                </a:ext>
              </a:extLst>
            </p:cNvPr>
            <p:cNvSpPr txBox="1"/>
            <p:nvPr/>
          </p:nvSpPr>
          <p:spPr>
            <a:xfrm>
              <a:off x="1295492" y="3573100"/>
              <a:ext cx="4440289" cy="328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Mẫu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đã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chuẫn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hóa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cho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chữ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</a:p>
          </p:txBody>
        </p:sp>
      </p:grpSp>
      <p:sp>
        <p:nvSpPr>
          <p:cNvPr id="12" name="Chỗ dành sẵn cho Văn bản 11">
            <a:extLst>
              <a:ext uri="{FF2B5EF4-FFF2-40B4-BE49-F238E27FC236}">
                <a16:creationId xmlns:a16="http://schemas.microsoft.com/office/drawing/2014/main" id="{FD007760-0524-4679-8600-BD8DD9376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5375" y="1616283"/>
            <a:ext cx="7081030" cy="42136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B1: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µ) = {(A1,0),(A2,1), (A3,1), (A4,0), (A5,1), (A6,0), (A7,0), (A8,1), (A9,1), (A10,0), (A11,1), (A12,1), (A13,1), (A14,0), (A15,0), (A16,1)}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(R, µ) = {(R1,0),(R2,1), (R3,1), (R4,0), (R5,0), (R6,0), (R7,0), (R8,1), (R9,1), (R10,0), (R11,1), (R12,0), (R13,1), (R14,0), (R15,0), (R16,1)}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385364"/>
      </p:ext>
    </p:extLst>
  </p:cSld>
  <p:clrMapOvr>
    <a:masterClrMapping/>
  </p:clrMapOvr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518</TotalTime>
  <Words>1178</Words>
  <Application>Microsoft Office PowerPoint</Application>
  <PresentationFormat>Màn hình rộng</PresentationFormat>
  <Paragraphs>110</Paragraphs>
  <Slides>15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23" baseType="lpstr">
      <vt:lpstr>Amatic SC</vt:lpstr>
      <vt:lpstr>Arial</vt:lpstr>
      <vt:lpstr>Calibri</vt:lpstr>
      <vt:lpstr>Cambria Math</vt:lpstr>
      <vt:lpstr>Muli Regular</vt:lpstr>
      <vt:lpstr>Times New Roman</vt:lpstr>
      <vt:lpstr>Wingdings</vt:lpstr>
      <vt:lpstr>Quickly template</vt:lpstr>
      <vt:lpstr>Bản trình bày PowerPoint</vt:lpstr>
      <vt:lpstr>Bản trình bày PowerPoint</vt:lpstr>
      <vt:lpstr>1. Giới thiệu</vt:lpstr>
      <vt:lpstr>2. Mô tả bài toán</vt:lpstr>
      <vt:lpstr>3. Thiết kế 3.1 Thu nhận các mẫu dữ liệu</vt:lpstr>
      <vt:lpstr>3. Thiết kế 3.2 Hệ suy diễn cho bài toán nhận dạng chữ viết tay</vt:lpstr>
      <vt:lpstr>3. Thiết kế 3.2 Hệ suy diễn cho bài toán nhận dạng chữ viết tay</vt:lpstr>
      <vt:lpstr>3. Thiết kế 3.3 Chạy thử nghiệm</vt:lpstr>
      <vt:lpstr>3. Thiết kế 3.3 Chạy thử nghiệm</vt:lpstr>
      <vt:lpstr>3. Thiết kế 3.3 Chạy thử nghiệm</vt:lpstr>
      <vt:lpstr>3. Thiết kế 3.3 Chạy thử nghiệm</vt:lpstr>
      <vt:lpstr>3. Thiết kế 3.3 Chạy thử nghiệm</vt:lpstr>
      <vt:lpstr>4. Cài đặt</vt:lpstr>
      <vt:lpstr>5. Kết luận</vt:lpstr>
      <vt:lpstr>6. 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Phan Hoàng Phước</dc:creator>
  <cp:lastModifiedBy>Phan Hoàng Phước</cp:lastModifiedBy>
  <cp:revision>103</cp:revision>
  <dcterms:created xsi:type="dcterms:W3CDTF">2021-10-17T07:24:36Z</dcterms:created>
  <dcterms:modified xsi:type="dcterms:W3CDTF">2021-10-31T15:21:33Z</dcterms:modified>
</cp:coreProperties>
</file>