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1" r:id="rId5"/>
    <p:sldId id="262" r:id="rId6"/>
    <p:sldId id="259" r:id="rId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B120-C069-4A69-A696-103E671174AF}" type="datetimeFigureOut">
              <a:rPr lang="vi-VN" smtClean="0"/>
              <a:t>20/09/2016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9F151-FF81-404C-B2EE-316F7BB98C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368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B120-C069-4A69-A696-103E671174AF}" type="datetimeFigureOut">
              <a:rPr lang="vi-VN" smtClean="0"/>
              <a:t>20/09/2016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9F151-FF81-404C-B2EE-316F7BB98C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81126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B120-C069-4A69-A696-103E671174AF}" type="datetimeFigureOut">
              <a:rPr lang="vi-VN" smtClean="0"/>
              <a:t>20/09/2016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9F151-FF81-404C-B2EE-316F7BB98C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55282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B120-C069-4A69-A696-103E671174AF}" type="datetimeFigureOut">
              <a:rPr lang="vi-VN" smtClean="0"/>
              <a:t>20/09/2016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9F151-FF81-404C-B2EE-316F7BB98C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32743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B120-C069-4A69-A696-103E671174AF}" type="datetimeFigureOut">
              <a:rPr lang="vi-VN" smtClean="0"/>
              <a:t>20/09/2016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9F151-FF81-404C-B2EE-316F7BB98C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73426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B120-C069-4A69-A696-103E671174AF}" type="datetimeFigureOut">
              <a:rPr lang="vi-VN" smtClean="0"/>
              <a:t>20/09/2016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9F151-FF81-404C-B2EE-316F7BB98C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72544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B120-C069-4A69-A696-103E671174AF}" type="datetimeFigureOut">
              <a:rPr lang="vi-VN" smtClean="0"/>
              <a:t>20/09/2016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9F151-FF81-404C-B2EE-316F7BB98C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14445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B120-C069-4A69-A696-103E671174AF}" type="datetimeFigureOut">
              <a:rPr lang="vi-VN" smtClean="0"/>
              <a:t>20/09/2016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9F151-FF81-404C-B2EE-316F7BB98C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57446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B120-C069-4A69-A696-103E671174AF}" type="datetimeFigureOut">
              <a:rPr lang="vi-VN" smtClean="0"/>
              <a:t>20/09/2016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9F151-FF81-404C-B2EE-316F7BB98C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79717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B120-C069-4A69-A696-103E671174AF}" type="datetimeFigureOut">
              <a:rPr lang="vi-VN" smtClean="0"/>
              <a:t>20/09/2016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9F151-FF81-404C-B2EE-316F7BB98C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9172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B120-C069-4A69-A696-103E671174AF}" type="datetimeFigureOut">
              <a:rPr lang="vi-VN" smtClean="0"/>
              <a:t>20/09/2016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9F151-FF81-404C-B2EE-316F7BB98C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6326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0B120-C069-4A69-A696-103E671174AF}" type="datetimeFigureOut">
              <a:rPr lang="vi-VN" smtClean="0"/>
              <a:t>20/09/2016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9F151-FF81-404C-B2EE-316F7BB98C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1925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kyong.com/ehcache/ehcache-hello-world-example/" TargetMode="External"/><Relationship Id="rId2" Type="http://schemas.openxmlformats.org/officeDocument/2006/relationships/hyperlink" Target="http://www.ehcache.org/documentation/2.8/get-started/introduction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mkyong.com/spring/spring-caching-and-ehcache-exampl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9600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Cache Overview</a:t>
            </a:r>
            <a:endParaRPr lang="vi-VN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09024"/>
            <a:ext cx="9144000" cy="4059044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en-US" b="1" dirty="0" smtClean="0">
                <a:solidFill>
                  <a:srgbClr val="0070C0"/>
                </a:solidFill>
              </a:rPr>
              <a:t>cache</a:t>
            </a:r>
            <a:r>
              <a:rPr lang="en-US" dirty="0" smtClean="0">
                <a:solidFill>
                  <a:srgbClr val="0070C0"/>
                </a:solidFill>
              </a:rPr>
              <a:t>: Wiktionary defines a cache as “</a:t>
            </a:r>
            <a:r>
              <a:rPr lang="en-US" b="1" dirty="0" smtClean="0">
                <a:solidFill>
                  <a:srgbClr val="0070C0"/>
                </a:solidFill>
              </a:rPr>
              <a:t>a store of things that will be required in future, and can be retrieved rapidly</a:t>
            </a:r>
            <a:r>
              <a:rPr lang="en-US" dirty="0" smtClean="0">
                <a:solidFill>
                  <a:srgbClr val="0070C0"/>
                </a:solidFill>
              </a:rPr>
              <a:t>.” A cache is a collection of </a:t>
            </a:r>
            <a:r>
              <a:rPr lang="en-US" b="1" dirty="0" smtClean="0">
                <a:solidFill>
                  <a:srgbClr val="0070C0"/>
                </a:solidFill>
              </a:rPr>
              <a:t>temporary data </a:t>
            </a:r>
            <a:r>
              <a:rPr lang="en-US" dirty="0" smtClean="0">
                <a:solidFill>
                  <a:srgbClr val="0070C0"/>
                </a:solidFill>
              </a:rPr>
              <a:t>that either duplicates data located elsewhere or is the </a:t>
            </a:r>
            <a:r>
              <a:rPr lang="en-US" b="1" dirty="0" smtClean="0">
                <a:solidFill>
                  <a:srgbClr val="0070C0"/>
                </a:solidFill>
              </a:rPr>
              <a:t>result of a computation</a:t>
            </a:r>
            <a:r>
              <a:rPr lang="en-US" dirty="0" smtClean="0">
                <a:solidFill>
                  <a:srgbClr val="0070C0"/>
                </a:solidFill>
              </a:rPr>
              <a:t>. </a:t>
            </a:r>
          </a:p>
          <a:p>
            <a:pPr marL="342900" indent="-342900" algn="l">
              <a:buFontTx/>
              <a:buChar char="-"/>
            </a:pPr>
            <a:r>
              <a:rPr lang="en-US" b="1" dirty="0" smtClean="0">
                <a:solidFill>
                  <a:srgbClr val="0070C0"/>
                </a:solidFill>
              </a:rPr>
              <a:t>When is cached used?:</a:t>
            </a:r>
          </a:p>
          <a:p>
            <a:pPr lvl="1" algn="l"/>
            <a:r>
              <a:rPr lang="en-US" dirty="0" smtClean="0">
                <a:solidFill>
                  <a:srgbClr val="0070C0"/>
                </a:solidFill>
              </a:rPr>
              <a:t>1, </a:t>
            </a:r>
            <a:r>
              <a:rPr lang="en-US" b="1" dirty="0">
                <a:solidFill>
                  <a:srgbClr val="0070C0"/>
                </a:solidFill>
              </a:rPr>
              <a:t>liveness</a:t>
            </a:r>
            <a:r>
              <a:rPr lang="en-US" dirty="0">
                <a:solidFill>
                  <a:srgbClr val="0070C0"/>
                </a:solidFill>
              </a:rPr>
              <a:t>—how live the data needs to be. The less live, the more it can be cached</a:t>
            </a:r>
          </a:p>
          <a:p>
            <a:pPr lvl="1" algn="l"/>
            <a:r>
              <a:rPr lang="en-US" dirty="0" smtClean="0">
                <a:solidFill>
                  <a:srgbClr val="0070C0"/>
                </a:solidFill>
              </a:rPr>
              <a:t>2,</a:t>
            </a:r>
            <a:r>
              <a:rPr lang="vi-VN" b="1" dirty="0">
                <a:solidFill>
                  <a:srgbClr val="0070C0"/>
                </a:solidFill>
              </a:rPr>
              <a:t> proportion of data </a:t>
            </a:r>
            <a:r>
              <a:rPr lang="vi-VN" b="1" dirty="0" smtClean="0">
                <a:solidFill>
                  <a:srgbClr val="0070C0"/>
                </a:solidFill>
              </a:rPr>
              <a:t>cached</a:t>
            </a:r>
            <a:r>
              <a:rPr lang="en-US" b="1" dirty="0" smtClean="0">
                <a:solidFill>
                  <a:srgbClr val="0070C0"/>
                </a:solidFill>
              </a:rPr>
              <a:t>,</a:t>
            </a:r>
          </a:p>
          <a:p>
            <a:pPr lvl="1" algn="l"/>
            <a:r>
              <a:rPr lang="en-US" dirty="0" smtClean="0">
                <a:solidFill>
                  <a:srgbClr val="0070C0"/>
                </a:solidFill>
              </a:rPr>
              <a:t>3, </a:t>
            </a:r>
            <a:r>
              <a:rPr lang="en-US" b="1" dirty="0">
                <a:solidFill>
                  <a:srgbClr val="0070C0"/>
                </a:solidFill>
              </a:rPr>
              <a:t>Shape of the usage </a:t>
            </a:r>
            <a:r>
              <a:rPr lang="en-US" b="1" dirty="0" smtClean="0">
                <a:solidFill>
                  <a:srgbClr val="0070C0"/>
                </a:solidFill>
              </a:rPr>
              <a:t>distribution</a:t>
            </a:r>
          </a:p>
          <a:p>
            <a:pPr lvl="1" algn="l"/>
            <a:r>
              <a:rPr lang="en-US" dirty="0" smtClean="0">
                <a:solidFill>
                  <a:srgbClr val="0070C0"/>
                </a:solidFill>
              </a:rPr>
              <a:t>4,</a:t>
            </a:r>
            <a:r>
              <a:rPr lang="vi-VN" b="1" dirty="0">
                <a:solidFill>
                  <a:srgbClr val="0070C0"/>
                </a:solidFill>
              </a:rPr>
              <a:t> Read/Write ratio</a:t>
            </a:r>
            <a:endParaRPr lang="en-US" dirty="0" smtClean="0">
              <a:solidFill>
                <a:srgbClr val="0070C0"/>
              </a:solidFill>
            </a:endParaRPr>
          </a:p>
          <a:p>
            <a:pPr marL="342900" indent="-342900" algn="l">
              <a:buFontTx/>
              <a:buChar char="-"/>
            </a:pPr>
            <a:endParaRPr lang="vi-V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501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9600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Introduce </a:t>
            </a:r>
            <a:r>
              <a:rPr lang="en-US" b="1" dirty="0" err="1" smtClean="0"/>
              <a:t>EhCache</a:t>
            </a:r>
            <a:endParaRPr lang="vi-V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09024"/>
            <a:ext cx="9144000" cy="4059044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en-US" b="1" dirty="0" err="1" smtClean="0">
                <a:solidFill>
                  <a:srgbClr val="0070C0"/>
                </a:solidFill>
              </a:rPr>
              <a:t>Ehcache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is a cache library introduced in 2003 to improve performance by reducing the load on underlying resources</a:t>
            </a:r>
            <a:r>
              <a:rPr lang="en-US" dirty="0">
                <a:solidFill>
                  <a:srgbClr val="0070C0"/>
                </a:solidFill>
              </a:rPr>
              <a:t>. </a:t>
            </a:r>
            <a:r>
              <a:rPr lang="en-US" dirty="0" err="1">
                <a:solidFill>
                  <a:srgbClr val="0070C0"/>
                </a:solidFill>
              </a:rPr>
              <a:t>Ehcache</a:t>
            </a:r>
            <a:r>
              <a:rPr lang="en-US" dirty="0">
                <a:solidFill>
                  <a:srgbClr val="0070C0"/>
                </a:solidFill>
              </a:rPr>
              <a:t> is not for both general-purpose caching and caching Hibernate (second-level cache), data access objects, security credentials, and web pages. It can also be used for SOAP and RESTful server caching, application persistence, and distributed caching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</a:p>
          <a:p>
            <a:pPr marL="342900" indent="-342900" algn="l">
              <a:buFontTx/>
              <a:buChar char="-"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61162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386661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EhCache</a:t>
            </a:r>
            <a:r>
              <a:rPr lang="en-US" dirty="0" smtClean="0"/>
              <a:t> </a:t>
            </a:r>
            <a:r>
              <a:rPr lang="vi-VN" dirty="0" smtClean="0"/>
              <a:t>Configuration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09024"/>
            <a:ext cx="9144000" cy="4059044"/>
          </a:xfrm>
        </p:spPr>
        <p:txBody>
          <a:bodyPr/>
          <a:lstStyle/>
          <a:p>
            <a:pPr algn="l"/>
            <a:r>
              <a:rPr lang="en-US" dirty="0" smtClean="0"/>
              <a:t>-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54952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96008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EhCache</a:t>
            </a:r>
            <a:r>
              <a:rPr lang="en-US" b="1" dirty="0" smtClean="0"/>
              <a:t> Demo</a:t>
            </a:r>
            <a:endParaRPr lang="vi-V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09024"/>
            <a:ext cx="9144000" cy="4059044"/>
          </a:xfrm>
        </p:spPr>
        <p:txBody>
          <a:bodyPr/>
          <a:lstStyle/>
          <a:p>
            <a:pPr algn="l"/>
            <a:r>
              <a:rPr lang="en-US" dirty="0" smtClean="0"/>
              <a:t>-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62557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9600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Question Discussion</a:t>
            </a:r>
            <a:endParaRPr lang="vi-V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09024"/>
            <a:ext cx="9144000" cy="4059044"/>
          </a:xfrm>
        </p:spPr>
        <p:txBody>
          <a:bodyPr/>
          <a:lstStyle/>
          <a:p>
            <a:pPr algn="l"/>
            <a:r>
              <a:rPr lang="en-US" dirty="0" smtClean="0"/>
              <a:t>[1] How to do when data is new on DB to update on GUI?</a:t>
            </a:r>
          </a:p>
          <a:p>
            <a:pPr algn="l"/>
            <a:r>
              <a:rPr lang="en-US" dirty="0" smtClean="0"/>
              <a:t>[2] How many Cache level does Hibernate support?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58617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9600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Reference</a:t>
            </a:r>
            <a:endParaRPr lang="vi-V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09024"/>
            <a:ext cx="9144000" cy="4059044"/>
          </a:xfrm>
        </p:spPr>
        <p:txBody>
          <a:bodyPr/>
          <a:lstStyle/>
          <a:p>
            <a:pPr algn="l"/>
            <a:r>
              <a:rPr lang="en-US" dirty="0" smtClean="0"/>
              <a:t>[1] </a:t>
            </a:r>
            <a:r>
              <a:rPr lang="en-US" dirty="0" smtClean="0">
                <a:hlinkClick r:id="rId2"/>
              </a:rPr>
              <a:t>http://www.ehcache.org/documentation/2.8/get-started/introduction.html</a:t>
            </a:r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[2] </a:t>
            </a:r>
            <a:r>
              <a:rPr lang="vi-VN" dirty="0"/>
              <a:t>Ehcache hello world example</a:t>
            </a:r>
          </a:p>
          <a:p>
            <a:pPr algn="l"/>
            <a:r>
              <a:rPr lang="vi-VN" dirty="0" smtClean="0">
                <a:hlinkClick r:id="rId3"/>
              </a:rPr>
              <a:t>https://www.mkyong.com/ehcache/ehcache-hello-world-example/</a:t>
            </a:r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[3] </a:t>
            </a:r>
            <a:r>
              <a:rPr lang="en-US" dirty="0"/>
              <a:t>Spring Caching and </a:t>
            </a:r>
            <a:r>
              <a:rPr lang="en-US" dirty="0" err="1"/>
              <a:t>Ehcache</a:t>
            </a:r>
            <a:r>
              <a:rPr lang="en-US" dirty="0"/>
              <a:t> example</a:t>
            </a:r>
          </a:p>
          <a:p>
            <a:pPr algn="l"/>
            <a:r>
              <a:rPr lang="vi-VN" dirty="0" smtClean="0">
                <a:hlinkClick r:id="rId4"/>
              </a:rPr>
              <a:t>https://www.mkyong.com/spring/spring-caching-and-ehcache-example/</a:t>
            </a:r>
            <a:endParaRPr lang="en-US" dirty="0" smtClean="0"/>
          </a:p>
          <a:p>
            <a:pPr algn="l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52915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223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Cache Overview</vt:lpstr>
      <vt:lpstr>Introduce EhCache</vt:lpstr>
      <vt:lpstr>EhCache Configuration</vt:lpstr>
      <vt:lpstr>EhCache Demo</vt:lpstr>
      <vt:lpstr>Question Discussion</vt:lpstr>
      <vt:lpstr>Reference</vt:lpstr>
    </vt:vector>
  </TitlesOfParts>
  <Company>Microsoft.Com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Introduce EhCache</dc:title>
  <dc:creator>MyPC</dc:creator>
  <cp:lastModifiedBy>MyPC</cp:lastModifiedBy>
  <cp:revision>11</cp:revision>
  <dcterms:created xsi:type="dcterms:W3CDTF">2016-09-20T14:52:41Z</dcterms:created>
  <dcterms:modified xsi:type="dcterms:W3CDTF">2016-09-20T23:57:59Z</dcterms:modified>
</cp:coreProperties>
</file>