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29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E0258-DEFA-4957-BD89-B6EF59A543D2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6283-D183-4E61-A5A9-3091972606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130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cache.org/documentation/2.8/get-started/introduc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cache.org/ehcache.x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(1): refer</a:t>
            </a:r>
            <a:r>
              <a:rPr lang="en-US" baseline="0" dirty="0" smtClean="0"/>
              <a:t> to :</a:t>
            </a:r>
            <a:r>
              <a:rPr lang="en-US" dirty="0" smtClean="0">
                <a:hlinkClick r:id="rId3"/>
              </a:rPr>
              <a:t>http://www.ehcache.org/documentation/2.8/get-started/introduction.html</a:t>
            </a:r>
            <a:endParaRPr lang="en-US" baseline="0" dirty="0" smtClean="0"/>
          </a:p>
          <a:p>
            <a:r>
              <a:rPr lang="en-US" baseline="0" dirty="0" smtClean="0"/>
              <a:t>(2): refer to: http://www.yiiframework.com/doc/guide/1.1/en/caching.overview</a:t>
            </a:r>
          </a:p>
          <a:p>
            <a:r>
              <a:rPr lang="en-US" dirty="0" smtClean="0"/>
              <a:t>More:</a:t>
            </a:r>
            <a:r>
              <a:rPr lang="en-US" baseline="0" dirty="0" smtClean="0"/>
              <a:t> http://www.computerhope.com/jargon/c/cache.htm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E6283-D183-4E61-A5A9-3091972606B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38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</a:t>
            </a:r>
            <a:r>
              <a:rPr lang="en-US" baseline="0" dirty="0" smtClean="0"/>
              <a:t> to: http://www.ehcache.org/documentation/2.8/get-started/key-classes-methods.html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E6283-D183-4E61-A5A9-3091972606BD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45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http://www.ehcache.org/documentation/2.8/configuration/index.html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</a:rPr>
              <a:t>2. Refer to file to get more information at </a:t>
            </a:r>
            <a:r>
              <a:rPr lang="en-US" dirty="0" smtClean="0">
                <a:solidFill>
                  <a:srgbClr val="0070C0"/>
                </a:solidFill>
                <a:hlinkClick r:id="rId3"/>
              </a:rPr>
              <a:t>http://www.ehcache.org/ehcache.xml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E6283-D183-4E61-A5A9-3091972606BD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523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Refer more cache tool like MenCache.</a:t>
            </a:r>
          </a:p>
          <a:p>
            <a:r>
              <a:rPr lang="en-US" dirty="0" smtClean="0"/>
              <a:t>2. Hibernate Cache – next</a:t>
            </a:r>
            <a:r>
              <a:rPr lang="en-US" baseline="0" dirty="0" smtClean="0"/>
              <a:t> topic,</a:t>
            </a:r>
          </a:p>
          <a:p>
            <a:r>
              <a:rPr lang="en-US" baseline="0" dirty="0" smtClean="0"/>
              <a:t>3. Design Patterns – next topic (Command &amp; Observer)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E6283-D183-4E61-A5A9-3091972606BD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1220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6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112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528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74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42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254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44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744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971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917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26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B120-C069-4A69-A696-103E671174AF}" type="datetimeFigureOut">
              <a:rPr lang="vi-VN" smtClean="0"/>
              <a:t>21/09/2016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9F151-FF81-404C-B2EE-316F7BB98C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92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hcache.org/documentation/2.8/get-started/introduc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kyong.com/spring/spring-caching-and-ehcache-example/" TargetMode="External"/><Relationship Id="rId4" Type="http://schemas.openxmlformats.org/officeDocument/2006/relationships/hyperlink" Target="https://www.mkyong.com/ehcache/ehcache-hello-world-examp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653733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Cache Overview</a:t>
            </a:r>
            <a:endParaRPr lang="vi-V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7380"/>
            <a:ext cx="9144000" cy="467068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0070C0"/>
                </a:solidFill>
              </a:rPr>
              <a:t>Cache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pPr algn="l"/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</a:t>
            </a:r>
            <a:r>
              <a:rPr lang="en-US" dirty="0" smtClean="0">
                <a:solidFill>
                  <a:srgbClr val="0070C0"/>
                </a:solidFill>
              </a:rPr>
              <a:t>(1) Wiki dictionary </a:t>
            </a:r>
            <a:r>
              <a:rPr lang="en-US" dirty="0" smtClean="0">
                <a:solidFill>
                  <a:srgbClr val="0070C0"/>
                </a:solidFill>
              </a:rPr>
              <a:t>defines a cache as “</a:t>
            </a:r>
            <a:r>
              <a:rPr lang="en-US" b="1" dirty="0" smtClean="0">
                <a:solidFill>
                  <a:srgbClr val="0070C0"/>
                </a:solidFill>
              </a:rPr>
              <a:t>a store of things that will be required in future, and can be retrieved rapidly</a:t>
            </a:r>
            <a:r>
              <a:rPr lang="en-US" dirty="0" smtClean="0">
                <a:solidFill>
                  <a:srgbClr val="0070C0"/>
                </a:solidFill>
              </a:rPr>
              <a:t>.” A cache is a collection of </a:t>
            </a:r>
            <a:r>
              <a:rPr lang="en-US" b="1" dirty="0" smtClean="0">
                <a:solidFill>
                  <a:srgbClr val="0070C0"/>
                </a:solidFill>
              </a:rPr>
              <a:t>temporary data </a:t>
            </a:r>
            <a:r>
              <a:rPr lang="en-US" dirty="0" smtClean="0">
                <a:solidFill>
                  <a:srgbClr val="0070C0"/>
                </a:solidFill>
              </a:rPr>
              <a:t>that either duplicates data located elsewhere or is the </a:t>
            </a:r>
            <a:r>
              <a:rPr lang="en-US" b="1" dirty="0" smtClean="0">
                <a:solidFill>
                  <a:srgbClr val="0070C0"/>
                </a:solidFill>
              </a:rPr>
              <a:t>result of a computation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  <a:endParaRPr lang="en-US" dirty="0" smtClean="0">
              <a:solidFill>
                <a:srgbClr val="0070C0"/>
              </a:solidFill>
            </a:endParaRPr>
          </a:p>
          <a:p>
            <a:pPr algn="l" fontAlgn="base"/>
            <a:r>
              <a:rPr lang="en-US" dirty="0" smtClean="0">
                <a:solidFill>
                  <a:srgbClr val="0070C0"/>
                </a:solidFill>
              </a:rPr>
              <a:t>     (2) </a:t>
            </a:r>
            <a:r>
              <a:rPr lang="en-US" dirty="0">
                <a:solidFill>
                  <a:srgbClr val="0070C0"/>
                </a:solidFill>
              </a:rPr>
              <a:t>Caching is a cheap and effective way to improve the performance of a Web application. By storing relatively static data in cache and serving it from cache when requested, we save the time needed to generate the </a:t>
            </a:r>
            <a:r>
              <a:rPr lang="en-US" dirty="0" smtClean="0">
                <a:solidFill>
                  <a:srgbClr val="0070C0"/>
                </a:solidFill>
              </a:rPr>
              <a:t>data/reduce </a:t>
            </a:r>
            <a:r>
              <a:rPr lang="en-US" dirty="0">
                <a:solidFill>
                  <a:srgbClr val="0070C0"/>
                </a:solidFill>
              </a:rPr>
              <a:t>the load on a web server.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0070C0"/>
                </a:solidFill>
              </a:rPr>
              <a:t>Which data are suitable for caching? (only </a:t>
            </a:r>
            <a:r>
              <a:rPr lang="en-US" b="1" dirty="0">
                <a:solidFill>
                  <a:srgbClr val="0070C0"/>
                </a:solidFill>
              </a:rPr>
              <a:t>for cache </a:t>
            </a:r>
            <a:r>
              <a:rPr lang="en-US" b="1" dirty="0" smtClean="0">
                <a:solidFill>
                  <a:srgbClr val="0070C0"/>
                </a:solidFill>
              </a:rPr>
              <a:t>server).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 algn="l"/>
            <a:r>
              <a:rPr lang="en-US" dirty="0" smtClean="0">
                <a:solidFill>
                  <a:srgbClr val="0070C0"/>
                </a:solidFill>
              </a:rPr>
              <a:t>1) </a:t>
            </a:r>
            <a:r>
              <a:rPr lang="en-US" b="1" dirty="0" smtClean="0">
                <a:solidFill>
                  <a:srgbClr val="0070C0"/>
                </a:solidFill>
              </a:rPr>
              <a:t>liveness</a:t>
            </a:r>
            <a:r>
              <a:rPr lang="en-US" dirty="0">
                <a:solidFill>
                  <a:srgbClr val="0070C0"/>
                </a:solidFill>
              </a:rPr>
              <a:t>—how live the data needs to be. The less live, the more it can be cached.  Contents are not changed frequently, ex: static pages</a:t>
            </a:r>
            <a:r>
              <a:rPr lang="en-US" dirty="0" smtClean="0">
                <a:solidFill>
                  <a:srgbClr val="0070C0"/>
                </a:solidFill>
              </a:rPr>
              <a:t>/, web </a:t>
            </a:r>
            <a:r>
              <a:rPr lang="en-US" dirty="0">
                <a:solidFill>
                  <a:srgbClr val="0070C0"/>
                </a:solidFill>
              </a:rPr>
              <a:t>page caching, for pages generated from </a:t>
            </a:r>
            <a:r>
              <a:rPr lang="en-US" dirty="0" smtClean="0">
                <a:solidFill>
                  <a:srgbClr val="0070C0"/>
                </a:solidFill>
              </a:rPr>
              <a:t>databases (CMS).</a:t>
            </a:r>
            <a:endParaRPr lang="en-US" dirty="0">
              <a:solidFill>
                <a:srgbClr val="0070C0"/>
              </a:solidFill>
            </a:endParaRPr>
          </a:p>
          <a:p>
            <a:pPr lvl="1" algn="l"/>
            <a:r>
              <a:rPr lang="en-US" dirty="0" smtClean="0">
                <a:solidFill>
                  <a:srgbClr val="0070C0"/>
                </a:solidFill>
              </a:rPr>
              <a:t>2)</a:t>
            </a:r>
            <a:r>
              <a:rPr lang="vi-VN" b="1" dirty="0" smtClean="0">
                <a:solidFill>
                  <a:srgbClr val="0070C0"/>
                </a:solidFill>
              </a:rPr>
              <a:t> </a:t>
            </a:r>
            <a:r>
              <a:rPr lang="vi-VN" b="1" dirty="0">
                <a:solidFill>
                  <a:srgbClr val="0070C0"/>
                </a:solidFill>
              </a:rPr>
              <a:t>Persistent Object Relational </a:t>
            </a:r>
            <a:r>
              <a:rPr lang="vi-VN" b="1" dirty="0" smtClean="0">
                <a:solidFill>
                  <a:srgbClr val="0070C0"/>
                </a:solidFill>
              </a:rPr>
              <a:t>Caching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(reduce time to go </a:t>
            </a:r>
            <a:r>
              <a:rPr lang="en-US" dirty="0">
                <a:solidFill>
                  <a:srgbClr val="0070C0"/>
                </a:solidFill>
              </a:rPr>
              <a:t>back to the database to load each </a:t>
            </a:r>
            <a:r>
              <a:rPr lang="en-US" dirty="0" smtClean="0">
                <a:solidFill>
                  <a:srgbClr val="0070C0"/>
                </a:solidFill>
              </a:rPr>
              <a:t>object).</a:t>
            </a:r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0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3865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Introduce </a:t>
            </a:r>
            <a:r>
              <a:rPr lang="en-US" b="1" dirty="0" err="1" smtClean="0">
                <a:solidFill>
                  <a:srgbClr val="0070C0"/>
                </a:solidFill>
              </a:rPr>
              <a:t>EhCache</a:t>
            </a:r>
            <a:endParaRPr lang="vi-V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42188"/>
            <a:ext cx="9144000" cy="492588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b="1" dirty="0" err="1" smtClean="0">
                <a:solidFill>
                  <a:srgbClr val="0070C0"/>
                </a:solidFill>
              </a:rPr>
              <a:t>Ehcache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is a </a:t>
            </a:r>
            <a:r>
              <a:rPr lang="en-US" b="1" dirty="0" smtClean="0">
                <a:solidFill>
                  <a:srgbClr val="0070C0"/>
                </a:solidFill>
              </a:rPr>
              <a:t>o</a:t>
            </a:r>
            <a:r>
              <a:rPr lang="en-US" b="1" dirty="0" smtClean="0">
                <a:solidFill>
                  <a:srgbClr val="0070C0"/>
                </a:solidFill>
              </a:rPr>
              <a:t>pen-source cache </a:t>
            </a:r>
            <a:r>
              <a:rPr lang="en-US" b="1" dirty="0">
                <a:solidFill>
                  <a:srgbClr val="0070C0"/>
                </a:solidFill>
              </a:rPr>
              <a:t>library introduced in 2003 to improve performance by reducing the load on underlying resources</a:t>
            </a:r>
            <a:r>
              <a:rPr lang="en-US" dirty="0">
                <a:solidFill>
                  <a:srgbClr val="0070C0"/>
                </a:solidFill>
              </a:rPr>
              <a:t>. </a:t>
            </a:r>
            <a:r>
              <a:rPr lang="en-US" dirty="0" err="1">
                <a:solidFill>
                  <a:srgbClr val="0070C0"/>
                </a:solidFill>
              </a:rPr>
              <a:t>Ehcache</a:t>
            </a:r>
            <a:r>
              <a:rPr lang="en-US" dirty="0">
                <a:solidFill>
                  <a:srgbClr val="0070C0"/>
                </a:solidFill>
              </a:rPr>
              <a:t> is not for both general-purpose caching and caching Hibernate (second-level cache), data access objects, security credentials, and web pages. It can also be used for SOAP and RESTful server caching, application persistence, and distributed caching</a:t>
            </a:r>
            <a:r>
              <a:rPr lang="en-US" dirty="0" smtClean="0">
                <a:solidFill>
                  <a:srgbClr val="0070C0"/>
                </a:solidFill>
              </a:rPr>
              <a:t>. Currently latest version of </a:t>
            </a:r>
            <a:r>
              <a:rPr lang="en-US" dirty="0" err="1" smtClean="0">
                <a:solidFill>
                  <a:srgbClr val="0070C0"/>
                </a:solidFill>
              </a:rPr>
              <a:t>EhCache</a:t>
            </a:r>
            <a:r>
              <a:rPr lang="en-US" dirty="0" smtClean="0">
                <a:solidFill>
                  <a:srgbClr val="0070C0"/>
                </a:solidFill>
              </a:rPr>
              <a:t> is 3.1 &amp; only support for Java.</a:t>
            </a:r>
          </a:p>
          <a:p>
            <a:pPr marL="342900" indent="-342900" algn="l">
              <a:buFontTx/>
              <a:buChar char="-"/>
            </a:pPr>
            <a:r>
              <a:rPr lang="en-US" dirty="0" err="1" smtClean="0">
                <a:solidFill>
                  <a:srgbClr val="0070C0"/>
                </a:solidFill>
              </a:rPr>
              <a:t>EhCache</a:t>
            </a:r>
            <a:r>
              <a:rPr lang="en-US" dirty="0" smtClean="0">
                <a:solidFill>
                  <a:srgbClr val="0070C0"/>
                </a:solidFill>
              </a:rPr>
              <a:t> consists of a </a:t>
            </a:r>
            <a:r>
              <a:rPr lang="en-US" dirty="0" err="1" smtClean="0">
                <a:solidFill>
                  <a:srgbClr val="0070C0"/>
                </a:solidFill>
              </a:rPr>
              <a:t>CacheManger</a:t>
            </a:r>
            <a:r>
              <a:rPr lang="en-US" dirty="0" smtClean="0">
                <a:solidFill>
                  <a:srgbClr val="0070C0"/>
                </a:solidFill>
              </a:rPr>
              <a:t>, which manages caches (create/access and remove caches). All caches implement the </a:t>
            </a:r>
            <a:r>
              <a:rPr lang="en-US" dirty="0" err="1" smtClean="0">
                <a:solidFill>
                  <a:srgbClr val="0070C0"/>
                </a:solidFill>
              </a:rPr>
              <a:t>Ehcache</a:t>
            </a:r>
            <a:r>
              <a:rPr lang="en-US" dirty="0" smtClean="0">
                <a:solidFill>
                  <a:srgbClr val="0070C0"/>
                </a:solidFill>
              </a:rPr>
              <a:t> interface. A cache has a name and attributes. Each cache contains Elements. Cache elements are stored in the </a:t>
            </a:r>
            <a:r>
              <a:rPr lang="en-US" dirty="0" err="1" smtClean="0">
                <a:solidFill>
                  <a:srgbClr val="0070C0"/>
                </a:solidFill>
              </a:rPr>
              <a:t>MemoryStore</a:t>
            </a:r>
            <a:r>
              <a:rPr lang="en-US" dirty="0" smtClean="0">
                <a:solidFill>
                  <a:srgbClr val="0070C0"/>
                </a:solidFill>
              </a:rPr>
              <a:t>.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An element is a atomic entry in a cache. It has a key, a </a:t>
            </a:r>
            <a:r>
              <a:rPr lang="en-US" dirty="0" smtClean="0">
                <a:solidFill>
                  <a:srgbClr val="0070C0"/>
                </a:solidFill>
              </a:rPr>
              <a:t>value and a record of accesses. Elements are put into and removed form caches. They can also expire and be removed by the Cache, depending on the Cache settings.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endParaRPr lang="en-US" dirty="0" smtClean="0">
              <a:solidFill>
                <a:srgbClr val="0070C0"/>
              </a:solidFill>
            </a:endParaRPr>
          </a:p>
          <a:p>
            <a:pPr marL="342900" indent="-342900" algn="l">
              <a:buFontTx/>
              <a:buChar char="-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1162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5368"/>
            <a:ext cx="9144000" cy="820385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EhCache</a:t>
            </a:r>
            <a:r>
              <a:rPr lang="en-US" b="1" dirty="0" smtClean="0">
                <a:solidFill>
                  <a:srgbClr val="0070C0"/>
                </a:solidFill>
              </a:rPr>
              <a:t> Configuration</a:t>
            </a:r>
            <a:endParaRPr lang="vi-VN" b="1" dirty="0">
              <a:solidFill>
                <a:srgbClr val="0070C0"/>
              </a:solidFill>
              <a:latin typeface="Calibri Light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17785"/>
            <a:ext cx="9144000" cy="4950283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Caches are configured in xml file called ehcache.xml to tell </a:t>
            </a:r>
            <a:r>
              <a:rPr lang="en-US" dirty="0" err="1" smtClean="0">
                <a:solidFill>
                  <a:srgbClr val="0070C0"/>
                </a:solidFill>
              </a:rPr>
              <a:t>Ehcache</a:t>
            </a:r>
            <a:r>
              <a:rPr lang="en-US" dirty="0" smtClean="0">
                <a:solidFill>
                  <a:srgbClr val="0070C0"/>
                </a:solidFill>
              </a:rPr>
              <a:t> how and where to cache the data. (if ehcache.xml file is not available, a default ehcache-failsafe.xml will be used).</a:t>
            </a:r>
          </a:p>
          <a:p>
            <a:pPr marL="342900" indent="-342900" algn="l">
              <a:buFontTx/>
              <a:buChar char="-"/>
            </a:pPr>
            <a:r>
              <a:rPr lang="en-US" b="1" dirty="0" smtClean="0">
                <a:solidFill>
                  <a:srgbClr val="0070C0"/>
                </a:solidFill>
              </a:rPr>
              <a:t>Some notes:</a:t>
            </a:r>
            <a:r>
              <a:rPr lang="en-US" b="1" dirty="0" smtClean="0"/>
              <a:t> </a:t>
            </a:r>
          </a:p>
          <a:p>
            <a:pPr marL="457200" indent="-457200" algn="l">
              <a:buAutoNum type="arabicParenR"/>
            </a:pPr>
            <a:r>
              <a:rPr lang="en-US" dirty="0" smtClean="0">
                <a:solidFill>
                  <a:srgbClr val="0070C0"/>
                </a:solidFill>
              </a:rPr>
              <a:t>By default, </a:t>
            </a:r>
            <a:r>
              <a:rPr lang="en-US" dirty="0" err="1" smtClean="0">
                <a:solidFill>
                  <a:srgbClr val="0070C0"/>
                </a:solidFill>
              </a:rPr>
              <a:t>Ehcache</a:t>
            </a:r>
            <a:r>
              <a:rPr lang="en-US" dirty="0" smtClean="0">
                <a:solidFill>
                  <a:srgbClr val="0070C0"/>
                </a:solidFill>
              </a:rPr>
              <a:t> store the cached files in temp folder, ask it to store file in specific path.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2) Some setting parameters: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maxEntriesLocalheap</a:t>
            </a:r>
            <a:r>
              <a:rPr lang="en-US" dirty="0" smtClean="0">
                <a:solidFill>
                  <a:srgbClr val="0070C0"/>
                </a:solidFill>
              </a:rPr>
              <a:t>: cache contain a maximum in memory of n elements.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timeToIdleSeconds</a:t>
            </a:r>
            <a:r>
              <a:rPr lang="en-US" dirty="0" smtClean="0">
                <a:solidFill>
                  <a:srgbClr val="0070C0"/>
                </a:solidFill>
              </a:rPr>
              <a:t>: time for an element to expire.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timeToLiveSeconds</a:t>
            </a:r>
            <a:r>
              <a:rPr lang="en-US" dirty="0" smtClean="0">
                <a:solidFill>
                  <a:srgbClr val="0070C0"/>
                </a:solidFill>
              </a:rPr>
              <a:t>: time for an element to live.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&amp; many more other parameters, refer to link 2 below.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495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31" y="218706"/>
            <a:ext cx="9144000" cy="531571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EhCache</a:t>
            </a:r>
            <a:r>
              <a:rPr lang="en-US" b="1" dirty="0" smtClean="0">
                <a:solidFill>
                  <a:srgbClr val="0070C0"/>
                </a:solidFill>
              </a:rPr>
              <a:t> Demo</a:t>
            </a:r>
            <a:endParaRPr lang="vi-V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02677"/>
            <a:ext cx="9144000" cy="5665391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Source code: Refer to slide 6 to try on Eclipse.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rgbClr val="0070C0"/>
                </a:solidFill>
              </a:rPr>
              <a:t>Some notes:</a:t>
            </a:r>
          </a:p>
          <a:p>
            <a:pPr algn="l"/>
            <a:endParaRPr lang="vi-VN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758544"/>
            <a:ext cx="5451231" cy="50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Question Discussion</a:t>
            </a:r>
            <a:endParaRPr lang="vi-VN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9024"/>
            <a:ext cx="9144000" cy="405904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70C0"/>
                </a:solidFill>
              </a:rPr>
              <a:t>[1] How to do when data is new on DB to update on GUI?</a:t>
            </a:r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[2] How many Cache level does Hibernate support?</a:t>
            </a:r>
            <a:endParaRPr lang="vi-V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0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Reference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09024"/>
            <a:ext cx="9144000" cy="4059044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 smtClean="0">
                <a:hlinkClick r:id="rId3"/>
              </a:rPr>
              <a:t>http://www.ehcache.org/documentation/2.8/get-started/introduction.html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[2] </a:t>
            </a:r>
            <a:r>
              <a:rPr lang="vi-VN" dirty="0"/>
              <a:t>Ehcache hello world example</a:t>
            </a:r>
          </a:p>
          <a:p>
            <a:pPr algn="l"/>
            <a:r>
              <a:rPr lang="vi-VN" dirty="0" smtClean="0">
                <a:hlinkClick r:id="rId4"/>
              </a:rPr>
              <a:t>https://www.mkyong.com/ehcache/ehcache-hello-world-example/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[3] </a:t>
            </a:r>
            <a:r>
              <a:rPr lang="en-US" dirty="0"/>
              <a:t>Spring Caching and </a:t>
            </a:r>
            <a:r>
              <a:rPr lang="en-US" dirty="0" err="1" smtClean="0"/>
              <a:t>EhCache</a:t>
            </a:r>
            <a:r>
              <a:rPr lang="en-US" dirty="0" smtClean="0"/>
              <a:t> </a:t>
            </a:r>
            <a:r>
              <a:rPr lang="en-US" dirty="0"/>
              <a:t>example</a:t>
            </a:r>
          </a:p>
          <a:p>
            <a:pPr algn="l"/>
            <a:r>
              <a:rPr lang="vi-VN" dirty="0" smtClean="0">
                <a:hlinkClick r:id="rId5"/>
              </a:rPr>
              <a:t>https://www.mkyong.com/spring/spring-caching-and-ehcache-example</a:t>
            </a:r>
            <a:r>
              <a:rPr lang="vi-VN" dirty="0" smtClean="0">
                <a:hlinkClick r:id="rId5"/>
              </a:rPr>
              <a:t>/</a:t>
            </a:r>
            <a:r>
              <a:rPr lang="en-US" dirty="0" smtClean="0"/>
              <a:t>  (only load Persistent object once)</a:t>
            </a:r>
            <a:endParaRPr lang="en-US" dirty="0" smtClean="0"/>
          </a:p>
          <a:p>
            <a:pPr algn="l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291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625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Calibri Light (Headings)</vt:lpstr>
      <vt:lpstr>Times New Roman</vt:lpstr>
      <vt:lpstr>Office Theme</vt:lpstr>
      <vt:lpstr>Cache Overview</vt:lpstr>
      <vt:lpstr>Introduce EhCache</vt:lpstr>
      <vt:lpstr>EhCache Configuration</vt:lpstr>
      <vt:lpstr>EhCache Demo</vt:lpstr>
      <vt:lpstr>Question Discussion</vt:lpstr>
      <vt:lpstr>Reference</vt:lpstr>
    </vt:vector>
  </TitlesOfParts>
  <Company>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 EhCache</dc:title>
  <dc:creator>MyPC</dc:creator>
  <cp:lastModifiedBy>MyPC</cp:lastModifiedBy>
  <cp:revision>63</cp:revision>
  <dcterms:created xsi:type="dcterms:W3CDTF">2016-09-20T14:52:41Z</dcterms:created>
  <dcterms:modified xsi:type="dcterms:W3CDTF">2016-09-21T16:01:30Z</dcterms:modified>
</cp:coreProperties>
</file>