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0"/>
  </p:notesMasterIdLst>
  <p:sldIdLst>
    <p:sldId id="353" r:id="rId2"/>
    <p:sldId id="257" r:id="rId3"/>
    <p:sldId id="354" r:id="rId4"/>
    <p:sldId id="295" r:id="rId5"/>
    <p:sldId id="307" r:id="rId6"/>
    <p:sldId id="340" r:id="rId7"/>
    <p:sldId id="341" r:id="rId8"/>
    <p:sldId id="343" r:id="rId9"/>
    <p:sldId id="344" r:id="rId10"/>
    <p:sldId id="347" r:id="rId11"/>
    <p:sldId id="345" r:id="rId12"/>
    <p:sldId id="351" r:id="rId13"/>
    <p:sldId id="348" r:id="rId14"/>
    <p:sldId id="349" r:id="rId15"/>
    <p:sldId id="350" r:id="rId16"/>
    <p:sldId id="346" r:id="rId17"/>
    <p:sldId id="352" r:id="rId18"/>
    <p:sldId id="289"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Hind" panose="02000000000000000000"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0F2611-0DAF-448E-A5B1-D5ACFAA861F5}">
  <a:tblStyle styleId="{4F0F2611-0DAF-448E-A5B1-D5ACFAA861F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6E00891-B2C1-4F0A-8C13-12B68B8BC3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606497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528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50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162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672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2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55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805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37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3fb360a6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3fb360a6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73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58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109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360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774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838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558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436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47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5" name="Google Shape;196;p15">
            <a:extLst>
              <a:ext uri="{FF2B5EF4-FFF2-40B4-BE49-F238E27FC236}">
                <a16:creationId xmlns:a16="http://schemas.microsoft.com/office/drawing/2014/main" id="{C1C5833E-A557-97E3-1856-281F4F07BFEE}"/>
              </a:ext>
            </a:extLst>
          </p:cNvPr>
          <p:cNvSpPr txBox="1">
            <a:spLocks/>
          </p:cNvSpPr>
          <p:nvPr/>
        </p:nvSpPr>
        <p:spPr>
          <a:xfrm>
            <a:off x="836510" y="1810707"/>
            <a:ext cx="7024411"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pPr algn="ctr"/>
            <a:r>
              <a:rPr lang="en-US" sz="3600" dirty="0">
                <a:solidFill>
                  <a:schemeClr val="tx1"/>
                </a:solidFill>
              </a:rPr>
              <a:t>ĐỀ TÀI: XÂY DỰNG ỨNG DỤNG GAME MINESWEEPER MINI </a:t>
            </a:r>
          </a:p>
        </p:txBody>
      </p:sp>
      <p:pic>
        <p:nvPicPr>
          <p:cNvPr id="6" name="Picture 2" descr="Tải logo HUFI (Đại học Công nghiệp Thực phẩm TP HCM) file ...">
            <a:extLst>
              <a:ext uri="{FF2B5EF4-FFF2-40B4-BE49-F238E27FC236}">
                <a16:creationId xmlns:a16="http://schemas.microsoft.com/office/drawing/2014/main" id="{64E75DC5-1D5D-E08E-1B1D-D35E705F7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224" y="418040"/>
            <a:ext cx="1174303" cy="11743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F27BD9F-ADF6-4386-31EE-18C2A58220CF}"/>
              </a:ext>
            </a:extLst>
          </p:cNvPr>
          <p:cNvSpPr/>
          <p:nvPr/>
        </p:nvSpPr>
        <p:spPr>
          <a:xfrm>
            <a:off x="836510" y="3942493"/>
            <a:ext cx="5190845" cy="553998"/>
          </a:xfrm>
          <a:prstGeom prst="rect">
            <a:avLst/>
          </a:prstGeom>
        </p:spPr>
        <p:txBody>
          <a:bodyPr wrap="none">
            <a:spAutoFit/>
          </a:bodyPr>
          <a:lstStyle/>
          <a:p>
            <a:pPr lvl="0"/>
            <a:r>
              <a:rPr lang="en-US" sz="3000" b="1" dirty="0" err="1">
                <a:solidFill>
                  <a:srgbClr val="FFFFFF"/>
                </a:solidFill>
                <a:latin typeface="Hind"/>
                <a:cs typeface="Hind"/>
                <a:sym typeface="Hind"/>
              </a:rPr>
              <a:t>Giảng</a:t>
            </a:r>
            <a:r>
              <a:rPr lang="en-US" sz="3000" b="1" dirty="0">
                <a:solidFill>
                  <a:srgbClr val="FFFFFF"/>
                </a:solidFill>
                <a:latin typeface="Hind"/>
                <a:cs typeface="Hind"/>
                <a:sym typeface="Hind"/>
              </a:rPr>
              <a:t> </a:t>
            </a:r>
            <a:r>
              <a:rPr lang="en-US" sz="3000" b="1" dirty="0" err="1">
                <a:solidFill>
                  <a:srgbClr val="FFFFFF"/>
                </a:solidFill>
                <a:latin typeface="Hind"/>
                <a:cs typeface="Hind"/>
                <a:sym typeface="Hind"/>
              </a:rPr>
              <a:t>viên</a:t>
            </a:r>
            <a:r>
              <a:rPr lang="en-US" sz="3000" b="1" dirty="0">
                <a:solidFill>
                  <a:srgbClr val="FFFFFF"/>
                </a:solidFill>
                <a:latin typeface="Hind"/>
                <a:cs typeface="Hind"/>
                <a:sym typeface="Hind"/>
              </a:rPr>
              <a:t>: </a:t>
            </a:r>
            <a:r>
              <a:rPr lang="en-US" sz="3000" b="1" dirty="0" err="1">
                <a:solidFill>
                  <a:srgbClr val="FFFFFF"/>
                </a:solidFill>
                <a:latin typeface="Hind"/>
                <a:cs typeface="Hind"/>
                <a:sym typeface="Hind"/>
              </a:rPr>
              <a:t>Nguyễn</a:t>
            </a:r>
            <a:r>
              <a:rPr lang="en-US" sz="3000" b="1" dirty="0">
                <a:solidFill>
                  <a:srgbClr val="FFFFFF"/>
                </a:solidFill>
                <a:latin typeface="Hind"/>
                <a:cs typeface="Hind"/>
                <a:sym typeface="Hind"/>
              </a:rPr>
              <a:t> </a:t>
            </a:r>
            <a:r>
              <a:rPr lang="en-US" sz="3000" b="1" dirty="0" err="1">
                <a:solidFill>
                  <a:srgbClr val="FFFFFF"/>
                </a:solidFill>
                <a:latin typeface="Hind"/>
                <a:cs typeface="Hind"/>
                <a:sym typeface="Hind"/>
              </a:rPr>
              <a:t>Thế</a:t>
            </a:r>
            <a:r>
              <a:rPr lang="en-US" sz="3000" b="1" dirty="0">
                <a:solidFill>
                  <a:srgbClr val="FFFFFF"/>
                </a:solidFill>
                <a:latin typeface="Hind"/>
                <a:cs typeface="Hind"/>
                <a:sym typeface="Hind"/>
              </a:rPr>
              <a:t> </a:t>
            </a:r>
            <a:r>
              <a:rPr lang="en-US" sz="3000" b="1" dirty="0" err="1">
                <a:solidFill>
                  <a:srgbClr val="FFFFFF"/>
                </a:solidFill>
                <a:latin typeface="Hind"/>
                <a:cs typeface="Hind"/>
                <a:sym typeface="Hind"/>
              </a:rPr>
              <a:t>Hữu</a:t>
            </a:r>
            <a:endParaRPr lang="en-US" sz="3000" dirty="0"/>
          </a:p>
        </p:txBody>
      </p:sp>
      <p:sp>
        <p:nvSpPr>
          <p:cNvPr id="8" name="Rectangle 7">
            <a:extLst>
              <a:ext uri="{FF2B5EF4-FFF2-40B4-BE49-F238E27FC236}">
                <a16:creationId xmlns:a16="http://schemas.microsoft.com/office/drawing/2014/main" id="{3E5994FF-E19E-0A39-8F57-CEF0D949AA79}"/>
              </a:ext>
            </a:extLst>
          </p:cNvPr>
          <p:cNvSpPr/>
          <p:nvPr/>
        </p:nvSpPr>
        <p:spPr>
          <a:xfrm>
            <a:off x="1881026" y="3133917"/>
            <a:ext cx="7122317" cy="492443"/>
          </a:xfrm>
          <a:prstGeom prst="rect">
            <a:avLst/>
          </a:prstGeom>
        </p:spPr>
        <p:txBody>
          <a:bodyPr wrap="square">
            <a:spAutoFit/>
          </a:bodyPr>
          <a:lstStyle/>
          <a:p>
            <a:r>
              <a:rPr lang="en-US" sz="2600" b="1" dirty="0">
                <a:solidFill>
                  <a:srgbClr val="FFFFFF"/>
                </a:solidFill>
                <a:latin typeface="Hind"/>
                <a:cs typeface="Hind"/>
                <a:sym typeface="Hind"/>
              </a:rPr>
              <a:t>MÔN: </a:t>
            </a:r>
            <a:r>
              <a:rPr lang="en-US" sz="2600" b="1" dirty="0" err="1">
                <a:solidFill>
                  <a:srgbClr val="FFFFFF"/>
                </a:solidFill>
                <a:latin typeface="Hind"/>
                <a:cs typeface="Hind"/>
                <a:sym typeface="Hind"/>
              </a:rPr>
              <a:t>Công</a:t>
            </a:r>
            <a:r>
              <a:rPr lang="en-US" sz="2600" b="1" dirty="0">
                <a:solidFill>
                  <a:srgbClr val="FFFFFF"/>
                </a:solidFill>
                <a:latin typeface="Hind"/>
                <a:cs typeface="Hind"/>
                <a:sym typeface="Hind"/>
              </a:rPr>
              <a:t> </a:t>
            </a:r>
            <a:r>
              <a:rPr lang="en-US" sz="2600" b="1" dirty="0" err="1">
                <a:solidFill>
                  <a:srgbClr val="FFFFFF"/>
                </a:solidFill>
                <a:latin typeface="Hind"/>
                <a:cs typeface="Hind"/>
                <a:sym typeface="Hind"/>
              </a:rPr>
              <a:t>Nghệ</a:t>
            </a:r>
            <a:r>
              <a:rPr lang="en-US" sz="2600" b="1" dirty="0">
                <a:solidFill>
                  <a:srgbClr val="FFFFFF"/>
                </a:solidFill>
                <a:latin typeface="Hind"/>
                <a:cs typeface="Hind"/>
                <a:sym typeface="Hind"/>
              </a:rPr>
              <a:t> Java</a:t>
            </a:r>
            <a:endParaRPr lang="en-US" sz="2600" dirty="0"/>
          </a:p>
        </p:txBody>
      </p:sp>
    </p:spTree>
    <p:extLst>
      <p:ext uri="{BB962C8B-B14F-4D97-AF65-F5344CB8AC3E}">
        <p14:creationId xmlns:p14="http://schemas.microsoft.com/office/powerpoint/2010/main" val="402931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432367" y="1424763"/>
            <a:ext cx="7190213" cy="2126114"/>
          </a:xfrm>
          <a:prstGeom prst="rect">
            <a:avLst/>
          </a:prstGeom>
        </p:spPr>
        <p:txBody>
          <a:bodyPr spcFirstLastPara="1" wrap="square" lIns="91425" tIns="91425" rIns="91425" bIns="91425" anchor="t" anchorCtr="0">
            <a:noAutofit/>
          </a:bodyPr>
          <a:lstStyle/>
          <a:p>
            <a:pPr marL="285750" indent="-285750" algn="just">
              <a:buFont typeface="Wingdings" panose="05000000000000000000" pitchFamily="2" charset="2"/>
              <a:buChar char="q"/>
            </a:pPr>
            <a:r>
              <a:rPr lang="vi-VN" sz="1600" b="1" dirty="0"/>
              <a:t>RecursiveAction: Đây cũng là một phần mở rộng trừu tượng của lớp ForkJoinTask . Thông thường, chúng tôi mở rộng lớp này để tạo một tác vụ không trả về kết quả hoặc có kiểu trả về void. Phương thức compute() được xác định trong lớp này được ghi đè để bao gồm mã tính toán của tác vụ.</a:t>
            </a:r>
          </a:p>
          <a:p>
            <a:pPr marL="285750" indent="-285750" algn="just">
              <a:buFont typeface="Wingdings" panose="05000000000000000000" pitchFamily="2" charset="2"/>
              <a:buChar char="q"/>
            </a:pPr>
            <a:r>
              <a:rPr lang="vi-VN" sz="1600" b="1" dirty="0"/>
              <a:t>RecursiveTask&lt;V&gt;: Đây là một phần mở rộng trừu tượng khác của lớp ForkJoinTask . Chúng tôi mở rộng lớp này để tạo một tác vụ trả về kết quả. Và, tương tự như ResursiveAction, nó cũng bao gồm một phương thức compute() trừu tượng được bảo vệ . Phương pháp này được ghi đè để bao gồm phần tính toán của tác vụ.</a:t>
            </a:r>
          </a:p>
          <a:p>
            <a:pPr marL="285750" indent="-285750" algn="just">
              <a:buFont typeface="Wingdings" panose="05000000000000000000" pitchFamily="2" charset="2"/>
              <a:buChar char="q"/>
            </a:pPr>
            <a:endParaRPr sz="1600" b="1" dirty="0"/>
          </a:p>
        </p:txBody>
      </p:sp>
      <p:sp>
        <p:nvSpPr>
          <p:cNvPr id="4" name="Google Shape;265;p23">
            <a:extLst>
              <a:ext uri="{FF2B5EF4-FFF2-40B4-BE49-F238E27FC236}">
                <a16:creationId xmlns:a16="http://schemas.microsoft.com/office/drawing/2014/main" id="{BE7D3240-D276-CAEC-3FEC-29ADD9961F4D}"/>
              </a:ext>
            </a:extLst>
          </p:cNvPr>
          <p:cNvSpPr txBox="1">
            <a:spLocks/>
          </p:cNvSpPr>
          <p:nvPr/>
        </p:nvSpPr>
        <p:spPr>
          <a:xfrm>
            <a:off x="294144" y="965458"/>
            <a:ext cx="7153390" cy="9186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1.4 </a:t>
            </a:r>
            <a:r>
              <a:rPr lang="en-US" b="1" dirty="0" err="1"/>
              <a:t>Các</a:t>
            </a:r>
            <a:r>
              <a:rPr lang="en-US" b="1" dirty="0"/>
              <a:t> </a:t>
            </a:r>
            <a:r>
              <a:rPr lang="en-US" b="1" dirty="0" err="1"/>
              <a:t>thành</a:t>
            </a:r>
            <a:r>
              <a:rPr lang="en-US" b="1" dirty="0"/>
              <a:t> </a:t>
            </a:r>
            <a:r>
              <a:rPr lang="en-US" b="1" dirty="0" err="1"/>
              <a:t>phần</a:t>
            </a:r>
            <a:r>
              <a:rPr lang="en-US" b="1" dirty="0"/>
              <a:t> </a:t>
            </a:r>
            <a:r>
              <a:rPr lang="en-US" b="1" dirty="0" err="1"/>
              <a:t>của</a:t>
            </a:r>
            <a:r>
              <a:rPr lang="en-US" b="1" dirty="0"/>
              <a:t> Fork/Join Framework</a:t>
            </a:r>
            <a:endParaRPr lang="vi-VN" b="1" dirty="0"/>
          </a:p>
        </p:txBody>
      </p:sp>
      <p:sp>
        <p:nvSpPr>
          <p:cNvPr id="5" name="Google Shape;257;p22">
            <a:extLst>
              <a:ext uri="{FF2B5EF4-FFF2-40B4-BE49-F238E27FC236}">
                <a16:creationId xmlns:a16="http://schemas.microsoft.com/office/drawing/2014/main" id="{FE2010F3-31C6-2A89-8222-469CE0F81169}"/>
              </a:ext>
            </a:extLst>
          </p:cNvPr>
          <p:cNvSpPr txBox="1">
            <a:spLocks noGrp="1"/>
          </p:cNvSpPr>
          <p:nvPr>
            <p:ph type="title"/>
          </p:nvPr>
        </p:nvSpPr>
        <p:spPr>
          <a:xfrm>
            <a:off x="119098" y="0"/>
            <a:ext cx="7022975" cy="1074443"/>
          </a:xfrm>
          <a:prstGeom prst="rect">
            <a:avLst/>
          </a:prstGeom>
        </p:spPr>
        <p:txBody>
          <a:bodyPr spcFirstLastPara="1" wrap="square" lIns="91425" tIns="91425" rIns="91425" bIns="91425" anchor="b" anchorCtr="0">
            <a:noAutofit/>
          </a:bodyPr>
          <a:lstStyle/>
          <a:p>
            <a:pPr marL="514350" lvl="0" indent="-514350" algn="l" rtl="0">
              <a:spcBef>
                <a:spcPts val="0"/>
              </a:spcBef>
              <a:spcAft>
                <a:spcPts val="0"/>
              </a:spcAft>
              <a:buFont typeface="+mj-lt"/>
              <a:buAutoNum type="arabicPeriod"/>
            </a:pPr>
            <a:r>
              <a:rPr lang="vi-VN" dirty="0"/>
              <a:t>Lập trình Parallel  trong Java </a:t>
            </a:r>
          </a:p>
        </p:txBody>
      </p:sp>
    </p:spTree>
    <p:extLst>
      <p:ext uri="{BB962C8B-B14F-4D97-AF65-F5344CB8AC3E}">
        <p14:creationId xmlns:p14="http://schemas.microsoft.com/office/powerpoint/2010/main" val="304254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373497" y="1424762"/>
            <a:ext cx="7190213" cy="1850064"/>
          </a:xfrm>
          <a:prstGeom prst="rect">
            <a:avLst/>
          </a:prstGeom>
        </p:spPr>
        <p:txBody>
          <a:bodyPr spcFirstLastPara="1" wrap="square" lIns="91425" tIns="91425" rIns="91425" bIns="91425" anchor="t" anchorCtr="0">
            <a:noAutofit/>
          </a:bodyPr>
          <a:lstStyle/>
          <a:p>
            <a:pPr marL="285750" lvl="0" indent="-285750" algn="just">
              <a:buFont typeface="Wingdings" panose="05000000000000000000" pitchFamily="2" charset="2"/>
              <a:buChar char="q"/>
            </a:pPr>
            <a:r>
              <a:rPr lang="vi-VN" sz="1600" b="1" dirty="0"/>
              <a:t>Parallel là một kỹ thuật quan trọng trong Java giúp tăng tốc độ thực hiện các tác vụ đồng thời và tăng hiệu quả sử dụng tài nguyên hệ thống.</a:t>
            </a:r>
          </a:p>
          <a:p>
            <a:pPr marL="285750" lvl="0" indent="-285750" algn="just">
              <a:buFont typeface="Wingdings" panose="05000000000000000000" pitchFamily="2" charset="2"/>
              <a:buChar char="q"/>
            </a:pPr>
            <a:r>
              <a:rPr lang="vi-VN" sz="1600" b="1" dirty="0"/>
              <a:t>Fork/Join Framework là một công cụ hỗ trợ cho việc xử lý đa luồng trong Java.</a:t>
            </a:r>
          </a:p>
          <a:p>
            <a:pPr marL="285750" lvl="0" indent="-285750" algn="just">
              <a:buFont typeface="Wingdings" panose="05000000000000000000" pitchFamily="2" charset="2"/>
              <a:buChar char="q"/>
            </a:pPr>
            <a:r>
              <a:rPr lang="vi-VN" sz="1600" b="1" dirty="0"/>
              <a:t>Nó được sử dụng để tối ưu hoá các tác vụ đệ quy hoặc phân tách và chia nhỏ tác vụ lớn thành các tác vụ nhỏ hơn để thực hiện đồng thời trên nhiều luồng.</a:t>
            </a:r>
            <a:endParaRPr lang="en-US" sz="1600" b="1" dirty="0"/>
          </a:p>
        </p:txBody>
      </p:sp>
      <p:sp>
        <p:nvSpPr>
          <p:cNvPr id="2" name="Google Shape;265;p23">
            <a:extLst>
              <a:ext uri="{FF2B5EF4-FFF2-40B4-BE49-F238E27FC236}">
                <a16:creationId xmlns:a16="http://schemas.microsoft.com/office/drawing/2014/main" id="{665AFA49-344C-5655-2896-097434B86527}"/>
              </a:ext>
            </a:extLst>
          </p:cNvPr>
          <p:cNvSpPr txBox="1">
            <a:spLocks/>
          </p:cNvSpPr>
          <p:nvPr/>
        </p:nvSpPr>
        <p:spPr>
          <a:xfrm>
            <a:off x="373497" y="965457"/>
            <a:ext cx="7153390" cy="9186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1.5 </a:t>
            </a:r>
            <a:r>
              <a:rPr lang="en-US" b="1" dirty="0" err="1"/>
              <a:t>Kết</a:t>
            </a:r>
            <a:r>
              <a:rPr lang="en-US" b="1" dirty="0"/>
              <a:t> </a:t>
            </a:r>
            <a:r>
              <a:rPr lang="en-US" b="1" dirty="0" err="1"/>
              <a:t>luận</a:t>
            </a:r>
            <a:endParaRPr lang="vi-VN" b="1" dirty="0"/>
          </a:p>
        </p:txBody>
      </p:sp>
      <p:sp>
        <p:nvSpPr>
          <p:cNvPr id="3" name="Google Shape;257;p22">
            <a:extLst>
              <a:ext uri="{FF2B5EF4-FFF2-40B4-BE49-F238E27FC236}">
                <a16:creationId xmlns:a16="http://schemas.microsoft.com/office/drawing/2014/main" id="{AF0A5F14-8E7E-7534-1D31-E40A20279029}"/>
              </a:ext>
            </a:extLst>
          </p:cNvPr>
          <p:cNvSpPr txBox="1">
            <a:spLocks noGrp="1"/>
          </p:cNvSpPr>
          <p:nvPr>
            <p:ph type="title"/>
          </p:nvPr>
        </p:nvSpPr>
        <p:spPr>
          <a:xfrm>
            <a:off x="196531" y="24973"/>
            <a:ext cx="7022975" cy="1074443"/>
          </a:xfrm>
          <a:prstGeom prst="rect">
            <a:avLst/>
          </a:prstGeom>
        </p:spPr>
        <p:txBody>
          <a:bodyPr spcFirstLastPara="1" wrap="square" lIns="91425" tIns="91425" rIns="91425" bIns="91425" anchor="b" anchorCtr="0">
            <a:noAutofit/>
          </a:bodyPr>
          <a:lstStyle/>
          <a:p>
            <a:pPr marL="514350" lvl="0" indent="-514350" algn="l" rtl="0">
              <a:spcBef>
                <a:spcPts val="0"/>
              </a:spcBef>
              <a:spcAft>
                <a:spcPts val="0"/>
              </a:spcAft>
              <a:buFont typeface="+mj-lt"/>
              <a:buAutoNum type="arabicPeriod"/>
            </a:pPr>
            <a:r>
              <a:rPr lang="vi-VN" dirty="0"/>
              <a:t>Lập trình Parallel  trong Java </a:t>
            </a:r>
          </a:p>
        </p:txBody>
      </p:sp>
    </p:spTree>
    <p:extLst>
      <p:ext uri="{BB962C8B-B14F-4D97-AF65-F5344CB8AC3E}">
        <p14:creationId xmlns:p14="http://schemas.microsoft.com/office/powerpoint/2010/main" val="186044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257;p22">
            <a:extLst>
              <a:ext uri="{FF2B5EF4-FFF2-40B4-BE49-F238E27FC236}">
                <a16:creationId xmlns:a16="http://schemas.microsoft.com/office/drawing/2014/main" id="{72694F62-8B9C-49DA-BB83-D2160A5CC35F}"/>
              </a:ext>
            </a:extLst>
          </p:cNvPr>
          <p:cNvSpPr txBox="1">
            <a:spLocks/>
          </p:cNvSpPr>
          <p:nvPr/>
        </p:nvSpPr>
        <p:spPr>
          <a:xfrm>
            <a:off x="1576683" y="1754372"/>
            <a:ext cx="8223469" cy="10142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r>
              <a:rPr lang="en-US" sz="2800" dirty="0"/>
              <a:t>Demo </a:t>
            </a:r>
            <a:r>
              <a:rPr lang="en-US" sz="2800" dirty="0" err="1"/>
              <a:t>ví</a:t>
            </a:r>
            <a:r>
              <a:rPr lang="en-US" sz="2800" dirty="0"/>
              <a:t> </a:t>
            </a:r>
            <a:r>
              <a:rPr lang="en-US" sz="2800" dirty="0" err="1"/>
              <a:t>dụ</a:t>
            </a:r>
            <a:r>
              <a:rPr lang="en-US" sz="2800" dirty="0"/>
              <a:t> </a:t>
            </a:r>
            <a:r>
              <a:rPr lang="en-US" sz="2800" dirty="0" err="1"/>
              <a:t>về</a:t>
            </a:r>
            <a:r>
              <a:rPr lang="en-US" sz="2800" dirty="0"/>
              <a:t> Parallel </a:t>
            </a:r>
            <a:r>
              <a:rPr lang="en-US" sz="2800" dirty="0" err="1"/>
              <a:t>với</a:t>
            </a:r>
            <a:r>
              <a:rPr lang="en-US" sz="2800" dirty="0"/>
              <a:t> </a:t>
            </a:r>
          </a:p>
          <a:p>
            <a:r>
              <a:rPr lang="en-US" sz="2800" dirty="0"/>
              <a:t>Fork/Join Framework  </a:t>
            </a:r>
          </a:p>
        </p:txBody>
      </p:sp>
    </p:spTree>
    <p:extLst>
      <p:ext uri="{BB962C8B-B14F-4D97-AF65-F5344CB8AC3E}">
        <p14:creationId xmlns:p14="http://schemas.microsoft.com/office/powerpoint/2010/main" val="375118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22"/>
          <p:cNvSpPr txBox="1">
            <a:spLocks noGrp="1"/>
          </p:cNvSpPr>
          <p:nvPr>
            <p:ph type="title"/>
          </p:nvPr>
        </p:nvSpPr>
        <p:spPr>
          <a:xfrm>
            <a:off x="292224" y="235263"/>
            <a:ext cx="7022975" cy="1074443"/>
          </a:xfrm>
          <a:prstGeom prst="rect">
            <a:avLst/>
          </a:prstGeom>
        </p:spPr>
        <p:txBody>
          <a:bodyPr spcFirstLastPara="1" wrap="square" lIns="91425" tIns="91425" rIns="91425" bIns="91425" anchor="b" anchorCtr="0">
            <a:noAutofit/>
          </a:bodyPr>
          <a:lstStyle/>
          <a:p>
            <a:pPr marL="514350" indent="-514350">
              <a:buFont typeface="+mj-lt"/>
              <a:buAutoNum type="arabicPeriod" startAt="2"/>
            </a:pPr>
            <a:r>
              <a:rPr lang="en-US" dirty="0" err="1"/>
              <a:t>Lập</a:t>
            </a:r>
            <a:r>
              <a:rPr lang="en-US" dirty="0"/>
              <a:t> </a:t>
            </a:r>
            <a:r>
              <a:rPr lang="en-US" dirty="0" err="1"/>
              <a:t>trình</a:t>
            </a:r>
            <a:r>
              <a:rPr lang="en-US" dirty="0"/>
              <a:t> Concurrency  </a:t>
            </a:r>
            <a:r>
              <a:rPr lang="en-US" dirty="0" err="1"/>
              <a:t>trong</a:t>
            </a:r>
            <a:r>
              <a:rPr lang="en-US" dirty="0"/>
              <a:t> Java </a:t>
            </a:r>
          </a:p>
        </p:txBody>
      </p:sp>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655107" y="1795117"/>
            <a:ext cx="6901759" cy="2100939"/>
          </a:xfrm>
          <a:prstGeom prst="rect">
            <a:avLst/>
          </a:prstGeom>
        </p:spPr>
        <p:txBody>
          <a:bodyPr spcFirstLastPara="1" wrap="square" lIns="91425" tIns="91425" rIns="91425" bIns="91425" anchor="t" anchorCtr="0">
            <a:noAutofit/>
          </a:bodyPr>
          <a:lstStyle/>
          <a:p>
            <a:pPr marL="0" lvl="0" indent="0" algn="just">
              <a:buNone/>
            </a:pPr>
            <a:r>
              <a:rPr lang="vi-VN" b="1" dirty="0"/>
              <a:t>Concurrency là khả năng của một hệ thống xử lí nhiều tác vụ đồng thời. Trong lập trình, concurrency thường được sử dụng để tăng tốc việc xử lí dữ liệu, tối ưu hóa tài nguyên.</a:t>
            </a:r>
          </a:p>
        </p:txBody>
      </p:sp>
      <p:sp>
        <p:nvSpPr>
          <p:cNvPr id="2" name="Google Shape;265;p23">
            <a:extLst>
              <a:ext uri="{FF2B5EF4-FFF2-40B4-BE49-F238E27FC236}">
                <a16:creationId xmlns:a16="http://schemas.microsoft.com/office/drawing/2014/main" id="{193C107A-429F-286B-3475-9F2EBBE12349}"/>
              </a:ext>
            </a:extLst>
          </p:cNvPr>
          <p:cNvSpPr txBox="1">
            <a:spLocks/>
          </p:cNvSpPr>
          <p:nvPr/>
        </p:nvSpPr>
        <p:spPr>
          <a:xfrm>
            <a:off x="580678" y="1309706"/>
            <a:ext cx="5557192" cy="10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2.1.Khái </a:t>
            </a:r>
            <a:r>
              <a:rPr lang="en-US" b="1" dirty="0" err="1"/>
              <a:t>niệm</a:t>
            </a:r>
            <a:endParaRPr lang="vi-VN" b="1" dirty="0"/>
          </a:p>
        </p:txBody>
      </p:sp>
    </p:spTree>
    <p:extLst>
      <p:ext uri="{BB962C8B-B14F-4D97-AF65-F5344CB8AC3E}">
        <p14:creationId xmlns:p14="http://schemas.microsoft.com/office/powerpoint/2010/main" val="209526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22"/>
          <p:cNvSpPr txBox="1">
            <a:spLocks noGrp="1"/>
          </p:cNvSpPr>
          <p:nvPr>
            <p:ph type="title"/>
          </p:nvPr>
        </p:nvSpPr>
        <p:spPr>
          <a:xfrm>
            <a:off x="292224" y="235263"/>
            <a:ext cx="7022975" cy="1074443"/>
          </a:xfrm>
          <a:prstGeom prst="rect">
            <a:avLst/>
          </a:prstGeom>
        </p:spPr>
        <p:txBody>
          <a:bodyPr spcFirstLastPara="1" wrap="square" lIns="91425" tIns="91425" rIns="91425" bIns="91425" anchor="b" anchorCtr="0">
            <a:noAutofit/>
          </a:bodyPr>
          <a:lstStyle/>
          <a:p>
            <a:pPr marL="514350" indent="-514350">
              <a:buFont typeface="+mj-lt"/>
              <a:buAutoNum type="arabicPeriod" startAt="2"/>
            </a:pPr>
            <a:r>
              <a:rPr lang="en-US" dirty="0" err="1"/>
              <a:t>Lập</a:t>
            </a:r>
            <a:r>
              <a:rPr lang="en-US" dirty="0"/>
              <a:t> </a:t>
            </a:r>
            <a:r>
              <a:rPr lang="en-US" dirty="0" err="1"/>
              <a:t>trình</a:t>
            </a:r>
            <a:r>
              <a:rPr lang="en-US" dirty="0"/>
              <a:t> Concurrency  </a:t>
            </a:r>
            <a:r>
              <a:rPr lang="en-US" dirty="0" err="1"/>
              <a:t>trong</a:t>
            </a:r>
            <a:r>
              <a:rPr lang="en-US" dirty="0"/>
              <a:t> Java </a:t>
            </a:r>
          </a:p>
        </p:txBody>
      </p:sp>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542404" y="2023440"/>
            <a:ext cx="6901759" cy="2100939"/>
          </a:xfrm>
          <a:prstGeom prst="rect">
            <a:avLst/>
          </a:prstGeom>
        </p:spPr>
        <p:txBody>
          <a:bodyPr spcFirstLastPara="1" wrap="square" lIns="91425" tIns="91425" rIns="91425" bIns="91425" anchor="t" anchorCtr="0">
            <a:noAutofit/>
          </a:bodyPr>
          <a:lstStyle/>
          <a:p>
            <a:pPr marL="285750" lvl="0" indent="-285750" algn="just">
              <a:buFont typeface="Wingdings" panose="05000000000000000000" pitchFamily="2" charset="2"/>
              <a:buChar char="q"/>
            </a:pPr>
            <a:r>
              <a:rPr lang="vi-VN" b="1" dirty="0"/>
              <a:t>Multi-threading: là một phương thức cho phép các tác vụ được thực thi đồng thời trên các thread riêng biệt trong cùng một tiến trình. Mỗi thread sẽ có thể thực hiện một tác vụ riêng mà không ảnh hưởng đến các thread khác.</a:t>
            </a:r>
          </a:p>
        </p:txBody>
      </p:sp>
      <p:sp>
        <p:nvSpPr>
          <p:cNvPr id="2" name="Google Shape;265;p23">
            <a:extLst>
              <a:ext uri="{FF2B5EF4-FFF2-40B4-BE49-F238E27FC236}">
                <a16:creationId xmlns:a16="http://schemas.microsoft.com/office/drawing/2014/main" id="{193C107A-429F-286B-3475-9F2EBBE12349}"/>
              </a:ext>
            </a:extLst>
          </p:cNvPr>
          <p:cNvSpPr txBox="1">
            <a:spLocks/>
          </p:cNvSpPr>
          <p:nvPr/>
        </p:nvSpPr>
        <p:spPr>
          <a:xfrm>
            <a:off x="421189" y="1305464"/>
            <a:ext cx="7022974" cy="1074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2.</a:t>
            </a:r>
            <a:r>
              <a:rPr lang="vi-VN" b="1" dirty="0"/>
              <a:t>2 Các phương thức xử lí concurrency thường được sử dụng</a:t>
            </a:r>
          </a:p>
        </p:txBody>
      </p:sp>
    </p:spTree>
    <p:extLst>
      <p:ext uri="{BB962C8B-B14F-4D97-AF65-F5344CB8AC3E}">
        <p14:creationId xmlns:p14="http://schemas.microsoft.com/office/powerpoint/2010/main" val="1947826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22"/>
          <p:cNvSpPr txBox="1">
            <a:spLocks noGrp="1"/>
          </p:cNvSpPr>
          <p:nvPr>
            <p:ph type="title"/>
          </p:nvPr>
        </p:nvSpPr>
        <p:spPr>
          <a:xfrm>
            <a:off x="239061" y="0"/>
            <a:ext cx="7022975" cy="1074443"/>
          </a:xfrm>
          <a:prstGeom prst="rect">
            <a:avLst/>
          </a:prstGeom>
        </p:spPr>
        <p:txBody>
          <a:bodyPr spcFirstLastPara="1" wrap="square" lIns="91425" tIns="91425" rIns="91425" bIns="91425" anchor="b" anchorCtr="0">
            <a:noAutofit/>
          </a:bodyPr>
          <a:lstStyle/>
          <a:p>
            <a:pPr marL="514350" indent="-514350">
              <a:buFont typeface="+mj-lt"/>
              <a:buAutoNum type="arabicPeriod" startAt="2"/>
            </a:pPr>
            <a:r>
              <a:rPr lang="en-US" dirty="0" err="1"/>
              <a:t>Lập</a:t>
            </a:r>
            <a:r>
              <a:rPr lang="en-US" dirty="0"/>
              <a:t> </a:t>
            </a:r>
            <a:r>
              <a:rPr lang="en-US" dirty="0" err="1"/>
              <a:t>trình</a:t>
            </a:r>
            <a:r>
              <a:rPr lang="en-US" dirty="0"/>
              <a:t> Concurrency  </a:t>
            </a:r>
            <a:r>
              <a:rPr lang="en-US" dirty="0" err="1"/>
              <a:t>trong</a:t>
            </a:r>
            <a:r>
              <a:rPr lang="en-US" dirty="0"/>
              <a:t> Java </a:t>
            </a:r>
          </a:p>
        </p:txBody>
      </p:sp>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703267" y="1704462"/>
            <a:ext cx="6901759" cy="2100939"/>
          </a:xfrm>
          <a:prstGeom prst="rect">
            <a:avLst/>
          </a:prstGeom>
        </p:spPr>
        <p:txBody>
          <a:bodyPr spcFirstLastPara="1" wrap="square" lIns="91425" tIns="91425" rIns="91425" bIns="91425" anchor="t" anchorCtr="0">
            <a:noAutofit/>
          </a:bodyPr>
          <a:lstStyle/>
          <a:p>
            <a:pPr marL="285750" lvl="0" indent="-285750" algn="just">
              <a:buFont typeface="Wingdings" panose="05000000000000000000" pitchFamily="2" charset="2"/>
              <a:buChar char="q"/>
            </a:pPr>
            <a:r>
              <a:rPr lang="vi-VN" b="1" dirty="0"/>
              <a:t>Multiprocessing: là một phương thức cho phưps các tác vụ được thực thi đồng thời trên các process riêng biệt, mỗi process có thể thực hiện một tác vụ riêng biệt mà không ảnh hương đến các process khác</a:t>
            </a:r>
          </a:p>
          <a:p>
            <a:pPr marL="285750" lvl="0" indent="-285750" algn="just">
              <a:buFont typeface="Wingdings" panose="05000000000000000000" pitchFamily="2" charset="2"/>
              <a:buChar char="q"/>
            </a:pPr>
            <a:r>
              <a:rPr lang="vi-VN" b="1" dirty="0"/>
              <a:t>Coroutine: là một phương thức cho phép tác vụ chia sẻ cùng một tiến trình hoặc process và chuyển đổi giữa các tác vụ một cách linh hoạt, giúp tối ưu tài nguyên và tăng tốc độ xử lí.</a:t>
            </a:r>
          </a:p>
        </p:txBody>
      </p:sp>
      <p:sp>
        <p:nvSpPr>
          <p:cNvPr id="2" name="Google Shape;265;p23">
            <a:extLst>
              <a:ext uri="{FF2B5EF4-FFF2-40B4-BE49-F238E27FC236}">
                <a16:creationId xmlns:a16="http://schemas.microsoft.com/office/drawing/2014/main" id="{193C107A-429F-286B-3475-9F2EBBE12349}"/>
              </a:ext>
            </a:extLst>
          </p:cNvPr>
          <p:cNvSpPr txBox="1">
            <a:spLocks/>
          </p:cNvSpPr>
          <p:nvPr/>
        </p:nvSpPr>
        <p:spPr>
          <a:xfrm>
            <a:off x="368026" y="1074443"/>
            <a:ext cx="7022974" cy="1074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2.</a:t>
            </a:r>
            <a:r>
              <a:rPr lang="vi-VN" b="1" dirty="0"/>
              <a:t>2 Các phương thức xử lí concurrency thường được sử dụng</a:t>
            </a:r>
          </a:p>
        </p:txBody>
      </p:sp>
    </p:spTree>
    <p:extLst>
      <p:ext uri="{BB962C8B-B14F-4D97-AF65-F5344CB8AC3E}">
        <p14:creationId xmlns:p14="http://schemas.microsoft.com/office/powerpoint/2010/main" val="147580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5" name="Google Shape;257;p22">
            <a:extLst>
              <a:ext uri="{FF2B5EF4-FFF2-40B4-BE49-F238E27FC236}">
                <a16:creationId xmlns:a16="http://schemas.microsoft.com/office/drawing/2014/main" id="{72694F62-8B9C-49DA-BB83-D2160A5CC35F}"/>
              </a:ext>
            </a:extLst>
          </p:cNvPr>
          <p:cNvSpPr txBox="1">
            <a:spLocks/>
          </p:cNvSpPr>
          <p:nvPr/>
        </p:nvSpPr>
        <p:spPr>
          <a:xfrm>
            <a:off x="1186347" y="1776877"/>
            <a:ext cx="6100450" cy="9811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r>
              <a:rPr lang="en-US" sz="2800" dirty="0"/>
              <a:t>Demo </a:t>
            </a:r>
            <a:r>
              <a:rPr lang="en-US" sz="2800" dirty="0" err="1"/>
              <a:t>ví</a:t>
            </a:r>
            <a:r>
              <a:rPr lang="en-US" sz="2800" dirty="0"/>
              <a:t> </a:t>
            </a:r>
            <a:r>
              <a:rPr lang="en-US" sz="2800" dirty="0" err="1"/>
              <a:t>dụ</a:t>
            </a:r>
            <a:r>
              <a:rPr lang="en-US" sz="2800" dirty="0"/>
              <a:t> </a:t>
            </a:r>
            <a:r>
              <a:rPr lang="en-US" sz="2800" dirty="0" err="1"/>
              <a:t>về</a:t>
            </a:r>
            <a:r>
              <a:rPr lang="en-US" sz="2800" dirty="0"/>
              <a:t> Concurrency</a:t>
            </a:r>
          </a:p>
        </p:txBody>
      </p:sp>
    </p:spTree>
    <p:extLst>
      <p:ext uri="{BB962C8B-B14F-4D97-AF65-F5344CB8AC3E}">
        <p14:creationId xmlns:p14="http://schemas.microsoft.com/office/powerpoint/2010/main" val="246302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22"/>
          <p:cNvSpPr txBox="1">
            <a:spLocks noGrp="1"/>
          </p:cNvSpPr>
          <p:nvPr>
            <p:ph type="title"/>
          </p:nvPr>
        </p:nvSpPr>
        <p:spPr>
          <a:xfrm>
            <a:off x="441080" y="681831"/>
            <a:ext cx="7022975" cy="1074443"/>
          </a:xfrm>
          <a:prstGeom prst="rect">
            <a:avLst/>
          </a:prstGeom>
        </p:spPr>
        <p:txBody>
          <a:bodyPr spcFirstLastPara="1" wrap="square" lIns="91425" tIns="91425" rIns="91425" bIns="91425" anchor="b" anchorCtr="0">
            <a:noAutofit/>
          </a:bodyPr>
          <a:lstStyle/>
          <a:p>
            <a:pPr marL="0" lvl="0" indent="0">
              <a:buNone/>
            </a:pPr>
            <a:r>
              <a:rPr lang="vi-VN" sz="3200" b="1" dirty="0"/>
              <a:t>3. Demo game Minesweeper</a:t>
            </a:r>
            <a:endParaRPr lang="vi-VN" sz="3200" dirty="0"/>
          </a:p>
        </p:txBody>
      </p:sp>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31720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2"/>
        <p:cNvGrpSpPr/>
        <p:nvPr/>
      </p:nvGrpSpPr>
      <p:grpSpPr>
        <a:xfrm>
          <a:off x="0" y="0"/>
          <a:ext cx="0" cy="0"/>
          <a:chOff x="0" y="0"/>
          <a:chExt cx="0" cy="0"/>
        </a:xfrm>
      </p:grpSpPr>
      <p:sp>
        <p:nvSpPr>
          <p:cNvPr id="634" name="Google Shape;634;p48"/>
          <p:cNvSpPr/>
          <p:nvPr/>
        </p:nvSpPr>
        <p:spPr>
          <a:xfrm>
            <a:off x="467100" y="467100"/>
            <a:ext cx="8209800" cy="420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712" name="Google Shape;712;p48"/>
          <p:cNvSpPr/>
          <p:nvPr/>
        </p:nvSpPr>
        <p:spPr>
          <a:xfrm>
            <a:off x="632400" y="549725"/>
            <a:ext cx="7980495" cy="4043700"/>
          </a:xfrm>
          <a:prstGeom prst="ellipse">
            <a:avLst/>
          </a:prstGeom>
          <a:gradFill>
            <a:gsLst>
              <a:gs pos="0">
                <a:srgbClr val="CC3399"/>
              </a:gs>
              <a:gs pos="100000">
                <a:srgbClr val="6699FF"/>
              </a:gs>
            </a:gsLst>
            <a:lin ang="5400700" scaled="0"/>
          </a:gradFill>
          <a:ln>
            <a:noFill/>
          </a:ln>
        </p:spPr>
        <p:txBody>
          <a:bodyPr spcFirstLastPara="1" wrap="square" lIns="0" tIns="0" rIns="0" bIns="0" anchor="ctr" anchorCtr="0">
            <a:noAutofit/>
          </a:bodyPr>
          <a:lstStyle/>
          <a:p>
            <a:pPr marL="0" lvl="0" indent="0" algn="ctr" rtl="0">
              <a:spcBef>
                <a:spcPts val="0"/>
              </a:spcBef>
              <a:spcAft>
                <a:spcPts val="0"/>
              </a:spcAft>
              <a:buNone/>
            </a:pPr>
            <a:r>
              <a:rPr lang="en" sz="6400">
                <a:solidFill>
                  <a:schemeClr val="lt1"/>
                </a:solidFill>
                <a:latin typeface="Hind"/>
                <a:ea typeface="Hind"/>
                <a:cs typeface="Hind"/>
                <a:sym typeface="Hind"/>
              </a:rPr>
              <a:t>Thanks for watching</a:t>
            </a:r>
            <a:endParaRPr sz="6400">
              <a:solidFill>
                <a:schemeClr val="lt1"/>
              </a:solidFill>
              <a:latin typeface="Hind"/>
              <a:ea typeface="Hind"/>
              <a:cs typeface="Hind"/>
              <a:sym typeface="Hi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6"/>
          <p:cNvSpPr txBox="1">
            <a:spLocks noGrp="1"/>
          </p:cNvSpPr>
          <p:nvPr>
            <p:ph type="body" idx="2"/>
          </p:nvPr>
        </p:nvSpPr>
        <p:spPr>
          <a:xfrm>
            <a:off x="969413" y="779930"/>
            <a:ext cx="4644578" cy="8043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b="1" dirty="0">
                <a:solidFill>
                  <a:srgbClr val="FFCC00"/>
                </a:solidFill>
              </a:rPr>
              <a:t>Thành Viên </a:t>
            </a:r>
            <a:r>
              <a:rPr lang="en-US" sz="3600" b="1" dirty="0" err="1">
                <a:solidFill>
                  <a:srgbClr val="FFCC00"/>
                </a:solidFill>
              </a:rPr>
              <a:t>Nhóm</a:t>
            </a:r>
            <a:r>
              <a:rPr lang="en-US" sz="3600" b="1" dirty="0">
                <a:solidFill>
                  <a:srgbClr val="FFCC00"/>
                </a:solidFill>
              </a:rPr>
              <a:t>: </a:t>
            </a:r>
            <a:endParaRPr sz="3600" dirty="0">
              <a:solidFill>
                <a:srgbClr val="FFCC00"/>
              </a:solidFill>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itle 2">
            <a:extLst>
              <a:ext uri="{FF2B5EF4-FFF2-40B4-BE49-F238E27FC236}">
                <a16:creationId xmlns:a16="http://schemas.microsoft.com/office/drawing/2014/main" id="{CF601DE0-C095-D14F-E2F9-BA9FDC12035F}"/>
              </a:ext>
            </a:extLst>
          </p:cNvPr>
          <p:cNvSpPr>
            <a:spLocks noGrp="1"/>
          </p:cNvSpPr>
          <p:nvPr>
            <p:ph type="title"/>
          </p:nvPr>
        </p:nvSpPr>
        <p:spPr>
          <a:xfrm>
            <a:off x="1113143" y="1815510"/>
            <a:ext cx="5819285" cy="1743740"/>
          </a:xfrm>
        </p:spPr>
        <p:txBody>
          <a:bodyPr/>
          <a:lstStyle/>
          <a:p>
            <a:pPr>
              <a:lnSpc>
                <a:spcPct val="150000"/>
              </a:lnSpc>
            </a:pPr>
            <a:r>
              <a:rPr lang="vi-VN" sz="2000" dirty="0"/>
              <a:t>1. Trương Thành Trung - 2001203007</a:t>
            </a:r>
            <a:br>
              <a:rPr lang="vi-VN" sz="2000" dirty="0"/>
            </a:br>
            <a:r>
              <a:rPr lang="vi-VN" sz="2000" dirty="0"/>
              <a:t>2. Nguyễn Thị Minh Thư -2001207013</a:t>
            </a:r>
            <a:br>
              <a:rPr lang="vi-VN" sz="2000" dirty="0"/>
            </a:br>
            <a:r>
              <a:rPr lang="vi-VN" sz="2000" dirty="0"/>
              <a:t>3. Lê Huỳnh Phúc - 2001202198</a:t>
            </a:r>
            <a:br>
              <a:rPr lang="vi-VN" sz="2000" dirty="0"/>
            </a:br>
            <a:r>
              <a:rPr lang="vi-VN" sz="2000" dirty="0"/>
              <a:t>4. Mai Nguyễn Phước Yến - 2001200561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aphicFrame>
        <p:nvGraphicFramePr>
          <p:cNvPr id="7" name="Table 6"/>
          <p:cNvGraphicFramePr>
            <a:graphicFrameLocks noGrp="1"/>
          </p:cNvGraphicFramePr>
          <p:nvPr>
            <p:extLst>
              <p:ext uri="{D42A27DB-BD31-4B8C-83A1-F6EECF244321}">
                <p14:modId xmlns:p14="http://schemas.microsoft.com/office/powerpoint/2010/main" val="3132164544"/>
              </p:ext>
            </p:extLst>
          </p:nvPr>
        </p:nvGraphicFramePr>
        <p:xfrm>
          <a:off x="344658" y="400929"/>
          <a:ext cx="6667415" cy="3437024"/>
        </p:xfrm>
        <a:graphic>
          <a:graphicData uri="http://schemas.openxmlformats.org/drawingml/2006/table">
            <a:tbl>
              <a:tblPr firstRow="1" firstCol="1" bandRow="1">
                <a:tableStyleId>{F2DE63D5-997A-4646-A377-4702673A728D}</a:tableStyleId>
              </a:tblPr>
              <a:tblGrid>
                <a:gridCol w="488306">
                  <a:extLst>
                    <a:ext uri="{9D8B030D-6E8A-4147-A177-3AD203B41FA5}">
                      <a16:colId xmlns:a16="http://schemas.microsoft.com/office/drawing/2014/main" val="20000"/>
                    </a:ext>
                  </a:extLst>
                </a:gridCol>
                <a:gridCol w="1098689">
                  <a:extLst>
                    <a:ext uri="{9D8B030D-6E8A-4147-A177-3AD203B41FA5}">
                      <a16:colId xmlns:a16="http://schemas.microsoft.com/office/drawing/2014/main" val="20001"/>
                    </a:ext>
                  </a:extLst>
                </a:gridCol>
                <a:gridCol w="1892187">
                  <a:extLst>
                    <a:ext uri="{9D8B030D-6E8A-4147-A177-3AD203B41FA5}">
                      <a16:colId xmlns:a16="http://schemas.microsoft.com/office/drawing/2014/main" val="20002"/>
                    </a:ext>
                  </a:extLst>
                </a:gridCol>
                <a:gridCol w="2441531">
                  <a:extLst>
                    <a:ext uri="{9D8B030D-6E8A-4147-A177-3AD203B41FA5}">
                      <a16:colId xmlns:a16="http://schemas.microsoft.com/office/drawing/2014/main" val="20003"/>
                    </a:ext>
                  </a:extLst>
                </a:gridCol>
                <a:gridCol w="746702">
                  <a:extLst>
                    <a:ext uri="{9D8B030D-6E8A-4147-A177-3AD203B41FA5}">
                      <a16:colId xmlns:a16="http://schemas.microsoft.com/office/drawing/2014/main" val="20004"/>
                    </a:ext>
                  </a:extLst>
                </a:gridCol>
              </a:tblGrid>
              <a:tr h="949569">
                <a:tc>
                  <a:txBody>
                    <a:bodyPr/>
                    <a:lstStyle/>
                    <a:p>
                      <a:pPr marL="0" marR="0" algn="just">
                        <a:lnSpc>
                          <a:spcPct val="150000"/>
                        </a:lnSpc>
                        <a:spcBef>
                          <a:spcPts val="0"/>
                        </a:spcBef>
                        <a:spcAft>
                          <a:spcPts val="600"/>
                        </a:spcAft>
                      </a:pPr>
                      <a:r>
                        <a:rPr lang="en-US" sz="1200">
                          <a:effectLst/>
                        </a:rPr>
                        <a:t>STT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MSSV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Họ Tên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Phân Công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Tiến độ</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extLst>
                  <a:ext uri="{0D108BD9-81ED-4DB2-BD59-A6C34878D82A}">
                    <a16:rowId xmlns:a16="http://schemas.microsoft.com/office/drawing/2014/main" val="10000"/>
                  </a:ext>
                </a:extLst>
              </a:tr>
              <a:tr h="552768">
                <a:tc>
                  <a:txBody>
                    <a:bodyPr/>
                    <a:lstStyle/>
                    <a:p>
                      <a:pPr marL="0" marR="0" algn="just">
                        <a:lnSpc>
                          <a:spcPct val="150000"/>
                        </a:lnSpc>
                        <a:spcBef>
                          <a:spcPts val="0"/>
                        </a:spcBef>
                        <a:spcAft>
                          <a:spcPts val="60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dirty="0">
                          <a:effectLst/>
                        </a:rPr>
                        <a:t> 2001203007</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Trương Thành Trung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Word , Hoàn thiện code , đồng hồ đếm giờ</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100%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extLst>
                  <a:ext uri="{0D108BD9-81ED-4DB2-BD59-A6C34878D82A}">
                    <a16:rowId xmlns:a16="http://schemas.microsoft.com/office/drawing/2014/main" val="10001"/>
                  </a:ext>
                </a:extLst>
              </a:tr>
              <a:tr h="829151">
                <a:tc>
                  <a:txBody>
                    <a:bodyPr/>
                    <a:lstStyle/>
                    <a:p>
                      <a:pPr marL="0" marR="0" algn="just">
                        <a:lnSpc>
                          <a:spcPct val="150000"/>
                        </a:lnSpc>
                        <a:spcBef>
                          <a:spcPts val="0"/>
                        </a:spcBef>
                        <a:spcAft>
                          <a:spcPts val="600"/>
                        </a:spcAft>
                      </a:pPr>
                      <a:r>
                        <a:rPr lang="en-US" sz="12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nb-NO" sz="1200">
                          <a:effectLst/>
                        </a:rPr>
                        <a:t>2001207013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nb-NO" sz="1200">
                          <a:effectLst/>
                        </a:rPr>
                        <a:t>Nguyễn Thị Minh Thư</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Đăng nhập, phân quyền , trang chủ (admin, user), tìm hiểu Concurrency ( đồng thời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100%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extLst>
                  <a:ext uri="{0D108BD9-81ED-4DB2-BD59-A6C34878D82A}">
                    <a16:rowId xmlns:a16="http://schemas.microsoft.com/office/drawing/2014/main" val="10002"/>
                  </a:ext>
                </a:extLst>
              </a:tr>
              <a:tr h="552768">
                <a:tc>
                  <a:txBody>
                    <a:bodyPr/>
                    <a:lstStyle/>
                    <a:p>
                      <a:pPr marL="0" marR="0" algn="just">
                        <a:lnSpc>
                          <a:spcPct val="150000"/>
                        </a:lnSpc>
                        <a:spcBef>
                          <a:spcPts val="0"/>
                        </a:spcBef>
                        <a:spcAft>
                          <a:spcPts val="600"/>
                        </a:spcAft>
                      </a:pPr>
                      <a:r>
                        <a:rPr lang="en-US" sz="1200">
                          <a:effectLst/>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nb-NO" sz="1200">
                          <a:effectLst/>
                        </a:rPr>
                        <a:t>2001202198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nb-NO" sz="1200">
                          <a:effectLst/>
                        </a:rPr>
                        <a:t>Lê Huỳnh Phúc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Bảng xếp hạng (Admin, user), tìm hiểu Parallel (song song)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100%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extLst>
                  <a:ext uri="{0D108BD9-81ED-4DB2-BD59-A6C34878D82A}">
                    <a16:rowId xmlns:a16="http://schemas.microsoft.com/office/drawing/2014/main" val="10003"/>
                  </a:ext>
                </a:extLst>
              </a:tr>
              <a:tr h="552768">
                <a:tc>
                  <a:txBody>
                    <a:bodyPr/>
                    <a:lstStyle/>
                    <a:p>
                      <a:pPr marL="0" marR="0" algn="just">
                        <a:lnSpc>
                          <a:spcPct val="150000"/>
                        </a:lnSpc>
                        <a:spcBef>
                          <a:spcPts val="0"/>
                        </a:spcBef>
                        <a:spcAft>
                          <a:spcPts val="600"/>
                        </a:spcAft>
                      </a:pPr>
                      <a:r>
                        <a:rPr lang="en-US"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2001200561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Mai Nguyễn Phước Yến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a:effectLst/>
                        </a:rPr>
                        <a:t>Quản lý tài khoản,Đăng ký tài khoản,  Word , tạo CSDL , code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tc>
                  <a:txBody>
                    <a:bodyPr/>
                    <a:lstStyle/>
                    <a:p>
                      <a:pPr marL="0" marR="0" algn="just">
                        <a:lnSpc>
                          <a:spcPct val="150000"/>
                        </a:lnSpc>
                        <a:spcBef>
                          <a:spcPts val="0"/>
                        </a:spcBef>
                        <a:spcAft>
                          <a:spcPts val="600"/>
                        </a:spcAft>
                      </a:pPr>
                      <a:r>
                        <a:rPr lang="en-US" sz="1200" dirty="0">
                          <a:effectLst/>
                        </a:rPr>
                        <a:t>100%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781" marR="63781"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884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NỘI DUNG:</a:t>
            </a:r>
            <a:endParaRPr dirty="0"/>
          </a:p>
        </p:txBody>
      </p:sp>
      <p:sp>
        <p:nvSpPr>
          <p:cNvPr id="265" name="Google Shape;265;p23"/>
          <p:cNvSpPr txBox="1">
            <a:spLocks noGrp="1"/>
          </p:cNvSpPr>
          <p:nvPr>
            <p:ph type="body" idx="1"/>
          </p:nvPr>
        </p:nvSpPr>
        <p:spPr>
          <a:xfrm>
            <a:off x="1067099" y="1676800"/>
            <a:ext cx="7556231" cy="763063"/>
          </a:xfrm>
          <a:prstGeom prst="rect">
            <a:avLst/>
          </a:prstGeom>
        </p:spPr>
        <p:txBody>
          <a:bodyPr spcFirstLastPara="1" wrap="square" lIns="91425" tIns="91425" rIns="91425" bIns="91425" anchor="t" anchorCtr="0">
            <a:noAutofit/>
          </a:bodyPr>
          <a:lstStyle/>
          <a:p>
            <a:pPr marL="0" lvl="0" indent="0">
              <a:buNone/>
            </a:pPr>
            <a:r>
              <a:rPr lang="en-US" sz="2000" b="1" dirty="0"/>
              <a:t>1. </a:t>
            </a:r>
            <a:r>
              <a:rPr lang="vi-VN" sz="2000" b="1" dirty="0"/>
              <a:t>Lập trình </a:t>
            </a:r>
            <a:r>
              <a:rPr lang="en-US" sz="2000" b="1" dirty="0"/>
              <a:t>Parallel </a:t>
            </a:r>
            <a:r>
              <a:rPr lang="vi-VN" sz="2000" b="1" dirty="0"/>
              <a:t> trong Java </a:t>
            </a:r>
            <a:endParaRPr sz="2000" b="1" dirty="0"/>
          </a:p>
        </p:txBody>
      </p:sp>
      <p:sp>
        <p:nvSpPr>
          <p:cNvPr id="266" name="Google Shape;266;p23"/>
          <p:cNvSpPr txBox="1">
            <a:spLocks noGrp="1"/>
          </p:cNvSpPr>
          <p:nvPr>
            <p:ph type="body" idx="2"/>
          </p:nvPr>
        </p:nvSpPr>
        <p:spPr>
          <a:xfrm>
            <a:off x="1067088" y="2307887"/>
            <a:ext cx="5262275" cy="973531"/>
          </a:xfrm>
          <a:prstGeom prst="rect">
            <a:avLst/>
          </a:prstGeom>
        </p:spPr>
        <p:txBody>
          <a:bodyPr spcFirstLastPara="1" wrap="square" lIns="91425" tIns="91425" rIns="91425" bIns="91425" anchor="t" anchorCtr="0">
            <a:noAutofit/>
          </a:bodyPr>
          <a:lstStyle/>
          <a:p>
            <a:pPr marL="0" lvl="0" indent="0">
              <a:buNone/>
            </a:pPr>
            <a:r>
              <a:rPr lang="en-US" sz="2000" b="1" dirty="0"/>
              <a:t>2. </a:t>
            </a:r>
            <a:r>
              <a:rPr lang="en-US" sz="2000" b="1" dirty="0" err="1"/>
              <a:t>Lập</a:t>
            </a:r>
            <a:r>
              <a:rPr lang="en-US" sz="2000" b="1" dirty="0"/>
              <a:t> </a:t>
            </a:r>
            <a:r>
              <a:rPr lang="en-US" sz="2000" b="1" dirty="0" err="1"/>
              <a:t>trình</a:t>
            </a:r>
            <a:r>
              <a:rPr lang="en-US" sz="2000" b="1" dirty="0"/>
              <a:t> Concurrency  </a:t>
            </a:r>
            <a:r>
              <a:rPr lang="en-US" sz="2000" b="1" dirty="0" err="1"/>
              <a:t>trong</a:t>
            </a:r>
            <a:r>
              <a:rPr lang="en-US" sz="2000" b="1" dirty="0"/>
              <a:t> Java </a:t>
            </a:r>
          </a:p>
        </p:txBody>
      </p:sp>
      <p:sp>
        <p:nvSpPr>
          <p:cNvPr id="267" name="Google Shape;267;p23"/>
          <p:cNvSpPr txBox="1">
            <a:spLocks noGrp="1"/>
          </p:cNvSpPr>
          <p:nvPr>
            <p:ph type="body" idx="3"/>
          </p:nvPr>
        </p:nvSpPr>
        <p:spPr>
          <a:xfrm>
            <a:off x="1067088" y="2955549"/>
            <a:ext cx="5035937" cy="956956"/>
          </a:xfrm>
          <a:prstGeom prst="rect">
            <a:avLst/>
          </a:prstGeom>
        </p:spPr>
        <p:txBody>
          <a:bodyPr spcFirstLastPara="1" wrap="square" lIns="91425" tIns="91425" rIns="91425" bIns="91425" anchor="t" anchorCtr="0">
            <a:noAutofit/>
          </a:bodyPr>
          <a:lstStyle/>
          <a:p>
            <a:pPr marL="0" lvl="0" indent="0">
              <a:buNone/>
            </a:pPr>
            <a:r>
              <a:rPr lang="en" sz="2000" b="1" dirty="0"/>
              <a:t>3.</a:t>
            </a:r>
            <a:r>
              <a:rPr lang="en-US" sz="2000" b="1" dirty="0"/>
              <a:t> Demo game Minesweeper</a:t>
            </a:r>
            <a:endParaRPr sz="2000" b="1" dirty="0"/>
          </a:p>
        </p:txBody>
      </p:sp>
      <p:sp>
        <p:nvSpPr>
          <p:cNvPr id="268" name="Google Shape;268;p2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58091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build="p"/>
      <p:bldP spid="266" grpId="0" build="p"/>
      <p:bldP spid="2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22"/>
          <p:cNvSpPr txBox="1">
            <a:spLocks noGrp="1"/>
          </p:cNvSpPr>
          <p:nvPr>
            <p:ph type="title"/>
          </p:nvPr>
        </p:nvSpPr>
        <p:spPr>
          <a:xfrm>
            <a:off x="292224" y="235263"/>
            <a:ext cx="7022975" cy="1074443"/>
          </a:xfrm>
          <a:prstGeom prst="rect">
            <a:avLst/>
          </a:prstGeom>
        </p:spPr>
        <p:txBody>
          <a:bodyPr spcFirstLastPara="1" wrap="square" lIns="91425" tIns="91425" rIns="91425" bIns="91425" anchor="b" anchorCtr="0">
            <a:noAutofit/>
          </a:bodyPr>
          <a:lstStyle/>
          <a:p>
            <a:pPr marL="514350" lvl="0" indent="-514350" algn="l" rtl="0">
              <a:spcBef>
                <a:spcPts val="0"/>
              </a:spcBef>
              <a:spcAft>
                <a:spcPts val="0"/>
              </a:spcAft>
              <a:buFont typeface="+mj-lt"/>
              <a:buAutoNum type="arabicPeriod"/>
            </a:pPr>
            <a:r>
              <a:rPr lang="vi-VN" dirty="0"/>
              <a:t>Lập trình Parallel  trong Java </a:t>
            </a:r>
          </a:p>
        </p:txBody>
      </p:sp>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697637" y="1732856"/>
            <a:ext cx="6901759" cy="2100939"/>
          </a:xfrm>
          <a:prstGeom prst="rect">
            <a:avLst/>
          </a:prstGeom>
        </p:spPr>
        <p:txBody>
          <a:bodyPr spcFirstLastPara="1" wrap="square" lIns="91425" tIns="91425" rIns="91425" bIns="91425" anchor="t" anchorCtr="0">
            <a:noAutofit/>
          </a:bodyPr>
          <a:lstStyle/>
          <a:p>
            <a:pPr marL="0" lvl="0" indent="0" algn="just">
              <a:buNone/>
            </a:pPr>
            <a:r>
              <a:rPr lang="vi-VN" b="1" dirty="0"/>
              <a:t>Lập trình song song trong Java là một phương pháp lập trình cho phép thực hiện nhiều tác vụ cùng một lúc. Thay vì thực hiện các tác vụ một cách tuần tự, lập trình song song cho phép chia nhỏ các tác vụ thành các phần nhỏ hơn và thực hiện chúng đồng thời trên các luồng khác nhau.</a:t>
            </a:r>
            <a:endParaRPr b="1" dirty="0"/>
          </a:p>
        </p:txBody>
      </p:sp>
      <p:sp>
        <p:nvSpPr>
          <p:cNvPr id="2" name="Google Shape;265;p23">
            <a:extLst>
              <a:ext uri="{FF2B5EF4-FFF2-40B4-BE49-F238E27FC236}">
                <a16:creationId xmlns:a16="http://schemas.microsoft.com/office/drawing/2014/main" id="{193C107A-429F-286B-3475-9F2EBBE12349}"/>
              </a:ext>
            </a:extLst>
          </p:cNvPr>
          <p:cNvSpPr txBox="1">
            <a:spLocks/>
          </p:cNvSpPr>
          <p:nvPr/>
        </p:nvSpPr>
        <p:spPr>
          <a:xfrm>
            <a:off x="580678" y="1228334"/>
            <a:ext cx="5557192" cy="10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1.1 </a:t>
            </a:r>
            <a:r>
              <a:rPr lang="vi-VN" b="1" dirty="0"/>
              <a:t>Lập trình song song trong Java là gì?</a:t>
            </a:r>
          </a:p>
        </p:txBody>
      </p:sp>
    </p:spTree>
    <p:extLst>
      <p:ext uri="{BB962C8B-B14F-4D97-AF65-F5344CB8AC3E}">
        <p14:creationId xmlns:p14="http://schemas.microsoft.com/office/powerpoint/2010/main" val="131551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676371" y="1414954"/>
            <a:ext cx="6901759" cy="2100939"/>
          </a:xfrm>
          <a:prstGeom prst="rect">
            <a:avLst/>
          </a:prstGeom>
        </p:spPr>
        <p:txBody>
          <a:bodyPr spcFirstLastPara="1" wrap="square" lIns="91425" tIns="91425" rIns="91425" bIns="91425" anchor="t" anchorCtr="0">
            <a:noAutofit/>
          </a:bodyPr>
          <a:lstStyle/>
          <a:p>
            <a:pPr marL="0" lvl="0" indent="0" algn="just">
              <a:buNone/>
            </a:pPr>
            <a:r>
              <a:rPr lang="vi-VN" b="1" dirty="0"/>
              <a:t>Java hỗ trợ lập trình song song thông qua các thread. Thread là một đơn vị xử lý độc lập và có thể thực hiện các tác vụ cùng một lúc. Trong Java, ta có thể tạo ra nhiều thread khác nhau và chúng có thể chạy đồng thời. Để tạo một thread, ta có thể sử dụng lớp Thread và ghi đè phương thức run() để thực hiện các tác vụ cần thiết.</a:t>
            </a:r>
            <a:endParaRPr b="1" dirty="0"/>
          </a:p>
        </p:txBody>
      </p:sp>
      <p:sp>
        <p:nvSpPr>
          <p:cNvPr id="4" name="Google Shape;265;p23">
            <a:extLst>
              <a:ext uri="{FF2B5EF4-FFF2-40B4-BE49-F238E27FC236}">
                <a16:creationId xmlns:a16="http://schemas.microsoft.com/office/drawing/2014/main" id="{266B2A1E-D11C-92E2-002B-3EA1E9A35E8C}"/>
              </a:ext>
            </a:extLst>
          </p:cNvPr>
          <p:cNvSpPr txBox="1">
            <a:spLocks/>
          </p:cNvSpPr>
          <p:nvPr/>
        </p:nvSpPr>
        <p:spPr>
          <a:xfrm>
            <a:off x="484984" y="965864"/>
            <a:ext cx="5557192" cy="10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1.1 </a:t>
            </a:r>
            <a:r>
              <a:rPr lang="vi-VN" b="1" dirty="0"/>
              <a:t>Lập trình song song trong Java là gì?</a:t>
            </a:r>
          </a:p>
        </p:txBody>
      </p:sp>
      <p:sp>
        <p:nvSpPr>
          <p:cNvPr id="5" name="Google Shape;257;p22">
            <a:extLst>
              <a:ext uri="{FF2B5EF4-FFF2-40B4-BE49-F238E27FC236}">
                <a16:creationId xmlns:a16="http://schemas.microsoft.com/office/drawing/2014/main" id="{86BECC34-0D24-10DB-5E13-EC3F983657A2}"/>
              </a:ext>
            </a:extLst>
          </p:cNvPr>
          <p:cNvSpPr txBox="1">
            <a:spLocks noGrp="1"/>
          </p:cNvSpPr>
          <p:nvPr>
            <p:ph type="title"/>
          </p:nvPr>
        </p:nvSpPr>
        <p:spPr>
          <a:xfrm>
            <a:off x="217796" y="-2664"/>
            <a:ext cx="7022975" cy="1074443"/>
          </a:xfrm>
          <a:prstGeom prst="rect">
            <a:avLst/>
          </a:prstGeom>
        </p:spPr>
        <p:txBody>
          <a:bodyPr spcFirstLastPara="1" wrap="square" lIns="91425" tIns="91425" rIns="91425" bIns="91425" anchor="b" anchorCtr="0">
            <a:noAutofit/>
          </a:bodyPr>
          <a:lstStyle/>
          <a:p>
            <a:pPr marL="514350" lvl="0" indent="-514350" algn="l" rtl="0">
              <a:spcBef>
                <a:spcPts val="0"/>
              </a:spcBef>
              <a:spcAft>
                <a:spcPts val="0"/>
              </a:spcAft>
              <a:buFont typeface="+mj-lt"/>
              <a:buAutoNum type="arabicPeriod"/>
            </a:pPr>
            <a:r>
              <a:rPr lang="vi-VN" dirty="0"/>
              <a:t>Lập trình Parallel  trong Java </a:t>
            </a:r>
          </a:p>
        </p:txBody>
      </p:sp>
    </p:spTree>
    <p:extLst>
      <p:ext uri="{BB962C8B-B14F-4D97-AF65-F5344CB8AC3E}">
        <p14:creationId xmlns:p14="http://schemas.microsoft.com/office/powerpoint/2010/main" val="276069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163937" y="1642052"/>
            <a:ext cx="7388619" cy="2135826"/>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vi-VN" sz="1600" b="1" dirty="0"/>
              <a:t>Fork/Join</a:t>
            </a:r>
            <a:r>
              <a:rPr lang="en-US" sz="1600" b="1" dirty="0"/>
              <a:t> </a:t>
            </a:r>
            <a:r>
              <a:rPr lang="vi-VN" sz="1600" b="1" dirty="0"/>
              <a:t>Framework được định nghĩa trong gói  java.util.concurrent. Nó bao gồm một số lớp và giao diện hỗ trợ lập trình song song.</a:t>
            </a:r>
            <a:endParaRPr lang="en-US" sz="1600" b="1" dirty="0"/>
          </a:p>
          <a:p>
            <a:pPr marL="285750" lvl="0" indent="-285750" algn="just">
              <a:buFont typeface="Arial" panose="020B0604020202020204" pitchFamily="34" charset="0"/>
              <a:buChar char="•"/>
            </a:pPr>
            <a:r>
              <a:rPr lang="vi-VN" sz="1600" b="1" dirty="0"/>
              <a:t>Được giới thiệu từ Java 7, Fork/Join Framework cung cấp một cách tiếp cận đơn giản để phân chia công việc thành các tác vụ nhỏ hơn và thực thi chúng đồng thời trên nhiều luồng.</a:t>
            </a:r>
            <a:endParaRPr sz="1600" b="1" dirty="0"/>
          </a:p>
        </p:txBody>
      </p:sp>
      <p:sp>
        <p:nvSpPr>
          <p:cNvPr id="2" name="Google Shape;265;p23">
            <a:extLst>
              <a:ext uri="{FF2B5EF4-FFF2-40B4-BE49-F238E27FC236}">
                <a16:creationId xmlns:a16="http://schemas.microsoft.com/office/drawing/2014/main" id="{FA10F7ED-ECF1-7B77-3549-332992910499}"/>
              </a:ext>
            </a:extLst>
          </p:cNvPr>
          <p:cNvSpPr txBox="1">
            <a:spLocks/>
          </p:cNvSpPr>
          <p:nvPr/>
        </p:nvSpPr>
        <p:spPr>
          <a:xfrm>
            <a:off x="516881" y="1107902"/>
            <a:ext cx="5557192" cy="10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1.2 </a:t>
            </a:r>
            <a:r>
              <a:rPr lang="en-US" b="1" dirty="0" err="1"/>
              <a:t>Giới</a:t>
            </a:r>
            <a:r>
              <a:rPr lang="en-US" b="1" dirty="0"/>
              <a:t> </a:t>
            </a:r>
            <a:r>
              <a:rPr lang="en-US" b="1" dirty="0" err="1"/>
              <a:t>thiệu</a:t>
            </a:r>
            <a:r>
              <a:rPr lang="en-US" b="1" dirty="0"/>
              <a:t> </a:t>
            </a:r>
            <a:r>
              <a:rPr lang="en-US" b="1" dirty="0" err="1"/>
              <a:t>về</a:t>
            </a:r>
            <a:r>
              <a:rPr lang="en-US" b="1" dirty="0"/>
              <a:t> Fork/Join Framework</a:t>
            </a:r>
            <a:endParaRPr lang="vi-VN" b="1" dirty="0"/>
          </a:p>
        </p:txBody>
      </p:sp>
      <p:sp>
        <p:nvSpPr>
          <p:cNvPr id="8" name="Google Shape;257;p22">
            <a:extLst>
              <a:ext uri="{FF2B5EF4-FFF2-40B4-BE49-F238E27FC236}">
                <a16:creationId xmlns:a16="http://schemas.microsoft.com/office/drawing/2014/main" id="{29438169-CCB7-C14A-5481-75054A0666C6}"/>
              </a:ext>
            </a:extLst>
          </p:cNvPr>
          <p:cNvSpPr txBox="1">
            <a:spLocks noGrp="1"/>
          </p:cNvSpPr>
          <p:nvPr>
            <p:ph type="title"/>
          </p:nvPr>
        </p:nvSpPr>
        <p:spPr>
          <a:xfrm>
            <a:off x="346760" y="127587"/>
            <a:ext cx="7022975" cy="1074443"/>
          </a:xfrm>
          <a:prstGeom prst="rect">
            <a:avLst/>
          </a:prstGeom>
        </p:spPr>
        <p:txBody>
          <a:bodyPr spcFirstLastPara="1" wrap="square" lIns="91425" tIns="91425" rIns="91425" bIns="91425" anchor="b" anchorCtr="0">
            <a:noAutofit/>
          </a:bodyPr>
          <a:lstStyle/>
          <a:p>
            <a:pPr marL="514350" lvl="0" indent="-514350" algn="l" rtl="0">
              <a:spcBef>
                <a:spcPts val="0"/>
              </a:spcBef>
              <a:spcAft>
                <a:spcPts val="0"/>
              </a:spcAft>
              <a:buFont typeface="+mj-lt"/>
              <a:buAutoNum type="arabicPeriod"/>
            </a:pPr>
            <a:r>
              <a:rPr lang="vi-VN" dirty="0"/>
              <a:t>Lập trình Parallel  trong Java </a:t>
            </a:r>
          </a:p>
        </p:txBody>
      </p:sp>
    </p:spTree>
    <p:extLst>
      <p:ext uri="{BB962C8B-B14F-4D97-AF65-F5344CB8AC3E}">
        <p14:creationId xmlns:p14="http://schemas.microsoft.com/office/powerpoint/2010/main" val="250094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193017" y="1429846"/>
            <a:ext cx="7388619" cy="2135826"/>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vi-VN" sz="1600" b="1" dirty="0"/>
              <a:t>Fork/Join Framework dựa trên mô hình "chia để trị" (divide and conquer), trong đó một công việc lớn được chia thành các phần nhỏ hơn và thực hiện đồng thời trên nhiều luồng.</a:t>
            </a:r>
          </a:p>
          <a:p>
            <a:pPr marL="285750" lvl="0" indent="-285750" algn="just">
              <a:buFont typeface="Arial" panose="020B0604020202020204" pitchFamily="34" charset="0"/>
              <a:buChar char="•"/>
            </a:pPr>
            <a:r>
              <a:rPr lang="vi-VN" sz="1600" b="1" dirty="0"/>
              <a:t>Nguyên tắc chính của Fork/Join Framework là sử dụng hai toán tử chính: "fork" để chia nhỏ công việc và "join" để kết hợp kết quả từ các tác vụ con.</a:t>
            </a:r>
            <a:endParaRPr sz="1600" b="1" dirty="0"/>
          </a:p>
        </p:txBody>
      </p:sp>
      <p:sp>
        <p:nvSpPr>
          <p:cNvPr id="2" name="Google Shape;265;p23">
            <a:extLst>
              <a:ext uri="{FF2B5EF4-FFF2-40B4-BE49-F238E27FC236}">
                <a16:creationId xmlns:a16="http://schemas.microsoft.com/office/drawing/2014/main" id="{F93884CC-70A4-25DC-52E6-F02C21A1EBEB}"/>
              </a:ext>
            </a:extLst>
          </p:cNvPr>
          <p:cNvSpPr txBox="1">
            <a:spLocks/>
          </p:cNvSpPr>
          <p:nvPr/>
        </p:nvSpPr>
        <p:spPr>
          <a:xfrm>
            <a:off x="428246" y="970541"/>
            <a:ext cx="7153390" cy="9186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1</a:t>
            </a:r>
            <a:r>
              <a:rPr lang="vi-VN" b="1" dirty="0"/>
              <a:t>.</a:t>
            </a:r>
            <a:r>
              <a:rPr lang="en-US" b="1" dirty="0"/>
              <a:t>3</a:t>
            </a:r>
            <a:r>
              <a:rPr lang="vi-VN" b="1" dirty="0"/>
              <a:t> Cơ chế hoạt động và nguyên tắc của Fork/Join Framework</a:t>
            </a:r>
          </a:p>
        </p:txBody>
      </p:sp>
      <p:sp>
        <p:nvSpPr>
          <p:cNvPr id="5" name="Google Shape;257;p22">
            <a:extLst>
              <a:ext uri="{FF2B5EF4-FFF2-40B4-BE49-F238E27FC236}">
                <a16:creationId xmlns:a16="http://schemas.microsoft.com/office/drawing/2014/main" id="{8BA35ACC-DFB9-53C5-931E-B2AB4E9D7F49}"/>
              </a:ext>
            </a:extLst>
          </p:cNvPr>
          <p:cNvSpPr txBox="1">
            <a:spLocks noGrp="1"/>
          </p:cNvSpPr>
          <p:nvPr>
            <p:ph type="title"/>
          </p:nvPr>
        </p:nvSpPr>
        <p:spPr>
          <a:xfrm>
            <a:off x="310632" y="-78193"/>
            <a:ext cx="7022975" cy="1074443"/>
          </a:xfrm>
          <a:prstGeom prst="rect">
            <a:avLst/>
          </a:prstGeom>
        </p:spPr>
        <p:txBody>
          <a:bodyPr spcFirstLastPara="1" wrap="square" lIns="91425" tIns="91425" rIns="91425" bIns="91425" anchor="b" anchorCtr="0">
            <a:noAutofit/>
          </a:bodyPr>
          <a:lstStyle/>
          <a:p>
            <a:pPr marL="514350" lvl="0" indent="-514350" algn="l" rtl="0">
              <a:spcBef>
                <a:spcPts val="0"/>
              </a:spcBef>
              <a:spcAft>
                <a:spcPts val="0"/>
              </a:spcAft>
              <a:buFont typeface="+mj-lt"/>
              <a:buAutoNum type="arabicPeriod"/>
            </a:pPr>
            <a:r>
              <a:rPr lang="vi-VN" dirty="0"/>
              <a:t>Lập trình Parallel  trong Java </a:t>
            </a:r>
          </a:p>
        </p:txBody>
      </p:sp>
    </p:spTree>
    <p:extLst>
      <p:ext uri="{BB962C8B-B14F-4D97-AF65-F5344CB8AC3E}">
        <p14:creationId xmlns:p14="http://schemas.microsoft.com/office/powerpoint/2010/main" val="10190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6" name="Google Shape;265;p23">
            <a:extLst>
              <a:ext uri="{FF2B5EF4-FFF2-40B4-BE49-F238E27FC236}">
                <a16:creationId xmlns:a16="http://schemas.microsoft.com/office/drawing/2014/main" id="{B6EA58DF-C42F-4D9E-8C69-5D73103A0CF7}"/>
              </a:ext>
            </a:extLst>
          </p:cNvPr>
          <p:cNvSpPr txBox="1">
            <a:spLocks noGrp="1"/>
          </p:cNvSpPr>
          <p:nvPr>
            <p:ph type="body" idx="1"/>
          </p:nvPr>
        </p:nvSpPr>
        <p:spPr>
          <a:xfrm>
            <a:off x="224293" y="1376247"/>
            <a:ext cx="7388619" cy="2135826"/>
          </a:xfrm>
          <a:prstGeom prst="rect">
            <a:avLst/>
          </a:prstGeom>
        </p:spPr>
        <p:txBody>
          <a:bodyPr spcFirstLastPara="1" wrap="square" lIns="91425" tIns="91425" rIns="91425" bIns="91425" anchor="t" anchorCtr="0">
            <a:noAutofit/>
          </a:bodyPr>
          <a:lstStyle/>
          <a:p>
            <a:pPr marL="0" indent="0" algn="just">
              <a:buNone/>
            </a:pPr>
            <a:r>
              <a:rPr lang="en-US" sz="1600" b="1" dirty="0" err="1"/>
              <a:t>Các</a:t>
            </a:r>
            <a:r>
              <a:rPr lang="en-US" sz="1600" b="1" dirty="0"/>
              <a:t> </a:t>
            </a:r>
            <a:r>
              <a:rPr lang="en-US" sz="1600" b="1" dirty="0" err="1"/>
              <a:t>lớp</a:t>
            </a:r>
            <a:r>
              <a:rPr lang="en-US" sz="1600" b="1" dirty="0"/>
              <a:t> </a:t>
            </a:r>
            <a:r>
              <a:rPr lang="en-US" sz="1600" b="1" dirty="0" err="1"/>
              <a:t>của</a:t>
            </a:r>
            <a:r>
              <a:rPr lang="en-US" sz="1600" b="1" dirty="0"/>
              <a:t> Fork/Join Framework:</a:t>
            </a:r>
          </a:p>
          <a:p>
            <a:pPr marL="285750" indent="-285750" algn="just">
              <a:buFont typeface="Wingdings" panose="05000000000000000000" pitchFamily="2" charset="2"/>
              <a:buChar char="q"/>
            </a:pPr>
            <a:r>
              <a:rPr lang="en-US" sz="1600" b="1" dirty="0" err="1"/>
              <a:t>ForkJoinPool</a:t>
            </a:r>
            <a:r>
              <a:rPr lang="en-US" sz="1600" b="1" dirty="0"/>
              <a:t>: </a:t>
            </a:r>
            <a:r>
              <a:rPr lang="en-US" sz="1600" b="1" dirty="0" err="1"/>
              <a:t>là</a:t>
            </a:r>
            <a:r>
              <a:rPr lang="en-US" sz="1600" b="1" dirty="0"/>
              <a:t> </a:t>
            </a:r>
            <a:r>
              <a:rPr lang="en-US" sz="1600" b="1" dirty="0" err="1"/>
              <a:t>một</a:t>
            </a:r>
            <a:r>
              <a:rPr lang="en-US" sz="1600" b="1" dirty="0"/>
              <a:t> </a:t>
            </a:r>
            <a:r>
              <a:rPr lang="en-US" sz="1600" b="1" dirty="0" err="1"/>
              <a:t>loại</a:t>
            </a:r>
            <a:r>
              <a:rPr lang="en-US" sz="1600" b="1" dirty="0"/>
              <a:t> </a:t>
            </a:r>
            <a:r>
              <a:rPr lang="en-US" sz="1600" b="1" dirty="0" err="1"/>
              <a:t>ExecutorService</a:t>
            </a:r>
            <a:r>
              <a:rPr lang="en-US" sz="1600" b="1" dirty="0"/>
              <a:t> </a:t>
            </a:r>
            <a:r>
              <a:rPr lang="en-US" sz="1600" b="1" dirty="0" err="1"/>
              <a:t>đặc</a:t>
            </a:r>
            <a:r>
              <a:rPr lang="en-US" sz="1600" b="1" dirty="0"/>
              <a:t> </a:t>
            </a:r>
            <a:r>
              <a:rPr lang="en-US" sz="1600" b="1" dirty="0" err="1"/>
              <a:t>biệt</a:t>
            </a:r>
            <a:r>
              <a:rPr lang="en-US" sz="1600" b="1" dirty="0"/>
              <a:t> </a:t>
            </a:r>
            <a:r>
              <a:rPr lang="en-US" sz="1600" b="1" dirty="0" err="1"/>
              <a:t>được</a:t>
            </a:r>
            <a:r>
              <a:rPr lang="en-US" sz="1600" b="1" dirty="0"/>
              <a:t> </a:t>
            </a:r>
            <a:r>
              <a:rPr lang="en-US" sz="1600" b="1" dirty="0" err="1"/>
              <a:t>thiết</a:t>
            </a:r>
            <a:r>
              <a:rPr lang="en-US" sz="1600" b="1" dirty="0"/>
              <a:t> </a:t>
            </a:r>
            <a:r>
              <a:rPr lang="en-US" sz="1600" b="1" dirty="0" err="1"/>
              <a:t>kế</a:t>
            </a:r>
            <a:r>
              <a:rPr lang="en-US" sz="1600" b="1" dirty="0"/>
              <a:t> </a:t>
            </a:r>
            <a:r>
              <a:rPr lang="en-US" sz="1600" b="1" dirty="0" err="1"/>
              <a:t>để</a:t>
            </a:r>
            <a:r>
              <a:rPr lang="en-US" sz="1600" b="1" dirty="0"/>
              <a:t> </a:t>
            </a:r>
            <a:r>
              <a:rPr lang="en-US" sz="1600" b="1" dirty="0" err="1"/>
              <a:t>xử</a:t>
            </a:r>
            <a:r>
              <a:rPr lang="en-US" sz="1600" b="1" dirty="0"/>
              <a:t> </a:t>
            </a:r>
            <a:r>
              <a:rPr lang="en-US" sz="1600" b="1" dirty="0" err="1"/>
              <a:t>lý</a:t>
            </a:r>
            <a:r>
              <a:rPr lang="en-US" sz="1600" b="1" dirty="0"/>
              <a:t> </a:t>
            </a:r>
            <a:r>
              <a:rPr lang="en-US" sz="1600" b="1" dirty="0" err="1"/>
              <a:t>các</a:t>
            </a:r>
            <a:r>
              <a:rPr lang="en-US" sz="1600" b="1" dirty="0"/>
              <a:t> </a:t>
            </a:r>
            <a:r>
              <a:rPr lang="en-US" sz="1600" b="1" dirty="0" err="1"/>
              <a:t>tác</a:t>
            </a:r>
            <a:r>
              <a:rPr lang="en-US" sz="1600" b="1" dirty="0"/>
              <a:t> </a:t>
            </a:r>
            <a:r>
              <a:rPr lang="en-US" sz="1600" b="1" dirty="0" err="1"/>
              <a:t>vụ</a:t>
            </a:r>
            <a:r>
              <a:rPr lang="en-US" sz="1600" b="1" dirty="0"/>
              <a:t> </a:t>
            </a:r>
            <a:r>
              <a:rPr lang="en-US" sz="1600" b="1" dirty="0" err="1"/>
              <a:t>đệ</a:t>
            </a:r>
            <a:r>
              <a:rPr lang="en-US" sz="1600" b="1" dirty="0"/>
              <a:t> </a:t>
            </a:r>
            <a:r>
              <a:rPr lang="en-US" sz="1600" b="1" dirty="0" err="1"/>
              <a:t>quy</a:t>
            </a:r>
            <a:r>
              <a:rPr lang="en-US" sz="1600" b="1" dirty="0"/>
              <a:t> </a:t>
            </a:r>
            <a:r>
              <a:rPr lang="en-US" sz="1600" b="1" dirty="0" err="1"/>
              <a:t>hoặc</a:t>
            </a:r>
            <a:r>
              <a:rPr lang="en-US" sz="1600" b="1" dirty="0"/>
              <a:t> </a:t>
            </a:r>
            <a:r>
              <a:rPr lang="en-US" sz="1600" b="1" dirty="0" err="1"/>
              <a:t>phân</a:t>
            </a:r>
            <a:r>
              <a:rPr lang="en-US" sz="1600" b="1" dirty="0"/>
              <a:t> </a:t>
            </a:r>
            <a:r>
              <a:rPr lang="en-US" sz="1600" b="1" dirty="0" err="1"/>
              <a:t>tách</a:t>
            </a:r>
            <a:r>
              <a:rPr lang="en-US" sz="1600" b="1" dirty="0"/>
              <a:t>.</a:t>
            </a:r>
          </a:p>
          <a:p>
            <a:pPr marL="285750" indent="-285750" algn="just">
              <a:buFont typeface="Wingdings" panose="05000000000000000000" pitchFamily="2" charset="2"/>
              <a:buChar char="q"/>
            </a:pPr>
            <a:r>
              <a:rPr lang="en-US" sz="1600" b="1" dirty="0" err="1"/>
              <a:t>ForkJoinTask</a:t>
            </a:r>
            <a:r>
              <a:rPr lang="en-US" sz="1600" b="1" dirty="0"/>
              <a:t> </a:t>
            </a:r>
            <a:r>
              <a:rPr lang="en-US" sz="1600" b="1" dirty="0" err="1"/>
              <a:t>là</a:t>
            </a:r>
            <a:r>
              <a:rPr lang="en-US" sz="1600" b="1" dirty="0"/>
              <a:t> </a:t>
            </a:r>
            <a:r>
              <a:rPr lang="en-US" sz="1600" b="1" dirty="0" err="1"/>
              <a:t>một</a:t>
            </a:r>
            <a:r>
              <a:rPr lang="en-US" sz="1600" b="1" dirty="0"/>
              <a:t> </a:t>
            </a:r>
            <a:r>
              <a:rPr lang="en-US" sz="1600" b="1" dirty="0" err="1"/>
              <a:t>lớp</a:t>
            </a:r>
            <a:r>
              <a:rPr lang="en-US" sz="1600" b="1" dirty="0"/>
              <a:t> </a:t>
            </a:r>
            <a:r>
              <a:rPr lang="en-US" sz="1600" b="1" dirty="0" err="1"/>
              <a:t>trù</a:t>
            </a:r>
            <a:r>
              <a:rPr lang="en-US" sz="1600" b="1" dirty="0"/>
              <a:t> </a:t>
            </a:r>
            <a:r>
              <a:rPr lang="en-US" sz="1600" b="1" dirty="0" err="1"/>
              <a:t>tượng</a:t>
            </a:r>
            <a:r>
              <a:rPr lang="en-US" sz="1600" b="1" dirty="0"/>
              <a:t> </a:t>
            </a:r>
            <a:r>
              <a:rPr lang="en-US" sz="1600" b="1" dirty="0" err="1"/>
              <a:t>đại</a:t>
            </a:r>
            <a:r>
              <a:rPr lang="en-US" sz="1600" b="1" dirty="0"/>
              <a:t> </a:t>
            </a:r>
            <a:r>
              <a:rPr lang="en-US" sz="1600" b="1" dirty="0" err="1"/>
              <a:t>diện</a:t>
            </a:r>
            <a:r>
              <a:rPr lang="en-US" sz="1600" b="1" dirty="0"/>
              <a:t> </a:t>
            </a:r>
            <a:r>
              <a:rPr lang="en-US" sz="1600" b="1" dirty="0" err="1"/>
              <a:t>cho</a:t>
            </a:r>
            <a:r>
              <a:rPr lang="en-US" sz="1600" b="1" dirty="0"/>
              <a:t> </a:t>
            </a:r>
            <a:r>
              <a:rPr lang="en-US" sz="1600" b="1" dirty="0" err="1"/>
              <a:t>một</a:t>
            </a:r>
            <a:r>
              <a:rPr lang="en-US" sz="1600" b="1" dirty="0"/>
              <a:t> </a:t>
            </a:r>
            <a:r>
              <a:rPr lang="en-US" sz="1600" b="1" dirty="0" err="1"/>
              <a:t>tác</a:t>
            </a:r>
            <a:r>
              <a:rPr lang="en-US" sz="1600" b="1" dirty="0"/>
              <a:t> </a:t>
            </a:r>
            <a:r>
              <a:rPr lang="en-US" sz="1600" b="1" dirty="0" err="1"/>
              <a:t>vụ</a:t>
            </a:r>
            <a:r>
              <a:rPr lang="en-US" sz="1600" b="1" dirty="0"/>
              <a:t> </a:t>
            </a:r>
            <a:r>
              <a:rPr lang="en-US" sz="1600" b="1" dirty="0" err="1"/>
              <a:t>có</a:t>
            </a:r>
            <a:r>
              <a:rPr lang="en-US" sz="1600" b="1" dirty="0"/>
              <a:t> </a:t>
            </a:r>
            <a:r>
              <a:rPr lang="en-US" sz="1600" b="1" dirty="0" err="1"/>
              <a:t>thể</a:t>
            </a:r>
            <a:r>
              <a:rPr lang="en-US" sz="1600" b="1" dirty="0"/>
              <a:t> </a:t>
            </a:r>
            <a:r>
              <a:rPr lang="en-US" sz="1600" b="1" dirty="0" err="1"/>
              <a:t>được</a:t>
            </a:r>
            <a:r>
              <a:rPr lang="en-US" sz="1600" b="1" dirty="0"/>
              <a:t> </a:t>
            </a:r>
            <a:r>
              <a:rPr lang="en-US" sz="1600" b="1" dirty="0" err="1"/>
              <a:t>phân</a:t>
            </a:r>
            <a:r>
              <a:rPr lang="en-US" sz="1600" b="1" dirty="0"/>
              <a:t> </a:t>
            </a:r>
            <a:r>
              <a:rPr lang="en-US" sz="1600" b="1" dirty="0" err="1"/>
              <a:t>tách</a:t>
            </a:r>
            <a:r>
              <a:rPr lang="en-US" sz="1600" b="1" dirty="0"/>
              <a:t> </a:t>
            </a:r>
            <a:r>
              <a:rPr lang="en-US" sz="1600" b="1" dirty="0" err="1"/>
              <a:t>thành</a:t>
            </a:r>
            <a:r>
              <a:rPr lang="en-US" sz="1600" b="1" dirty="0"/>
              <a:t> </a:t>
            </a:r>
            <a:r>
              <a:rPr lang="en-US" sz="1600" b="1" dirty="0" err="1"/>
              <a:t>các</a:t>
            </a:r>
            <a:r>
              <a:rPr lang="en-US" sz="1600" b="1" dirty="0"/>
              <a:t> </a:t>
            </a:r>
            <a:r>
              <a:rPr lang="en-US" sz="1600" b="1" dirty="0" err="1"/>
              <a:t>tác</a:t>
            </a:r>
            <a:r>
              <a:rPr lang="en-US" sz="1600" b="1" dirty="0"/>
              <a:t> </a:t>
            </a:r>
            <a:r>
              <a:rPr lang="en-US" sz="1600" b="1" dirty="0" err="1"/>
              <a:t>vụ</a:t>
            </a:r>
            <a:r>
              <a:rPr lang="en-US" sz="1600" b="1" dirty="0"/>
              <a:t> con </a:t>
            </a:r>
            <a:r>
              <a:rPr lang="en-US" sz="1600" b="1" dirty="0" err="1"/>
              <a:t>để</a:t>
            </a:r>
            <a:r>
              <a:rPr lang="en-US" sz="1600" b="1" dirty="0"/>
              <a:t> </a:t>
            </a:r>
            <a:r>
              <a:rPr lang="en-US" sz="1600" b="1" dirty="0" err="1"/>
              <a:t>thực</a:t>
            </a:r>
            <a:r>
              <a:rPr lang="en-US" sz="1600" b="1" dirty="0"/>
              <a:t> </a:t>
            </a:r>
            <a:r>
              <a:rPr lang="en-US" sz="1600" b="1" dirty="0" err="1"/>
              <a:t>hiện</a:t>
            </a:r>
            <a:r>
              <a:rPr lang="en-US" sz="1600" b="1" dirty="0"/>
              <a:t> </a:t>
            </a:r>
            <a:r>
              <a:rPr lang="en-US" sz="1600" b="1" dirty="0" err="1"/>
              <a:t>đồng</a:t>
            </a:r>
            <a:r>
              <a:rPr lang="en-US" sz="1600" b="1" dirty="0"/>
              <a:t> </a:t>
            </a:r>
            <a:r>
              <a:rPr lang="en-US" sz="1600" b="1" dirty="0" err="1"/>
              <a:t>thời</a:t>
            </a:r>
            <a:r>
              <a:rPr lang="en-US" sz="1600" b="1" dirty="0"/>
              <a:t> </a:t>
            </a:r>
            <a:r>
              <a:rPr lang="en-US" sz="1600" b="1" dirty="0" err="1"/>
              <a:t>trên</a:t>
            </a:r>
            <a:r>
              <a:rPr lang="en-US" sz="1600" b="1" dirty="0"/>
              <a:t> </a:t>
            </a:r>
            <a:r>
              <a:rPr lang="en-US" sz="1600" b="1" dirty="0" err="1"/>
              <a:t>nhiều</a:t>
            </a:r>
            <a:r>
              <a:rPr lang="en-US" sz="1600" b="1" dirty="0"/>
              <a:t> </a:t>
            </a:r>
            <a:r>
              <a:rPr lang="en-US" sz="1600" b="1" dirty="0" err="1"/>
              <a:t>luồng</a:t>
            </a:r>
            <a:r>
              <a:rPr lang="en-US" sz="1600" b="1" dirty="0"/>
              <a:t>.</a:t>
            </a:r>
          </a:p>
        </p:txBody>
      </p:sp>
      <p:sp>
        <p:nvSpPr>
          <p:cNvPr id="2" name="Google Shape;265;p23">
            <a:extLst>
              <a:ext uri="{FF2B5EF4-FFF2-40B4-BE49-F238E27FC236}">
                <a16:creationId xmlns:a16="http://schemas.microsoft.com/office/drawing/2014/main" id="{4B1D0CA5-ACCC-16B2-9EC3-723D099CBB38}"/>
              </a:ext>
            </a:extLst>
          </p:cNvPr>
          <p:cNvSpPr txBox="1">
            <a:spLocks/>
          </p:cNvSpPr>
          <p:nvPr/>
        </p:nvSpPr>
        <p:spPr>
          <a:xfrm>
            <a:off x="224293" y="916942"/>
            <a:ext cx="7153390" cy="9186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marL="0" indent="0" algn="just">
              <a:buNone/>
            </a:pPr>
            <a:r>
              <a:rPr lang="en-US" b="1" dirty="0"/>
              <a:t>1.4 </a:t>
            </a:r>
            <a:r>
              <a:rPr lang="en-US" b="1" dirty="0" err="1"/>
              <a:t>Các</a:t>
            </a:r>
            <a:r>
              <a:rPr lang="en-US" b="1" dirty="0"/>
              <a:t> </a:t>
            </a:r>
            <a:r>
              <a:rPr lang="en-US" b="1" dirty="0" err="1"/>
              <a:t>thành</a:t>
            </a:r>
            <a:r>
              <a:rPr lang="en-US" b="1" dirty="0"/>
              <a:t> </a:t>
            </a:r>
            <a:r>
              <a:rPr lang="en-US" b="1" dirty="0" err="1"/>
              <a:t>phần</a:t>
            </a:r>
            <a:r>
              <a:rPr lang="en-US" b="1" dirty="0"/>
              <a:t> </a:t>
            </a:r>
            <a:r>
              <a:rPr lang="en-US" b="1" dirty="0" err="1"/>
              <a:t>của</a:t>
            </a:r>
            <a:r>
              <a:rPr lang="en-US" b="1" dirty="0"/>
              <a:t> Fork/Join Framework</a:t>
            </a:r>
            <a:endParaRPr lang="vi-VN" b="1" dirty="0"/>
          </a:p>
        </p:txBody>
      </p:sp>
      <p:sp>
        <p:nvSpPr>
          <p:cNvPr id="5" name="Google Shape;257;p22">
            <a:extLst>
              <a:ext uri="{FF2B5EF4-FFF2-40B4-BE49-F238E27FC236}">
                <a16:creationId xmlns:a16="http://schemas.microsoft.com/office/drawing/2014/main" id="{D2D7539B-3B69-93B5-CF06-54A6E8031B23}"/>
              </a:ext>
            </a:extLst>
          </p:cNvPr>
          <p:cNvSpPr txBox="1">
            <a:spLocks noGrp="1"/>
          </p:cNvSpPr>
          <p:nvPr>
            <p:ph type="title"/>
          </p:nvPr>
        </p:nvSpPr>
        <p:spPr>
          <a:xfrm>
            <a:off x="79573" y="-74428"/>
            <a:ext cx="7022975" cy="1074443"/>
          </a:xfrm>
          <a:prstGeom prst="rect">
            <a:avLst/>
          </a:prstGeom>
        </p:spPr>
        <p:txBody>
          <a:bodyPr spcFirstLastPara="1" wrap="square" lIns="91425" tIns="91425" rIns="91425" bIns="91425" anchor="b" anchorCtr="0">
            <a:noAutofit/>
          </a:bodyPr>
          <a:lstStyle/>
          <a:p>
            <a:pPr marL="514350" lvl="0" indent="-514350" algn="l" rtl="0">
              <a:spcBef>
                <a:spcPts val="0"/>
              </a:spcBef>
              <a:spcAft>
                <a:spcPts val="0"/>
              </a:spcAft>
              <a:buFont typeface="+mj-lt"/>
              <a:buAutoNum type="arabicPeriod"/>
            </a:pPr>
            <a:r>
              <a:rPr lang="vi-VN" dirty="0"/>
              <a:t>Lập trình Parallel  trong Java </a:t>
            </a:r>
          </a:p>
        </p:txBody>
      </p:sp>
    </p:spTree>
    <p:extLst>
      <p:ext uri="{BB962C8B-B14F-4D97-AF65-F5344CB8AC3E}">
        <p14:creationId xmlns:p14="http://schemas.microsoft.com/office/powerpoint/2010/main" val="1208193855"/>
      </p:ext>
    </p:extLst>
  </p:cSld>
  <p:clrMapOvr>
    <a:masterClrMapping/>
  </p:clrMapOvr>
</p:sld>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1111</Words>
  <Application>Microsoft Office PowerPoint</Application>
  <PresentationFormat>On-screen Show (16:9)</PresentationFormat>
  <Paragraphs>95</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Hind</vt:lpstr>
      <vt:lpstr>Wingdings</vt:lpstr>
      <vt:lpstr>Calibri</vt:lpstr>
      <vt:lpstr>Arial</vt:lpstr>
      <vt:lpstr>Times New Roman</vt:lpstr>
      <vt:lpstr>Dumaine</vt:lpstr>
      <vt:lpstr>PowerPoint Presentation</vt:lpstr>
      <vt:lpstr>1. Trương Thành Trung - 2001203007 2. Nguyễn Thị Minh Thư -2001207013 3. Lê Huỳnh Phúc - 2001202198 4. Mai Nguyễn Phước Yến - 2001200561</vt:lpstr>
      <vt:lpstr>PowerPoint Presentation</vt:lpstr>
      <vt:lpstr>NỘI DUNG:</vt:lpstr>
      <vt:lpstr>Lập trình Parallel  trong Java </vt:lpstr>
      <vt:lpstr>Lập trình Parallel  trong Java </vt:lpstr>
      <vt:lpstr>Lập trình Parallel  trong Java </vt:lpstr>
      <vt:lpstr>Lập trình Parallel  trong Java </vt:lpstr>
      <vt:lpstr>Lập trình Parallel  trong Java </vt:lpstr>
      <vt:lpstr>Lập trình Parallel  trong Java </vt:lpstr>
      <vt:lpstr>Lập trình Parallel  trong Java </vt:lpstr>
      <vt:lpstr>PowerPoint Presentation</vt:lpstr>
      <vt:lpstr>Lập trình Concurrency  trong Java </vt:lpstr>
      <vt:lpstr>Lập trình Concurrency  trong Java </vt:lpstr>
      <vt:lpstr>Lập trình Concurrency  trong Java </vt:lpstr>
      <vt:lpstr>PowerPoint Presentation</vt:lpstr>
      <vt:lpstr>3. Demo game Minesweeper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TÀI:XÂY DỰNG PHẦN MỀM QUẢN LÝ NHÂN SỰ</dc:title>
  <dc:creator>ASUS GAMING</dc:creator>
  <cp:lastModifiedBy>duyen mai</cp:lastModifiedBy>
  <cp:revision>106</cp:revision>
  <dcterms:modified xsi:type="dcterms:W3CDTF">2023-05-24T03:32:25Z</dcterms:modified>
</cp:coreProperties>
</file>