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301" r:id="rId6"/>
    <p:sldId id="260" r:id="rId7"/>
    <p:sldId id="261" r:id="rId8"/>
    <p:sldId id="282" r:id="rId9"/>
    <p:sldId id="318" r:id="rId10"/>
    <p:sldId id="288" r:id="rId11"/>
    <p:sldId id="285" r:id="rId12"/>
    <p:sldId id="305" r:id="rId13"/>
    <p:sldId id="306" r:id="rId14"/>
    <p:sldId id="295" r:id="rId15"/>
    <p:sldId id="291" r:id="rId16"/>
    <p:sldId id="292" r:id="rId17"/>
    <p:sldId id="308" r:id="rId18"/>
    <p:sldId id="298" r:id="rId19"/>
    <p:sldId id="297" r:id="rId20"/>
    <p:sldId id="300" r:id="rId21"/>
    <p:sldId id="319" r:id="rId22"/>
    <p:sldId id="307" r:id="rId23"/>
    <p:sldId id="281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0B24-C9F1-4BCB-A8A4-80817347DEB3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A2379-CD9B-48D6-803E-A698A87DC542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2463973" y="24194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" name="Shape 36"/>
          <p:cNvSpPr/>
          <p:nvPr/>
        </p:nvSpPr>
        <p:spPr>
          <a:xfrm rot="8100000">
            <a:off x="8051973" y="27978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/>
          <p:nvPr/>
        </p:nvSpPr>
        <p:spPr>
          <a:xfrm rot="8100000">
            <a:off x="9575973" y="28423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8" name="Shape 38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57116" y="2673450"/>
            <a:ext cx="12306099" cy="857049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68" name="Shape 68"/>
          <p:cNvSpPr/>
          <p:nvPr/>
        </p:nvSpPr>
        <p:spPr>
          <a:xfrm>
            <a:off x="3987601" y="2863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9" name="Shape 69"/>
          <p:cNvSpPr/>
          <p:nvPr/>
        </p:nvSpPr>
        <p:spPr>
          <a:xfrm>
            <a:off x="1447601" y="3244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6527601" y="27701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1" name="Shape 71"/>
          <p:cNvSpPr/>
          <p:nvPr/>
        </p:nvSpPr>
        <p:spPr>
          <a:xfrm rot="8100000">
            <a:off x="11599932" y="25210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508667" y="2070600"/>
            <a:ext cx="44531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30083" y="2070600"/>
            <a:ext cx="44531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6" name="Shape 206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7" name="Shape 207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208" name="Shape 208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238" name="Shape 238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9" name="Shape 239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0" name="Shape 240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1" name="Shape 241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2463973" y="24194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7" name="Shape 77"/>
          <p:cNvSpPr/>
          <p:nvPr/>
        </p:nvSpPr>
        <p:spPr>
          <a:xfrm rot="8100000">
            <a:off x="8051973" y="27978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8" name="Shape 78"/>
          <p:cNvSpPr/>
          <p:nvPr/>
        </p:nvSpPr>
        <p:spPr>
          <a:xfrm rot="8100000">
            <a:off x="9575973" y="28423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79" name="Shape 79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57116" y="2673450"/>
            <a:ext cx="12306099" cy="857049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109" name="Shape 109"/>
          <p:cNvSpPr/>
          <p:nvPr/>
        </p:nvSpPr>
        <p:spPr>
          <a:xfrm>
            <a:off x="3987601" y="2863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1447601" y="32447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6527601" y="27701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2" name="Shape 112"/>
          <p:cNvSpPr/>
          <p:nvPr/>
        </p:nvSpPr>
        <p:spPr>
          <a:xfrm rot="8100000">
            <a:off x="11599932" y="25210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79134" y="4041534"/>
            <a:ext cx="6952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79254" y="5412334"/>
            <a:ext cx="69527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026634" y="2882401"/>
            <a:ext cx="81387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000" i="1"/>
            </a:lvl1pPr>
            <a:lvl2pPr lvl="1" algn="ctr" rtl="0">
              <a:spcBef>
                <a:spcPts val="0"/>
              </a:spcBef>
              <a:buSzPct val="100000"/>
              <a:defRPr sz="4000" i="1"/>
            </a:lvl2pPr>
            <a:lvl3pPr lvl="2" algn="ctr" rtl="0">
              <a:spcBef>
                <a:spcPts val="0"/>
              </a:spcBef>
              <a:buSzPct val="100000"/>
              <a:defRPr sz="4000" i="1"/>
            </a:lvl3pPr>
            <a:lvl4pPr lvl="3" algn="ctr" rtl="0">
              <a:spcBef>
                <a:spcPts val="0"/>
              </a:spcBef>
              <a:buSzPct val="100000"/>
              <a:defRPr sz="4000" i="1"/>
            </a:lvl4pPr>
            <a:lvl5pPr lvl="4" algn="ctr" rtl="0">
              <a:spcBef>
                <a:spcPts val="0"/>
              </a:spcBef>
              <a:buSzPct val="100000"/>
              <a:defRPr sz="4000" i="1"/>
            </a:lvl5pPr>
            <a:lvl6pPr lvl="5" algn="ctr" rtl="0">
              <a:spcBef>
                <a:spcPts val="0"/>
              </a:spcBef>
              <a:buSzPct val="100000"/>
              <a:defRPr sz="4000" i="1"/>
            </a:lvl6pPr>
            <a:lvl7pPr lvl="6" algn="ctr" rtl="0">
              <a:spcBef>
                <a:spcPts val="0"/>
              </a:spcBef>
              <a:buSzPct val="100000"/>
              <a:defRPr sz="4000" i="1"/>
            </a:lvl7pPr>
            <a:lvl8pPr lvl="7" algn="ctr" rtl="0">
              <a:spcBef>
                <a:spcPts val="0"/>
              </a:spcBef>
              <a:buSzPct val="100000"/>
              <a:defRPr sz="4000" i="1"/>
            </a:lvl8pPr>
            <a:lvl9pPr lvl="8" algn="ctr">
              <a:spcBef>
                <a:spcPts val="0"/>
              </a:spcBef>
              <a:buSzPct val="100000"/>
              <a:defRPr sz="4000" i="1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4791200" y="737025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2800">
                <a:solidFill>
                  <a:srgbClr val="00CEF6"/>
                </a:solidFill>
              </a:rPr>
              <a:t>“</a:t>
            </a:r>
            <a:endParaRPr lang="en-GB" sz="1280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38099" y="5929034"/>
            <a:ext cx="12255500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38099" y="6104148"/>
            <a:ext cx="12255500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2463973" y="5670624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1" name="Shape 121"/>
          <p:cNvSpPr/>
          <p:nvPr/>
        </p:nvSpPr>
        <p:spPr>
          <a:xfrm rot="8100000">
            <a:off x="8051973" y="6049091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2" name="Shape 122"/>
          <p:cNvSpPr/>
          <p:nvPr/>
        </p:nvSpPr>
        <p:spPr>
          <a:xfrm rot="8100000">
            <a:off x="9575973" y="6093557"/>
            <a:ext cx="163483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123" name="Shape 123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57116" y="5924650"/>
            <a:ext cx="12306099" cy="857049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153" name="Shape 153"/>
          <p:cNvSpPr/>
          <p:nvPr/>
        </p:nvSpPr>
        <p:spPr>
          <a:xfrm>
            <a:off x="3987601" y="6114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4" name="Shape 154"/>
          <p:cNvSpPr/>
          <p:nvPr/>
        </p:nvSpPr>
        <p:spPr>
          <a:xfrm>
            <a:off x="1447601" y="6495934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5" name="Shape 155"/>
          <p:cNvSpPr/>
          <p:nvPr/>
        </p:nvSpPr>
        <p:spPr>
          <a:xfrm>
            <a:off x="6527601" y="6021375"/>
            <a:ext cx="1527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6" name="Shape 156"/>
          <p:cNvSpPr/>
          <p:nvPr/>
        </p:nvSpPr>
        <p:spPr>
          <a:xfrm rot="8100000">
            <a:off x="11599932" y="5772224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70E9-896D-4815-BB57-CA0E3113403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3AA0-288D-46B7-98B0-E850587FD5FC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4109745" y="3678307"/>
            <a:ext cx="7480400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quán</a:t>
            </a:r>
            <a:r>
              <a:rPr lang="en-US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 thị mini</a:t>
            </a:r>
            <a:endParaRPr lang="en-US" sz="5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Nhận diện thương hiệu HUF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83" y="333286"/>
            <a:ext cx="1844289" cy="18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1294" y="5335737"/>
            <a:ext cx="323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460" y="333286"/>
            <a:ext cx="7691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THỰC PHẨM TPHCM</a:t>
            </a:r>
            <a:endParaRPr lang="en-US" sz="40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2437778" y="393922"/>
            <a:ext cx="6971883" cy="1093199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914400" lvl="2" indent="0" algn="l">
              <a:buNone/>
            </a:pPr>
            <a:r>
              <a:rPr lang="en-US" alt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8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8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nhập</a:t>
            </a:r>
            <a:r>
              <a:rPr 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8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AU" sz="28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8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</a:t>
            </a:r>
            <a:r>
              <a:rPr lang="en-AU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́:</a:t>
            </a:r>
            <a:endParaRPr lang="en-AU" sz="28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2707" y="967154"/>
            <a:ext cx="24644859" cy="43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707" y="1776046"/>
            <a:ext cx="4772691" cy="423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24" y="1318753"/>
            <a:ext cx="4511464" cy="48144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659131" y="130409"/>
            <a:ext cx="8138799" cy="1093199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914400" lvl="2" indent="0" algn="l">
              <a:buNone/>
            </a:pPr>
            <a:r>
              <a:rPr lang="en-US" sz="3000" i="0" dirty="0">
                <a:latin typeface="+mj-lt"/>
                <a:cs typeface="+mj-lt"/>
              </a:rPr>
              <a:t>From </a:t>
            </a:r>
            <a:r>
              <a:rPr lang="en-US" sz="3000" i="0" dirty="0" err="1">
                <a:latin typeface="+mj-lt"/>
                <a:cs typeface="+mj-lt"/>
              </a:rPr>
              <a:t>bán</a:t>
            </a:r>
            <a:r>
              <a:rPr lang="en-US" sz="3000" i="0" dirty="0">
                <a:latin typeface="+mj-lt"/>
                <a:cs typeface="+mj-lt"/>
              </a:rPr>
              <a:t> </a:t>
            </a:r>
            <a:r>
              <a:rPr lang="en-US" sz="3000" i="0" dirty="0" err="1">
                <a:latin typeface="+mj-lt"/>
                <a:cs typeface="+mj-lt"/>
              </a:rPr>
              <a:t>hàng</a:t>
            </a:r>
            <a:endParaRPr lang="en-US" sz="3000" i="0" dirty="0">
              <a:latin typeface="+mj-lt"/>
              <a:cs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2707" y="967154"/>
            <a:ext cx="24644859" cy="43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827" y="945944"/>
            <a:ext cx="9800042" cy="52703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574102" y="1601235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39849" y="407282"/>
            <a:ext cx="1205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en-US" dirty="0" err="1"/>
              <a:t>trang</a:t>
            </a:r>
            <a:r>
              <a:rPr lang="en-US" dirty="0"/>
              <a:t> chủ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khoản</a:t>
            </a:r>
            <a:r>
              <a:rPr lang="en-US" dirty="0"/>
              <a:t> admin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54" y="1830472"/>
            <a:ext cx="6553200" cy="3990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22550" y="295247"/>
            <a:ext cx="5910606" cy="685141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-US" sz="3000" dirty="0" err="1">
                <a:latin typeface="+mj-lt"/>
                <a:cs typeface="+mj-lt"/>
              </a:rPr>
              <a:t>Quản</a:t>
            </a:r>
            <a:r>
              <a:rPr lang="en-US" sz="3000" dirty="0">
                <a:latin typeface="+mj-lt"/>
                <a:cs typeface="+mj-lt"/>
              </a:rPr>
              <a:t> </a:t>
            </a:r>
            <a:r>
              <a:rPr lang="en-US" sz="3000" dirty="0" err="1">
                <a:latin typeface="+mj-lt"/>
                <a:cs typeface="+mj-lt"/>
              </a:rPr>
              <a:t>ly</a:t>
            </a:r>
            <a:r>
              <a:rPr lang="en-US" sz="3000" dirty="0">
                <a:latin typeface="+mj-lt"/>
                <a:cs typeface="+mj-lt"/>
              </a:rPr>
              <a:t>́ có </a:t>
            </a:r>
            <a:r>
              <a:rPr lang="en-US" sz="3000" dirty="0" err="1">
                <a:latin typeface="+mj-lt"/>
                <a:cs typeface="+mj-lt"/>
              </a:rPr>
              <a:t>các</a:t>
            </a:r>
            <a:r>
              <a:rPr lang="en-US" sz="3000" dirty="0">
                <a:latin typeface="+mj-lt"/>
                <a:cs typeface="+mj-lt"/>
              </a:rPr>
              <a:t> </a:t>
            </a:r>
            <a:r>
              <a:rPr lang="en-US" sz="3000" dirty="0" err="1">
                <a:latin typeface="+mj-lt"/>
                <a:cs typeface="+mj-lt"/>
              </a:rPr>
              <a:t>chức</a:t>
            </a:r>
            <a:r>
              <a:rPr lang="en-US" sz="3000" dirty="0">
                <a:latin typeface="+mj-lt"/>
                <a:cs typeface="+mj-lt"/>
              </a:rPr>
              <a:t> </a:t>
            </a:r>
            <a:r>
              <a:rPr lang="en-US" sz="3000" dirty="0" err="1">
                <a:latin typeface="+mj-lt"/>
                <a:cs typeface="+mj-lt"/>
              </a:rPr>
              <a:t>năng</a:t>
            </a:r>
            <a:r>
              <a:rPr lang="en-US" sz="3000" dirty="0">
                <a:latin typeface="+mj-lt"/>
                <a:cs typeface="+mj-lt"/>
              </a:rPr>
              <a:t>:</a:t>
            </a:r>
            <a:endParaRPr lang="vi-VN" sz="3000" dirty="0">
              <a:latin typeface="+mj-lt"/>
              <a:cs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6647925" y="1763356"/>
            <a:ext cx="4999521" cy="20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000" dirty="0">
                <a:ea typeface="Times New Roman" panose="02020603050405020304" pitchFamily="18" charset="0"/>
                <a:cs typeface="+mn-lt"/>
              </a:rPr>
              <a:t>Ở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giao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diện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này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chúng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ta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có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thể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xem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trang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quản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ly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́,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bán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hàng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, </a:t>
            </a:r>
            <a:r>
              <a:rPr lang="en-AU" sz="3000" dirty="0" err="1">
                <a:latin typeface="+mj-ea"/>
                <a:ea typeface="Times New Roman" panose="02020603050405020304" pitchFamily="18" charset="0"/>
                <a:cs typeface="+mj-ea"/>
              </a:rPr>
              <a:t>đăng</a:t>
            </a:r>
            <a:r>
              <a:rPr lang="en-AU" sz="3000" dirty="0">
                <a:latin typeface="+mj-ea"/>
                <a:ea typeface="Times New Roman" panose="02020603050405020304" pitchFamily="18" charset="0"/>
                <a:cs typeface="+mj-ea"/>
              </a:rPr>
              <a:t> </a:t>
            </a:r>
            <a:r>
              <a:rPr lang="en-AU" sz="3000" dirty="0" err="1">
                <a:latin typeface="+mj-ea"/>
                <a:ea typeface="Times New Roman" panose="02020603050405020304" pitchFamily="18" charset="0"/>
                <a:cs typeface="+mj-ea"/>
              </a:rPr>
              <a:t>xuất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,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thông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tin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va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̀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đổi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mật</a:t>
            </a:r>
            <a:r>
              <a:rPr lang="en-AU" sz="3000" dirty="0">
                <a:ea typeface="Times New Roman" panose="02020603050405020304" pitchFamily="18" charset="0"/>
                <a:cs typeface="+mn-lt"/>
              </a:rPr>
              <a:t> </a:t>
            </a:r>
            <a:r>
              <a:rPr lang="en-AU" sz="3000" dirty="0" err="1">
                <a:ea typeface="Times New Roman" panose="02020603050405020304" pitchFamily="18" charset="0"/>
                <a:cs typeface="+mn-lt"/>
              </a:rPr>
              <a:t>khẩu</a:t>
            </a:r>
            <a:endParaRPr lang="en-US" sz="3000" dirty="0">
              <a:effectLst/>
              <a:ea typeface="Times New Roman" panose="02020603050405020304" pitchFamily="18" charset="0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36" y="1249591"/>
            <a:ext cx="5910606" cy="36037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511056" y="61094"/>
            <a:ext cx="8138799" cy="1093199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1371600" lvl="3" indent="0">
              <a:buNone/>
            </a:pPr>
            <a:r>
              <a:rPr lang="en-AU" sz="3000" b="1" dirty="0">
                <a:cs typeface="Times New Roman" panose="02020603050405020304" pitchFamily="18" charset="0"/>
              </a:rPr>
              <a:t>Form </a:t>
            </a:r>
            <a:r>
              <a:rPr lang="en-AU" sz="3000" b="1" dirty="0" err="1">
                <a:cs typeface="Times New Roman" panose="02020603050405020304" pitchFamily="18" charset="0"/>
              </a:rPr>
              <a:t>quản</a:t>
            </a:r>
            <a:r>
              <a:rPr lang="en-AU" sz="3000" b="1" dirty="0"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cs typeface="Times New Roman" panose="02020603050405020304" pitchFamily="18" charset="0"/>
              </a:rPr>
              <a:t>ly</a:t>
            </a:r>
            <a:r>
              <a:rPr lang="en-AU" sz="3000" b="1" dirty="0">
                <a:cs typeface="Times New Roman" panose="02020603050405020304" pitchFamily="18" charset="0"/>
              </a:rPr>
              <a:t>́ </a:t>
            </a:r>
            <a:r>
              <a:rPr lang="en-AU" sz="3000" b="1" dirty="0" err="1">
                <a:cs typeface="Times New Roman" panose="02020603050405020304" pitchFamily="18" charset="0"/>
              </a:rPr>
              <a:t>tài</a:t>
            </a:r>
            <a:r>
              <a:rPr lang="en-AU" sz="3000" b="1" dirty="0"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cs typeface="Times New Roman" panose="02020603050405020304" pitchFamily="18" charset="0"/>
              </a:rPr>
              <a:t>khoản</a:t>
            </a:r>
            <a:endParaRPr lang="en-US" sz="3000" b="1" dirty="0"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872" y="1098589"/>
            <a:ext cx="7216981" cy="466082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0125" y="0"/>
            <a:ext cx="8138799" cy="1093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sz="3600" dirty="0" err="1">
                <a:latin typeface="+mn-ea"/>
                <a:cs typeface="+mn-ea"/>
              </a:rPr>
              <a:t>phẩm</a:t>
            </a:r>
            <a:endParaRPr lang="en-US" sz="3600" dirty="0" err="1">
              <a:latin typeface="+mn-ea"/>
              <a:cs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509" y="936066"/>
            <a:ext cx="8138800" cy="53271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9327" y="405353"/>
            <a:ext cx="8138799" cy="729932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1371600" lvl="3" indent="0">
              <a:buNone/>
            </a:pPr>
            <a:r>
              <a:rPr lang="en-AU" sz="3000" b="1" dirty="0">
                <a:cs typeface="Times New Roman" panose="02020603050405020304" pitchFamily="18" charset="0"/>
              </a:rPr>
              <a:t>Form </a:t>
            </a:r>
            <a:r>
              <a:rPr lang="en-AU" sz="3000" b="1" dirty="0" err="1">
                <a:cs typeface="Times New Roman" panose="02020603050405020304" pitchFamily="18" charset="0"/>
              </a:rPr>
              <a:t>quản</a:t>
            </a:r>
            <a:r>
              <a:rPr lang="en-AU" sz="3000" b="1" dirty="0"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cs typeface="Times New Roman" panose="02020603050405020304" pitchFamily="18" charset="0"/>
              </a:rPr>
              <a:t>ly</a:t>
            </a:r>
            <a:r>
              <a:rPr lang="en-AU" sz="3000" b="1" dirty="0">
                <a:cs typeface="Times New Roman" panose="02020603050405020304" pitchFamily="18" charset="0"/>
              </a:rPr>
              <a:t>́ </a:t>
            </a:r>
            <a:r>
              <a:rPr lang="en-AU" sz="3000" b="1" dirty="0" err="1">
                <a:cs typeface="Times New Roman" panose="02020603050405020304" pitchFamily="18" charset="0"/>
              </a:rPr>
              <a:t>nha</a:t>
            </a:r>
            <a:r>
              <a:rPr lang="en-AU" sz="3000" b="1" dirty="0">
                <a:cs typeface="Times New Roman" panose="02020603050405020304" pitchFamily="18" charset="0"/>
              </a:rPr>
              <a:t>̀ </a:t>
            </a:r>
            <a:r>
              <a:rPr lang="en-AU" sz="3000" b="1" dirty="0" err="1">
                <a:cs typeface="Times New Roman" panose="02020603050405020304" pitchFamily="18" charset="0"/>
              </a:rPr>
              <a:t>cung</a:t>
            </a:r>
            <a:r>
              <a:rPr lang="en-AU" sz="3000" b="1" dirty="0">
                <a:cs typeface="Times New Roman" panose="02020603050405020304" pitchFamily="18" charset="0"/>
              </a:rPr>
              <a:t> </a:t>
            </a:r>
            <a:r>
              <a:rPr lang="en-AU" sz="2800" b="1" dirty="0" err="1">
                <a:latin typeface="+mn-ea"/>
                <a:cs typeface="+mn-ea"/>
              </a:rPr>
              <a:t>cấp</a:t>
            </a:r>
            <a:endParaRPr lang="en-AU" sz="2800" b="1" dirty="0" err="1">
              <a:latin typeface="+mn-ea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603" y="1135285"/>
            <a:ext cx="7843102" cy="514988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8119" y="61004"/>
            <a:ext cx="8138799" cy="1093199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1371600" lvl="3" indent="0">
              <a:buNone/>
            </a:pPr>
            <a:r>
              <a:rPr lang="en-AU" sz="3000" b="1" dirty="0">
                <a:cs typeface="Times New Roman" panose="02020603050405020304" pitchFamily="18" charset="0"/>
              </a:rPr>
              <a:t>Form </a:t>
            </a:r>
            <a:r>
              <a:rPr lang="en-AU" sz="3000" b="1" dirty="0" err="1">
                <a:cs typeface="Times New Roman" panose="02020603050405020304" pitchFamily="18" charset="0"/>
              </a:rPr>
              <a:t>quản</a:t>
            </a:r>
            <a:r>
              <a:rPr lang="en-AU" sz="3000" b="1" dirty="0"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cs typeface="Times New Roman" panose="02020603050405020304" pitchFamily="18" charset="0"/>
              </a:rPr>
              <a:t>ly</a:t>
            </a:r>
            <a:r>
              <a:rPr lang="en-AU" sz="3000" b="1" dirty="0">
                <a:cs typeface="Times New Roman" panose="02020603050405020304" pitchFamily="18" charset="0"/>
              </a:rPr>
              <a:t>́ </a:t>
            </a:r>
            <a:r>
              <a:rPr lang="en-AU" sz="3000" b="1" dirty="0" err="1">
                <a:cs typeface="Times New Roman" panose="02020603050405020304" pitchFamily="18" charset="0"/>
              </a:rPr>
              <a:t>đơn</a:t>
            </a:r>
            <a:r>
              <a:rPr lang="en-AU" sz="3000" b="1" dirty="0"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cs typeface="Times New Roman" panose="02020603050405020304" pitchFamily="18" charset="0"/>
              </a:rPr>
              <a:t>hàng</a:t>
            </a:r>
            <a:endParaRPr lang="en-US" sz="3000" b="1" dirty="0"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294" y="1003049"/>
            <a:ext cx="8720801" cy="541050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226243" y="174061"/>
            <a:ext cx="7557677" cy="1093199"/>
          </a:xfrm>
          <a:prstGeom prst="rect">
            <a:avLst/>
          </a:prstGeom>
          <a:solidFill>
            <a:schemeClr val="bg1"/>
          </a:solidFill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1371600" lvl="3" indent="0">
              <a:buNone/>
            </a:pPr>
            <a:r>
              <a:rPr lang="en-A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A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đổi</a:t>
            </a:r>
            <a:r>
              <a:rPr lang="en-A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mật</a:t>
            </a:r>
            <a:r>
              <a:rPr lang="en-A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khẩu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090008" y="1547446"/>
            <a:ext cx="171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267" y="1267260"/>
            <a:ext cx="4965564" cy="53992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1249045"/>
            <a:ext cx="5231765" cy="44646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62125" y="707390"/>
            <a:ext cx="587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Report hóa đơn đơn hàng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249218" y="402154"/>
            <a:ext cx="9328800" cy="954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nhóm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74492" y="1745672"/>
          <a:ext cx="5311974" cy="29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11"/>
                <a:gridCol w="2429163"/>
              </a:tblGrid>
              <a:tr h="548652">
                <a:tc>
                  <a:txBody>
                    <a:bodyPr/>
                    <a:lstStyle/>
                    <a:p>
                      <a:pPr algn="l"/>
                      <a:r>
                        <a:rPr lang="vi-VN" dirty="0">
                          <a:latin typeface="+mj-lt"/>
                        </a:rPr>
                        <a:t>Họ</a:t>
                      </a:r>
                      <a:r>
                        <a:rPr lang="vi-VN" baseline="0" dirty="0">
                          <a:latin typeface="+mj-lt"/>
                        </a:rPr>
                        <a:t> Tên</a:t>
                      </a:r>
                      <a:endParaRPr lang="vi-V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>
                          <a:latin typeface="+mj-lt"/>
                        </a:rPr>
                        <a:t>MSSV</a:t>
                      </a:r>
                      <a:endParaRPr lang="vi-VN" dirty="0">
                        <a:latin typeface="+mj-lt"/>
                      </a:endParaRPr>
                    </a:p>
                  </a:txBody>
                  <a:tcPr/>
                </a:tc>
              </a:tr>
              <a:tr h="811416">
                <a:tc>
                  <a:txBody>
                    <a:bodyPr/>
                    <a:lstStyle/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Nguyễn Phước Yến</a:t>
                      </a:r>
                      <a:endParaRPr lang="vi-V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2001200516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141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Đoàn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Tuấn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2001203053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141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̣ Mỹ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Quyên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2001200168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556904" y="4398573"/>
            <a:ext cx="9487314" cy="1190177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/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GB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29308" y="4785550"/>
            <a:ext cx="2347199" cy="1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algn="ctr"/>
            <a:r>
              <a:rPr lang="en-GB" sz="16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lang="en-GB" sz="16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745" y="2603203"/>
            <a:ext cx="116124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64" y="649480"/>
            <a:ext cx="5474756" cy="310212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201381" y="3646128"/>
            <a:ext cx="69527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 </a:t>
            </a:r>
            <a:endParaRPr 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402198" y="4110527"/>
            <a:ext cx="2347199" cy="1585244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algn="ctr"/>
            <a:r>
              <a:rPr lang="en-GB" sz="16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lang="en-GB" sz="16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59346" y="1725376"/>
            <a:ext cx="9310253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Ứng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dụng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latin typeface="+mn-ea"/>
                <a:ea typeface="Tahoma" panose="020B0604030504040204" pitchFamily="34" charset="0"/>
                <a:cs typeface="+mn-ea"/>
              </a:rPr>
              <a:t>phần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latin typeface="+mj-ea"/>
                <a:ea typeface="Tahoma" panose="020B0604030504040204" pitchFamily="34" charset="0"/>
                <a:cs typeface="+mj-ea"/>
              </a:rPr>
              <a:t>mềm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vào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việc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bán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hàng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nghiệp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là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một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latin typeface="+mn-ea"/>
                <a:ea typeface="Tahoma" panose="020B0604030504040204" pitchFamily="34" charset="0"/>
                <a:cs typeface="+mn-ea"/>
              </a:rPr>
              <a:t>cầu</a:t>
            </a:r>
            <a:r>
              <a:rPr lang="en-US" sz="2000" i="0" dirty="0">
                <a:latin typeface="+mn-ea"/>
                <a:ea typeface="Tahoma" panose="020B0604030504040204" pitchFamily="34" charset="0"/>
                <a:cs typeface="+mn-ea"/>
              </a:rPr>
              <a:t> </a:t>
            </a:r>
            <a:r>
              <a:rPr lang="en-US" sz="2000" i="0" dirty="0" err="1">
                <a:latin typeface="+mn-ea"/>
                <a:ea typeface="Tahoma" panose="020B0604030504040204" pitchFamily="34" charset="0"/>
                <a:cs typeface="+mn-ea"/>
              </a:rPr>
              <a:t>tất</a:t>
            </a:r>
            <a:r>
              <a:rPr lang="en-US" sz="2000" i="0" dirty="0">
                <a:latin typeface="+mn-ea"/>
                <a:ea typeface="Tahoma" panose="020B0604030504040204" pitchFamily="34" charset="0"/>
                <a:cs typeface="+mn-ea"/>
              </a:rPr>
              <a:t> </a:t>
            </a:r>
            <a:r>
              <a:rPr lang="en-US" sz="2000" i="0" dirty="0" err="1">
                <a:latin typeface="+mn-ea"/>
                <a:ea typeface="Tahoma" panose="020B0604030504040204" pitchFamily="34" charset="0"/>
                <a:cs typeface="+mn-ea"/>
              </a:rPr>
              <a:t>yếu</a:t>
            </a:r>
            <a:r>
              <a:rPr lang="en-US" sz="2000" i="0" dirty="0">
                <a:latin typeface="+mn-ea"/>
                <a:ea typeface="Tahoma" panose="020B0604030504040204" pitchFamily="34" charset="0"/>
                <a:cs typeface="+mn-ea"/>
              </a:rPr>
              <a:t> </a:t>
            </a:r>
            <a:r>
              <a:rPr lang="en-US" sz="2000" i="0" dirty="0" err="1">
                <a:latin typeface="+mn-ea"/>
                <a:ea typeface="Tahoma" panose="020B0604030504040204" pitchFamily="34" charset="0"/>
                <a:cs typeface="+mn-ea"/>
              </a:rPr>
              <a:t>nhằm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hiệu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quả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cường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mối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hê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̣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thiết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với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khách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hàng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trường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cạnh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tranh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hiện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nay.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Lựa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chọn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một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latin typeface="+mj-ea"/>
                <a:ea typeface="Tahoma" panose="020B0604030504040204" pitchFamily="34" charset="0"/>
                <a:cs typeface="+mj-ea"/>
              </a:rPr>
              <a:t>phần</a:t>
            </a:r>
            <a:r>
              <a:rPr lang="en-US" sz="2000" i="0" dirty="0">
                <a:latin typeface="+mj-ea"/>
                <a:ea typeface="Tahoma" panose="020B0604030504040204" pitchFamily="34" charset="0"/>
                <a:cs typeface="+mj-ea"/>
              </a:rPr>
              <a:t> </a:t>
            </a:r>
            <a:r>
              <a:rPr lang="en-US" sz="2000" i="0" dirty="0" err="1">
                <a:latin typeface="+mj-ea"/>
                <a:ea typeface="Tahoma" panose="020B0604030504040204" pitchFamily="34" charset="0"/>
                <a:cs typeface="+mj-ea"/>
              </a:rPr>
              <a:t>mềm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phu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hợp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với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hoạt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động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của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nghiệp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là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việc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latin typeface="+mj-ea"/>
                <a:ea typeface="Tahoma" panose="020B0604030504040204" pitchFamily="34" charset="0"/>
                <a:cs typeface="+mj-ea"/>
              </a:rPr>
              <a:t>đầu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với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các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nha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i="0" dirty="0">
                <a:ea typeface="Tahoma" panose="020B0604030504040204" pitchFamily="34" charset="0"/>
                <a:cs typeface="Tahoma" panose="020B0604030504040204" pitchFamily="34" charset="0"/>
              </a:rPr>
              <a:t>́.</a:t>
            </a:r>
            <a:endParaRPr lang="en-US" sz="200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9346" y="3282387"/>
            <a:ext cx="9910618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Nhóm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̃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cứu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dựng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phần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mềm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bán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hàng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đê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̉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hô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̃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trơ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̣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các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nha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việc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bán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hàng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một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cách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hiện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đại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nghiệp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. Do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sô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́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lượng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lớn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các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sản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+mn-ea"/>
                <a:ea typeface="Tahoma" panose="020B0604030504040204" pitchFamily="34" charset="0"/>
                <a:cs typeface="+mn-ea"/>
              </a:rPr>
              <a:t>phẩm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sô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lượng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lượt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khách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+mn-ea"/>
                <a:ea typeface="Tahoma" panose="020B0604030504040204" pitchFamily="34" charset="0"/>
                <a:cs typeface="+mn-ea"/>
              </a:rPr>
              <a:t>rất</a:t>
            </a:r>
            <a:r>
              <a:rPr lang="en-US" sz="2000" dirty="0">
                <a:latin typeface="+mn-ea"/>
                <a:ea typeface="Tahoma" panose="020B0604030504040204" pitchFamily="34" charset="0"/>
                <a:cs typeface="+mn-ea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nhiều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dirty="0" err="1">
                <a:latin typeface="+mn-ea"/>
                <a:ea typeface="Tahoma" panose="020B0604030504040204" pitchFamily="34" charset="0"/>
                <a:cs typeface="+mn-ea"/>
              </a:rPr>
              <a:t>bằng</a:t>
            </a:r>
            <a:r>
              <a:rPr lang="en-US" sz="2000" dirty="0">
                <a:latin typeface="+mn-ea"/>
                <a:ea typeface="Tahoma" panose="020B0604030504040204" pitchFamily="34" charset="0"/>
                <a:cs typeface="+mn-ea"/>
              </a:rPr>
              <a:t> </a:t>
            </a:r>
            <a:r>
              <a:rPr lang="en-US" dirty="0" err="1">
                <a:latin typeface="+mn-ea"/>
                <a:ea typeface="Tahoma" panose="020B0604030504040204" pitchFamily="34" charset="0"/>
                <a:cs typeface="+mn-ea"/>
              </a:rPr>
              <a:t>sổ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sách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sẽ </a:t>
            </a:r>
            <a:r>
              <a:rPr lang="en-US" sz="2000" dirty="0" err="1">
                <a:latin typeface="+mn-ea"/>
                <a:ea typeface="Tahoma" panose="020B0604030504040204" pitchFamily="34" charset="0"/>
                <a:cs typeface="+mn-ea"/>
              </a:rPr>
              <a:t>tốn</a:t>
            </a:r>
            <a:r>
              <a:rPr lang="en-US" sz="2000" dirty="0">
                <a:latin typeface="+mn-ea"/>
                <a:ea typeface="Tahoma" panose="020B0604030504040204" pitchFamily="34" charset="0"/>
                <a:cs typeface="+mn-ea"/>
              </a:rPr>
              <a:t> </a:t>
            </a:r>
            <a:r>
              <a:rPr lang="en-US" sz="2000" dirty="0" err="1">
                <a:latin typeface="+mn-ea"/>
                <a:ea typeface="Tahoma" panose="020B0604030504040204" pitchFamily="34" charset="0"/>
                <a:cs typeface="+mn-ea"/>
              </a:rPr>
              <a:t>rất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nhiều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sức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đảm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bảo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được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tính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chín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xác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Việc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dùng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phần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mềm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việc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sẽ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giúp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đơ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̃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rất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nhiều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cả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người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quản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̀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việc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phục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vụ, </a:t>
            </a:r>
            <a:r>
              <a:rPr lang="en-US" sz="2000" dirty="0" err="1">
                <a:latin typeface="+mj-ea"/>
                <a:ea typeface="Tahoma" panose="020B0604030504040204" pitchFamily="34" charset="0"/>
                <a:cs typeface="+mj-ea"/>
              </a:rPr>
              <a:t>kiểm</a:t>
            </a:r>
            <a:r>
              <a:rPr lang="en-US" sz="2000" dirty="0">
                <a:latin typeface="+mj-ea"/>
                <a:ea typeface="Tahoma" panose="020B0604030504040204" pitchFamily="34" charset="0"/>
                <a:cs typeface="+mj-ea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soát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thực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trạng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của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cửa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hàng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567305" y="4568825"/>
            <a:ext cx="8294370" cy="1546225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Nghiệp vụ </a:t>
            </a:r>
            <a:r>
              <a:rPr lang="en-US" altLang="en-GB" sz="7200" dirty="0">
                <a:cs typeface="+mj-lt"/>
              </a:rPr>
              <a:t>và</a:t>
            </a: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thiết kế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9888967" y="4882567"/>
            <a:ext cx="2347199" cy="1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algn="ctr"/>
            <a:r>
              <a:rPr lang="en-GB" sz="16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lang="en-GB" sz="16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610" y="1662430"/>
            <a:ext cx="5027930" cy="993140"/>
          </a:xfrm>
        </p:spPr>
        <p:txBody>
          <a:bodyPr>
            <a:normAutofit/>
          </a:bodyPr>
          <a:p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Mô tả nghiệp vụ</a:t>
            </a:r>
            <a:endParaRPr lang="en-US" b="1">
              <a:solidFill>
                <a:schemeClr val="tx1"/>
              </a:solidFill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325" y="3508375"/>
            <a:ext cx="10668635" cy="2647950"/>
          </a:xfrm>
        </p:spPr>
        <p:txBody>
          <a:bodyPr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Báo giá cho khách hàng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Đồng ý mua? (Khi khách hàng đồng ý mua hàng, chuyển sang bước 3. “Lập đơn bán hàng”. Nếu khách hàng không đồng ý mua hàng, kết thúc quy trình bán hàng cho khách hàng)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Lập đơn bán hàng: Xác nhận đơn bán hàng chính thức , rồi chuyển thông tin đến bộ phận kho.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Kiểm tra hàng trong kho: Kho sẽ check tồn kho, xử lý đơn hàng. Nếu còn hàng, đáp ứng đủ đơn đặt hàng -&gt; xuất kho giao khách hàng; ngược lại, nếu không đủ sẽ đặt hàng từ nhà cung cấp hoặc lên phương án sản xuất -&gt; hoàn thành đơn hàng.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Thanh toán tiền hàng của khách hàng: theo dõi, đảm bảo tiến độ thanh toán.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496292"/>
            <a:ext cx="3874301" cy="133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diagram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4301" y="849746"/>
            <a:ext cx="8005908" cy="4669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548641" y="4569073"/>
            <a:ext cx="9571216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/>
            <a:r>
              <a:rPr lang="en-GB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dirty="0" err="1">
                <a:latin typeface="+mn-lt"/>
                <a:cs typeface="+mn-lt"/>
              </a:rPr>
              <a:t>các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endParaRPr 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9888967" y="4882567"/>
            <a:ext cx="2347199" cy="1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algn="ctr"/>
            <a:r>
              <a:rPr lang="en-GB" sz="16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lang="en-GB" sz="16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Presentation</Application>
  <PresentationFormat>Widescreen</PresentationFormat>
  <Paragraphs>88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Oswald</vt:lpstr>
      <vt:lpstr>Tahoma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Đồ án: Phần mềm quản lý quán siêu thị mini</vt:lpstr>
      <vt:lpstr>Thành viên nhóm</vt:lpstr>
      <vt:lpstr>PowerPoint 演示文稿</vt:lpstr>
      <vt:lpstr>Lý do chọn đề tài </vt:lpstr>
      <vt:lpstr>PowerPoint 演示文稿</vt:lpstr>
      <vt:lpstr>Nghiệp vụ và thiết kế</vt:lpstr>
      <vt:lpstr>Mô tả nghiệp vụ</vt:lpstr>
      <vt:lpstr>PowerPoint 演示文稿</vt:lpstr>
      <vt:lpstr>Giới thiệu các 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 chức năng cho các form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 KHÁCH SẠN</dc:title>
  <dc:creator>Sơn Danh</dc:creator>
  <cp:lastModifiedBy>Đoàn Xuân Tuấn</cp:lastModifiedBy>
  <cp:revision>19</cp:revision>
  <dcterms:created xsi:type="dcterms:W3CDTF">2022-08-13T17:41:00Z</dcterms:created>
  <dcterms:modified xsi:type="dcterms:W3CDTF">2022-12-24T14:19:03Z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