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261" r:id="rId2"/>
    <p:sldId id="262" r:id="rId3"/>
    <p:sldId id="344" r:id="rId4"/>
    <p:sldId id="264" r:id="rId5"/>
    <p:sldId id="266" r:id="rId6"/>
    <p:sldId id="349" r:id="rId7"/>
    <p:sldId id="265" r:id="rId8"/>
    <p:sldId id="351" r:id="rId9"/>
    <p:sldId id="352" r:id="rId10"/>
    <p:sldId id="355" r:id="rId11"/>
    <p:sldId id="348" r:id="rId12"/>
    <p:sldId id="353" r:id="rId13"/>
    <p:sldId id="354" r:id="rId14"/>
    <p:sldId id="350" r:id="rId15"/>
    <p:sldId id="356" r:id="rId16"/>
    <p:sldId id="269" r:id="rId17"/>
    <p:sldId id="270" r:id="rId18"/>
    <p:sldId id="271" r:id="rId19"/>
    <p:sldId id="272" r:id="rId20"/>
    <p:sldId id="273" r:id="rId21"/>
    <p:sldId id="357" r:id="rId22"/>
    <p:sldId id="276" r:id="rId23"/>
    <p:sldId id="277" r:id="rId24"/>
    <p:sldId id="278" r:id="rId25"/>
    <p:sldId id="279" r:id="rId26"/>
    <p:sldId id="280" r:id="rId27"/>
    <p:sldId id="281" r:id="rId28"/>
    <p:sldId id="282" r:id="rId29"/>
    <p:sldId id="359" r:id="rId30"/>
    <p:sldId id="283" r:id="rId31"/>
    <p:sldId id="284" r:id="rId32"/>
    <p:sldId id="285" r:id="rId33"/>
    <p:sldId id="360" r:id="rId34"/>
    <p:sldId id="286" r:id="rId35"/>
    <p:sldId id="361" r:id="rId36"/>
    <p:sldId id="362" r:id="rId37"/>
    <p:sldId id="287" r:id="rId38"/>
    <p:sldId id="363" r:id="rId39"/>
    <p:sldId id="369" r:id="rId40"/>
    <p:sldId id="288" r:id="rId41"/>
    <p:sldId id="364" r:id="rId42"/>
    <p:sldId id="370" r:id="rId43"/>
    <p:sldId id="289" r:id="rId44"/>
    <p:sldId id="293" r:id="rId45"/>
    <p:sldId id="294" r:id="rId46"/>
    <p:sldId id="295" r:id="rId47"/>
    <p:sldId id="368" r:id="rId48"/>
    <p:sldId id="296" r:id="rId49"/>
    <p:sldId id="297" r:id="rId50"/>
    <p:sldId id="298" r:id="rId51"/>
    <p:sldId id="299" r:id="rId52"/>
    <p:sldId id="300" r:id="rId53"/>
    <p:sldId id="372" r:id="rId54"/>
    <p:sldId id="263" r:id="rId55"/>
    <p:sldId id="258"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eunt1" initials="i"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79" autoAdjust="0"/>
  </p:normalViewPr>
  <p:slideViewPr>
    <p:cSldViewPr snapToGrid="0" snapToObjects="1" showGuides="1">
      <p:cViewPr varScale="1">
        <p:scale>
          <a:sx n="69" d="100"/>
          <a:sy n="69" d="100"/>
        </p:scale>
        <p:origin x="1224" y="4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6-18T11:14:53.344" idx="1">
    <p:pos x="4336" y="1043"/>
    <p:text>An enterprise application is the phrase used to describe applications (or software) that a business would use to assist[hỗ trợ] the organization in solving enterprise problems.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5-06-18T11:41:26.660" idx="4">
    <p:pos x="2028" y="1596"/>
    <p:text>A class loader is an object that is responsible for loading classes. 
The class ClassLoader is an abstract class. </p:tex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E53E0-8FDA-43AB-B376-E75DE79329E8}"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US"/>
        </a:p>
      </dgm:t>
    </dgm:pt>
    <dgm:pt modelId="{BD87FCD7-769B-45BA-BA79-627DB77D736A}">
      <dgm:prSet custT="1"/>
      <dgm:spPr/>
      <dgm:t>
        <a:bodyPr/>
        <a:lstStyle/>
        <a:p>
          <a:pPr rtl="0">
            <a:lnSpc>
              <a:spcPct val="100000"/>
            </a:lnSpc>
            <a:spcBef>
              <a:spcPts val="1200"/>
            </a:spcBef>
            <a:spcAft>
              <a:spcPts val="0"/>
            </a:spcAft>
          </a:pPr>
          <a:r>
            <a:rPr lang="en-US" sz="1800" smtClean="0"/>
            <a:t>S</a:t>
          </a:r>
          <a:r>
            <a:rPr lang="vi-VN" sz="1800" smtClean="0"/>
            <a:t>trongly suggested for a </a:t>
          </a:r>
          <a:r>
            <a:rPr lang="vi-VN" sz="1800" u="sng" smtClean="0"/>
            <a:t>better learning </a:t>
          </a:r>
          <a:r>
            <a:rPr lang="vi-VN" sz="1800" smtClean="0"/>
            <a:t>and </a:t>
          </a:r>
          <a:r>
            <a:rPr lang="vi-VN" sz="1800" u="sng" smtClean="0"/>
            <a:t>understanding </a:t>
          </a:r>
          <a:r>
            <a:rPr lang="vi-VN" sz="1800" smtClean="0"/>
            <a:t>of this course:</a:t>
          </a:r>
          <a:endParaRPr lang="en-US" sz="1800"/>
        </a:p>
      </dgm:t>
    </dgm:pt>
    <dgm:pt modelId="{F59786FE-6C6D-425F-9EC2-FDB3DA767A3F}" type="parTrans" cxnId="{2C0E5951-C130-406B-A819-8507738E6C4B}">
      <dgm:prSet/>
      <dgm:spPr/>
      <dgm:t>
        <a:bodyPr/>
        <a:lstStyle/>
        <a:p>
          <a:endParaRPr lang="en-US"/>
        </a:p>
      </dgm:t>
    </dgm:pt>
    <dgm:pt modelId="{B67C3481-B8CE-44C2-A5F3-EF1AD5B37B75}" type="sibTrans" cxnId="{2C0E5951-C130-406B-A819-8507738E6C4B}">
      <dgm:prSet/>
      <dgm:spPr/>
      <dgm:t>
        <a:bodyPr/>
        <a:lstStyle/>
        <a:p>
          <a:endParaRPr lang="en-US"/>
        </a:p>
      </dgm:t>
    </dgm:pt>
    <dgm:pt modelId="{09FD0BB5-D9ED-44D6-8F5A-64BDE9A96EF5}">
      <dgm:prSet/>
      <dgm:spPr/>
      <dgm:t>
        <a:bodyPr/>
        <a:lstStyle/>
        <a:p>
          <a:pPr rtl="0">
            <a:lnSpc>
              <a:spcPct val="100000"/>
            </a:lnSpc>
            <a:spcBef>
              <a:spcPts val="1200"/>
            </a:spcBef>
            <a:spcAft>
              <a:spcPts val="0"/>
            </a:spcAft>
          </a:pPr>
          <a:r>
            <a:rPr lang="vi-VN" smtClean="0"/>
            <a:t>Noting down the </a:t>
          </a:r>
          <a:r>
            <a:rPr lang="vi-VN" b="1" i="1" u="sng" smtClean="0"/>
            <a:t>key concepts</a:t>
          </a:r>
          <a:r>
            <a:rPr lang="vi-VN" smtClean="0"/>
            <a:t> in the class</a:t>
          </a:r>
          <a:endParaRPr lang="en-US"/>
        </a:p>
      </dgm:t>
    </dgm:pt>
    <dgm:pt modelId="{7BC2D0F0-F80C-4D5E-86FF-BDC4F3B1BC52}" type="parTrans" cxnId="{40C6CC23-A9D5-4F33-8B5E-C9032E374384}">
      <dgm:prSet/>
      <dgm:spPr/>
      <dgm:t>
        <a:bodyPr/>
        <a:lstStyle/>
        <a:p>
          <a:pPr>
            <a:lnSpc>
              <a:spcPct val="100000"/>
            </a:lnSpc>
            <a:spcBef>
              <a:spcPts val="1200"/>
            </a:spcBef>
            <a:spcAft>
              <a:spcPts val="0"/>
            </a:spcAft>
          </a:pPr>
          <a:endParaRPr lang="en-US"/>
        </a:p>
      </dgm:t>
    </dgm:pt>
    <dgm:pt modelId="{3E69C05A-3AD6-4895-B615-FAFA8AA792DD}" type="sibTrans" cxnId="{40C6CC23-A9D5-4F33-8B5E-C9032E374384}">
      <dgm:prSet/>
      <dgm:spPr/>
      <dgm:t>
        <a:bodyPr/>
        <a:lstStyle/>
        <a:p>
          <a:endParaRPr lang="en-US"/>
        </a:p>
      </dgm:t>
    </dgm:pt>
    <dgm:pt modelId="{0F4DBE79-9305-4DDC-A2AD-84EB0ABB7AE6}">
      <dgm:prSet/>
      <dgm:spPr/>
      <dgm:t>
        <a:bodyPr/>
        <a:lstStyle/>
        <a:p>
          <a:pPr rtl="0">
            <a:lnSpc>
              <a:spcPct val="100000"/>
            </a:lnSpc>
            <a:spcBef>
              <a:spcPts val="1200"/>
            </a:spcBef>
            <a:spcAft>
              <a:spcPts val="0"/>
            </a:spcAft>
          </a:pPr>
          <a:r>
            <a:rPr lang="vi-VN" b="1" i="1" u="sng" smtClean="0"/>
            <a:t>Analyze</a:t>
          </a:r>
          <a:r>
            <a:rPr lang="vi-VN" smtClean="0"/>
            <a:t> all the examples / code snippets provided</a:t>
          </a:r>
          <a:endParaRPr lang="en-US"/>
        </a:p>
      </dgm:t>
    </dgm:pt>
    <dgm:pt modelId="{36301273-7918-4C4F-9A5E-000C7C6C2736}" type="parTrans" cxnId="{33901C61-F0A6-4493-83DE-705AE90BFCB1}">
      <dgm:prSet/>
      <dgm:spPr/>
      <dgm:t>
        <a:bodyPr/>
        <a:lstStyle/>
        <a:p>
          <a:pPr>
            <a:lnSpc>
              <a:spcPct val="100000"/>
            </a:lnSpc>
            <a:spcBef>
              <a:spcPts val="1200"/>
            </a:spcBef>
            <a:spcAft>
              <a:spcPts val="0"/>
            </a:spcAft>
          </a:pPr>
          <a:endParaRPr lang="en-US"/>
        </a:p>
      </dgm:t>
    </dgm:pt>
    <dgm:pt modelId="{29D5380D-225E-4E50-A435-CF4DC5AF31D3}" type="sibTrans" cxnId="{33901C61-F0A6-4493-83DE-705AE90BFCB1}">
      <dgm:prSet/>
      <dgm:spPr/>
      <dgm:t>
        <a:bodyPr/>
        <a:lstStyle/>
        <a:p>
          <a:endParaRPr lang="en-US"/>
        </a:p>
      </dgm:t>
    </dgm:pt>
    <dgm:pt modelId="{84C9CA04-C288-4FEE-8078-22B89A0FB357}">
      <dgm:prSet/>
      <dgm:spPr/>
      <dgm:t>
        <a:bodyPr/>
        <a:lstStyle/>
        <a:p>
          <a:pPr rtl="0">
            <a:lnSpc>
              <a:spcPct val="100000"/>
            </a:lnSpc>
            <a:spcBef>
              <a:spcPts val="1200"/>
            </a:spcBef>
            <a:spcAft>
              <a:spcPts val="0"/>
            </a:spcAft>
          </a:pPr>
          <a:r>
            <a:rPr lang="vi-VN" smtClean="0"/>
            <a:t>Study and understand the </a:t>
          </a:r>
          <a:r>
            <a:rPr lang="vi-VN" b="1" i="1" u="sng" smtClean="0"/>
            <a:t>self study topics</a:t>
          </a:r>
          <a:endParaRPr lang="en-US" b="1" i="1" u="sng"/>
        </a:p>
      </dgm:t>
    </dgm:pt>
    <dgm:pt modelId="{359071B1-7672-4E4C-8310-811227C9CC72}" type="parTrans" cxnId="{88F936F1-B54C-4116-8541-90B4CCE65B96}">
      <dgm:prSet/>
      <dgm:spPr/>
      <dgm:t>
        <a:bodyPr/>
        <a:lstStyle/>
        <a:p>
          <a:pPr>
            <a:lnSpc>
              <a:spcPct val="100000"/>
            </a:lnSpc>
            <a:spcBef>
              <a:spcPts val="1200"/>
            </a:spcBef>
            <a:spcAft>
              <a:spcPts val="0"/>
            </a:spcAft>
          </a:pPr>
          <a:endParaRPr lang="en-US"/>
        </a:p>
      </dgm:t>
    </dgm:pt>
    <dgm:pt modelId="{696A269F-5EE8-4C28-B8EA-F47871EF35C5}" type="sibTrans" cxnId="{88F936F1-B54C-4116-8541-90B4CCE65B96}">
      <dgm:prSet/>
      <dgm:spPr/>
      <dgm:t>
        <a:bodyPr/>
        <a:lstStyle/>
        <a:p>
          <a:endParaRPr lang="en-US"/>
        </a:p>
      </dgm:t>
    </dgm:pt>
    <dgm:pt modelId="{622A10AD-3038-4F26-B3AA-D427CD38C3CE}">
      <dgm:prSet/>
      <dgm:spPr/>
      <dgm:t>
        <a:bodyPr/>
        <a:lstStyle/>
        <a:p>
          <a:pPr rtl="0">
            <a:lnSpc>
              <a:spcPct val="100000"/>
            </a:lnSpc>
            <a:spcBef>
              <a:spcPts val="1200"/>
            </a:spcBef>
            <a:spcAft>
              <a:spcPts val="0"/>
            </a:spcAft>
          </a:pPr>
          <a:r>
            <a:rPr lang="vi-VN" b="1" i="1" u="sng" smtClean="0"/>
            <a:t>Completion</a:t>
          </a:r>
          <a:r>
            <a:rPr lang="vi-VN" smtClean="0"/>
            <a:t> and </a:t>
          </a:r>
          <a:r>
            <a:rPr lang="vi-VN" b="1" i="1" u="sng" smtClean="0"/>
            <a:t>submission</a:t>
          </a:r>
          <a:r>
            <a:rPr lang="vi-VN" smtClean="0"/>
            <a:t> of all the assignments, on time</a:t>
          </a:r>
          <a:endParaRPr lang="en-US"/>
        </a:p>
      </dgm:t>
    </dgm:pt>
    <dgm:pt modelId="{0F7E9C3F-6564-4523-916F-BB3D08F72BA5}" type="parTrans" cxnId="{D243B099-0704-4412-90A6-E18A1BD1BA62}">
      <dgm:prSet/>
      <dgm:spPr/>
      <dgm:t>
        <a:bodyPr/>
        <a:lstStyle/>
        <a:p>
          <a:pPr>
            <a:lnSpc>
              <a:spcPct val="100000"/>
            </a:lnSpc>
            <a:spcBef>
              <a:spcPts val="1200"/>
            </a:spcBef>
            <a:spcAft>
              <a:spcPts val="0"/>
            </a:spcAft>
          </a:pPr>
          <a:endParaRPr lang="en-US"/>
        </a:p>
      </dgm:t>
    </dgm:pt>
    <dgm:pt modelId="{A560373E-0666-4530-A9DB-63AB6BD4367D}" type="sibTrans" cxnId="{D243B099-0704-4412-90A6-E18A1BD1BA62}">
      <dgm:prSet/>
      <dgm:spPr/>
      <dgm:t>
        <a:bodyPr/>
        <a:lstStyle/>
        <a:p>
          <a:endParaRPr lang="en-US"/>
        </a:p>
      </dgm:t>
    </dgm:pt>
    <dgm:pt modelId="{3DD56A26-0399-4EC9-A5B1-AEDE607CDD6A}">
      <dgm:prSet/>
      <dgm:spPr/>
      <dgm:t>
        <a:bodyPr/>
        <a:lstStyle/>
        <a:p>
          <a:pPr rtl="0">
            <a:lnSpc>
              <a:spcPct val="100000"/>
            </a:lnSpc>
            <a:spcBef>
              <a:spcPts val="1200"/>
            </a:spcBef>
            <a:spcAft>
              <a:spcPts val="0"/>
            </a:spcAft>
          </a:pPr>
          <a:r>
            <a:rPr lang="vi-VN" smtClean="0"/>
            <a:t>Completion of the </a:t>
          </a:r>
          <a:r>
            <a:rPr lang="vi-VN" b="1" i="1" u="sng" smtClean="0"/>
            <a:t>self</a:t>
          </a:r>
          <a:r>
            <a:rPr lang="vi-VN" smtClean="0"/>
            <a:t> </a:t>
          </a:r>
          <a:r>
            <a:rPr lang="vi-VN" b="1" i="1" u="sng" smtClean="0"/>
            <a:t>review</a:t>
          </a:r>
          <a:r>
            <a:rPr lang="vi-VN" smtClean="0"/>
            <a:t> questions in the lab guide</a:t>
          </a:r>
          <a:endParaRPr lang="en-US"/>
        </a:p>
      </dgm:t>
    </dgm:pt>
    <dgm:pt modelId="{31D0ADF1-A3C1-4870-94E6-6DA60E828DFF}" type="parTrans" cxnId="{1A12070E-CCBB-48E5-9EDF-52A86EBFBC17}">
      <dgm:prSet/>
      <dgm:spPr/>
      <dgm:t>
        <a:bodyPr/>
        <a:lstStyle/>
        <a:p>
          <a:pPr>
            <a:lnSpc>
              <a:spcPct val="100000"/>
            </a:lnSpc>
            <a:spcBef>
              <a:spcPts val="1200"/>
            </a:spcBef>
            <a:spcAft>
              <a:spcPts val="0"/>
            </a:spcAft>
          </a:pPr>
          <a:endParaRPr lang="en-US"/>
        </a:p>
      </dgm:t>
    </dgm:pt>
    <dgm:pt modelId="{18BAFF29-2EC8-4348-966D-3079BD2AC7D1}" type="sibTrans" cxnId="{1A12070E-CCBB-48E5-9EDF-52A86EBFBC17}">
      <dgm:prSet/>
      <dgm:spPr/>
      <dgm:t>
        <a:bodyPr/>
        <a:lstStyle/>
        <a:p>
          <a:endParaRPr lang="en-US"/>
        </a:p>
      </dgm:t>
    </dgm:pt>
    <dgm:pt modelId="{0AE5C5FA-8757-4776-8520-9922D54530BD}">
      <dgm:prSet/>
      <dgm:spPr/>
      <dgm:t>
        <a:bodyPr/>
        <a:lstStyle/>
        <a:p>
          <a:pPr rtl="0">
            <a:lnSpc>
              <a:spcPct val="100000"/>
            </a:lnSpc>
            <a:spcBef>
              <a:spcPts val="1200"/>
            </a:spcBef>
            <a:spcAft>
              <a:spcPts val="0"/>
            </a:spcAft>
          </a:pPr>
          <a:r>
            <a:rPr lang="vi-VN" b="1" i="1" u="sng" smtClean="0"/>
            <a:t>Study</a:t>
          </a:r>
          <a:r>
            <a:rPr lang="vi-VN" smtClean="0"/>
            <a:t> and understand all the artifacts</a:t>
          </a:r>
          <a:endParaRPr lang="en-US"/>
        </a:p>
      </dgm:t>
    </dgm:pt>
    <dgm:pt modelId="{B56F218C-BB7C-486D-89B1-59996C104BDF}" type="parTrans" cxnId="{1AA13B98-24FB-4E58-89C5-9591B9E4B1DD}">
      <dgm:prSet/>
      <dgm:spPr/>
      <dgm:t>
        <a:bodyPr/>
        <a:lstStyle/>
        <a:p>
          <a:pPr>
            <a:lnSpc>
              <a:spcPct val="100000"/>
            </a:lnSpc>
            <a:spcBef>
              <a:spcPts val="1200"/>
            </a:spcBef>
            <a:spcAft>
              <a:spcPts val="0"/>
            </a:spcAft>
          </a:pPr>
          <a:endParaRPr lang="en-US"/>
        </a:p>
      </dgm:t>
    </dgm:pt>
    <dgm:pt modelId="{F0128F76-A8BA-4FE1-B115-AD11DA2DEBEF}" type="sibTrans" cxnId="{1AA13B98-24FB-4E58-89C5-9591B9E4B1DD}">
      <dgm:prSet/>
      <dgm:spPr/>
      <dgm:t>
        <a:bodyPr/>
        <a:lstStyle/>
        <a:p>
          <a:endParaRPr lang="en-US"/>
        </a:p>
      </dgm:t>
    </dgm:pt>
    <dgm:pt modelId="{3746A2A6-D4BB-4EB2-99AC-092641D11829}">
      <dgm:prSet/>
      <dgm:spPr/>
      <dgm:t>
        <a:bodyPr/>
        <a:lstStyle/>
        <a:p>
          <a:pPr rtl="0">
            <a:lnSpc>
              <a:spcPct val="100000"/>
            </a:lnSpc>
            <a:spcBef>
              <a:spcPts val="1200"/>
            </a:spcBef>
            <a:spcAft>
              <a:spcPts val="0"/>
            </a:spcAft>
          </a:pPr>
          <a:r>
            <a:rPr lang="vi-VN" b="1" i="1" u="sng" smtClean="0"/>
            <a:t>Completion</a:t>
          </a:r>
          <a:r>
            <a:rPr lang="vi-VN" smtClean="0"/>
            <a:t> of the project on time inclusive of individual and group activities</a:t>
          </a:r>
          <a:endParaRPr lang="en-US"/>
        </a:p>
      </dgm:t>
    </dgm:pt>
    <dgm:pt modelId="{2231BB2D-3E47-4C58-8D4E-24A79D5A6A0D}" type="parTrans" cxnId="{AEA9EC58-50D4-443C-AD83-3F9898924B55}">
      <dgm:prSet/>
      <dgm:spPr/>
      <dgm:t>
        <a:bodyPr/>
        <a:lstStyle/>
        <a:p>
          <a:pPr>
            <a:lnSpc>
              <a:spcPct val="100000"/>
            </a:lnSpc>
            <a:spcBef>
              <a:spcPts val="1200"/>
            </a:spcBef>
            <a:spcAft>
              <a:spcPts val="0"/>
            </a:spcAft>
          </a:pPr>
          <a:endParaRPr lang="en-US"/>
        </a:p>
      </dgm:t>
    </dgm:pt>
    <dgm:pt modelId="{2909CCD7-7AC3-41A8-A2DA-3564EED0A7D9}" type="sibTrans" cxnId="{AEA9EC58-50D4-443C-AD83-3F9898924B55}">
      <dgm:prSet/>
      <dgm:spPr/>
      <dgm:t>
        <a:bodyPr/>
        <a:lstStyle/>
        <a:p>
          <a:endParaRPr lang="en-US"/>
        </a:p>
      </dgm:t>
    </dgm:pt>
    <dgm:pt modelId="{2C8B8FE9-E4FB-4FAA-9216-88E814C6F70A}">
      <dgm:prSet/>
      <dgm:spPr/>
      <dgm:t>
        <a:bodyPr/>
        <a:lstStyle/>
        <a:p>
          <a:endParaRPr lang="en-US"/>
        </a:p>
      </dgm:t>
    </dgm:pt>
    <dgm:pt modelId="{71D143BD-A7FD-41B3-9F6C-0DEF41714C97}" type="parTrans" cxnId="{A891B145-D9EE-49CF-BEE4-C36069A586EE}">
      <dgm:prSet/>
      <dgm:spPr/>
      <dgm:t>
        <a:bodyPr/>
        <a:lstStyle/>
        <a:p>
          <a:endParaRPr lang="en-US"/>
        </a:p>
      </dgm:t>
    </dgm:pt>
    <dgm:pt modelId="{66235F82-A26F-4065-A223-1F6E4A1167D8}" type="sibTrans" cxnId="{A891B145-D9EE-49CF-BEE4-C36069A586EE}">
      <dgm:prSet/>
      <dgm:spPr/>
      <dgm:t>
        <a:bodyPr/>
        <a:lstStyle/>
        <a:p>
          <a:endParaRPr lang="en-US"/>
        </a:p>
      </dgm:t>
    </dgm:pt>
    <dgm:pt modelId="{74D1D5FA-67A8-4329-95A9-BA9DF3C9F108}">
      <dgm:prSet/>
      <dgm:spPr/>
      <dgm:t>
        <a:bodyPr/>
        <a:lstStyle/>
        <a:p>
          <a:endParaRPr lang="en-US"/>
        </a:p>
      </dgm:t>
    </dgm:pt>
    <dgm:pt modelId="{F3262807-566B-423F-A4F8-DC3366CC20EE}" type="parTrans" cxnId="{A70B9F25-A2C3-4F77-921F-FA37CCFBD408}">
      <dgm:prSet/>
      <dgm:spPr/>
      <dgm:t>
        <a:bodyPr/>
        <a:lstStyle/>
        <a:p>
          <a:endParaRPr lang="en-US"/>
        </a:p>
      </dgm:t>
    </dgm:pt>
    <dgm:pt modelId="{3DF78F0D-EF62-4D85-9401-94EAA333739F}" type="sibTrans" cxnId="{A70B9F25-A2C3-4F77-921F-FA37CCFBD408}">
      <dgm:prSet/>
      <dgm:spPr/>
      <dgm:t>
        <a:bodyPr/>
        <a:lstStyle/>
        <a:p>
          <a:endParaRPr lang="en-US"/>
        </a:p>
      </dgm:t>
    </dgm:pt>
    <dgm:pt modelId="{9F0755B4-B1E5-4DC4-8D0A-C4353DC9CEE9}" type="pres">
      <dgm:prSet presAssocID="{BC8E53E0-8FDA-43AB-B376-E75DE79329E8}" presName="Name0" presStyleCnt="0">
        <dgm:presLayoutVars>
          <dgm:chMax val="1"/>
          <dgm:chPref val="1"/>
          <dgm:dir/>
          <dgm:animOne val="branch"/>
          <dgm:animLvl val="lvl"/>
        </dgm:presLayoutVars>
      </dgm:prSet>
      <dgm:spPr/>
      <dgm:t>
        <a:bodyPr/>
        <a:lstStyle/>
        <a:p>
          <a:endParaRPr lang="en-US"/>
        </a:p>
      </dgm:t>
    </dgm:pt>
    <dgm:pt modelId="{EE4D6890-D075-45DF-9C1B-2DD45C5BD52A}" type="pres">
      <dgm:prSet presAssocID="{BD87FCD7-769B-45BA-BA79-627DB77D736A}" presName="singleCycle" presStyleCnt="0"/>
      <dgm:spPr/>
    </dgm:pt>
    <dgm:pt modelId="{68B35B5E-8E87-4DE3-B351-F67DE7D61007}" type="pres">
      <dgm:prSet presAssocID="{BD87FCD7-769B-45BA-BA79-627DB77D736A}" presName="singleCenter" presStyleLbl="node1" presStyleIdx="0" presStyleCnt="8" custScaleX="141752">
        <dgm:presLayoutVars>
          <dgm:chMax val="7"/>
          <dgm:chPref val="7"/>
        </dgm:presLayoutVars>
      </dgm:prSet>
      <dgm:spPr/>
      <dgm:t>
        <a:bodyPr/>
        <a:lstStyle/>
        <a:p>
          <a:endParaRPr lang="en-US"/>
        </a:p>
      </dgm:t>
    </dgm:pt>
    <dgm:pt modelId="{AE3679EC-D38C-4D26-88C3-158E93B529F5}" type="pres">
      <dgm:prSet presAssocID="{7BC2D0F0-F80C-4D5E-86FF-BDC4F3B1BC52}" presName="Name56" presStyleLbl="parChTrans1D2" presStyleIdx="0" presStyleCnt="7" custSzX="1120330"/>
      <dgm:spPr/>
      <dgm:t>
        <a:bodyPr/>
        <a:lstStyle/>
        <a:p>
          <a:endParaRPr lang="en-US"/>
        </a:p>
      </dgm:t>
    </dgm:pt>
    <dgm:pt modelId="{0D49D475-5540-4446-A6CC-C2B4AA235020}" type="pres">
      <dgm:prSet presAssocID="{09FD0BB5-D9ED-44D6-8F5A-64BDE9A96EF5}" presName="text0" presStyleLbl="node1" presStyleIdx="1" presStyleCnt="8" custScaleX="183611">
        <dgm:presLayoutVars>
          <dgm:bulletEnabled val="1"/>
        </dgm:presLayoutVars>
      </dgm:prSet>
      <dgm:spPr/>
      <dgm:t>
        <a:bodyPr/>
        <a:lstStyle/>
        <a:p>
          <a:endParaRPr lang="en-US"/>
        </a:p>
      </dgm:t>
    </dgm:pt>
    <dgm:pt modelId="{C87964FA-812B-47FF-9D96-F0B3A4214C08}" type="pres">
      <dgm:prSet presAssocID="{36301273-7918-4C4F-9A5E-000C7C6C2736}" presName="Name56" presStyleLbl="parChTrans1D2" presStyleIdx="1" presStyleCnt="7" custSzX="55585"/>
      <dgm:spPr/>
      <dgm:t>
        <a:bodyPr/>
        <a:lstStyle/>
        <a:p>
          <a:endParaRPr lang="en-US"/>
        </a:p>
      </dgm:t>
    </dgm:pt>
    <dgm:pt modelId="{866A1CF4-B79E-4EB4-9CE0-DC82E3AF7792}" type="pres">
      <dgm:prSet presAssocID="{0F4DBE79-9305-4DDC-A2AD-84EB0ABB7AE6}" presName="text0" presStyleLbl="node1" presStyleIdx="2" presStyleCnt="8" custScaleX="207072" custRadScaleRad="116175" custRadScaleInc="24805">
        <dgm:presLayoutVars>
          <dgm:bulletEnabled val="1"/>
        </dgm:presLayoutVars>
      </dgm:prSet>
      <dgm:spPr/>
      <dgm:t>
        <a:bodyPr/>
        <a:lstStyle/>
        <a:p>
          <a:endParaRPr lang="en-US"/>
        </a:p>
      </dgm:t>
    </dgm:pt>
    <dgm:pt modelId="{F690260F-A05B-43CC-A8E7-2907A973CAE5}" type="pres">
      <dgm:prSet presAssocID="{359071B1-7672-4E4C-8310-811227C9CC72}" presName="Name56" presStyleLbl="parChTrans1D2" presStyleIdx="2" presStyleCnt="7" custSzX="319889"/>
      <dgm:spPr/>
      <dgm:t>
        <a:bodyPr/>
        <a:lstStyle/>
        <a:p>
          <a:endParaRPr lang="en-US"/>
        </a:p>
      </dgm:t>
    </dgm:pt>
    <dgm:pt modelId="{6A7AF63B-A5A7-49A4-8FDC-2767227DC7E3}" type="pres">
      <dgm:prSet presAssocID="{84C9CA04-C288-4FEE-8078-22B89A0FB357}" presName="text0" presStyleLbl="node1" presStyleIdx="3" presStyleCnt="8" custScaleX="183611" custRadScaleRad="104232" custRadScaleInc="-5328">
        <dgm:presLayoutVars>
          <dgm:bulletEnabled val="1"/>
        </dgm:presLayoutVars>
      </dgm:prSet>
      <dgm:spPr/>
      <dgm:t>
        <a:bodyPr/>
        <a:lstStyle/>
        <a:p>
          <a:endParaRPr lang="en-US"/>
        </a:p>
      </dgm:t>
    </dgm:pt>
    <dgm:pt modelId="{23AFCB36-FE32-4C16-8AD6-0EE82A4301B7}" type="pres">
      <dgm:prSet presAssocID="{0F7E9C3F-6564-4523-916F-BB3D08F72BA5}" presName="Name56" presStyleLbl="parChTrans1D2" presStyleIdx="3" presStyleCnt="7" custSzX="926527"/>
      <dgm:spPr/>
      <dgm:t>
        <a:bodyPr/>
        <a:lstStyle/>
        <a:p>
          <a:endParaRPr lang="en-US"/>
        </a:p>
      </dgm:t>
    </dgm:pt>
    <dgm:pt modelId="{4E05BF3B-1030-42C8-A224-0EA68C68CA76}" type="pres">
      <dgm:prSet presAssocID="{622A10AD-3038-4F26-B3AA-D427CD38C3CE}" presName="text0" presStyleLbl="node1" presStyleIdx="4" presStyleCnt="8" custScaleX="225471" custRadScaleRad="109458" custRadScaleInc="-34565">
        <dgm:presLayoutVars>
          <dgm:bulletEnabled val="1"/>
        </dgm:presLayoutVars>
      </dgm:prSet>
      <dgm:spPr/>
      <dgm:t>
        <a:bodyPr/>
        <a:lstStyle/>
        <a:p>
          <a:endParaRPr lang="en-US"/>
        </a:p>
      </dgm:t>
    </dgm:pt>
    <dgm:pt modelId="{E99EE26D-8D24-428B-B79C-CA3642CFEAC6}" type="pres">
      <dgm:prSet presAssocID="{31D0ADF1-A3C1-4870-94E6-6DA60E828DFF}" presName="Name56" presStyleLbl="parChTrans1D2" presStyleIdx="4" presStyleCnt="7" custSzX="926527"/>
      <dgm:spPr/>
      <dgm:t>
        <a:bodyPr/>
        <a:lstStyle/>
        <a:p>
          <a:endParaRPr lang="en-US"/>
        </a:p>
      </dgm:t>
    </dgm:pt>
    <dgm:pt modelId="{7F6135E0-7752-41D9-8949-2C6C50C5480B}" type="pres">
      <dgm:prSet presAssocID="{3DD56A26-0399-4EC9-A5B1-AEDE607CDD6A}" presName="text0" presStyleLbl="node1" presStyleIdx="5" presStyleCnt="8" custScaleX="213821" custRadScaleRad="103155" custRadScaleInc="13331">
        <dgm:presLayoutVars>
          <dgm:bulletEnabled val="1"/>
        </dgm:presLayoutVars>
      </dgm:prSet>
      <dgm:spPr/>
      <dgm:t>
        <a:bodyPr/>
        <a:lstStyle/>
        <a:p>
          <a:endParaRPr lang="en-US"/>
        </a:p>
      </dgm:t>
    </dgm:pt>
    <dgm:pt modelId="{4EA53240-6A3B-44EF-982F-E7C805897FA5}" type="pres">
      <dgm:prSet presAssocID="{B56F218C-BB7C-486D-89B1-59996C104BDF}" presName="Name56" presStyleLbl="parChTrans1D2" presStyleIdx="5" presStyleCnt="7" custSzX="319889"/>
      <dgm:spPr/>
      <dgm:t>
        <a:bodyPr/>
        <a:lstStyle/>
        <a:p>
          <a:endParaRPr lang="en-US"/>
        </a:p>
      </dgm:t>
    </dgm:pt>
    <dgm:pt modelId="{354B78F2-DB64-4575-B54A-84ADF163CDF2}" type="pres">
      <dgm:prSet presAssocID="{0AE5C5FA-8757-4776-8520-9922D54530BD}" presName="text0" presStyleLbl="node1" presStyleIdx="6" presStyleCnt="8" custScaleX="183611" custRadScaleRad="104540" custRadScaleInc="2206">
        <dgm:presLayoutVars>
          <dgm:bulletEnabled val="1"/>
        </dgm:presLayoutVars>
      </dgm:prSet>
      <dgm:spPr/>
      <dgm:t>
        <a:bodyPr/>
        <a:lstStyle/>
        <a:p>
          <a:endParaRPr lang="en-US"/>
        </a:p>
      </dgm:t>
    </dgm:pt>
    <dgm:pt modelId="{7E739126-418B-4B04-96A2-EEDCE3C318D4}" type="pres">
      <dgm:prSet presAssocID="{2231BB2D-3E47-4C58-8D4E-24A79D5A6A0D}" presName="Name56" presStyleLbl="parChTrans1D2" presStyleIdx="6" presStyleCnt="7" custSzX="55585"/>
      <dgm:spPr/>
      <dgm:t>
        <a:bodyPr/>
        <a:lstStyle/>
        <a:p>
          <a:endParaRPr lang="en-US"/>
        </a:p>
      </dgm:t>
    </dgm:pt>
    <dgm:pt modelId="{653CDA86-6ED9-412E-BAE5-E781E737A9C2}" type="pres">
      <dgm:prSet presAssocID="{3746A2A6-D4BB-4EB2-99AC-092641D11829}" presName="text0" presStyleLbl="node1" presStyleIdx="7" presStyleCnt="8" custScaleX="197565" custRadScaleRad="116254" custRadScaleInc="-26033">
        <dgm:presLayoutVars>
          <dgm:bulletEnabled val="1"/>
        </dgm:presLayoutVars>
      </dgm:prSet>
      <dgm:spPr/>
      <dgm:t>
        <a:bodyPr/>
        <a:lstStyle/>
        <a:p>
          <a:endParaRPr lang="en-US"/>
        </a:p>
      </dgm:t>
    </dgm:pt>
  </dgm:ptLst>
  <dgm:cxnLst>
    <dgm:cxn modelId="{F516075F-EC4E-4BC7-B72A-56C28B86D83B}" type="presOf" srcId="{0F4DBE79-9305-4DDC-A2AD-84EB0ABB7AE6}" destId="{866A1CF4-B79E-4EB4-9CE0-DC82E3AF7792}" srcOrd="0" destOrd="0" presId="urn:microsoft.com/office/officeart/2008/layout/RadialCluster"/>
    <dgm:cxn modelId="{D1468831-C02A-4FD0-B229-86C7305CBAAA}" type="presOf" srcId="{BC8E53E0-8FDA-43AB-B376-E75DE79329E8}" destId="{9F0755B4-B1E5-4DC4-8D0A-C4353DC9CEE9}" srcOrd="0" destOrd="0" presId="urn:microsoft.com/office/officeart/2008/layout/RadialCluster"/>
    <dgm:cxn modelId="{1AA13B98-24FB-4E58-89C5-9591B9E4B1DD}" srcId="{BD87FCD7-769B-45BA-BA79-627DB77D736A}" destId="{0AE5C5FA-8757-4776-8520-9922D54530BD}" srcOrd="5" destOrd="0" parTransId="{B56F218C-BB7C-486D-89B1-59996C104BDF}" sibTransId="{F0128F76-A8BA-4FE1-B115-AD11DA2DEBEF}"/>
    <dgm:cxn modelId="{D243B099-0704-4412-90A6-E18A1BD1BA62}" srcId="{BD87FCD7-769B-45BA-BA79-627DB77D736A}" destId="{622A10AD-3038-4F26-B3AA-D427CD38C3CE}" srcOrd="3" destOrd="0" parTransId="{0F7E9C3F-6564-4523-916F-BB3D08F72BA5}" sibTransId="{A560373E-0666-4530-A9DB-63AB6BD4367D}"/>
    <dgm:cxn modelId="{A891B145-D9EE-49CF-BEE4-C36069A586EE}" srcId="{BD87FCD7-769B-45BA-BA79-627DB77D736A}" destId="{2C8B8FE9-E4FB-4FAA-9216-88E814C6F70A}" srcOrd="7" destOrd="0" parTransId="{71D143BD-A7FD-41B3-9F6C-0DEF41714C97}" sibTransId="{66235F82-A26F-4065-A223-1F6E4A1167D8}"/>
    <dgm:cxn modelId="{92BC3A09-36F5-4375-A0CE-5A2F07B2EAD1}" type="presOf" srcId="{BD87FCD7-769B-45BA-BA79-627DB77D736A}" destId="{68B35B5E-8E87-4DE3-B351-F67DE7D61007}" srcOrd="0" destOrd="0" presId="urn:microsoft.com/office/officeart/2008/layout/RadialCluster"/>
    <dgm:cxn modelId="{6EA8A65D-79BD-474F-8990-1685338E8A30}" type="presOf" srcId="{36301273-7918-4C4F-9A5E-000C7C6C2736}" destId="{C87964FA-812B-47FF-9D96-F0B3A4214C08}" srcOrd="0" destOrd="0" presId="urn:microsoft.com/office/officeart/2008/layout/RadialCluster"/>
    <dgm:cxn modelId="{AEA9EC58-50D4-443C-AD83-3F9898924B55}" srcId="{BD87FCD7-769B-45BA-BA79-627DB77D736A}" destId="{3746A2A6-D4BB-4EB2-99AC-092641D11829}" srcOrd="6" destOrd="0" parTransId="{2231BB2D-3E47-4C58-8D4E-24A79D5A6A0D}" sibTransId="{2909CCD7-7AC3-41A8-A2DA-3564EED0A7D9}"/>
    <dgm:cxn modelId="{A70B9F25-A2C3-4F77-921F-FA37CCFBD408}" srcId="{BD87FCD7-769B-45BA-BA79-627DB77D736A}" destId="{74D1D5FA-67A8-4329-95A9-BA9DF3C9F108}" srcOrd="8" destOrd="0" parTransId="{F3262807-566B-423F-A4F8-DC3366CC20EE}" sibTransId="{3DF78F0D-EF62-4D85-9401-94EAA333739F}"/>
    <dgm:cxn modelId="{0DFDD799-66D6-4EA1-94D1-15AADAF87BAC}" type="presOf" srcId="{2231BB2D-3E47-4C58-8D4E-24A79D5A6A0D}" destId="{7E739126-418B-4B04-96A2-EEDCE3C318D4}" srcOrd="0" destOrd="0" presId="urn:microsoft.com/office/officeart/2008/layout/RadialCluster"/>
    <dgm:cxn modelId="{26A0E777-A346-496E-8293-E5FE27B2CCB0}" type="presOf" srcId="{B56F218C-BB7C-486D-89B1-59996C104BDF}" destId="{4EA53240-6A3B-44EF-982F-E7C805897FA5}" srcOrd="0" destOrd="0" presId="urn:microsoft.com/office/officeart/2008/layout/RadialCluster"/>
    <dgm:cxn modelId="{6E783192-B916-4C69-84E6-1899F26EFBA9}" type="presOf" srcId="{31D0ADF1-A3C1-4870-94E6-6DA60E828DFF}" destId="{E99EE26D-8D24-428B-B79C-CA3642CFEAC6}" srcOrd="0" destOrd="0" presId="urn:microsoft.com/office/officeart/2008/layout/RadialCluster"/>
    <dgm:cxn modelId="{1A12070E-CCBB-48E5-9EDF-52A86EBFBC17}" srcId="{BD87FCD7-769B-45BA-BA79-627DB77D736A}" destId="{3DD56A26-0399-4EC9-A5B1-AEDE607CDD6A}" srcOrd="4" destOrd="0" parTransId="{31D0ADF1-A3C1-4870-94E6-6DA60E828DFF}" sibTransId="{18BAFF29-2EC8-4348-966D-3079BD2AC7D1}"/>
    <dgm:cxn modelId="{E092785E-A7D5-4AF2-B3C3-08279C00B9C3}" type="presOf" srcId="{622A10AD-3038-4F26-B3AA-D427CD38C3CE}" destId="{4E05BF3B-1030-42C8-A224-0EA68C68CA76}" srcOrd="0" destOrd="0" presId="urn:microsoft.com/office/officeart/2008/layout/RadialCluster"/>
    <dgm:cxn modelId="{BD02C7EF-CCE8-4D94-9660-D94BF6C8A7F8}" type="presOf" srcId="{7BC2D0F0-F80C-4D5E-86FF-BDC4F3B1BC52}" destId="{AE3679EC-D38C-4D26-88C3-158E93B529F5}" srcOrd="0" destOrd="0" presId="urn:microsoft.com/office/officeart/2008/layout/RadialCluster"/>
    <dgm:cxn modelId="{394B0227-45B9-4300-9C72-F9DB276CD47E}" type="presOf" srcId="{3746A2A6-D4BB-4EB2-99AC-092641D11829}" destId="{653CDA86-6ED9-412E-BAE5-E781E737A9C2}" srcOrd="0" destOrd="0" presId="urn:microsoft.com/office/officeart/2008/layout/RadialCluster"/>
    <dgm:cxn modelId="{2C0E5951-C130-406B-A819-8507738E6C4B}" srcId="{BC8E53E0-8FDA-43AB-B376-E75DE79329E8}" destId="{BD87FCD7-769B-45BA-BA79-627DB77D736A}" srcOrd="0" destOrd="0" parTransId="{F59786FE-6C6D-425F-9EC2-FDB3DA767A3F}" sibTransId="{B67C3481-B8CE-44C2-A5F3-EF1AD5B37B75}"/>
    <dgm:cxn modelId="{88F936F1-B54C-4116-8541-90B4CCE65B96}" srcId="{BD87FCD7-769B-45BA-BA79-627DB77D736A}" destId="{84C9CA04-C288-4FEE-8078-22B89A0FB357}" srcOrd="2" destOrd="0" parTransId="{359071B1-7672-4E4C-8310-811227C9CC72}" sibTransId="{696A269F-5EE8-4C28-B8EA-F47871EF35C5}"/>
    <dgm:cxn modelId="{2B966A7C-73F6-4C2A-A613-DEEE194C3B01}" type="presOf" srcId="{3DD56A26-0399-4EC9-A5B1-AEDE607CDD6A}" destId="{7F6135E0-7752-41D9-8949-2C6C50C5480B}" srcOrd="0" destOrd="0" presId="urn:microsoft.com/office/officeart/2008/layout/RadialCluster"/>
    <dgm:cxn modelId="{7951A3ED-12C3-4EAC-A7F1-C31A51D0D06F}" type="presOf" srcId="{09FD0BB5-D9ED-44D6-8F5A-64BDE9A96EF5}" destId="{0D49D475-5540-4446-A6CC-C2B4AA235020}" srcOrd="0" destOrd="0" presId="urn:microsoft.com/office/officeart/2008/layout/RadialCluster"/>
    <dgm:cxn modelId="{15685D9F-FCB6-40C7-94D5-476B2E3509D4}" type="presOf" srcId="{0F7E9C3F-6564-4523-916F-BB3D08F72BA5}" destId="{23AFCB36-FE32-4C16-8AD6-0EE82A4301B7}" srcOrd="0" destOrd="0" presId="urn:microsoft.com/office/officeart/2008/layout/RadialCluster"/>
    <dgm:cxn modelId="{00806FB9-2532-4982-B7CC-06F59EADADEF}" type="presOf" srcId="{359071B1-7672-4E4C-8310-811227C9CC72}" destId="{F690260F-A05B-43CC-A8E7-2907A973CAE5}" srcOrd="0" destOrd="0" presId="urn:microsoft.com/office/officeart/2008/layout/RadialCluster"/>
    <dgm:cxn modelId="{33901C61-F0A6-4493-83DE-705AE90BFCB1}" srcId="{BD87FCD7-769B-45BA-BA79-627DB77D736A}" destId="{0F4DBE79-9305-4DDC-A2AD-84EB0ABB7AE6}" srcOrd="1" destOrd="0" parTransId="{36301273-7918-4C4F-9A5E-000C7C6C2736}" sibTransId="{29D5380D-225E-4E50-A435-CF4DC5AF31D3}"/>
    <dgm:cxn modelId="{40C6CC23-A9D5-4F33-8B5E-C9032E374384}" srcId="{BD87FCD7-769B-45BA-BA79-627DB77D736A}" destId="{09FD0BB5-D9ED-44D6-8F5A-64BDE9A96EF5}" srcOrd="0" destOrd="0" parTransId="{7BC2D0F0-F80C-4D5E-86FF-BDC4F3B1BC52}" sibTransId="{3E69C05A-3AD6-4895-B615-FAFA8AA792DD}"/>
    <dgm:cxn modelId="{241475DE-EA91-4026-976F-BF680DBD1850}" type="presOf" srcId="{0AE5C5FA-8757-4776-8520-9922D54530BD}" destId="{354B78F2-DB64-4575-B54A-84ADF163CDF2}" srcOrd="0" destOrd="0" presId="urn:microsoft.com/office/officeart/2008/layout/RadialCluster"/>
    <dgm:cxn modelId="{3C2B8733-2484-4A32-A736-6A7A0F38E580}" type="presOf" srcId="{84C9CA04-C288-4FEE-8078-22B89A0FB357}" destId="{6A7AF63B-A5A7-49A4-8FDC-2767227DC7E3}" srcOrd="0" destOrd="0" presId="urn:microsoft.com/office/officeart/2008/layout/RadialCluster"/>
    <dgm:cxn modelId="{01B579A3-9372-415F-9C23-01DB4FC5E958}" type="presParOf" srcId="{9F0755B4-B1E5-4DC4-8D0A-C4353DC9CEE9}" destId="{EE4D6890-D075-45DF-9C1B-2DD45C5BD52A}" srcOrd="0" destOrd="0" presId="urn:microsoft.com/office/officeart/2008/layout/RadialCluster"/>
    <dgm:cxn modelId="{14388C3C-2681-443E-ADB9-69525903AD3C}" type="presParOf" srcId="{EE4D6890-D075-45DF-9C1B-2DD45C5BD52A}" destId="{68B35B5E-8E87-4DE3-B351-F67DE7D61007}" srcOrd="0" destOrd="0" presId="urn:microsoft.com/office/officeart/2008/layout/RadialCluster"/>
    <dgm:cxn modelId="{381D0479-EBB4-4660-8CE6-18DA4DAED6CD}" type="presParOf" srcId="{EE4D6890-D075-45DF-9C1B-2DD45C5BD52A}" destId="{AE3679EC-D38C-4D26-88C3-158E93B529F5}" srcOrd="1" destOrd="0" presId="urn:microsoft.com/office/officeart/2008/layout/RadialCluster"/>
    <dgm:cxn modelId="{10A30D77-FB6E-4CC7-9663-11EFFD81C402}" type="presParOf" srcId="{EE4D6890-D075-45DF-9C1B-2DD45C5BD52A}" destId="{0D49D475-5540-4446-A6CC-C2B4AA235020}" srcOrd="2" destOrd="0" presId="urn:microsoft.com/office/officeart/2008/layout/RadialCluster"/>
    <dgm:cxn modelId="{5052F44D-D5CD-4822-84D1-FD83A18EADCD}" type="presParOf" srcId="{EE4D6890-D075-45DF-9C1B-2DD45C5BD52A}" destId="{C87964FA-812B-47FF-9D96-F0B3A4214C08}" srcOrd="3" destOrd="0" presId="urn:microsoft.com/office/officeart/2008/layout/RadialCluster"/>
    <dgm:cxn modelId="{CF83016B-BAA9-4448-8F16-DBF2A48BDA16}" type="presParOf" srcId="{EE4D6890-D075-45DF-9C1B-2DD45C5BD52A}" destId="{866A1CF4-B79E-4EB4-9CE0-DC82E3AF7792}" srcOrd="4" destOrd="0" presId="urn:microsoft.com/office/officeart/2008/layout/RadialCluster"/>
    <dgm:cxn modelId="{77AC1A73-7D79-45EE-96C8-51F5D1CC1552}" type="presParOf" srcId="{EE4D6890-D075-45DF-9C1B-2DD45C5BD52A}" destId="{F690260F-A05B-43CC-A8E7-2907A973CAE5}" srcOrd="5" destOrd="0" presId="urn:microsoft.com/office/officeart/2008/layout/RadialCluster"/>
    <dgm:cxn modelId="{CA25BE1C-EB56-4C3D-A70B-BA2AAE1EAC12}" type="presParOf" srcId="{EE4D6890-D075-45DF-9C1B-2DD45C5BD52A}" destId="{6A7AF63B-A5A7-49A4-8FDC-2767227DC7E3}" srcOrd="6" destOrd="0" presId="urn:microsoft.com/office/officeart/2008/layout/RadialCluster"/>
    <dgm:cxn modelId="{A6B28171-5899-4B97-9CED-749D4AF67506}" type="presParOf" srcId="{EE4D6890-D075-45DF-9C1B-2DD45C5BD52A}" destId="{23AFCB36-FE32-4C16-8AD6-0EE82A4301B7}" srcOrd="7" destOrd="0" presId="urn:microsoft.com/office/officeart/2008/layout/RadialCluster"/>
    <dgm:cxn modelId="{839CDF5B-BE0E-4A2C-8E08-E87CB6B8398B}" type="presParOf" srcId="{EE4D6890-D075-45DF-9C1B-2DD45C5BD52A}" destId="{4E05BF3B-1030-42C8-A224-0EA68C68CA76}" srcOrd="8" destOrd="0" presId="urn:microsoft.com/office/officeart/2008/layout/RadialCluster"/>
    <dgm:cxn modelId="{9DAE5CA7-A143-4B87-AB7A-54B272EBCA66}" type="presParOf" srcId="{EE4D6890-D075-45DF-9C1B-2DD45C5BD52A}" destId="{E99EE26D-8D24-428B-B79C-CA3642CFEAC6}" srcOrd="9" destOrd="0" presId="urn:microsoft.com/office/officeart/2008/layout/RadialCluster"/>
    <dgm:cxn modelId="{93ECB486-E912-434B-BB4E-2F0789FA8C13}" type="presParOf" srcId="{EE4D6890-D075-45DF-9C1B-2DD45C5BD52A}" destId="{7F6135E0-7752-41D9-8949-2C6C50C5480B}" srcOrd="10" destOrd="0" presId="urn:microsoft.com/office/officeart/2008/layout/RadialCluster"/>
    <dgm:cxn modelId="{71633915-E6DC-4EB3-B59A-87421698D8D9}" type="presParOf" srcId="{EE4D6890-D075-45DF-9C1B-2DD45C5BD52A}" destId="{4EA53240-6A3B-44EF-982F-E7C805897FA5}" srcOrd="11" destOrd="0" presId="urn:microsoft.com/office/officeart/2008/layout/RadialCluster"/>
    <dgm:cxn modelId="{64ED508B-A417-47C0-8E4A-93BB6B449E1B}" type="presParOf" srcId="{EE4D6890-D075-45DF-9C1B-2DD45C5BD52A}" destId="{354B78F2-DB64-4575-B54A-84ADF163CDF2}" srcOrd="12" destOrd="0" presId="urn:microsoft.com/office/officeart/2008/layout/RadialCluster"/>
    <dgm:cxn modelId="{A6662482-F738-44A3-A04F-1C83C907FD82}" type="presParOf" srcId="{EE4D6890-D075-45DF-9C1B-2DD45C5BD52A}" destId="{7E739126-418B-4B04-96A2-EEDCE3C318D4}" srcOrd="13" destOrd="0" presId="urn:microsoft.com/office/officeart/2008/layout/RadialCluster"/>
    <dgm:cxn modelId="{CBC28053-8F7B-4CAC-BB43-BA1B922F53E1}" type="presParOf" srcId="{EE4D6890-D075-45DF-9C1B-2DD45C5BD52A}" destId="{653CDA86-6ED9-412E-BAE5-E781E737A9C2}" srcOrd="1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35B5E-8E87-4DE3-B351-F67DE7D61007}">
      <dsp:nvSpPr>
        <dsp:cNvPr id="0" name=""/>
        <dsp:cNvSpPr/>
      </dsp:nvSpPr>
      <dsp:spPr>
        <a:xfrm>
          <a:off x="3187976" y="2012133"/>
          <a:ext cx="2310846" cy="163020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rtl="0">
            <a:lnSpc>
              <a:spcPct val="100000"/>
            </a:lnSpc>
            <a:spcBef>
              <a:spcPct val="0"/>
            </a:spcBef>
            <a:spcAft>
              <a:spcPts val="0"/>
            </a:spcAft>
          </a:pPr>
          <a:r>
            <a:rPr lang="en-US" sz="1800" kern="1200" smtClean="0"/>
            <a:t>S</a:t>
          </a:r>
          <a:r>
            <a:rPr lang="vi-VN" sz="1800" kern="1200" smtClean="0"/>
            <a:t>trongly suggested for a </a:t>
          </a:r>
          <a:r>
            <a:rPr lang="vi-VN" sz="1800" u="sng" kern="1200" smtClean="0"/>
            <a:t>better learning </a:t>
          </a:r>
          <a:r>
            <a:rPr lang="vi-VN" sz="1800" kern="1200" smtClean="0"/>
            <a:t>and </a:t>
          </a:r>
          <a:r>
            <a:rPr lang="vi-VN" sz="1800" u="sng" kern="1200" smtClean="0"/>
            <a:t>understanding </a:t>
          </a:r>
          <a:r>
            <a:rPr lang="vi-VN" sz="1800" kern="1200" smtClean="0"/>
            <a:t>of this course:</a:t>
          </a:r>
          <a:endParaRPr lang="en-US" sz="1800" kern="1200"/>
        </a:p>
      </dsp:txBody>
      <dsp:txXfrm>
        <a:off x="3267556" y="2091713"/>
        <a:ext cx="2151686" cy="1471043"/>
      </dsp:txXfrm>
    </dsp:sp>
    <dsp:sp modelId="{AE3679EC-D38C-4D26-88C3-158E93B529F5}">
      <dsp:nvSpPr>
        <dsp:cNvPr id="0" name=""/>
        <dsp:cNvSpPr/>
      </dsp:nvSpPr>
      <dsp:spPr>
        <a:xfrm rot="16200000">
          <a:off x="3910939" y="1579672"/>
          <a:ext cx="864920" cy="0"/>
        </a:xfrm>
        <a:custGeom>
          <a:avLst/>
          <a:gdLst/>
          <a:ahLst/>
          <a:cxnLst/>
          <a:rect l="0" t="0" r="0" b="0"/>
          <a:pathLst>
            <a:path>
              <a:moveTo>
                <a:pt x="0" y="0"/>
              </a:moveTo>
              <a:lnTo>
                <a:pt x="8649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9D475-5540-4446-A6CC-C2B4AA235020}">
      <dsp:nvSpPr>
        <dsp:cNvPr id="0" name=""/>
        <dsp:cNvSpPr/>
      </dsp:nvSpPr>
      <dsp:spPr>
        <a:xfrm>
          <a:off x="3340666" y="54975"/>
          <a:ext cx="2005466" cy="1092236"/>
        </a:xfrm>
        <a:prstGeom prst="roundRect">
          <a:avLst/>
        </a:prstGeom>
        <a:gradFill rotWithShape="0">
          <a:gsLst>
            <a:gs pos="0">
              <a:schemeClr val="accent5">
                <a:hueOff val="-1419125"/>
                <a:satOff val="5687"/>
                <a:lumOff val="1233"/>
                <a:alphaOff val="0"/>
                <a:tint val="50000"/>
                <a:satMod val="300000"/>
              </a:schemeClr>
            </a:gs>
            <a:gs pos="35000">
              <a:schemeClr val="accent5">
                <a:hueOff val="-1419125"/>
                <a:satOff val="5687"/>
                <a:lumOff val="1233"/>
                <a:alphaOff val="0"/>
                <a:tint val="37000"/>
                <a:satMod val="300000"/>
              </a:schemeClr>
            </a:gs>
            <a:gs pos="100000">
              <a:schemeClr val="accent5">
                <a:hueOff val="-1419125"/>
                <a:satOff val="5687"/>
                <a:lumOff val="12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rtl="0">
            <a:lnSpc>
              <a:spcPct val="100000"/>
            </a:lnSpc>
            <a:spcBef>
              <a:spcPct val="0"/>
            </a:spcBef>
            <a:spcAft>
              <a:spcPts val="0"/>
            </a:spcAft>
          </a:pPr>
          <a:r>
            <a:rPr lang="vi-VN" sz="1800" kern="1200" smtClean="0"/>
            <a:t>Noting down the </a:t>
          </a:r>
          <a:r>
            <a:rPr lang="vi-VN" sz="1800" b="1" i="1" u="sng" kern="1200" smtClean="0"/>
            <a:t>key concepts</a:t>
          </a:r>
          <a:r>
            <a:rPr lang="vi-VN" sz="1800" kern="1200" smtClean="0"/>
            <a:t> in the class</a:t>
          </a:r>
          <a:endParaRPr lang="en-US" sz="1800" kern="1200"/>
        </a:p>
      </dsp:txBody>
      <dsp:txXfrm>
        <a:off x="3393985" y="108294"/>
        <a:ext cx="1898828" cy="985598"/>
      </dsp:txXfrm>
    </dsp:sp>
    <dsp:sp modelId="{C87964FA-812B-47FF-9D96-F0B3A4214C08}">
      <dsp:nvSpPr>
        <dsp:cNvPr id="0" name=""/>
        <dsp:cNvSpPr/>
      </dsp:nvSpPr>
      <dsp:spPr>
        <a:xfrm rot="19668420">
          <a:off x="5483769" y="2047654"/>
          <a:ext cx="195838" cy="0"/>
        </a:xfrm>
        <a:custGeom>
          <a:avLst/>
          <a:gdLst/>
          <a:ahLst/>
          <a:cxnLst/>
          <a:rect l="0" t="0" r="0" b="0"/>
          <a:pathLst>
            <a:path>
              <a:moveTo>
                <a:pt x="0" y="0"/>
              </a:moveTo>
              <a:lnTo>
                <a:pt x="19583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A1CF4-B79E-4EB4-9CE0-DC82E3AF7792}">
      <dsp:nvSpPr>
        <dsp:cNvPr id="0" name=""/>
        <dsp:cNvSpPr/>
      </dsp:nvSpPr>
      <dsp:spPr>
        <a:xfrm>
          <a:off x="5401151" y="903249"/>
          <a:ext cx="2261716" cy="1092236"/>
        </a:xfrm>
        <a:prstGeom prst="roundRect">
          <a:avLst/>
        </a:prstGeom>
        <a:gradFill rotWithShape="0">
          <a:gsLst>
            <a:gs pos="0">
              <a:schemeClr val="accent5">
                <a:hueOff val="-2838251"/>
                <a:satOff val="11375"/>
                <a:lumOff val="2465"/>
                <a:alphaOff val="0"/>
                <a:tint val="50000"/>
                <a:satMod val="300000"/>
              </a:schemeClr>
            </a:gs>
            <a:gs pos="35000">
              <a:schemeClr val="accent5">
                <a:hueOff val="-2838251"/>
                <a:satOff val="11375"/>
                <a:lumOff val="2465"/>
                <a:alphaOff val="0"/>
                <a:tint val="37000"/>
                <a:satMod val="300000"/>
              </a:schemeClr>
            </a:gs>
            <a:gs pos="100000">
              <a:schemeClr val="accent5">
                <a:hueOff val="-2838251"/>
                <a:satOff val="11375"/>
                <a:lumOff val="24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rtl="0">
            <a:lnSpc>
              <a:spcPct val="100000"/>
            </a:lnSpc>
            <a:spcBef>
              <a:spcPct val="0"/>
            </a:spcBef>
            <a:spcAft>
              <a:spcPts val="0"/>
            </a:spcAft>
          </a:pPr>
          <a:r>
            <a:rPr lang="vi-VN" sz="1800" b="1" i="1" u="sng" kern="1200" smtClean="0"/>
            <a:t>Analyze</a:t>
          </a:r>
          <a:r>
            <a:rPr lang="vi-VN" sz="1800" kern="1200" smtClean="0"/>
            <a:t> all the examples / code snippets provided</a:t>
          </a:r>
          <a:endParaRPr lang="en-US" sz="1800" kern="1200"/>
        </a:p>
      </dsp:txBody>
      <dsp:txXfrm>
        <a:off x="5454470" y="956568"/>
        <a:ext cx="2155078" cy="985598"/>
      </dsp:txXfrm>
    </dsp:sp>
    <dsp:sp modelId="{F690260F-A05B-43CC-A8E7-2907A973CAE5}">
      <dsp:nvSpPr>
        <dsp:cNvPr id="0" name=""/>
        <dsp:cNvSpPr/>
      </dsp:nvSpPr>
      <dsp:spPr>
        <a:xfrm rot="689225">
          <a:off x="5497640" y="3073795"/>
          <a:ext cx="118082" cy="0"/>
        </a:xfrm>
        <a:custGeom>
          <a:avLst/>
          <a:gdLst/>
          <a:ahLst/>
          <a:cxnLst/>
          <a:rect l="0" t="0" r="0" b="0"/>
          <a:pathLst>
            <a:path>
              <a:moveTo>
                <a:pt x="0" y="0"/>
              </a:moveTo>
              <a:lnTo>
                <a:pt x="11808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AF63B-A5A7-49A4-8FDC-2767227DC7E3}">
      <dsp:nvSpPr>
        <dsp:cNvPr id="0" name=""/>
        <dsp:cNvSpPr/>
      </dsp:nvSpPr>
      <dsp:spPr>
        <a:xfrm>
          <a:off x="5614540" y="2743207"/>
          <a:ext cx="2005466" cy="1092236"/>
        </a:xfrm>
        <a:prstGeom prst="roundRect">
          <a:avLst/>
        </a:prstGeom>
        <a:gradFill rotWithShape="0">
          <a:gsLst>
            <a:gs pos="0">
              <a:schemeClr val="accent5">
                <a:hueOff val="-4257376"/>
                <a:satOff val="17062"/>
                <a:lumOff val="3698"/>
                <a:alphaOff val="0"/>
                <a:tint val="50000"/>
                <a:satMod val="300000"/>
              </a:schemeClr>
            </a:gs>
            <a:gs pos="35000">
              <a:schemeClr val="accent5">
                <a:hueOff val="-4257376"/>
                <a:satOff val="17062"/>
                <a:lumOff val="3698"/>
                <a:alphaOff val="0"/>
                <a:tint val="37000"/>
                <a:satMod val="300000"/>
              </a:schemeClr>
            </a:gs>
            <a:gs pos="100000">
              <a:schemeClr val="accent5">
                <a:hueOff val="-4257376"/>
                <a:satOff val="17062"/>
                <a:lumOff val="36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43180" rIns="43180" bIns="43180" numCol="1" spcCol="1270" anchor="ctr" anchorCtr="0">
          <a:noAutofit/>
        </a:bodyPr>
        <a:lstStyle/>
        <a:p>
          <a:pPr lvl="0" algn="ctr" defTabSz="755650" rtl="0">
            <a:lnSpc>
              <a:spcPct val="100000"/>
            </a:lnSpc>
            <a:spcBef>
              <a:spcPct val="0"/>
            </a:spcBef>
            <a:spcAft>
              <a:spcPts val="0"/>
            </a:spcAft>
          </a:pPr>
          <a:r>
            <a:rPr lang="vi-VN" sz="1700" kern="1200" smtClean="0"/>
            <a:t>Study and understand the </a:t>
          </a:r>
          <a:r>
            <a:rPr lang="vi-VN" sz="1700" b="1" i="1" u="sng" kern="1200" smtClean="0"/>
            <a:t>self study topics</a:t>
          </a:r>
          <a:endParaRPr lang="en-US" sz="1700" b="1" i="1" u="sng" kern="1200"/>
        </a:p>
      </dsp:txBody>
      <dsp:txXfrm>
        <a:off x="5667859" y="2796526"/>
        <a:ext cx="1898828" cy="985598"/>
      </dsp:txXfrm>
    </dsp:sp>
    <dsp:sp modelId="{23AFCB36-FE32-4C16-8AD6-0EE82A4301B7}">
      <dsp:nvSpPr>
        <dsp:cNvPr id="0" name=""/>
        <dsp:cNvSpPr/>
      </dsp:nvSpPr>
      <dsp:spPr>
        <a:xfrm rot="3323854">
          <a:off x="4736589" y="3964561"/>
          <a:ext cx="782941" cy="0"/>
        </a:xfrm>
        <a:custGeom>
          <a:avLst/>
          <a:gdLst/>
          <a:ahLst/>
          <a:cxnLst/>
          <a:rect l="0" t="0" r="0" b="0"/>
          <a:pathLst>
            <a:path>
              <a:moveTo>
                <a:pt x="0" y="0"/>
              </a:moveTo>
              <a:lnTo>
                <a:pt x="78294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5BF3B-1030-42C8-A224-0EA68C68CA76}">
      <dsp:nvSpPr>
        <dsp:cNvPr id="0" name=""/>
        <dsp:cNvSpPr/>
      </dsp:nvSpPr>
      <dsp:spPr>
        <a:xfrm>
          <a:off x="4495805" y="4286785"/>
          <a:ext cx="2462676" cy="1092236"/>
        </a:xfrm>
        <a:prstGeom prst="roundRect">
          <a:avLst/>
        </a:prstGeom>
        <a:gradFill rotWithShape="0">
          <a:gsLst>
            <a:gs pos="0">
              <a:schemeClr val="accent5">
                <a:hueOff val="-5676501"/>
                <a:satOff val="22749"/>
                <a:lumOff val="4930"/>
                <a:alphaOff val="0"/>
                <a:tint val="50000"/>
                <a:satMod val="300000"/>
              </a:schemeClr>
            </a:gs>
            <a:gs pos="35000">
              <a:schemeClr val="accent5">
                <a:hueOff val="-5676501"/>
                <a:satOff val="22749"/>
                <a:lumOff val="4930"/>
                <a:alphaOff val="0"/>
                <a:tint val="37000"/>
                <a:satMod val="300000"/>
              </a:schemeClr>
            </a:gs>
            <a:gs pos="100000">
              <a:schemeClr val="accent5">
                <a:hueOff val="-5676501"/>
                <a:satOff val="22749"/>
                <a:lumOff val="49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43180" rIns="43180" bIns="43180" numCol="1" spcCol="1270" anchor="ctr" anchorCtr="0">
          <a:noAutofit/>
        </a:bodyPr>
        <a:lstStyle/>
        <a:p>
          <a:pPr lvl="0" algn="ctr" defTabSz="755650" rtl="0">
            <a:lnSpc>
              <a:spcPct val="100000"/>
            </a:lnSpc>
            <a:spcBef>
              <a:spcPct val="0"/>
            </a:spcBef>
            <a:spcAft>
              <a:spcPts val="0"/>
            </a:spcAft>
          </a:pPr>
          <a:r>
            <a:rPr lang="vi-VN" sz="1700" b="1" i="1" u="sng" kern="1200" smtClean="0"/>
            <a:t>Completion</a:t>
          </a:r>
          <a:r>
            <a:rPr lang="vi-VN" sz="1700" kern="1200" smtClean="0"/>
            <a:t> and </a:t>
          </a:r>
          <a:r>
            <a:rPr lang="vi-VN" sz="1700" b="1" i="1" u="sng" kern="1200" smtClean="0"/>
            <a:t>submission</a:t>
          </a:r>
          <a:r>
            <a:rPr lang="vi-VN" sz="1700" kern="1200" smtClean="0"/>
            <a:t> of all the assignments, on time</a:t>
          </a:r>
          <a:endParaRPr lang="en-US" sz="1700" kern="1200"/>
        </a:p>
      </dsp:txBody>
      <dsp:txXfrm>
        <a:off x="4549124" y="4340104"/>
        <a:ext cx="2356038" cy="985598"/>
      </dsp:txXfrm>
    </dsp:sp>
    <dsp:sp modelId="{E99EE26D-8D24-428B-B79C-CA3642CFEAC6}">
      <dsp:nvSpPr>
        <dsp:cNvPr id="0" name=""/>
        <dsp:cNvSpPr/>
      </dsp:nvSpPr>
      <dsp:spPr>
        <a:xfrm rot="7148535">
          <a:off x="3340333" y="3964569"/>
          <a:ext cx="737869" cy="0"/>
        </a:xfrm>
        <a:custGeom>
          <a:avLst/>
          <a:gdLst/>
          <a:ahLst/>
          <a:cxnLst/>
          <a:rect l="0" t="0" r="0" b="0"/>
          <a:pathLst>
            <a:path>
              <a:moveTo>
                <a:pt x="0" y="0"/>
              </a:moveTo>
              <a:lnTo>
                <a:pt x="73786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135E0-7752-41D9-8949-2C6C50C5480B}">
      <dsp:nvSpPr>
        <dsp:cNvPr id="0" name=""/>
        <dsp:cNvSpPr/>
      </dsp:nvSpPr>
      <dsp:spPr>
        <a:xfrm>
          <a:off x="2057396" y="4286802"/>
          <a:ext cx="2335431" cy="1092236"/>
        </a:xfrm>
        <a:prstGeom prst="roundRect">
          <a:avLst/>
        </a:prstGeom>
        <a:gradFill rotWithShape="0">
          <a:gsLst>
            <a:gs pos="0">
              <a:schemeClr val="accent5">
                <a:hueOff val="-7095626"/>
                <a:satOff val="28436"/>
                <a:lumOff val="6163"/>
                <a:alphaOff val="0"/>
                <a:tint val="50000"/>
                <a:satMod val="300000"/>
              </a:schemeClr>
            </a:gs>
            <a:gs pos="35000">
              <a:schemeClr val="accent5">
                <a:hueOff val="-7095626"/>
                <a:satOff val="28436"/>
                <a:lumOff val="6163"/>
                <a:alphaOff val="0"/>
                <a:tint val="37000"/>
                <a:satMod val="300000"/>
              </a:schemeClr>
            </a:gs>
            <a:gs pos="100000">
              <a:schemeClr val="accent5">
                <a:hueOff val="-7095626"/>
                <a:satOff val="28436"/>
                <a:lumOff val="61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lvl="0" algn="ctr" defTabSz="711200" rtl="0">
            <a:lnSpc>
              <a:spcPct val="100000"/>
            </a:lnSpc>
            <a:spcBef>
              <a:spcPct val="0"/>
            </a:spcBef>
            <a:spcAft>
              <a:spcPts val="0"/>
            </a:spcAft>
          </a:pPr>
          <a:r>
            <a:rPr lang="vi-VN" sz="1600" kern="1200" smtClean="0"/>
            <a:t>Completion of the </a:t>
          </a:r>
          <a:r>
            <a:rPr lang="vi-VN" sz="1600" b="1" i="1" u="sng" kern="1200" smtClean="0"/>
            <a:t>self</a:t>
          </a:r>
          <a:r>
            <a:rPr lang="vi-VN" sz="1600" kern="1200" smtClean="0"/>
            <a:t> </a:t>
          </a:r>
          <a:r>
            <a:rPr lang="vi-VN" sz="1600" b="1" i="1" u="sng" kern="1200" smtClean="0"/>
            <a:t>review</a:t>
          </a:r>
          <a:r>
            <a:rPr lang="vi-VN" sz="1600" kern="1200" smtClean="0"/>
            <a:t> questions in the lab guide</a:t>
          </a:r>
          <a:endParaRPr lang="en-US" sz="1600" kern="1200"/>
        </a:p>
      </dsp:txBody>
      <dsp:txXfrm>
        <a:off x="2110715" y="4340121"/>
        <a:ext cx="2228793" cy="985598"/>
      </dsp:txXfrm>
    </dsp:sp>
    <dsp:sp modelId="{4EA53240-6A3B-44EF-982F-E7C805897FA5}">
      <dsp:nvSpPr>
        <dsp:cNvPr id="0" name=""/>
        <dsp:cNvSpPr/>
      </dsp:nvSpPr>
      <dsp:spPr>
        <a:xfrm rot="10062607">
          <a:off x="3070900" y="3091549"/>
          <a:ext cx="118433" cy="0"/>
        </a:xfrm>
        <a:custGeom>
          <a:avLst/>
          <a:gdLst/>
          <a:ahLst/>
          <a:cxnLst/>
          <a:rect l="0" t="0" r="0" b="0"/>
          <a:pathLst>
            <a:path>
              <a:moveTo>
                <a:pt x="0" y="0"/>
              </a:moveTo>
              <a:lnTo>
                <a:pt x="118433"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78F2-DB64-4575-B54A-84ADF163CDF2}">
      <dsp:nvSpPr>
        <dsp:cNvPr id="0" name=""/>
        <dsp:cNvSpPr/>
      </dsp:nvSpPr>
      <dsp:spPr>
        <a:xfrm>
          <a:off x="1066791" y="2776481"/>
          <a:ext cx="2005466" cy="1092236"/>
        </a:xfrm>
        <a:prstGeom prst="roundRect">
          <a:avLst/>
        </a:prstGeom>
        <a:gradFill rotWithShape="0">
          <a:gsLst>
            <a:gs pos="0">
              <a:schemeClr val="accent5">
                <a:hueOff val="-8514751"/>
                <a:satOff val="34124"/>
                <a:lumOff val="7395"/>
                <a:alphaOff val="0"/>
                <a:tint val="50000"/>
                <a:satMod val="300000"/>
              </a:schemeClr>
            </a:gs>
            <a:gs pos="35000">
              <a:schemeClr val="accent5">
                <a:hueOff val="-8514751"/>
                <a:satOff val="34124"/>
                <a:lumOff val="7395"/>
                <a:alphaOff val="0"/>
                <a:tint val="37000"/>
                <a:satMod val="300000"/>
              </a:schemeClr>
            </a:gs>
            <a:gs pos="100000">
              <a:schemeClr val="accent5">
                <a:hueOff val="-8514751"/>
                <a:satOff val="34124"/>
                <a:lumOff val="73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rtl="0">
            <a:lnSpc>
              <a:spcPct val="100000"/>
            </a:lnSpc>
            <a:spcBef>
              <a:spcPct val="0"/>
            </a:spcBef>
            <a:spcAft>
              <a:spcPts val="0"/>
            </a:spcAft>
          </a:pPr>
          <a:r>
            <a:rPr lang="vi-VN" sz="1800" b="1" i="1" u="sng" kern="1200" smtClean="0"/>
            <a:t>Study</a:t>
          </a:r>
          <a:r>
            <a:rPr lang="vi-VN" sz="1800" kern="1200" smtClean="0"/>
            <a:t> and understand all the artifacts</a:t>
          </a:r>
          <a:endParaRPr lang="en-US" sz="1800" kern="1200"/>
        </a:p>
      </dsp:txBody>
      <dsp:txXfrm>
        <a:off x="1120110" y="2829800"/>
        <a:ext cx="1898828" cy="985598"/>
      </dsp:txXfrm>
    </dsp:sp>
    <dsp:sp modelId="{7E739126-418B-4B04-96A2-EEDCE3C318D4}">
      <dsp:nvSpPr>
        <dsp:cNvPr id="0" name=""/>
        <dsp:cNvSpPr/>
      </dsp:nvSpPr>
      <dsp:spPr>
        <a:xfrm rot="12712634">
          <a:off x="3009318" y="2057662"/>
          <a:ext cx="193229" cy="0"/>
        </a:xfrm>
        <a:custGeom>
          <a:avLst/>
          <a:gdLst/>
          <a:ahLst/>
          <a:cxnLst/>
          <a:rect l="0" t="0" r="0" b="0"/>
          <a:pathLst>
            <a:path>
              <a:moveTo>
                <a:pt x="0" y="0"/>
              </a:moveTo>
              <a:lnTo>
                <a:pt x="19322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CDA86-6ED9-412E-BAE5-E781E737A9C2}">
      <dsp:nvSpPr>
        <dsp:cNvPr id="0" name=""/>
        <dsp:cNvSpPr/>
      </dsp:nvSpPr>
      <dsp:spPr>
        <a:xfrm>
          <a:off x="1066797" y="914403"/>
          <a:ext cx="2157877" cy="1092236"/>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622300" rtl="0">
            <a:lnSpc>
              <a:spcPct val="100000"/>
            </a:lnSpc>
            <a:spcBef>
              <a:spcPct val="0"/>
            </a:spcBef>
            <a:spcAft>
              <a:spcPts val="0"/>
            </a:spcAft>
          </a:pPr>
          <a:r>
            <a:rPr lang="vi-VN" sz="1400" b="1" i="1" u="sng" kern="1200" smtClean="0"/>
            <a:t>Completion</a:t>
          </a:r>
          <a:r>
            <a:rPr lang="vi-VN" sz="1400" kern="1200" smtClean="0"/>
            <a:t> of the project on time inclusive of individual and group activities</a:t>
          </a:r>
          <a:endParaRPr lang="en-US" sz="1400" kern="1200"/>
        </a:p>
      </dsp:txBody>
      <dsp:txXfrm>
        <a:off x="1120116" y="967722"/>
        <a:ext cx="2051239" cy="98559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7/11/2020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7/11/2020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webopedia.com/TERM/B/Business_Continuity_Planning_BCP.html" TargetMode="External"/><Relationship Id="rId3" Type="http://schemas.openxmlformats.org/officeDocument/2006/relationships/hyperlink" Target="http://www.webopedia.com/TERM/C/cloud_computing.html" TargetMode="External"/><Relationship Id="rId7" Type="http://schemas.openxmlformats.org/officeDocument/2006/relationships/hyperlink" Target="http://www.webopedia.com/TERM/E/erp.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webopedia.com/TERM/C/CRM.html" TargetMode="External"/><Relationship Id="rId5" Type="http://schemas.openxmlformats.org/officeDocument/2006/relationships/hyperlink" Target="http://www.webopedia.com/quick_ref/small_business_marketing.asp" TargetMode="External"/><Relationship Id="rId4" Type="http://schemas.openxmlformats.org/officeDocument/2006/relationships/hyperlink" Target="http://www.webopedia.com/quick_ref/ecommerce_shopping_process.asp" TargetMode="External"/><Relationship Id="rId9" Type="http://schemas.openxmlformats.org/officeDocument/2006/relationships/hyperlink" Target="http://www.webopedia.com/TERM/E/EAI.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414716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Comment should be meaningful, not repeat the code.</a:t>
            </a:r>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6BD48-5440-4E68-961F-2F4CD7F3B764}" type="slidenum">
              <a:rPr lang="en-US" smtClean="0"/>
              <a:pPr fontAlgn="base">
                <a:spcBef>
                  <a:spcPct val="0"/>
                </a:spcBef>
                <a:spcAft>
                  <a:spcPct val="0"/>
                </a:spcAft>
                <a:defRPr/>
              </a:pPr>
              <a:t>22</a:t>
            </a:fld>
            <a:endParaRPr lang="en-US" smtClean="0"/>
          </a:p>
        </p:txBody>
      </p:sp>
    </p:spTree>
    <p:extLst>
      <p:ext uri="{BB962C8B-B14F-4D97-AF65-F5344CB8AC3E}">
        <p14:creationId xmlns:p14="http://schemas.microsoft.com/office/powerpoint/2010/main" val="45501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smtClean="0">
              <a:latin typeface="Calibri" pitchFamily="34" charset="0"/>
            </a:endParaRPr>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35C642-707F-481D-884C-FD35ACD69D96}" type="slidenum">
              <a:rPr lang="en-US" smtClean="0"/>
              <a:pPr fontAlgn="base">
                <a:spcBef>
                  <a:spcPct val="0"/>
                </a:spcBef>
                <a:spcAft>
                  <a:spcPct val="0"/>
                </a:spcAft>
                <a:defRPr/>
              </a:pPr>
              <a:t>23</a:t>
            </a:fld>
            <a:endParaRPr lang="en-US" smtClean="0"/>
          </a:p>
        </p:txBody>
      </p:sp>
    </p:spTree>
    <p:extLst>
      <p:ext uri="{BB962C8B-B14F-4D97-AF65-F5344CB8AC3E}">
        <p14:creationId xmlns:p14="http://schemas.microsoft.com/office/powerpoint/2010/main" val="582100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Teacher may talk more about some other best practice in naming convention</a:t>
            </a:r>
          </a:p>
          <a:p>
            <a:pPr eaLnBrk="1" hangingPunct="1">
              <a:spcBef>
                <a:spcPct val="0"/>
              </a:spcBef>
            </a:pPr>
            <a:r>
              <a:rPr lang="en-US" altLang="en-US" smtClean="0">
                <a:latin typeface="Arial" charset="0"/>
                <a:cs typeface="Arial" charset="0"/>
              </a:rPr>
              <a:t>- use whole words, avoid acronyms and abbreviations: sử dụng cả từ để đặt tên định danh, tránh dùng những từ được viết tắt, nếu có thì cmt rõ ràng</a:t>
            </a:r>
          </a:p>
          <a:p>
            <a:pPr eaLnBrk="1" hangingPunct="1">
              <a:spcBef>
                <a:spcPct val="0"/>
              </a:spcBef>
            </a:pPr>
            <a:endParaRPr lang="en-US" alt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B82DA1-0947-4F19-B6AE-6071EA1EE440}" type="slidenum">
              <a:rPr lang="en-US" smtClean="0"/>
              <a:pPr fontAlgn="base">
                <a:spcBef>
                  <a:spcPct val="0"/>
                </a:spcBef>
                <a:spcAft>
                  <a:spcPct val="0"/>
                </a:spcAft>
                <a:defRPr/>
              </a:pPr>
              <a:t>24</a:t>
            </a:fld>
            <a:endParaRPr lang="en-US" smtClean="0"/>
          </a:p>
        </p:txBody>
      </p:sp>
    </p:spTree>
    <p:extLst>
      <p:ext uri="{BB962C8B-B14F-4D97-AF65-F5344CB8AC3E}">
        <p14:creationId xmlns:p14="http://schemas.microsoft.com/office/powerpoint/2010/main" val="2477390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Don’t use these keywords as variable names, class names, etc </a:t>
            </a:r>
          </a:p>
          <a:p>
            <a:pPr eaLnBrk="1" hangingPunct="1">
              <a:spcBef>
                <a:spcPct val="0"/>
              </a:spcBef>
            </a:pPr>
            <a:r>
              <a:rPr lang="en-US" altLang="en-US" smtClean="0"/>
              <a:t>jdk1.2, 1.3 and 1.4 == Java2 "platform" </a:t>
            </a:r>
            <a:br>
              <a:rPr lang="en-US" altLang="en-US" smtClean="0"/>
            </a:br>
            <a:r>
              <a:rPr lang="en-US" altLang="en-US" smtClean="0"/>
              <a:t>jdk1.5 == java 5 </a:t>
            </a:r>
            <a:br>
              <a:rPr lang="en-US" altLang="en-US" smtClean="0"/>
            </a:br>
            <a:r>
              <a:rPr lang="en-US" altLang="en-US" smtClean="0"/>
              <a:t>jdk1.6 == java 6</a:t>
            </a:r>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A14CDB-6206-4362-96A6-8D1244AB1222}" type="slidenum">
              <a:rPr lang="en-US" smtClean="0"/>
              <a:pPr fontAlgn="base">
                <a:spcBef>
                  <a:spcPct val="0"/>
                </a:spcBef>
                <a:spcAft>
                  <a:spcPct val="0"/>
                </a:spcAft>
                <a:defRPr/>
              </a:pPr>
              <a:t>25</a:t>
            </a:fld>
            <a:endParaRPr lang="en-US" smtClean="0"/>
          </a:p>
        </p:txBody>
      </p:sp>
    </p:spTree>
    <p:extLst>
      <p:ext uri="{BB962C8B-B14F-4D97-AF65-F5344CB8AC3E}">
        <p14:creationId xmlns:p14="http://schemas.microsoft.com/office/powerpoint/2010/main" val="256170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28</a:t>
            </a:fld>
            <a:endParaRPr lang="en-US"/>
          </a:p>
        </p:txBody>
      </p:sp>
    </p:spTree>
    <p:extLst>
      <p:ext uri="{BB962C8B-B14F-4D97-AF65-F5344CB8AC3E}">
        <p14:creationId xmlns:p14="http://schemas.microsoft.com/office/powerpoint/2010/main" val="3931716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 primitive type is predefined by the language and is named by a reserved keyword. Primitive values do not share state with other primitive values.</a:t>
            </a:r>
          </a:p>
          <a:p>
            <a:pPr eaLnBrk="1" hangingPunct="1">
              <a:spcBef>
                <a:spcPct val="0"/>
              </a:spcBef>
            </a:pPr>
            <a:r>
              <a:rPr lang="en-US" altLang="en-US" smtClean="0"/>
              <a:t>- </a:t>
            </a:r>
            <a:r>
              <a:rPr lang="en-US" altLang="en-US" smtClean="0">
                <a:latin typeface="Arial" charset="0"/>
                <a:cs typeface="Arial" charset="0"/>
              </a:rPr>
              <a:t>inclusive: thể hiện chứa cả giá trị biên</a:t>
            </a:r>
            <a:endParaRPr lang="en-US" altLang="en-US" smtClean="0"/>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BAB02F-D399-4AE9-8DAE-9F6C2AE10DBA}" type="slidenum">
              <a:rPr lang="en-US" smtClean="0"/>
              <a:pPr fontAlgn="base">
                <a:spcBef>
                  <a:spcPct val="0"/>
                </a:spcBef>
                <a:spcAft>
                  <a:spcPct val="0"/>
                </a:spcAft>
                <a:defRPr/>
              </a:pPr>
              <a:t>30</a:t>
            </a:fld>
            <a:endParaRPr lang="en-US" smtClean="0"/>
          </a:p>
        </p:txBody>
      </p:sp>
    </p:spTree>
    <p:extLst>
      <p:ext uri="{BB962C8B-B14F-4D97-AF65-F5344CB8AC3E}">
        <p14:creationId xmlns:p14="http://schemas.microsoft.com/office/powerpoint/2010/main" val="2608441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A primitive type is predefined by the language and is named by a reserved keyword. Primitive values do not share state with other primitive values.</a:t>
            </a:r>
          </a:p>
          <a:p>
            <a:pPr eaLnBrk="1" hangingPunct="1">
              <a:spcBef>
                <a:spcPct val="0"/>
              </a:spcBef>
            </a:pPr>
            <a:r>
              <a:rPr lang="en-US" altLang="en-US" smtClean="0"/>
              <a:t>https://vi.wikipedia.org/wiki/S%E1%BB%91_th%E1%BB%B1c_d%E1%BA%A5u_ph%E1%BA%A9y_%C4%91%E1%BB%99ng</a:t>
            </a:r>
          </a:p>
          <a:p>
            <a:pPr eaLnBrk="1" hangingPunct="1">
              <a:spcBef>
                <a:spcPct val="0"/>
              </a:spcBef>
            </a:pPr>
            <a:endParaRPr lang="en-US" altLang="en-US" smtClean="0"/>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AA68AC-113B-4703-B1B4-6AA84D091332}" type="slidenum">
              <a:rPr lang="en-US" smtClean="0"/>
              <a:pPr fontAlgn="base">
                <a:spcBef>
                  <a:spcPct val="0"/>
                </a:spcBef>
                <a:spcAft>
                  <a:spcPct val="0"/>
                </a:spcAft>
                <a:defRPr/>
              </a:pPr>
              <a:t>31</a:t>
            </a:fld>
            <a:endParaRPr lang="en-US" smtClean="0"/>
          </a:p>
        </p:txBody>
      </p:sp>
    </p:spTree>
    <p:extLst>
      <p:ext uri="{BB962C8B-B14F-4D97-AF65-F5344CB8AC3E}">
        <p14:creationId xmlns:p14="http://schemas.microsoft.com/office/powerpoint/2010/main" val="3223270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general-purpose programming, the decimal system is likely to be the only number system you'll ever use. However, if you need to use another number system, the following example shows the correct syntax. The prefix 0x indicates hexadecimal and 0b indicates binary:</a:t>
            </a:r>
          </a:p>
          <a:p>
            <a:r>
              <a:rPr lang="en-US" altLang="en-US" smtClean="0"/>
              <a:t>// The number 26, in decimal </a:t>
            </a:r>
          </a:p>
          <a:p>
            <a:r>
              <a:rPr lang="en-US" altLang="en-US" smtClean="0"/>
              <a:t>int decVal = 26; </a:t>
            </a:r>
          </a:p>
          <a:p>
            <a:r>
              <a:rPr lang="en-US" altLang="en-US" smtClean="0"/>
              <a:t>// The number 26, in hexadecimal </a:t>
            </a:r>
          </a:p>
          <a:p>
            <a:r>
              <a:rPr lang="en-US" altLang="en-US" smtClean="0"/>
              <a:t>int hexVal = 0x1a; </a:t>
            </a:r>
          </a:p>
          <a:p>
            <a:r>
              <a:rPr lang="en-US" altLang="en-US" smtClean="0"/>
              <a:t>// The number 26, in binary </a:t>
            </a:r>
          </a:p>
          <a:p>
            <a:r>
              <a:rPr lang="en-US" altLang="en-US" smtClean="0"/>
              <a:t>int binVal = 0b11010;</a:t>
            </a:r>
          </a:p>
          <a:p>
            <a:endParaRPr lang="en-US" altLang="en-US" smtClean="0"/>
          </a:p>
        </p:txBody>
      </p:sp>
      <p:sp>
        <p:nvSpPr>
          <p:cNvPr id="4" name="Slide Number Placeholder 3"/>
          <p:cNvSpPr>
            <a:spLocks noGrp="1"/>
          </p:cNvSpPr>
          <p:nvPr>
            <p:ph type="sldNum" sz="quarter" idx="5"/>
          </p:nvPr>
        </p:nvSpPr>
        <p:spPr/>
        <p:txBody>
          <a:bodyPr/>
          <a:lstStyle/>
          <a:p>
            <a:pPr>
              <a:defRPr/>
            </a:pPr>
            <a:fld id="{B22015DF-A074-48C1-9782-4D8039987531}" type="slidenum">
              <a:rPr lang="en-US" smtClean="0"/>
              <a:pPr>
                <a:defRPr/>
              </a:pPr>
              <a:t>32</a:t>
            </a:fld>
            <a:endParaRPr lang="en-US"/>
          </a:p>
        </p:txBody>
      </p:sp>
    </p:spTree>
    <p:extLst>
      <p:ext uri="{BB962C8B-B14F-4D97-AF65-F5344CB8AC3E}">
        <p14:creationId xmlns:p14="http://schemas.microsoft.com/office/powerpoint/2010/main" val="2789764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latin typeface="Arial" charset="0"/>
                <a:cs typeface="Arial" charset="0"/>
              </a:rPr>
              <a:t>?: Ternary </a:t>
            </a:r>
            <a:endParaRPr lang="en-US" altLang="en-US" b="1" smtClean="0"/>
          </a:p>
          <a:p>
            <a:r>
              <a:rPr lang="en-US" altLang="en-US" smtClean="0"/>
              <a:t>variable x = (expression) ? value if true : value if false</a:t>
            </a:r>
          </a:p>
        </p:txBody>
      </p:sp>
      <p:sp>
        <p:nvSpPr>
          <p:cNvPr id="4" name="Slide Number Placeholder 3"/>
          <p:cNvSpPr>
            <a:spLocks noGrp="1"/>
          </p:cNvSpPr>
          <p:nvPr>
            <p:ph type="sldNum" sz="quarter" idx="5"/>
          </p:nvPr>
        </p:nvSpPr>
        <p:spPr/>
        <p:txBody>
          <a:bodyPr/>
          <a:lstStyle/>
          <a:p>
            <a:pPr>
              <a:defRPr/>
            </a:pPr>
            <a:fld id="{34221044-F943-44B8-AF37-45045148B3DA}" type="slidenum">
              <a:rPr lang="en-US" smtClean="0"/>
              <a:pPr>
                <a:defRPr/>
              </a:pPr>
              <a:t>37</a:t>
            </a:fld>
            <a:endParaRPr lang="en-US"/>
          </a:p>
        </p:txBody>
      </p:sp>
    </p:spTree>
    <p:extLst>
      <p:ext uri="{BB962C8B-B14F-4D97-AF65-F5344CB8AC3E}">
        <p14:creationId xmlns:p14="http://schemas.microsoft.com/office/powerpoint/2010/main" val="183540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smtClean="0">
                <a:solidFill>
                  <a:srgbClr val="3F7F5F"/>
                </a:solidFill>
                <a:latin typeface="Consolas"/>
              </a:rPr>
              <a:t>00001011  = 11110100 = -12 = 4+ 16</a:t>
            </a:r>
            <a:r>
              <a:rPr lang="pt-BR" sz="1200" b="1" baseline="0" smtClean="0">
                <a:solidFill>
                  <a:srgbClr val="3F7F5F"/>
                </a:solidFill>
                <a:latin typeface="Consolas"/>
              </a:rPr>
              <a:t> + 32 + 64-128 = -12</a:t>
            </a:r>
            <a:endParaRPr lang="pt-BR" sz="1200" b="1" smtClean="0">
              <a:solidFill>
                <a:srgbClr val="3F7F5F"/>
              </a:solidFill>
              <a:latin typeface="Consolas"/>
            </a:endParaRPr>
          </a:p>
          <a:p>
            <a:r>
              <a:rPr lang="pt-BR" sz="1200" b="1" smtClean="0">
                <a:solidFill>
                  <a:srgbClr val="3F7F5F"/>
                </a:solidFill>
                <a:latin typeface="Consolas"/>
              </a:rPr>
              <a:t>00001011 = 00101100</a:t>
            </a:r>
            <a:r>
              <a:rPr lang="pt-BR" sz="1200" b="1" baseline="0" smtClean="0">
                <a:solidFill>
                  <a:srgbClr val="3F7F5F"/>
                </a:solidFill>
                <a:latin typeface="Consolas"/>
              </a:rPr>
              <a:t> = 4+8+ 32 = 44</a:t>
            </a:r>
          </a:p>
          <a:p>
            <a:r>
              <a:rPr lang="pt-BR" sz="1200" b="1" baseline="0" smtClean="0">
                <a:solidFill>
                  <a:srgbClr val="3F7F5F"/>
                </a:solidFill>
                <a:latin typeface="Consolas"/>
              </a:rPr>
              <a:t>00001011 = 00000010 = 2</a:t>
            </a:r>
          </a:p>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42</a:t>
            </a:fld>
            <a:endParaRPr lang="en-US"/>
          </a:p>
        </p:txBody>
      </p:sp>
    </p:spTree>
    <p:extLst>
      <p:ext uri="{BB962C8B-B14F-4D97-AF65-F5344CB8AC3E}">
        <p14:creationId xmlns:p14="http://schemas.microsoft.com/office/powerpoint/2010/main" val="656700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a:t>
            </a:fld>
            <a:endParaRPr lang="en-US"/>
          </a:p>
        </p:txBody>
      </p:sp>
    </p:spTree>
    <p:extLst>
      <p:ext uri="{BB962C8B-B14F-4D97-AF65-F5344CB8AC3E}">
        <p14:creationId xmlns:p14="http://schemas.microsoft.com/office/powerpoint/2010/main" val="1363122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The operators in the following table are listed according to precedence order. The closer to the top of the table an operator appears, the higher its precedence. Operators with higher precedence are evaluated before operators with relatively lower precedence. Operators on the same line have equal precedence. When operators of equal precedence appear in the same expression, a rule must govern which is evaluated first. All binary operators except for the assignment operators are evaluated from left to right; assignment operators are evaluated right to left. </a:t>
            </a:r>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F88142-02AB-4C29-BDB7-6CCAFC8DB6ED}" type="slidenum">
              <a:rPr lang="en-US" smtClean="0"/>
              <a:pPr fontAlgn="base">
                <a:spcBef>
                  <a:spcPct val="0"/>
                </a:spcBef>
                <a:spcAft>
                  <a:spcPct val="0"/>
                </a:spcAft>
                <a:defRPr/>
              </a:pPr>
              <a:t>43</a:t>
            </a:fld>
            <a:endParaRPr lang="en-US" smtClean="0"/>
          </a:p>
        </p:txBody>
      </p:sp>
    </p:spTree>
    <p:extLst>
      <p:ext uri="{BB962C8B-B14F-4D97-AF65-F5344CB8AC3E}">
        <p14:creationId xmlns:p14="http://schemas.microsoft.com/office/powerpoint/2010/main" val="2207917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 </a:t>
            </a:r>
            <a:r>
              <a:rPr lang="en-US" altLang="en-US" smtClean="0">
                <a:latin typeface="Arial" charset="0"/>
                <a:cs typeface="Arial" charset="0"/>
              </a:rPr>
              <a:t>Promoted (</a:t>
            </a:r>
            <a:r>
              <a:rPr lang="en-US" altLang="en-US" smtClean="0"/>
              <a:t>/</a:t>
            </a:r>
            <a:r>
              <a:rPr lang="en-US" altLang="en-US" b="1" smtClean="0"/>
              <a:t>prəˈmoʊt</a:t>
            </a:r>
            <a:r>
              <a:rPr lang="en-US" altLang="en-US" smtClean="0"/>
              <a:t>/</a:t>
            </a:r>
            <a:r>
              <a:rPr lang="en-US" altLang="en-US" smtClean="0">
                <a:latin typeface="Arial" charset="0"/>
                <a:cs typeface="Arial" charset="0"/>
              </a:rPr>
              <a:t>): </a:t>
            </a:r>
            <a:endParaRPr lang="en-US" altLang="en-US" smtClean="0"/>
          </a:p>
        </p:txBody>
      </p:sp>
      <p:sp>
        <p:nvSpPr>
          <p:cNvPr id="4" name="Slide Number Placeholder 3"/>
          <p:cNvSpPr>
            <a:spLocks noGrp="1"/>
          </p:cNvSpPr>
          <p:nvPr>
            <p:ph type="sldNum" sz="quarter" idx="5"/>
          </p:nvPr>
        </p:nvSpPr>
        <p:spPr/>
        <p:txBody>
          <a:bodyPr/>
          <a:lstStyle/>
          <a:p>
            <a:pPr>
              <a:defRPr/>
            </a:pPr>
            <a:fld id="{417766F2-3B1C-4EA8-A9BB-C6C5BFF0F61E}" type="slidenum">
              <a:rPr lang="en-US" smtClean="0"/>
              <a:pPr>
                <a:defRPr/>
              </a:pPr>
              <a:t>46</a:t>
            </a:fld>
            <a:endParaRPr lang="en-US"/>
          </a:p>
        </p:txBody>
      </p:sp>
    </p:spTree>
    <p:extLst>
      <p:ext uri="{BB962C8B-B14F-4D97-AF65-F5344CB8AC3E}">
        <p14:creationId xmlns:p14="http://schemas.microsoft.com/office/powerpoint/2010/main" val="912655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53</a:t>
            </a:fld>
            <a:endParaRPr lang="en-US"/>
          </a:p>
        </p:txBody>
      </p:sp>
    </p:spTree>
    <p:extLst>
      <p:ext uri="{BB962C8B-B14F-4D97-AF65-F5344CB8AC3E}">
        <p14:creationId xmlns:p14="http://schemas.microsoft.com/office/powerpoint/2010/main" val="1363122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vi-VN" altLang="en-US" sz="2800" smtClean="0"/>
              <a:t>The following are strongly suggested for a better learning and understanding of this course:</a:t>
            </a:r>
          </a:p>
          <a:p>
            <a:pPr marL="342900" indent="-342900" eaLnBrk="1" hangingPunct="1">
              <a:spcBef>
                <a:spcPts val="600"/>
              </a:spcBef>
              <a:buFont typeface="Arial" panose="020B0604020202020204" pitchFamily="34" charset="0"/>
              <a:buChar char="•"/>
              <a:defRPr/>
            </a:pPr>
            <a:r>
              <a:rPr lang="vi-VN" altLang="en-US" sz="2000" smtClean="0"/>
              <a:t>Noting down the key concepts in the class</a:t>
            </a:r>
          </a:p>
          <a:p>
            <a:pPr marL="342900" indent="-342900" eaLnBrk="1" hangingPunct="1">
              <a:spcBef>
                <a:spcPts val="600"/>
              </a:spcBef>
              <a:buFont typeface="Arial" panose="020B0604020202020204" pitchFamily="34" charset="0"/>
              <a:buChar char="•"/>
              <a:defRPr/>
            </a:pPr>
            <a:r>
              <a:rPr lang="vi-VN" altLang="en-US" sz="2000" smtClean="0"/>
              <a:t>Analyze all the examples / code snippets provided</a:t>
            </a:r>
          </a:p>
          <a:p>
            <a:pPr marL="342900" indent="-342900" eaLnBrk="1" hangingPunct="1">
              <a:spcBef>
                <a:spcPts val="600"/>
              </a:spcBef>
              <a:buFont typeface="Arial" panose="020B0604020202020204" pitchFamily="34" charset="0"/>
              <a:buChar char="•"/>
              <a:defRPr/>
            </a:pPr>
            <a:r>
              <a:rPr lang="vi-VN" altLang="en-US" sz="2000" smtClean="0"/>
              <a:t>Study and understand the self study topics</a:t>
            </a:r>
          </a:p>
          <a:p>
            <a:pPr marL="342900" indent="-342900" eaLnBrk="1" hangingPunct="1">
              <a:spcBef>
                <a:spcPts val="600"/>
              </a:spcBef>
              <a:buFont typeface="Arial" panose="020B0604020202020204" pitchFamily="34" charset="0"/>
              <a:buChar char="•"/>
              <a:defRPr/>
            </a:pPr>
            <a:r>
              <a:rPr lang="vi-VN" altLang="en-US" sz="2000" smtClean="0"/>
              <a:t>Completion and submission of all the assignments, on time</a:t>
            </a:r>
          </a:p>
          <a:p>
            <a:pPr marL="342900" indent="-342900" eaLnBrk="1" hangingPunct="1">
              <a:spcBef>
                <a:spcPts val="600"/>
              </a:spcBef>
              <a:buFont typeface="Arial" panose="020B0604020202020204" pitchFamily="34" charset="0"/>
              <a:buChar char="•"/>
              <a:defRPr/>
            </a:pPr>
            <a:r>
              <a:rPr lang="vi-VN" altLang="en-US" sz="2000" smtClean="0"/>
              <a:t>Completion of the self review questions in the lab guide</a:t>
            </a:r>
          </a:p>
          <a:p>
            <a:pPr marL="342900" indent="-342900" eaLnBrk="1" hangingPunct="1">
              <a:spcBef>
                <a:spcPts val="600"/>
              </a:spcBef>
              <a:buFont typeface="Arial" panose="020B0604020202020204" pitchFamily="34" charset="0"/>
              <a:buChar char="•"/>
              <a:defRPr/>
            </a:pPr>
            <a:r>
              <a:rPr lang="vi-VN" altLang="en-US" sz="2000" smtClean="0"/>
              <a:t>Study and understand all the artifacts including the reference materials / e-learning / supplementary materials specified</a:t>
            </a:r>
          </a:p>
          <a:p>
            <a:pPr marL="342900" indent="-342900" eaLnBrk="1" hangingPunct="1">
              <a:spcBef>
                <a:spcPts val="600"/>
              </a:spcBef>
              <a:buFont typeface="Arial" panose="020B0604020202020204" pitchFamily="34" charset="0"/>
              <a:buChar char="•"/>
              <a:defRPr/>
            </a:pPr>
            <a:r>
              <a:rPr lang="vi-VN" altLang="en-US" sz="2000" smtClean="0"/>
              <a:t>Completion of the project (if application for this course) on time inclusive of individual and group activities</a:t>
            </a:r>
          </a:p>
          <a:p>
            <a:pPr marL="342900" indent="-342900" eaLnBrk="1" hangingPunct="1">
              <a:spcBef>
                <a:spcPts val="600"/>
              </a:spcBef>
              <a:buFont typeface="Arial" panose="020B0604020202020204" pitchFamily="34" charset="0"/>
              <a:buChar char="•"/>
              <a:defRPr/>
            </a:pPr>
            <a:r>
              <a:rPr lang="vi-VN" altLang="en-US" sz="2000" smtClean="0"/>
              <a:t>Taking part in the self assessment activities</a:t>
            </a:r>
          </a:p>
          <a:p>
            <a:pPr marL="342900" indent="-342900" eaLnBrk="1" hangingPunct="1">
              <a:spcBef>
                <a:spcPts val="600"/>
              </a:spcBef>
              <a:buFont typeface="Arial" panose="020B0604020202020204" pitchFamily="34" charset="0"/>
              <a:buChar char="•"/>
              <a:defRPr/>
            </a:pPr>
            <a:r>
              <a:rPr lang="vi-VN" altLang="en-US" sz="2000" smtClean="0"/>
              <a:t>Participation in the doubt clearing Sections</a:t>
            </a: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D720ED6-4FE4-4B42-A83F-06B276502389}" type="slidenum">
              <a:rPr lang="en-US" altLang="en-US" smtClean="0"/>
              <a:pPr>
                <a:spcBef>
                  <a:spcPct val="0"/>
                </a:spcBef>
              </a:pPr>
              <a:t>54</a:t>
            </a:fld>
            <a:endParaRPr lang="en-US" altLang="en-US" smtClean="0"/>
          </a:p>
        </p:txBody>
      </p:sp>
    </p:spTree>
    <p:extLst>
      <p:ext uri="{BB962C8B-B14F-4D97-AF65-F5344CB8AC3E}">
        <p14:creationId xmlns:p14="http://schemas.microsoft.com/office/powerpoint/2010/main" val="150375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smtClean="0">
                <a:solidFill>
                  <a:schemeClr val="tx1"/>
                </a:solidFill>
                <a:effectLst/>
                <a:latin typeface="+mn-lt"/>
                <a:ea typeface="+mn-ea"/>
                <a:cs typeface="+mn-cs"/>
              </a:rPr>
              <a:t>JAVA was developed by Sun Microsystems Inc in 1991, later acquired by Oracle Corporation. It was developed by James Gosling and Patrick Naughton. I</a:t>
            </a:r>
            <a:endParaRPr lang="en-US" altLang="en-US" smtClean="0"/>
          </a:p>
        </p:txBody>
      </p:sp>
      <p:sp>
        <p:nvSpPr>
          <p:cNvPr id="4" name="Slide Number Placeholder 3"/>
          <p:cNvSpPr>
            <a:spLocks noGrp="1"/>
          </p:cNvSpPr>
          <p:nvPr>
            <p:ph type="sldNum" sz="quarter" idx="5"/>
          </p:nvPr>
        </p:nvSpPr>
        <p:spPr/>
        <p:txBody>
          <a:bodyPr/>
          <a:lstStyle/>
          <a:p>
            <a:pPr>
              <a:defRPr/>
            </a:pPr>
            <a:fld id="{F3FED678-3395-47E2-8B06-FFD32C076D44}" type="slidenum">
              <a:rPr lang="en-US" smtClean="0"/>
              <a:pPr>
                <a:defRPr/>
              </a:pPr>
              <a:t>4</a:t>
            </a:fld>
            <a:endParaRPr lang="en-US"/>
          </a:p>
        </p:txBody>
      </p:sp>
    </p:spTree>
    <p:extLst>
      <p:ext uri="{BB962C8B-B14F-4D97-AF65-F5344CB8AC3E}">
        <p14:creationId xmlns:p14="http://schemas.microsoft.com/office/powerpoint/2010/main" val="196459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US" smtClean="0"/>
              <a:t>Trends</a:t>
            </a:r>
            <a:r>
              <a:rPr lang="en-US" baseline="30000" smtClean="0"/>
              <a:t>[xu</a:t>
            </a:r>
            <a:r>
              <a:rPr lang="en-US" smtClean="0"/>
              <a:t> </a:t>
            </a:r>
            <a:r>
              <a:rPr lang="en-US" baseline="30000" smtClean="0"/>
              <a:t>hướng]</a:t>
            </a:r>
            <a:r>
              <a:rPr lang="en-US" smtClean="0"/>
              <a:t> in Enterprise Apps:</a:t>
            </a:r>
          </a:p>
          <a:p>
            <a:pPr marL="171450" indent="-171450">
              <a:buFont typeface="Wingdings" panose="05000000000000000000" pitchFamily="2" charset="2"/>
              <a:buChar char="ü"/>
              <a:defRPr/>
            </a:pPr>
            <a:r>
              <a:rPr lang="en-US" smtClean="0"/>
              <a:t>Another trend in enterprise applications is the move to </a:t>
            </a:r>
            <a:r>
              <a:rPr lang="en-US" smtClean="0">
                <a:hlinkClick r:id="rId3"/>
              </a:rPr>
              <a:t>cloud computing</a:t>
            </a:r>
            <a:r>
              <a:rPr lang="en-US" smtClean="0"/>
              <a:t> - a type of Internet-based computing</a:t>
            </a:r>
          </a:p>
          <a:p>
            <a:pPr marL="171450" indent="-171450">
              <a:buFont typeface="Wingdings" panose="05000000000000000000" pitchFamily="2" charset="2"/>
              <a:buChar char="ü"/>
              <a:defRPr/>
            </a:pPr>
            <a:r>
              <a:rPr lang="en-US" smtClean="0"/>
              <a:t>Some of the more common types of enterprise applications include the following:</a:t>
            </a:r>
          </a:p>
          <a:p>
            <a:pPr marL="685800" lvl="1" indent="-228600">
              <a:buFont typeface="Wingdings" panose="05000000000000000000" pitchFamily="2" charset="2"/>
              <a:buChar char="§"/>
              <a:defRPr/>
            </a:pPr>
            <a:r>
              <a:rPr lang="en-US" smtClean="0"/>
              <a:t>automated billing systems</a:t>
            </a:r>
          </a:p>
          <a:p>
            <a:pPr marL="685800" lvl="1" indent="-228600">
              <a:buFont typeface="Wingdings" panose="05000000000000000000" pitchFamily="2" charset="2"/>
              <a:buChar char="§"/>
              <a:defRPr/>
            </a:pPr>
            <a:r>
              <a:rPr lang="en-US" smtClean="0">
                <a:hlinkClick r:id="rId4"/>
              </a:rPr>
              <a:t>payment processing</a:t>
            </a:r>
            <a:r>
              <a:rPr lang="en-US" smtClean="0"/>
              <a:t> (Electronic Shopping Carts &amp; Payment Processing)</a:t>
            </a:r>
          </a:p>
          <a:p>
            <a:pPr marL="685800" lvl="1" indent="-228600">
              <a:buFont typeface="Wingdings" panose="05000000000000000000" pitchFamily="2" charset="2"/>
              <a:buChar char="§"/>
              <a:defRPr/>
            </a:pPr>
            <a:r>
              <a:rPr lang="en-US" smtClean="0">
                <a:hlinkClick r:id="rId5"/>
              </a:rPr>
              <a:t>email marketing systems</a:t>
            </a:r>
            <a:endParaRPr lang="en-US" smtClean="0"/>
          </a:p>
          <a:p>
            <a:pPr marL="628650" lvl="1" indent="-171450">
              <a:buFont typeface="Wingdings" panose="05000000000000000000" pitchFamily="2" charset="2"/>
              <a:buChar char="§"/>
              <a:defRPr/>
            </a:pPr>
            <a:r>
              <a:rPr lang="en-US" smtClean="0"/>
              <a:t>content management</a:t>
            </a:r>
          </a:p>
          <a:p>
            <a:pPr marL="628650" lvl="1" indent="-171450">
              <a:buFont typeface="Wingdings" panose="05000000000000000000" pitchFamily="2" charset="2"/>
              <a:buChar char="§"/>
              <a:defRPr/>
            </a:pPr>
            <a:r>
              <a:rPr lang="en-US" smtClean="0"/>
              <a:t>call center and customer support</a:t>
            </a:r>
          </a:p>
          <a:p>
            <a:pPr marL="628650" lvl="1" indent="-171450">
              <a:buFont typeface="Wingdings" panose="05000000000000000000" pitchFamily="2" charset="2"/>
              <a:buChar char="§"/>
              <a:defRPr/>
            </a:pPr>
            <a:r>
              <a:rPr lang="en-US" u="sng" smtClean="0">
                <a:hlinkClick r:id="rId6"/>
              </a:rPr>
              <a:t>Customer Relationship Management</a:t>
            </a:r>
            <a:r>
              <a:rPr lang="en-US" smtClean="0"/>
              <a:t> (CRM)</a:t>
            </a:r>
          </a:p>
          <a:p>
            <a:pPr marL="628650" lvl="1" indent="-171450">
              <a:buFont typeface="Wingdings" panose="05000000000000000000" pitchFamily="2" charset="2"/>
              <a:buChar char="§"/>
              <a:defRPr/>
            </a:pPr>
            <a:r>
              <a:rPr lang="en-US" smtClean="0">
                <a:hlinkClick r:id="rId7"/>
              </a:rPr>
              <a:t>Enterprise Resource Planning</a:t>
            </a:r>
            <a:r>
              <a:rPr lang="en-US" smtClean="0"/>
              <a:t> (ERP)</a:t>
            </a:r>
          </a:p>
          <a:p>
            <a:pPr marL="628650" lvl="1" indent="-171450">
              <a:buFont typeface="Wingdings" panose="05000000000000000000" pitchFamily="2" charset="2"/>
              <a:buChar char="§"/>
              <a:defRPr/>
            </a:pPr>
            <a:r>
              <a:rPr lang="en-US" smtClean="0"/>
              <a:t>Business Intelligence</a:t>
            </a:r>
          </a:p>
          <a:p>
            <a:pPr marL="628650" lvl="1" indent="-171450">
              <a:buFont typeface="Wingdings" panose="05000000000000000000" pitchFamily="2" charset="2"/>
              <a:buChar char="§"/>
              <a:defRPr/>
            </a:pPr>
            <a:r>
              <a:rPr lang="en-US" smtClean="0">
                <a:hlinkClick r:id="rId8"/>
              </a:rPr>
              <a:t>Business Continuity Planning</a:t>
            </a:r>
            <a:r>
              <a:rPr lang="en-US" smtClean="0"/>
              <a:t> (BCP)</a:t>
            </a:r>
          </a:p>
          <a:p>
            <a:pPr marL="628650" lvl="1" indent="-171450">
              <a:buFont typeface="Wingdings" panose="05000000000000000000" pitchFamily="2" charset="2"/>
              <a:buChar char="§"/>
              <a:defRPr/>
            </a:pPr>
            <a:r>
              <a:rPr lang="en-US" smtClean="0"/>
              <a:t>HR Management</a:t>
            </a:r>
          </a:p>
          <a:p>
            <a:pPr marL="628650" lvl="1" indent="-171450">
              <a:buFont typeface="Wingdings" panose="05000000000000000000" pitchFamily="2" charset="2"/>
              <a:buChar char="§"/>
              <a:defRPr/>
            </a:pPr>
            <a:r>
              <a:rPr lang="en-US" smtClean="0">
                <a:hlinkClick r:id="rId9"/>
              </a:rPr>
              <a:t>Enterprise Application Integration</a:t>
            </a:r>
            <a:r>
              <a:rPr lang="en-US" smtClean="0"/>
              <a:t> (EAI)</a:t>
            </a:r>
          </a:p>
          <a:p>
            <a:pPr marL="628650" lvl="1" indent="-171450">
              <a:buFont typeface="Wingdings" panose="05000000000000000000" pitchFamily="2" charset="2"/>
              <a:buChar char="§"/>
              <a:defRPr/>
            </a:pPr>
            <a:r>
              <a:rPr lang="en-US" smtClean="0"/>
              <a:t>enterprise search</a:t>
            </a:r>
          </a:p>
          <a:p>
            <a:pPr marL="628650" lvl="1" indent="-171450">
              <a:buFont typeface="Wingdings" panose="05000000000000000000" pitchFamily="2" charset="2"/>
              <a:buChar char="§"/>
              <a:defRPr/>
            </a:pPr>
            <a:r>
              <a:rPr lang="en-US" smtClean="0"/>
              <a:t>messaging and collaboration systems.</a:t>
            </a:r>
          </a:p>
          <a:p>
            <a:pPr lvl="1">
              <a:buFont typeface="Wingdings" panose="05000000000000000000" pitchFamily="2" charset="2"/>
              <a:buNone/>
              <a:defRPr/>
            </a:pPr>
            <a:r>
              <a:rPr lang="en-US" smtClean="0">
                <a:sym typeface="Wingdings" panose="05000000000000000000" pitchFamily="2" charset="2"/>
              </a:rPr>
              <a:t> </a:t>
            </a:r>
            <a:r>
              <a:rPr lang="vi-VN" smtClean="0"/>
              <a:t>ERP được định nghĩa là một hệ thống ứng dụng đa phân hệ” (Multi Module Software Application) giúp tổ chức, doanh nghiệp quản lý các nguồn lực và điều hành tác nghiệp</a:t>
            </a:r>
            <a:endParaRPr lang="en-US" smtClean="0"/>
          </a:p>
          <a:p>
            <a:pPr marL="685800" lvl="1" indent="-228600">
              <a:buFont typeface="Wingdings" panose="05000000000000000000" pitchFamily="2" charset="2"/>
              <a:buChar char="§"/>
              <a:defRPr/>
            </a:pPr>
            <a:endParaRPr lang="en-US"/>
          </a:p>
        </p:txBody>
      </p:sp>
      <p:sp>
        <p:nvSpPr>
          <p:cNvPr id="4" name="Slide Number Placeholder 3"/>
          <p:cNvSpPr>
            <a:spLocks noGrp="1"/>
          </p:cNvSpPr>
          <p:nvPr>
            <p:ph type="sldNum" sz="quarter" idx="5"/>
          </p:nvPr>
        </p:nvSpPr>
        <p:spPr/>
        <p:txBody>
          <a:bodyPr/>
          <a:lstStyle/>
          <a:p>
            <a:pPr>
              <a:defRPr/>
            </a:pPr>
            <a:fld id="{F1733C44-D38A-448F-9437-59057D90FF80}" type="slidenum">
              <a:rPr lang="en-US" smtClean="0"/>
              <a:pPr>
                <a:defRPr/>
              </a:pPr>
              <a:t>5</a:t>
            </a:fld>
            <a:endParaRPr lang="en-US"/>
          </a:p>
        </p:txBody>
      </p:sp>
    </p:spTree>
    <p:extLst>
      <p:ext uri="{BB962C8B-B14F-4D97-AF65-F5344CB8AC3E}">
        <p14:creationId xmlns:p14="http://schemas.microsoft.com/office/powerpoint/2010/main" val="230518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smtClean="0">
                <a:solidFill>
                  <a:schemeClr val="tx1"/>
                </a:solidFill>
                <a:effectLst/>
                <a:latin typeface="+mn-lt"/>
                <a:ea typeface="+mn-ea"/>
                <a:cs typeface="+mn-cs"/>
              </a:rPr>
              <a:t>Compiler(javac) converts source code (.java file) to the byte code(.class file). As mentioned above, JVM executes the bytecode produced by compiler. This byte code can run on any platform such as Windows, Linux, Mac OS etc. Which means a program that is compiled on windows can run on Linux and vice-versa. Each operating system has different JVM, however the output they produce after execution of bytecode is same across all operating systems. That is why we call java as platform independent language.</a:t>
            </a:r>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6</a:t>
            </a:fld>
            <a:endParaRPr lang="en-US"/>
          </a:p>
        </p:txBody>
      </p:sp>
    </p:spTree>
    <p:extLst>
      <p:ext uri="{BB962C8B-B14F-4D97-AF65-F5344CB8AC3E}">
        <p14:creationId xmlns:p14="http://schemas.microsoft.com/office/powerpoint/2010/main" val="212897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a-DK" altLang="en-US" smtClean="0"/>
              <a:t>JDK Alpha and Beta (1995)</a:t>
            </a:r>
          </a:p>
          <a:p>
            <a:r>
              <a:rPr lang="da-DK" altLang="en-US" smtClean="0"/>
              <a:t>JDK 1.0 (January 23, 1996)</a:t>
            </a:r>
          </a:p>
          <a:p>
            <a:r>
              <a:rPr lang="da-DK" altLang="en-US" smtClean="0"/>
              <a:t>JDK 1.1 (February 19, 1997)</a:t>
            </a:r>
          </a:p>
          <a:p>
            <a:r>
              <a:rPr lang="da-DK" altLang="en-US" smtClean="0"/>
              <a:t>J2SE 1.2 (December 8, 1998)</a:t>
            </a:r>
          </a:p>
          <a:p>
            <a:r>
              <a:rPr lang="da-DK" altLang="en-US" smtClean="0"/>
              <a:t>J2SE 1.3 (May 8, 2000)</a:t>
            </a:r>
          </a:p>
          <a:p>
            <a:r>
              <a:rPr lang="da-DK" altLang="en-US" smtClean="0"/>
              <a:t>J2SE 1.4 (February 6, 2002)</a:t>
            </a:r>
          </a:p>
          <a:p>
            <a:r>
              <a:rPr lang="da-DK" altLang="en-US" smtClean="0"/>
              <a:t>J2SE 5.0 (September 30, 2004)</a:t>
            </a:r>
          </a:p>
          <a:p>
            <a:r>
              <a:rPr lang="da-DK" altLang="en-US" smtClean="0"/>
              <a:t>Java SE 6 (December 11, 2006)</a:t>
            </a:r>
          </a:p>
          <a:p>
            <a:r>
              <a:rPr lang="da-DK" altLang="en-US" smtClean="0"/>
              <a:t>Java SE 7 (July 28, 2011)</a:t>
            </a:r>
          </a:p>
          <a:p>
            <a:r>
              <a:rPr lang="pt-BR" altLang="en-US" smtClean="0"/>
              <a:t>Java SE 8 (March 18, 2014)</a:t>
            </a:r>
            <a:endParaRPr lang="da-DK" altLang="en-US" smtClean="0"/>
          </a:p>
        </p:txBody>
      </p:sp>
      <p:sp>
        <p:nvSpPr>
          <p:cNvPr id="4" name="Slide Number Placeholder 3"/>
          <p:cNvSpPr>
            <a:spLocks noGrp="1"/>
          </p:cNvSpPr>
          <p:nvPr>
            <p:ph type="sldNum" sz="quarter" idx="5"/>
          </p:nvPr>
        </p:nvSpPr>
        <p:spPr/>
        <p:txBody>
          <a:bodyPr/>
          <a:lstStyle/>
          <a:p>
            <a:pPr>
              <a:defRPr/>
            </a:pPr>
            <a:fld id="{9C72B882-98ED-454E-B9BA-8DED0654CD9D}" type="slidenum">
              <a:rPr lang="en-US" smtClean="0"/>
              <a:pPr>
                <a:defRPr/>
              </a:pPr>
              <a:t>7</a:t>
            </a:fld>
            <a:endParaRPr lang="en-US"/>
          </a:p>
        </p:txBody>
      </p:sp>
    </p:spTree>
    <p:extLst>
      <p:ext uri="{BB962C8B-B14F-4D97-AF65-F5344CB8AC3E}">
        <p14:creationId xmlns:p14="http://schemas.microsoft.com/office/powerpoint/2010/main" val="4052390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marL="171450" indent="-171450">
              <a:buFont typeface="Arial" charset="0"/>
              <a:buChar char="•"/>
              <a:defRPr/>
            </a:pPr>
            <a:r>
              <a:rPr lang="en-US" b="1" smtClean="0"/>
              <a:t>Machine Language</a:t>
            </a:r>
            <a:r>
              <a:rPr lang="en-US" smtClean="0"/>
              <a:t>:</a:t>
            </a:r>
            <a:br>
              <a:rPr lang="en-US" smtClean="0"/>
            </a:br>
            <a:r>
              <a:rPr lang="en-US" smtClean="0"/>
              <a:t>The CPU has a particular set of codes which mean different things (called an Instruction Set). Not all CPU's use the same set. The major difference is between CISC and RISC, but even inside those camps one CPU might differ from the next. So the same code might not be used in another CPU, or could mean something entirely different.</a:t>
            </a:r>
            <a:br>
              <a:rPr lang="en-US" smtClean="0"/>
            </a:br>
            <a:r>
              <a:rPr lang="en-US" smtClean="0"/>
              <a:t>This is the major reason you need to recompile for other machines. There are some other reasons too, most notably the OS might require other means of communicating with it - i.e. Windows  / Linux on the same CPU doesn't work with the exact same binary executable.</a:t>
            </a:r>
          </a:p>
          <a:p>
            <a:pPr marL="171450" indent="-171450">
              <a:buFont typeface="Arial" charset="0"/>
              <a:buChar char="•"/>
              <a:defRPr/>
            </a:pPr>
            <a:r>
              <a:rPr lang="en-US" b="1" smtClean="0"/>
              <a:t>Byte Code</a:t>
            </a:r>
            <a:r>
              <a:rPr lang="en-US" smtClean="0"/>
              <a:t>:</a:t>
            </a:r>
            <a:br>
              <a:rPr lang="en-US" smtClean="0"/>
            </a:br>
            <a:r>
              <a:rPr lang="en-US" smtClean="0"/>
              <a:t>Usually this is like a </a:t>
            </a:r>
            <a:r>
              <a:rPr lang="en-US" b="1" smtClean="0"/>
              <a:t>virtual CPU</a:t>
            </a:r>
            <a:r>
              <a:rPr lang="en-US" smtClean="0"/>
              <a:t>. Then a program written and compiled to various true CPU's machine language converts this as it runs to that CPU's instruction set.</a:t>
            </a:r>
            <a:endParaRPr lang="en-US"/>
          </a:p>
        </p:txBody>
      </p:sp>
      <p:sp>
        <p:nvSpPr>
          <p:cNvPr id="4" name="Slide Number Placeholder 3"/>
          <p:cNvSpPr>
            <a:spLocks noGrp="1"/>
          </p:cNvSpPr>
          <p:nvPr>
            <p:ph type="sldNum" sz="quarter" idx="5"/>
          </p:nvPr>
        </p:nvSpPr>
        <p:spPr/>
        <p:txBody>
          <a:bodyPr/>
          <a:lstStyle/>
          <a:p>
            <a:pPr>
              <a:defRPr/>
            </a:pPr>
            <a:fld id="{2377A542-8C29-48E5-B9C8-844AD8FB4028}" type="slidenum">
              <a:rPr lang="en-US" smtClean="0"/>
              <a:pPr>
                <a:defRPr/>
              </a:pPr>
              <a:t>10</a:t>
            </a:fld>
            <a:endParaRPr lang="en-US"/>
          </a:p>
        </p:txBody>
      </p:sp>
    </p:spTree>
    <p:extLst>
      <p:ext uri="{BB962C8B-B14F-4D97-AF65-F5344CB8AC3E}">
        <p14:creationId xmlns:p14="http://schemas.microsoft.com/office/powerpoint/2010/main" val="389220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z="2400" smtClean="0"/>
              <a:t>PATH=C:\Program Files\Java\jdk1.8.0_45\bin</a:t>
            </a:r>
            <a:endParaRPr lang="en-US" altLang="en-US" smtClean="0"/>
          </a:p>
          <a:p>
            <a:pPr eaLnBrk="1" hangingPunct="1">
              <a:spcBef>
                <a:spcPct val="0"/>
              </a:spcBef>
            </a:pPr>
            <a:endParaRPr lang="en-US" altLang="en-US" smtClean="0"/>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03A876-A1B6-4063-9B7A-65C1DC3D91C5}" type="slidenum">
              <a:rPr lang="en-US" smtClean="0"/>
              <a:pPr fontAlgn="base">
                <a:spcBef>
                  <a:spcPct val="0"/>
                </a:spcBef>
                <a:spcAft>
                  <a:spcPct val="0"/>
                </a:spcAft>
                <a:defRPr/>
              </a:pPr>
              <a:t>16</a:t>
            </a:fld>
            <a:endParaRPr lang="en-US" smtClean="0"/>
          </a:p>
        </p:txBody>
      </p:sp>
    </p:spTree>
    <p:extLst>
      <p:ext uri="{BB962C8B-B14F-4D97-AF65-F5344CB8AC3E}">
        <p14:creationId xmlns:p14="http://schemas.microsoft.com/office/powerpoint/2010/main" val="3926315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C:\&gt; set path=C:\Java\jdk1.6.0_16\bin</a:t>
            </a:r>
          </a:p>
          <a:p>
            <a:r>
              <a:rPr lang="en-US" altLang="en-US" smtClean="0"/>
              <a:t>C:\&gt; set classpath = D:\BTJava\</a:t>
            </a:r>
          </a:p>
        </p:txBody>
      </p:sp>
      <p:sp>
        <p:nvSpPr>
          <p:cNvPr id="4" name="Slide Number Placeholder 3"/>
          <p:cNvSpPr>
            <a:spLocks noGrp="1"/>
          </p:cNvSpPr>
          <p:nvPr>
            <p:ph type="sldNum" sz="quarter" idx="5"/>
          </p:nvPr>
        </p:nvSpPr>
        <p:spPr/>
        <p:txBody>
          <a:bodyPr/>
          <a:lstStyle/>
          <a:p>
            <a:pPr>
              <a:defRPr/>
            </a:pPr>
            <a:fld id="{4E814EFA-3E13-4832-9650-F27169421BD2}" type="slidenum">
              <a:rPr lang="en-US" smtClean="0"/>
              <a:pPr>
                <a:defRPr/>
              </a:pPr>
              <a:t>17</a:t>
            </a:fld>
            <a:endParaRPr lang="en-US"/>
          </a:p>
        </p:txBody>
      </p:sp>
    </p:spTree>
    <p:extLst>
      <p:ext uri="{BB962C8B-B14F-4D97-AF65-F5344CB8AC3E}">
        <p14:creationId xmlns:p14="http://schemas.microsoft.com/office/powerpoint/2010/main" val="740253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130425"/>
            <a:ext cx="8073887"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191410" y="6356350"/>
            <a:ext cx="4971139"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2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78566"/>
            <a:ext cx="8714050" cy="5436704"/>
          </a:xfrm>
        </p:spPr>
        <p:txBody>
          <a:bodyPr>
            <a:noAutofit/>
          </a:bodyPr>
          <a:lstStyle>
            <a:lvl1pPr marL="342900" indent="-342900">
              <a:buClr>
                <a:schemeClr val="tx1">
                  <a:lumMod val="95000"/>
                  <a:lumOff val="5000"/>
                </a:schemeClr>
              </a:buClr>
              <a:buFont typeface="Wingdings" panose="05000000000000000000" pitchFamily="2" charset="2"/>
              <a:buChar char="§"/>
              <a:defRPr sz="24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0" y="6356350"/>
            <a:ext cx="4913989" cy="365125"/>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normAutofit/>
          </a:bodyPr>
          <a:lstStyle>
            <a:lvl1pPr algn="l">
              <a:defRPr sz="3200" b="1" cap="none">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91410" y="6356350"/>
            <a:ext cx="4742539" cy="365125"/>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17463"/>
            <a:ext cx="7057114" cy="6873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91411" y="904875"/>
            <a:ext cx="4161514" cy="5221288"/>
          </a:xfrm>
        </p:spPr>
        <p:txBody>
          <a:bodyPr>
            <a:normAutofit/>
          </a:bodyPr>
          <a:lstStyle>
            <a:lvl1pPr marL="342900" indent="-342900">
              <a:buFont typeface="Wingdings" panose="05000000000000000000" pitchFamily="2" charset="2"/>
              <a:buChar cha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899" y="904875"/>
            <a:ext cx="4371975" cy="5221288"/>
          </a:xfrm>
        </p:spPr>
        <p:txBody>
          <a:bodyPr>
            <a:normAutofit/>
          </a:bodyPr>
          <a:lstStyle>
            <a:lvl1pPr marL="457200" indent="-457200">
              <a:buFont typeface="Wingdings" panose="05000000000000000000" pitchFamily="2" charset="2"/>
              <a:buChar cha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191411" y="6356350"/>
            <a:ext cx="5018764" cy="365125"/>
          </a:xfrm>
        </p:spPr>
        <p:txBody>
          <a:bodyPr/>
          <a:lstStyle/>
          <a:p>
            <a:r>
              <a:rPr lang="en-US" smtClean="0"/>
              <a:t>09e-BM/DT/FSOFT - ©FPT SOFTWARE – Fresher Academy - Internal Use</a:t>
            </a:r>
            <a:endParaRPr lang="en-US" dirty="0"/>
          </a:p>
        </p:txBody>
      </p:sp>
      <p:sp>
        <p:nvSpPr>
          <p:cNvPr id="7" name="Slide Number Placeholder 6"/>
          <p:cNvSpPr>
            <a:spLocks noGrp="1"/>
          </p:cNvSpPr>
          <p:nvPr>
            <p:ph type="sldNum" sz="quarter" idx="12"/>
          </p:nvPr>
        </p:nvSpPr>
        <p:spPr>
          <a:xfrm>
            <a:off x="6772274" y="6356350"/>
            <a:ext cx="2133600"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racle.com/technetwork/java/javase/downloads/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a:defRPr/>
            </a:pPr>
            <a:r>
              <a:rPr lang="en-US" altLang="en-US" sz="4400" b="1" smtClean="0">
                <a:solidFill>
                  <a:schemeClr val="accent6">
                    <a:lumMod val="75000"/>
                  </a:schemeClr>
                </a:solidFill>
                <a:latin typeface="+mj-lt"/>
                <a:cs typeface="Arial" pitchFamily="34" charset="0"/>
              </a:rPr>
              <a:t>JAVA </a:t>
            </a:r>
            <a:r>
              <a:rPr lang="en-US" altLang="en-US" sz="4400" b="1" smtClean="0">
                <a:solidFill>
                  <a:schemeClr val="accent6">
                    <a:lumMod val="75000"/>
                  </a:schemeClr>
                </a:solidFill>
                <a:latin typeface="+mj-lt"/>
                <a:cs typeface="Arial" pitchFamily="34" charset="0"/>
              </a:rPr>
              <a:t>INTRODUCTION</a:t>
            </a:r>
            <a:endParaRPr lang="en-US" altLang="en-US" sz="4400" b="1">
              <a:solidFill>
                <a:schemeClr val="accent6">
                  <a:lumMod val="75000"/>
                </a:schemeClr>
              </a:solidFill>
              <a:latin typeface="+mj-lt"/>
              <a:cs typeface="Arial" pitchFamily="34" charset="0"/>
            </a:endParaRPr>
          </a:p>
        </p:txBody>
      </p:sp>
      <p:sp>
        <p:nvSpPr>
          <p:cNvPr id="3" name="Subtitle 2"/>
          <p:cNvSpPr>
            <a:spLocks noGrp="1"/>
          </p:cNvSpPr>
          <p:nvPr>
            <p:ph type="subTitle" idx="1"/>
          </p:nvPr>
        </p:nvSpPr>
        <p:spPr>
          <a:xfrm>
            <a:off x="487344" y="3407267"/>
            <a:ext cx="8073887" cy="2038350"/>
          </a:xfrm>
        </p:spPr>
        <p:txBody>
          <a:bodyPr>
            <a:normAutofit/>
          </a:bodyPr>
          <a:lstStyle/>
          <a:p>
            <a:r>
              <a:rPr lang="en-US" sz="2000" smtClean="0"/>
              <a:t>Instructor:  DieuNT1</a:t>
            </a:r>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805221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latin typeface="Arial" charset="0"/>
                <a:cs typeface="Arial" charset="0"/>
              </a:rPr>
              <a:t>Basics of a Typical Java Environment</a:t>
            </a:r>
          </a:p>
        </p:txBody>
      </p:sp>
      <p:grpSp>
        <p:nvGrpSpPr>
          <p:cNvPr id="19459" name="Group 1"/>
          <p:cNvGrpSpPr>
            <a:grpSpLocks noGrp="1"/>
          </p:cNvGrpSpPr>
          <p:nvPr/>
        </p:nvGrpSpPr>
        <p:grpSpPr bwMode="auto">
          <a:xfrm>
            <a:off x="380841" y="1038662"/>
            <a:ext cx="8458200" cy="5334000"/>
            <a:chOff x="1008" y="96"/>
            <a:chExt cx="2880" cy="3767"/>
          </a:xfrm>
        </p:grpSpPr>
        <p:sp>
          <p:nvSpPr>
            <p:cNvPr id="19460" name="Rectangle 2"/>
            <p:cNvSpPr>
              <a:spLocks noChangeArrowheads="1"/>
            </p:cNvSpPr>
            <p:nvPr/>
          </p:nvSpPr>
          <p:spPr bwMode="auto">
            <a:xfrm>
              <a:off x="1008" y="96"/>
              <a:ext cx="2880" cy="3767"/>
            </a:xfrm>
            <a:prstGeom prst="rect">
              <a:avLst/>
            </a:prstGeom>
            <a:solidFill>
              <a:srgbClr val="FFE699"/>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800" b="1">
                <a:latin typeface="Arial" charset="0"/>
              </a:endParaRPr>
            </a:p>
          </p:txBody>
        </p:sp>
        <p:grpSp>
          <p:nvGrpSpPr>
            <p:cNvPr id="19461" name="Group 5"/>
            <p:cNvGrpSpPr>
              <a:grpSpLocks/>
            </p:cNvGrpSpPr>
            <p:nvPr/>
          </p:nvGrpSpPr>
          <p:grpSpPr bwMode="auto">
            <a:xfrm>
              <a:off x="2569" y="852"/>
              <a:ext cx="433" cy="929"/>
              <a:chOff x="0" y="0"/>
              <a:chExt cx="20000" cy="20002"/>
            </a:xfrm>
          </p:grpSpPr>
          <p:sp>
            <p:nvSpPr>
              <p:cNvPr id="19576" name="Rectangle 4"/>
              <p:cNvSpPr>
                <a:spLocks noChangeArrowheads="1"/>
              </p:cNvSpPr>
              <p:nvPr/>
            </p:nvSpPr>
            <p:spPr bwMode="auto">
              <a:xfrm>
                <a:off x="0" y="0"/>
                <a:ext cx="19980" cy="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lnSpc>
                    <a:spcPct val="80000"/>
                  </a:lnSpc>
                  <a:spcBef>
                    <a:spcPct val="0"/>
                  </a:spcBef>
                  <a:buSzTx/>
                  <a:buFontTx/>
                  <a:buNone/>
                </a:pPr>
                <a:r>
                  <a:rPr lang="en-US" altLang="en-US" sz="1000" noProof="1">
                    <a:solidFill>
                      <a:srgbClr val="000000"/>
                    </a:solidFill>
                    <a:latin typeface="Arial" charset="0"/>
                  </a:rPr>
                  <a:t>Primary</a:t>
                </a:r>
              </a:p>
              <a:p>
                <a:pPr algn="ctr" eaLnBrk="1" hangingPunct="1">
                  <a:lnSpc>
                    <a:spcPct val="80000"/>
                  </a:lnSpc>
                  <a:spcBef>
                    <a:spcPct val="0"/>
                  </a:spcBef>
                  <a:buSzTx/>
                  <a:buFontTx/>
                  <a:buNone/>
                </a:pPr>
                <a:r>
                  <a:rPr lang="en-US" altLang="en-US" sz="1000" noProof="1">
                    <a:solidFill>
                      <a:srgbClr val="000000"/>
                    </a:solidFill>
                    <a:latin typeface="Arial" charset="0"/>
                  </a:rPr>
                  <a:t>Memory</a:t>
                </a:r>
              </a:p>
            </p:txBody>
          </p:sp>
          <p:grpSp>
            <p:nvGrpSpPr>
              <p:cNvPr id="19577" name="Group 5"/>
              <p:cNvGrpSpPr>
                <a:grpSpLocks/>
              </p:cNvGrpSpPr>
              <p:nvPr/>
            </p:nvGrpSpPr>
            <p:grpSpPr bwMode="auto">
              <a:xfrm>
                <a:off x="0" y="3575"/>
                <a:ext cx="20000" cy="16427"/>
                <a:chOff x="0" y="0"/>
                <a:chExt cx="20000" cy="20000"/>
              </a:xfrm>
            </p:grpSpPr>
            <p:sp>
              <p:nvSpPr>
                <p:cNvPr id="19578" name="Freeform 6"/>
                <p:cNvSpPr>
                  <a:spLocks/>
                </p:cNvSpPr>
                <p:nvPr/>
              </p:nvSpPr>
              <p:spPr bwMode="auto">
                <a:xfrm>
                  <a:off x="0" y="0"/>
                  <a:ext cx="19834" cy="19981"/>
                </a:xfrm>
                <a:custGeom>
                  <a:avLst/>
                  <a:gdLst>
                    <a:gd name="T0" fmla="*/ 17198 w 20000"/>
                    <a:gd name="T1" fmla="*/ 0 h 20000"/>
                    <a:gd name="T2" fmla="*/ 17198 w 20000"/>
                    <a:gd name="T3" fmla="*/ 19648 h 20000"/>
                    <a:gd name="T4" fmla="*/ 0 w 20000"/>
                    <a:gd name="T5" fmla="*/ 19648 h 20000"/>
                    <a:gd name="T6" fmla="*/ 0 w 20000"/>
                    <a:gd name="T7" fmla="*/ 0 h 20000"/>
                    <a:gd name="T8" fmla="*/ 1719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579" name="Freeform 7"/>
                <p:cNvSpPr>
                  <a:spLocks/>
                </p:cNvSpPr>
                <p:nvPr/>
              </p:nvSpPr>
              <p:spPr bwMode="auto">
                <a:xfrm>
                  <a:off x="33" y="10"/>
                  <a:ext cx="19967" cy="2493"/>
                </a:xfrm>
                <a:custGeom>
                  <a:avLst/>
                  <a:gdLst>
                    <a:gd name="T0" fmla="*/ 19396 w 20000"/>
                    <a:gd name="T1" fmla="*/ 0 h 20000"/>
                    <a:gd name="T2" fmla="*/ 19396 w 20000"/>
                    <a:gd name="T3" fmla="*/ 0 h 20000"/>
                    <a:gd name="T4" fmla="*/ 0 w 20000"/>
                    <a:gd name="T5" fmla="*/ 0 h 20000"/>
                    <a:gd name="T6" fmla="*/ 0 w 20000"/>
                    <a:gd name="T7" fmla="*/ 0 h 20000"/>
                    <a:gd name="T8" fmla="*/ 1939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0" name="Freeform 8"/>
                <p:cNvSpPr>
                  <a:spLocks/>
                </p:cNvSpPr>
                <p:nvPr/>
              </p:nvSpPr>
              <p:spPr bwMode="auto">
                <a:xfrm>
                  <a:off x="33" y="2523"/>
                  <a:ext cx="19967" cy="2509"/>
                </a:xfrm>
                <a:custGeom>
                  <a:avLst/>
                  <a:gdLst>
                    <a:gd name="T0" fmla="*/ 19396 w 20000"/>
                    <a:gd name="T1" fmla="*/ 0 h 20000"/>
                    <a:gd name="T2" fmla="*/ 19396 w 20000"/>
                    <a:gd name="T3" fmla="*/ 0 h 20000"/>
                    <a:gd name="T4" fmla="*/ 0 w 20000"/>
                    <a:gd name="T5" fmla="*/ 0 h 20000"/>
                    <a:gd name="T6" fmla="*/ 0 w 20000"/>
                    <a:gd name="T7" fmla="*/ 0 h 20000"/>
                    <a:gd name="T8" fmla="*/ 1939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581" name="Group 9"/>
                <p:cNvGrpSpPr>
                  <a:grpSpLocks/>
                </p:cNvGrpSpPr>
                <p:nvPr/>
              </p:nvGrpSpPr>
              <p:grpSpPr bwMode="auto">
                <a:xfrm>
                  <a:off x="33" y="5032"/>
                  <a:ext cx="19967" cy="14968"/>
                  <a:chOff x="3" y="1"/>
                  <a:chExt cx="19994" cy="19998"/>
                </a:xfrm>
              </p:grpSpPr>
              <p:sp>
                <p:nvSpPr>
                  <p:cNvPr id="19582" name="Rectangle 10"/>
                  <p:cNvSpPr>
                    <a:spLocks noChangeArrowheads="1"/>
                  </p:cNvSpPr>
                  <p:nvPr/>
                </p:nvSpPr>
                <p:spPr bwMode="auto">
                  <a:xfrm>
                    <a:off x="8320" y="10115"/>
                    <a:ext cx="2240" cy="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88000"/>
                      </a:lnSpc>
                      <a:spcBef>
                        <a:spcPct val="0"/>
                      </a:spcBef>
                      <a:buSzTx/>
                      <a:buFontTx/>
                      <a:buNone/>
                    </a:pPr>
                    <a:r>
                      <a:rPr lang="en-US" altLang="en-US" sz="800" noProof="1">
                        <a:solidFill>
                          <a:srgbClr val="000000"/>
                        </a:solidFill>
                        <a:latin typeface="Arial" charset="0"/>
                      </a:rPr>
                      <a:t>.</a:t>
                    </a:r>
                  </a:p>
                  <a:p>
                    <a:pPr algn="just" eaLnBrk="1" hangingPunct="1">
                      <a:lnSpc>
                        <a:spcPct val="88000"/>
                      </a:lnSpc>
                      <a:spcBef>
                        <a:spcPct val="0"/>
                      </a:spcBef>
                      <a:buSzTx/>
                      <a:buFontTx/>
                      <a:buNone/>
                    </a:pPr>
                    <a:r>
                      <a:rPr lang="en-US" altLang="en-US" sz="800" noProof="1">
                        <a:solidFill>
                          <a:srgbClr val="000000"/>
                        </a:solidFill>
                        <a:latin typeface="Arial" charset="0"/>
                      </a:rPr>
                      <a:t>.</a:t>
                    </a:r>
                  </a:p>
                  <a:p>
                    <a:pPr algn="just" eaLnBrk="1" hangingPunct="1">
                      <a:lnSpc>
                        <a:spcPct val="88000"/>
                      </a:lnSpc>
                      <a:spcBef>
                        <a:spcPct val="0"/>
                      </a:spcBef>
                      <a:buSzTx/>
                      <a:buFontTx/>
                      <a:buNone/>
                    </a:pPr>
                    <a:r>
                      <a:rPr lang="en-US" altLang="en-US" sz="800" noProof="1">
                        <a:solidFill>
                          <a:srgbClr val="000000"/>
                        </a:solidFill>
                        <a:latin typeface="Arial" charset="0"/>
                      </a:rPr>
                      <a:t>.</a:t>
                    </a:r>
                  </a:p>
                </p:txBody>
              </p:sp>
              <p:sp>
                <p:nvSpPr>
                  <p:cNvPr id="19583" name="Freeform 11"/>
                  <p:cNvSpPr>
                    <a:spLocks/>
                  </p:cNvSpPr>
                  <p:nvPr/>
                </p:nvSpPr>
                <p:spPr bwMode="auto">
                  <a:xfrm>
                    <a:off x="3" y="1"/>
                    <a:ext cx="19994" cy="3332"/>
                  </a:xfrm>
                  <a:custGeom>
                    <a:avLst/>
                    <a:gdLst>
                      <a:gd name="T0" fmla="*/ 19873 w 20000"/>
                      <a:gd name="T1" fmla="*/ 0 h 20000"/>
                      <a:gd name="T2" fmla="*/ 19873 w 20000"/>
                      <a:gd name="T3" fmla="*/ 0 h 20000"/>
                      <a:gd name="T4" fmla="*/ 0 w 20000"/>
                      <a:gd name="T5" fmla="*/ 0 h 20000"/>
                      <a:gd name="T6" fmla="*/ 0 w 20000"/>
                      <a:gd name="T7" fmla="*/ 0 h 20000"/>
                      <a:gd name="T8" fmla="*/ 1987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4" name="Freeform 12"/>
                  <p:cNvSpPr>
                    <a:spLocks/>
                  </p:cNvSpPr>
                  <p:nvPr/>
                </p:nvSpPr>
                <p:spPr bwMode="auto">
                  <a:xfrm>
                    <a:off x="3" y="3345"/>
                    <a:ext cx="19994" cy="3327"/>
                  </a:xfrm>
                  <a:custGeom>
                    <a:avLst/>
                    <a:gdLst>
                      <a:gd name="T0" fmla="*/ 19873 w 20000"/>
                      <a:gd name="T1" fmla="*/ 0 h 20000"/>
                      <a:gd name="T2" fmla="*/ 19873 w 20000"/>
                      <a:gd name="T3" fmla="*/ 0 h 20000"/>
                      <a:gd name="T4" fmla="*/ 0 w 20000"/>
                      <a:gd name="T5" fmla="*/ 0 h 20000"/>
                      <a:gd name="T6" fmla="*/ 0 w 20000"/>
                      <a:gd name="T7" fmla="*/ 0 h 20000"/>
                      <a:gd name="T8" fmla="*/ 1987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5" name="Freeform 13"/>
                  <p:cNvSpPr>
                    <a:spLocks/>
                  </p:cNvSpPr>
                  <p:nvPr/>
                </p:nvSpPr>
                <p:spPr bwMode="auto">
                  <a:xfrm>
                    <a:off x="3" y="6672"/>
                    <a:ext cx="19994" cy="3332"/>
                  </a:xfrm>
                  <a:custGeom>
                    <a:avLst/>
                    <a:gdLst>
                      <a:gd name="T0" fmla="*/ 19873 w 20000"/>
                      <a:gd name="T1" fmla="*/ 0 h 20000"/>
                      <a:gd name="T2" fmla="*/ 19873 w 20000"/>
                      <a:gd name="T3" fmla="*/ 0 h 20000"/>
                      <a:gd name="T4" fmla="*/ 0 w 20000"/>
                      <a:gd name="T5" fmla="*/ 0 h 20000"/>
                      <a:gd name="T6" fmla="*/ 0 w 20000"/>
                      <a:gd name="T7" fmla="*/ 0 h 20000"/>
                      <a:gd name="T8" fmla="*/ 1987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6" name="Freeform 14"/>
                  <p:cNvSpPr>
                    <a:spLocks/>
                  </p:cNvSpPr>
                  <p:nvPr/>
                </p:nvSpPr>
                <p:spPr bwMode="auto">
                  <a:xfrm>
                    <a:off x="3" y="10004"/>
                    <a:ext cx="19994" cy="6671"/>
                  </a:xfrm>
                  <a:custGeom>
                    <a:avLst/>
                    <a:gdLst>
                      <a:gd name="T0" fmla="*/ 19873 w 20000"/>
                      <a:gd name="T1" fmla="*/ 0 h 20000"/>
                      <a:gd name="T2" fmla="*/ 19873 w 20000"/>
                      <a:gd name="T3" fmla="*/ 0 h 20000"/>
                      <a:gd name="T4" fmla="*/ 0 w 20000"/>
                      <a:gd name="T5" fmla="*/ 0 h 20000"/>
                      <a:gd name="T6" fmla="*/ 0 w 20000"/>
                      <a:gd name="T7" fmla="*/ 0 h 20000"/>
                      <a:gd name="T8" fmla="*/ 1987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7" name="Freeform 15"/>
                  <p:cNvSpPr>
                    <a:spLocks/>
                  </p:cNvSpPr>
                  <p:nvPr/>
                </p:nvSpPr>
                <p:spPr bwMode="auto">
                  <a:xfrm>
                    <a:off x="3" y="16675"/>
                    <a:ext cx="19994" cy="3324"/>
                  </a:xfrm>
                  <a:custGeom>
                    <a:avLst/>
                    <a:gdLst>
                      <a:gd name="T0" fmla="*/ 19873 w 20000"/>
                      <a:gd name="T1" fmla="*/ 0 h 20000"/>
                      <a:gd name="T2" fmla="*/ 19873 w 20000"/>
                      <a:gd name="T3" fmla="*/ 0 h 20000"/>
                      <a:gd name="T4" fmla="*/ 0 w 20000"/>
                      <a:gd name="T5" fmla="*/ 0 h 20000"/>
                      <a:gd name="T6" fmla="*/ 0 w 20000"/>
                      <a:gd name="T7" fmla="*/ 0 h 20000"/>
                      <a:gd name="T8" fmla="*/ 1987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88" name="Rectangle 16"/>
                  <p:cNvSpPr>
                    <a:spLocks noChangeArrowheads="1"/>
                  </p:cNvSpPr>
                  <p:nvPr/>
                </p:nvSpPr>
                <p:spPr bwMode="auto">
                  <a:xfrm>
                    <a:off x="8874" y="10003"/>
                    <a:ext cx="2239" cy="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lnSpc>
                        <a:spcPct val="64000"/>
                      </a:lnSpc>
                      <a:spcBef>
                        <a:spcPct val="0"/>
                      </a:spcBef>
                      <a:buSzTx/>
                      <a:buFontTx/>
                      <a:buNone/>
                    </a:pPr>
                    <a:r>
                      <a:rPr lang="en-US" altLang="en-US" sz="800" noProof="1">
                        <a:solidFill>
                          <a:srgbClr val="000000"/>
                        </a:solidFill>
                        <a:latin typeface="Arial" charset="0"/>
                      </a:rPr>
                      <a:t>.</a:t>
                    </a:r>
                  </a:p>
                  <a:p>
                    <a:pPr algn="ctr" eaLnBrk="1" hangingPunct="1">
                      <a:lnSpc>
                        <a:spcPct val="64000"/>
                      </a:lnSpc>
                      <a:spcBef>
                        <a:spcPct val="0"/>
                      </a:spcBef>
                      <a:buSzTx/>
                      <a:buFontTx/>
                      <a:buNone/>
                    </a:pPr>
                    <a:r>
                      <a:rPr lang="en-US" altLang="en-US" sz="800" noProof="1">
                        <a:solidFill>
                          <a:srgbClr val="000000"/>
                        </a:solidFill>
                        <a:latin typeface="Arial" charset="0"/>
                      </a:rPr>
                      <a:t>.</a:t>
                    </a:r>
                  </a:p>
                  <a:p>
                    <a:pPr algn="ctr" eaLnBrk="1" hangingPunct="1">
                      <a:lnSpc>
                        <a:spcPct val="64000"/>
                      </a:lnSpc>
                      <a:spcBef>
                        <a:spcPct val="0"/>
                      </a:spcBef>
                      <a:buSzTx/>
                      <a:buFontTx/>
                      <a:buNone/>
                    </a:pPr>
                    <a:r>
                      <a:rPr lang="en-US" altLang="en-US" sz="800" noProof="1">
                        <a:solidFill>
                          <a:srgbClr val="000000"/>
                        </a:solidFill>
                        <a:latin typeface="Arial" charset="0"/>
                      </a:rPr>
                      <a:t>.</a:t>
                    </a:r>
                  </a:p>
                </p:txBody>
              </p:sp>
            </p:grpSp>
          </p:grpSp>
        </p:grpSp>
        <p:grpSp>
          <p:nvGrpSpPr>
            <p:cNvPr id="19462" name="Group 17"/>
            <p:cNvGrpSpPr>
              <a:grpSpLocks/>
            </p:cNvGrpSpPr>
            <p:nvPr/>
          </p:nvGrpSpPr>
          <p:grpSpPr bwMode="auto">
            <a:xfrm>
              <a:off x="2569" y="546"/>
              <a:ext cx="433" cy="193"/>
              <a:chOff x="0" y="-1"/>
              <a:chExt cx="20000" cy="20001"/>
            </a:xfrm>
          </p:grpSpPr>
          <p:sp>
            <p:nvSpPr>
              <p:cNvPr id="19573" name="Oval 18"/>
              <p:cNvSpPr>
                <a:spLocks noChangeArrowheads="1"/>
              </p:cNvSpPr>
              <p:nvPr/>
            </p:nvSpPr>
            <p:spPr bwMode="auto">
              <a:xfrm>
                <a:off x="0" y="15019"/>
                <a:ext cx="20000" cy="4981"/>
              </a:xfrm>
              <a:prstGeom prst="ellipse">
                <a:avLst/>
              </a:prstGeom>
              <a:solidFill>
                <a:srgbClr val="4DB3E6"/>
              </a:solidFill>
              <a:ln w="3175">
                <a:solidFill>
                  <a:srgbClr val="4DB3E6"/>
                </a:solidFill>
                <a:round/>
                <a:headEnd/>
                <a:tailEnd/>
              </a:ln>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sp>
            <p:nvSpPr>
              <p:cNvPr id="19574" name="Freeform 19"/>
              <p:cNvSpPr>
                <a:spLocks/>
              </p:cNvSpPr>
              <p:nvPr/>
            </p:nvSpPr>
            <p:spPr bwMode="auto">
              <a:xfrm>
                <a:off x="20" y="2557"/>
                <a:ext cx="19980" cy="14807"/>
              </a:xfrm>
              <a:custGeom>
                <a:avLst/>
                <a:gdLst>
                  <a:gd name="T0" fmla="*/ 19621 w 20000"/>
                  <a:gd name="T1" fmla="*/ 0 h 20000"/>
                  <a:gd name="T2" fmla="*/ 19621 w 20000"/>
                  <a:gd name="T3" fmla="*/ 90 h 20000"/>
                  <a:gd name="T4" fmla="*/ 0 w 20000"/>
                  <a:gd name="T5" fmla="*/ 90 h 20000"/>
                  <a:gd name="T6" fmla="*/ 0 w 20000"/>
                  <a:gd name="T7" fmla="*/ 0 h 20000"/>
                  <a:gd name="T8" fmla="*/ 1962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575" name="Oval 20"/>
              <p:cNvSpPr>
                <a:spLocks noChangeArrowheads="1"/>
              </p:cNvSpPr>
              <p:nvPr/>
            </p:nvSpPr>
            <p:spPr bwMode="auto">
              <a:xfrm>
                <a:off x="0" y="-1"/>
                <a:ext cx="20000" cy="4981"/>
              </a:xfrm>
              <a:prstGeom prst="ellipse">
                <a:avLst/>
              </a:prstGeom>
              <a:solidFill>
                <a:srgbClr val="4DB3E6"/>
              </a:solidFill>
              <a:ln w="3175">
                <a:solidFill>
                  <a:srgbClr val="4DB3E6"/>
                </a:solidFill>
                <a:round/>
                <a:headEnd/>
                <a:tailEnd/>
              </a:ln>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grpSp>
        <p:sp>
          <p:nvSpPr>
            <p:cNvPr id="19463" name="Oval 21"/>
            <p:cNvSpPr>
              <a:spLocks noChangeArrowheads="1"/>
            </p:cNvSpPr>
            <p:nvPr/>
          </p:nvSpPr>
          <p:spPr bwMode="auto">
            <a:xfrm>
              <a:off x="2569" y="691"/>
              <a:ext cx="433" cy="48"/>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sp>
          <p:nvSpPr>
            <p:cNvPr id="19464" name="Freeform 22"/>
            <p:cNvSpPr>
              <a:spLocks/>
            </p:cNvSpPr>
            <p:nvPr/>
          </p:nvSpPr>
          <p:spPr bwMode="auto">
            <a:xfrm>
              <a:off x="2569" y="571"/>
              <a:ext cx="433" cy="14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5" name="Freeform 23"/>
            <p:cNvSpPr>
              <a:spLocks/>
            </p:cNvSpPr>
            <p:nvPr/>
          </p:nvSpPr>
          <p:spPr bwMode="auto">
            <a:xfrm>
              <a:off x="2573" y="691"/>
              <a:ext cx="425" cy="2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466" name="Rectangle 24"/>
            <p:cNvSpPr>
              <a:spLocks noChangeArrowheads="1"/>
            </p:cNvSpPr>
            <p:nvPr/>
          </p:nvSpPr>
          <p:spPr bwMode="auto">
            <a:xfrm>
              <a:off x="2640" y="624"/>
              <a:ext cx="27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64000"/>
                </a:lnSpc>
                <a:spcBef>
                  <a:spcPct val="0"/>
                </a:spcBef>
                <a:buSzTx/>
                <a:buFontTx/>
                <a:buNone/>
              </a:pPr>
              <a:r>
                <a:rPr lang="en-US" altLang="en-US" sz="1000" noProof="1">
                  <a:solidFill>
                    <a:srgbClr val="000000"/>
                  </a:solidFill>
                  <a:latin typeface="Arial" charset="0"/>
                </a:rPr>
                <a:t>Disk</a:t>
              </a:r>
            </a:p>
          </p:txBody>
        </p:sp>
        <p:sp>
          <p:nvSpPr>
            <p:cNvPr id="19467" name="Freeform 25"/>
            <p:cNvSpPr>
              <a:spLocks/>
            </p:cNvSpPr>
            <p:nvPr/>
          </p:nvSpPr>
          <p:spPr bwMode="auto">
            <a:xfrm>
              <a:off x="2572" y="566"/>
              <a:ext cx="428" cy="27"/>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468" name="Oval 26"/>
            <p:cNvSpPr>
              <a:spLocks noChangeArrowheads="1"/>
            </p:cNvSpPr>
            <p:nvPr/>
          </p:nvSpPr>
          <p:spPr bwMode="auto">
            <a:xfrm>
              <a:off x="2569" y="546"/>
              <a:ext cx="433" cy="48"/>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grpSp>
          <p:nvGrpSpPr>
            <p:cNvPr id="19469" name="Group 27"/>
            <p:cNvGrpSpPr>
              <a:grpSpLocks/>
            </p:cNvGrpSpPr>
            <p:nvPr/>
          </p:nvGrpSpPr>
          <p:grpSpPr bwMode="auto">
            <a:xfrm>
              <a:off x="2569" y="186"/>
              <a:ext cx="433" cy="197"/>
              <a:chOff x="0" y="-1"/>
              <a:chExt cx="20000" cy="20001"/>
            </a:xfrm>
          </p:grpSpPr>
          <p:sp>
            <p:nvSpPr>
              <p:cNvPr id="19570" name="Oval 28"/>
              <p:cNvSpPr>
                <a:spLocks noChangeArrowheads="1"/>
              </p:cNvSpPr>
              <p:nvPr/>
            </p:nvSpPr>
            <p:spPr bwMode="auto">
              <a:xfrm>
                <a:off x="0" y="15019"/>
                <a:ext cx="20000" cy="4981"/>
              </a:xfrm>
              <a:prstGeom prst="ellipse">
                <a:avLst/>
              </a:prstGeom>
              <a:solidFill>
                <a:srgbClr val="4DB3E6"/>
              </a:solidFill>
              <a:ln w="3175">
                <a:solidFill>
                  <a:srgbClr val="4DB3E6"/>
                </a:solidFill>
                <a:round/>
                <a:headEnd/>
                <a:tailEnd/>
              </a:ln>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sp>
            <p:nvSpPr>
              <p:cNvPr id="19571" name="Freeform 29"/>
              <p:cNvSpPr>
                <a:spLocks/>
              </p:cNvSpPr>
              <p:nvPr/>
            </p:nvSpPr>
            <p:spPr bwMode="auto">
              <a:xfrm>
                <a:off x="20" y="2557"/>
                <a:ext cx="19980" cy="14807"/>
              </a:xfrm>
              <a:custGeom>
                <a:avLst/>
                <a:gdLst>
                  <a:gd name="T0" fmla="*/ 19621 w 20000"/>
                  <a:gd name="T1" fmla="*/ 0 h 20000"/>
                  <a:gd name="T2" fmla="*/ 19621 w 20000"/>
                  <a:gd name="T3" fmla="*/ 90 h 20000"/>
                  <a:gd name="T4" fmla="*/ 0 w 20000"/>
                  <a:gd name="T5" fmla="*/ 90 h 20000"/>
                  <a:gd name="T6" fmla="*/ 0 w 20000"/>
                  <a:gd name="T7" fmla="*/ 0 h 20000"/>
                  <a:gd name="T8" fmla="*/ 1962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572" name="Oval 30"/>
              <p:cNvSpPr>
                <a:spLocks noChangeArrowheads="1"/>
              </p:cNvSpPr>
              <p:nvPr/>
            </p:nvSpPr>
            <p:spPr bwMode="auto">
              <a:xfrm>
                <a:off x="0" y="-1"/>
                <a:ext cx="20000" cy="4981"/>
              </a:xfrm>
              <a:prstGeom prst="ellipse">
                <a:avLst/>
              </a:prstGeom>
              <a:solidFill>
                <a:srgbClr val="4DB3E6"/>
              </a:solidFill>
              <a:ln w="3175">
                <a:solidFill>
                  <a:srgbClr val="4DB3E6"/>
                </a:solidFill>
                <a:round/>
                <a:headEnd/>
                <a:tailEnd/>
              </a:ln>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grpSp>
        <p:sp>
          <p:nvSpPr>
            <p:cNvPr id="19470" name="Oval 31"/>
            <p:cNvSpPr>
              <a:spLocks noChangeArrowheads="1"/>
            </p:cNvSpPr>
            <p:nvPr/>
          </p:nvSpPr>
          <p:spPr bwMode="auto">
            <a:xfrm>
              <a:off x="2569" y="332"/>
              <a:ext cx="433" cy="49"/>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sp>
          <p:nvSpPr>
            <p:cNvPr id="19471" name="Freeform 32"/>
            <p:cNvSpPr>
              <a:spLocks/>
            </p:cNvSpPr>
            <p:nvPr/>
          </p:nvSpPr>
          <p:spPr bwMode="auto">
            <a:xfrm>
              <a:off x="2569" y="211"/>
              <a:ext cx="433"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2" name="Freeform 33"/>
            <p:cNvSpPr>
              <a:spLocks/>
            </p:cNvSpPr>
            <p:nvPr/>
          </p:nvSpPr>
          <p:spPr bwMode="auto">
            <a:xfrm>
              <a:off x="2573" y="332"/>
              <a:ext cx="425" cy="2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473" name="Rectangle 34"/>
            <p:cNvSpPr>
              <a:spLocks noChangeArrowheads="1"/>
            </p:cNvSpPr>
            <p:nvPr/>
          </p:nvSpPr>
          <p:spPr bwMode="auto">
            <a:xfrm>
              <a:off x="2640" y="265"/>
              <a:ext cx="231"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64000"/>
                </a:lnSpc>
                <a:spcBef>
                  <a:spcPct val="0"/>
                </a:spcBef>
                <a:buSzTx/>
                <a:buFontTx/>
                <a:buNone/>
              </a:pPr>
              <a:r>
                <a:rPr lang="en-US" altLang="en-US" sz="1000" noProof="1">
                  <a:solidFill>
                    <a:srgbClr val="000000"/>
                  </a:solidFill>
                  <a:latin typeface="Arial" charset="0"/>
                </a:rPr>
                <a:t>Disk</a:t>
              </a:r>
            </a:p>
          </p:txBody>
        </p:sp>
        <p:sp>
          <p:nvSpPr>
            <p:cNvPr id="19474" name="Freeform 35"/>
            <p:cNvSpPr>
              <a:spLocks/>
            </p:cNvSpPr>
            <p:nvPr/>
          </p:nvSpPr>
          <p:spPr bwMode="auto">
            <a:xfrm>
              <a:off x="2572" y="206"/>
              <a:ext cx="428" cy="27"/>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475" name="Oval 36"/>
            <p:cNvSpPr>
              <a:spLocks noChangeArrowheads="1"/>
            </p:cNvSpPr>
            <p:nvPr/>
          </p:nvSpPr>
          <p:spPr bwMode="auto">
            <a:xfrm>
              <a:off x="2569" y="186"/>
              <a:ext cx="433" cy="48"/>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grpSp>
          <p:nvGrpSpPr>
            <p:cNvPr id="19476" name="Group 37"/>
            <p:cNvGrpSpPr>
              <a:grpSpLocks/>
            </p:cNvGrpSpPr>
            <p:nvPr/>
          </p:nvGrpSpPr>
          <p:grpSpPr bwMode="auto">
            <a:xfrm>
              <a:off x="1729" y="1381"/>
              <a:ext cx="432" cy="197"/>
              <a:chOff x="0" y="-1"/>
              <a:chExt cx="20000" cy="20001"/>
            </a:xfrm>
          </p:grpSpPr>
          <p:sp>
            <p:nvSpPr>
              <p:cNvPr id="19567" name="Oval 38"/>
              <p:cNvSpPr>
                <a:spLocks noChangeArrowheads="1"/>
              </p:cNvSpPr>
              <p:nvPr/>
            </p:nvSpPr>
            <p:spPr bwMode="auto">
              <a:xfrm>
                <a:off x="0" y="15019"/>
                <a:ext cx="20000" cy="4981"/>
              </a:xfrm>
              <a:prstGeom prst="ellipse">
                <a:avLst/>
              </a:prstGeom>
              <a:solidFill>
                <a:srgbClr val="4DB3E6"/>
              </a:solidFill>
              <a:ln w="3175">
                <a:solidFill>
                  <a:srgbClr val="4DB3E6"/>
                </a:solidFill>
                <a:round/>
                <a:headEnd/>
                <a:tailEnd/>
              </a:ln>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sp>
            <p:nvSpPr>
              <p:cNvPr id="19568" name="Freeform 39"/>
              <p:cNvSpPr>
                <a:spLocks/>
              </p:cNvSpPr>
              <p:nvPr/>
            </p:nvSpPr>
            <p:spPr bwMode="auto">
              <a:xfrm>
                <a:off x="20" y="2557"/>
                <a:ext cx="19980" cy="14827"/>
              </a:xfrm>
              <a:custGeom>
                <a:avLst/>
                <a:gdLst>
                  <a:gd name="T0" fmla="*/ 19621 w 20000"/>
                  <a:gd name="T1" fmla="*/ 0 h 20000"/>
                  <a:gd name="T2" fmla="*/ 19621 w 20000"/>
                  <a:gd name="T3" fmla="*/ 91 h 20000"/>
                  <a:gd name="T4" fmla="*/ 0 w 20000"/>
                  <a:gd name="T5" fmla="*/ 91 h 20000"/>
                  <a:gd name="T6" fmla="*/ 0 w 20000"/>
                  <a:gd name="T7" fmla="*/ 0 h 20000"/>
                  <a:gd name="T8" fmla="*/ 1962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569" name="Oval 40"/>
              <p:cNvSpPr>
                <a:spLocks noChangeArrowheads="1"/>
              </p:cNvSpPr>
              <p:nvPr/>
            </p:nvSpPr>
            <p:spPr bwMode="auto">
              <a:xfrm>
                <a:off x="0" y="-1"/>
                <a:ext cx="20000" cy="4981"/>
              </a:xfrm>
              <a:prstGeom prst="ellipse">
                <a:avLst/>
              </a:prstGeom>
              <a:solidFill>
                <a:srgbClr val="4DB3E6"/>
              </a:solidFill>
              <a:ln w="3175">
                <a:solidFill>
                  <a:srgbClr val="4DB3E6"/>
                </a:solidFill>
                <a:round/>
                <a:headEnd/>
                <a:tailEnd/>
              </a:ln>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grpSp>
        <p:sp>
          <p:nvSpPr>
            <p:cNvPr id="19477" name="Oval 41"/>
            <p:cNvSpPr>
              <a:spLocks noChangeArrowheads="1"/>
            </p:cNvSpPr>
            <p:nvPr/>
          </p:nvSpPr>
          <p:spPr bwMode="auto">
            <a:xfrm>
              <a:off x="1729" y="1527"/>
              <a:ext cx="432" cy="49"/>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sp>
          <p:nvSpPr>
            <p:cNvPr id="19478" name="Freeform 42"/>
            <p:cNvSpPr>
              <a:spLocks/>
            </p:cNvSpPr>
            <p:nvPr/>
          </p:nvSpPr>
          <p:spPr bwMode="auto">
            <a:xfrm>
              <a:off x="1729" y="1406"/>
              <a:ext cx="432" cy="144"/>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9" name="Freeform 43"/>
            <p:cNvSpPr>
              <a:spLocks/>
            </p:cNvSpPr>
            <p:nvPr/>
          </p:nvSpPr>
          <p:spPr bwMode="auto">
            <a:xfrm>
              <a:off x="1733" y="1527"/>
              <a:ext cx="424" cy="2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480" name="Rectangle 44"/>
            <p:cNvSpPr>
              <a:spLocks noChangeArrowheads="1"/>
            </p:cNvSpPr>
            <p:nvPr/>
          </p:nvSpPr>
          <p:spPr bwMode="auto">
            <a:xfrm>
              <a:off x="1824" y="1440"/>
              <a:ext cx="25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64000"/>
                </a:lnSpc>
                <a:spcBef>
                  <a:spcPct val="0"/>
                </a:spcBef>
                <a:buSzTx/>
                <a:buFontTx/>
                <a:buNone/>
              </a:pPr>
              <a:r>
                <a:rPr lang="en-US" altLang="en-US" sz="1000" noProof="1">
                  <a:solidFill>
                    <a:srgbClr val="000000"/>
                  </a:solidFill>
                  <a:latin typeface="Arial" charset="0"/>
                </a:rPr>
                <a:t>Disk</a:t>
              </a:r>
            </a:p>
          </p:txBody>
        </p:sp>
        <p:sp>
          <p:nvSpPr>
            <p:cNvPr id="19481" name="Freeform 45"/>
            <p:cNvSpPr>
              <a:spLocks/>
            </p:cNvSpPr>
            <p:nvPr/>
          </p:nvSpPr>
          <p:spPr bwMode="auto">
            <a:xfrm>
              <a:off x="1732" y="1402"/>
              <a:ext cx="427" cy="26"/>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482" name="Oval 46"/>
            <p:cNvSpPr>
              <a:spLocks noChangeArrowheads="1"/>
            </p:cNvSpPr>
            <p:nvPr/>
          </p:nvSpPr>
          <p:spPr bwMode="auto">
            <a:xfrm>
              <a:off x="1729" y="1381"/>
              <a:ext cx="432" cy="48"/>
            </a:xfrm>
            <a:prstGeom prst="ellipse">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endParaRPr lang="vi-VN" altLang="en-US" sz="1800">
                <a:latin typeface="Arial" charset="0"/>
              </a:endParaRPr>
            </a:p>
          </p:txBody>
        </p:sp>
        <p:sp>
          <p:nvSpPr>
            <p:cNvPr id="19483" name="Freeform 47"/>
            <p:cNvSpPr>
              <a:spLocks/>
            </p:cNvSpPr>
            <p:nvPr/>
          </p:nvSpPr>
          <p:spPr bwMode="auto">
            <a:xfrm>
              <a:off x="1607" y="921"/>
              <a:ext cx="672"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9484" name="Freeform 48"/>
            <p:cNvSpPr>
              <a:spLocks/>
            </p:cNvSpPr>
            <p:nvPr/>
          </p:nvSpPr>
          <p:spPr bwMode="auto">
            <a:xfrm>
              <a:off x="1607" y="500"/>
              <a:ext cx="672"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9485" name="Freeform 49"/>
            <p:cNvSpPr>
              <a:spLocks/>
            </p:cNvSpPr>
            <p:nvPr/>
          </p:nvSpPr>
          <p:spPr bwMode="auto">
            <a:xfrm>
              <a:off x="1607" y="139"/>
              <a:ext cx="672"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9486" name="Freeform 50"/>
            <p:cNvSpPr>
              <a:spLocks/>
            </p:cNvSpPr>
            <p:nvPr/>
          </p:nvSpPr>
          <p:spPr bwMode="auto">
            <a:xfrm>
              <a:off x="1607" y="139"/>
              <a:ext cx="672"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7" name="Rectangle 51"/>
            <p:cNvSpPr>
              <a:spLocks noChangeArrowheads="1"/>
            </p:cNvSpPr>
            <p:nvPr/>
          </p:nvSpPr>
          <p:spPr bwMode="auto">
            <a:xfrm>
              <a:off x="1728" y="239"/>
              <a:ext cx="33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64000"/>
                </a:lnSpc>
                <a:spcBef>
                  <a:spcPct val="0"/>
                </a:spcBef>
                <a:buSzTx/>
                <a:buFontTx/>
                <a:buNone/>
              </a:pPr>
              <a:r>
                <a:rPr lang="en-US" altLang="en-US" sz="1200" noProof="1">
                  <a:solidFill>
                    <a:srgbClr val="000000"/>
                  </a:solidFill>
                  <a:latin typeface="Arial" charset="0"/>
                </a:rPr>
                <a:t>Editor</a:t>
              </a:r>
            </a:p>
          </p:txBody>
        </p:sp>
        <p:sp>
          <p:nvSpPr>
            <p:cNvPr id="19488" name="Freeform 52"/>
            <p:cNvSpPr>
              <a:spLocks/>
            </p:cNvSpPr>
            <p:nvPr/>
          </p:nvSpPr>
          <p:spPr bwMode="auto">
            <a:xfrm>
              <a:off x="1607" y="500"/>
              <a:ext cx="672"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9" name="Rectangle 53"/>
            <p:cNvSpPr>
              <a:spLocks noChangeArrowheads="1"/>
            </p:cNvSpPr>
            <p:nvPr/>
          </p:nvSpPr>
          <p:spPr bwMode="auto">
            <a:xfrm>
              <a:off x="1680" y="601"/>
              <a:ext cx="57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64000"/>
                </a:lnSpc>
                <a:spcBef>
                  <a:spcPct val="0"/>
                </a:spcBef>
                <a:buSzTx/>
                <a:buFontTx/>
                <a:buNone/>
              </a:pPr>
              <a:r>
                <a:rPr lang="en-US" altLang="en-US" sz="1200" noProof="1">
                  <a:solidFill>
                    <a:srgbClr val="000000"/>
                  </a:solidFill>
                  <a:latin typeface="Arial" charset="0"/>
                </a:rPr>
                <a:t>Compiler</a:t>
              </a:r>
            </a:p>
          </p:txBody>
        </p:sp>
        <p:sp>
          <p:nvSpPr>
            <p:cNvPr id="19490" name="Freeform 54"/>
            <p:cNvSpPr>
              <a:spLocks/>
            </p:cNvSpPr>
            <p:nvPr/>
          </p:nvSpPr>
          <p:spPr bwMode="auto">
            <a:xfrm>
              <a:off x="1607" y="921"/>
              <a:ext cx="672"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1" name="Rectangle 55"/>
            <p:cNvSpPr>
              <a:spLocks noChangeArrowheads="1"/>
            </p:cNvSpPr>
            <p:nvPr/>
          </p:nvSpPr>
          <p:spPr bwMode="auto">
            <a:xfrm>
              <a:off x="1632" y="1022"/>
              <a:ext cx="624"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64000"/>
                </a:lnSpc>
                <a:spcBef>
                  <a:spcPct val="0"/>
                </a:spcBef>
                <a:buSzTx/>
                <a:buFontTx/>
                <a:buNone/>
              </a:pPr>
              <a:r>
                <a:rPr lang="en-US" altLang="en-US" sz="1200" noProof="1">
                  <a:solidFill>
                    <a:srgbClr val="000000"/>
                  </a:solidFill>
                  <a:latin typeface="Arial" charset="0"/>
                </a:rPr>
                <a:t>Class Loader</a:t>
              </a:r>
            </a:p>
          </p:txBody>
        </p:sp>
        <p:sp>
          <p:nvSpPr>
            <p:cNvPr id="19492" name="Freeform 56"/>
            <p:cNvSpPr>
              <a:spLocks/>
            </p:cNvSpPr>
            <p:nvPr/>
          </p:nvSpPr>
          <p:spPr bwMode="auto">
            <a:xfrm>
              <a:off x="2282" y="283"/>
              <a:ext cx="288"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3" name="Freeform 57"/>
            <p:cNvSpPr>
              <a:spLocks/>
            </p:cNvSpPr>
            <p:nvPr/>
          </p:nvSpPr>
          <p:spPr bwMode="auto">
            <a:xfrm>
              <a:off x="2282" y="644"/>
              <a:ext cx="288"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4" name="Freeform 58"/>
            <p:cNvSpPr>
              <a:spLocks/>
            </p:cNvSpPr>
            <p:nvPr/>
          </p:nvSpPr>
          <p:spPr bwMode="auto">
            <a:xfrm>
              <a:off x="1945" y="1209"/>
              <a:ext cx="1" cy="192"/>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5" name="Freeform 59"/>
            <p:cNvSpPr>
              <a:spLocks/>
            </p:cNvSpPr>
            <p:nvPr/>
          </p:nvSpPr>
          <p:spPr bwMode="auto">
            <a:xfrm>
              <a:off x="2282" y="1065"/>
              <a:ext cx="288"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496" name="Group 60"/>
            <p:cNvGrpSpPr>
              <a:grpSpLocks/>
            </p:cNvGrpSpPr>
            <p:nvPr/>
          </p:nvGrpSpPr>
          <p:grpSpPr bwMode="auto">
            <a:xfrm>
              <a:off x="3049" y="844"/>
              <a:ext cx="98" cy="959"/>
              <a:chOff x="0" y="0"/>
              <a:chExt cx="20000" cy="20000"/>
            </a:xfrm>
          </p:grpSpPr>
          <p:sp>
            <p:nvSpPr>
              <p:cNvPr id="19563" name="Arc 61"/>
              <p:cNvSpPr>
                <a:spLocks/>
              </p:cNvSpPr>
              <p:nvPr/>
            </p:nvSpPr>
            <p:spPr bwMode="auto">
              <a:xfrm>
                <a:off x="0" y="0"/>
                <a:ext cx="10045" cy="500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4" name="Arc 62"/>
              <p:cNvSpPr>
                <a:spLocks/>
              </p:cNvSpPr>
              <p:nvPr/>
            </p:nvSpPr>
            <p:spPr bwMode="auto">
              <a:xfrm flipV="1">
                <a:off x="0" y="14995"/>
                <a:ext cx="10045" cy="500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5" name="Arc 63"/>
              <p:cNvSpPr>
                <a:spLocks/>
              </p:cNvSpPr>
              <p:nvPr/>
            </p:nvSpPr>
            <p:spPr bwMode="auto">
              <a:xfrm flipH="1">
                <a:off x="9955" y="9994"/>
                <a:ext cx="10045" cy="500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6" name="Arc 64"/>
              <p:cNvSpPr>
                <a:spLocks/>
              </p:cNvSpPr>
              <p:nvPr/>
            </p:nvSpPr>
            <p:spPr bwMode="auto">
              <a:xfrm flipH="1" flipV="1">
                <a:off x="9955" y="4997"/>
                <a:ext cx="10045" cy="500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9497" name="Group 65"/>
            <p:cNvGrpSpPr>
              <a:grpSpLocks/>
            </p:cNvGrpSpPr>
            <p:nvPr/>
          </p:nvGrpSpPr>
          <p:grpSpPr bwMode="auto">
            <a:xfrm>
              <a:off x="3049" y="139"/>
              <a:ext cx="98" cy="286"/>
              <a:chOff x="0" y="0"/>
              <a:chExt cx="20000" cy="19998"/>
            </a:xfrm>
          </p:grpSpPr>
          <p:sp>
            <p:nvSpPr>
              <p:cNvPr id="19559" name="Arc 66"/>
              <p:cNvSpPr>
                <a:spLocks/>
              </p:cNvSpPr>
              <p:nvPr/>
            </p:nvSpPr>
            <p:spPr bwMode="auto">
              <a:xfrm>
                <a:off x="0" y="0"/>
                <a:ext cx="10045" cy="50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0" name="Arc 67"/>
              <p:cNvSpPr>
                <a:spLocks/>
              </p:cNvSpPr>
              <p:nvPr/>
            </p:nvSpPr>
            <p:spPr bwMode="auto">
              <a:xfrm flipV="1">
                <a:off x="0" y="14983"/>
                <a:ext cx="10045" cy="501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1" name="Arc 68"/>
              <p:cNvSpPr>
                <a:spLocks/>
              </p:cNvSpPr>
              <p:nvPr/>
            </p:nvSpPr>
            <p:spPr bwMode="auto">
              <a:xfrm flipH="1">
                <a:off x="9955" y="9992"/>
                <a:ext cx="10045" cy="50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2" name="Arc 69"/>
              <p:cNvSpPr>
                <a:spLocks/>
              </p:cNvSpPr>
              <p:nvPr/>
            </p:nvSpPr>
            <p:spPr bwMode="auto">
              <a:xfrm flipH="1" flipV="1">
                <a:off x="9955" y="4990"/>
                <a:ext cx="10045" cy="50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9498" name="Group 70"/>
            <p:cNvGrpSpPr>
              <a:grpSpLocks/>
            </p:cNvGrpSpPr>
            <p:nvPr/>
          </p:nvGrpSpPr>
          <p:grpSpPr bwMode="auto">
            <a:xfrm>
              <a:off x="3049" y="493"/>
              <a:ext cx="98" cy="287"/>
              <a:chOff x="0" y="0"/>
              <a:chExt cx="20000" cy="19999"/>
            </a:xfrm>
          </p:grpSpPr>
          <p:sp>
            <p:nvSpPr>
              <p:cNvPr id="19555" name="Arc 71"/>
              <p:cNvSpPr>
                <a:spLocks/>
              </p:cNvSpPr>
              <p:nvPr/>
            </p:nvSpPr>
            <p:spPr bwMode="auto">
              <a:xfrm>
                <a:off x="0" y="0"/>
                <a:ext cx="10045" cy="50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6" name="Arc 72"/>
              <p:cNvSpPr>
                <a:spLocks/>
              </p:cNvSpPr>
              <p:nvPr/>
            </p:nvSpPr>
            <p:spPr bwMode="auto">
              <a:xfrm flipV="1">
                <a:off x="0" y="14970"/>
                <a:ext cx="10045" cy="50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7" name="Arc 73"/>
              <p:cNvSpPr>
                <a:spLocks/>
              </p:cNvSpPr>
              <p:nvPr/>
            </p:nvSpPr>
            <p:spPr bwMode="auto">
              <a:xfrm flipH="1">
                <a:off x="9955" y="9980"/>
                <a:ext cx="10045" cy="50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8" name="Arc 74"/>
              <p:cNvSpPr>
                <a:spLocks/>
              </p:cNvSpPr>
              <p:nvPr/>
            </p:nvSpPr>
            <p:spPr bwMode="auto">
              <a:xfrm flipH="1" flipV="1">
                <a:off x="9955" y="4990"/>
                <a:ext cx="10045" cy="50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499" name="Rectangle 75"/>
            <p:cNvSpPr>
              <a:spLocks noChangeArrowheads="1"/>
            </p:cNvSpPr>
            <p:nvPr/>
          </p:nvSpPr>
          <p:spPr bwMode="auto">
            <a:xfrm>
              <a:off x="3193" y="157"/>
              <a:ext cx="64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80000"/>
                </a:lnSpc>
                <a:spcBef>
                  <a:spcPct val="0"/>
                </a:spcBef>
                <a:buSzTx/>
                <a:buFontTx/>
                <a:buNone/>
              </a:pPr>
              <a:r>
                <a:rPr lang="en-US" altLang="en-US" sz="800" noProof="1">
                  <a:solidFill>
                    <a:srgbClr val="000000"/>
                  </a:solidFill>
                  <a:latin typeface="Arial" charset="0"/>
                </a:rPr>
                <a:t>Program is created in an editor and stored on disk in a file ending with </a:t>
              </a:r>
              <a:r>
                <a:rPr lang="en-US" altLang="en-US" sz="800" noProof="1">
                  <a:solidFill>
                    <a:srgbClr val="000000"/>
                  </a:solidFill>
                  <a:latin typeface="Lucida Console" pitchFamily="49" charset="0"/>
                </a:rPr>
                <a:t>.java</a:t>
              </a:r>
              <a:r>
                <a:rPr lang="en-US" altLang="en-US" sz="800" noProof="1">
                  <a:solidFill>
                    <a:srgbClr val="000000"/>
                  </a:solidFill>
                  <a:latin typeface="Arial" charset="0"/>
                </a:rPr>
                <a:t>.</a:t>
              </a:r>
            </a:p>
          </p:txBody>
        </p:sp>
        <p:sp>
          <p:nvSpPr>
            <p:cNvPr id="19500" name="Rectangle 76"/>
            <p:cNvSpPr>
              <a:spLocks noChangeArrowheads="1"/>
            </p:cNvSpPr>
            <p:nvPr/>
          </p:nvSpPr>
          <p:spPr bwMode="auto">
            <a:xfrm>
              <a:off x="3193" y="543"/>
              <a:ext cx="66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80000"/>
                </a:lnSpc>
                <a:spcBef>
                  <a:spcPct val="0"/>
                </a:spcBef>
                <a:buSzTx/>
                <a:buFontTx/>
                <a:buNone/>
              </a:pPr>
              <a:r>
                <a:rPr lang="en-US" altLang="en-US" sz="800" noProof="1">
                  <a:solidFill>
                    <a:srgbClr val="000000"/>
                  </a:solidFill>
                  <a:latin typeface="Arial" charset="0"/>
                </a:rPr>
                <a:t>Compiler creates bytecodes and stores them on disk in a file ending with </a:t>
              </a:r>
              <a:r>
                <a:rPr lang="en-US" altLang="en-US" sz="800" noProof="1">
                  <a:solidFill>
                    <a:srgbClr val="000000"/>
                  </a:solidFill>
                  <a:latin typeface="Lucida Console" pitchFamily="49" charset="0"/>
                </a:rPr>
                <a:t>.class</a:t>
              </a:r>
              <a:r>
                <a:rPr lang="en-US" altLang="en-US" sz="800" noProof="1">
                  <a:solidFill>
                    <a:srgbClr val="000000"/>
                  </a:solidFill>
                  <a:latin typeface="Arial" charset="0"/>
                </a:rPr>
                <a:t>.</a:t>
              </a:r>
            </a:p>
          </p:txBody>
        </p:sp>
        <p:sp>
          <p:nvSpPr>
            <p:cNvPr id="19501" name="Rectangle 77"/>
            <p:cNvSpPr>
              <a:spLocks noChangeArrowheads="1"/>
            </p:cNvSpPr>
            <p:nvPr/>
          </p:nvSpPr>
          <p:spPr bwMode="auto">
            <a:xfrm>
              <a:off x="3192" y="1060"/>
              <a:ext cx="537"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80000"/>
                </a:lnSpc>
                <a:spcBef>
                  <a:spcPct val="0"/>
                </a:spcBef>
                <a:buSzTx/>
                <a:buFontTx/>
                <a:buNone/>
              </a:pPr>
              <a:r>
                <a:rPr lang="en-US" altLang="en-US" sz="800" noProof="1">
                  <a:solidFill>
                    <a:srgbClr val="000000"/>
                  </a:solidFill>
                  <a:latin typeface="Arial" charset="0"/>
                </a:rPr>
                <a:t>Class loader reads </a:t>
              </a:r>
              <a:r>
                <a:rPr lang="en-US" altLang="en-US" sz="800" noProof="1">
                  <a:solidFill>
                    <a:srgbClr val="000000"/>
                  </a:solidFill>
                  <a:latin typeface="Lucida Console" pitchFamily="49" charset="0"/>
                </a:rPr>
                <a:t>.class</a:t>
              </a:r>
              <a:r>
                <a:rPr lang="en-US" altLang="en-US" sz="800" noProof="1">
                  <a:solidFill>
                    <a:srgbClr val="000000"/>
                  </a:solidFill>
                  <a:latin typeface="Arial" charset="0"/>
                </a:rPr>
                <a:t> files containing bytecodes from disk and puts those bytecodes in memory.</a:t>
              </a:r>
            </a:p>
          </p:txBody>
        </p:sp>
        <p:sp>
          <p:nvSpPr>
            <p:cNvPr id="19502" name="Rectangle 78"/>
            <p:cNvSpPr>
              <a:spLocks noChangeArrowheads="1"/>
            </p:cNvSpPr>
            <p:nvPr/>
          </p:nvSpPr>
          <p:spPr bwMode="auto">
            <a:xfrm>
              <a:off x="1082" y="252"/>
              <a:ext cx="50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80000"/>
                </a:lnSpc>
                <a:spcBef>
                  <a:spcPct val="0"/>
                </a:spcBef>
                <a:buSzTx/>
                <a:buFontTx/>
                <a:buNone/>
              </a:pPr>
              <a:r>
                <a:rPr lang="en-US" altLang="en-US" sz="1200" noProof="1">
                  <a:solidFill>
                    <a:srgbClr val="000000"/>
                  </a:solidFill>
                  <a:latin typeface="Arial" charset="0"/>
                </a:rPr>
                <a:t>Phase 1</a:t>
              </a:r>
            </a:p>
          </p:txBody>
        </p:sp>
        <p:sp>
          <p:nvSpPr>
            <p:cNvPr id="19503" name="Rectangle 79"/>
            <p:cNvSpPr>
              <a:spLocks noChangeArrowheads="1"/>
            </p:cNvSpPr>
            <p:nvPr/>
          </p:nvSpPr>
          <p:spPr bwMode="auto">
            <a:xfrm>
              <a:off x="1082" y="616"/>
              <a:ext cx="50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80000"/>
                </a:lnSpc>
                <a:spcBef>
                  <a:spcPct val="0"/>
                </a:spcBef>
                <a:buSzTx/>
                <a:buFontTx/>
                <a:buNone/>
              </a:pPr>
              <a:r>
                <a:rPr lang="en-US" altLang="en-US" sz="1200" noProof="1">
                  <a:solidFill>
                    <a:srgbClr val="000000"/>
                  </a:solidFill>
                  <a:latin typeface="Arial" charset="0"/>
                </a:rPr>
                <a:t>Phase 2</a:t>
              </a:r>
            </a:p>
          </p:txBody>
        </p:sp>
        <p:sp>
          <p:nvSpPr>
            <p:cNvPr id="19504" name="Rectangle 80"/>
            <p:cNvSpPr>
              <a:spLocks noChangeArrowheads="1"/>
            </p:cNvSpPr>
            <p:nvPr/>
          </p:nvSpPr>
          <p:spPr bwMode="auto">
            <a:xfrm>
              <a:off x="1082" y="1037"/>
              <a:ext cx="50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80000"/>
                </a:lnSpc>
                <a:spcBef>
                  <a:spcPct val="0"/>
                </a:spcBef>
                <a:buSzTx/>
                <a:buFontTx/>
                <a:buNone/>
              </a:pPr>
              <a:r>
                <a:rPr lang="en-US" altLang="en-US" sz="1200" noProof="1">
                  <a:solidFill>
                    <a:srgbClr val="000000"/>
                  </a:solidFill>
                  <a:latin typeface="Arial" charset="0"/>
                </a:rPr>
                <a:t>Phase 3</a:t>
              </a:r>
            </a:p>
          </p:txBody>
        </p:sp>
        <p:grpSp>
          <p:nvGrpSpPr>
            <p:cNvPr id="19505" name="Group 81"/>
            <p:cNvGrpSpPr>
              <a:grpSpLocks/>
            </p:cNvGrpSpPr>
            <p:nvPr/>
          </p:nvGrpSpPr>
          <p:grpSpPr bwMode="auto">
            <a:xfrm>
              <a:off x="2569" y="1857"/>
              <a:ext cx="433" cy="928"/>
              <a:chOff x="0" y="0"/>
              <a:chExt cx="20000" cy="20002"/>
            </a:xfrm>
          </p:grpSpPr>
          <p:sp>
            <p:nvSpPr>
              <p:cNvPr id="19542" name="Rectangle 82"/>
              <p:cNvSpPr>
                <a:spLocks noChangeArrowheads="1"/>
              </p:cNvSpPr>
              <p:nvPr/>
            </p:nvSpPr>
            <p:spPr bwMode="auto">
              <a:xfrm>
                <a:off x="0" y="0"/>
                <a:ext cx="19981" cy="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lnSpc>
                    <a:spcPct val="80000"/>
                  </a:lnSpc>
                  <a:spcBef>
                    <a:spcPct val="0"/>
                  </a:spcBef>
                  <a:buSzTx/>
                  <a:buFontTx/>
                  <a:buNone/>
                </a:pPr>
                <a:r>
                  <a:rPr lang="en-US" altLang="en-US" sz="1000" noProof="1">
                    <a:solidFill>
                      <a:srgbClr val="000000"/>
                    </a:solidFill>
                    <a:latin typeface="Arial" charset="0"/>
                  </a:rPr>
                  <a:t>Primary</a:t>
                </a:r>
              </a:p>
              <a:p>
                <a:pPr algn="ctr" eaLnBrk="1" hangingPunct="1">
                  <a:lnSpc>
                    <a:spcPct val="80000"/>
                  </a:lnSpc>
                  <a:spcBef>
                    <a:spcPct val="0"/>
                  </a:spcBef>
                  <a:buSzTx/>
                  <a:buFontTx/>
                  <a:buNone/>
                </a:pPr>
                <a:r>
                  <a:rPr lang="en-US" altLang="en-US" sz="1000" noProof="1">
                    <a:solidFill>
                      <a:srgbClr val="000000"/>
                    </a:solidFill>
                    <a:latin typeface="Arial" charset="0"/>
                  </a:rPr>
                  <a:t>Memory</a:t>
                </a:r>
              </a:p>
            </p:txBody>
          </p:sp>
          <p:grpSp>
            <p:nvGrpSpPr>
              <p:cNvPr id="19543" name="Group 83"/>
              <p:cNvGrpSpPr>
                <a:grpSpLocks/>
              </p:cNvGrpSpPr>
              <p:nvPr/>
            </p:nvGrpSpPr>
            <p:grpSpPr bwMode="auto">
              <a:xfrm>
                <a:off x="0" y="3584"/>
                <a:ext cx="20000" cy="16418"/>
                <a:chOff x="0" y="0"/>
                <a:chExt cx="20000" cy="20000"/>
              </a:xfrm>
            </p:grpSpPr>
            <p:sp>
              <p:nvSpPr>
                <p:cNvPr id="19544" name="Freeform 84"/>
                <p:cNvSpPr>
                  <a:spLocks/>
                </p:cNvSpPr>
                <p:nvPr/>
              </p:nvSpPr>
              <p:spPr bwMode="auto">
                <a:xfrm>
                  <a:off x="0" y="0"/>
                  <a:ext cx="19831" cy="19981"/>
                </a:xfrm>
                <a:custGeom>
                  <a:avLst/>
                  <a:gdLst>
                    <a:gd name="T0" fmla="*/ 17152 w 20000"/>
                    <a:gd name="T1" fmla="*/ 0 h 20000"/>
                    <a:gd name="T2" fmla="*/ 17152 w 20000"/>
                    <a:gd name="T3" fmla="*/ 19648 h 20000"/>
                    <a:gd name="T4" fmla="*/ 0 w 20000"/>
                    <a:gd name="T5" fmla="*/ 19648 h 20000"/>
                    <a:gd name="T6" fmla="*/ 0 w 20000"/>
                    <a:gd name="T7" fmla="*/ 0 h 20000"/>
                    <a:gd name="T8" fmla="*/ 1715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545" name="Freeform 85"/>
                <p:cNvSpPr>
                  <a:spLocks/>
                </p:cNvSpPr>
                <p:nvPr/>
              </p:nvSpPr>
              <p:spPr bwMode="auto">
                <a:xfrm>
                  <a:off x="31" y="10"/>
                  <a:ext cx="19969" cy="2490"/>
                </a:xfrm>
                <a:custGeom>
                  <a:avLst/>
                  <a:gdLst>
                    <a:gd name="T0" fmla="*/ 19431 w 20000"/>
                    <a:gd name="T1" fmla="*/ 0 h 20000"/>
                    <a:gd name="T2" fmla="*/ 19431 w 20000"/>
                    <a:gd name="T3" fmla="*/ 0 h 20000"/>
                    <a:gd name="T4" fmla="*/ 0 w 20000"/>
                    <a:gd name="T5" fmla="*/ 0 h 20000"/>
                    <a:gd name="T6" fmla="*/ 0 w 20000"/>
                    <a:gd name="T7" fmla="*/ 0 h 20000"/>
                    <a:gd name="T8" fmla="*/ 1943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6" name="Freeform 86"/>
                <p:cNvSpPr>
                  <a:spLocks/>
                </p:cNvSpPr>
                <p:nvPr/>
              </p:nvSpPr>
              <p:spPr bwMode="auto">
                <a:xfrm>
                  <a:off x="31" y="2519"/>
                  <a:ext cx="19969" cy="2513"/>
                </a:xfrm>
                <a:custGeom>
                  <a:avLst/>
                  <a:gdLst>
                    <a:gd name="T0" fmla="*/ 19431 w 20000"/>
                    <a:gd name="T1" fmla="*/ 0 h 20000"/>
                    <a:gd name="T2" fmla="*/ 19431 w 20000"/>
                    <a:gd name="T3" fmla="*/ 0 h 20000"/>
                    <a:gd name="T4" fmla="*/ 0 w 20000"/>
                    <a:gd name="T5" fmla="*/ 0 h 20000"/>
                    <a:gd name="T6" fmla="*/ 0 w 20000"/>
                    <a:gd name="T7" fmla="*/ 0 h 20000"/>
                    <a:gd name="T8" fmla="*/ 1943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547" name="Group 87"/>
                <p:cNvGrpSpPr>
                  <a:grpSpLocks/>
                </p:cNvGrpSpPr>
                <p:nvPr/>
              </p:nvGrpSpPr>
              <p:grpSpPr bwMode="auto">
                <a:xfrm>
                  <a:off x="31" y="5032"/>
                  <a:ext cx="19969" cy="14968"/>
                  <a:chOff x="2" y="2"/>
                  <a:chExt cx="19996" cy="19997"/>
                </a:xfrm>
              </p:grpSpPr>
              <p:sp>
                <p:nvSpPr>
                  <p:cNvPr id="19548" name="Rectangle 88"/>
                  <p:cNvSpPr>
                    <a:spLocks noChangeArrowheads="1"/>
                  </p:cNvSpPr>
                  <p:nvPr/>
                </p:nvSpPr>
                <p:spPr bwMode="auto">
                  <a:xfrm>
                    <a:off x="8318" y="10110"/>
                    <a:ext cx="2242" cy="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88000"/>
                      </a:lnSpc>
                      <a:spcBef>
                        <a:spcPct val="0"/>
                      </a:spcBef>
                      <a:buSzTx/>
                      <a:buFontTx/>
                      <a:buNone/>
                    </a:pPr>
                    <a:r>
                      <a:rPr lang="en-US" altLang="en-US" sz="800" noProof="1">
                        <a:solidFill>
                          <a:srgbClr val="000000"/>
                        </a:solidFill>
                        <a:latin typeface="Arial" charset="0"/>
                      </a:rPr>
                      <a:t>.</a:t>
                    </a:r>
                  </a:p>
                  <a:p>
                    <a:pPr algn="just" eaLnBrk="1" hangingPunct="1">
                      <a:lnSpc>
                        <a:spcPct val="88000"/>
                      </a:lnSpc>
                      <a:spcBef>
                        <a:spcPct val="0"/>
                      </a:spcBef>
                      <a:buSzTx/>
                      <a:buFontTx/>
                      <a:buNone/>
                    </a:pPr>
                    <a:r>
                      <a:rPr lang="en-US" altLang="en-US" sz="800" noProof="1">
                        <a:solidFill>
                          <a:srgbClr val="000000"/>
                        </a:solidFill>
                        <a:latin typeface="Arial" charset="0"/>
                      </a:rPr>
                      <a:t>.</a:t>
                    </a:r>
                  </a:p>
                  <a:p>
                    <a:pPr algn="just" eaLnBrk="1" hangingPunct="1">
                      <a:lnSpc>
                        <a:spcPct val="88000"/>
                      </a:lnSpc>
                      <a:spcBef>
                        <a:spcPct val="0"/>
                      </a:spcBef>
                      <a:buSzTx/>
                      <a:buFontTx/>
                      <a:buNone/>
                    </a:pPr>
                    <a:r>
                      <a:rPr lang="en-US" altLang="en-US" sz="800" noProof="1">
                        <a:solidFill>
                          <a:srgbClr val="000000"/>
                        </a:solidFill>
                        <a:latin typeface="Arial" charset="0"/>
                      </a:rPr>
                      <a:t>.</a:t>
                    </a:r>
                  </a:p>
                </p:txBody>
              </p:sp>
              <p:sp>
                <p:nvSpPr>
                  <p:cNvPr id="19549" name="Freeform 89"/>
                  <p:cNvSpPr>
                    <a:spLocks/>
                  </p:cNvSpPr>
                  <p:nvPr/>
                </p:nvSpPr>
                <p:spPr bwMode="auto">
                  <a:xfrm>
                    <a:off x="2" y="2"/>
                    <a:ext cx="19996" cy="3325"/>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0" name="Freeform 90"/>
                  <p:cNvSpPr>
                    <a:spLocks/>
                  </p:cNvSpPr>
                  <p:nvPr/>
                </p:nvSpPr>
                <p:spPr bwMode="auto">
                  <a:xfrm>
                    <a:off x="2" y="3327"/>
                    <a:ext cx="19996" cy="3332"/>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1" name="Freeform 91"/>
                  <p:cNvSpPr>
                    <a:spLocks/>
                  </p:cNvSpPr>
                  <p:nvPr/>
                </p:nvSpPr>
                <p:spPr bwMode="auto">
                  <a:xfrm>
                    <a:off x="2" y="6673"/>
                    <a:ext cx="19996" cy="3326"/>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2" name="Freeform 92"/>
                  <p:cNvSpPr>
                    <a:spLocks/>
                  </p:cNvSpPr>
                  <p:nvPr/>
                </p:nvSpPr>
                <p:spPr bwMode="auto">
                  <a:xfrm>
                    <a:off x="2" y="9999"/>
                    <a:ext cx="19996" cy="6670"/>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3" name="Freeform 93"/>
                  <p:cNvSpPr>
                    <a:spLocks/>
                  </p:cNvSpPr>
                  <p:nvPr/>
                </p:nvSpPr>
                <p:spPr bwMode="auto">
                  <a:xfrm>
                    <a:off x="2" y="16669"/>
                    <a:ext cx="19996" cy="3330"/>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4" name="Rectangle 94"/>
                  <p:cNvSpPr>
                    <a:spLocks noChangeArrowheads="1"/>
                  </p:cNvSpPr>
                  <p:nvPr/>
                </p:nvSpPr>
                <p:spPr bwMode="auto">
                  <a:xfrm>
                    <a:off x="8876" y="9998"/>
                    <a:ext cx="2236" cy="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lnSpc>
                        <a:spcPct val="64000"/>
                      </a:lnSpc>
                      <a:spcBef>
                        <a:spcPct val="0"/>
                      </a:spcBef>
                      <a:buSzTx/>
                      <a:buFontTx/>
                      <a:buNone/>
                    </a:pPr>
                    <a:r>
                      <a:rPr lang="en-US" altLang="en-US" sz="800" noProof="1">
                        <a:solidFill>
                          <a:srgbClr val="000000"/>
                        </a:solidFill>
                        <a:latin typeface="Arial" charset="0"/>
                      </a:rPr>
                      <a:t>.</a:t>
                    </a:r>
                  </a:p>
                  <a:p>
                    <a:pPr algn="ctr" eaLnBrk="1" hangingPunct="1">
                      <a:lnSpc>
                        <a:spcPct val="64000"/>
                      </a:lnSpc>
                      <a:spcBef>
                        <a:spcPct val="0"/>
                      </a:spcBef>
                      <a:buSzTx/>
                      <a:buFontTx/>
                      <a:buNone/>
                    </a:pPr>
                    <a:r>
                      <a:rPr lang="en-US" altLang="en-US" sz="800" noProof="1">
                        <a:solidFill>
                          <a:srgbClr val="000000"/>
                        </a:solidFill>
                        <a:latin typeface="Arial" charset="0"/>
                      </a:rPr>
                      <a:t>.</a:t>
                    </a:r>
                  </a:p>
                  <a:p>
                    <a:pPr algn="ctr" eaLnBrk="1" hangingPunct="1">
                      <a:lnSpc>
                        <a:spcPct val="64000"/>
                      </a:lnSpc>
                      <a:spcBef>
                        <a:spcPct val="0"/>
                      </a:spcBef>
                      <a:buSzTx/>
                      <a:buFontTx/>
                      <a:buNone/>
                    </a:pPr>
                    <a:r>
                      <a:rPr lang="en-US" altLang="en-US" sz="800" noProof="1">
                        <a:solidFill>
                          <a:srgbClr val="000000"/>
                        </a:solidFill>
                        <a:latin typeface="Arial" charset="0"/>
                      </a:rPr>
                      <a:t>.</a:t>
                    </a:r>
                  </a:p>
                </p:txBody>
              </p:sp>
            </p:grpSp>
          </p:grpSp>
        </p:grpSp>
        <p:sp>
          <p:nvSpPr>
            <p:cNvPr id="19506" name="Freeform 95"/>
            <p:cNvSpPr>
              <a:spLocks/>
            </p:cNvSpPr>
            <p:nvPr/>
          </p:nvSpPr>
          <p:spPr bwMode="auto">
            <a:xfrm>
              <a:off x="1607" y="1926"/>
              <a:ext cx="672"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9507" name="Freeform 96"/>
            <p:cNvSpPr>
              <a:spLocks/>
            </p:cNvSpPr>
            <p:nvPr/>
          </p:nvSpPr>
          <p:spPr bwMode="auto">
            <a:xfrm>
              <a:off x="1607" y="1926"/>
              <a:ext cx="672"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08" name="Rectangle 97"/>
            <p:cNvSpPr>
              <a:spLocks noChangeArrowheads="1"/>
            </p:cNvSpPr>
            <p:nvPr/>
          </p:nvSpPr>
          <p:spPr bwMode="auto">
            <a:xfrm>
              <a:off x="1680" y="2016"/>
              <a:ext cx="6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64000"/>
                </a:lnSpc>
                <a:spcBef>
                  <a:spcPct val="0"/>
                </a:spcBef>
                <a:buSzTx/>
                <a:buFontTx/>
                <a:buNone/>
              </a:pPr>
              <a:r>
                <a:rPr lang="en-US" altLang="en-US" sz="1200" noProof="1">
                  <a:solidFill>
                    <a:srgbClr val="000000"/>
                  </a:solidFill>
                  <a:latin typeface="Arial" charset="0"/>
                </a:rPr>
                <a:t>Bytecode Verifier</a:t>
              </a:r>
            </a:p>
          </p:txBody>
        </p:sp>
        <p:sp>
          <p:nvSpPr>
            <p:cNvPr id="19509" name="Freeform 98"/>
            <p:cNvSpPr>
              <a:spLocks/>
            </p:cNvSpPr>
            <p:nvPr/>
          </p:nvSpPr>
          <p:spPr bwMode="auto">
            <a:xfrm>
              <a:off x="2282" y="2068"/>
              <a:ext cx="288" cy="1"/>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510" name="Group 99"/>
            <p:cNvGrpSpPr>
              <a:grpSpLocks/>
            </p:cNvGrpSpPr>
            <p:nvPr/>
          </p:nvGrpSpPr>
          <p:grpSpPr bwMode="auto">
            <a:xfrm>
              <a:off x="3049" y="1852"/>
              <a:ext cx="95" cy="959"/>
              <a:chOff x="0" y="0"/>
              <a:chExt cx="20000" cy="19999"/>
            </a:xfrm>
          </p:grpSpPr>
          <p:sp>
            <p:nvSpPr>
              <p:cNvPr id="19538" name="Arc 100"/>
              <p:cNvSpPr>
                <a:spLocks/>
              </p:cNvSpPr>
              <p:nvPr/>
            </p:nvSpPr>
            <p:spPr bwMode="auto">
              <a:xfrm>
                <a:off x="0" y="0"/>
                <a:ext cx="10056"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9" name="Arc 101"/>
              <p:cNvSpPr>
                <a:spLocks/>
              </p:cNvSpPr>
              <p:nvPr/>
            </p:nvSpPr>
            <p:spPr bwMode="auto">
              <a:xfrm flipV="1">
                <a:off x="0" y="14993"/>
                <a:ext cx="10056" cy="500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0" name="Arc 102"/>
              <p:cNvSpPr>
                <a:spLocks/>
              </p:cNvSpPr>
              <p:nvPr/>
            </p:nvSpPr>
            <p:spPr bwMode="auto">
              <a:xfrm flipH="1">
                <a:off x="9972" y="9996"/>
                <a:ext cx="10028" cy="500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1" name="Arc 103"/>
              <p:cNvSpPr>
                <a:spLocks/>
              </p:cNvSpPr>
              <p:nvPr/>
            </p:nvSpPr>
            <p:spPr bwMode="auto">
              <a:xfrm flipH="1" flipV="1">
                <a:off x="9944" y="4998"/>
                <a:ext cx="10056" cy="500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511" name="Rectangle 104"/>
            <p:cNvSpPr>
              <a:spLocks noChangeArrowheads="1"/>
            </p:cNvSpPr>
            <p:nvPr/>
          </p:nvSpPr>
          <p:spPr bwMode="auto">
            <a:xfrm>
              <a:off x="3193" y="2051"/>
              <a:ext cx="595"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80000"/>
                </a:lnSpc>
                <a:spcBef>
                  <a:spcPct val="0"/>
                </a:spcBef>
                <a:buSzTx/>
                <a:buFontTx/>
                <a:buNone/>
              </a:pPr>
              <a:r>
                <a:rPr lang="en-US" altLang="en-US" sz="800" noProof="1">
                  <a:solidFill>
                    <a:srgbClr val="000000"/>
                  </a:solidFill>
                  <a:latin typeface="Arial" charset="0"/>
                </a:rPr>
                <a:t>Bytecode verifier confirms that all bytecodes are valid and do not violate</a:t>
              </a:r>
              <a:r>
                <a:rPr lang="en-US" altLang="en-US" sz="800" baseline="30000" noProof="1">
                  <a:solidFill>
                    <a:srgbClr val="000000"/>
                  </a:solidFill>
                  <a:latin typeface="Arial" charset="0"/>
                </a:rPr>
                <a:t>[vi phạm]</a:t>
              </a:r>
              <a:r>
                <a:rPr lang="en-US" altLang="en-US" sz="800" noProof="1">
                  <a:solidFill>
                    <a:srgbClr val="000000"/>
                  </a:solidFill>
                  <a:latin typeface="Arial" charset="0"/>
                </a:rPr>
                <a:t> Java’s security restrictions</a:t>
              </a:r>
              <a:r>
                <a:rPr lang="en-US" altLang="en-US" sz="800" baseline="30000" noProof="1">
                  <a:solidFill>
                    <a:srgbClr val="000000"/>
                  </a:solidFill>
                  <a:latin typeface="Arial" charset="0"/>
                </a:rPr>
                <a:t>[giới hạn]</a:t>
              </a:r>
              <a:r>
                <a:rPr lang="en-US" altLang="en-US" sz="800" noProof="1">
                  <a:solidFill>
                    <a:srgbClr val="000000"/>
                  </a:solidFill>
                  <a:latin typeface="Arial" charset="0"/>
                </a:rPr>
                <a:t>.</a:t>
              </a:r>
            </a:p>
          </p:txBody>
        </p:sp>
        <p:sp>
          <p:nvSpPr>
            <p:cNvPr id="19512" name="Rectangle 105"/>
            <p:cNvSpPr>
              <a:spLocks noChangeArrowheads="1"/>
            </p:cNvSpPr>
            <p:nvPr/>
          </p:nvSpPr>
          <p:spPr bwMode="auto">
            <a:xfrm>
              <a:off x="1082" y="2042"/>
              <a:ext cx="50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80000"/>
                </a:lnSpc>
                <a:spcBef>
                  <a:spcPct val="0"/>
                </a:spcBef>
                <a:buSzTx/>
                <a:buFontTx/>
                <a:buNone/>
              </a:pPr>
              <a:r>
                <a:rPr lang="en-US" altLang="en-US" sz="1200" noProof="1">
                  <a:solidFill>
                    <a:srgbClr val="000000"/>
                  </a:solidFill>
                  <a:latin typeface="Arial" charset="0"/>
                </a:rPr>
                <a:t>Phase 4</a:t>
              </a:r>
            </a:p>
          </p:txBody>
        </p:sp>
        <p:grpSp>
          <p:nvGrpSpPr>
            <p:cNvPr id="19513" name="Group 106"/>
            <p:cNvGrpSpPr>
              <a:grpSpLocks/>
            </p:cNvGrpSpPr>
            <p:nvPr/>
          </p:nvGrpSpPr>
          <p:grpSpPr bwMode="auto">
            <a:xfrm>
              <a:off x="2570" y="2868"/>
              <a:ext cx="432" cy="929"/>
              <a:chOff x="0" y="0"/>
              <a:chExt cx="20000" cy="20002"/>
            </a:xfrm>
          </p:grpSpPr>
          <p:sp>
            <p:nvSpPr>
              <p:cNvPr id="19525" name="Rectangle 107"/>
              <p:cNvSpPr>
                <a:spLocks noChangeArrowheads="1"/>
              </p:cNvSpPr>
              <p:nvPr/>
            </p:nvSpPr>
            <p:spPr bwMode="auto">
              <a:xfrm>
                <a:off x="0" y="0"/>
                <a:ext cx="19981" cy="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lnSpc>
                    <a:spcPct val="80000"/>
                  </a:lnSpc>
                  <a:spcBef>
                    <a:spcPct val="0"/>
                  </a:spcBef>
                  <a:buSzTx/>
                  <a:buFontTx/>
                  <a:buNone/>
                </a:pPr>
                <a:r>
                  <a:rPr lang="en-US" altLang="en-US" sz="1000" noProof="1">
                    <a:solidFill>
                      <a:srgbClr val="000000"/>
                    </a:solidFill>
                    <a:latin typeface="Arial" charset="0"/>
                  </a:rPr>
                  <a:t>Primary</a:t>
                </a:r>
              </a:p>
              <a:p>
                <a:pPr algn="ctr" eaLnBrk="1" hangingPunct="1">
                  <a:lnSpc>
                    <a:spcPct val="80000"/>
                  </a:lnSpc>
                  <a:spcBef>
                    <a:spcPct val="0"/>
                  </a:spcBef>
                  <a:buSzTx/>
                  <a:buFontTx/>
                  <a:buNone/>
                </a:pPr>
                <a:r>
                  <a:rPr lang="en-US" altLang="en-US" sz="1000" noProof="1">
                    <a:solidFill>
                      <a:srgbClr val="000000"/>
                    </a:solidFill>
                    <a:latin typeface="Arial" charset="0"/>
                  </a:rPr>
                  <a:t>Memory</a:t>
                </a:r>
              </a:p>
            </p:txBody>
          </p:sp>
          <p:grpSp>
            <p:nvGrpSpPr>
              <p:cNvPr id="19526" name="Group 108"/>
              <p:cNvGrpSpPr>
                <a:grpSpLocks/>
              </p:cNvGrpSpPr>
              <p:nvPr/>
            </p:nvGrpSpPr>
            <p:grpSpPr bwMode="auto">
              <a:xfrm>
                <a:off x="0" y="3575"/>
                <a:ext cx="20000" cy="16427"/>
                <a:chOff x="0" y="0"/>
                <a:chExt cx="20000" cy="20000"/>
              </a:xfrm>
            </p:grpSpPr>
            <p:sp>
              <p:nvSpPr>
                <p:cNvPr id="19527" name="Freeform 109"/>
                <p:cNvSpPr>
                  <a:spLocks/>
                </p:cNvSpPr>
                <p:nvPr/>
              </p:nvSpPr>
              <p:spPr bwMode="auto">
                <a:xfrm>
                  <a:off x="0" y="0"/>
                  <a:ext cx="19832" cy="19979"/>
                </a:xfrm>
                <a:custGeom>
                  <a:avLst/>
                  <a:gdLst>
                    <a:gd name="T0" fmla="*/ 17166 w 20000"/>
                    <a:gd name="T1" fmla="*/ 0 h 20000"/>
                    <a:gd name="T2" fmla="*/ 17166 w 20000"/>
                    <a:gd name="T3" fmla="*/ 19612 h 20000"/>
                    <a:gd name="T4" fmla="*/ 0 w 20000"/>
                    <a:gd name="T5" fmla="*/ 19612 h 20000"/>
                    <a:gd name="T6" fmla="*/ 0 w 20000"/>
                    <a:gd name="T7" fmla="*/ 0 h 20000"/>
                    <a:gd name="T8" fmla="*/ 1716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9528" name="Freeform 110"/>
                <p:cNvSpPr>
                  <a:spLocks/>
                </p:cNvSpPr>
                <p:nvPr/>
              </p:nvSpPr>
              <p:spPr bwMode="auto">
                <a:xfrm>
                  <a:off x="31" y="9"/>
                  <a:ext cx="19969" cy="2489"/>
                </a:xfrm>
                <a:custGeom>
                  <a:avLst/>
                  <a:gdLst>
                    <a:gd name="T0" fmla="*/ 19431 w 20000"/>
                    <a:gd name="T1" fmla="*/ 0 h 20000"/>
                    <a:gd name="T2" fmla="*/ 19431 w 20000"/>
                    <a:gd name="T3" fmla="*/ 0 h 20000"/>
                    <a:gd name="T4" fmla="*/ 0 w 20000"/>
                    <a:gd name="T5" fmla="*/ 0 h 20000"/>
                    <a:gd name="T6" fmla="*/ 0 w 20000"/>
                    <a:gd name="T7" fmla="*/ 0 h 20000"/>
                    <a:gd name="T8" fmla="*/ 1943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9" name="Freeform 111"/>
                <p:cNvSpPr>
                  <a:spLocks/>
                </p:cNvSpPr>
                <p:nvPr/>
              </p:nvSpPr>
              <p:spPr bwMode="auto">
                <a:xfrm>
                  <a:off x="31" y="2523"/>
                  <a:ext cx="19969" cy="2508"/>
                </a:xfrm>
                <a:custGeom>
                  <a:avLst/>
                  <a:gdLst>
                    <a:gd name="T0" fmla="*/ 19431 w 20000"/>
                    <a:gd name="T1" fmla="*/ 0 h 20000"/>
                    <a:gd name="T2" fmla="*/ 19431 w 20000"/>
                    <a:gd name="T3" fmla="*/ 0 h 20000"/>
                    <a:gd name="T4" fmla="*/ 0 w 20000"/>
                    <a:gd name="T5" fmla="*/ 0 h 20000"/>
                    <a:gd name="T6" fmla="*/ 0 w 20000"/>
                    <a:gd name="T7" fmla="*/ 0 h 20000"/>
                    <a:gd name="T8" fmla="*/ 1943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530" name="Group 112"/>
                <p:cNvGrpSpPr>
                  <a:grpSpLocks/>
                </p:cNvGrpSpPr>
                <p:nvPr/>
              </p:nvGrpSpPr>
              <p:grpSpPr bwMode="auto">
                <a:xfrm>
                  <a:off x="31" y="5031"/>
                  <a:ext cx="19969" cy="14969"/>
                  <a:chOff x="2" y="-1"/>
                  <a:chExt cx="19996" cy="20002"/>
                </a:xfrm>
              </p:grpSpPr>
              <p:sp>
                <p:nvSpPr>
                  <p:cNvPr id="19531" name="Rectangle 113"/>
                  <p:cNvSpPr>
                    <a:spLocks noChangeArrowheads="1"/>
                  </p:cNvSpPr>
                  <p:nvPr/>
                </p:nvSpPr>
                <p:spPr bwMode="auto">
                  <a:xfrm>
                    <a:off x="8321" y="10114"/>
                    <a:ext cx="2241" cy="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88000"/>
                      </a:lnSpc>
                      <a:spcBef>
                        <a:spcPct val="0"/>
                      </a:spcBef>
                      <a:buSzTx/>
                      <a:buFontTx/>
                      <a:buNone/>
                    </a:pPr>
                    <a:r>
                      <a:rPr lang="en-US" altLang="en-US" sz="800" noProof="1">
                        <a:solidFill>
                          <a:srgbClr val="000000"/>
                        </a:solidFill>
                        <a:latin typeface="Arial" charset="0"/>
                      </a:rPr>
                      <a:t>.</a:t>
                    </a:r>
                  </a:p>
                  <a:p>
                    <a:pPr algn="just" eaLnBrk="1" hangingPunct="1">
                      <a:lnSpc>
                        <a:spcPct val="88000"/>
                      </a:lnSpc>
                      <a:spcBef>
                        <a:spcPct val="0"/>
                      </a:spcBef>
                      <a:buSzTx/>
                      <a:buFontTx/>
                      <a:buNone/>
                    </a:pPr>
                    <a:r>
                      <a:rPr lang="en-US" altLang="en-US" sz="800" noProof="1">
                        <a:solidFill>
                          <a:srgbClr val="000000"/>
                        </a:solidFill>
                        <a:latin typeface="Arial" charset="0"/>
                      </a:rPr>
                      <a:t>.</a:t>
                    </a:r>
                  </a:p>
                  <a:p>
                    <a:pPr algn="just" eaLnBrk="1" hangingPunct="1">
                      <a:lnSpc>
                        <a:spcPct val="88000"/>
                      </a:lnSpc>
                      <a:spcBef>
                        <a:spcPct val="0"/>
                      </a:spcBef>
                      <a:buSzTx/>
                      <a:buFontTx/>
                      <a:buNone/>
                    </a:pPr>
                    <a:r>
                      <a:rPr lang="en-US" altLang="en-US" sz="800" noProof="1">
                        <a:solidFill>
                          <a:srgbClr val="000000"/>
                        </a:solidFill>
                        <a:latin typeface="Arial" charset="0"/>
                      </a:rPr>
                      <a:t>.</a:t>
                    </a:r>
                  </a:p>
                </p:txBody>
              </p:sp>
              <p:sp>
                <p:nvSpPr>
                  <p:cNvPr id="19532" name="Freeform 114"/>
                  <p:cNvSpPr>
                    <a:spLocks/>
                  </p:cNvSpPr>
                  <p:nvPr/>
                </p:nvSpPr>
                <p:spPr bwMode="auto">
                  <a:xfrm>
                    <a:off x="2" y="-1"/>
                    <a:ext cx="19996" cy="3332"/>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3" name="Freeform 115"/>
                  <p:cNvSpPr>
                    <a:spLocks/>
                  </p:cNvSpPr>
                  <p:nvPr/>
                </p:nvSpPr>
                <p:spPr bwMode="auto">
                  <a:xfrm>
                    <a:off x="2" y="3345"/>
                    <a:ext cx="19996" cy="3326"/>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4" name="Freeform 116"/>
                  <p:cNvSpPr>
                    <a:spLocks/>
                  </p:cNvSpPr>
                  <p:nvPr/>
                </p:nvSpPr>
                <p:spPr bwMode="auto">
                  <a:xfrm>
                    <a:off x="2" y="6671"/>
                    <a:ext cx="19996" cy="3331"/>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5" name="Freeform 117"/>
                  <p:cNvSpPr>
                    <a:spLocks/>
                  </p:cNvSpPr>
                  <p:nvPr/>
                </p:nvSpPr>
                <p:spPr bwMode="auto">
                  <a:xfrm>
                    <a:off x="2" y="10015"/>
                    <a:ext cx="19996" cy="6672"/>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6" name="Freeform 118"/>
                  <p:cNvSpPr>
                    <a:spLocks/>
                  </p:cNvSpPr>
                  <p:nvPr/>
                </p:nvSpPr>
                <p:spPr bwMode="auto">
                  <a:xfrm>
                    <a:off x="2" y="16673"/>
                    <a:ext cx="19996" cy="3328"/>
                  </a:xfrm>
                  <a:custGeom>
                    <a:avLst/>
                    <a:gdLst>
                      <a:gd name="T0" fmla="*/ 19909 w 20000"/>
                      <a:gd name="T1" fmla="*/ 0 h 20000"/>
                      <a:gd name="T2" fmla="*/ 19909 w 20000"/>
                      <a:gd name="T3" fmla="*/ 0 h 20000"/>
                      <a:gd name="T4" fmla="*/ 0 w 20000"/>
                      <a:gd name="T5" fmla="*/ 0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37" name="Rectangle 119"/>
                  <p:cNvSpPr>
                    <a:spLocks noChangeArrowheads="1"/>
                  </p:cNvSpPr>
                  <p:nvPr/>
                </p:nvSpPr>
                <p:spPr bwMode="auto">
                  <a:xfrm>
                    <a:off x="8877" y="10017"/>
                    <a:ext cx="2240" cy="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lnSpc>
                        <a:spcPct val="64000"/>
                      </a:lnSpc>
                      <a:spcBef>
                        <a:spcPct val="0"/>
                      </a:spcBef>
                      <a:buSzTx/>
                      <a:buFontTx/>
                      <a:buNone/>
                    </a:pPr>
                    <a:r>
                      <a:rPr lang="en-US" altLang="en-US" sz="800" noProof="1">
                        <a:solidFill>
                          <a:srgbClr val="000000"/>
                        </a:solidFill>
                        <a:latin typeface="Arial" charset="0"/>
                      </a:rPr>
                      <a:t>.</a:t>
                    </a:r>
                  </a:p>
                  <a:p>
                    <a:pPr algn="ctr" eaLnBrk="1" hangingPunct="1">
                      <a:lnSpc>
                        <a:spcPct val="64000"/>
                      </a:lnSpc>
                      <a:spcBef>
                        <a:spcPct val="0"/>
                      </a:spcBef>
                      <a:buSzTx/>
                      <a:buFontTx/>
                      <a:buNone/>
                    </a:pPr>
                    <a:r>
                      <a:rPr lang="en-US" altLang="en-US" sz="800" noProof="1">
                        <a:solidFill>
                          <a:srgbClr val="000000"/>
                        </a:solidFill>
                        <a:latin typeface="Arial" charset="0"/>
                      </a:rPr>
                      <a:t>.</a:t>
                    </a:r>
                  </a:p>
                  <a:p>
                    <a:pPr algn="ctr" eaLnBrk="1" hangingPunct="1">
                      <a:lnSpc>
                        <a:spcPct val="64000"/>
                      </a:lnSpc>
                      <a:spcBef>
                        <a:spcPct val="0"/>
                      </a:spcBef>
                      <a:buSzTx/>
                      <a:buFontTx/>
                      <a:buNone/>
                    </a:pPr>
                    <a:r>
                      <a:rPr lang="en-US" altLang="en-US" sz="800" noProof="1">
                        <a:solidFill>
                          <a:srgbClr val="000000"/>
                        </a:solidFill>
                        <a:latin typeface="Arial" charset="0"/>
                      </a:rPr>
                      <a:t>.</a:t>
                    </a:r>
                  </a:p>
                </p:txBody>
              </p:sp>
            </p:grpSp>
          </p:grpSp>
        </p:grpSp>
        <p:sp>
          <p:nvSpPr>
            <p:cNvPr id="19514" name="Freeform 120"/>
            <p:cNvSpPr>
              <a:spLocks/>
            </p:cNvSpPr>
            <p:nvPr/>
          </p:nvSpPr>
          <p:spPr bwMode="auto">
            <a:xfrm>
              <a:off x="1608" y="2937"/>
              <a:ext cx="671"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9515" name="Freeform 121"/>
            <p:cNvSpPr>
              <a:spLocks/>
            </p:cNvSpPr>
            <p:nvPr/>
          </p:nvSpPr>
          <p:spPr bwMode="auto">
            <a:xfrm>
              <a:off x="1608" y="2937"/>
              <a:ext cx="671" cy="288"/>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16" name="Rectangle 122"/>
            <p:cNvSpPr>
              <a:spLocks noChangeArrowheads="1"/>
            </p:cNvSpPr>
            <p:nvPr/>
          </p:nvSpPr>
          <p:spPr bwMode="auto">
            <a:xfrm>
              <a:off x="1632" y="3049"/>
              <a:ext cx="624"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64000"/>
                </a:lnSpc>
                <a:spcBef>
                  <a:spcPct val="0"/>
                </a:spcBef>
                <a:buSzTx/>
                <a:buFontTx/>
                <a:buNone/>
              </a:pPr>
              <a:r>
                <a:rPr lang="en-US" altLang="en-US" sz="1200" noProof="1">
                  <a:solidFill>
                    <a:srgbClr val="000000"/>
                  </a:solidFill>
                  <a:latin typeface="Arial" charset="0"/>
                </a:rPr>
                <a:t>Interpreter</a:t>
              </a:r>
            </a:p>
          </p:txBody>
        </p:sp>
        <p:sp>
          <p:nvSpPr>
            <p:cNvPr id="19517" name="Freeform 123"/>
            <p:cNvSpPr>
              <a:spLocks/>
            </p:cNvSpPr>
            <p:nvPr/>
          </p:nvSpPr>
          <p:spPr bwMode="auto">
            <a:xfrm>
              <a:off x="2282" y="3081"/>
              <a:ext cx="288" cy="0"/>
            </a:xfrm>
            <a:custGeom>
              <a:avLst/>
              <a:gdLst>
                <a:gd name="T0" fmla="*/ 0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518" name="Group 124"/>
            <p:cNvGrpSpPr>
              <a:grpSpLocks/>
            </p:cNvGrpSpPr>
            <p:nvPr/>
          </p:nvGrpSpPr>
          <p:grpSpPr bwMode="auto">
            <a:xfrm>
              <a:off x="3049" y="2860"/>
              <a:ext cx="98" cy="959"/>
              <a:chOff x="0" y="0"/>
              <a:chExt cx="20000" cy="20001"/>
            </a:xfrm>
          </p:grpSpPr>
          <p:sp>
            <p:nvSpPr>
              <p:cNvPr id="19521" name="Arc 125"/>
              <p:cNvSpPr>
                <a:spLocks/>
              </p:cNvSpPr>
              <p:nvPr/>
            </p:nvSpPr>
            <p:spPr bwMode="auto">
              <a:xfrm>
                <a:off x="28" y="0"/>
                <a:ext cx="10014" cy="500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2" name="Arc 126"/>
              <p:cNvSpPr>
                <a:spLocks/>
              </p:cNvSpPr>
              <p:nvPr/>
            </p:nvSpPr>
            <p:spPr bwMode="auto">
              <a:xfrm flipV="1">
                <a:off x="0" y="14992"/>
                <a:ext cx="10042" cy="500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3" name="Arc 127"/>
              <p:cNvSpPr>
                <a:spLocks/>
              </p:cNvSpPr>
              <p:nvPr/>
            </p:nvSpPr>
            <p:spPr bwMode="auto">
              <a:xfrm flipH="1">
                <a:off x="9958" y="9995"/>
                <a:ext cx="10042" cy="500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24" name="Arc 128"/>
              <p:cNvSpPr>
                <a:spLocks/>
              </p:cNvSpPr>
              <p:nvPr/>
            </p:nvSpPr>
            <p:spPr bwMode="auto">
              <a:xfrm flipH="1" flipV="1">
                <a:off x="9958" y="4997"/>
                <a:ext cx="10042" cy="500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9519" name="Rectangle 129"/>
            <p:cNvSpPr>
              <a:spLocks noChangeArrowheads="1"/>
            </p:cNvSpPr>
            <p:nvPr/>
          </p:nvSpPr>
          <p:spPr bwMode="auto">
            <a:xfrm>
              <a:off x="3193" y="2970"/>
              <a:ext cx="585"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just" eaLnBrk="1" hangingPunct="1">
                <a:lnSpc>
                  <a:spcPct val="80000"/>
                </a:lnSpc>
                <a:spcBef>
                  <a:spcPct val="0"/>
                </a:spcBef>
                <a:buSzTx/>
                <a:buFontTx/>
                <a:buNone/>
              </a:pPr>
              <a:r>
                <a:rPr lang="en-US" altLang="en-US" sz="800" noProof="1">
                  <a:solidFill>
                    <a:srgbClr val="000000"/>
                  </a:solidFill>
                  <a:latin typeface="Arial" charset="0"/>
                </a:rPr>
                <a:t>Interpreter reads bytecodes and translates them into a language that the computer can understand, possibly storing data values as the program executes.</a:t>
              </a:r>
            </a:p>
          </p:txBody>
        </p:sp>
        <p:sp>
          <p:nvSpPr>
            <p:cNvPr id="19520" name="Rectangle 130"/>
            <p:cNvSpPr>
              <a:spLocks noChangeArrowheads="1"/>
            </p:cNvSpPr>
            <p:nvPr/>
          </p:nvSpPr>
          <p:spPr bwMode="auto">
            <a:xfrm>
              <a:off x="1082" y="3053"/>
              <a:ext cx="50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80000"/>
                </a:lnSpc>
                <a:spcBef>
                  <a:spcPct val="0"/>
                </a:spcBef>
                <a:buSzTx/>
                <a:buFontTx/>
                <a:buNone/>
              </a:pPr>
              <a:r>
                <a:rPr lang="en-US" altLang="en-US" sz="1200" noProof="1">
                  <a:solidFill>
                    <a:srgbClr val="000000"/>
                  </a:solidFill>
                  <a:latin typeface="Arial" charset="0"/>
                </a:rPr>
                <a:t>Phase 5</a:t>
              </a:r>
            </a:p>
          </p:txBody>
        </p:sp>
      </p:gr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10</a:t>
            </a:fld>
            <a:endParaRPr lang="en-US"/>
          </a:p>
        </p:txBody>
      </p:sp>
    </p:spTree>
    <p:extLst>
      <p:ext uri="{BB962C8B-B14F-4D97-AF65-F5344CB8AC3E}">
        <p14:creationId xmlns:p14="http://schemas.microsoft.com/office/powerpoint/2010/main" val="1954122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JVM Architecture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pic>
        <p:nvPicPr>
          <p:cNvPr id="110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452" y="1287236"/>
            <a:ext cx="6150281" cy="3970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637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JVM Architecture</a:t>
            </a:r>
          </a:p>
        </p:txBody>
      </p:sp>
      <p:sp>
        <p:nvSpPr>
          <p:cNvPr id="3" name="Content Placeholder 2"/>
          <p:cNvSpPr>
            <a:spLocks noGrp="1"/>
          </p:cNvSpPr>
          <p:nvPr>
            <p:ph idx="1"/>
          </p:nvPr>
        </p:nvSpPr>
        <p:spPr/>
        <p:txBody>
          <a:bodyPr/>
          <a:lstStyle/>
          <a:p>
            <a:pPr algn="just">
              <a:spcBef>
                <a:spcPts val="600"/>
              </a:spcBef>
              <a:spcAft>
                <a:spcPts val="600"/>
              </a:spcAft>
            </a:pPr>
            <a:r>
              <a:rPr lang="en-US" sz="2000" b="1"/>
              <a:t>Class Loader:</a:t>
            </a:r>
            <a:r>
              <a:rPr lang="en-US" sz="2000"/>
              <a:t> The class loader reads the .</a:t>
            </a:r>
            <a:r>
              <a:rPr lang="en-US" sz="2000" i="1"/>
              <a:t>class</a:t>
            </a:r>
            <a:r>
              <a:rPr lang="en-US" sz="2000"/>
              <a:t> file and save the byte code in the </a:t>
            </a:r>
            <a:r>
              <a:rPr lang="en-US" sz="2000" b="1"/>
              <a:t>method area</a:t>
            </a:r>
            <a:r>
              <a:rPr lang="en-US" sz="2000"/>
              <a:t>.</a:t>
            </a:r>
          </a:p>
          <a:p>
            <a:pPr algn="just">
              <a:spcBef>
                <a:spcPts val="600"/>
              </a:spcBef>
              <a:spcAft>
                <a:spcPts val="600"/>
              </a:spcAft>
            </a:pPr>
            <a:r>
              <a:rPr lang="en-US" sz="2000" b="1"/>
              <a:t>Method Area</a:t>
            </a:r>
            <a:r>
              <a:rPr lang="en-US" sz="2000"/>
              <a:t>: There is only one method area in a JVM which is shared among all the classes. This holds the class level information of each .</a:t>
            </a:r>
            <a:r>
              <a:rPr lang="en-US" sz="2000" i="1"/>
              <a:t>class</a:t>
            </a:r>
            <a:r>
              <a:rPr lang="en-US" sz="2000"/>
              <a:t> file.</a:t>
            </a:r>
          </a:p>
          <a:p>
            <a:pPr algn="just">
              <a:spcBef>
                <a:spcPts val="600"/>
              </a:spcBef>
              <a:spcAft>
                <a:spcPts val="600"/>
              </a:spcAft>
            </a:pPr>
            <a:r>
              <a:rPr lang="en-US" sz="2000" b="1"/>
              <a:t>Heap</a:t>
            </a:r>
            <a:r>
              <a:rPr lang="en-US" sz="2000"/>
              <a:t>: Heap is a part of JVM memory where objects are allocated. JVM creates a Class object for each .</a:t>
            </a:r>
            <a:r>
              <a:rPr lang="en-US" sz="2000" i="1"/>
              <a:t>class</a:t>
            </a:r>
            <a:r>
              <a:rPr lang="en-US" sz="2000"/>
              <a:t> file.</a:t>
            </a:r>
          </a:p>
          <a:p>
            <a:pPr algn="just">
              <a:spcBef>
                <a:spcPts val="600"/>
              </a:spcBef>
              <a:spcAft>
                <a:spcPts val="600"/>
              </a:spcAft>
            </a:pPr>
            <a:r>
              <a:rPr lang="en-US" sz="2000" b="1"/>
              <a:t>Stack</a:t>
            </a:r>
            <a:r>
              <a:rPr lang="en-US" sz="2000"/>
              <a:t>: Stack is a also a part of JVM memory but unlike Heap, it is used for storing temporary variables.</a:t>
            </a:r>
          </a:p>
          <a:p>
            <a:pPr algn="just">
              <a:spcBef>
                <a:spcPts val="600"/>
              </a:spcBef>
              <a:spcAft>
                <a:spcPts val="600"/>
              </a:spcAft>
            </a:pPr>
            <a:r>
              <a:rPr lang="en-US" sz="2000" b="1"/>
              <a:t>PC Registers</a:t>
            </a:r>
            <a:r>
              <a:rPr lang="en-US" sz="2000"/>
              <a:t>: This keeps the track of which </a:t>
            </a:r>
            <a:r>
              <a:rPr lang="en-US" sz="2000" smtClean="0"/>
              <a:t>instruction</a:t>
            </a:r>
            <a:r>
              <a:rPr lang="en-US" sz="2000" baseline="30000" smtClean="0"/>
              <a:t>[câu</a:t>
            </a:r>
            <a:r>
              <a:rPr lang="en-US" sz="2000" smtClean="0"/>
              <a:t> </a:t>
            </a:r>
            <a:r>
              <a:rPr lang="en-US" sz="2000" baseline="30000" smtClean="0"/>
              <a:t>lệnh]</a:t>
            </a:r>
            <a:r>
              <a:rPr lang="en-US" sz="2000" smtClean="0"/>
              <a:t> </a:t>
            </a:r>
            <a:r>
              <a:rPr lang="en-US" sz="2000"/>
              <a:t>has been executed and which one is going to be executed. Since instructions are executed by threads, each thread has a separate PC register</a:t>
            </a:r>
            <a:r>
              <a:rPr lang="en-US" sz="2000" smtClean="0"/>
              <a:t>.</a:t>
            </a: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spTree>
    <p:extLst>
      <p:ext uri="{BB962C8B-B14F-4D97-AF65-F5344CB8AC3E}">
        <p14:creationId xmlns:p14="http://schemas.microsoft.com/office/powerpoint/2010/main" val="3363660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JVM Architecture</a:t>
            </a:r>
          </a:p>
        </p:txBody>
      </p:sp>
      <p:sp>
        <p:nvSpPr>
          <p:cNvPr id="3" name="Content Placeholder 2"/>
          <p:cNvSpPr>
            <a:spLocks noGrp="1"/>
          </p:cNvSpPr>
          <p:nvPr>
            <p:ph idx="1"/>
          </p:nvPr>
        </p:nvSpPr>
        <p:spPr/>
        <p:txBody>
          <a:bodyPr/>
          <a:lstStyle/>
          <a:p>
            <a:pPr algn="just">
              <a:spcBef>
                <a:spcPts val="600"/>
              </a:spcBef>
              <a:spcAft>
                <a:spcPts val="600"/>
              </a:spcAft>
            </a:pPr>
            <a:r>
              <a:rPr lang="en-US" sz="2000" b="1" smtClean="0"/>
              <a:t>Native </a:t>
            </a:r>
            <a:r>
              <a:rPr lang="en-US" sz="2000" b="1"/>
              <a:t>Method stack:</a:t>
            </a:r>
            <a:r>
              <a:rPr lang="en-US" sz="2000"/>
              <a:t> A native method can access the runtime data areas of the virtual machine.</a:t>
            </a:r>
          </a:p>
          <a:p>
            <a:pPr algn="just">
              <a:spcBef>
                <a:spcPts val="600"/>
              </a:spcBef>
              <a:spcAft>
                <a:spcPts val="600"/>
              </a:spcAft>
            </a:pPr>
            <a:r>
              <a:rPr lang="en-US" sz="2000" b="1"/>
              <a:t>Native Method interface</a:t>
            </a:r>
            <a:r>
              <a:rPr lang="en-US" sz="2000"/>
              <a:t>: It enables java code to call or be called by native applications. Native applications are programs that are specific to the hardware and OS of a system.</a:t>
            </a:r>
          </a:p>
          <a:p>
            <a:pPr algn="just">
              <a:spcBef>
                <a:spcPts val="600"/>
              </a:spcBef>
              <a:spcAft>
                <a:spcPts val="600"/>
              </a:spcAft>
            </a:pPr>
            <a:r>
              <a:rPr lang="en-US" sz="2000" b="1"/>
              <a:t>Garbage collection</a:t>
            </a:r>
            <a:r>
              <a:rPr lang="en-US" sz="2000"/>
              <a:t>: A class instance is explicitly created by the java code and after use it is automatically destroyed by garbage collection for memory management.</a:t>
            </a:r>
          </a:p>
          <a:p>
            <a:pPr algn="just">
              <a:spcBef>
                <a:spcPts val="600"/>
              </a:spcBef>
              <a:spcAft>
                <a:spcPts val="600"/>
              </a:spcAft>
            </a:pP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Tree>
    <p:extLst>
      <p:ext uri="{BB962C8B-B14F-4D97-AF65-F5344CB8AC3E}">
        <p14:creationId xmlns:p14="http://schemas.microsoft.com/office/powerpoint/2010/main" val="1777173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JVM</a:t>
            </a:r>
            <a:endParaRPr lang="en-US"/>
          </a:p>
        </p:txBody>
      </p:sp>
      <p:sp>
        <p:nvSpPr>
          <p:cNvPr id="3" name="Content Placeholder 2"/>
          <p:cNvSpPr>
            <a:spLocks noGrp="1"/>
          </p:cNvSpPr>
          <p:nvPr>
            <p:ph idx="1"/>
          </p:nvPr>
        </p:nvSpPr>
        <p:spPr/>
        <p:txBody>
          <a:bodyPr/>
          <a:lstStyle/>
          <a:p>
            <a:r>
              <a:rPr lang="en-US" b="1"/>
              <a:t>Difference JDK, JRE &amp; </a:t>
            </a:r>
            <a:r>
              <a:rPr lang="en-US" b="1" smtClean="0"/>
              <a:t>JVM?</a:t>
            </a:r>
          </a:p>
          <a:p>
            <a:pPr lvl="1" algn="just"/>
            <a:r>
              <a:rPr lang="en-US" b="1"/>
              <a:t>JRE</a:t>
            </a:r>
            <a:r>
              <a:rPr lang="en-US"/>
              <a:t>: JRE is the environment within which the java virtual machine runs. JRE contains Java virtual Machine(JVM), class libraries, and other files excluding development tools such as compiler and </a:t>
            </a:r>
            <a:r>
              <a:rPr lang="en-US" smtClean="0"/>
              <a:t>debugger.</a:t>
            </a:r>
          </a:p>
          <a:p>
            <a:pPr lvl="1" algn="just"/>
            <a:r>
              <a:rPr lang="en-US" b="1" smtClean="0"/>
              <a:t>JVM:</a:t>
            </a:r>
            <a:r>
              <a:rPr lang="en-US" smtClean="0"/>
              <a:t> </a:t>
            </a:r>
            <a:r>
              <a:rPr lang="en-US"/>
              <a:t>JVM runs the program by using class, libraries and files provided by JRE</a:t>
            </a:r>
            <a:r>
              <a:rPr lang="en-US" smtClean="0"/>
              <a:t>.</a:t>
            </a:r>
          </a:p>
          <a:p>
            <a:pPr lvl="1" algn="just"/>
            <a:r>
              <a:rPr lang="en-US" b="1"/>
              <a:t>JDK</a:t>
            </a:r>
            <a:r>
              <a:rPr lang="en-US"/>
              <a:t>: JDK is a superset of JRE, it contains everything that JRE has along with development tools such as compiler, debugger etc.</a:t>
            </a:r>
            <a:endParaRPr lang="en-US" b="1"/>
          </a:p>
          <a:p>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pic>
        <p:nvPicPr>
          <p:cNvPr id="111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037" y="4024593"/>
            <a:ext cx="4474315" cy="2313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6963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r>
              <a:rPr lang="en-US"/>
              <a:t>First Java </a:t>
            </a:r>
            <a:r>
              <a:rPr lang="en-US" smtClean="0"/>
              <a:t>Program</a:t>
            </a:r>
            <a:endParaRPr lang="en-US"/>
          </a:p>
        </p:txBody>
      </p:sp>
      <p:sp>
        <p:nvSpPr>
          <p:cNvPr id="7" name="Text Placeholder 6"/>
          <p:cNvSpPr>
            <a:spLocks noGrp="1"/>
          </p:cNvSpPr>
          <p:nvPr>
            <p:ph type="body" idx="1"/>
          </p:nvPr>
        </p:nvSpPr>
        <p:spPr/>
        <p:txBody>
          <a:bodyPr/>
          <a:lstStyle/>
          <a:p>
            <a:r>
              <a:rPr lang="en-US" smtClean="0"/>
              <a:t>Section 2</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spTree>
    <p:extLst>
      <p:ext uri="{BB962C8B-B14F-4D97-AF65-F5344CB8AC3E}">
        <p14:creationId xmlns:p14="http://schemas.microsoft.com/office/powerpoint/2010/main" val="366856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latin typeface="Arial" charset="0"/>
                <a:cs typeface="Arial" charset="0"/>
              </a:rPr>
              <a:t>First Sample: Printing a Line of Text</a:t>
            </a:r>
          </a:p>
        </p:txBody>
      </p:sp>
      <p:sp>
        <p:nvSpPr>
          <p:cNvPr id="19459" name="Content Placeholder 2"/>
          <p:cNvSpPr>
            <a:spLocks noGrp="1"/>
          </p:cNvSpPr>
          <p:nvPr>
            <p:ph idx="1"/>
          </p:nvPr>
        </p:nvSpPr>
        <p:spPr>
          <a:xfrm>
            <a:off x="457200" y="1143000"/>
            <a:ext cx="8458200" cy="5334000"/>
          </a:xfrm>
          <a:ln>
            <a:miter lim="800000"/>
            <a:headEnd/>
            <a:tailEnd/>
          </a:ln>
          <a:extLst/>
        </p:spPr>
        <p:txBody>
          <a:bodyPr/>
          <a:lstStyle/>
          <a:p>
            <a:pPr eaLnBrk="1" hangingPunct="1">
              <a:lnSpc>
                <a:spcPct val="120000"/>
              </a:lnSpc>
              <a:spcBef>
                <a:spcPts val="600"/>
              </a:spcBef>
              <a:buFont typeface="Wingdings" pitchFamily="2" charset="2"/>
              <a:buNone/>
              <a:tabLst>
                <a:tab pos="228600" algn="l"/>
                <a:tab pos="457200" algn="l"/>
              </a:tabLst>
              <a:defRPr/>
            </a:pPr>
            <a:r>
              <a:rPr lang="en-US" sz="1800" smtClean="0">
                <a:solidFill>
                  <a:srgbClr val="3F7F5F"/>
                </a:solidFill>
                <a:highlight>
                  <a:srgbClr val="E8F2FE"/>
                </a:highlight>
                <a:latin typeface="Consolas"/>
              </a:rPr>
              <a:t>//This is a simple program called First.java</a:t>
            </a:r>
          </a:p>
          <a:p>
            <a:pPr eaLnBrk="1" hangingPunct="1">
              <a:lnSpc>
                <a:spcPct val="120000"/>
              </a:lnSpc>
              <a:spcBef>
                <a:spcPts val="600"/>
              </a:spcBef>
              <a:buFont typeface="Wingdings" pitchFamily="2" charset="2"/>
              <a:buNone/>
              <a:tabLst>
                <a:tab pos="228600" algn="l"/>
                <a:tab pos="457200" algn="l"/>
              </a:tabLst>
              <a:defRPr/>
            </a:pPr>
            <a:r>
              <a:rPr lang="en-US" sz="2400" b="1" smtClean="0">
                <a:solidFill>
                  <a:srgbClr val="7F0055"/>
                </a:solidFill>
                <a:latin typeface="Consolas"/>
              </a:rPr>
              <a:t>public</a:t>
            </a:r>
            <a:r>
              <a:rPr lang="en-US" sz="2400" b="1" smtClean="0">
                <a:solidFill>
                  <a:srgbClr val="000000"/>
                </a:solidFill>
                <a:latin typeface="Consolas"/>
              </a:rPr>
              <a:t> </a:t>
            </a:r>
            <a:r>
              <a:rPr lang="en-US" sz="2400" b="1" smtClean="0">
                <a:solidFill>
                  <a:srgbClr val="7F0055"/>
                </a:solidFill>
                <a:latin typeface="Consolas"/>
              </a:rPr>
              <a:t>class</a:t>
            </a:r>
            <a:r>
              <a:rPr lang="en-US" sz="2400" b="1" smtClean="0">
                <a:solidFill>
                  <a:srgbClr val="000000"/>
                </a:solidFill>
                <a:latin typeface="Consolas"/>
              </a:rPr>
              <a:t> First {</a:t>
            </a:r>
          </a:p>
          <a:p>
            <a:pPr lvl="1">
              <a:lnSpc>
                <a:spcPct val="120000"/>
              </a:lnSpc>
              <a:spcBef>
                <a:spcPts val="600"/>
              </a:spcBef>
              <a:buFont typeface="Wingdings" pitchFamily="2" charset="2"/>
              <a:buNone/>
              <a:defRPr/>
            </a:pPr>
            <a:r>
              <a:rPr lang="en-US" sz="2000" b="1" smtClean="0">
                <a:solidFill>
                  <a:srgbClr val="7F0055"/>
                </a:solidFill>
                <a:latin typeface="Consolas"/>
              </a:rPr>
              <a:t>public</a:t>
            </a:r>
            <a:r>
              <a:rPr lang="en-US" sz="2000" b="1" smtClean="0">
                <a:solidFill>
                  <a:srgbClr val="000000"/>
                </a:solidFill>
                <a:latin typeface="Consolas"/>
              </a:rPr>
              <a:t> </a:t>
            </a:r>
            <a:r>
              <a:rPr lang="en-US" sz="2000" b="1" smtClean="0">
                <a:solidFill>
                  <a:srgbClr val="7F0055"/>
                </a:solidFill>
                <a:latin typeface="Consolas"/>
              </a:rPr>
              <a:t>static</a:t>
            </a:r>
            <a:r>
              <a:rPr lang="en-US" sz="2000" b="1" smtClean="0">
                <a:solidFill>
                  <a:srgbClr val="000000"/>
                </a:solidFill>
                <a:latin typeface="Consolas"/>
              </a:rPr>
              <a:t> </a:t>
            </a:r>
            <a:r>
              <a:rPr lang="en-US" sz="2000" b="1" smtClean="0">
                <a:solidFill>
                  <a:srgbClr val="7F0055"/>
                </a:solidFill>
                <a:latin typeface="Consolas"/>
              </a:rPr>
              <a:t>void</a:t>
            </a:r>
            <a:r>
              <a:rPr lang="en-US" sz="2000" b="1" smtClean="0">
                <a:solidFill>
                  <a:srgbClr val="000000"/>
                </a:solidFill>
                <a:latin typeface="Consolas"/>
              </a:rPr>
              <a:t> main(String[] args) {</a:t>
            </a:r>
          </a:p>
          <a:p>
            <a:pPr lvl="1">
              <a:lnSpc>
                <a:spcPct val="120000"/>
              </a:lnSpc>
              <a:spcBef>
                <a:spcPts val="600"/>
              </a:spcBef>
              <a:buFont typeface="Wingdings" pitchFamily="2" charset="2"/>
              <a:buNone/>
              <a:defRPr/>
            </a:pPr>
            <a:r>
              <a:rPr lang="en-US" sz="2000" smtClean="0">
                <a:solidFill>
                  <a:srgbClr val="000000"/>
                </a:solidFill>
                <a:latin typeface="Consolas"/>
              </a:rPr>
              <a:t>System.</a:t>
            </a:r>
            <a:r>
              <a:rPr lang="en-US" sz="2000" i="1" smtClean="0">
                <a:solidFill>
                  <a:srgbClr val="0000C0"/>
                </a:solidFill>
                <a:latin typeface="Consolas"/>
              </a:rPr>
              <a:t>out</a:t>
            </a:r>
            <a:r>
              <a:rPr lang="en-US" sz="2000" i="1" smtClean="0">
                <a:solidFill>
                  <a:srgbClr val="000000"/>
                </a:solidFill>
                <a:latin typeface="Consolas"/>
              </a:rPr>
              <a:t>.println(</a:t>
            </a:r>
            <a:r>
              <a:rPr lang="en-US" sz="2000" i="1" smtClean="0">
                <a:solidFill>
                  <a:srgbClr val="2A00FF"/>
                </a:solidFill>
                <a:latin typeface="Consolas"/>
              </a:rPr>
              <a:t>"My first program in Java "</a:t>
            </a:r>
            <a:r>
              <a:rPr lang="en-US" sz="2000" i="1" smtClean="0">
                <a:solidFill>
                  <a:srgbClr val="000000"/>
                </a:solidFill>
                <a:latin typeface="Consolas"/>
              </a:rPr>
              <a:t>);</a:t>
            </a:r>
          </a:p>
          <a:p>
            <a:pPr lvl="1">
              <a:lnSpc>
                <a:spcPct val="120000"/>
              </a:lnSpc>
              <a:spcBef>
                <a:spcPts val="600"/>
              </a:spcBef>
              <a:buFont typeface="Wingdings" pitchFamily="2" charset="2"/>
              <a:buNone/>
              <a:defRPr/>
            </a:pPr>
            <a:r>
              <a:rPr lang="en-US" sz="2000" smtClean="0">
                <a:solidFill>
                  <a:srgbClr val="000000"/>
                </a:solidFill>
                <a:latin typeface="Consolas"/>
              </a:rPr>
              <a:t>}</a:t>
            </a:r>
            <a:endParaRPr lang="en-US" sz="2000" smtClean="0">
              <a:latin typeface="Consolas"/>
            </a:endParaRPr>
          </a:p>
          <a:p>
            <a:pPr>
              <a:lnSpc>
                <a:spcPct val="120000"/>
              </a:lnSpc>
              <a:spcBef>
                <a:spcPts val="600"/>
              </a:spcBef>
              <a:buFont typeface="Wingdings" pitchFamily="2" charset="2"/>
              <a:buNone/>
              <a:defRPr/>
            </a:pPr>
            <a:r>
              <a:rPr lang="en-US" sz="2400" smtClean="0">
                <a:solidFill>
                  <a:srgbClr val="000000"/>
                </a:solidFill>
                <a:latin typeface="Consolas"/>
              </a:rPr>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16</a:t>
            </a:fld>
            <a:endParaRPr lang="en-US"/>
          </a:p>
        </p:txBody>
      </p:sp>
    </p:spTree>
    <p:extLst>
      <p:ext uri="{BB962C8B-B14F-4D97-AF65-F5344CB8AC3E}">
        <p14:creationId xmlns:p14="http://schemas.microsoft.com/office/powerpoint/2010/main" val="3100315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2800" smtClean="0">
                <a:latin typeface="Arial" charset="0"/>
                <a:cs typeface="Arial" charset="0"/>
              </a:rPr>
              <a:t>First Sample: Analyzing the Java Program </a:t>
            </a:r>
          </a:p>
        </p:txBody>
      </p:sp>
      <p:sp>
        <p:nvSpPr>
          <p:cNvPr id="20483" name="Rectangle 3"/>
          <p:cNvSpPr>
            <a:spLocks noGrp="1" noChangeArrowheads="1"/>
          </p:cNvSpPr>
          <p:nvPr>
            <p:ph idx="1"/>
          </p:nvPr>
        </p:nvSpPr>
        <p:spPr>
          <a:ln>
            <a:miter lim="800000"/>
            <a:headEnd/>
            <a:tailEnd/>
          </a:ln>
          <a:extLst/>
        </p:spPr>
        <p:txBody>
          <a:bodyPr/>
          <a:lstStyle/>
          <a:p>
            <a:pPr algn="just" eaLnBrk="1" hangingPunct="1">
              <a:defRPr/>
            </a:pPr>
            <a:r>
              <a:rPr lang="en-US" sz="2400" b="1" smtClean="0">
                <a:latin typeface="Arial" charset="0"/>
                <a:cs typeface="Arial" charset="0"/>
              </a:rPr>
              <a:t>In which:</a:t>
            </a:r>
          </a:p>
          <a:p>
            <a:pPr lvl="1" algn="just" eaLnBrk="1" hangingPunct="1">
              <a:defRPr/>
            </a:pPr>
            <a:r>
              <a:rPr lang="en-US" sz="2200" smtClean="0">
                <a:latin typeface="Arial" charset="0"/>
                <a:cs typeface="Arial" charset="0"/>
              </a:rPr>
              <a:t>The symbol </a:t>
            </a:r>
            <a:r>
              <a:rPr lang="en-US" sz="2200" smtClean="0">
                <a:solidFill>
                  <a:srgbClr val="3F7F5F"/>
                </a:solidFill>
                <a:highlight>
                  <a:srgbClr val="E8F2FE"/>
                </a:highlight>
                <a:latin typeface="Consolas"/>
              </a:rPr>
              <a:t>//</a:t>
            </a:r>
            <a:r>
              <a:rPr lang="en-US" sz="2200" smtClean="0">
                <a:latin typeface="Arial" charset="0"/>
                <a:cs typeface="Arial" charset="0"/>
              </a:rPr>
              <a:t> stands for commented line. </a:t>
            </a:r>
          </a:p>
          <a:p>
            <a:pPr lvl="1" algn="just" eaLnBrk="1" hangingPunct="1">
              <a:defRPr/>
            </a:pPr>
            <a:r>
              <a:rPr lang="en-US" sz="2200" smtClean="0">
                <a:latin typeface="Arial" charset="0"/>
                <a:cs typeface="Arial" charset="0"/>
              </a:rPr>
              <a:t>The line</a:t>
            </a:r>
            <a:r>
              <a:rPr lang="en-US" sz="2200" smtClean="0">
                <a:latin typeface="Courier New" pitchFamily="49" charset="0"/>
                <a:cs typeface="Arial" charset="0"/>
              </a:rPr>
              <a:t> </a:t>
            </a:r>
            <a:r>
              <a:rPr lang="en-US" sz="2200" b="1" smtClean="0">
                <a:solidFill>
                  <a:srgbClr val="7F0055"/>
                </a:solidFill>
                <a:latin typeface="Consolas"/>
              </a:rPr>
              <a:t>class</a:t>
            </a:r>
            <a:r>
              <a:rPr lang="en-US" sz="2200" b="1" smtClean="0">
                <a:solidFill>
                  <a:srgbClr val="000000"/>
                </a:solidFill>
                <a:latin typeface="Consolas"/>
              </a:rPr>
              <a:t> First </a:t>
            </a:r>
            <a:r>
              <a:rPr lang="en-US" sz="2200" smtClean="0">
                <a:latin typeface="Arial" charset="0"/>
                <a:cs typeface="Arial" charset="0"/>
              </a:rPr>
              <a:t>declares a new class called </a:t>
            </a:r>
            <a:r>
              <a:rPr lang="en-US" sz="2200" b="1" smtClean="0">
                <a:solidFill>
                  <a:srgbClr val="000000"/>
                </a:solidFill>
                <a:latin typeface="Consolas"/>
              </a:rPr>
              <a:t>First</a:t>
            </a:r>
            <a:r>
              <a:rPr lang="en-US" sz="2200" smtClean="0">
                <a:latin typeface="Arial" charset="0"/>
                <a:cs typeface="Arial" charset="0"/>
              </a:rPr>
              <a:t>. </a:t>
            </a:r>
          </a:p>
          <a:p>
            <a:pPr lvl="1" algn="just" eaLnBrk="1" hangingPunct="1">
              <a:defRPr/>
            </a:pPr>
            <a:r>
              <a:rPr lang="en-US" sz="2400" b="1" smtClean="0">
                <a:solidFill>
                  <a:srgbClr val="7F0055"/>
                </a:solidFill>
                <a:latin typeface="Consolas"/>
              </a:rPr>
              <a:t>public</a:t>
            </a:r>
            <a:r>
              <a:rPr lang="en-US" sz="2400" b="1" smtClean="0">
                <a:solidFill>
                  <a:srgbClr val="000000"/>
                </a:solidFill>
                <a:latin typeface="Consolas"/>
              </a:rPr>
              <a:t> </a:t>
            </a:r>
            <a:r>
              <a:rPr lang="en-US" sz="2400" b="1" smtClean="0">
                <a:solidFill>
                  <a:srgbClr val="7F0055"/>
                </a:solidFill>
                <a:latin typeface="Consolas"/>
              </a:rPr>
              <a:t>static</a:t>
            </a:r>
            <a:r>
              <a:rPr lang="en-US" sz="2400" b="1" smtClean="0">
                <a:solidFill>
                  <a:srgbClr val="000000"/>
                </a:solidFill>
                <a:latin typeface="Consolas"/>
              </a:rPr>
              <a:t> </a:t>
            </a:r>
            <a:r>
              <a:rPr lang="en-US" sz="2400" b="1" smtClean="0">
                <a:solidFill>
                  <a:srgbClr val="7F0055"/>
                </a:solidFill>
                <a:latin typeface="Consolas"/>
              </a:rPr>
              <a:t>void</a:t>
            </a:r>
            <a:r>
              <a:rPr lang="en-US" sz="2400" b="1" smtClean="0">
                <a:solidFill>
                  <a:srgbClr val="000000"/>
                </a:solidFill>
                <a:latin typeface="Consolas"/>
              </a:rPr>
              <a:t> main(String[] args) </a:t>
            </a:r>
          </a:p>
          <a:p>
            <a:pPr lvl="1" algn="just" eaLnBrk="1" hangingPunct="1">
              <a:buFont typeface="Wingdings" pitchFamily="2" charset="2"/>
              <a:buNone/>
              <a:defRPr/>
            </a:pPr>
            <a:r>
              <a:rPr lang="en-US" sz="2200" smtClean="0">
                <a:latin typeface="Arial" charset="0"/>
                <a:cs typeface="Arial" charset="0"/>
              </a:rPr>
              <a:t>	This is the main method from where the program begins its execution.</a:t>
            </a:r>
          </a:p>
          <a:p>
            <a:pPr lvl="1" algn="just" eaLnBrk="1" hangingPunct="1">
              <a:defRPr/>
            </a:pPr>
            <a:r>
              <a:rPr lang="en-US" sz="2400" smtClean="0">
                <a:solidFill>
                  <a:srgbClr val="000000"/>
                </a:solidFill>
                <a:latin typeface="Consolas"/>
              </a:rPr>
              <a:t>System.</a:t>
            </a:r>
            <a:r>
              <a:rPr lang="en-US" sz="2400" i="1" smtClean="0">
                <a:solidFill>
                  <a:srgbClr val="0000C0"/>
                </a:solidFill>
                <a:latin typeface="Consolas"/>
              </a:rPr>
              <a:t>out</a:t>
            </a:r>
            <a:r>
              <a:rPr lang="en-US" sz="2400" i="1" smtClean="0">
                <a:solidFill>
                  <a:srgbClr val="000000"/>
                </a:solidFill>
                <a:latin typeface="Consolas"/>
              </a:rPr>
              <a:t>.println(</a:t>
            </a:r>
            <a:r>
              <a:rPr lang="en-US" sz="2400" i="1" smtClean="0">
                <a:solidFill>
                  <a:srgbClr val="2A00FF"/>
                </a:solidFill>
                <a:latin typeface="Consolas"/>
              </a:rPr>
              <a:t>"My first program in Java "</a:t>
            </a:r>
            <a:r>
              <a:rPr lang="en-US" sz="2400" i="1" smtClean="0">
                <a:solidFill>
                  <a:srgbClr val="000000"/>
                </a:solidFill>
                <a:latin typeface="Consolas"/>
              </a:rPr>
              <a:t>);</a:t>
            </a:r>
          </a:p>
          <a:p>
            <a:pPr lvl="1" algn="just" eaLnBrk="1" hangingPunct="1">
              <a:buFont typeface="Wingdings" pitchFamily="2" charset="2"/>
              <a:buNone/>
              <a:defRPr/>
            </a:pPr>
            <a:r>
              <a:rPr lang="en-US" sz="2200" i="1" smtClean="0">
                <a:latin typeface="Arial" charset="0"/>
                <a:cs typeface="Arial" charset="0"/>
              </a:rPr>
              <a:t>	</a:t>
            </a:r>
            <a:r>
              <a:rPr lang="en-US" sz="2200" smtClean="0">
                <a:latin typeface="Arial" charset="0"/>
                <a:cs typeface="Arial" charset="0"/>
              </a:rPr>
              <a:t>This line displays the string </a:t>
            </a:r>
            <a:r>
              <a:rPr lang="en-US" sz="2200" b="1" smtClean="0">
                <a:latin typeface="Arial" charset="0"/>
                <a:cs typeface="Arial" charset="0"/>
              </a:rPr>
              <a:t>My first program in java</a:t>
            </a:r>
            <a:r>
              <a:rPr lang="en-US" sz="2200" smtClean="0">
                <a:latin typeface="Arial" charset="0"/>
                <a:cs typeface="Arial" charset="0"/>
              </a:rPr>
              <a:t> on the screen. </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17</a:t>
            </a:fld>
            <a:endParaRPr lang="en-US"/>
          </a:p>
        </p:txBody>
      </p:sp>
    </p:spTree>
    <p:extLst>
      <p:ext uri="{BB962C8B-B14F-4D97-AF65-F5344CB8AC3E}">
        <p14:creationId xmlns:p14="http://schemas.microsoft.com/office/powerpoint/2010/main" val="322231879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1410" y="10869"/>
            <a:ext cx="8032329" cy="692516"/>
          </a:xfrm>
        </p:spPr>
        <p:txBody>
          <a:bodyPr>
            <a:normAutofit/>
          </a:bodyPr>
          <a:lstStyle/>
          <a:p>
            <a:pPr algn="l" eaLnBrk="1" hangingPunct="1"/>
            <a:r>
              <a:rPr lang="en-US" altLang="en-US" sz="2800" b="1" smtClean="0">
                <a:solidFill>
                  <a:schemeClr val="bg1"/>
                </a:solidFill>
                <a:latin typeface="Arial" charset="0"/>
                <a:cs typeface="Arial" charset="0"/>
              </a:rPr>
              <a:t>Compiling and executing</a:t>
            </a:r>
          </a:p>
        </p:txBody>
      </p:sp>
      <p:pic>
        <p:nvPicPr>
          <p:cNvPr id="270343" name="Picture 7" descr="Fig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38200" y="1219200"/>
            <a:ext cx="7239000" cy="1949450"/>
          </a:xfrm>
          <a:noFill/>
        </p:spPr>
      </p:pic>
      <p:pic>
        <p:nvPicPr>
          <p:cNvPr id="270345" name="Picture 9" descr="Fig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38200" y="4419600"/>
            <a:ext cx="7239000" cy="1827213"/>
          </a:xfrm>
          <a:noFill/>
        </p:spPr>
      </p:pic>
      <p:sp>
        <p:nvSpPr>
          <p:cNvPr id="270347" name="Rectangle 11"/>
          <p:cNvSpPr>
            <a:spLocks noChangeArrowheads="1"/>
          </p:cNvSpPr>
          <p:nvPr/>
        </p:nvSpPr>
        <p:spPr bwMode="auto">
          <a:xfrm>
            <a:off x="838200" y="2286000"/>
            <a:ext cx="731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r>
              <a:rPr lang="en-US" altLang="en-US" sz="1800">
                <a:solidFill>
                  <a:schemeClr val="hlink"/>
                </a:solidFill>
              </a:rPr>
              <a:t>The java compiler creates a file called '</a:t>
            </a:r>
            <a:r>
              <a:rPr lang="en-US" altLang="en-US" sz="1800" b="1">
                <a:solidFill>
                  <a:schemeClr val="hlink"/>
                </a:solidFill>
              </a:rPr>
              <a:t>First.class'</a:t>
            </a:r>
            <a:r>
              <a:rPr lang="en-US" altLang="en-US" sz="1800">
                <a:solidFill>
                  <a:schemeClr val="hlink"/>
                </a:solidFill>
              </a:rPr>
              <a:t> that contains the byte codes </a:t>
            </a:r>
          </a:p>
        </p:txBody>
      </p:sp>
      <p:sp>
        <p:nvSpPr>
          <p:cNvPr id="270348" name="Rectangle 12"/>
          <p:cNvSpPr>
            <a:spLocks noChangeArrowheads="1"/>
          </p:cNvSpPr>
          <p:nvPr/>
        </p:nvSpPr>
        <p:spPr bwMode="auto">
          <a:xfrm>
            <a:off x="685800" y="3581400"/>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SzTx/>
              <a:buFontTx/>
              <a:buNone/>
            </a:pPr>
            <a:r>
              <a:rPr lang="en-US" altLang="en-US" sz="1800">
                <a:solidFill>
                  <a:schemeClr val="folHlink"/>
                </a:solidFill>
              </a:rPr>
              <a:t>To actually run the program, a java interpreter called </a:t>
            </a:r>
            <a:r>
              <a:rPr lang="en-US" altLang="en-US" sz="1800">
                <a:solidFill>
                  <a:schemeClr val="folHlink"/>
                </a:solidFill>
                <a:latin typeface="Courier New" pitchFamily="49" charset="0"/>
              </a:rPr>
              <a:t>java</a:t>
            </a:r>
            <a:r>
              <a:rPr lang="en-US" altLang="en-US" sz="1800">
                <a:solidFill>
                  <a:schemeClr val="folHlink"/>
                </a:solidFill>
              </a:rPr>
              <a:t> is required to execute the code. </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18</a:t>
            </a:fld>
            <a:endParaRPr lang="en-US"/>
          </a:p>
        </p:txBody>
      </p:sp>
    </p:spTree>
    <p:extLst>
      <p:ext uri="{BB962C8B-B14F-4D97-AF65-F5344CB8AC3E}">
        <p14:creationId xmlns:p14="http://schemas.microsoft.com/office/powerpoint/2010/main" val="225377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70343"/>
                                        </p:tgtEl>
                                        <p:attrNameLst>
                                          <p:attrName>style.visibility</p:attrName>
                                        </p:attrNameLst>
                                      </p:cBhvr>
                                      <p:to>
                                        <p:strVal val="visible"/>
                                      </p:to>
                                    </p:set>
                                    <p:animEffect transition="in" filter="blinds(horizontal)">
                                      <p:cBhvr>
                                        <p:cTn id="7" dur="2000"/>
                                        <p:tgtEl>
                                          <p:spTgt spid="270343"/>
                                        </p:tgtEl>
                                      </p:cBhvr>
                                    </p:animEffect>
                                  </p:childTnLst>
                                </p:cTn>
                              </p:par>
                            </p:childTnLst>
                          </p:cTn>
                        </p:par>
                        <p:par>
                          <p:cTn id="8" fill="hold" nodeType="afterGroup">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270347"/>
                                        </p:tgtEl>
                                        <p:attrNameLst>
                                          <p:attrName>style.visibility</p:attrName>
                                        </p:attrNameLst>
                                      </p:cBhvr>
                                      <p:to>
                                        <p:strVal val="visible"/>
                                      </p:to>
                                    </p:set>
                                    <p:anim calcmode="lin" valueType="num">
                                      <p:cBhvr additive="base">
                                        <p:cTn id="11" dur="3000" fill="hold"/>
                                        <p:tgtEl>
                                          <p:spTgt spid="270347"/>
                                        </p:tgtEl>
                                        <p:attrNameLst>
                                          <p:attrName>ppt_x</p:attrName>
                                        </p:attrNameLst>
                                      </p:cBhvr>
                                      <p:tavLst>
                                        <p:tav tm="0">
                                          <p:val>
                                            <p:strVal val="#ppt_x"/>
                                          </p:val>
                                        </p:tav>
                                        <p:tav tm="100000">
                                          <p:val>
                                            <p:strVal val="#ppt_x"/>
                                          </p:val>
                                        </p:tav>
                                      </p:tavLst>
                                    </p:anim>
                                    <p:anim calcmode="lin" valueType="num">
                                      <p:cBhvr additive="base">
                                        <p:cTn id="12" dur="3000" fill="hold"/>
                                        <p:tgtEl>
                                          <p:spTgt spid="270347"/>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0"/>
                            </p:stCondLst>
                            <p:childTnLst>
                              <p:par>
                                <p:cTn id="14" presetID="5" presetClass="entr" presetSubtype="10" fill="hold" grpId="0" nodeType="afterEffect">
                                  <p:stCondLst>
                                    <p:cond delay="0"/>
                                  </p:stCondLst>
                                  <p:childTnLst>
                                    <p:set>
                                      <p:cBhvr>
                                        <p:cTn id="15" dur="1" fill="hold">
                                          <p:stCondLst>
                                            <p:cond delay="0"/>
                                          </p:stCondLst>
                                        </p:cTn>
                                        <p:tgtEl>
                                          <p:spTgt spid="270348"/>
                                        </p:tgtEl>
                                        <p:attrNameLst>
                                          <p:attrName>style.visibility</p:attrName>
                                        </p:attrNameLst>
                                      </p:cBhvr>
                                      <p:to>
                                        <p:strVal val="visible"/>
                                      </p:to>
                                    </p:set>
                                    <p:animEffect transition="in" filter="checkerboard(across)">
                                      <p:cBhvr>
                                        <p:cTn id="16" dur="500"/>
                                        <p:tgtEl>
                                          <p:spTgt spid="270348"/>
                                        </p:tgtEl>
                                      </p:cBhvr>
                                    </p:animEffect>
                                  </p:childTnLst>
                                </p:cTn>
                              </p:par>
                            </p:childTnLst>
                          </p:cTn>
                        </p:par>
                        <p:par>
                          <p:cTn id="17" fill="hold" nodeType="afterGroup">
                            <p:stCondLst>
                              <p:cond delay="5500"/>
                            </p:stCondLst>
                            <p:childTnLst>
                              <p:par>
                                <p:cTn id="18" presetID="4" presetClass="entr" presetSubtype="16" fill="hold" nodeType="afterEffect">
                                  <p:stCondLst>
                                    <p:cond delay="0"/>
                                  </p:stCondLst>
                                  <p:childTnLst>
                                    <p:set>
                                      <p:cBhvr>
                                        <p:cTn id="19" dur="1" fill="hold">
                                          <p:stCondLst>
                                            <p:cond delay="0"/>
                                          </p:stCondLst>
                                        </p:cTn>
                                        <p:tgtEl>
                                          <p:spTgt spid="270345"/>
                                        </p:tgtEl>
                                        <p:attrNameLst>
                                          <p:attrName>style.visibility</p:attrName>
                                        </p:attrNameLst>
                                      </p:cBhvr>
                                      <p:to>
                                        <p:strVal val="visible"/>
                                      </p:to>
                                    </p:set>
                                    <p:animEffect transition="in" filter="box(in)">
                                      <p:cBhvr>
                                        <p:cTn id="20" dur="3000"/>
                                        <p:tgtEl>
                                          <p:spTgt spid="270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7" grpId="0"/>
      <p:bldP spid="2703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latin typeface="Arial" charset="0"/>
                <a:cs typeface="Times New Roman" pitchFamily="18" charset="0"/>
              </a:rPr>
              <a:t>Passing Command Line Arguments</a:t>
            </a:r>
            <a:endParaRPr lang="en-US" altLang="en-US" smtClean="0">
              <a:latin typeface="Arial" charset="0"/>
              <a:cs typeface="Arial" charset="0"/>
            </a:endParaRPr>
          </a:p>
        </p:txBody>
      </p:sp>
      <p:sp>
        <p:nvSpPr>
          <p:cNvPr id="23555" name="Content Placeholder 2"/>
          <p:cNvSpPr>
            <a:spLocks noGrp="1"/>
          </p:cNvSpPr>
          <p:nvPr>
            <p:ph idx="1"/>
          </p:nvPr>
        </p:nvSpPr>
        <p:spPr/>
        <p:txBody>
          <a:bodyPr/>
          <a:lstStyle/>
          <a:p>
            <a:pPr algn="just">
              <a:buFont typeface="Wingdings" pitchFamily="2" charset="2"/>
              <a:buNone/>
            </a:pPr>
            <a:r>
              <a:rPr lang="en-US" altLang="en-US" sz="2600" b="1" smtClean="0">
                <a:solidFill>
                  <a:srgbClr val="7F0055"/>
                </a:solidFill>
                <a:latin typeface="Consolas" pitchFamily="49" charset="0"/>
                <a:cs typeface="Arial" charset="0"/>
              </a:rPr>
              <a:t>public</a:t>
            </a:r>
            <a:r>
              <a:rPr lang="en-US" altLang="en-US" sz="2600" b="1" smtClean="0">
                <a:solidFill>
                  <a:srgbClr val="000000"/>
                </a:solidFill>
                <a:latin typeface="Consolas" pitchFamily="49" charset="0"/>
                <a:cs typeface="Arial" charset="0"/>
              </a:rPr>
              <a:t> </a:t>
            </a:r>
            <a:r>
              <a:rPr lang="en-US" altLang="en-US" sz="2600" b="1" smtClean="0">
                <a:solidFill>
                  <a:srgbClr val="7F0055"/>
                </a:solidFill>
                <a:latin typeface="Consolas" pitchFamily="49" charset="0"/>
                <a:cs typeface="Arial" charset="0"/>
              </a:rPr>
              <a:t>class</a:t>
            </a:r>
            <a:r>
              <a:rPr lang="en-US" altLang="en-US" sz="2600" b="1" smtClean="0">
                <a:solidFill>
                  <a:srgbClr val="000000"/>
                </a:solidFill>
                <a:latin typeface="Consolas" pitchFamily="49" charset="0"/>
                <a:cs typeface="Arial" charset="0"/>
              </a:rPr>
              <a:t> CommLineArg {</a:t>
            </a:r>
          </a:p>
          <a:p>
            <a:pPr lvl="1" algn="just">
              <a:buFont typeface="Wingdings" pitchFamily="2" charset="2"/>
              <a:buNone/>
            </a:pPr>
            <a:r>
              <a:rPr lang="en-US" altLang="en-US" sz="2400" b="1" smtClean="0">
                <a:solidFill>
                  <a:srgbClr val="7F0055"/>
                </a:solidFill>
                <a:latin typeface="Consolas" pitchFamily="49" charset="0"/>
                <a:cs typeface="Arial" charset="0"/>
              </a:rPr>
              <a:t>public</a:t>
            </a:r>
            <a:r>
              <a:rPr lang="en-US" altLang="en-US" sz="2400" b="1" smtClean="0">
                <a:solidFill>
                  <a:srgbClr val="000000"/>
                </a:solidFill>
                <a:latin typeface="Consolas" pitchFamily="49" charset="0"/>
                <a:cs typeface="Arial" charset="0"/>
              </a:rPr>
              <a:t> </a:t>
            </a:r>
            <a:r>
              <a:rPr lang="en-US" altLang="en-US" sz="2400" b="1" smtClean="0">
                <a:solidFill>
                  <a:srgbClr val="7F0055"/>
                </a:solidFill>
                <a:latin typeface="Consolas" pitchFamily="49" charset="0"/>
                <a:cs typeface="Arial" charset="0"/>
              </a:rPr>
              <a:t>static</a:t>
            </a:r>
            <a:r>
              <a:rPr lang="en-US" altLang="en-US" sz="2400" b="1" smtClean="0">
                <a:solidFill>
                  <a:srgbClr val="000000"/>
                </a:solidFill>
                <a:latin typeface="Consolas" pitchFamily="49" charset="0"/>
                <a:cs typeface="Arial" charset="0"/>
              </a:rPr>
              <a:t> </a:t>
            </a:r>
            <a:r>
              <a:rPr lang="en-US" altLang="en-US" sz="2400" b="1" smtClean="0">
                <a:solidFill>
                  <a:srgbClr val="7F0055"/>
                </a:solidFill>
                <a:latin typeface="Consolas" pitchFamily="49" charset="0"/>
                <a:cs typeface="Arial" charset="0"/>
              </a:rPr>
              <a:t>void</a:t>
            </a:r>
            <a:r>
              <a:rPr lang="en-US" altLang="en-US" sz="2400" b="1" smtClean="0">
                <a:solidFill>
                  <a:srgbClr val="000000"/>
                </a:solidFill>
                <a:latin typeface="Consolas" pitchFamily="49" charset="0"/>
                <a:cs typeface="Arial" charset="0"/>
              </a:rPr>
              <a:t> main(String[] pargs) {</a:t>
            </a:r>
          </a:p>
          <a:p>
            <a:pPr lvl="2" algn="just">
              <a:buFont typeface="Wingdings" pitchFamily="2" charset="2"/>
              <a:buNone/>
            </a:pPr>
            <a:r>
              <a:rPr lang="en-US" altLang="en-US" sz="2200" smtClean="0">
                <a:solidFill>
                  <a:srgbClr val="000000"/>
                </a:solidFill>
                <a:latin typeface="Consolas" pitchFamily="49" charset="0"/>
                <a:cs typeface="Arial" charset="0"/>
              </a:rPr>
              <a:t>System.</a:t>
            </a:r>
            <a:r>
              <a:rPr lang="en-US" altLang="en-US" sz="2200" i="1" smtClean="0">
                <a:solidFill>
                  <a:srgbClr val="0000C0"/>
                </a:solidFill>
                <a:latin typeface="Consolas" pitchFamily="49" charset="0"/>
                <a:cs typeface="Arial" charset="0"/>
              </a:rPr>
              <a:t>out.</a:t>
            </a:r>
            <a:endParaRPr lang="en-US" altLang="en-US" sz="2200" smtClean="0">
              <a:solidFill>
                <a:srgbClr val="000000"/>
              </a:solidFill>
              <a:latin typeface="Consolas" pitchFamily="49" charset="0"/>
              <a:cs typeface="Arial" charset="0"/>
            </a:endParaRPr>
          </a:p>
          <a:p>
            <a:pPr lvl="2" algn="just">
              <a:buFont typeface="Wingdings" pitchFamily="2" charset="2"/>
              <a:buNone/>
            </a:pPr>
            <a:r>
              <a:rPr lang="en-US" altLang="en-US" sz="2200" smtClean="0">
                <a:solidFill>
                  <a:srgbClr val="000000"/>
                </a:solidFill>
                <a:latin typeface="Consolas" pitchFamily="49" charset="0"/>
                <a:cs typeface="Arial" charset="0"/>
              </a:rPr>
              <a:t>println(</a:t>
            </a:r>
            <a:r>
              <a:rPr lang="en-US" altLang="en-US" sz="2200" smtClean="0">
                <a:solidFill>
                  <a:srgbClr val="2A00FF"/>
                </a:solidFill>
                <a:latin typeface="Consolas" pitchFamily="49" charset="0"/>
                <a:cs typeface="Arial" charset="0"/>
              </a:rPr>
              <a:t>"These are the arguments passed to the main method."</a:t>
            </a:r>
            <a:r>
              <a:rPr lang="en-US" altLang="en-US" sz="2200" smtClean="0">
                <a:solidFill>
                  <a:srgbClr val="000000"/>
                </a:solidFill>
                <a:latin typeface="Consolas" pitchFamily="49" charset="0"/>
                <a:cs typeface="Arial" charset="0"/>
              </a:rPr>
              <a:t>);</a:t>
            </a:r>
          </a:p>
          <a:p>
            <a:pPr lvl="2" algn="just">
              <a:buFont typeface="Wingdings" pitchFamily="2" charset="2"/>
              <a:buNone/>
            </a:pPr>
            <a:r>
              <a:rPr lang="en-US" altLang="en-US" sz="2200" smtClean="0">
                <a:solidFill>
                  <a:srgbClr val="000000"/>
                </a:solidFill>
                <a:latin typeface="Consolas" pitchFamily="49" charset="0"/>
                <a:cs typeface="Arial" charset="0"/>
              </a:rPr>
              <a:t>System.</a:t>
            </a:r>
            <a:r>
              <a:rPr lang="en-US" altLang="en-US" sz="2200" i="1" smtClean="0">
                <a:solidFill>
                  <a:srgbClr val="0000C0"/>
                </a:solidFill>
                <a:latin typeface="Consolas" pitchFamily="49" charset="0"/>
                <a:cs typeface="Arial" charset="0"/>
              </a:rPr>
              <a:t>out</a:t>
            </a:r>
            <a:r>
              <a:rPr lang="en-US" altLang="en-US" sz="2200" i="1" smtClean="0">
                <a:solidFill>
                  <a:srgbClr val="000000"/>
                </a:solidFill>
                <a:latin typeface="Consolas" pitchFamily="49" charset="0"/>
                <a:cs typeface="Arial" charset="0"/>
              </a:rPr>
              <a:t>.println(pargs[0]);</a:t>
            </a:r>
          </a:p>
          <a:p>
            <a:pPr lvl="2" algn="just">
              <a:buFont typeface="Wingdings" pitchFamily="2" charset="2"/>
              <a:buNone/>
            </a:pPr>
            <a:r>
              <a:rPr lang="en-US" altLang="en-US" sz="2200" smtClean="0">
                <a:solidFill>
                  <a:srgbClr val="000000"/>
                </a:solidFill>
                <a:latin typeface="Consolas" pitchFamily="49" charset="0"/>
                <a:cs typeface="Arial" charset="0"/>
              </a:rPr>
              <a:t>System.</a:t>
            </a:r>
            <a:r>
              <a:rPr lang="en-US" altLang="en-US" sz="2200" i="1" smtClean="0">
                <a:solidFill>
                  <a:srgbClr val="0000C0"/>
                </a:solidFill>
                <a:latin typeface="Consolas" pitchFamily="49" charset="0"/>
                <a:cs typeface="Arial" charset="0"/>
              </a:rPr>
              <a:t>out</a:t>
            </a:r>
            <a:r>
              <a:rPr lang="en-US" altLang="en-US" sz="2200" i="1" smtClean="0">
                <a:solidFill>
                  <a:srgbClr val="000000"/>
                </a:solidFill>
                <a:latin typeface="Consolas" pitchFamily="49" charset="0"/>
                <a:cs typeface="Arial" charset="0"/>
              </a:rPr>
              <a:t>.println(pargs[1]);</a:t>
            </a:r>
          </a:p>
          <a:p>
            <a:pPr lvl="2" algn="just">
              <a:buFont typeface="Wingdings" pitchFamily="2" charset="2"/>
              <a:buNone/>
            </a:pPr>
            <a:r>
              <a:rPr lang="en-US" altLang="en-US" sz="2200" smtClean="0">
                <a:solidFill>
                  <a:srgbClr val="000000"/>
                </a:solidFill>
                <a:latin typeface="Consolas" pitchFamily="49" charset="0"/>
                <a:cs typeface="Arial" charset="0"/>
              </a:rPr>
              <a:t>System.</a:t>
            </a:r>
            <a:r>
              <a:rPr lang="en-US" altLang="en-US" sz="2200" i="1" smtClean="0">
                <a:solidFill>
                  <a:srgbClr val="0000C0"/>
                </a:solidFill>
                <a:latin typeface="Consolas" pitchFamily="49" charset="0"/>
                <a:cs typeface="Arial" charset="0"/>
              </a:rPr>
              <a:t>out</a:t>
            </a:r>
            <a:r>
              <a:rPr lang="en-US" altLang="en-US" sz="2200" i="1" smtClean="0">
                <a:solidFill>
                  <a:srgbClr val="000000"/>
                </a:solidFill>
                <a:latin typeface="Consolas" pitchFamily="49" charset="0"/>
                <a:cs typeface="Arial" charset="0"/>
              </a:rPr>
              <a:t>.println(pargs[2]);</a:t>
            </a:r>
          </a:p>
          <a:p>
            <a:pPr lvl="1" algn="just">
              <a:buFont typeface="Wingdings" pitchFamily="2" charset="2"/>
              <a:buNone/>
            </a:pPr>
            <a:r>
              <a:rPr lang="en-US" altLang="en-US" sz="2400" smtClean="0">
                <a:solidFill>
                  <a:srgbClr val="000000"/>
                </a:solidFill>
                <a:latin typeface="Consolas" pitchFamily="49" charset="0"/>
                <a:cs typeface="Arial" charset="0"/>
              </a:rPr>
              <a:t>}</a:t>
            </a:r>
            <a:endParaRPr lang="en-US" altLang="en-US" smtClean="0">
              <a:latin typeface="Consolas" pitchFamily="49" charset="0"/>
              <a:cs typeface="Arial" charset="0"/>
            </a:endParaRPr>
          </a:p>
          <a:p>
            <a:pPr algn="just">
              <a:buFont typeface="Wingdings" pitchFamily="2" charset="2"/>
              <a:buNone/>
            </a:pPr>
            <a:r>
              <a:rPr lang="en-US" altLang="en-US" sz="2600" smtClean="0">
                <a:solidFill>
                  <a:srgbClr val="000000"/>
                </a:solidFill>
                <a:latin typeface="Consolas" pitchFamily="49" charset="0"/>
                <a:cs typeface="Arial" charset="0"/>
              </a:rPr>
              <a:t>}</a:t>
            </a:r>
            <a:endParaRPr lang="en-US" altLang="en-US" sz="2600" smtClean="0">
              <a:latin typeface="Arial" charset="0"/>
              <a:cs typeface="Arial"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19</a:t>
            </a:fld>
            <a:endParaRPr lang="en-US"/>
          </a:p>
        </p:txBody>
      </p:sp>
    </p:spTree>
    <p:extLst>
      <p:ext uri="{BB962C8B-B14F-4D97-AF65-F5344CB8AC3E}">
        <p14:creationId xmlns:p14="http://schemas.microsoft.com/office/powerpoint/2010/main" val="3159783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smtClean="0">
                <a:solidFill>
                  <a:schemeClr val="bg1"/>
                </a:solidFill>
              </a:rPr>
              <a:t>Table of contents</a:t>
            </a:r>
            <a:endParaRPr lang="en-US" altLang="en-US" smtClean="0">
              <a:solidFill>
                <a:schemeClr val="bg1"/>
              </a:solidFill>
              <a:latin typeface="Arial" charset="0"/>
              <a:cs typeface="Arial" charset="0"/>
            </a:endParaRPr>
          </a:p>
        </p:txBody>
      </p:sp>
      <p:sp>
        <p:nvSpPr>
          <p:cNvPr id="2" name="Content Placeholder 1"/>
          <p:cNvSpPr>
            <a:spLocks noGrp="1"/>
          </p:cNvSpPr>
          <p:nvPr>
            <p:ph idx="1"/>
          </p:nvPr>
        </p:nvSpPr>
        <p:spPr>
          <a:xfrm>
            <a:off x="986971" y="778566"/>
            <a:ext cx="7474857" cy="5436704"/>
          </a:xfrm>
        </p:spPr>
        <p:txBody>
          <a:bodyPr>
            <a:normAutofit/>
          </a:bodyPr>
          <a:lstStyle/>
          <a:p>
            <a:pPr lvl="0">
              <a:spcBef>
                <a:spcPts val="1200"/>
              </a:spcBef>
              <a:spcAft>
                <a:spcPts val="1200"/>
              </a:spcAft>
              <a:buFont typeface="Candara" panose="020E0502030303020204" pitchFamily="34" charset="0"/>
              <a:buChar char="◊"/>
            </a:pPr>
            <a:r>
              <a:rPr lang="en-US" sz="2800" b="1" smtClean="0"/>
              <a:t>Introduction </a:t>
            </a:r>
            <a:r>
              <a:rPr lang="en-US" sz="2800" b="1"/>
              <a:t>to Java</a:t>
            </a:r>
          </a:p>
          <a:p>
            <a:pPr lvl="0">
              <a:spcBef>
                <a:spcPts val="1200"/>
              </a:spcBef>
              <a:spcAft>
                <a:spcPts val="1200"/>
              </a:spcAft>
              <a:buFont typeface="Candara" panose="020E0502030303020204" pitchFamily="34" charset="0"/>
              <a:buChar char="◊"/>
            </a:pPr>
            <a:r>
              <a:rPr lang="en-US" sz="2800" b="1" smtClean="0"/>
              <a:t>First </a:t>
            </a:r>
            <a:r>
              <a:rPr lang="en-US" sz="2800" b="1"/>
              <a:t>Java Program</a:t>
            </a:r>
          </a:p>
          <a:p>
            <a:pPr lvl="0">
              <a:spcBef>
                <a:spcPts val="1200"/>
              </a:spcBef>
              <a:spcAft>
                <a:spcPts val="1200"/>
              </a:spcAft>
              <a:buFont typeface="Candara" panose="020E0502030303020204" pitchFamily="34" charset="0"/>
              <a:buChar char="◊"/>
            </a:pPr>
            <a:r>
              <a:rPr lang="en-US" sz="2800" b="1"/>
              <a:t>Basic Java Syntax</a:t>
            </a:r>
          </a:p>
          <a:p>
            <a:pPr lvl="0">
              <a:spcBef>
                <a:spcPts val="1200"/>
              </a:spcBef>
              <a:spcAft>
                <a:spcPts val="1200"/>
              </a:spcAft>
              <a:buFont typeface="Candara" panose="020E0502030303020204" pitchFamily="34" charset="0"/>
              <a:buChar char="◊"/>
            </a:pPr>
            <a:r>
              <a:rPr lang="en-US" sz="2800" b="1" smtClean="0"/>
              <a:t>Java </a:t>
            </a:r>
            <a:r>
              <a:rPr lang="en-US" sz="2800" b="1"/>
              <a:t>Data Types</a:t>
            </a:r>
          </a:p>
          <a:p>
            <a:pPr lvl="0">
              <a:spcBef>
                <a:spcPts val="1200"/>
              </a:spcBef>
              <a:spcAft>
                <a:spcPts val="1200"/>
              </a:spcAft>
              <a:buFont typeface="Candara" panose="020E0502030303020204" pitchFamily="34" charset="0"/>
              <a:buChar char="◊"/>
            </a:pPr>
            <a:r>
              <a:rPr lang="en-US" sz="2800" b="1" smtClean="0"/>
              <a:t>Java Operators</a:t>
            </a:r>
          </a:p>
          <a:p>
            <a:pPr>
              <a:spcBef>
                <a:spcPts val="1200"/>
              </a:spcBef>
              <a:spcAft>
                <a:spcPts val="1200"/>
              </a:spcAft>
              <a:buFont typeface="Candara" panose="020E0502030303020204" pitchFamily="34" charset="0"/>
              <a:buChar char="◊"/>
            </a:pPr>
            <a:r>
              <a:rPr lang="en-US" sz="2800" b="1"/>
              <a:t>Variables </a:t>
            </a:r>
            <a:r>
              <a:rPr lang="en-US" sz="2800" b="1" smtClean="0"/>
              <a:t>and Constant</a:t>
            </a:r>
            <a:endParaRPr lang="en-US" sz="2800" b="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a:t>
            </a:fld>
            <a:endParaRPr lang="en-US"/>
          </a:p>
        </p:txBody>
      </p:sp>
    </p:spTree>
    <p:extLst>
      <p:ext uri="{BB962C8B-B14F-4D97-AF65-F5344CB8AC3E}">
        <p14:creationId xmlns:p14="http://schemas.microsoft.com/office/powerpoint/2010/main" val="1859884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r>
              <a:rPr lang="en-US" altLang="en-US" smtClean="0">
                <a:latin typeface="Arial" charset="0"/>
                <a:cs typeface="Times New Roman" pitchFamily="18" charset="0"/>
              </a:rPr>
              <a:t>Passing Command Line Arguments</a:t>
            </a:r>
          </a:p>
        </p:txBody>
      </p:sp>
      <p:sp>
        <p:nvSpPr>
          <p:cNvPr id="24579" name="Text Box 1033"/>
          <p:cNvSpPr txBox="1">
            <a:spLocks noChangeArrowheads="1"/>
          </p:cNvSpPr>
          <p:nvPr/>
        </p:nvSpPr>
        <p:spPr bwMode="auto">
          <a:xfrm>
            <a:off x="1066800" y="61722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SzTx/>
              <a:buFontTx/>
              <a:buNone/>
            </a:pPr>
            <a:endParaRPr lang="vi-VN" altLang="en-US" sz="1800"/>
          </a:p>
        </p:txBody>
      </p:sp>
      <p:sp>
        <p:nvSpPr>
          <p:cNvPr id="24580" name="Text Box 1035"/>
          <p:cNvSpPr txBox="1">
            <a:spLocks noChangeArrowheads="1"/>
          </p:cNvSpPr>
          <p:nvPr/>
        </p:nvSpPr>
        <p:spPr bwMode="auto">
          <a:xfrm>
            <a:off x="2819400" y="52578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pitchFamily="2" charset="2"/>
              <a:buChar char="q"/>
              <a:defRPr sz="3200">
                <a:solidFill>
                  <a:schemeClr val="tx1"/>
                </a:solidFill>
                <a:latin typeface="Calibri" pitchFamily="34" charset="0"/>
              </a:defRPr>
            </a:lvl1pPr>
            <a:lvl2pPr marL="742950" indent="-285750" eaLnBrk="0" hangingPunct="0">
              <a:spcBef>
                <a:spcPct val="20000"/>
              </a:spcBef>
              <a:buFont typeface="Wingdings" pitchFamily="2" charset="2"/>
              <a:buChar char="ü"/>
              <a:defRPr sz="2800">
                <a:solidFill>
                  <a:schemeClr val="tx1"/>
                </a:solidFill>
                <a:latin typeface="Calibri" pitchFamily="34" charset="0"/>
              </a:defRPr>
            </a:lvl2pPr>
            <a:lvl3pPr marL="1143000" indent="-228600" eaLnBrk="0" hangingPunct="0">
              <a:spcBef>
                <a:spcPct val="20000"/>
              </a:spcBef>
              <a:buFont typeface="Wingdings" pitchFamily="2" charset="2"/>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SzTx/>
              <a:buFontTx/>
              <a:buNone/>
            </a:pPr>
            <a:endParaRPr lang="vi-VN" altLang="en-US" sz="1800"/>
          </a:p>
        </p:txBody>
      </p:sp>
      <p:pic>
        <p:nvPicPr>
          <p:cNvPr id="198675" name="Picture 1043" descr="chapter2_passingarg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61647" y="1043353"/>
            <a:ext cx="7496881" cy="2526323"/>
          </a:xfrm>
          <a:noFill/>
        </p:spPr>
      </p:pic>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20</a:t>
            </a:fld>
            <a:endParaRPr lang="en-US"/>
          </a:p>
        </p:txBody>
      </p:sp>
    </p:spTree>
    <p:extLst>
      <p:ext uri="{BB962C8B-B14F-4D97-AF65-F5344CB8AC3E}">
        <p14:creationId xmlns:p14="http://schemas.microsoft.com/office/powerpoint/2010/main" val="9577097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8675">
                                            <p:bg/>
                                          </p:spTgt>
                                        </p:tgtEl>
                                        <p:attrNameLst>
                                          <p:attrName>style.visibility</p:attrName>
                                        </p:attrNameLst>
                                      </p:cBhvr>
                                      <p:to>
                                        <p:strVal val="visible"/>
                                      </p:to>
                                    </p:set>
                                    <p:animEffect transition="in" filter="wipe(up)">
                                      <p:cBhvr>
                                        <p:cTn id="7" dur="500"/>
                                        <p:tgtEl>
                                          <p:spTgt spid="19867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a:latin typeface="Arial" charset="0"/>
                <a:cs typeface="Arial" charset="0"/>
              </a:rPr>
              <a:t>Basic Java Syntax</a:t>
            </a:r>
            <a:endParaRPr lang="en-US"/>
          </a:p>
        </p:txBody>
      </p:sp>
      <p:sp>
        <p:nvSpPr>
          <p:cNvPr id="7" name="Text Placeholder 6"/>
          <p:cNvSpPr>
            <a:spLocks noGrp="1"/>
          </p:cNvSpPr>
          <p:nvPr>
            <p:ph type="body" idx="1"/>
          </p:nvPr>
        </p:nvSpPr>
        <p:spPr/>
        <p:txBody>
          <a:bodyPr/>
          <a:lstStyle/>
          <a:p>
            <a:r>
              <a:rPr lang="en-US" smtClean="0"/>
              <a:t>Section 3</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spTree>
    <p:extLst>
      <p:ext uri="{BB962C8B-B14F-4D97-AF65-F5344CB8AC3E}">
        <p14:creationId xmlns:p14="http://schemas.microsoft.com/office/powerpoint/2010/main" val="3726782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latin typeface="Arial" charset="0"/>
                <a:cs typeface="Arial" charset="0"/>
              </a:rPr>
              <a:t>Code Comment</a:t>
            </a:r>
          </a:p>
        </p:txBody>
      </p:sp>
      <p:sp>
        <p:nvSpPr>
          <p:cNvPr id="27651" name="Content Placeholder 2"/>
          <p:cNvSpPr>
            <a:spLocks noGrp="1"/>
          </p:cNvSpPr>
          <p:nvPr>
            <p:ph idx="1"/>
          </p:nvPr>
        </p:nvSpPr>
        <p:spPr/>
        <p:txBody>
          <a:bodyPr/>
          <a:lstStyle/>
          <a:p>
            <a:pPr lvl="1">
              <a:buFont typeface="Wingdings" pitchFamily="2" charset="2"/>
              <a:buNone/>
            </a:pPr>
            <a:r>
              <a:rPr lang="en-US" altLang="en-US" sz="2400" smtClean="0">
                <a:solidFill>
                  <a:srgbClr val="3F7F5F"/>
                </a:solidFill>
                <a:latin typeface="Consolas" pitchFamily="49" charset="0"/>
                <a:cs typeface="Arial" charset="0"/>
              </a:rPr>
              <a:t>/* </a:t>
            </a:r>
          </a:p>
          <a:p>
            <a:pPr lvl="1">
              <a:buFont typeface="Wingdings" pitchFamily="2" charset="2"/>
              <a:buNone/>
            </a:pPr>
            <a:r>
              <a:rPr lang="en-US" altLang="en-US" sz="2400" smtClean="0">
                <a:solidFill>
                  <a:srgbClr val="3F7F5F"/>
                </a:solidFill>
                <a:latin typeface="Consolas" pitchFamily="49" charset="0"/>
                <a:cs typeface="Arial" charset="0"/>
              </a:rPr>
              <a:t> * Multi line </a:t>
            </a:r>
          </a:p>
          <a:p>
            <a:pPr lvl="1">
              <a:buFont typeface="Wingdings" pitchFamily="2" charset="2"/>
              <a:buNone/>
            </a:pPr>
            <a:r>
              <a:rPr lang="en-US" altLang="en-US" sz="2400" smtClean="0">
                <a:solidFill>
                  <a:srgbClr val="3F7F5F"/>
                </a:solidFill>
                <a:latin typeface="Consolas" pitchFamily="49" charset="0"/>
                <a:cs typeface="Arial" charset="0"/>
              </a:rPr>
              <a:t> */</a:t>
            </a:r>
          </a:p>
          <a:p>
            <a:pPr lvl="1">
              <a:buFont typeface="Wingdings" pitchFamily="2" charset="2"/>
              <a:buNone/>
            </a:pPr>
            <a:endParaRPr lang="en-US" altLang="en-US" sz="2400" smtClean="0">
              <a:latin typeface="Consolas" pitchFamily="49" charset="0"/>
              <a:cs typeface="Arial" charset="0"/>
            </a:endParaRPr>
          </a:p>
          <a:p>
            <a:pPr lvl="1">
              <a:buFont typeface="Wingdings" pitchFamily="2" charset="2"/>
              <a:buNone/>
            </a:pPr>
            <a:r>
              <a:rPr lang="en-US" altLang="en-US" sz="2400" smtClean="0">
                <a:solidFill>
                  <a:srgbClr val="3F7F5F"/>
                </a:solidFill>
                <a:latin typeface="Consolas" pitchFamily="49" charset="0"/>
                <a:cs typeface="Arial" charset="0"/>
              </a:rPr>
              <a:t>// Single line</a:t>
            </a:r>
          </a:p>
          <a:p>
            <a:pPr lvl="1">
              <a:buFont typeface="Wingdings" pitchFamily="2" charset="2"/>
              <a:buNone/>
            </a:pPr>
            <a:endParaRPr lang="en-US" altLang="en-US" sz="2400" smtClean="0">
              <a:latin typeface="Consolas" pitchFamily="49" charset="0"/>
              <a:cs typeface="Arial" charset="0"/>
            </a:endParaRPr>
          </a:p>
          <a:p>
            <a:pPr lvl="1">
              <a:buFont typeface="Wingdings" pitchFamily="2" charset="2"/>
              <a:buNone/>
            </a:pPr>
            <a:r>
              <a:rPr lang="en-US" altLang="en-US" sz="2400" smtClean="0">
                <a:solidFill>
                  <a:srgbClr val="3F5FBF"/>
                </a:solidFill>
                <a:latin typeface="Consolas" pitchFamily="49" charset="0"/>
                <a:cs typeface="Arial" charset="0"/>
              </a:rPr>
              <a:t>/** </a:t>
            </a:r>
          </a:p>
          <a:p>
            <a:pPr lvl="1">
              <a:buFont typeface="Wingdings" pitchFamily="2" charset="2"/>
              <a:buNone/>
            </a:pPr>
            <a:r>
              <a:rPr lang="en-US" altLang="en-US" sz="2400" smtClean="0">
                <a:solidFill>
                  <a:srgbClr val="3F5FBF"/>
                </a:solidFill>
                <a:latin typeface="Consolas" pitchFamily="49" charset="0"/>
                <a:cs typeface="Arial" charset="0"/>
              </a:rPr>
              <a:t> * Special comment for Javadocs </a:t>
            </a:r>
          </a:p>
          <a:p>
            <a:pPr lvl="1">
              <a:buFont typeface="Wingdings" pitchFamily="2" charset="2"/>
              <a:buNone/>
            </a:pPr>
            <a:r>
              <a:rPr lang="en-US" altLang="en-US" sz="2400" smtClean="0">
                <a:solidFill>
                  <a:srgbClr val="3F5FBF"/>
                </a:solidFill>
                <a:latin typeface="Consolas" pitchFamily="49" charset="0"/>
                <a:cs typeface="Arial" charset="0"/>
              </a:rPr>
              <a:t> */</a:t>
            </a:r>
            <a:endParaRPr lang="en-US" altLang="en-US" sz="2400" smtClean="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22</a:t>
            </a:fld>
            <a:endParaRPr lang="en-US"/>
          </a:p>
        </p:txBody>
      </p:sp>
    </p:spTree>
    <p:extLst>
      <p:ext uri="{BB962C8B-B14F-4D97-AF65-F5344CB8AC3E}">
        <p14:creationId xmlns:p14="http://schemas.microsoft.com/office/powerpoint/2010/main" val="4032813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latin typeface="Arial" charset="0"/>
                <a:cs typeface="Arial" charset="0"/>
              </a:rPr>
              <a:t>Name Styles</a:t>
            </a:r>
          </a:p>
        </p:txBody>
      </p:sp>
      <p:sp>
        <p:nvSpPr>
          <p:cNvPr id="28675" name="Content Placeholder 2"/>
          <p:cNvSpPr>
            <a:spLocks noGrp="1"/>
          </p:cNvSpPr>
          <p:nvPr>
            <p:ph idx="1"/>
          </p:nvPr>
        </p:nvSpPr>
        <p:spPr/>
        <p:txBody>
          <a:bodyPr/>
          <a:lstStyle/>
          <a:p>
            <a:pPr algn="just" eaLnBrk="1" hangingPunct="1">
              <a:lnSpc>
                <a:spcPct val="120000"/>
              </a:lnSpc>
              <a:spcBef>
                <a:spcPts val="600"/>
              </a:spcBef>
            </a:pPr>
            <a:r>
              <a:rPr lang="en-US" altLang="en-US" sz="2600" smtClean="0">
                <a:latin typeface="Arial" charset="0"/>
                <a:cs typeface="Arial" charset="0"/>
              </a:rPr>
              <a:t>In Java, names are case-insensitive, may contains </a:t>
            </a:r>
            <a:r>
              <a:rPr lang="en-US" altLang="en-US" sz="2600" b="1" smtClean="0">
                <a:latin typeface="Arial" charset="0"/>
                <a:cs typeface="Arial" charset="0"/>
              </a:rPr>
              <a:t>letter</a:t>
            </a:r>
            <a:r>
              <a:rPr lang="en-US" altLang="en-US" sz="2600" smtClean="0">
                <a:latin typeface="Arial" charset="0"/>
                <a:cs typeface="Arial" charset="0"/>
              </a:rPr>
              <a:t>, </a:t>
            </a:r>
            <a:r>
              <a:rPr lang="en-US" altLang="en-US" sz="2600" b="1" smtClean="0">
                <a:latin typeface="Arial" charset="0"/>
                <a:cs typeface="Arial" charset="0"/>
              </a:rPr>
              <a:t>number</a:t>
            </a:r>
            <a:r>
              <a:rPr lang="en-US" altLang="en-US" sz="2600" smtClean="0">
                <a:latin typeface="Arial" charset="0"/>
                <a:cs typeface="Arial" charset="0"/>
              </a:rPr>
              <a:t>, the dollar sign "</a:t>
            </a:r>
            <a:r>
              <a:rPr lang="en-US" altLang="en-US" sz="2600" b="1" smtClean="0">
                <a:latin typeface="Arial" charset="0"/>
                <a:cs typeface="Arial" charset="0"/>
              </a:rPr>
              <a:t>$</a:t>
            </a:r>
            <a:r>
              <a:rPr lang="en-US" altLang="en-US" sz="2600" smtClean="0">
                <a:latin typeface="Arial" charset="0"/>
                <a:cs typeface="Arial" charset="0"/>
              </a:rPr>
              <a:t>", or the underscore character "</a:t>
            </a:r>
            <a:r>
              <a:rPr lang="en-US" altLang="en-US" sz="2600" b="1" smtClean="0">
                <a:latin typeface="Arial" charset="0"/>
                <a:cs typeface="Arial" charset="0"/>
              </a:rPr>
              <a:t>_</a:t>
            </a:r>
            <a:r>
              <a:rPr lang="en-US" altLang="en-US" sz="2600" smtClean="0">
                <a:latin typeface="Arial" charset="0"/>
                <a:cs typeface="Arial" charset="0"/>
              </a:rPr>
              <a:t>".</a:t>
            </a:r>
          </a:p>
          <a:p>
            <a:pPr algn="just" eaLnBrk="1" hangingPunct="1">
              <a:lnSpc>
                <a:spcPct val="120000"/>
              </a:lnSpc>
              <a:spcBef>
                <a:spcPts val="600"/>
              </a:spcBef>
            </a:pPr>
            <a:r>
              <a:rPr lang="en-US" altLang="en-US" smtClean="0">
                <a:latin typeface="Arial" charset="0"/>
                <a:cs typeface="Arial" charset="0"/>
              </a:rPr>
              <a:t>Some convention name styles:</a:t>
            </a:r>
          </a:p>
          <a:p>
            <a:pPr lvl="1" eaLnBrk="1" hangingPunct="1">
              <a:lnSpc>
                <a:spcPct val="120000"/>
              </a:lnSpc>
              <a:spcBef>
                <a:spcPts val="600"/>
              </a:spcBef>
            </a:pPr>
            <a:r>
              <a:rPr lang="en-US" altLang="en-US" smtClean="0">
                <a:latin typeface="Arial" charset="0"/>
                <a:cs typeface="Arial" charset="0"/>
              </a:rPr>
              <a:t> Class names: </a:t>
            </a:r>
            <a:r>
              <a:rPr lang="en-US" altLang="en-US" sz="1600" smtClean="0">
                <a:latin typeface="Courier New" pitchFamily="49" charset="0"/>
                <a:cs typeface="Courier New" pitchFamily="49" charset="0"/>
              </a:rPr>
              <a:t>CustomerInfo</a:t>
            </a:r>
          </a:p>
          <a:p>
            <a:pPr lvl="1" eaLnBrk="1" hangingPunct="1">
              <a:lnSpc>
                <a:spcPct val="120000"/>
              </a:lnSpc>
              <a:spcBef>
                <a:spcPts val="600"/>
              </a:spcBef>
            </a:pPr>
            <a:r>
              <a:rPr lang="en-US" altLang="en-US" smtClean="0">
                <a:latin typeface="Arial" charset="0"/>
                <a:cs typeface="Arial" charset="0"/>
              </a:rPr>
              <a:t> Variable, function names: </a:t>
            </a:r>
            <a:r>
              <a:rPr lang="en-US" altLang="en-US" sz="1600" smtClean="0">
                <a:latin typeface="Courier New" pitchFamily="49" charset="0"/>
                <a:cs typeface="Courier New" pitchFamily="49" charset="0"/>
              </a:rPr>
              <a:t>basicAnnualSalary</a:t>
            </a:r>
          </a:p>
          <a:p>
            <a:pPr lvl="1" eaLnBrk="1" hangingPunct="1">
              <a:lnSpc>
                <a:spcPct val="120000"/>
              </a:lnSpc>
              <a:spcBef>
                <a:spcPts val="600"/>
              </a:spcBef>
            </a:pPr>
            <a:r>
              <a:rPr lang="en-US" altLang="en-US" smtClean="0">
                <a:latin typeface="Arial" charset="0"/>
                <a:cs typeface="Arial" charset="0"/>
              </a:rPr>
              <a:t> Constants name: </a:t>
            </a:r>
            <a:r>
              <a:rPr lang="en-US" altLang="en-US" sz="1600" smtClean="0">
                <a:latin typeface="Courier New" pitchFamily="49" charset="0"/>
                <a:cs typeface="Courier New" pitchFamily="49" charset="0"/>
              </a:rPr>
              <a:t>MAXIMUM_NUM_OF_PARTICIPANTS</a:t>
            </a:r>
            <a:r>
              <a:rPr lang="en-US" altLang="en-US" smtClean="0">
                <a:latin typeface="Arial" charset="0"/>
                <a:cs typeface="Arial" charset="0"/>
              </a:rPr>
              <a:t> </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23</a:t>
            </a:fld>
            <a:endParaRPr lang="en-US"/>
          </a:p>
        </p:txBody>
      </p:sp>
    </p:spTree>
    <p:extLst>
      <p:ext uri="{BB962C8B-B14F-4D97-AF65-F5344CB8AC3E}">
        <p14:creationId xmlns:p14="http://schemas.microsoft.com/office/powerpoint/2010/main" val="2087284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latin typeface="Arial" charset="0"/>
                <a:cs typeface="Arial" charset="0"/>
              </a:rPr>
              <a:t>Name Styles: Naming best practice</a:t>
            </a:r>
          </a:p>
        </p:txBody>
      </p:sp>
      <p:sp>
        <p:nvSpPr>
          <p:cNvPr id="29699" name="Content Placeholder 2"/>
          <p:cNvSpPr>
            <a:spLocks noGrp="1"/>
          </p:cNvSpPr>
          <p:nvPr>
            <p:ph idx="1"/>
          </p:nvPr>
        </p:nvSpPr>
        <p:spPr/>
        <p:txBody>
          <a:bodyPr/>
          <a:lstStyle/>
          <a:p>
            <a:pPr algn="just" eaLnBrk="1" hangingPunct="1">
              <a:lnSpc>
                <a:spcPct val="110000"/>
              </a:lnSpc>
              <a:spcBef>
                <a:spcPts val="600"/>
              </a:spcBef>
            </a:pPr>
            <a:r>
              <a:rPr lang="en-US" altLang="en-US" sz="2000" smtClean="0">
                <a:latin typeface="Arial" charset="0"/>
                <a:cs typeface="Arial" charset="0"/>
              </a:rPr>
              <a:t>Name should be </a:t>
            </a:r>
            <a:r>
              <a:rPr lang="en-US" altLang="en-US" sz="2000" b="1" smtClean="0">
                <a:latin typeface="Arial" charset="0"/>
                <a:cs typeface="Arial" charset="0"/>
              </a:rPr>
              <a:t>meaningful</a:t>
            </a:r>
          </a:p>
          <a:p>
            <a:pPr algn="just" eaLnBrk="1" hangingPunct="1">
              <a:lnSpc>
                <a:spcPct val="110000"/>
              </a:lnSpc>
              <a:spcBef>
                <a:spcPts val="600"/>
              </a:spcBef>
            </a:pPr>
            <a:r>
              <a:rPr lang="en-US" altLang="en-US" sz="2000" smtClean="0">
                <a:latin typeface="Arial" charset="0"/>
                <a:cs typeface="Arial" charset="0"/>
              </a:rPr>
              <a:t>Avoid very sort name, except for temporary "throwaway" variables: a, i, j</a:t>
            </a:r>
          </a:p>
          <a:p>
            <a:pPr algn="just" eaLnBrk="1" hangingPunct="1">
              <a:lnSpc>
                <a:spcPct val="110000"/>
              </a:lnSpc>
              <a:spcBef>
                <a:spcPts val="600"/>
              </a:spcBef>
            </a:pPr>
            <a:r>
              <a:rPr lang="en-US" altLang="en-US" sz="2000" smtClean="0">
                <a:latin typeface="Arial" charset="0"/>
                <a:cs typeface="Arial" charset="0"/>
              </a:rPr>
              <a:t>Avoid confuse name: </a:t>
            </a:r>
            <a:r>
              <a:rPr lang="en-US" altLang="en-US" sz="1800" smtClean="0">
                <a:latin typeface="Courier New" pitchFamily="49" charset="0"/>
                <a:cs typeface="Courier New" pitchFamily="49" charset="0"/>
              </a:rPr>
              <a:t>TransferAction</a:t>
            </a:r>
            <a:r>
              <a:rPr lang="en-US" altLang="en-US" sz="2000" smtClean="0">
                <a:latin typeface="Arial" charset="0"/>
                <a:cs typeface="Arial" charset="0"/>
              </a:rPr>
              <a:t> class and </a:t>
            </a:r>
            <a:r>
              <a:rPr lang="en-US" altLang="en-US" sz="1800" smtClean="0">
                <a:latin typeface="Courier New" pitchFamily="49" charset="0"/>
                <a:cs typeface="Courier New" pitchFamily="49" charset="0"/>
              </a:rPr>
              <a:t>DoTransferAction</a:t>
            </a:r>
            <a:r>
              <a:rPr lang="en-US" altLang="en-US" sz="2000" smtClean="0">
                <a:latin typeface="Arial" charset="0"/>
                <a:cs typeface="Arial" charset="0"/>
              </a:rPr>
              <a:t> class, so which one will really performs the action?</a:t>
            </a:r>
          </a:p>
          <a:p>
            <a:pPr algn="just" eaLnBrk="1" hangingPunct="1">
              <a:lnSpc>
                <a:spcPct val="110000"/>
              </a:lnSpc>
              <a:spcBef>
                <a:spcPts val="600"/>
              </a:spcBef>
            </a:pPr>
            <a:r>
              <a:rPr lang="en-US" altLang="en-US" sz="2000" smtClean="0">
                <a:latin typeface="Arial" charset="0"/>
                <a:cs typeface="Arial" charset="0"/>
              </a:rPr>
              <a:t>Class name should be a noun, use whole words, avoid acronyms and abbreviations: </a:t>
            </a:r>
            <a:r>
              <a:rPr lang="en-US" altLang="en-US" sz="1800" smtClean="0">
                <a:latin typeface="Courier New" pitchFamily="49" charset="0"/>
                <a:cs typeface="Courier New" pitchFamily="49" charset="0"/>
              </a:rPr>
              <a:t>Student</a:t>
            </a:r>
          </a:p>
          <a:p>
            <a:pPr algn="just" eaLnBrk="1" hangingPunct="1">
              <a:lnSpc>
                <a:spcPct val="110000"/>
              </a:lnSpc>
              <a:spcBef>
                <a:spcPts val="600"/>
              </a:spcBef>
            </a:pPr>
            <a:r>
              <a:rPr lang="en-US" altLang="en-US" sz="2000" smtClean="0">
                <a:latin typeface="Arial" charset="0"/>
                <a:cs typeface="Arial" charset="0"/>
              </a:rPr>
              <a:t>Variable name should begin with a noun: </a:t>
            </a:r>
            <a:r>
              <a:rPr lang="en-US" altLang="en-US" sz="1800" smtClean="0">
                <a:latin typeface="Courier New" pitchFamily="49" charset="0"/>
                <a:cs typeface="Courier New" pitchFamily="49" charset="0"/>
              </a:rPr>
              <a:t>numberOfFiles</a:t>
            </a:r>
          </a:p>
          <a:p>
            <a:pPr algn="just" eaLnBrk="1" hangingPunct="1">
              <a:lnSpc>
                <a:spcPct val="110000"/>
              </a:lnSpc>
              <a:spcBef>
                <a:spcPts val="600"/>
              </a:spcBef>
            </a:pPr>
            <a:r>
              <a:rPr lang="en-US" altLang="en-US" sz="2000" smtClean="0">
                <a:latin typeface="Arial" charset="0"/>
                <a:cs typeface="Arial" charset="0"/>
              </a:rPr>
              <a:t>Variable names should not start with underscore ('_') or dollar sign ('$') characters, even though both are allowed.</a:t>
            </a:r>
          </a:p>
          <a:p>
            <a:pPr algn="just" eaLnBrk="1" hangingPunct="1">
              <a:lnSpc>
                <a:spcPct val="110000"/>
              </a:lnSpc>
              <a:spcBef>
                <a:spcPts val="600"/>
              </a:spcBef>
            </a:pPr>
            <a:r>
              <a:rPr lang="en-US" altLang="en-US" sz="2000" smtClean="0">
                <a:latin typeface="Arial" charset="0"/>
                <a:cs typeface="Arial" charset="0"/>
              </a:rPr>
              <a:t>Distinguish singular - plural: </a:t>
            </a:r>
            <a:r>
              <a:rPr lang="en-US" altLang="en-US" sz="1800" smtClean="0">
                <a:latin typeface="Courier New" pitchFamily="49" charset="0"/>
                <a:cs typeface="Courier New" pitchFamily="49" charset="0"/>
              </a:rPr>
              <a:t>Student - Students</a:t>
            </a:r>
          </a:p>
          <a:p>
            <a:pPr algn="just" eaLnBrk="1" hangingPunct="1">
              <a:lnSpc>
                <a:spcPct val="110000"/>
              </a:lnSpc>
              <a:spcBef>
                <a:spcPts val="600"/>
              </a:spcBef>
            </a:pPr>
            <a:r>
              <a:rPr lang="en-US" altLang="en-US" sz="2000" smtClean="0">
                <a:latin typeface="Arial" charset="0"/>
                <a:cs typeface="Arial" charset="0"/>
              </a:rPr>
              <a:t>Method name should begin with verb: </a:t>
            </a:r>
            <a:r>
              <a:rPr lang="en-US" altLang="en-US" sz="1800" smtClean="0">
                <a:latin typeface="Courier New" pitchFamily="49" charset="0"/>
                <a:cs typeface="Courier New" pitchFamily="49" charset="0"/>
              </a:rPr>
              <a:t>countNumberOfFiles()</a:t>
            </a:r>
          </a:p>
          <a:p>
            <a:pPr algn="just" eaLnBrk="1" hangingPunct="1">
              <a:lnSpc>
                <a:spcPct val="110000"/>
              </a:lnSpc>
              <a:spcBef>
                <a:spcPts val="600"/>
              </a:spcBef>
            </a:pPr>
            <a:r>
              <a:rPr lang="en-US" altLang="en-US" sz="2000" smtClean="0">
                <a:latin typeface="Arial" charset="0"/>
                <a:cs typeface="Arial" charset="0"/>
              </a:rPr>
              <a:t>As </a:t>
            </a:r>
            <a:r>
              <a:rPr lang="en-US" altLang="en-US" sz="2000" b="1" smtClean="0">
                <a:latin typeface="Arial" charset="0"/>
                <a:cs typeface="Arial" charset="0"/>
              </a:rPr>
              <a:t>clear </a:t>
            </a:r>
            <a:r>
              <a:rPr lang="en-US" altLang="en-US" sz="2000" smtClean="0">
                <a:latin typeface="Arial" charset="0"/>
                <a:cs typeface="Arial" charset="0"/>
              </a:rPr>
              <a:t>as possible: </a:t>
            </a:r>
            <a:r>
              <a:rPr lang="en-US" altLang="en-US" sz="1800" smtClean="0">
                <a:latin typeface="Courier New" pitchFamily="49" charset="0"/>
                <a:cs typeface="Courier New" pitchFamily="49" charset="0"/>
              </a:rPr>
              <a:t>annualSalary</a:t>
            </a:r>
            <a:r>
              <a:rPr lang="en-US" altLang="en-US" sz="2000" smtClean="0">
                <a:latin typeface="Arial" charset="0"/>
                <a:cs typeface="Arial" charset="0"/>
              </a:rPr>
              <a:t> instead of </a:t>
            </a:r>
            <a:r>
              <a:rPr lang="en-US" altLang="en-US" sz="1800" smtClean="0">
                <a:latin typeface="Courier New" pitchFamily="49" charset="0"/>
                <a:cs typeface="Courier New" pitchFamily="49" charset="0"/>
              </a:rPr>
              <a:t>salary</a:t>
            </a:r>
          </a:p>
          <a:p>
            <a:pPr algn="just" eaLnBrk="1" hangingPunct="1">
              <a:lnSpc>
                <a:spcPct val="110000"/>
              </a:lnSpc>
              <a:spcBef>
                <a:spcPts val="600"/>
              </a:spcBef>
            </a:pPr>
            <a:r>
              <a:rPr lang="en-US" altLang="en-US" sz="2000" smtClean="0">
                <a:latin typeface="Arial" charset="0"/>
                <a:cs typeface="Arial" charset="0"/>
              </a:rPr>
              <a:t>Avoid mixed-language, ex Vietnamese + English + Japanese.</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24</a:t>
            </a:fld>
            <a:endParaRPr lang="en-US"/>
          </a:p>
        </p:txBody>
      </p:sp>
    </p:spTree>
    <p:extLst>
      <p:ext uri="{BB962C8B-B14F-4D97-AF65-F5344CB8AC3E}">
        <p14:creationId xmlns:p14="http://schemas.microsoft.com/office/powerpoint/2010/main" val="3024653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a:spLocks noGrp="1"/>
          </p:cNvSpPr>
          <p:nvPr>
            <p:ph type="title"/>
          </p:nvPr>
        </p:nvSpPr>
        <p:spPr/>
        <p:txBody>
          <a:bodyPr/>
          <a:lstStyle/>
          <a:p>
            <a:pPr eaLnBrk="1" hangingPunct="1"/>
            <a:r>
              <a:rPr lang="en-US" altLang="en-US" smtClean="0">
                <a:latin typeface="Arial" charset="0"/>
                <a:cs typeface="Arial" charset="0"/>
              </a:rPr>
              <a:t>Java Keywords</a:t>
            </a:r>
          </a:p>
        </p:txBody>
      </p:sp>
      <p:sp>
        <p:nvSpPr>
          <p:cNvPr id="4" name="Content Placeholder 3"/>
          <p:cNvSpPr>
            <a:spLocks noGrp="1"/>
          </p:cNvSpPr>
          <p:nvPr>
            <p:ph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25</a:t>
            </a:fld>
            <a:endParaRPr lang="en-US"/>
          </a:p>
        </p:txBody>
      </p:sp>
      <p:graphicFrame>
        <p:nvGraphicFramePr>
          <p:cNvPr id="8" name="Group 487"/>
          <p:cNvGraphicFramePr>
            <a:graphicFrameLocks noGrp="1"/>
          </p:cNvGraphicFramePr>
          <p:nvPr>
            <p:extLst>
              <p:ext uri="{D42A27DB-BD31-4B8C-83A1-F6EECF244321}">
                <p14:modId xmlns:p14="http://schemas.microsoft.com/office/powerpoint/2010/main" val="2053934008"/>
              </p:ext>
            </p:extLst>
          </p:nvPr>
        </p:nvGraphicFramePr>
        <p:xfrm>
          <a:off x="533400" y="1019907"/>
          <a:ext cx="8153400" cy="3657601"/>
        </p:xfrm>
        <a:graphic>
          <a:graphicData uri="http://schemas.openxmlformats.org/drawingml/2006/table">
            <a:tbl>
              <a:tblPr/>
              <a:tblGrid>
                <a:gridCol w="1610548">
                  <a:extLst>
                    <a:ext uri="{9D8B030D-6E8A-4147-A177-3AD203B41FA5}">
                      <a16:colId xmlns:a16="http://schemas.microsoft.com/office/drawing/2014/main" val="20000"/>
                    </a:ext>
                  </a:extLst>
                </a:gridCol>
                <a:gridCol w="1610548">
                  <a:extLst>
                    <a:ext uri="{9D8B030D-6E8A-4147-A177-3AD203B41FA5}">
                      <a16:colId xmlns:a16="http://schemas.microsoft.com/office/drawing/2014/main" val="20001"/>
                    </a:ext>
                  </a:extLst>
                </a:gridCol>
                <a:gridCol w="1610548">
                  <a:extLst>
                    <a:ext uri="{9D8B030D-6E8A-4147-A177-3AD203B41FA5}">
                      <a16:colId xmlns:a16="http://schemas.microsoft.com/office/drawing/2014/main" val="20002"/>
                    </a:ext>
                  </a:extLst>
                </a:gridCol>
                <a:gridCol w="1610548">
                  <a:extLst>
                    <a:ext uri="{9D8B030D-6E8A-4147-A177-3AD203B41FA5}">
                      <a16:colId xmlns:a16="http://schemas.microsoft.com/office/drawing/2014/main" val="20003"/>
                    </a:ext>
                  </a:extLst>
                </a:gridCol>
                <a:gridCol w="1711208">
                  <a:extLst>
                    <a:ext uri="{9D8B030D-6E8A-4147-A177-3AD203B41FA5}">
                      <a16:colId xmlns:a16="http://schemas.microsoft.com/office/drawing/2014/main" val="20004"/>
                    </a:ext>
                  </a:extLst>
                </a:gridCol>
              </a:tblGrid>
              <a:tr h="41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abstract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continue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for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new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switch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9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assert</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default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goto</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package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synchronized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boolean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do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private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this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9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break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double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implements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protected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throw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9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byte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else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import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public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throws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case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enum</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instanceof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return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transient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9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catch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extends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short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try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char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final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interface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static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void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9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class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finally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long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strictfp</a:t>
                      </a:r>
                      <a:r>
                        <a:rPr kumimoji="0" lang="en-US" sz="1600" b="0" i="0" u="none" strike="noStrike" cap="none" normalizeH="0" baseline="30000" smtClean="0">
                          <a:ln>
                            <a:noFill/>
                          </a:ln>
                          <a:solidFill>
                            <a:schemeClr val="tx1"/>
                          </a:solidFill>
                          <a:effectLst/>
                          <a:latin typeface="Times New Roman" pitchFamily="18" charset="0"/>
                          <a:cs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volatile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97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const</a:t>
                      </a:r>
                      <a:r>
                        <a:rPr kumimoji="0" lang="en-US" sz="1600" b="0" i="0" u="none" strike="noStrike" cap="none" normalizeH="0" baseline="30000" dirty="0" smtClean="0">
                          <a:ln>
                            <a:noFill/>
                          </a:ln>
                          <a:solidFill>
                            <a:schemeClr val="tx1"/>
                          </a:solidFill>
                          <a:effectLst/>
                          <a:latin typeface="Times New Roman" pitchFamily="18" charset="0"/>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float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native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itchFamily="49" charset="0"/>
                          <a:cs typeface="Courier New" pitchFamily="49" charset="0"/>
                        </a:rPr>
                        <a:t>super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New" pitchFamily="49" charset="0"/>
                          <a:cs typeface="Courier New" pitchFamily="49" charset="0"/>
                        </a:rPr>
                        <a:t>while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9" name="Group 486"/>
          <p:cNvGraphicFramePr>
            <a:graphicFrameLocks noGrp="1"/>
          </p:cNvGraphicFramePr>
          <p:nvPr>
            <p:extLst>
              <p:ext uri="{D42A27DB-BD31-4B8C-83A1-F6EECF244321}">
                <p14:modId xmlns:p14="http://schemas.microsoft.com/office/powerpoint/2010/main" val="504342956"/>
              </p:ext>
            </p:extLst>
          </p:nvPr>
        </p:nvGraphicFramePr>
        <p:xfrm>
          <a:off x="533400" y="4700833"/>
          <a:ext cx="8153400" cy="1765301"/>
        </p:xfrm>
        <a:graphic>
          <a:graphicData uri="http://schemas.openxmlformats.org/drawingml/2006/table">
            <a:tbl>
              <a:tblPr/>
              <a:tblGrid>
                <a:gridCol w="815340">
                  <a:extLst>
                    <a:ext uri="{9D8B030D-6E8A-4147-A177-3AD203B41FA5}">
                      <a16:colId xmlns:a16="http://schemas.microsoft.com/office/drawing/2014/main" val="20000"/>
                    </a:ext>
                  </a:extLst>
                </a:gridCol>
                <a:gridCol w="7338060">
                  <a:extLst>
                    <a:ext uri="{9D8B030D-6E8A-4147-A177-3AD203B41FA5}">
                      <a16:colId xmlns:a16="http://schemas.microsoft.com/office/drawing/2014/main" val="20001"/>
                    </a:ext>
                  </a:extLst>
                </a:gridCol>
              </a:tblGrid>
              <a:tr h="3201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0" i="0" u="none" strike="noStrike" cap="none" normalizeH="0" baseline="30000" dirty="0" smtClean="0">
                          <a:ln>
                            <a:noFill/>
                          </a:ln>
                          <a:solidFill>
                            <a:schemeClr val="tx1"/>
                          </a:solidFill>
                          <a:effectLst/>
                          <a:latin typeface="Times New Roman" pitchFamily="18" charset="0"/>
                          <a:cs typeface="Times New Roman" pitchFamily="18" charset="0"/>
                        </a:rPr>
                        <a:t>*</a:t>
                      </a:r>
                    </a:p>
                  </a:txBody>
                  <a:tcPr marT="45730" marB="4573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not used</a:t>
                      </a:r>
                    </a:p>
                  </a:txBody>
                  <a:tcPr marT="45730" marB="4573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201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0" i="0" u="none" strike="noStrike" cap="none" normalizeH="0" baseline="30000" smtClean="0">
                          <a:ln>
                            <a:noFill/>
                          </a:ln>
                          <a:solidFill>
                            <a:schemeClr val="tx1"/>
                          </a:solidFill>
                          <a:effectLst/>
                          <a:latin typeface="Times New Roman" pitchFamily="18" charset="0"/>
                          <a:cs typeface="Times New Roman" pitchFamily="18" charset="0"/>
                        </a:rPr>
                        <a:t>**</a:t>
                      </a:r>
                    </a:p>
                  </a:txBody>
                  <a:tcPr marT="45730" marB="4573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added in 1.2</a:t>
                      </a:r>
                    </a:p>
                  </a:txBody>
                  <a:tcPr marT="45730" marB="4573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201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0" i="0" u="none" strike="noStrike" cap="none" normalizeH="0" baseline="30000" smtClean="0">
                          <a:ln>
                            <a:noFill/>
                          </a:ln>
                          <a:solidFill>
                            <a:schemeClr val="tx1"/>
                          </a:solidFill>
                          <a:effectLst/>
                          <a:latin typeface="Times New Roman" pitchFamily="18" charset="0"/>
                          <a:cs typeface="Times New Roman" pitchFamily="18" charset="0"/>
                        </a:rPr>
                        <a:t>***</a:t>
                      </a:r>
                    </a:p>
                  </a:txBody>
                  <a:tcPr marT="45730" marB="4573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added in 1.4 </a:t>
                      </a:r>
                    </a:p>
                  </a:txBody>
                  <a:tcPr marT="45730" marB="4573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588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0" i="0" u="none" strike="noStrike" cap="none" normalizeH="0" baseline="30000" smtClean="0">
                          <a:ln>
                            <a:noFill/>
                          </a:ln>
                          <a:solidFill>
                            <a:schemeClr val="tx1"/>
                          </a:solidFill>
                          <a:effectLst/>
                          <a:latin typeface="Times New Roman" pitchFamily="18" charset="0"/>
                          <a:cs typeface="Times New Roman" pitchFamily="18" charset="0"/>
                        </a:rPr>
                        <a:t>****</a:t>
                      </a:r>
                    </a:p>
                  </a:txBody>
                  <a:tcPr marT="45730" marB="4573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added in 5.0 </a:t>
                      </a:r>
                    </a:p>
                  </a:txBody>
                  <a:tcPr marT="45730" marB="4573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609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30000" dirty="0" smtClean="0">
                          <a:ln>
                            <a:noFill/>
                          </a:ln>
                          <a:solidFill>
                            <a:schemeClr val="tx1"/>
                          </a:solidFill>
                          <a:effectLst/>
                          <a:latin typeface="Arial Unicode MS" pitchFamily="34" charset="-128"/>
                          <a:cs typeface="Times New Roman" pitchFamily="18" charset="0"/>
                        </a:rPr>
                        <a:t>true</a:t>
                      </a:r>
                      <a:r>
                        <a:rPr kumimoji="0" lang="en-US" sz="1800" b="0" i="0" u="none" strike="noStrike" cap="none" normalizeH="0" baseline="30000" dirty="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30000" dirty="0" smtClean="0">
                          <a:ln>
                            <a:noFill/>
                          </a:ln>
                          <a:solidFill>
                            <a:schemeClr val="tx1"/>
                          </a:solidFill>
                          <a:effectLst/>
                          <a:latin typeface="Arial Unicode MS" pitchFamily="34" charset="-128"/>
                          <a:cs typeface="Times New Roman" pitchFamily="18" charset="0"/>
                        </a:rPr>
                        <a:t>false</a:t>
                      </a:r>
                      <a:r>
                        <a:rPr kumimoji="0" lang="en-US" sz="1800" b="0" i="0" u="none" strike="noStrike" cap="none" normalizeH="0" baseline="30000" dirty="0" smtClean="0">
                          <a:ln>
                            <a:noFill/>
                          </a:ln>
                          <a:solidFill>
                            <a:schemeClr val="tx1"/>
                          </a:solidFill>
                          <a:effectLst/>
                          <a:latin typeface="Times New Roman" pitchFamily="18" charset="0"/>
                          <a:cs typeface="Times New Roman" pitchFamily="18" charset="0"/>
                        </a:rPr>
                        <a:t>, and </a:t>
                      </a:r>
                      <a:r>
                        <a:rPr kumimoji="0" lang="en-US" sz="1800" b="0" i="0" u="none" strike="noStrike" cap="none" normalizeH="0" baseline="30000" dirty="0" smtClean="0">
                          <a:ln>
                            <a:noFill/>
                          </a:ln>
                          <a:solidFill>
                            <a:schemeClr val="tx1"/>
                          </a:solidFill>
                          <a:effectLst/>
                          <a:latin typeface="Arial Unicode MS" pitchFamily="34" charset="-128"/>
                          <a:cs typeface="Times New Roman" pitchFamily="18" charset="0"/>
                        </a:rPr>
                        <a:t>null</a:t>
                      </a:r>
                      <a:r>
                        <a:rPr kumimoji="0" lang="en-US" sz="1800" b="0" i="0" u="none" strike="noStrike" cap="none" normalizeH="0" baseline="30000" dirty="0" smtClean="0">
                          <a:ln>
                            <a:noFill/>
                          </a:ln>
                          <a:solidFill>
                            <a:schemeClr val="tx1"/>
                          </a:solidFill>
                          <a:effectLst/>
                          <a:latin typeface="Times New Roman" pitchFamily="18" charset="0"/>
                          <a:cs typeface="Times New Roman" pitchFamily="18" charset="0"/>
                        </a:rPr>
                        <a:t> might seem like keywords, but they are actually literals; you cannot use them as identifiers in your programs. </a:t>
                      </a:r>
                    </a:p>
                  </a:txBody>
                  <a:tcPr marT="45730" marB="45730" horzOverflow="overflow">
                    <a:lnL cap="flat">
                      <a:noFill/>
                    </a:lnL>
                    <a:lnR cap="flat">
                      <a:noFill/>
                    </a:lnR>
                    <a:lnT>
                      <a:noFill/>
                    </a:lnT>
                    <a:lnB cap="flat">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4462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latin typeface="Arial" charset="0"/>
                <a:cs typeface="Arial" charset="0"/>
              </a:rPr>
              <a:t>Standard Java Output</a:t>
            </a:r>
          </a:p>
        </p:txBody>
      </p:sp>
      <p:sp>
        <p:nvSpPr>
          <p:cNvPr id="31747" name="Content Placeholder 2"/>
          <p:cNvSpPr>
            <a:spLocks noGrp="1"/>
          </p:cNvSpPr>
          <p:nvPr>
            <p:ph idx="1"/>
          </p:nvPr>
        </p:nvSpPr>
        <p:spPr/>
        <p:txBody>
          <a:bodyPr/>
          <a:lstStyle/>
          <a:p>
            <a:pPr eaLnBrk="1" hangingPunct="1">
              <a:lnSpc>
                <a:spcPct val="110000"/>
              </a:lnSpc>
              <a:spcBef>
                <a:spcPct val="0"/>
              </a:spcBef>
            </a:pPr>
            <a:r>
              <a:rPr lang="en-US" altLang="en-US" sz="2800" smtClean="0">
                <a:latin typeface="Courier New" pitchFamily="49" charset="0"/>
                <a:cs typeface="Courier New" pitchFamily="49" charset="0"/>
              </a:rPr>
              <a:t>System.out</a:t>
            </a:r>
            <a:r>
              <a:rPr lang="en-US" altLang="en-US" sz="2800" smtClean="0">
                <a:latin typeface="Arial" charset="0"/>
                <a:cs typeface="Arial" charset="0"/>
              </a:rPr>
              <a:t> is standard out in Java </a:t>
            </a:r>
          </a:p>
          <a:p>
            <a:pPr eaLnBrk="1" hangingPunct="1">
              <a:lnSpc>
                <a:spcPct val="110000"/>
              </a:lnSpc>
              <a:spcBef>
                <a:spcPct val="0"/>
              </a:spcBef>
            </a:pPr>
            <a:r>
              <a:rPr lang="en-US" altLang="en-US" sz="2800" smtClean="0">
                <a:latin typeface="Courier New" pitchFamily="49" charset="0"/>
                <a:cs typeface="Courier New" pitchFamily="49" charset="0"/>
              </a:rPr>
              <a:t>System.err</a:t>
            </a:r>
            <a:r>
              <a:rPr lang="en-US" altLang="en-US" sz="2800" smtClean="0">
                <a:latin typeface="Arial" charset="0"/>
                <a:cs typeface="Arial" charset="0"/>
              </a:rPr>
              <a:t> is error out in Java</a:t>
            </a:r>
          </a:p>
          <a:p>
            <a:pPr eaLnBrk="1" hangingPunct="1">
              <a:lnSpc>
                <a:spcPct val="110000"/>
              </a:lnSpc>
              <a:spcBef>
                <a:spcPct val="0"/>
              </a:spcBef>
            </a:pPr>
            <a:r>
              <a:rPr lang="en-US" altLang="en-US" sz="2400" b="1" smtClean="0">
                <a:latin typeface="Arial" charset="0"/>
                <a:cs typeface="Arial" charset="0"/>
              </a:rPr>
              <a:t>Ex:</a:t>
            </a:r>
          </a:p>
          <a:p>
            <a:pPr lvl="1">
              <a:lnSpc>
                <a:spcPct val="110000"/>
              </a:lnSpc>
              <a:spcBef>
                <a:spcPct val="0"/>
              </a:spcBef>
              <a:buFont typeface="Wingdings" pitchFamily="2" charset="2"/>
              <a:buNone/>
            </a:pPr>
            <a:r>
              <a:rPr lang="en-US" altLang="en-US" sz="2400" b="1" smtClean="0">
                <a:solidFill>
                  <a:srgbClr val="7F0055"/>
                </a:solidFill>
                <a:latin typeface="Consolas" pitchFamily="49" charset="0"/>
                <a:cs typeface="Arial" charset="0"/>
              </a:rPr>
              <a:t>public</a:t>
            </a:r>
            <a:r>
              <a:rPr lang="en-US" altLang="en-US" sz="2400" b="1" smtClean="0">
                <a:solidFill>
                  <a:srgbClr val="000000"/>
                </a:solidFill>
                <a:latin typeface="Consolas" pitchFamily="49" charset="0"/>
                <a:cs typeface="Arial" charset="0"/>
              </a:rPr>
              <a:t> </a:t>
            </a:r>
            <a:r>
              <a:rPr lang="en-US" altLang="en-US" sz="2400" b="1" smtClean="0">
                <a:solidFill>
                  <a:srgbClr val="7F0055"/>
                </a:solidFill>
                <a:latin typeface="Consolas" pitchFamily="49" charset="0"/>
                <a:cs typeface="Arial" charset="0"/>
              </a:rPr>
              <a:t>class</a:t>
            </a:r>
            <a:r>
              <a:rPr lang="en-US" altLang="en-US" sz="2400" b="1" smtClean="0">
                <a:solidFill>
                  <a:srgbClr val="000000"/>
                </a:solidFill>
                <a:latin typeface="Consolas" pitchFamily="49" charset="0"/>
                <a:cs typeface="Arial" charset="0"/>
              </a:rPr>
              <a:t> Output {</a:t>
            </a:r>
          </a:p>
          <a:p>
            <a:pPr lvl="2">
              <a:lnSpc>
                <a:spcPct val="110000"/>
              </a:lnSpc>
              <a:spcBef>
                <a:spcPct val="0"/>
              </a:spcBef>
              <a:buFont typeface="Wingdings" pitchFamily="2" charset="2"/>
              <a:buNone/>
            </a:pPr>
            <a:r>
              <a:rPr lang="en-US" altLang="en-US" sz="2000" b="1" smtClean="0">
                <a:solidFill>
                  <a:srgbClr val="7F0055"/>
                </a:solidFill>
                <a:latin typeface="Consolas" pitchFamily="49" charset="0"/>
                <a:cs typeface="Arial" charset="0"/>
              </a:rPr>
              <a:t>public</a:t>
            </a:r>
            <a:r>
              <a:rPr lang="en-US" altLang="en-US" sz="2000" b="1" smtClean="0">
                <a:solidFill>
                  <a:srgbClr val="000000"/>
                </a:solidFill>
                <a:latin typeface="Consolas" pitchFamily="49" charset="0"/>
                <a:cs typeface="Arial" charset="0"/>
              </a:rPr>
              <a:t> </a:t>
            </a:r>
            <a:r>
              <a:rPr lang="en-US" altLang="en-US" sz="2000" b="1" smtClean="0">
                <a:solidFill>
                  <a:srgbClr val="7F0055"/>
                </a:solidFill>
                <a:latin typeface="Consolas" pitchFamily="49" charset="0"/>
                <a:cs typeface="Arial" charset="0"/>
              </a:rPr>
              <a:t>static</a:t>
            </a:r>
            <a:r>
              <a:rPr lang="en-US" altLang="en-US" sz="2000" b="1" smtClean="0">
                <a:solidFill>
                  <a:srgbClr val="000000"/>
                </a:solidFill>
                <a:latin typeface="Consolas" pitchFamily="49" charset="0"/>
                <a:cs typeface="Arial" charset="0"/>
              </a:rPr>
              <a:t> </a:t>
            </a:r>
            <a:r>
              <a:rPr lang="en-US" altLang="en-US" sz="2000" b="1" smtClean="0">
                <a:solidFill>
                  <a:srgbClr val="7F0055"/>
                </a:solidFill>
                <a:latin typeface="Consolas" pitchFamily="49" charset="0"/>
                <a:cs typeface="Arial" charset="0"/>
              </a:rPr>
              <a:t>void</a:t>
            </a:r>
            <a:r>
              <a:rPr lang="en-US" altLang="en-US" sz="2000" b="1" smtClean="0">
                <a:solidFill>
                  <a:srgbClr val="000000"/>
                </a:solidFill>
                <a:latin typeface="Consolas" pitchFamily="49" charset="0"/>
                <a:cs typeface="Arial" charset="0"/>
              </a:rPr>
              <a:t> main(String[] args) {</a:t>
            </a:r>
          </a:p>
          <a:p>
            <a:pPr lvl="2">
              <a:lnSpc>
                <a:spcPct val="110000"/>
              </a:lnSpc>
              <a:spcBef>
                <a:spcPct val="0"/>
              </a:spcBef>
              <a:buFont typeface="Wingdings" pitchFamily="2" charset="2"/>
              <a:buNone/>
            </a:pPr>
            <a:r>
              <a:rPr lang="en-US" altLang="en-US" sz="2000" smtClean="0">
                <a:solidFill>
                  <a:srgbClr val="000000"/>
                </a:solidFill>
                <a:latin typeface="Consolas" pitchFamily="49" charset="0"/>
                <a:cs typeface="Arial" charset="0"/>
              </a:rPr>
              <a:t>System.</a:t>
            </a:r>
            <a:r>
              <a:rPr lang="en-US" altLang="en-US" sz="2000" i="1" smtClean="0">
                <a:solidFill>
                  <a:srgbClr val="0000C0"/>
                </a:solidFill>
                <a:latin typeface="Consolas" pitchFamily="49" charset="0"/>
                <a:cs typeface="Arial" charset="0"/>
              </a:rPr>
              <a:t>out</a:t>
            </a:r>
            <a:r>
              <a:rPr lang="en-US" altLang="en-US" sz="2000" i="1" smtClean="0">
                <a:solidFill>
                  <a:srgbClr val="000000"/>
                </a:solidFill>
                <a:latin typeface="Consolas" pitchFamily="49" charset="0"/>
                <a:cs typeface="Arial" charset="0"/>
              </a:rPr>
              <a:t>.print(</a:t>
            </a:r>
            <a:r>
              <a:rPr lang="en-US" altLang="en-US" sz="2000" i="1" smtClean="0">
                <a:solidFill>
                  <a:srgbClr val="2A00FF"/>
                </a:solidFill>
                <a:latin typeface="Consolas" pitchFamily="49" charset="0"/>
                <a:cs typeface="Arial" charset="0"/>
              </a:rPr>
              <a:t>"Print, no new line!"</a:t>
            </a:r>
            <a:r>
              <a:rPr lang="en-US" altLang="en-US" sz="2000" i="1" smtClean="0">
                <a:solidFill>
                  <a:srgbClr val="000000"/>
                </a:solidFill>
                <a:latin typeface="Consolas" pitchFamily="49" charset="0"/>
                <a:cs typeface="Arial" charset="0"/>
              </a:rPr>
              <a:t>);</a:t>
            </a:r>
          </a:p>
          <a:p>
            <a:pPr lvl="2">
              <a:lnSpc>
                <a:spcPct val="110000"/>
              </a:lnSpc>
              <a:spcBef>
                <a:spcPct val="0"/>
              </a:spcBef>
              <a:buFont typeface="Wingdings" pitchFamily="2" charset="2"/>
              <a:buNone/>
            </a:pPr>
            <a:r>
              <a:rPr lang="en-US" altLang="en-US" sz="2000" smtClean="0">
                <a:solidFill>
                  <a:srgbClr val="000000"/>
                </a:solidFill>
                <a:latin typeface="Consolas" pitchFamily="49" charset="0"/>
                <a:cs typeface="Arial" charset="0"/>
              </a:rPr>
              <a:t>System.</a:t>
            </a:r>
            <a:r>
              <a:rPr lang="en-US" altLang="en-US" sz="2000" i="1" smtClean="0">
                <a:solidFill>
                  <a:srgbClr val="0000C0"/>
                </a:solidFill>
                <a:latin typeface="Consolas" pitchFamily="49" charset="0"/>
                <a:cs typeface="Arial" charset="0"/>
              </a:rPr>
              <a:t>out</a:t>
            </a:r>
            <a:r>
              <a:rPr lang="en-US" altLang="en-US" sz="2000" i="1" smtClean="0">
                <a:solidFill>
                  <a:srgbClr val="000000"/>
                </a:solidFill>
                <a:latin typeface="Consolas" pitchFamily="49" charset="0"/>
                <a:cs typeface="Arial" charset="0"/>
              </a:rPr>
              <a:t>.println(</a:t>
            </a:r>
            <a:r>
              <a:rPr lang="en-US" altLang="en-US" sz="2000" i="1" smtClean="0">
                <a:solidFill>
                  <a:srgbClr val="2A00FF"/>
                </a:solidFill>
                <a:latin typeface="Consolas" pitchFamily="49" charset="0"/>
                <a:cs typeface="Arial" charset="0"/>
              </a:rPr>
              <a:t>"Print, add platforms new line at end."</a:t>
            </a:r>
            <a:r>
              <a:rPr lang="en-US" altLang="en-US" sz="2000" i="1" smtClean="0">
                <a:solidFill>
                  <a:srgbClr val="000000"/>
                </a:solidFill>
                <a:latin typeface="Consolas" pitchFamily="49" charset="0"/>
                <a:cs typeface="Arial" charset="0"/>
              </a:rPr>
              <a:t>);</a:t>
            </a:r>
          </a:p>
          <a:p>
            <a:pPr lvl="2">
              <a:lnSpc>
                <a:spcPct val="110000"/>
              </a:lnSpc>
              <a:spcBef>
                <a:spcPct val="0"/>
              </a:spcBef>
              <a:buFont typeface="Wingdings" pitchFamily="2" charset="2"/>
              <a:buNone/>
            </a:pPr>
            <a:r>
              <a:rPr lang="en-US" altLang="en-US" sz="2000" smtClean="0">
                <a:solidFill>
                  <a:srgbClr val="000000"/>
                </a:solidFill>
                <a:latin typeface="Consolas" pitchFamily="49" charset="0"/>
                <a:cs typeface="Arial" charset="0"/>
              </a:rPr>
              <a:t>System.</a:t>
            </a:r>
            <a:r>
              <a:rPr lang="en-US" altLang="en-US" sz="2000" i="1" smtClean="0">
                <a:solidFill>
                  <a:srgbClr val="0000C0"/>
                </a:solidFill>
                <a:latin typeface="Consolas" pitchFamily="49" charset="0"/>
                <a:cs typeface="Arial" charset="0"/>
              </a:rPr>
              <a:t>out</a:t>
            </a:r>
            <a:r>
              <a:rPr lang="en-US" altLang="en-US" sz="2000" i="1" smtClean="0">
                <a:solidFill>
                  <a:srgbClr val="000000"/>
                </a:solidFill>
                <a:latin typeface="Consolas" pitchFamily="49" charset="0"/>
                <a:cs typeface="Arial" charset="0"/>
              </a:rPr>
              <a:t>.flush();</a:t>
            </a:r>
          </a:p>
          <a:p>
            <a:pPr lvl="2">
              <a:lnSpc>
                <a:spcPct val="110000"/>
              </a:lnSpc>
              <a:spcBef>
                <a:spcPct val="0"/>
              </a:spcBef>
              <a:buFont typeface="Wingdings" pitchFamily="2" charset="2"/>
              <a:buNone/>
            </a:pPr>
            <a:r>
              <a:rPr lang="en-US" altLang="en-US" sz="2000" smtClean="0">
                <a:solidFill>
                  <a:srgbClr val="000000"/>
                </a:solidFill>
                <a:latin typeface="Consolas" pitchFamily="49" charset="0"/>
                <a:cs typeface="Arial" charset="0"/>
              </a:rPr>
              <a:t>System.</a:t>
            </a:r>
            <a:r>
              <a:rPr lang="en-US" altLang="en-US" sz="2000" i="1" smtClean="0">
                <a:solidFill>
                  <a:srgbClr val="0000C0"/>
                </a:solidFill>
                <a:latin typeface="Consolas" pitchFamily="49" charset="0"/>
                <a:cs typeface="Arial" charset="0"/>
              </a:rPr>
              <a:t>err</a:t>
            </a:r>
            <a:r>
              <a:rPr lang="en-US" altLang="en-US" sz="2000" i="1" smtClean="0">
                <a:solidFill>
                  <a:srgbClr val="000000"/>
                </a:solidFill>
                <a:latin typeface="Consolas" pitchFamily="49" charset="0"/>
                <a:cs typeface="Arial" charset="0"/>
              </a:rPr>
              <a:t>.println(</a:t>
            </a:r>
            <a:r>
              <a:rPr lang="en-US" altLang="en-US" sz="2000" i="1" smtClean="0">
                <a:solidFill>
                  <a:srgbClr val="2A00FF"/>
                </a:solidFill>
                <a:latin typeface="Consolas" pitchFamily="49" charset="0"/>
                <a:cs typeface="Arial" charset="0"/>
              </a:rPr>
              <a:t>"Standard error output"</a:t>
            </a:r>
            <a:r>
              <a:rPr lang="en-US" altLang="en-US" sz="2000" i="1" smtClean="0">
                <a:solidFill>
                  <a:srgbClr val="000000"/>
                </a:solidFill>
                <a:latin typeface="Consolas" pitchFamily="49" charset="0"/>
                <a:cs typeface="Arial" charset="0"/>
              </a:rPr>
              <a:t>);</a:t>
            </a:r>
            <a:endParaRPr lang="en-US" altLang="en-US" sz="2000" smtClean="0">
              <a:latin typeface="Consolas" pitchFamily="49" charset="0"/>
              <a:cs typeface="Arial" charset="0"/>
            </a:endParaRPr>
          </a:p>
          <a:p>
            <a:pPr lvl="2">
              <a:lnSpc>
                <a:spcPct val="110000"/>
              </a:lnSpc>
              <a:spcBef>
                <a:spcPct val="0"/>
              </a:spcBef>
              <a:buFont typeface="Wingdings" pitchFamily="2" charset="2"/>
              <a:buNone/>
            </a:pPr>
            <a:r>
              <a:rPr lang="en-US" altLang="en-US" sz="2000" smtClean="0">
                <a:solidFill>
                  <a:srgbClr val="000000"/>
                </a:solidFill>
                <a:latin typeface="Consolas" pitchFamily="49" charset="0"/>
                <a:cs typeface="Arial" charset="0"/>
              </a:rPr>
              <a:t>}</a:t>
            </a:r>
            <a:endParaRPr lang="en-US" altLang="en-US" sz="2000" smtClean="0">
              <a:latin typeface="Consolas" pitchFamily="49" charset="0"/>
              <a:cs typeface="Arial" charset="0"/>
            </a:endParaRPr>
          </a:p>
          <a:p>
            <a:pPr lvl="1">
              <a:lnSpc>
                <a:spcPct val="110000"/>
              </a:lnSpc>
              <a:spcBef>
                <a:spcPct val="0"/>
              </a:spcBef>
              <a:buFont typeface="Wingdings" pitchFamily="2" charset="2"/>
              <a:buNone/>
            </a:pPr>
            <a:r>
              <a:rPr lang="en-US" altLang="en-US" sz="2400" smtClean="0">
                <a:solidFill>
                  <a:srgbClr val="000000"/>
                </a:solidFill>
                <a:latin typeface="Consolas" pitchFamily="49" charset="0"/>
                <a:cs typeface="Arial" charset="0"/>
              </a:rPr>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26</a:t>
            </a:fld>
            <a:endParaRPr lang="en-US"/>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l="12299" t="40398" r="47878" b="25000"/>
          <a:stretch>
            <a:fillRect/>
          </a:stretch>
        </p:blipFill>
        <p:spPr bwMode="auto">
          <a:xfrm>
            <a:off x="5029200" y="5029200"/>
            <a:ext cx="4114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65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latin typeface="Arial" charset="0"/>
                <a:cs typeface="Arial" charset="0"/>
              </a:rPr>
              <a:t>Standard Java Input</a:t>
            </a:r>
          </a:p>
        </p:txBody>
      </p:sp>
      <p:sp>
        <p:nvSpPr>
          <p:cNvPr id="34819" name="Content Placeholder 2"/>
          <p:cNvSpPr>
            <a:spLocks noGrp="1"/>
          </p:cNvSpPr>
          <p:nvPr>
            <p:ph idx="1"/>
          </p:nvPr>
        </p:nvSpPr>
        <p:spPr>
          <a:ln>
            <a:miter lim="800000"/>
            <a:headEnd/>
            <a:tailEnd/>
          </a:ln>
          <a:extLst/>
        </p:spPr>
        <p:txBody>
          <a:bodyPr/>
          <a:lstStyle/>
          <a:p>
            <a:pPr algn="just" eaLnBrk="1" hangingPunct="1">
              <a:spcBef>
                <a:spcPts val="600"/>
              </a:spcBef>
              <a:defRPr/>
            </a:pPr>
            <a:r>
              <a:rPr lang="en-US" sz="2600" smtClean="0">
                <a:latin typeface="Courier New" pitchFamily="49" charset="0"/>
                <a:cs typeface="Courier New" pitchFamily="49" charset="0"/>
              </a:rPr>
              <a:t>System.in</a:t>
            </a:r>
            <a:r>
              <a:rPr lang="en-US" sz="2600" smtClean="0">
                <a:latin typeface="Arial" charset="0"/>
                <a:cs typeface="Arial" charset="0"/>
              </a:rPr>
              <a:t> is standard input in Java </a:t>
            </a:r>
          </a:p>
          <a:p>
            <a:pPr algn="just" eaLnBrk="1" hangingPunct="1">
              <a:spcBef>
                <a:spcPts val="600"/>
              </a:spcBef>
              <a:defRPr/>
            </a:pPr>
            <a:r>
              <a:rPr lang="en-US" sz="2600" smtClean="0">
                <a:latin typeface="Arial" charset="0"/>
                <a:cs typeface="Arial" charset="0"/>
              </a:rPr>
              <a:t>The following program reads characters from the keyboard then print out to the screen.</a:t>
            </a:r>
          </a:p>
          <a:p>
            <a:pPr algn="just">
              <a:spcBef>
                <a:spcPts val="600"/>
              </a:spcBef>
              <a:buFont typeface="Wingdings" pitchFamily="2" charset="2"/>
              <a:buNone/>
              <a:defRPr/>
            </a:pPr>
            <a:r>
              <a:rPr lang="en-US" sz="2200" b="1" smtClean="0">
                <a:solidFill>
                  <a:srgbClr val="7F0055"/>
                </a:solidFill>
                <a:latin typeface="Consolas"/>
              </a:rPr>
              <a:t>public</a:t>
            </a:r>
            <a:r>
              <a:rPr lang="en-US" sz="2200" b="1" smtClean="0">
                <a:solidFill>
                  <a:srgbClr val="000000"/>
                </a:solidFill>
                <a:latin typeface="Consolas"/>
              </a:rPr>
              <a:t> </a:t>
            </a:r>
            <a:r>
              <a:rPr lang="en-US" sz="2200" b="1" smtClean="0">
                <a:solidFill>
                  <a:srgbClr val="7F0055"/>
                </a:solidFill>
                <a:latin typeface="Consolas"/>
              </a:rPr>
              <a:t>class</a:t>
            </a:r>
            <a:r>
              <a:rPr lang="en-US" sz="2200" b="1" smtClean="0">
                <a:solidFill>
                  <a:srgbClr val="000000"/>
                </a:solidFill>
                <a:latin typeface="Consolas"/>
              </a:rPr>
              <a:t> Echo {</a:t>
            </a:r>
          </a:p>
          <a:p>
            <a:pPr lvl="1" algn="just">
              <a:spcBef>
                <a:spcPts val="600"/>
              </a:spcBef>
              <a:buFont typeface="Wingdings" pitchFamily="2" charset="2"/>
              <a:buNone/>
              <a:defRPr/>
            </a:pPr>
            <a:r>
              <a:rPr lang="en-US" sz="2200" b="1" smtClean="0">
                <a:solidFill>
                  <a:srgbClr val="7F0055"/>
                </a:solidFill>
                <a:latin typeface="Consolas"/>
              </a:rPr>
              <a:t>public</a:t>
            </a:r>
            <a:r>
              <a:rPr lang="en-US" sz="2200" b="1" smtClean="0">
                <a:solidFill>
                  <a:srgbClr val="000000"/>
                </a:solidFill>
                <a:latin typeface="Consolas"/>
              </a:rPr>
              <a:t> </a:t>
            </a:r>
            <a:r>
              <a:rPr lang="en-US" sz="2200" b="1" smtClean="0">
                <a:solidFill>
                  <a:srgbClr val="7F0055"/>
                </a:solidFill>
                <a:latin typeface="Consolas"/>
              </a:rPr>
              <a:t>static</a:t>
            </a:r>
            <a:r>
              <a:rPr lang="en-US" sz="2200" b="1" smtClean="0">
                <a:solidFill>
                  <a:srgbClr val="000000"/>
                </a:solidFill>
                <a:latin typeface="Consolas"/>
              </a:rPr>
              <a:t> </a:t>
            </a:r>
            <a:r>
              <a:rPr lang="en-US" sz="2200" b="1" smtClean="0">
                <a:solidFill>
                  <a:srgbClr val="7F0055"/>
                </a:solidFill>
                <a:latin typeface="Consolas"/>
              </a:rPr>
              <a:t>void</a:t>
            </a:r>
            <a:r>
              <a:rPr lang="en-US" sz="2200" b="1" smtClean="0">
                <a:solidFill>
                  <a:srgbClr val="000000"/>
                </a:solidFill>
                <a:latin typeface="Consolas"/>
              </a:rPr>
              <a:t> main(String[] args) </a:t>
            </a:r>
            <a:r>
              <a:rPr lang="en-US" sz="2200" b="1" smtClean="0">
                <a:solidFill>
                  <a:srgbClr val="7F0055"/>
                </a:solidFill>
                <a:latin typeface="Consolas"/>
              </a:rPr>
              <a:t>throws</a:t>
            </a:r>
            <a:r>
              <a:rPr lang="en-US" sz="2200" b="1" smtClean="0">
                <a:solidFill>
                  <a:srgbClr val="000000"/>
                </a:solidFill>
                <a:latin typeface="Consolas"/>
              </a:rPr>
              <a:t> IOException{</a:t>
            </a:r>
          </a:p>
          <a:p>
            <a:pPr lvl="2" algn="just">
              <a:spcBef>
                <a:spcPts val="600"/>
              </a:spcBef>
              <a:buFont typeface="Wingdings" pitchFamily="2" charset="2"/>
              <a:buNone/>
              <a:defRPr/>
            </a:pPr>
            <a:r>
              <a:rPr lang="en-US" sz="2200" b="1" smtClean="0">
                <a:solidFill>
                  <a:srgbClr val="7F0055"/>
                </a:solidFill>
                <a:latin typeface="Consolas"/>
              </a:rPr>
              <a:t>int</a:t>
            </a:r>
            <a:r>
              <a:rPr lang="en-US" sz="2200" b="1" smtClean="0">
                <a:solidFill>
                  <a:srgbClr val="000000"/>
                </a:solidFill>
                <a:latin typeface="Consolas"/>
              </a:rPr>
              <a:t> ch;</a:t>
            </a:r>
          </a:p>
          <a:p>
            <a:pPr lvl="2" algn="just">
              <a:spcBef>
                <a:spcPts val="600"/>
              </a:spcBef>
              <a:buFont typeface="Wingdings" pitchFamily="2" charset="2"/>
              <a:buNone/>
              <a:defRPr/>
            </a:pPr>
            <a:r>
              <a:rPr lang="en-US" sz="2200" smtClean="0">
                <a:solidFill>
                  <a:srgbClr val="000000"/>
                </a:solidFill>
                <a:highlight>
                  <a:srgbClr val="D4D4D4"/>
                </a:highlight>
                <a:latin typeface="Consolas"/>
              </a:rPr>
              <a:t>System.</a:t>
            </a:r>
            <a:r>
              <a:rPr lang="en-US" sz="2200" i="1" smtClean="0">
                <a:solidFill>
                  <a:srgbClr val="0000C0"/>
                </a:solidFill>
                <a:highlight>
                  <a:srgbClr val="D4D4D4"/>
                </a:highlight>
                <a:latin typeface="Consolas"/>
              </a:rPr>
              <a:t>out</a:t>
            </a:r>
            <a:r>
              <a:rPr lang="en-US" sz="2200" i="1" smtClean="0">
                <a:solidFill>
                  <a:srgbClr val="000000"/>
                </a:solidFill>
                <a:highlight>
                  <a:srgbClr val="D4D4D4"/>
                </a:highlight>
                <a:latin typeface="Consolas"/>
              </a:rPr>
              <a:t>.println(</a:t>
            </a:r>
            <a:r>
              <a:rPr lang="en-US" sz="2200" i="1" smtClean="0">
                <a:solidFill>
                  <a:srgbClr val="2A00FF"/>
                </a:solidFill>
                <a:highlight>
                  <a:srgbClr val="D4D4D4"/>
                </a:highlight>
                <a:latin typeface="Consolas"/>
              </a:rPr>
              <a:t>"Enter some text: "</a:t>
            </a:r>
            <a:r>
              <a:rPr lang="en-US" sz="2200" i="1" smtClean="0">
                <a:solidFill>
                  <a:srgbClr val="000000"/>
                </a:solidFill>
                <a:highlight>
                  <a:srgbClr val="D4D4D4"/>
                </a:highlight>
                <a:latin typeface="Consolas"/>
              </a:rPr>
              <a:t>);</a:t>
            </a:r>
          </a:p>
          <a:p>
            <a:pPr lvl="2" algn="just">
              <a:spcBef>
                <a:spcPts val="600"/>
              </a:spcBef>
              <a:buFont typeface="Wingdings" pitchFamily="2" charset="2"/>
              <a:buNone/>
              <a:defRPr/>
            </a:pPr>
            <a:r>
              <a:rPr lang="en-US" sz="2200" b="1" smtClean="0">
                <a:solidFill>
                  <a:srgbClr val="7F0055"/>
                </a:solidFill>
                <a:latin typeface="Consolas"/>
              </a:rPr>
              <a:t>while</a:t>
            </a:r>
            <a:r>
              <a:rPr lang="en-US" sz="2200" b="1" smtClean="0">
                <a:solidFill>
                  <a:srgbClr val="000000"/>
                </a:solidFill>
                <a:latin typeface="Consolas"/>
              </a:rPr>
              <a:t> ((ch = </a:t>
            </a:r>
            <a:r>
              <a:rPr lang="en-US" sz="2200" b="1" smtClean="0">
                <a:solidFill>
                  <a:srgbClr val="000000"/>
                </a:solidFill>
                <a:highlight>
                  <a:srgbClr val="D4D4D4"/>
                </a:highlight>
                <a:latin typeface="Consolas"/>
              </a:rPr>
              <a:t>System.</a:t>
            </a:r>
            <a:r>
              <a:rPr lang="en-US" sz="2200" b="1" i="1" smtClean="0">
                <a:solidFill>
                  <a:srgbClr val="0000C0"/>
                </a:solidFill>
                <a:highlight>
                  <a:srgbClr val="D4D4D4"/>
                </a:highlight>
                <a:latin typeface="Consolas"/>
              </a:rPr>
              <a:t>in</a:t>
            </a:r>
            <a:r>
              <a:rPr lang="en-US" sz="2200" b="1" i="1" smtClean="0">
                <a:solidFill>
                  <a:srgbClr val="000000"/>
                </a:solidFill>
                <a:highlight>
                  <a:srgbClr val="D4D4D4"/>
                </a:highlight>
                <a:latin typeface="Consolas"/>
              </a:rPr>
              <a:t>.read()) != </a:t>
            </a:r>
            <a:r>
              <a:rPr lang="en-US" sz="2200" b="1" i="1" smtClean="0">
                <a:solidFill>
                  <a:srgbClr val="2A00FF"/>
                </a:solidFill>
                <a:highlight>
                  <a:srgbClr val="D4D4D4"/>
                </a:highlight>
                <a:latin typeface="Consolas"/>
              </a:rPr>
              <a:t>'\n'</a:t>
            </a:r>
            <a:r>
              <a:rPr lang="en-US" sz="2200" b="1" i="1" smtClean="0">
                <a:solidFill>
                  <a:srgbClr val="000000"/>
                </a:solidFill>
                <a:highlight>
                  <a:srgbClr val="D4D4D4"/>
                </a:highlight>
                <a:latin typeface="Consolas"/>
              </a:rPr>
              <a:t>) {</a:t>
            </a:r>
          </a:p>
          <a:p>
            <a:pPr lvl="2" algn="just">
              <a:spcBef>
                <a:spcPts val="600"/>
              </a:spcBef>
              <a:buFont typeface="Wingdings" pitchFamily="2" charset="2"/>
              <a:buNone/>
              <a:defRPr/>
            </a:pPr>
            <a:r>
              <a:rPr lang="en-US" sz="2200" smtClean="0">
                <a:solidFill>
                  <a:srgbClr val="000000"/>
                </a:solidFill>
                <a:highlight>
                  <a:srgbClr val="D4D4D4"/>
                </a:highlight>
                <a:latin typeface="Consolas"/>
              </a:rPr>
              <a:t>	System.</a:t>
            </a:r>
            <a:r>
              <a:rPr lang="en-US" sz="2200" i="1" smtClean="0">
                <a:solidFill>
                  <a:srgbClr val="0000C0"/>
                </a:solidFill>
                <a:highlight>
                  <a:srgbClr val="D4D4D4"/>
                </a:highlight>
                <a:latin typeface="Consolas"/>
              </a:rPr>
              <a:t>out</a:t>
            </a:r>
            <a:r>
              <a:rPr lang="en-US" sz="2200" i="1" smtClean="0">
                <a:solidFill>
                  <a:srgbClr val="000000"/>
                </a:solidFill>
                <a:highlight>
                  <a:srgbClr val="D4D4D4"/>
                </a:highlight>
                <a:latin typeface="Consolas"/>
              </a:rPr>
              <a:t>.print((</a:t>
            </a:r>
            <a:r>
              <a:rPr lang="en-US" sz="2200" b="1" i="1" smtClean="0">
                <a:solidFill>
                  <a:srgbClr val="7F0055"/>
                </a:solidFill>
                <a:highlight>
                  <a:srgbClr val="D4D4D4"/>
                </a:highlight>
                <a:latin typeface="Consolas"/>
              </a:rPr>
              <a:t>char</a:t>
            </a:r>
            <a:r>
              <a:rPr lang="en-US" sz="2200" b="1" i="1" smtClean="0">
                <a:solidFill>
                  <a:srgbClr val="000000"/>
                </a:solidFill>
                <a:highlight>
                  <a:srgbClr val="D4D4D4"/>
                </a:highlight>
                <a:latin typeface="Consolas"/>
              </a:rPr>
              <a:t>) ch);</a:t>
            </a:r>
          </a:p>
          <a:p>
            <a:pPr lvl="2" algn="just">
              <a:spcBef>
                <a:spcPts val="600"/>
              </a:spcBef>
              <a:buFont typeface="Wingdings" pitchFamily="2" charset="2"/>
              <a:buNone/>
              <a:defRPr/>
            </a:pPr>
            <a:r>
              <a:rPr lang="en-US" sz="2200" smtClean="0">
                <a:solidFill>
                  <a:srgbClr val="000000"/>
                </a:solidFill>
                <a:latin typeface="Consolas"/>
              </a:rPr>
              <a:t>}</a:t>
            </a:r>
          </a:p>
          <a:p>
            <a:pPr lvl="1" algn="just">
              <a:spcBef>
                <a:spcPts val="600"/>
              </a:spcBef>
              <a:buFont typeface="Wingdings" pitchFamily="2" charset="2"/>
              <a:buNone/>
              <a:defRPr/>
            </a:pPr>
            <a:r>
              <a:rPr lang="en-US" sz="2200" smtClean="0">
                <a:solidFill>
                  <a:srgbClr val="000000"/>
                </a:solidFill>
                <a:latin typeface="Consolas"/>
              </a:rPr>
              <a:t>}</a:t>
            </a:r>
            <a:endParaRPr lang="en-US" sz="2200" smtClean="0">
              <a:latin typeface="Consolas"/>
            </a:endParaRPr>
          </a:p>
          <a:p>
            <a:pPr algn="just">
              <a:spcBef>
                <a:spcPts val="600"/>
              </a:spcBef>
              <a:buFont typeface="Wingdings" pitchFamily="2" charset="2"/>
              <a:buNone/>
              <a:defRPr/>
            </a:pPr>
            <a:r>
              <a:rPr lang="en-US" sz="2200" smtClean="0">
                <a:solidFill>
                  <a:srgbClr val="000000"/>
                </a:solidFill>
                <a:latin typeface="Consolas"/>
              </a:rPr>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27</a:t>
            </a:fld>
            <a:endParaRPr lang="en-US"/>
          </a:p>
        </p:txBody>
      </p:sp>
    </p:spTree>
    <p:extLst>
      <p:ext uri="{BB962C8B-B14F-4D97-AF65-F5344CB8AC3E}">
        <p14:creationId xmlns:p14="http://schemas.microsoft.com/office/powerpoint/2010/main" val="12933063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latin typeface="Arial" charset="0"/>
                <a:cs typeface="Arial" charset="0"/>
              </a:rPr>
              <a:t>Escape characters</a:t>
            </a:r>
          </a:p>
        </p:txBody>
      </p:sp>
      <p:sp>
        <p:nvSpPr>
          <p:cNvPr id="33795" name="Content Placeholder 2"/>
          <p:cNvSpPr>
            <a:spLocks noGrp="1"/>
          </p:cNvSpPr>
          <p:nvPr>
            <p:ph idx="1"/>
          </p:nvPr>
        </p:nvSpPr>
        <p:spPr/>
        <p:txBody>
          <a:bodyPr/>
          <a:lstStyle/>
          <a:p>
            <a:pPr eaLnBrk="1" hangingPunct="1"/>
            <a:r>
              <a:rPr lang="en-US" altLang="en-US" smtClean="0">
                <a:latin typeface="Arial" charset="0"/>
                <a:cs typeface="Arial" charset="0"/>
              </a:rPr>
              <a:t>Escape characters is backslash ( \ )</a:t>
            </a:r>
          </a:p>
          <a:p>
            <a:pPr eaLnBrk="1" hangingPunct="1"/>
            <a:endParaRPr lang="en-US" altLang="en-US" smtClean="0">
              <a:latin typeface="Arial" charset="0"/>
              <a:cs typeface="Arial" charset="0"/>
            </a:endParaRPr>
          </a:p>
          <a:p>
            <a:pPr eaLnBrk="1" hangingPunct="1"/>
            <a:endParaRPr lang="en-US" altLang="en-US" smtClean="0">
              <a:latin typeface="Arial" charset="0"/>
              <a:cs typeface="Arial"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28</a:t>
            </a:fld>
            <a:endParaRPr lang="en-US"/>
          </a:p>
        </p:txBody>
      </p:sp>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80039"/>
            <a:ext cx="64770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034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Data Types</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29</a:t>
            </a:fld>
            <a:endParaRPr lang="en-US"/>
          </a:p>
        </p:txBody>
      </p:sp>
      <p:pic>
        <p:nvPicPr>
          <p:cNvPr id="112642" name="Picture 2" descr="Káº¿t quáº£ hÃ¬nh áº£nh cho data typ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8" y="982660"/>
            <a:ext cx="7293396" cy="401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653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Introduction to Java</a:t>
            </a:r>
            <a:endParaRPr lang="en-US"/>
          </a:p>
        </p:txBody>
      </p:sp>
      <p:sp>
        <p:nvSpPr>
          <p:cNvPr id="7" name="Text Placeholder 6"/>
          <p:cNvSpPr>
            <a:spLocks noGrp="1"/>
          </p:cNvSpPr>
          <p:nvPr>
            <p:ph type="body" idx="1"/>
          </p:nvPr>
        </p:nvSpPr>
        <p:spPr/>
        <p:txBody>
          <a:bodyPr/>
          <a:lstStyle/>
          <a:p>
            <a:r>
              <a:rPr lang="en-US" smtClean="0"/>
              <a:t>Section 1	</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a:t>
            </a:fld>
            <a:endParaRPr lang="en-US"/>
          </a:p>
        </p:txBody>
      </p:sp>
    </p:spTree>
    <p:extLst>
      <p:ext uri="{BB962C8B-B14F-4D97-AF65-F5344CB8AC3E}">
        <p14:creationId xmlns:p14="http://schemas.microsoft.com/office/powerpoint/2010/main" val="4028630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latin typeface="Arial" charset="0"/>
                <a:cs typeface="Arial" charset="0"/>
              </a:rPr>
              <a:t>Basic Data Types</a:t>
            </a:r>
          </a:p>
        </p:txBody>
      </p:sp>
      <p:sp>
        <p:nvSpPr>
          <p:cNvPr id="34819" name="Content Placeholder 2"/>
          <p:cNvSpPr>
            <a:spLocks noGrp="1"/>
          </p:cNvSpPr>
          <p:nvPr>
            <p:ph idx="1"/>
          </p:nvPr>
        </p:nvSpPr>
        <p:spPr/>
        <p:txBody>
          <a:bodyPr/>
          <a:lstStyle/>
          <a:p>
            <a:pPr algn="just" eaLnBrk="1" hangingPunct="1"/>
            <a:r>
              <a:rPr lang="en-US" altLang="en-US" sz="2400" b="1" smtClean="0">
                <a:latin typeface="Arial" charset="0"/>
                <a:cs typeface="Arial" charset="0"/>
              </a:rPr>
              <a:t>byte</a:t>
            </a:r>
            <a:r>
              <a:rPr lang="en-US" altLang="en-US" sz="2400" smtClean="0">
                <a:latin typeface="Arial" charset="0"/>
                <a:cs typeface="Arial" charset="0"/>
              </a:rPr>
              <a:t>: The </a:t>
            </a:r>
            <a:r>
              <a:rPr lang="en-US" altLang="en-US" sz="2400" smtClean="0">
                <a:latin typeface="Arial Unicode MS" pitchFamily="34" charset="-128"/>
                <a:cs typeface="Arial" charset="0"/>
              </a:rPr>
              <a:t>byte</a:t>
            </a:r>
            <a:r>
              <a:rPr lang="en-US" altLang="en-US" sz="2400" smtClean="0">
                <a:latin typeface="Arial" charset="0"/>
                <a:cs typeface="Arial" charset="0"/>
              </a:rPr>
              <a:t> data type is an </a:t>
            </a:r>
            <a:r>
              <a:rPr lang="en-US" altLang="en-US" sz="2400" b="1" smtClean="0">
                <a:latin typeface="Arial" charset="0"/>
                <a:cs typeface="Arial" charset="0"/>
              </a:rPr>
              <a:t>8-bit</a:t>
            </a:r>
            <a:r>
              <a:rPr lang="en-US" altLang="en-US" sz="2400" smtClean="0">
                <a:latin typeface="Arial" charset="0"/>
                <a:cs typeface="Arial" charset="0"/>
              </a:rPr>
              <a:t> signed two's complement integer. It has a minimum value of -128 and a maximum value of 127 (inclusive). </a:t>
            </a:r>
          </a:p>
          <a:p>
            <a:pPr algn="just" eaLnBrk="1" hangingPunct="1"/>
            <a:r>
              <a:rPr lang="en-US" altLang="en-US" sz="2400" b="1" smtClean="0">
                <a:latin typeface="Arial" charset="0"/>
                <a:cs typeface="Arial" charset="0"/>
              </a:rPr>
              <a:t>short</a:t>
            </a:r>
            <a:r>
              <a:rPr lang="en-US" altLang="en-US" sz="2400" smtClean="0">
                <a:latin typeface="Arial" charset="0"/>
                <a:cs typeface="Arial" charset="0"/>
              </a:rPr>
              <a:t>: The </a:t>
            </a:r>
            <a:r>
              <a:rPr lang="en-US" altLang="en-US" sz="2400" smtClean="0">
                <a:latin typeface="Arial Unicode MS" pitchFamily="34" charset="-128"/>
                <a:cs typeface="Arial" charset="0"/>
              </a:rPr>
              <a:t>short</a:t>
            </a:r>
            <a:r>
              <a:rPr lang="en-US" altLang="en-US" sz="2400" smtClean="0">
                <a:latin typeface="Arial" charset="0"/>
                <a:cs typeface="Arial" charset="0"/>
              </a:rPr>
              <a:t> data type is a 16-bit signed two's complement integer. It has a minimum value of -32,768 and a maximum value of 32,767 (inclusive)</a:t>
            </a:r>
          </a:p>
          <a:p>
            <a:pPr algn="just" eaLnBrk="1" hangingPunct="1"/>
            <a:r>
              <a:rPr lang="en-US" altLang="en-US" sz="2400" b="1" smtClean="0">
                <a:latin typeface="Arial" charset="0"/>
                <a:cs typeface="Arial" charset="0"/>
              </a:rPr>
              <a:t>int</a:t>
            </a:r>
            <a:r>
              <a:rPr lang="en-US" altLang="en-US" sz="2400" smtClean="0">
                <a:latin typeface="Arial" charset="0"/>
                <a:cs typeface="Arial" charset="0"/>
              </a:rPr>
              <a:t>: The </a:t>
            </a:r>
            <a:r>
              <a:rPr lang="en-US" altLang="en-US" sz="2400" smtClean="0">
                <a:latin typeface="Arial Unicode MS" pitchFamily="34" charset="-128"/>
                <a:cs typeface="Arial" charset="0"/>
              </a:rPr>
              <a:t>int</a:t>
            </a:r>
            <a:r>
              <a:rPr lang="en-US" altLang="en-US" sz="2400" smtClean="0">
                <a:latin typeface="Arial" charset="0"/>
                <a:cs typeface="Arial" charset="0"/>
              </a:rPr>
              <a:t> data type is a 32-bit signed two's complement integer. It has a minimum value of -2,147,483,648 and a maximum value of 2,147,483,647 (inclusive). </a:t>
            </a:r>
          </a:p>
          <a:p>
            <a:pPr algn="just" eaLnBrk="1" hangingPunct="1"/>
            <a:r>
              <a:rPr lang="en-US" altLang="en-US" sz="2400" b="1" smtClean="0">
                <a:latin typeface="Arial" charset="0"/>
                <a:cs typeface="Arial" charset="0"/>
              </a:rPr>
              <a:t>long</a:t>
            </a:r>
            <a:r>
              <a:rPr lang="en-US" altLang="en-US" sz="2400" smtClean="0">
                <a:latin typeface="Arial" charset="0"/>
                <a:cs typeface="Arial" charset="0"/>
              </a:rPr>
              <a:t>: The </a:t>
            </a:r>
            <a:r>
              <a:rPr lang="en-US" altLang="en-US" sz="2400" smtClean="0">
                <a:latin typeface="Arial Unicode MS" pitchFamily="34" charset="-128"/>
                <a:cs typeface="Arial" charset="0"/>
              </a:rPr>
              <a:t>long</a:t>
            </a:r>
            <a:r>
              <a:rPr lang="en-US" altLang="en-US" sz="2400" smtClean="0">
                <a:latin typeface="Arial" charset="0"/>
                <a:cs typeface="Arial" charset="0"/>
              </a:rPr>
              <a:t> data type is a 64-bit signed two's complement integer. It has a minimum value of -9,223,372,036,854,775,808 and a maximum value of 9,223,372,036,854,775,807 (inclusive)</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30</a:t>
            </a:fld>
            <a:endParaRPr lang="en-US"/>
          </a:p>
        </p:txBody>
      </p:sp>
    </p:spTree>
    <p:extLst>
      <p:ext uri="{BB962C8B-B14F-4D97-AF65-F5344CB8AC3E}">
        <p14:creationId xmlns:p14="http://schemas.microsoft.com/office/powerpoint/2010/main" val="1976054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latin typeface="Arial" charset="0"/>
                <a:cs typeface="Arial" charset="0"/>
              </a:rPr>
              <a:t>Basic Data Types (2)</a:t>
            </a:r>
          </a:p>
        </p:txBody>
      </p:sp>
      <p:sp>
        <p:nvSpPr>
          <p:cNvPr id="35843" name="Content Placeholder 2"/>
          <p:cNvSpPr>
            <a:spLocks noGrp="1"/>
          </p:cNvSpPr>
          <p:nvPr>
            <p:ph idx="1"/>
          </p:nvPr>
        </p:nvSpPr>
        <p:spPr/>
        <p:txBody>
          <a:bodyPr/>
          <a:lstStyle/>
          <a:p>
            <a:pPr algn="just" eaLnBrk="1" hangingPunct="1"/>
            <a:r>
              <a:rPr lang="en-US" altLang="en-US" sz="2400" b="1" smtClean="0">
                <a:latin typeface="Arial" charset="0"/>
                <a:cs typeface="Arial" charset="0"/>
              </a:rPr>
              <a:t>float</a:t>
            </a:r>
            <a:r>
              <a:rPr lang="en-US" altLang="en-US" sz="2400" smtClean="0">
                <a:latin typeface="Arial" charset="0"/>
                <a:cs typeface="Arial" charset="0"/>
              </a:rPr>
              <a:t>: The </a:t>
            </a:r>
            <a:r>
              <a:rPr lang="en-US" altLang="en-US" sz="2400" smtClean="0">
                <a:latin typeface="Arial Unicode MS" pitchFamily="34" charset="-128"/>
                <a:cs typeface="Arial" charset="0"/>
              </a:rPr>
              <a:t>float</a:t>
            </a:r>
            <a:r>
              <a:rPr lang="en-US" altLang="en-US" sz="2400" smtClean="0">
                <a:latin typeface="Arial" charset="0"/>
                <a:cs typeface="Arial" charset="0"/>
              </a:rPr>
              <a:t> data type is a single-precision 32-bit IEEE 754 floating point. Its range of values is from 3.4E</a:t>
            </a:r>
            <a:r>
              <a:rPr lang="en-US" altLang="en-US" sz="2400" baseline="30000" smtClean="0">
                <a:latin typeface="Arial" charset="0"/>
                <a:cs typeface="Arial" charset="0"/>
              </a:rPr>
              <a:t>-45</a:t>
            </a:r>
            <a:r>
              <a:rPr lang="en-US" altLang="en-US" sz="2400" smtClean="0">
                <a:latin typeface="Arial" charset="0"/>
                <a:cs typeface="Arial" charset="0"/>
              </a:rPr>
              <a:t> to  3.4E</a:t>
            </a:r>
            <a:r>
              <a:rPr lang="en-US" altLang="en-US" sz="2400" baseline="30000" smtClean="0">
                <a:latin typeface="Arial" charset="0"/>
                <a:cs typeface="Arial" charset="0"/>
              </a:rPr>
              <a:t>38</a:t>
            </a:r>
          </a:p>
          <a:p>
            <a:pPr algn="just" eaLnBrk="1" hangingPunct="1"/>
            <a:r>
              <a:rPr lang="en-US" altLang="en-US" sz="2400" b="1" smtClean="0">
                <a:latin typeface="Arial" charset="0"/>
                <a:cs typeface="Arial" charset="0"/>
              </a:rPr>
              <a:t>double</a:t>
            </a:r>
            <a:r>
              <a:rPr lang="en-US" altLang="en-US" sz="2400" smtClean="0">
                <a:latin typeface="Arial" charset="0"/>
                <a:cs typeface="Arial" charset="0"/>
              </a:rPr>
              <a:t>: The </a:t>
            </a:r>
            <a:r>
              <a:rPr lang="en-US" altLang="en-US" sz="2400" smtClean="0">
                <a:latin typeface="Arial Unicode MS" pitchFamily="34" charset="-128"/>
                <a:cs typeface="Arial" charset="0"/>
              </a:rPr>
              <a:t>double</a:t>
            </a:r>
            <a:r>
              <a:rPr lang="en-US" altLang="en-US" sz="2400" smtClean="0">
                <a:latin typeface="Arial" charset="0"/>
                <a:cs typeface="Arial" charset="0"/>
              </a:rPr>
              <a:t> data type is a double-precision 64-bit IEEE 754 floating point. Its range of values is from 1.7E</a:t>
            </a:r>
            <a:r>
              <a:rPr lang="en-US" altLang="en-US" sz="2400" baseline="30000" smtClean="0">
                <a:latin typeface="Arial" charset="0"/>
                <a:cs typeface="Arial" charset="0"/>
              </a:rPr>
              <a:t>-324</a:t>
            </a:r>
            <a:r>
              <a:rPr lang="en-US" altLang="en-US" sz="2400" smtClean="0">
                <a:latin typeface="Arial" charset="0"/>
                <a:cs typeface="Arial" charset="0"/>
              </a:rPr>
              <a:t> to 1.7976931348623157E</a:t>
            </a:r>
            <a:r>
              <a:rPr lang="en-US" altLang="en-US" sz="2400" baseline="30000" smtClean="0">
                <a:latin typeface="Arial" charset="0"/>
                <a:cs typeface="Arial" charset="0"/>
              </a:rPr>
              <a:t>308</a:t>
            </a:r>
            <a:r>
              <a:rPr lang="en-US" altLang="en-US" sz="2400" smtClean="0">
                <a:latin typeface="Arial" charset="0"/>
                <a:cs typeface="Arial" charset="0"/>
              </a:rPr>
              <a:t> </a:t>
            </a:r>
          </a:p>
          <a:p>
            <a:pPr algn="just" eaLnBrk="1" hangingPunct="1"/>
            <a:r>
              <a:rPr lang="en-US" altLang="en-US" sz="2400" b="1" smtClean="0">
                <a:latin typeface="Arial" charset="0"/>
                <a:cs typeface="Arial" charset="0"/>
              </a:rPr>
              <a:t>boolean</a:t>
            </a:r>
            <a:r>
              <a:rPr lang="en-US" altLang="en-US" sz="2400" smtClean="0">
                <a:latin typeface="Arial" charset="0"/>
                <a:cs typeface="Arial" charset="0"/>
              </a:rPr>
              <a:t>: The </a:t>
            </a:r>
            <a:r>
              <a:rPr lang="en-US" altLang="en-US" sz="2400" smtClean="0">
                <a:latin typeface="Arial Unicode MS" pitchFamily="34" charset="-128"/>
                <a:cs typeface="Arial" charset="0"/>
              </a:rPr>
              <a:t>boolean</a:t>
            </a:r>
            <a:r>
              <a:rPr lang="en-US" altLang="en-US" sz="2400" smtClean="0">
                <a:latin typeface="Arial" charset="0"/>
                <a:cs typeface="Arial" charset="0"/>
              </a:rPr>
              <a:t> data type has only two possible values: </a:t>
            </a:r>
            <a:r>
              <a:rPr lang="en-US" altLang="en-US" sz="2400" smtClean="0">
                <a:latin typeface="Arial Unicode MS" pitchFamily="34" charset="-128"/>
                <a:cs typeface="Arial" charset="0"/>
              </a:rPr>
              <a:t>true</a:t>
            </a:r>
            <a:r>
              <a:rPr lang="en-US" altLang="en-US" sz="2400" smtClean="0">
                <a:latin typeface="Arial" charset="0"/>
                <a:cs typeface="Arial" charset="0"/>
              </a:rPr>
              <a:t> and </a:t>
            </a:r>
            <a:r>
              <a:rPr lang="en-US" altLang="en-US" sz="2400" smtClean="0">
                <a:latin typeface="Arial Unicode MS" pitchFamily="34" charset="-128"/>
                <a:cs typeface="Arial" charset="0"/>
              </a:rPr>
              <a:t>false</a:t>
            </a:r>
            <a:r>
              <a:rPr lang="en-US" altLang="en-US" sz="2400" smtClean="0">
                <a:latin typeface="Arial" charset="0"/>
                <a:cs typeface="Arial" charset="0"/>
              </a:rPr>
              <a:t>. Use this data type for simple flags that track true/false conditions. This data type represents one bit of information, but its "size" isn't something that's precisely defined.</a:t>
            </a:r>
          </a:p>
          <a:p>
            <a:pPr algn="just" eaLnBrk="1" hangingPunct="1"/>
            <a:r>
              <a:rPr lang="en-US" altLang="en-US" sz="2400" b="1" smtClean="0">
                <a:latin typeface="Arial" charset="0"/>
                <a:cs typeface="Arial" charset="0"/>
              </a:rPr>
              <a:t>char</a:t>
            </a:r>
            <a:r>
              <a:rPr lang="en-US" altLang="en-US" sz="2400" smtClean="0">
                <a:latin typeface="Arial" charset="0"/>
                <a:cs typeface="Arial" charset="0"/>
              </a:rPr>
              <a:t>: The </a:t>
            </a:r>
            <a:r>
              <a:rPr lang="en-US" altLang="en-US" sz="2400" smtClean="0">
                <a:latin typeface="Arial Unicode MS" pitchFamily="34" charset="-128"/>
                <a:cs typeface="Arial" charset="0"/>
              </a:rPr>
              <a:t>char</a:t>
            </a:r>
            <a:r>
              <a:rPr lang="en-US" altLang="en-US" sz="2400" smtClean="0">
                <a:latin typeface="Arial" charset="0"/>
                <a:cs typeface="Arial" charset="0"/>
              </a:rPr>
              <a:t> data type is a single 16-bit Unicode character. It has a minimum value of </a:t>
            </a:r>
            <a:r>
              <a:rPr lang="en-US" altLang="en-US" sz="2400" smtClean="0">
                <a:latin typeface="Arial Unicode MS" pitchFamily="34" charset="-128"/>
                <a:cs typeface="Arial" charset="0"/>
              </a:rPr>
              <a:t>'\u0000'</a:t>
            </a:r>
            <a:r>
              <a:rPr lang="en-US" altLang="en-US" sz="2400" smtClean="0">
                <a:latin typeface="Arial" charset="0"/>
                <a:cs typeface="Arial" charset="0"/>
              </a:rPr>
              <a:t> (or 0) and a maximum value of </a:t>
            </a:r>
            <a:r>
              <a:rPr lang="en-US" altLang="en-US" sz="2400" smtClean="0">
                <a:latin typeface="Arial Unicode MS" pitchFamily="34" charset="-128"/>
                <a:cs typeface="Arial" charset="0"/>
              </a:rPr>
              <a:t>'\uffff'</a:t>
            </a:r>
            <a:r>
              <a:rPr lang="en-US" altLang="en-US" sz="2400" smtClean="0">
                <a:latin typeface="Arial" charset="0"/>
                <a:cs typeface="Arial" charset="0"/>
              </a:rPr>
              <a:t> (or 65,535 inclusive).</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31</a:t>
            </a:fld>
            <a:endParaRPr lang="en-US"/>
          </a:p>
        </p:txBody>
      </p:sp>
    </p:spTree>
    <p:extLst>
      <p:ext uri="{BB962C8B-B14F-4D97-AF65-F5344CB8AC3E}">
        <p14:creationId xmlns:p14="http://schemas.microsoft.com/office/powerpoint/2010/main" val="3114249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latin typeface="Arial" charset="0"/>
                <a:cs typeface="Arial" charset="0"/>
              </a:rPr>
              <a:t>Basic Data Types (3)</a:t>
            </a:r>
          </a:p>
        </p:txBody>
      </p:sp>
      <p:sp>
        <p:nvSpPr>
          <p:cNvPr id="36867" name="Content Placeholder 2"/>
          <p:cNvSpPr>
            <a:spLocks noGrp="1"/>
          </p:cNvSpPr>
          <p:nvPr>
            <p:ph idx="1"/>
          </p:nvPr>
        </p:nvSpPr>
        <p:spPr/>
        <p:txBody>
          <a:bodyPr/>
          <a:lstStyle/>
          <a:p>
            <a:pPr algn="just"/>
            <a:r>
              <a:rPr lang="en-US" altLang="en-US" sz="2200" b="1" smtClean="0">
                <a:latin typeface="Arial" charset="0"/>
                <a:cs typeface="Arial" charset="0"/>
              </a:rPr>
              <a:t>Default Values</a:t>
            </a:r>
          </a:p>
          <a:p>
            <a:pPr lvl="1" algn="just"/>
            <a:r>
              <a:rPr lang="en-US" altLang="en-US" sz="2000" smtClean="0">
                <a:latin typeface="Arial" charset="0"/>
                <a:cs typeface="Arial" charset="0"/>
              </a:rPr>
              <a:t>It's not always necessary to assign a value when a field is declared</a:t>
            </a:r>
          </a:p>
          <a:p>
            <a:pPr lvl="1" algn="just"/>
            <a:r>
              <a:rPr lang="en-US" altLang="en-US" sz="2000" smtClean="0">
                <a:latin typeface="Arial" charset="0"/>
                <a:cs typeface="Arial" charset="0"/>
              </a:rPr>
              <a:t>Fields that are declared but not initialized will be set to a reasonable default by the compiler</a:t>
            </a:r>
          </a:p>
          <a:p>
            <a:pPr lvl="1" algn="just"/>
            <a:r>
              <a:rPr lang="en-US" altLang="en-US" sz="2000" smtClean="0">
                <a:latin typeface="Arial" charset="0"/>
                <a:cs typeface="Arial" charset="0"/>
              </a:rPr>
              <a:t>Generally speaking, this default will be </a:t>
            </a:r>
            <a:r>
              <a:rPr lang="en-US" altLang="en-US" sz="2000" b="1" smtClean="0">
                <a:latin typeface="Arial" charset="0"/>
                <a:cs typeface="Arial" charset="0"/>
              </a:rPr>
              <a:t>zero</a:t>
            </a:r>
            <a:r>
              <a:rPr lang="en-US" altLang="en-US" sz="2000" smtClean="0">
                <a:latin typeface="Arial" charset="0"/>
                <a:cs typeface="Arial" charset="0"/>
              </a:rPr>
              <a:t> or </a:t>
            </a:r>
            <a:r>
              <a:rPr lang="en-US" altLang="en-US" sz="2000" b="1" smtClean="0">
                <a:latin typeface="Arial" charset="0"/>
                <a:cs typeface="Arial" charset="0"/>
              </a:rPr>
              <a:t>null</a:t>
            </a:r>
            <a:r>
              <a:rPr lang="en-US" altLang="en-US" sz="2000" smtClean="0">
                <a:latin typeface="Arial" charset="0"/>
                <a:cs typeface="Arial" charset="0"/>
              </a:rPr>
              <a:t>, depending on the data type. However, </a:t>
            </a:r>
            <a:r>
              <a:rPr lang="en-US" altLang="en-US" sz="2000" b="1" smtClean="0">
                <a:latin typeface="Arial" charset="0"/>
                <a:cs typeface="Arial" charset="0"/>
              </a:rPr>
              <a:t>is generally considered bad programming style</a:t>
            </a:r>
            <a:r>
              <a:rPr lang="en-US" altLang="en-US" sz="2000" smtClean="0">
                <a:latin typeface="Arial" charset="0"/>
                <a:cs typeface="Arial" charset="0"/>
              </a:rPr>
              <a:t>.</a:t>
            </a:r>
          </a:p>
          <a:p>
            <a:pPr algn="just">
              <a:buFont typeface="Wingdings" pitchFamily="2" charset="2"/>
              <a:buNone/>
            </a:pPr>
            <a:endParaRPr lang="en-US" altLang="en-US" sz="2600" smtClean="0">
              <a:latin typeface="Arial" charset="0"/>
              <a:cs typeface="Arial"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71097808"/>
              </p:ext>
            </p:extLst>
          </p:nvPr>
        </p:nvGraphicFramePr>
        <p:xfrm>
          <a:off x="2524303" y="3120781"/>
          <a:ext cx="4495800" cy="3276600"/>
        </p:xfrm>
        <a:graphic>
          <a:graphicData uri="http://schemas.openxmlformats.org/drawingml/2006/table">
            <a:tbl>
              <a:tblPr/>
              <a:tblGrid>
                <a:gridCol w="1959774">
                  <a:extLst>
                    <a:ext uri="{9D8B030D-6E8A-4147-A177-3AD203B41FA5}">
                      <a16:colId xmlns:a16="http://schemas.microsoft.com/office/drawing/2014/main" val="20000"/>
                    </a:ext>
                  </a:extLst>
                </a:gridCol>
                <a:gridCol w="2536026">
                  <a:extLst>
                    <a:ext uri="{9D8B030D-6E8A-4147-A177-3AD203B41FA5}">
                      <a16:colId xmlns:a16="http://schemas.microsoft.com/office/drawing/2014/main" val="20001"/>
                    </a:ext>
                  </a:extLst>
                </a:gridCol>
              </a:tblGrid>
              <a:tr h="327660">
                <a:tc>
                  <a:txBody>
                    <a:bodyPr/>
                    <a:lstStyle/>
                    <a:p>
                      <a:pPr algn="ctr">
                        <a:lnSpc>
                          <a:spcPct val="115000"/>
                        </a:lnSpc>
                        <a:spcAft>
                          <a:spcPts val="0"/>
                        </a:spcAft>
                      </a:pPr>
                      <a:r>
                        <a:rPr lang="en-US" sz="1350" b="1">
                          <a:solidFill>
                            <a:srgbClr val="000000"/>
                          </a:solidFill>
                          <a:latin typeface="Times New Roman"/>
                          <a:ea typeface="Times New Roman"/>
                          <a:cs typeface="Times New Roman"/>
                        </a:rPr>
                        <a:t>Data Type</a:t>
                      </a:r>
                      <a:endParaRPr lang="en-US" sz="1300">
                        <a:latin typeface="Times New Roman"/>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350" b="1">
                          <a:solidFill>
                            <a:srgbClr val="000000"/>
                          </a:solidFill>
                          <a:latin typeface="Times New Roman"/>
                          <a:ea typeface="Times New Roman"/>
                          <a:cs typeface="Times New Roman"/>
                        </a:rPr>
                        <a:t>Default Value (for fields)</a:t>
                      </a:r>
                      <a:endParaRPr lang="en-US" sz="1300">
                        <a:latin typeface="Times New Roman"/>
                        <a:ea typeface="Calibri"/>
                        <a:cs typeface="Times New Roman"/>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7660">
                <a:tc>
                  <a:txBody>
                    <a:bodyPr/>
                    <a:lstStyle/>
                    <a:p>
                      <a:pPr lvl="0" algn="l">
                        <a:lnSpc>
                          <a:spcPct val="115000"/>
                        </a:lnSpc>
                        <a:spcAft>
                          <a:spcPts val="0"/>
                        </a:spcAft>
                      </a:pPr>
                      <a:r>
                        <a:rPr lang="en-US" sz="1350">
                          <a:solidFill>
                            <a:srgbClr val="000000"/>
                          </a:solidFill>
                          <a:latin typeface="Times New Roman"/>
                          <a:ea typeface="Times New Roman"/>
                          <a:cs typeface="Times New Roman"/>
                        </a:rPr>
                        <a:t>byte</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0"/>
                        </a:spcAft>
                      </a:pPr>
                      <a:r>
                        <a:rPr lang="en-US" sz="1350">
                          <a:solidFill>
                            <a:srgbClr val="000000"/>
                          </a:solidFill>
                          <a:latin typeface="Times New Roman"/>
                          <a:ea typeface="Times New Roman"/>
                          <a:cs typeface="Times New Roman"/>
                        </a:rPr>
                        <a:t>0</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7660">
                <a:tc>
                  <a:txBody>
                    <a:bodyPr/>
                    <a:lstStyle/>
                    <a:p>
                      <a:pPr lvl="0" algn="l">
                        <a:lnSpc>
                          <a:spcPct val="115000"/>
                        </a:lnSpc>
                        <a:spcAft>
                          <a:spcPts val="0"/>
                        </a:spcAft>
                      </a:pPr>
                      <a:r>
                        <a:rPr lang="en-US" sz="1350">
                          <a:solidFill>
                            <a:srgbClr val="000000"/>
                          </a:solidFill>
                          <a:latin typeface="Times New Roman"/>
                          <a:ea typeface="Times New Roman"/>
                          <a:cs typeface="Times New Roman"/>
                        </a:rPr>
                        <a:t>short</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0"/>
                        </a:spcAft>
                      </a:pPr>
                      <a:r>
                        <a:rPr lang="en-US" sz="1350">
                          <a:solidFill>
                            <a:srgbClr val="000000"/>
                          </a:solidFill>
                          <a:latin typeface="Times New Roman"/>
                          <a:ea typeface="Times New Roman"/>
                          <a:cs typeface="Times New Roman"/>
                        </a:rPr>
                        <a:t>0</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7660">
                <a:tc>
                  <a:txBody>
                    <a:bodyPr/>
                    <a:lstStyle/>
                    <a:p>
                      <a:pPr lvl="0" algn="l">
                        <a:lnSpc>
                          <a:spcPct val="115000"/>
                        </a:lnSpc>
                        <a:spcAft>
                          <a:spcPts val="0"/>
                        </a:spcAft>
                      </a:pPr>
                      <a:r>
                        <a:rPr lang="en-US" sz="1350">
                          <a:solidFill>
                            <a:srgbClr val="000000"/>
                          </a:solidFill>
                          <a:latin typeface="Times New Roman"/>
                          <a:ea typeface="Times New Roman"/>
                          <a:cs typeface="Times New Roman"/>
                        </a:rPr>
                        <a:t>int</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0"/>
                        </a:spcAft>
                      </a:pPr>
                      <a:r>
                        <a:rPr lang="en-US" sz="1350">
                          <a:solidFill>
                            <a:srgbClr val="000000"/>
                          </a:solidFill>
                          <a:latin typeface="Times New Roman"/>
                          <a:ea typeface="Times New Roman"/>
                          <a:cs typeface="Times New Roman"/>
                        </a:rPr>
                        <a:t>0</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7660">
                <a:tc>
                  <a:txBody>
                    <a:bodyPr/>
                    <a:lstStyle/>
                    <a:p>
                      <a:pPr lvl="0" algn="l">
                        <a:lnSpc>
                          <a:spcPct val="115000"/>
                        </a:lnSpc>
                        <a:spcAft>
                          <a:spcPts val="0"/>
                        </a:spcAft>
                      </a:pPr>
                      <a:r>
                        <a:rPr lang="en-US" sz="1350">
                          <a:solidFill>
                            <a:srgbClr val="000000"/>
                          </a:solidFill>
                          <a:latin typeface="Times New Roman"/>
                          <a:ea typeface="Times New Roman"/>
                          <a:cs typeface="Times New Roman"/>
                        </a:rPr>
                        <a:t>long</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0"/>
                        </a:spcAft>
                      </a:pPr>
                      <a:r>
                        <a:rPr lang="en-US" sz="1350">
                          <a:solidFill>
                            <a:srgbClr val="000000"/>
                          </a:solidFill>
                          <a:latin typeface="Times New Roman"/>
                          <a:ea typeface="Times New Roman"/>
                          <a:cs typeface="Times New Roman"/>
                        </a:rPr>
                        <a:t>0L</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7660">
                <a:tc>
                  <a:txBody>
                    <a:bodyPr/>
                    <a:lstStyle/>
                    <a:p>
                      <a:pPr lvl="0" algn="l">
                        <a:lnSpc>
                          <a:spcPct val="115000"/>
                        </a:lnSpc>
                        <a:spcAft>
                          <a:spcPts val="0"/>
                        </a:spcAft>
                      </a:pPr>
                      <a:r>
                        <a:rPr lang="en-US" sz="1350">
                          <a:solidFill>
                            <a:srgbClr val="000000"/>
                          </a:solidFill>
                          <a:latin typeface="Times New Roman"/>
                          <a:ea typeface="Times New Roman"/>
                          <a:cs typeface="Times New Roman"/>
                        </a:rPr>
                        <a:t>float</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0"/>
                        </a:spcAft>
                      </a:pPr>
                      <a:r>
                        <a:rPr lang="en-US" sz="1350">
                          <a:solidFill>
                            <a:srgbClr val="000000"/>
                          </a:solidFill>
                          <a:latin typeface="Times New Roman"/>
                          <a:ea typeface="Times New Roman"/>
                          <a:cs typeface="Times New Roman"/>
                        </a:rPr>
                        <a:t>0.0f</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7660">
                <a:tc>
                  <a:txBody>
                    <a:bodyPr/>
                    <a:lstStyle/>
                    <a:p>
                      <a:pPr lvl="0" algn="l">
                        <a:lnSpc>
                          <a:spcPct val="115000"/>
                        </a:lnSpc>
                        <a:spcAft>
                          <a:spcPts val="0"/>
                        </a:spcAft>
                      </a:pPr>
                      <a:r>
                        <a:rPr lang="en-US" sz="1350">
                          <a:solidFill>
                            <a:srgbClr val="000000"/>
                          </a:solidFill>
                          <a:latin typeface="Times New Roman"/>
                          <a:ea typeface="Times New Roman"/>
                          <a:cs typeface="Times New Roman"/>
                        </a:rPr>
                        <a:t>double</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0"/>
                        </a:spcAft>
                      </a:pPr>
                      <a:r>
                        <a:rPr lang="en-US" sz="1350">
                          <a:solidFill>
                            <a:srgbClr val="000000"/>
                          </a:solidFill>
                          <a:latin typeface="Times New Roman"/>
                          <a:ea typeface="Times New Roman"/>
                          <a:cs typeface="Times New Roman"/>
                        </a:rPr>
                        <a:t>0.0d</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27660">
                <a:tc>
                  <a:txBody>
                    <a:bodyPr/>
                    <a:lstStyle/>
                    <a:p>
                      <a:pPr lvl="0" algn="l">
                        <a:lnSpc>
                          <a:spcPct val="115000"/>
                        </a:lnSpc>
                        <a:spcAft>
                          <a:spcPts val="0"/>
                        </a:spcAft>
                      </a:pPr>
                      <a:r>
                        <a:rPr lang="en-US" sz="1350">
                          <a:solidFill>
                            <a:srgbClr val="000000"/>
                          </a:solidFill>
                          <a:latin typeface="Times New Roman"/>
                          <a:ea typeface="Times New Roman"/>
                          <a:cs typeface="Times New Roman"/>
                        </a:rPr>
                        <a:t>char</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0"/>
                        </a:spcAft>
                      </a:pPr>
                      <a:r>
                        <a:rPr lang="en-US" sz="1350">
                          <a:solidFill>
                            <a:srgbClr val="000000"/>
                          </a:solidFill>
                          <a:latin typeface="Times New Roman"/>
                          <a:ea typeface="Times New Roman"/>
                          <a:cs typeface="Times New Roman"/>
                        </a:rPr>
                        <a:t>'\u0000'</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7660">
                <a:tc>
                  <a:txBody>
                    <a:bodyPr/>
                    <a:lstStyle/>
                    <a:p>
                      <a:pPr lvl="0" algn="l">
                        <a:lnSpc>
                          <a:spcPct val="115000"/>
                        </a:lnSpc>
                        <a:spcAft>
                          <a:spcPts val="0"/>
                        </a:spcAft>
                      </a:pPr>
                      <a:r>
                        <a:rPr lang="en-US" sz="1350">
                          <a:solidFill>
                            <a:srgbClr val="000000"/>
                          </a:solidFill>
                          <a:latin typeface="Times New Roman"/>
                          <a:ea typeface="Times New Roman"/>
                          <a:cs typeface="Times New Roman"/>
                        </a:rPr>
                        <a:t>String (or any object)  </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0"/>
                        </a:spcAft>
                      </a:pPr>
                      <a:r>
                        <a:rPr lang="en-US" sz="1350">
                          <a:solidFill>
                            <a:srgbClr val="000000"/>
                          </a:solidFill>
                          <a:latin typeface="Times New Roman"/>
                          <a:ea typeface="Times New Roman"/>
                          <a:cs typeface="Times New Roman"/>
                        </a:rPr>
                        <a:t>null</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7660">
                <a:tc>
                  <a:txBody>
                    <a:bodyPr/>
                    <a:lstStyle/>
                    <a:p>
                      <a:pPr lvl="0" algn="l">
                        <a:lnSpc>
                          <a:spcPct val="115000"/>
                        </a:lnSpc>
                        <a:spcAft>
                          <a:spcPts val="0"/>
                        </a:spcAft>
                      </a:pPr>
                      <a:r>
                        <a:rPr lang="en-US" sz="1350">
                          <a:solidFill>
                            <a:srgbClr val="000000"/>
                          </a:solidFill>
                          <a:latin typeface="Times New Roman"/>
                          <a:ea typeface="Times New Roman"/>
                          <a:cs typeface="Times New Roman"/>
                        </a:rPr>
                        <a:t>boolean</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15000"/>
                        </a:lnSpc>
                        <a:spcAft>
                          <a:spcPts val="0"/>
                        </a:spcAft>
                      </a:pPr>
                      <a:r>
                        <a:rPr lang="en-US" sz="1350">
                          <a:solidFill>
                            <a:srgbClr val="000000"/>
                          </a:solidFill>
                          <a:latin typeface="Times New Roman"/>
                          <a:ea typeface="Times New Roman"/>
                          <a:cs typeface="Times New Roman"/>
                        </a:rPr>
                        <a:t>false</a:t>
                      </a:r>
                      <a:endParaRPr lang="en-US" sz="1300">
                        <a:latin typeface="Times New Roman"/>
                        <a:ea typeface="Calibri"/>
                        <a:cs typeface="Times New Roman"/>
                      </a:endParaRPr>
                    </a:p>
                  </a:txBody>
                  <a:tcPr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12620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a:latin typeface="Arial" charset="0"/>
                <a:cs typeface="Arial" charset="0"/>
              </a:rPr>
              <a:t>Operators</a:t>
            </a:r>
            <a:endParaRPr lang="en-US"/>
          </a:p>
        </p:txBody>
      </p:sp>
      <p:sp>
        <p:nvSpPr>
          <p:cNvPr id="7" name="Text Placeholder 6"/>
          <p:cNvSpPr>
            <a:spLocks noGrp="1"/>
          </p:cNvSpPr>
          <p:nvPr>
            <p:ph type="body" idx="1"/>
          </p:nvPr>
        </p:nvSpPr>
        <p:spPr/>
        <p:txBody>
          <a:bodyPr/>
          <a:lstStyle/>
          <a:p>
            <a:r>
              <a:rPr lang="en-US" smtClean="0"/>
              <a:t>Section 4</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33</a:t>
            </a:fld>
            <a:endParaRPr lang="en-US"/>
          </a:p>
        </p:txBody>
      </p:sp>
    </p:spTree>
    <p:extLst>
      <p:ext uri="{BB962C8B-B14F-4D97-AF65-F5344CB8AC3E}">
        <p14:creationId xmlns:p14="http://schemas.microsoft.com/office/powerpoint/2010/main" val="35747671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mtClean="0">
                <a:latin typeface="Arial" charset="0"/>
                <a:cs typeface="Arial" charset="0"/>
              </a:rPr>
              <a:t>Operators</a:t>
            </a:r>
          </a:p>
        </p:txBody>
      </p:sp>
      <p:sp>
        <p:nvSpPr>
          <p:cNvPr id="37891" name="Content Placeholder 2"/>
          <p:cNvSpPr>
            <a:spLocks noGrp="1"/>
          </p:cNvSpPr>
          <p:nvPr>
            <p:ph idx="1"/>
          </p:nvPr>
        </p:nvSpPr>
        <p:spPr/>
        <p:txBody>
          <a:bodyPr/>
          <a:lstStyle/>
          <a:p>
            <a:pPr eaLnBrk="1" hangingPunct="1">
              <a:spcBef>
                <a:spcPts val="300"/>
              </a:spcBef>
              <a:spcAft>
                <a:spcPts val="300"/>
              </a:spcAft>
            </a:pPr>
            <a:r>
              <a:rPr lang="en-US" altLang="en-US" sz="2200" b="1" smtClean="0">
                <a:latin typeface="Arial" charset="0"/>
                <a:cs typeface="Arial" charset="0"/>
              </a:rPr>
              <a:t>Simple Assignment Operator</a:t>
            </a:r>
          </a:p>
          <a:p>
            <a:pPr lvl="1" eaLnBrk="1" hangingPunct="1">
              <a:spcBef>
                <a:spcPts val="300"/>
              </a:spcBef>
              <a:spcAft>
                <a:spcPts val="300"/>
              </a:spcAft>
              <a:buFont typeface="Wingdings" pitchFamily="2" charset="2"/>
              <a:buNone/>
            </a:pPr>
            <a:r>
              <a:rPr lang="en-US" altLang="en-US" sz="2000" smtClean="0">
                <a:latin typeface="Arial" charset="0"/>
                <a:cs typeface="Arial" charset="0"/>
              </a:rPr>
              <a:t>=		Simple assignment operator </a:t>
            </a:r>
          </a:p>
          <a:p>
            <a:pPr eaLnBrk="1" hangingPunct="1">
              <a:spcBef>
                <a:spcPts val="300"/>
              </a:spcBef>
              <a:spcAft>
                <a:spcPts val="300"/>
              </a:spcAft>
            </a:pPr>
            <a:r>
              <a:rPr lang="en-US" altLang="en-US" sz="2200" b="1" smtClean="0">
                <a:latin typeface="Arial" charset="0"/>
                <a:cs typeface="Arial" charset="0"/>
              </a:rPr>
              <a:t>Arithmetic Operators</a:t>
            </a:r>
          </a:p>
          <a:p>
            <a:pPr lvl="1" eaLnBrk="1" hangingPunct="1">
              <a:spcBef>
                <a:spcPts val="300"/>
              </a:spcBef>
              <a:spcAft>
                <a:spcPts val="300"/>
              </a:spcAft>
              <a:buFont typeface="Wingdings" pitchFamily="2" charset="2"/>
              <a:buNone/>
            </a:pPr>
            <a:r>
              <a:rPr lang="en-US" altLang="en-US" sz="2000" smtClean="0">
                <a:latin typeface="Arial" charset="0"/>
                <a:cs typeface="Arial" charset="0"/>
              </a:rPr>
              <a:t>+		Additive operator</a:t>
            </a:r>
          </a:p>
          <a:p>
            <a:pPr lvl="1" eaLnBrk="1" hangingPunct="1">
              <a:spcBef>
                <a:spcPts val="300"/>
              </a:spcBef>
              <a:spcAft>
                <a:spcPts val="300"/>
              </a:spcAft>
              <a:buFont typeface="Wingdings" pitchFamily="2" charset="2"/>
              <a:buNone/>
            </a:pPr>
            <a:r>
              <a:rPr lang="en-US" altLang="en-US" sz="2000" smtClean="0">
                <a:latin typeface="Arial" charset="0"/>
                <a:cs typeface="Arial" charset="0"/>
              </a:rPr>
              <a:t>-		Subtraction operator </a:t>
            </a:r>
          </a:p>
          <a:p>
            <a:pPr lvl="1" eaLnBrk="1" hangingPunct="1">
              <a:spcBef>
                <a:spcPts val="300"/>
              </a:spcBef>
              <a:spcAft>
                <a:spcPts val="300"/>
              </a:spcAft>
              <a:buFont typeface="Wingdings" pitchFamily="2" charset="2"/>
              <a:buNone/>
            </a:pPr>
            <a:r>
              <a:rPr lang="en-US" altLang="en-US" sz="2000" smtClean="0">
                <a:latin typeface="Arial" charset="0"/>
                <a:cs typeface="Arial" charset="0"/>
              </a:rPr>
              <a:t>*		Multiplication operator</a:t>
            </a:r>
          </a:p>
          <a:p>
            <a:pPr lvl="1" eaLnBrk="1" hangingPunct="1">
              <a:spcBef>
                <a:spcPts val="300"/>
              </a:spcBef>
              <a:spcAft>
                <a:spcPts val="300"/>
              </a:spcAft>
              <a:buFont typeface="Wingdings" pitchFamily="2" charset="2"/>
              <a:buNone/>
            </a:pPr>
            <a:r>
              <a:rPr lang="en-US" altLang="en-US" sz="2000" smtClean="0">
                <a:latin typeface="Arial" charset="0"/>
                <a:cs typeface="Arial" charset="0"/>
              </a:rPr>
              <a:t>/		Division operator </a:t>
            </a:r>
          </a:p>
          <a:p>
            <a:pPr lvl="1" eaLnBrk="1" hangingPunct="1">
              <a:spcBef>
                <a:spcPts val="300"/>
              </a:spcBef>
              <a:spcAft>
                <a:spcPts val="300"/>
              </a:spcAft>
              <a:buFont typeface="Wingdings" pitchFamily="2" charset="2"/>
              <a:buNone/>
            </a:pPr>
            <a:r>
              <a:rPr lang="en-US" altLang="en-US" sz="2000" smtClean="0">
                <a:latin typeface="Arial" charset="0"/>
                <a:cs typeface="Arial" charset="0"/>
              </a:rPr>
              <a:t>% 	Remainder operator </a:t>
            </a:r>
          </a:p>
          <a:p>
            <a:pPr eaLnBrk="1" hangingPunct="1">
              <a:spcBef>
                <a:spcPts val="300"/>
              </a:spcBef>
              <a:spcAft>
                <a:spcPts val="300"/>
              </a:spcAft>
            </a:pPr>
            <a:r>
              <a:rPr lang="en-US" altLang="en-US" sz="2200" b="1" smtClean="0">
                <a:latin typeface="Arial" charset="0"/>
                <a:cs typeface="Arial" charset="0"/>
              </a:rPr>
              <a:t>Unary Operators</a:t>
            </a:r>
          </a:p>
          <a:p>
            <a:pPr lvl="1" eaLnBrk="1" hangingPunct="1">
              <a:spcBef>
                <a:spcPts val="300"/>
              </a:spcBef>
              <a:spcAft>
                <a:spcPts val="300"/>
              </a:spcAft>
              <a:buFont typeface="Wingdings" pitchFamily="2" charset="2"/>
              <a:buNone/>
            </a:pPr>
            <a:r>
              <a:rPr lang="en-US" altLang="en-US" sz="2000" smtClean="0">
                <a:latin typeface="Arial" charset="0"/>
                <a:cs typeface="Arial" charset="0"/>
              </a:rPr>
              <a:t>+ 		Unary plus operator; indicates positive value</a:t>
            </a:r>
          </a:p>
          <a:p>
            <a:pPr lvl="1" eaLnBrk="1" hangingPunct="1">
              <a:spcBef>
                <a:spcPts val="300"/>
              </a:spcBef>
              <a:spcAft>
                <a:spcPts val="300"/>
              </a:spcAft>
              <a:buFont typeface="Wingdings" pitchFamily="2" charset="2"/>
              <a:buNone/>
            </a:pPr>
            <a:r>
              <a:rPr lang="en-US" altLang="en-US" sz="2000" smtClean="0">
                <a:latin typeface="Arial" charset="0"/>
                <a:cs typeface="Arial" charset="0"/>
              </a:rPr>
              <a:t>- 		Unary minus operator; negates an expression </a:t>
            </a:r>
          </a:p>
          <a:p>
            <a:pPr lvl="1" eaLnBrk="1" hangingPunct="1">
              <a:spcBef>
                <a:spcPts val="300"/>
              </a:spcBef>
              <a:spcAft>
                <a:spcPts val="300"/>
              </a:spcAft>
              <a:buFont typeface="Wingdings" pitchFamily="2" charset="2"/>
              <a:buNone/>
            </a:pPr>
            <a:r>
              <a:rPr lang="en-US" altLang="en-US" sz="2000" smtClean="0">
                <a:latin typeface="Arial" charset="0"/>
                <a:cs typeface="Arial" charset="0"/>
              </a:rPr>
              <a:t>++ 	Increment operator; increments a value by 1 </a:t>
            </a:r>
          </a:p>
          <a:p>
            <a:pPr lvl="1" eaLnBrk="1" hangingPunct="1">
              <a:spcBef>
                <a:spcPts val="300"/>
              </a:spcBef>
              <a:spcAft>
                <a:spcPts val="300"/>
              </a:spcAft>
              <a:buFont typeface="Wingdings" pitchFamily="2" charset="2"/>
              <a:buNone/>
            </a:pPr>
            <a:r>
              <a:rPr lang="en-US" altLang="en-US" sz="2000" smtClean="0">
                <a:latin typeface="Arial" charset="0"/>
                <a:cs typeface="Arial" charset="0"/>
              </a:rPr>
              <a:t>-- 		Decrement operator; decrements a value by 1 </a:t>
            </a:r>
          </a:p>
          <a:p>
            <a:pPr lvl="1" eaLnBrk="1" hangingPunct="1">
              <a:spcBef>
                <a:spcPts val="300"/>
              </a:spcBef>
              <a:spcAft>
                <a:spcPts val="300"/>
              </a:spcAft>
              <a:buFont typeface="Wingdings" pitchFamily="2" charset="2"/>
              <a:buNone/>
            </a:pPr>
            <a:r>
              <a:rPr lang="en-US" altLang="en-US" sz="2000" smtClean="0">
                <a:latin typeface="Arial" charset="0"/>
                <a:cs typeface="Arial" charset="0"/>
              </a:rPr>
              <a:t>! 		Logical compliment operator; inverts the value of a boolean </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34</a:t>
            </a:fld>
            <a:endParaRPr lang="en-US"/>
          </a:p>
        </p:txBody>
      </p:sp>
    </p:spTree>
    <p:extLst>
      <p:ext uri="{BB962C8B-B14F-4D97-AF65-F5344CB8AC3E}">
        <p14:creationId xmlns:p14="http://schemas.microsoft.com/office/powerpoint/2010/main" val="2607131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latin typeface="Arial" charset="0"/>
                <a:cs typeface="Arial" charset="0"/>
              </a:rPr>
              <a:t>Operators</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35</a:t>
            </a:fld>
            <a:endParaRPr lang="en-US"/>
          </a:p>
        </p:txBody>
      </p:sp>
      <p:sp>
        <p:nvSpPr>
          <p:cNvPr id="7" name="Rectangle 6"/>
          <p:cNvSpPr/>
          <p:nvPr/>
        </p:nvSpPr>
        <p:spPr>
          <a:xfrm>
            <a:off x="173827" y="731256"/>
            <a:ext cx="8714048" cy="5855449"/>
          </a:xfrm>
          <a:prstGeom prst="rect">
            <a:avLst/>
          </a:prstGeom>
        </p:spPr>
        <p:txBody>
          <a:bodyPr wrap="square">
            <a:spAutoFit/>
          </a:bodyPr>
          <a:lstStyle/>
          <a:p>
            <a:pPr>
              <a:spcAft>
                <a:spcPts val="300"/>
              </a:spcAft>
            </a:pP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ArithmeticOperator {</a:t>
            </a:r>
          </a:p>
          <a:p>
            <a:pPr>
              <a:spcAft>
                <a:spcPts val="300"/>
              </a:spcAft>
            </a:pPr>
            <a:r>
              <a:rPr lang="en-US" sz="1200">
                <a:solidFill>
                  <a:srgbClr val="000000"/>
                </a:solidFill>
                <a:latin typeface="Consolas"/>
              </a:rPr>
              <a:t>  </a:t>
            </a: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main(String[] </a:t>
            </a:r>
            <a:r>
              <a:rPr lang="en-US" sz="1200" b="1">
                <a:solidFill>
                  <a:srgbClr val="6A3E3E"/>
                </a:solidFill>
                <a:latin typeface="Consolas"/>
              </a:rPr>
              <a:t>args</a:t>
            </a:r>
            <a:r>
              <a:rPr lang="en-US" sz="1200" b="1">
                <a:solidFill>
                  <a:srgbClr val="000000"/>
                </a:solidFill>
                <a:latin typeface="Consolas"/>
              </a:rPr>
              <a:t>) {</a:t>
            </a:r>
          </a:p>
          <a:p>
            <a:pPr>
              <a:spcAft>
                <a:spcPts val="300"/>
              </a:spcAft>
            </a:pPr>
            <a:endParaRPr lang="en-US" sz="1200">
              <a:latin typeface="Consolas"/>
            </a:endParaRPr>
          </a:p>
          <a:p>
            <a:pPr>
              <a:spcAft>
                <a:spcPts val="300"/>
              </a:spcAft>
            </a:pPr>
            <a:r>
              <a:rPr lang="en-US" sz="1200">
                <a:solidFill>
                  <a:srgbClr val="000000"/>
                </a:solidFill>
                <a:latin typeface="Consolas"/>
              </a:rPr>
              <a:t>    </a:t>
            </a:r>
            <a:r>
              <a:rPr lang="en-US" sz="1200" b="1">
                <a:solidFill>
                  <a:srgbClr val="7F0055"/>
                </a:solidFill>
                <a:latin typeface="Consolas"/>
              </a:rPr>
              <a:t>double</a:t>
            </a:r>
            <a:r>
              <a:rPr lang="en-US" sz="1200" b="1">
                <a:solidFill>
                  <a:srgbClr val="000000"/>
                </a:solidFill>
                <a:latin typeface="Consolas"/>
              </a:rPr>
              <a:t> </a:t>
            </a:r>
            <a:r>
              <a:rPr lang="en-US" sz="1200" b="1">
                <a:solidFill>
                  <a:srgbClr val="6A3E3E"/>
                </a:solidFill>
                <a:latin typeface="Consolas"/>
              </a:rPr>
              <a:t>number1</a:t>
            </a:r>
            <a:r>
              <a:rPr lang="en-US" sz="1200" b="1">
                <a:solidFill>
                  <a:srgbClr val="000000"/>
                </a:solidFill>
                <a:latin typeface="Consolas"/>
              </a:rPr>
              <a:t> = 12.5, </a:t>
            </a:r>
            <a:r>
              <a:rPr lang="en-US" sz="1200" b="1">
                <a:solidFill>
                  <a:srgbClr val="6A3E3E"/>
                </a:solidFill>
                <a:latin typeface="Consolas"/>
              </a:rPr>
              <a:t>number2</a:t>
            </a:r>
            <a:r>
              <a:rPr lang="en-US" sz="1200" b="1">
                <a:solidFill>
                  <a:srgbClr val="000000"/>
                </a:solidFill>
                <a:latin typeface="Consolas"/>
              </a:rPr>
              <a:t> = 3.5, </a:t>
            </a:r>
            <a:r>
              <a:rPr lang="en-US" sz="1200" b="1">
                <a:solidFill>
                  <a:srgbClr val="6A3E3E"/>
                </a:solidFill>
                <a:latin typeface="Consolas"/>
              </a:rPr>
              <a:t>result</a:t>
            </a:r>
            <a:r>
              <a:rPr lang="en-US" sz="1200" b="1">
                <a:solidFill>
                  <a:srgbClr val="000000"/>
                </a:solidFill>
                <a:latin typeface="Consolas"/>
              </a:rPr>
              <a:t>;</a:t>
            </a:r>
          </a:p>
          <a:p>
            <a:pPr>
              <a:spcAft>
                <a:spcPts val="300"/>
              </a:spcAft>
            </a:pPr>
            <a:endParaRPr lang="en-US" sz="1200">
              <a:latin typeface="Consolas"/>
            </a:endParaRPr>
          </a:p>
          <a:p>
            <a:pPr>
              <a:spcAft>
                <a:spcPts val="300"/>
              </a:spcAft>
            </a:pPr>
            <a:r>
              <a:rPr lang="en-US" sz="1200">
                <a:solidFill>
                  <a:srgbClr val="000000"/>
                </a:solidFill>
                <a:latin typeface="Consolas"/>
              </a:rPr>
              <a:t>    </a:t>
            </a:r>
            <a:r>
              <a:rPr lang="en-US" sz="1200">
                <a:solidFill>
                  <a:srgbClr val="3F7F5F"/>
                </a:solidFill>
                <a:latin typeface="Consolas"/>
              </a:rPr>
              <a:t>// Using addition operator</a:t>
            </a:r>
          </a:p>
          <a:p>
            <a:pPr>
              <a:spcAft>
                <a:spcPts val="300"/>
              </a:spcAft>
            </a:pPr>
            <a:r>
              <a:rPr lang="en-US" sz="1200">
                <a:solidFill>
                  <a:srgbClr val="000000"/>
                </a:solidFill>
                <a:latin typeface="Consolas"/>
              </a:rPr>
              <a:t>    </a:t>
            </a:r>
            <a:r>
              <a:rPr lang="en-US" sz="1200">
                <a:solidFill>
                  <a:srgbClr val="6A3E3E"/>
                </a:solidFill>
                <a:latin typeface="Consolas"/>
              </a:rPr>
              <a:t>result</a:t>
            </a:r>
            <a:r>
              <a:rPr lang="en-US" sz="1200">
                <a:solidFill>
                  <a:srgbClr val="000000"/>
                </a:solidFill>
                <a:latin typeface="Consolas"/>
              </a:rPr>
              <a:t> = </a:t>
            </a:r>
            <a:r>
              <a:rPr lang="en-US" sz="1200">
                <a:solidFill>
                  <a:srgbClr val="6A3E3E"/>
                </a:solidFill>
                <a:latin typeface="Consolas"/>
              </a:rPr>
              <a:t>number1</a:t>
            </a:r>
            <a:r>
              <a:rPr lang="en-US" sz="1200">
                <a:solidFill>
                  <a:srgbClr val="000000"/>
                </a:solidFill>
                <a:latin typeface="Consolas"/>
              </a:rPr>
              <a:t> + </a:t>
            </a:r>
            <a:r>
              <a:rPr lang="en-US" sz="1200">
                <a:solidFill>
                  <a:srgbClr val="6A3E3E"/>
                </a:solidFill>
                <a:latin typeface="Consolas"/>
              </a:rPr>
              <a:t>number2</a:t>
            </a:r>
            <a:r>
              <a:rPr lang="en-US" sz="1200">
                <a:solidFill>
                  <a:srgbClr val="000000"/>
                </a:solidFill>
                <a:latin typeface="Consolas"/>
              </a:rPr>
              <a:t>;</a:t>
            </a:r>
          </a:p>
          <a:p>
            <a:pPr>
              <a:spcAft>
                <a:spcPts val="300"/>
              </a:spcAft>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"number1 + number2 = "</a:t>
            </a:r>
            <a:r>
              <a:rPr lang="en-US" sz="1200" b="1" i="1">
                <a:solidFill>
                  <a:srgbClr val="000000"/>
                </a:solidFill>
                <a:latin typeface="Consolas"/>
              </a:rPr>
              <a:t> + </a:t>
            </a:r>
            <a:r>
              <a:rPr lang="en-US" sz="1200" b="1" i="1">
                <a:solidFill>
                  <a:srgbClr val="6A3E3E"/>
                </a:solidFill>
                <a:latin typeface="Consolas"/>
              </a:rPr>
              <a:t>result</a:t>
            </a:r>
            <a:r>
              <a:rPr lang="en-US" sz="1200" b="1" i="1">
                <a:solidFill>
                  <a:srgbClr val="000000"/>
                </a:solidFill>
                <a:latin typeface="Consolas"/>
              </a:rPr>
              <a:t>);</a:t>
            </a:r>
          </a:p>
          <a:p>
            <a:pPr>
              <a:spcAft>
                <a:spcPts val="300"/>
              </a:spcAft>
            </a:pPr>
            <a:endParaRPr lang="en-US" sz="1200">
              <a:latin typeface="Consolas"/>
            </a:endParaRPr>
          </a:p>
          <a:p>
            <a:pPr>
              <a:spcAft>
                <a:spcPts val="300"/>
              </a:spcAft>
            </a:pPr>
            <a:r>
              <a:rPr lang="en-US" sz="1200">
                <a:solidFill>
                  <a:srgbClr val="000000"/>
                </a:solidFill>
                <a:latin typeface="Consolas"/>
              </a:rPr>
              <a:t>    </a:t>
            </a:r>
            <a:r>
              <a:rPr lang="en-US" sz="1200">
                <a:solidFill>
                  <a:srgbClr val="3F7F5F"/>
                </a:solidFill>
                <a:latin typeface="Consolas"/>
              </a:rPr>
              <a:t>// Using subtraction operator</a:t>
            </a:r>
          </a:p>
          <a:p>
            <a:pPr>
              <a:spcAft>
                <a:spcPts val="300"/>
              </a:spcAft>
            </a:pPr>
            <a:r>
              <a:rPr lang="en-US" sz="1200">
                <a:solidFill>
                  <a:srgbClr val="000000"/>
                </a:solidFill>
                <a:latin typeface="Consolas"/>
              </a:rPr>
              <a:t>    </a:t>
            </a:r>
            <a:r>
              <a:rPr lang="en-US" sz="1200">
                <a:solidFill>
                  <a:srgbClr val="6A3E3E"/>
                </a:solidFill>
                <a:latin typeface="Consolas"/>
              </a:rPr>
              <a:t>result</a:t>
            </a:r>
            <a:r>
              <a:rPr lang="en-US" sz="1200">
                <a:solidFill>
                  <a:srgbClr val="000000"/>
                </a:solidFill>
                <a:latin typeface="Consolas"/>
              </a:rPr>
              <a:t> = </a:t>
            </a:r>
            <a:r>
              <a:rPr lang="en-US" sz="1200">
                <a:solidFill>
                  <a:srgbClr val="6A3E3E"/>
                </a:solidFill>
                <a:latin typeface="Consolas"/>
              </a:rPr>
              <a:t>number1</a:t>
            </a:r>
            <a:r>
              <a:rPr lang="en-US" sz="1200">
                <a:solidFill>
                  <a:srgbClr val="000000"/>
                </a:solidFill>
                <a:latin typeface="Consolas"/>
              </a:rPr>
              <a:t> - </a:t>
            </a:r>
            <a:r>
              <a:rPr lang="en-US" sz="1200">
                <a:solidFill>
                  <a:srgbClr val="6A3E3E"/>
                </a:solidFill>
                <a:latin typeface="Consolas"/>
              </a:rPr>
              <a:t>number2</a:t>
            </a:r>
            <a:r>
              <a:rPr lang="en-US" sz="1200">
                <a:solidFill>
                  <a:srgbClr val="000000"/>
                </a:solidFill>
                <a:latin typeface="Consolas"/>
              </a:rPr>
              <a:t>;</a:t>
            </a:r>
          </a:p>
          <a:p>
            <a:pPr>
              <a:spcAft>
                <a:spcPts val="300"/>
              </a:spcAft>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"number1 - number2 = "</a:t>
            </a:r>
            <a:r>
              <a:rPr lang="en-US" sz="1200" b="1" i="1">
                <a:solidFill>
                  <a:srgbClr val="000000"/>
                </a:solidFill>
                <a:latin typeface="Consolas"/>
              </a:rPr>
              <a:t> + </a:t>
            </a:r>
            <a:r>
              <a:rPr lang="en-US" sz="1200" b="1" i="1">
                <a:solidFill>
                  <a:srgbClr val="6A3E3E"/>
                </a:solidFill>
                <a:latin typeface="Consolas"/>
              </a:rPr>
              <a:t>result</a:t>
            </a:r>
            <a:r>
              <a:rPr lang="en-US" sz="1200" b="1" i="1">
                <a:solidFill>
                  <a:srgbClr val="000000"/>
                </a:solidFill>
                <a:latin typeface="Consolas"/>
              </a:rPr>
              <a:t>);</a:t>
            </a:r>
          </a:p>
          <a:p>
            <a:pPr>
              <a:spcAft>
                <a:spcPts val="300"/>
              </a:spcAft>
            </a:pPr>
            <a:endParaRPr lang="en-US" sz="1200">
              <a:latin typeface="Consolas"/>
            </a:endParaRPr>
          </a:p>
          <a:p>
            <a:pPr>
              <a:spcAft>
                <a:spcPts val="300"/>
              </a:spcAft>
            </a:pPr>
            <a:r>
              <a:rPr lang="en-US" sz="1200">
                <a:solidFill>
                  <a:srgbClr val="000000"/>
                </a:solidFill>
                <a:latin typeface="Consolas"/>
              </a:rPr>
              <a:t>    </a:t>
            </a:r>
            <a:r>
              <a:rPr lang="en-US" sz="1200">
                <a:solidFill>
                  <a:srgbClr val="3F7F5F"/>
                </a:solidFill>
                <a:latin typeface="Consolas"/>
              </a:rPr>
              <a:t>// Using multiplication operator</a:t>
            </a:r>
          </a:p>
          <a:p>
            <a:pPr>
              <a:spcAft>
                <a:spcPts val="300"/>
              </a:spcAft>
            </a:pPr>
            <a:r>
              <a:rPr lang="en-US" sz="1200">
                <a:solidFill>
                  <a:srgbClr val="000000"/>
                </a:solidFill>
                <a:latin typeface="Consolas"/>
              </a:rPr>
              <a:t>    </a:t>
            </a:r>
            <a:r>
              <a:rPr lang="en-US" sz="1200">
                <a:solidFill>
                  <a:srgbClr val="6A3E3E"/>
                </a:solidFill>
                <a:latin typeface="Consolas"/>
              </a:rPr>
              <a:t>result</a:t>
            </a:r>
            <a:r>
              <a:rPr lang="en-US" sz="1200">
                <a:solidFill>
                  <a:srgbClr val="000000"/>
                </a:solidFill>
                <a:latin typeface="Consolas"/>
              </a:rPr>
              <a:t> = </a:t>
            </a:r>
            <a:r>
              <a:rPr lang="en-US" sz="1200">
                <a:solidFill>
                  <a:srgbClr val="6A3E3E"/>
                </a:solidFill>
                <a:latin typeface="Consolas"/>
              </a:rPr>
              <a:t>number1</a:t>
            </a:r>
            <a:r>
              <a:rPr lang="en-US" sz="1200">
                <a:solidFill>
                  <a:srgbClr val="000000"/>
                </a:solidFill>
                <a:latin typeface="Consolas"/>
              </a:rPr>
              <a:t> * </a:t>
            </a:r>
            <a:r>
              <a:rPr lang="en-US" sz="1200">
                <a:solidFill>
                  <a:srgbClr val="6A3E3E"/>
                </a:solidFill>
                <a:latin typeface="Consolas"/>
              </a:rPr>
              <a:t>number2</a:t>
            </a:r>
            <a:r>
              <a:rPr lang="en-US" sz="1200">
                <a:solidFill>
                  <a:srgbClr val="000000"/>
                </a:solidFill>
                <a:latin typeface="Consolas"/>
              </a:rPr>
              <a:t>;</a:t>
            </a:r>
          </a:p>
          <a:p>
            <a:pPr>
              <a:spcAft>
                <a:spcPts val="300"/>
              </a:spcAft>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"number1 * number2 = "</a:t>
            </a:r>
            <a:r>
              <a:rPr lang="en-US" sz="1200" b="1" i="1">
                <a:solidFill>
                  <a:srgbClr val="000000"/>
                </a:solidFill>
                <a:latin typeface="Consolas"/>
              </a:rPr>
              <a:t> + </a:t>
            </a:r>
            <a:r>
              <a:rPr lang="en-US" sz="1200" b="1" i="1">
                <a:solidFill>
                  <a:srgbClr val="6A3E3E"/>
                </a:solidFill>
                <a:latin typeface="Consolas"/>
              </a:rPr>
              <a:t>result</a:t>
            </a:r>
            <a:r>
              <a:rPr lang="en-US" sz="1200" b="1" i="1">
                <a:solidFill>
                  <a:srgbClr val="000000"/>
                </a:solidFill>
                <a:latin typeface="Consolas"/>
              </a:rPr>
              <a:t>);</a:t>
            </a:r>
          </a:p>
          <a:p>
            <a:pPr>
              <a:spcAft>
                <a:spcPts val="300"/>
              </a:spcAft>
            </a:pPr>
            <a:endParaRPr lang="en-US" sz="1200">
              <a:latin typeface="Consolas"/>
            </a:endParaRPr>
          </a:p>
          <a:p>
            <a:pPr>
              <a:spcAft>
                <a:spcPts val="300"/>
              </a:spcAft>
            </a:pPr>
            <a:r>
              <a:rPr lang="en-US" sz="1200">
                <a:solidFill>
                  <a:srgbClr val="000000"/>
                </a:solidFill>
                <a:latin typeface="Consolas"/>
              </a:rPr>
              <a:t>    </a:t>
            </a:r>
            <a:r>
              <a:rPr lang="en-US" sz="1200">
                <a:solidFill>
                  <a:srgbClr val="3F7F5F"/>
                </a:solidFill>
                <a:latin typeface="Consolas"/>
              </a:rPr>
              <a:t>// Using division operator</a:t>
            </a:r>
          </a:p>
          <a:p>
            <a:pPr>
              <a:spcAft>
                <a:spcPts val="300"/>
              </a:spcAft>
            </a:pPr>
            <a:r>
              <a:rPr lang="en-US" sz="1200">
                <a:solidFill>
                  <a:srgbClr val="000000"/>
                </a:solidFill>
                <a:latin typeface="Consolas"/>
              </a:rPr>
              <a:t>    </a:t>
            </a:r>
            <a:r>
              <a:rPr lang="en-US" sz="1200">
                <a:solidFill>
                  <a:srgbClr val="6A3E3E"/>
                </a:solidFill>
                <a:latin typeface="Consolas"/>
              </a:rPr>
              <a:t>result</a:t>
            </a:r>
            <a:r>
              <a:rPr lang="en-US" sz="1200">
                <a:solidFill>
                  <a:srgbClr val="000000"/>
                </a:solidFill>
                <a:latin typeface="Consolas"/>
              </a:rPr>
              <a:t> = </a:t>
            </a:r>
            <a:r>
              <a:rPr lang="en-US" sz="1200">
                <a:solidFill>
                  <a:srgbClr val="6A3E3E"/>
                </a:solidFill>
                <a:latin typeface="Consolas"/>
              </a:rPr>
              <a:t>number1</a:t>
            </a:r>
            <a:r>
              <a:rPr lang="en-US" sz="1200">
                <a:solidFill>
                  <a:srgbClr val="000000"/>
                </a:solidFill>
                <a:latin typeface="Consolas"/>
              </a:rPr>
              <a:t> / </a:t>
            </a:r>
            <a:r>
              <a:rPr lang="en-US" sz="1200">
                <a:solidFill>
                  <a:srgbClr val="6A3E3E"/>
                </a:solidFill>
                <a:latin typeface="Consolas"/>
              </a:rPr>
              <a:t>number2</a:t>
            </a:r>
            <a:r>
              <a:rPr lang="en-US" sz="1200">
                <a:solidFill>
                  <a:srgbClr val="000000"/>
                </a:solidFill>
                <a:latin typeface="Consolas"/>
              </a:rPr>
              <a:t>;</a:t>
            </a:r>
          </a:p>
          <a:p>
            <a:pPr>
              <a:spcAft>
                <a:spcPts val="300"/>
              </a:spcAft>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"number1 / number2 = "</a:t>
            </a:r>
            <a:r>
              <a:rPr lang="en-US" sz="1200" b="1" i="1">
                <a:solidFill>
                  <a:srgbClr val="000000"/>
                </a:solidFill>
                <a:latin typeface="Consolas"/>
              </a:rPr>
              <a:t> + </a:t>
            </a:r>
            <a:r>
              <a:rPr lang="en-US" sz="1200" b="1" i="1">
                <a:solidFill>
                  <a:srgbClr val="6A3E3E"/>
                </a:solidFill>
                <a:latin typeface="Consolas"/>
              </a:rPr>
              <a:t>result</a:t>
            </a:r>
            <a:r>
              <a:rPr lang="en-US" sz="1200" b="1" i="1">
                <a:solidFill>
                  <a:srgbClr val="000000"/>
                </a:solidFill>
                <a:latin typeface="Consolas"/>
              </a:rPr>
              <a:t>);</a:t>
            </a:r>
          </a:p>
          <a:p>
            <a:pPr>
              <a:spcAft>
                <a:spcPts val="300"/>
              </a:spcAft>
            </a:pPr>
            <a:endParaRPr lang="en-US" sz="1200">
              <a:latin typeface="Consolas"/>
            </a:endParaRPr>
          </a:p>
          <a:p>
            <a:pPr>
              <a:spcAft>
                <a:spcPts val="300"/>
              </a:spcAft>
            </a:pPr>
            <a:r>
              <a:rPr lang="en-US" sz="1200">
                <a:solidFill>
                  <a:srgbClr val="000000"/>
                </a:solidFill>
                <a:latin typeface="Consolas"/>
              </a:rPr>
              <a:t>    </a:t>
            </a:r>
            <a:r>
              <a:rPr lang="en-US" sz="1200">
                <a:solidFill>
                  <a:srgbClr val="3F7F5F"/>
                </a:solidFill>
                <a:latin typeface="Consolas"/>
              </a:rPr>
              <a:t>// Using remainder operator</a:t>
            </a:r>
          </a:p>
          <a:p>
            <a:pPr>
              <a:spcAft>
                <a:spcPts val="300"/>
              </a:spcAft>
            </a:pPr>
            <a:r>
              <a:rPr lang="en-US" sz="1200">
                <a:solidFill>
                  <a:srgbClr val="000000"/>
                </a:solidFill>
                <a:latin typeface="Consolas"/>
              </a:rPr>
              <a:t>    </a:t>
            </a:r>
            <a:r>
              <a:rPr lang="en-US" sz="1200">
                <a:solidFill>
                  <a:srgbClr val="6A3E3E"/>
                </a:solidFill>
                <a:latin typeface="Consolas"/>
              </a:rPr>
              <a:t>result</a:t>
            </a:r>
            <a:r>
              <a:rPr lang="en-US" sz="1200">
                <a:solidFill>
                  <a:srgbClr val="000000"/>
                </a:solidFill>
                <a:latin typeface="Consolas"/>
              </a:rPr>
              <a:t> = </a:t>
            </a:r>
            <a:r>
              <a:rPr lang="en-US" sz="1200">
                <a:solidFill>
                  <a:srgbClr val="6A3E3E"/>
                </a:solidFill>
                <a:latin typeface="Consolas"/>
              </a:rPr>
              <a:t>number1</a:t>
            </a:r>
            <a:r>
              <a:rPr lang="en-US" sz="1200">
                <a:solidFill>
                  <a:srgbClr val="000000"/>
                </a:solidFill>
                <a:latin typeface="Consolas"/>
              </a:rPr>
              <a:t> % </a:t>
            </a:r>
            <a:r>
              <a:rPr lang="en-US" sz="1200">
                <a:solidFill>
                  <a:srgbClr val="6A3E3E"/>
                </a:solidFill>
                <a:latin typeface="Consolas"/>
              </a:rPr>
              <a:t>number2</a:t>
            </a:r>
            <a:r>
              <a:rPr lang="en-US" sz="1200">
                <a:solidFill>
                  <a:srgbClr val="000000"/>
                </a:solidFill>
                <a:latin typeface="Consolas"/>
              </a:rPr>
              <a:t>;</a:t>
            </a:r>
          </a:p>
          <a:p>
            <a:pPr>
              <a:spcAft>
                <a:spcPts val="300"/>
              </a:spcAft>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"number1 % number2 = "</a:t>
            </a:r>
            <a:r>
              <a:rPr lang="en-US" sz="1200" b="1" i="1">
                <a:solidFill>
                  <a:srgbClr val="000000"/>
                </a:solidFill>
                <a:latin typeface="Consolas"/>
              </a:rPr>
              <a:t> + </a:t>
            </a:r>
            <a:r>
              <a:rPr lang="en-US" sz="1200" b="1" i="1">
                <a:solidFill>
                  <a:srgbClr val="6A3E3E"/>
                </a:solidFill>
                <a:latin typeface="Consolas"/>
              </a:rPr>
              <a:t>result</a:t>
            </a:r>
            <a:r>
              <a:rPr lang="en-US" sz="1200" b="1" i="1">
                <a:solidFill>
                  <a:srgbClr val="000000"/>
                </a:solidFill>
                <a:latin typeface="Consolas"/>
              </a:rPr>
              <a:t>);</a:t>
            </a:r>
          </a:p>
          <a:p>
            <a:pPr>
              <a:spcAft>
                <a:spcPts val="300"/>
              </a:spcAft>
            </a:pPr>
            <a:r>
              <a:rPr lang="en-US" sz="1200">
                <a:solidFill>
                  <a:srgbClr val="000000"/>
                </a:solidFill>
                <a:latin typeface="Consolas"/>
              </a:rPr>
              <a:t>  }</a:t>
            </a:r>
          </a:p>
          <a:p>
            <a:pPr>
              <a:spcAft>
                <a:spcPts val="300"/>
              </a:spcAft>
            </a:pPr>
            <a:r>
              <a:rPr lang="en-US" sz="1200">
                <a:solidFill>
                  <a:srgbClr val="000000"/>
                </a:solidFill>
                <a:latin typeface="Consolas"/>
              </a:rPr>
              <a:t>}</a:t>
            </a:r>
          </a:p>
        </p:txBody>
      </p:sp>
      <p:sp>
        <p:nvSpPr>
          <p:cNvPr id="8" name="Rectangle 1"/>
          <p:cNvSpPr>
            <a:spLocks noChangeArrowheads="1"/>
          </p:cNvSpPr>
          <p:nvPr/>
        </p:nvSpPr>
        <p:spPr bwMode="auto">
          <a:xfrm>
            <a:off x="5310549" y="4044463"/>
            <a:ext cx="3528646" cy="2202218"/>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285660" numCol="1" anchor="ctr" anchorCtr="0" compatLnSpc="1">
            <a:prstTxWarp prst="textNoShape">
              <a:avLst/>
            </a:prstTxWarp>
            <a:noAutofit/>
          </a:bodyPr>
          <a:lstStyle/>
          <a:p>
            <a:pPr lvl="0" defTabSz="914400" fontAlgn="base">
              <a:spcBef>
                <a:spcPts val="600"/>
              </a:spcBef>
              <a:spcAft>
                <a:spcPts val="600"/>
              </a:spcAft>
            </a:pPr>
            <a:r>
              <a:rPr lang="en-US" altLang="en-US" b="1" smtClean="0">
                <a:solidFill>
                  <a:srgbClr val="252830"/>
                </a:solidFill>
                <a:latin typeface="Consolas" pitchFamily="49" charset="0"/>
                <a:cs typeface="Consolas" pitchFamily="49" charset="0"/>
              </a:rPr>
              <a:t>Output:</a:t>
            </a:r>
            <a:endParaRPr lang="en-US" altLang="en-US" b="1">
              <a:solidFill>
                <a:srgbClr val="252830"/>
              </a:solidFill>
              <a:latin typeface="Consolas" pitchFamily="49" charset="0"/>
              <a:cs typeface="Consolas" pitchFamily="49" charset="0"/>
            </a:endParaRPr>
          </a:p>
          <a:p>
            <a:pPr marL="0" marR="0" lvl="0" indent="0" algn="l" defTabSz="914400" rtl="0" eaLnBrk="1" fontAlgn="base" latinLnBrk="0" hangingPunct="1">
              <a:lnSpc>
                <a:spcPct val="100000"/>
              </a:lnSpc>
              <a:spcBef>
                <a:spcPts val="600"/>
              </a:spcBef>
              <a:spcAft>
                <a:spcPts val="600"/>
              </a:spcAft>
              <a:buClrTx/>
              <a:buSzTx/>
              <a:buFontTx/>
              <a:buNone/>
              <a:tabLst/>
            </a:pPr>
            <a:r>
              <a:rPr kumimoji="0" lang="en-US" altLang="en-US" sz="1100" b="0" i="0" u="none" strike="noStrike" cap="none" normalizeH="0" baseline="0" smtClean="0">
                <a:ln>
                  <a:noFill/>
                </a:ln>
                <a:solidFill>
                  <a:srgbClr val="252830"/>
                </a:solidFill>
                <a:effectLst/>
                <a:latin typeface="Consolas" pitchFamily="49" charset="0"/>
                <a:cs typeface="Consolas" pitchFamily="49" charset="0"/>
              </a:rPr>
              <a:t>number1 + number2 = 16.0 </a:t>
            </a:r>
          </a:p>
          <a:p>
            <a:pPr marL="0" marR="0" lvl="0" indent="0" algn="l" defTabSz="914400" rtl="0" eaLnBrk="1" fontAlgn="base" latinLnBrk="0" hangingPunct="1">
              <a:lnSpc>
                <a:spcPct val="100000"/>
              </a:lnSpc>
              <a:spcBef>
                <a:spcPts val="600"/>
              </a:spcBef>
              <a:spcAft>
                <a:spcPts val="600"/>
              </a:spcAft>
              <a:buClrTx/>
              <a:buSzTx/>
              <a:buFontTx/>
              <a:buNone/>
              <a:tabLst/>
            </a:pPr>
            <a:r>
              <a:rPr kumimoji="0" lang="en-US" altLang="en-US" sz="1100" b="0" i="0" u="none" strike="noStrike" cap="none" normalizeH="0" baseline="0" smtClean="0">
                <a:ln>
                  <a:noFill/>
                </a:ln>
                <a:solidFill>
                  <a:srgbClr val="252830"/>
                </a:solidFill>
                <a:effectLst/>
                <a:latin typeface="Consolas" pitchFamily="49" charset="0"/>
                <a:cs typeface="Consolas" pitchFamily="49" charset="0"/>
              </a:rPr>
              <a:t>number1 - number2 = 9.0 </a:t>
            </a:r>
          </a:p>
          <a:p>
            <a:pPr marL="0" marR="0" lvl="0" indent="0" algn="l" defTabSz="914400" rtl="0" eaLnBrk="1" fontAlgn="base" latinLnBrk="0" hangingPunct="1">
              <a:lnSpc>
                <a:spcPct val="100000"/>
              </a:lnSpc>
              <a:spcBef>
                <a:spcPts val="600"/>
              </a:spcBef>
              <a:spcAft>
                <a:spcPts val="600"/>
              </a:spcAft>
              <a:buClrTx/>
              <a:buSzTx/>
              <a:buFontTx/>
              <a:buNone/>
              <a:tabLst/>
            </a:pPr>
            <a:r>
              <a:rPr kumimoji="0" lang="en-US" altLang="en-US" sz="1100" b="0" i="0" u="none" strike="noStrike" cap="none" normalizeH="0" baseline="0" smtClean="0">
                <a:ln>
                  <a:noFill/>
                </a:ln>
                <a:solidFill>
                  <a:srgbClr val="252830"/>
                </a:solidFill>
                <a:effectLst/>
                <a:latin typeface="Consolas" pitchFamily="49" charset="0"/>
                <a:cs typeface="Consolas" pitchFamily="49" charset="0"/>
              </a:rPr>
              <a:t>number1 * number2 = 43.75 </a:t>
            </a:r>
          </a:p>
          <a:p>
            <a:pPr marL="0" marR="0" lvl="0" indent="0" algn="l" defTabSz="914400" rtl="0" eaLnBrk="1" fontAlgn="base" latinLnBrk="0" hangingPunct="1">
              <a:lnSpc>
                <a:spcPct val="100000"/>
              </a:lnSpc>
              <a:spcBef>
                <a:spcPts val="600"/>
              </a:spcBef>
              <a:spcAft>
                <a:spcPts val="600"/>
              </a:spcAft>
              <a:buClrTx/>
              <a:buSzTx/>
              <a:buFontTx/>
              <a:buNone/>
              <a:tabLst/>
            </a:pPr>
            <a:r>
              <a:rPr kumimoji="0" lang="en-US" altLang="en-US" sz="1100" b="0" i="0" u="none" strike="noStrike" cap="none" normalizeH="0" baseline="0" smtClean="0">
                <a:ln>
                  <a:noFill/>
                </a:ln>
                <a:solidFill>
                  <a:srgbClr val="252830"/>
                </a:solidFill>
                <a:effectLst/>
                <a:latin typeface="Consolas" pitchFamily="49" charset="0"/>
                <a:cs typeface="Consolas" pitchFamily="49" charset="0"/>
              </a:rPr>
              <a:t>number1 / number2 = 3.5714285714285716 </a:t>
            </a:r>
          </a:p>
          <a:p>
            <a:pPr marL="0" marR="0" lvl="0" indent="0" algn="l" defTabSz="914400" rtl="0" eaLnBrk="1" fontAlgn="base" latinLnBrk="0" hangingPunct="1">
              <a:lnSpc>
                <a:spcPct val="100000"/>
              </a:lnSpc>
              <a:spcBef>
                <a:spcPts val="600"/>
              </a:spcBef>
              <a:spcAft>
                <a:spcPts val="600"/>
              </a:spcAft>
              <a:buClrTx/>
              <a:buSzTx/>
              <a:buFontTx/>
              <a:buNone/>
              <a:tabLst/>
            </a:pPr>
            <a:r>
              <a:rPr kumimoji="0" lang="en-US" altLang="en-US" sz="1100" b="0" i="0" u="none" strike="noStrike" cap="none" normalizeH="0" baseline="0" smtClean="0">
                <a:ln>
                  <a:noFill/>
                </a:ln>
                <a:solidFill>
                  <a:srgbClr val="252830"/>
                </a:solidFill>
                <a:effectLst/>
                <a:latin typeface="Consolas" pitchFamily="49" charset="0"/>
                <a:cs typeface="Consolas" pitchFamily="49" charset="0"/>
              </a:rPr>
              <a:t>number1 % number2 = 2.0</a:t>
            </a:r>
            <a:r>
              <a:rPr kumimoji="0" lang="en-US" altLang="en-US" sz="1100"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86320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latin typeface="Arial" charset="0"/>
                <a:cs typeface="Arial" charset="0"/>
              </a:rPr>
              <a:t>Operators</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36</a:t>
            </a:fld>
            <a:endParaRPr lang="en-US"/>
          </a:p>
        </p:txBody>
      </p:sp>
      <p:sp>
        <p:nvSpPr>
          <p:cNvPr id="7" name="Rectangle 6"/>
          <p:cNvSpPr/>
          <p:nvPr/>
        </p:nvSpPr>
        <p:spPr>
          <a:xfrm>
            <a:off x="316522" y="855658"/>
            <a:ext cx="8370277" cy="5409173"/>
          </a:xfrm>
          <a:prstGeom prst="rect">
            <a:avLst/>
          </a:prstGeom>
        </p:spPr>
        <p:txBody>
          <a:bodyPr wrap="square">
            <a:spAutoFit/>
          </a:bodyPr>
          <a:lstStyle/>
          <a:p>
            <a:pPr>
              <a:spcBef>
                <a:spcPts val="300"/>
              </a:spcBef>
            </a:pP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class</a:t>
            </a:r>
            <a:r>
              <a:rPr lang="en-US" sz="1200" b="1">
                <a:solidFill>
                  <a:srgbClr val="000000"/>
                </a:solidFill>
                <a:latin typeface="Consolas"/>
              </a:rPr>
              <a:t> UnaryOperator {</a:t>
            </a:r>
          </a:p>
          <a:p>
            <a:pPr>
              <a:spcBef>
                <a:spcPts val="300"/>
              </a:spcBef>
            </a:pPr>
            <a:r>
              <a:rPr lang="en-US" sz="1200">
                <a:solidFill>
                  <a:srgbClr val="000000"/>
                </a:solidFill>
                <a:latin typeface="Consolas"/>
              </a:rPr>
              <a:t>  </a:t>
            </a:r>
            <a:r>
              <a:rPr lang="en-US" sz="1200" b="1">
                <a:solidFill>
                  <a:srgbClr val="7F0055"/>
                </a:solidFill>
                <a:latin typeface="Consolas"/>
              </a:rPr>
              <a:t>public</a:t>
            </a:r>
            <a:r>
              <a:rPr lang="en-US" sz="1200" b="1">
                <a:solidFill>
                  <a:srgbClr val="000000"/>
                </a:solidFill>
                <a:latin typeface="Consolas"/>
              </a:rPr>
              <a:t> </a:t>
            </a:r>
            <a:r>
              <a:rPr lang="en-US" sz="1200" b="1">
                <a:solidFill>
                  <a:srgbClr val="7F0055"/>
                </a:solidFill>
                <a:latin typeface="Consolas"/>
              </a:rPr>
              <a:t>static</a:t>
            </a:r>
            <a:r>
              <a:rPr lang="en-US" sz="1200" b="1">
                <a:solidFill>
                  <a:srgbClr val="000000"/>
                </a:solidFill>
                <a:latin typeface="Consolas"/>
              </a:rPr>
              <a:t> </a:t>
            </a:r>
            <a:r>
              <a:rPr lang="en-US" sz="1200" b="1">
                <a:solidFill>
                  <a:srgbClr val="7F0055"/>
                </a:solidFill>
                <a:latin typeface="Consolas"/>
              </a:rPr>
              <a:t>void</a:t>
            </a:r>
            <a:r>
              <a:rPr lang="en-US" sz="1200" b="1">
                <a:solidFill>
                  <a:srgbClr val="000000"/>
                </a:solidFill>
                <a:latin typeface="Consolas"/>
              </a:rPr>
              <a:t> main(String[] </a:t>
            </a:r>
            <a:r>
              <a:rPr lang="en-US" sz="1200" b="1">
                <a:solidFill>
                  <a:srgbClr val="6A3E3E"/>
                </a:solidFill>
                <a:latin typeface="Consolas"/>
              </a:rPr>
              <a:t>args</a:t>
            </a:r>
            <a:r>
              <a:rPr lang="en-US" sz="1200" b="1">
                <a:solidFill>
                  <a:srgbClr val="000000"/>
                </a:solidFill>
                <a:latin typeface="Consolas"/>
              </a:rPr>
              <a:t>) {</a:t>
            </a:r>
          </a:p>
          <a:p>
            <a:pPr>
              <a:spcBef>
                <a:spcPts val="300"/>
              </a:spcBef>
            </a:pPr>
            <a:endParaRPr lang="en-US" sz="1200">
              <a:latin typeface="Consolas"/>
            </a:endParaRPr>
          </a:p>
          <a:p>
            <a:pPr>
              <a:spcBef>
                <a:spcPts val="300"/>
              </a:spcBef>
            </a:pPr>
            <a:r>
              <a:rPr lang="en-US" sz="1200">
                <a:solidFill>
                  <a:srgbClr val="000000"/>
                </a:solidFill>
                <a:latin typeface="Consolas"/>
              </a:rPr>
              <a:t>    </a:t>
            </a:r>
            <a:r>
              <a:rPr lang="en-US" sz="1200" b="1">
                <a:solidFill>
                  <a:srgbClr val="7F0055"/>
                </a:solidFill>
                <a:latin typeface="Consolas"/>
              </a:rPr>
              <a:t>double</a:t>
            </a:r>
            <a:r>
              <a:rPr lang="en-US" sz="1200" b="1">
                <a:solidFill>
                  <a:srgbClr val="000000"/>
                </a:solidFill>
                <a:latin typeface="Consolas"/>
              </a:rPr>
              <a:t> </a:t>
            </a:r>
            <a:r>
              <a:rPr lang="en-US" sz="1200" b="1">
                <a:solidFill>
                  <a:srgbClr val="6A3E3E"/>
                </a:solidFill>
                <a:latin typeface="Consolas"/>
              </a:rPr>
              <a:t>number</a:t>
            </a:r>
            <a:r>
              <a:rPr lang="en-US" sz="1200" b="1">
                <a:solidFill>
                  <a:srgbClr val="000000"/>
                </a:solidFill>
                <a:latin typeface="Consolas"/>
              </a:rPr>
              <a:t> = 5.2;</a:t>
            </a:r>
          </a:p>
          <a:p>
            <a:pPr>
              <a:spcBef>
                <a:spcPts val="300"/>
              </a:spcBef>
            </a:pPr>
            <a:r>
              <a:rPr lang="en-US" sz="1200">
                <a:solidFill>
                  <a:srgbClr val="000000"/>
                </a:solidFill>
                <a:latin typeface="Consolas"/>
              </a:rPr>
              <a:t>    </a:t>
            </a:r>
            <a:r>
              <a:rPr lang="en-US" sz="1200" b="1">
                <a:solidFill>
                  <a:srgbClr val="7F0055"/>
                </a:solidFill>
                <a:latin typeface="Consolas"/>
              </a:rPr>
              <a:t>boolean</a:t>
            </a:r>
            <a:r>
              <a:rPr lang="en-US" sz="1200" b="1">
                <a:solidFill>
                  <a:srgbClr val="000000"/>
                </a:solidFill>
                <a:latin typeface="Consolas"/>
              </a:rPr>
              <a:t> </a:t>
            </a:r>
            <a:r>
              <a:rPr lang="en-US" sz="1200" b="1">
                <a:solidFill>
                  <a:srgbClr val="6A3E3E"/>
                </a:solidFill>
                <a:latin typeface="Consolas"/>
              </a:rPr>
              <a:t>flag</a:t>
            </a:r>
            <a:r>
              <a:rPr lang="en-US" sz="1200" b="1">
                <a:solidFill>
                  <a:srgbClr val="000000"/>
                </a:solidFill>
                <a:latin typeface="Consolas"/>
              </a:rPr>
              <a:t> = </a:t>
            </a:r>
            <a:r>
              <a:rPr lang="en-US" sz="1200" b="1">
                <a:solidFill>
                  <a:srgbClr val="7F0055"/>
                </a:solidFill>
                <a:latin typeface="Consolas"/>
              </a:rPr>
              <a:t>false</a:t>
            </a:r>
            <a:r>
              <a:rPr lang="en-US" sz="1200" b="1">
                <a:solidFill>
                  <a:srgbClr val="000000"/>
                </a:solidFill>
                <a:latin typeface="Consolas"/>
              </a:rPr>
              <a:t>;</a:t>
            </a:r>
          </a:p>
          <a:p>
            <a:pPr>
              <a:spcBef>
                <a:spcPts val="300"/>
              </a:spcBef>
            </a:pPr>
            <a:endParaRPr lang="en-US" sz="1200">
              <a:latin typeface="Consolas"/>
            </a:endParaRPr>
          </a:p>
          <a:p>
            <a:pPr>
              <a:spcBef>
                <a:spcPts val="300"/>
              </a:spcBef>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"+number = "</a:t>
            </a:r>
            <a:r>
              <a:rPr lang="en-US" sz="1200" b="1" i="1">
                <a:solidFill>
                  <a:srgbClr val="000000"/>
                </a:solidFill>
                <a:latin typeface="Consolas"/>
              </a:rPr>
              <a:t> + +</a:t>
            </a:r>
            <a:r>
              <a:rPr lang="en-US" sz="1200" b="1" i="1">
                <a:solidFill>
                  <a:srgbClr val="6A3E3E"/>
                </a:solidFill>
                <a:latin typeface="Consolas"/>
              </a:rPr>
              <a:t>number</a:t>
            </a:r>
            <a:r>
              <a:rPr lang="en-US" sz="1200" b="1" i="1">
                <a:solidFill>
                  <a:srgbClr val="000000"/>
                </a:solidFill>
                <a:latin typeface="Consolas"/>
              </a:rPr>
              <a:t>);</a:t>
            </a:r>
          </a:p>
          <a:p>
            <a:pPr>
              <a:spcBef>
                <a:spcPts val="300"/>
              </a:spcBef>
            </a:pPr>
            <a:r>
              <a:rPr lang="en-US" sz="1200">
                <a:solidFill>
                  <a:srgbClr val="000000"/>
                </a:solidFill>
                <a:latin typeface="Consolas"/>
              </a:rPr>
              <a:t>    </a:t>
            </a:r>
            <a:r>
              <a:rPr lang="en-US" sz="1200">
                <a:solidFill>
                  <a:srgbClr val="3F7F5F"/>
                </a:solidFill>
                <a:latin typeface="Consolas"/>
              </a:rPr>
              <a:t>// number is equal to 5.2 here.</a:t>
            </a:r>
          </a:p>
          <a:p>
            <a:pPr>
              <a:spcBef>
                <a:spcPts val="300"/>
              </a:spcBef>
            </a:pPr>
            <a:endParaRPr lang="en-US" sz="1200">
              <a:latin typeface="Consolas"/>
            </a:endParaRPr>
          </a:p>
          <a:p>
            <a:pPr>
              <a:spcBef>
                <a:spcPts val="300"/>
              </a:spcBef>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"-number = "</a:t>
            </a:r>
            <a:r>
              <a:rPr lang="en-US" sz="1200" b="1" i="1">
                <a:solidFill>
                  <a:srgbClr val="000000"/>
                </a:solidFill>
                <a:latin typeface="Consolas"/>
              </a:rPr>
              <a:t> + -</a:t>
            </a:r>
            <a:r>
              <a:rPr lang="en-US" sz="1200" b="1" i="1">
                <a:solidFill>
                  <a:srgbClr val="6A3E3E"/>
                </a:solidFill>
                <a:latin typeface="Consolas"/>
              </a:rPr>
              <a:t>number</a:t>
            </a:r>
            <a:r>
              <a:rPr lang="en-US" sz="1200" b="1" i="1">
                <a:solidFill>
                  <a:srgbClr val="000000"/>
                </a:solidFill>
                <a:latin typeface="Consolas"/>
              </a:rPr>
              <a:t>);</a:t>
            </a:r>
          </a:p>
          <a:p>
            <a:pPr>
              <a:spcBef>
                <a:spcPts val="300"/>
              </a:spcBef>
            </a:pPr>
            <a:r>
              <a:rPr lang="en-US" sz="1200">
                <a:solidFill>
                  <a:srgbClr val="000000"/>
                </a:solidFill>
                <a:latin typeface="Consolas"/>
              </a:rPr>
              <a:t>    </a:t>
            </a:r>
            <a:r>
              <a:rPr lang="en-US" sz="1200">
                <a:solidFill>
                  <a:srgbClr val="3F7F5F"/>
                </a:solidFill>
                <a:latin typeface="Consolas"/>
              </a:rPr>
              <a:t>// number is equal to 5.2 here.</a:t>
            </a:r>
          </a:p>
          <a:p>
            <a:pPr>
              <a:spcBef>
                <a:spcPts val="300"/>
              </a:spcBef>
            </a:pPr>
            <a:endParaRPr lang="en-US" sz="1200">
              <a:latin typeface="Consolas"/>
            </a:endParaRPr>
          </a:p>
          <a:p>
            <a:pPr>
              <a:spcBef>
                <a:spcPts val="300"/>
              </a:spcBef>
            </a:pPr>
            <a:r>
              <a:rPr lang="en-US" sz="1200">
                <a:solidFill>
                  <a:srgbClr val="000000"/>
                </a:solidFill>
                <a:latin typeface="Consolas"/>
              </a:rPr>
              <a:t>    </a:t>
            </a:r>
            <a:r>
              <a:rPr lang="en-US" sz="1200">
                <a:solidFill>
                  <a:srgbClr val="3F7F5F"/>
                </a:solidFill>
                <a:latin typeface="Consolas"/>
              </a:rPr>
              <a:t>// ++number is equivalent to number = number + 1</a:t>
            </a:r>
          </a:p>
          <a:p>
            <a:pPr>
              <a:spcBef>
                <a:spcPts val="300"/>
              </a:spcBef>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"number = "</a:t>
            </a:r>
            <a:r>
              <a:rPr lang="en-US" sz="1200" b="1" i="1">
                <a:solidFill>
                  <a:srgbClr val="000000"/>
                </a:solidFill>
                <a:latin typeface="Consolas"/>
              </a:rPr>
              <a:t> + ++</a:t>
            </a:r>
            <a:r>
              <a:rPr lang="en-US" sz="1200" b="1" i="1">
                <a:solidFill>
                  <a:srgbClr val="6A3E3E"/>
                </a:solidFill>
                <a:latin typeface="Consolas"/>
              </a:rPr>
              <a:t>number</a:t>
            </a:r>
            <a:r>
              <a:rPr lang="en-US" sz="1200" b="1" i="1">
                <a:solidFill>
                  <a:srgbClr val="000000"/>
                </a:solidFill>
                <a:latin typeface="Consolas"/>
              </a:rPr>
              <a:t>);</a:t>
            </a:r>
          </a:p>
          <a:p>
            <a:pPr>
              <a:spcBef>
                <a:spcPts val="300"/>
              </a:spcBef>
            </a:pPr>
            <a:r>
              <a:rPr lang="en-US" sz="1200">
                <a:solidFill>
                  <a:srgbClr val="000000"/>
                </a:solidFill>
                <a:latin typeface="Consolas"/>
              </a:rPr>
              <a:t>    </a:t>
            </a:r>
            <a:r>
              <a:rPr lang="en-US" sz="1200">
                <a:solidFill>
                  <a:srgbClr val="3F7F5F"/>
                </a:solidFill>
                <a:latin typeface="Consolas"/>
              </a:rPr>
              <a:t>// number is equal to 6.2 here.</a:t>
            </a:r>
          </a:p>
          <a:p>
            <a:pPr>
              <a:spcBef>
                <a:spcPts val="300"/>
              </a:spcBef>
            </a:pPr>
            <a:endParaRPr lang="en-US" sz="1200">
              <a:latin typeface="Consolas"/>
            </a:endParaRPr>
          </a:p>
          <a:p>
            <a:pPr>
              <a:spcBef>
                <a:spcPts val="300"/>
              </a:spcBef>
            </a:pPr>
            <a:r>
              <a:rPr lang="en-US" sz="1200">
                <a:solidFill>
                  <a:srgbClr val="000000"/>
                </a:solidFill>
                <a:latin typeface="Consolas"/>
              </a:rPr>
              <a:t>    </a:t>
            </a:r>
            <a:r>
              <a:rPr lang="en-US" sz="1200">
                <a:solidFill>
                  <a:srgbClr val="3F7F5F"/>
                </a:solidFill>
                <a:latin typeface="Consolas"/>
              </a:rPr>
              <a:t>// -- number is equivalent to number = number - 1</a:t>
            </a:r>
          </a:p>
          <a:p>
            <a:pPr>
              <a:spcBef>
                <a:spcPts val="300"/>
              </a:spcBef>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"number = "</a:t>
            </a:r>
            <a:r>
              <a:rPr lang="en-US" sz="1200" b="1" i="1">
                <a:solidFill>
                  <a:srgbClr val="000000"/>
                </a:solidFill>
                <a:latin typeface="Consolas"/>
              </a:rPr>
              <a:t> + --</a:t>
            </a:r>
            <a:r>
              <a:rPr lang="en-US" sz="1200" b="1" i="1">
                <a:solidFill>
                  <a:srgbClr val="6A3E3E"/>
                </a:solidFill>
                <a:latin typeface="Consolas"/>
              </a:rPr>
              <a:t>number</a:t>
            </a:r>
            <a:r>
              <a:rPr lang="en-US" sz="1200" b="1" i="1">
                <a:solidFill>
                  <a:srgbClr val="000000"/>
                </a:solidFill>
                <a:latin typeface="Consolas"/>
              </a:rPr>
              <a:t>);</a:t>
            </a:r>
          </a:p>
          <a:p>
            <a:pPr>
              <a:spcBef>
                <a:spcPts val="300"/>
              </a:spcBef>
            </a:pPr>
            <a:r>
              <a:rPr lang="en-US" sz="1200">
                <a:solidFill>
                  <a:srgbClr val="000000"/>
                </a:solidFill>
                <a:latin typeface="Consolas"/>
              </a:rPr>
              <a:t>    </a:t>
            </a:r>
            <a:r>
              <a:rPr lang="en-US" sz="1200">
                <a:solidFill>
                  <a:srgbClr val="3F7F5F"/>
                </a:solidFill>
                <a:latin typeface="Consolas"/>
              </a:rPr>
              <a:t>// number is equal to 5.2 here.</a:t>
            </a:r>
          </a:p>
          <a:p>
            <a:pPr>
              <a:spcBef>
                <a:spcPts val="300"/>
              </a:spcBef>
            </a:pPr>
            <a:endParaRPr lang="en-US" sz="1200">
              <a:latin typeface="Consolas"/>
            </a:endParaRPr>
          </a:p>
          <a:p>
            <a:pPr>
              <a:spcBef>
                <a:spcPts val="300"/>
              </a:spcBef>
            </a:pPr>
            <a:r>
              <a:rPr lang="en-US" sz="1200">
                <a:solidFill>
                  <a:srgbClr val="000000"/>
                </a:solidFill>
                <a:latin typeface="Consolas"/>
              </a:rPr>
              <a:t>    System.</a:t>
            </a:r>
            <a:r>
              <a:rPr lang="en-US" sz="1200" b="1" i="1">
                <a:solidFill>
                  <a:srgbClr val="0000C0"/>
                </a:solidFill>
                <a:latin typeface="Consolas"/>
              </a:rPr>
              <a:t>out</a:t>
            </a:r>
            <a:r>
              <a:rPr lang="en-US" sz="1200" b="1" i="1">
                <a:solidFill>
                  <a:srgbClr val="000000"/>
                </a:solidFill>
                <a:latin typeface="Consolas"/>
              </a:rPr>
              <a:t>.println(</a:t>
            </a:r>
            <a:r>
              <a:rPr lang="en-US" sz="1200" b="1" i="1">
                <a:solidFill>
                  <a:srgbClr val="2A00FF"/>
                </a:solidFill>
                <a:latin typeface="Consolas"/>
              </a:rPr>
              <a:t>"!flag = "</a:t>
            </a:r>
            <a:r>
              <a:rPr lang="en-US" sz="1200" b="1" i="1">
                <a:solidFill>
                  <a:srgbClr val="000000"/>
                </a:solidFill>
                <a:latin typeface="Consolas"/>
              </a:rPr>
              <a:t> + !</a:t>
            </a:r>
            <a:r>
              <a:rPr lang="en-US" sz="1200" b="1" i="1">
                <a:solidFill>
                  <a:srgbClr val="6A3E3E"/>
                </a:solidFill>
                <a:latin typeface="Consolas"/>
              </a:rPr>
              <a:t>flag</a:t>
            </a:r>
            <a:r>
              <a:rPr lang="en-US" sz="1200" b="1" i="1">
                <a:solidFill>
                  <a:srgbClr val="000000"/>
                </a:solidFill>
                <a:latin typeface="Consolas"/>
              </a:rPr>
              <a:t>);</a:t>
            </a:r>
          </a:p>
          <a:p>
            <a:pPr>
              <a:spcBef>
                <a:spcPts val="300"/>
              </a:spcBef>
            </a:pPr>
            <a:r>
              <a:rPr lang="en-US" sz="1200">
                <a:solidFill>
                  <a:srgbClr val="000000"/>
                </a:solidFill>
                <a:latin typeface="Consolas"/>
              </a:rPr>
              <a:t>    </a:t>
            </a:r>
            <a:r>
              <a:rPr lang="en-US" sz="1200">
                <a:solidFill>
                  <a:srgbClr val="3F7F5F"/>
                </a:solidFill>
                <a:latin typeface="Consolas"/>
              </a:rPr>
              <a:t>// flag is still false.</a:t>
            </a:r>
          </a:p>
          <a:p>
            <a:pPr>
              <a:spcBef>
                <a:spcPts val="300"/>
              </a:spcBef>
            </a:pPr>
            <a:r>
              <a:rPr lang="en-US" sz="1200">
                <a:solidFill>
                  <a:srgbClr val="000000"/>
                </a:solidFill>
                <a:latin typeface="Consolas"/>
              </a:rPr>
              <a:t>  }</a:t>
            </a:r>
          </a:p>
          <a:p>
            <a:pPr>
              <a:spcBef>
                <a:spcPts val="300"/>
              </a:spcBef>
            </a:pPr>
            <a:r>
              <a:rPr lang="en-US" sz="1200">
                <a:solidFill>
                  <a:srgbClr val="000000"/>
                </a:solidFill>
                <a:latin typeface="Consolas"/>
              </a:rPr>
              <a:t>}</a:t>
            </a:r>
            <a:endParaRPr lang="en-US" sz="1200"/>
          </a:p>
        </p:txBody>
      </p:sp>
      <p:sp>
        <p:nvSpPr>
          <p:cNvPr id="8" name="Rectangle 1"/>
          <p:cNvSpPr>
            <a:spLocks noChangeArrowheads="1"/>
          </p:cNvSpPr>
          <p:nvPr/>
        </p:nvSpPr>
        <p:spPr bwMode="auto">
          <a:xfrm>
            <a:off x="5820508" y="3585980"/>
            <a:ext cx="2866291" cy="2137171"/>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285660" numCol="1" anchor="ctr" anchorCtr="0" compatLnSpc="1">
            <a:prstTxWarp prst="textNoShape">
              <a:avLst/>
            </a:prstTxWarp>
            <a:noAutofit/>
          </a:body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b="1" i="0" u="none" strike="noStrike" cap="none" normalizeH="0" baseline="0" smtClean="0">
                <a:ln>
                  <a:noFill/>
                </a:ln>
                <a:solidFill>
                  <a:srgbClr val="252830"/>
                </a:solidFill>
                <a:effectLst/>
                <a:latin typeface="Consolas" pitchFamily="49" charset="0"/>
                <a:cs typeface="Consolas" pitchFamily="49" charset="0"/>
              </a:rPr>
              <a:t>Output: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400" b="0" i="0" u="none" strike="noStrike" cap="none" normalizeH="0" baseline="0" smtClean="0">
                <a:ln>
                  <a:noFill/>
                </a:ln>
                <a:solidFill>
                  <a:srgbClr val="252830"/>
                </a:solidFill>
                <a:effectLst/>
                <a:latin typeface="Consolas" pitchFamily="49" charset="0"/>
                <a:cs typeface="Consolas" pitchFamily="49" charset="0"/>
              </a:rPr>
              <a:t>+number = 5.2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400" b="0" i="0" u="none" strike="noStrike" cap="none" normalizeH="0" baseline="0" smtClean="0">
                <a:ln>
                  <a:noFill/>
                </a:ln>
                <a:solidFill>
                  <a:srgbClr val="252830"/>
                </a:solidFill>
                <a:effectLst/>
                <a:latin typeface="Consolas" pitchFamily="49" charset="0"/>
                <a:cs typeface="Consolas" pitchFamily="49" charset="0"/>
              </a:rPr>
              <a:t>-number = -5.2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400" b="0" i="0" u="none" strike="noStrike" cap="none" normalizeH="0" baseline="0" smtClean="0">
                <a:ln>
                  <a:noFill/>
                </a:ln>
                <a:solidFill>
                  <a:srgbClr val="252830"/>
                </a:solidFill>
                <a:effectLst/>
                <a:latin typeface="Consolas" pitchFamily="49" charset="0"/>
                <a:cs typeface="Consolas" pitchFamily="49" charset="0"/>
              </a:rPr>
              <a:t>number = 6.2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400" b="0" i="0" u="none" strike="noStrike" cap="none" normalizeH="0" baseline="0" smtClean="0">
                <a:ln>
                  <a:noFill/>
                </a:ln>
                <a:solidFill>
                  <a:srgbClr val="252830"/>
                </a:solidFill>
                <a:effectLst/>
                <a:latin typeface="Consolas" pitchFamily="49" charset="0"/>
                <a:cs typeface="Consolas" pitchFamily="49" charset="0"/>
              </a:rPr>
              <a:t>number = 5.2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400" b="0" i="0" u="none" strike="noStrike" cap="none" normalizeH="0" baseline="0" smtClean="0">
                <a:ln>
                  <a:noFill/>
                </a:ln>
                <a:solidFill>
                  <a:srgbClr val="252830"/>
                </a:solidFill>
                <a:effectLst/>
                <a:latin typeface="Consolas" pitchFamily="49" charset="0"/>
                <a:cs typeface="Consolas" pitchFamily="49" charset="0"/>
              </a:rPr>
              <a:t>!flag = true</a:t>
            </a:r>
            <a:r>
              <a:rPr kumimoji="0" lang="en-US" altLang="en-US" sz="1400" b="0" i="0" u="none" strike="noStrike" cap="none" normalizeH="0" baseline="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72379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Operators</a:t>
            </a:r>
            <a:endParaRPr lang="en-US" altLang="en-US" smtClean="0">
              <a:latin typeface="Arial" charset="0"/>
              <a:cs typeface="Arial" charset="0"/>
            </a:endParaRPr>
          </a:p>
        </p:txBody>
      </p:sp>
      <p:sp>
        <p:nvSpPr>
          <p:cNvPr id="38915" name="Content Placeholder 2"/>
          <p:cNvSpPr>
            <a:spLocks noGrp="1"/>
          </p:cNvSpPr>
          <p:nvPr>
            <p:ph idx="1"/>
          </p:nvPr>
        </p:nvSpPr>
        <p:spPr/>
        <p:txBody>
          <a:bodyPr/>
          <a:lstStyle/>
          <a:p>
            <a:pPr eaLnBrk="1" hangingPunct="1">
              <a:spcBef>
                <a:spcPts val="600"/>
              </a:spcBef>
              <a:spcAft>
                <a:spcPts val="300"/>
              </a:spcAft>
            </a:pPr>
            <a:r>
              <a:rPr lang="en-US" altLang="en-US" sz="2200" b="1" smtClean="0">
                <a:latin typeface="Arial" charset="0"/>
                <a:cs typeface="Arial" charset="0"/>
              </a:rPr>
              <a:t>Equality and Relational Operators</a:t>
            </a:r>
          </a:p>
          <a:p>
            <a:pPr lvl="1" eaLnBrk="1" hangingPunct="1">
              <a:spcBef>
                <a:spcPts val="600"/>
              </a:spcBef>
              <a:spcAft>
                <a:spcPts val="300"/>
              </a:spcAft>
              <a:buFont typeface="Wingdings" pitchFamily="2" charset="2"/>
              <a:buNone/>
            </a:pPr>
            <a:r>
              <a:rPr lang="en-US" altLang="en-US" sz="2000" smtClean="0">
                <a:latin typeface="Arial" charset="0"/>
                <a:cs typeface="Arial" charset="0"/>
              </a:rPr>
              <a:t>== 	Equal to </a:t>
            </a:r>
          </a:p>
          <a:p>
            <a:pPr lvl="1" eaLnBrk="1" hangingPunct="1">
              <a:spcBef>
                <a:spcPts val="600"/>
              </a:spcBef>
              <a:spcAft>
                <a:spcPts val="300"/>
              </a:spcAft>
              <a:buFont typeface="Wingdings" pitchFamily="2" charset="2"/>
              <a:buNone/>
            </a:pPr>
            <a:r>
              <a:rPr lang="en-US" altLang="en-US" sz="2000" smtClean="0">
                <a:latin typeface="Arial" charset="0"/>
                <a:cs typeface="Arial" charset="0"/>
              </a:rPr>
              <a:t>!= 	Not equal to </a:t>
            </a:r>
          </a:p>
          <a:p>
            <a:pPr lvl="1" eaLnBrk="1" hangingPunct="1">
              <a:spcBef>
                <a:spcPts val="600"/>
              </a:spcBef>
              <a:spcAft>
                <a:spcPts val="300"/>
              </a:spcAft>
              <a:buFont typeface="Wingdings" pitchFamily="2" charset="2"/>
              <a:buNone/>
            </a:pPr>
            <a:r>
              <a:rPr lang="en-US" altLang="en-US" sz="2000" smtClean="0">
                <a:latin typeface="Arial" charset="0"/>
                <a:cs typeface="Arial" charset="0"/>
              </a:rPr>
              <a:t>&gt; 		Greater than </a:t>
            </a:r>
          </a:p>
          <a:p>
            <a:pPr lvl="1" eaLnBrk="1" hangingPunct="1">
              <a:spcBef>
                <a:spcPts val="600"/>
              </a:spcBef>
              <a:spcAft>
                <a:spcPts val="300"/>
              </a:spcAft>
              <a:buFont typeface="Wingdings" pitchFamily="2" charset="2"/>
              <a:buNone/>
            </a:pPr>
            <a:r>
              <a:rPr lang="en-US" altLang="en-US" sz="2000" smtClean="0">
                <a:latin typeface="Arial" charset="0"/>
                <a:cs typeface="Arial" charset="0"/>
              </a:rPr>
              <a:t>&gt;= 	Greater than or equal to </a:t>
            </a:r>
          </a:p>
          <a:p>
            <a:pPr lvl="1" eaLnBrk="1" hangingPunct="1">
              <a:spcBef>
                <a:spcPts val="600"/>
              </a:spcBef>
              <a:spcAft>
                <a:spcPts val="300"/>
              </a:spcAft>
              <a:buFont typeface="Wingdings" pitchFamily="2" charset="2"/>
              <a:buNone/>
            </a:pPr>
            <a:r>
              <a:rPr lang="en-US" altLang="en-US" sz="2000" smtClean="0">
                <a:latin typeface="Arial" charset="0"/>
                <a:cs typeface="Arial" charset="0"/>
              </a:rPr>
              <a:t>&lt; 		Less than </a:t>
            </a:r>
          </a:p>
          <a:p>
            <a:pPr lvl="1" eaLnBrk="1" hangingPunct="1">
              <a:spcBef>
                <a:spcPts val="600"/>
              </a:spcBef>
              <a:spcAft>
                <a:spcPts val="300"/>
              </a:spcAft>
              <a:buFont typeface="Wingdings" pitchFamily="2" charset="2"/>
              <a:buNone/>
            </a:pPr>
            <a:r>
              <a:rPr lang="en-US" altLang="en-US" sz="2000" smtClean="0">
                <a:latin typeface="Arial" charset="0"/>
                <a:cs typeface="Arial" charset="0"/>
              </a:rPr>
              <a:t>&lt;= 	Less than or equal to </a:t>
            </a:r>
          </a:p>
          <a:p>
            <a:pPr eaLnBrk="1" hangingPunct="1">
              <a:spcBef>
                <a:spcPts val="600"/>
              </a:spcBef>
              <a:spcAft>
                <a:spcPts val="300"/>
              </a:spcAft>
            </a:pPr>
            <a:r>
              <a:rPr lang="en-US" altLang="en-US" sz="2200" b="1" smtClean="0">
                <a:latin typeface="Arial" charset="0"/>
                <a:cs typeface="Arial" charset="0"/>
              </a:rPr>
              <a:t>Conditional Operators</a:t>
            </a:r>
          </a:p>
          <a:p>
            <a:pPr lvl="1" eaLnBrk="1" hangingPunct="1">
              <a:spcBef>
                <a:spcPts val="600"/>
              </a:spcBef>
              <a:spcAft>
                <a:spcPts val="300"/>
              </a:spcAft>
              <a:buFont typeface="Wingdings" pitchFamily="2" charset="2"/>
              <a:buNone/>
            </a:pPr>
            <a:r>
              <a:rPr lang="en-US" altLang="en-US" sz="2000" smtClean="0">
                <a:latin typeface="Arial" charset="0"/>
                <a:cs typeface="Arial" charset="0"/>
              </a:rPr>
              <a:t>&amp;&amp; 	Conditional-AND </a:t>
            </a:r>
          </a:p>
          <a:p>
            <a:pPr lvl="1" eaLnBrk="1" hangingPunct="1">
              <a:spcBef>
                <a:spcPts val="600"/>
              </a:spcBef>
              <a:spcAft>
                <a:spcPts val="300"/>
              </a:spcAft>
              <a:buFont typeface="Wingdings" pitchFamily="2" charset="2"/>
              <a:buNone/>
            </a:pPr>
            <a:r>
              <a:rPr lang="en-US" altLang="en-US" sz="2000" smtClean="0">
                <a:latin typeface="Arial" charset="0"/>
                <a:cs typeface="Arial" charset="0"/>
              </a:rPr>
              <a:t>|| 		Conditional-OR </a:t>
            </a:r>
          </a:p>
          <a:p>
            <a:pPr lvl="1" eaLnBrk="1" hangingPunct="1">
              <a:spcBef>
                <a:spcPts val="600"/>
              </a:spcBef>
              <a:spcAft>
                <a:spcPts val="300"/>
              </a:spcAft>
              <a:buFont typeface="Wingdings" pitchFamily="2" charset="2"/>
              <a:buNone/>
            </a:pPr>
            <a:r>
              <a:rPr lang="en-US" altLang="en-US" sz="2000" smtClean="0">
                <a:latin typeface="Arial" charset="0"/>
                <a:cs typeface="Arial" charset="0"/>
              </a:rPr>
              <a:t>?: 		Ternary (shorthand for if-then-else statement) </a:t>
            </a:r>
          </a:p>
          <a:p>
            <a:pPr eaLnBrk="1" hangingPunct="1">
              <a:spcBef>
                <a:spcPts val="600"/>
              </a:spcBef>
              <a:spcAft>
                <a:spcPts val="300"/>
              </a:spcAft>
            </a:pPr>
            <a:r>
              <a:rPr lang="en-US" altLang="en-US" sz="2200" b="1" smtClean="0">
                <a:latin typeface="Arial" charset="0"/>
                <a:cs typeface="Arial" charset="0"/>
              </a:rPr>
              <a:t>Type Comparison Operator</a:t>
            </a:r>
          </a:p>
          <a:p>
            <a:pPr lvl="1" eaLnBrk="1" hangingPunct="1">
              <a:spcBef>
                <a:spcPts val="600"/>
              </a:spcBef>
              <a:spcAft>
                <a:spcPts val="300"/>
              </a:spcAft>
              <a:buFont typeface="Wingdings" pitchFamily="2" charset="2"/>
              <a:buNone/>
            </a:pPr>
            <a:r>
              <a:rPr lang="en-US" altLang="en-US" sz="2000" smtClean="0">
                <a:latin typeface="Arial" charset="0"/>
                <a:cs typeface="Arial" charset="0"/>
              </a:rPr>
              <a:t>instanceof 	Compares an object to a specified type </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37</a:t>
            </a:fld>
            <a:endParaRPr lang="en-US"/>
          </a:p>
        </p:txBody>
      </p:sp>
    </p:spTree>
    <p:extLst>
      <p:ext uri="{BB962C8B-B14F-4D97-AF65-F5344CB8AC3E}">
        <p14:creationId xmlns:p14="http://schemas.microsoft.com/office/powerpoint/2010/main" val="3377607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latin typeface="Arial" charset="0"/>
                <a:cs typeface="Arial" charset="0"/>
              </a:rPr>
              <a:t>Operators</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38</a:t>
            </a:fld>
            <a:endParaRPr lang="en-US"/>
          </a:p>
        </p:txBody>
      </p:sp>
      <p:sp>
        <p:nvSpPr>
          <p:cNvPr id="7" name="Rectangle 6"/>
          <p:cNvSpPr/>
          <p:nvPr/>
        </p:nvSpPr>
        <p:spPr>
          <a:xfrm>
            <a:off x="191409" y="728616"/>
            <a:ext cx="8714049" cy="3108543"/>
          </a:xfrm>
          <a:prstGeom prst="rect">
            <a:avLst/>
          </a:prstGeom>
        </p:spPr>
        <p:txBody>
          <a:bodyPr wrap="square">
            <a:spAutoFit/>
          </a:bodyPr>
          <a:lstStyle/>
          <a:p>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class</a:t>
            </a:r>
            <a:r>
              <a:rPr lang="en-US" sz="1600" b="1">
                <a:solidFill>
                  <a:srgbClr val="000000"/>
                </a:solidFill>
                <a:latin typeface="Consolas"/>
              </a:rPr>
              <a:t> RelationalOperator {</a:t>
            </a:r>
          </a:p>
          <a:p>
            <a:r>
              <a:rPr lang="en-US" sz="1600">
                <a:solidFill>
                  <a:srgbClr val="000000"/>
                </a:solidFill>
                <a:latin typeface="Consolas"/>
              </a:rPr>
              <a:t>  </a:t>
            </a:r>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static</a:t>
            </a:r>
            <a:r>
              <a:rPr lang="en-US" sz="1600" b="1">
                <a:solidFill>
                  <a:srgbClr val="000000"/>
                </a:solidFill>
                <a:latin typeface="Consolas"/>
              </a:rPr>
              <a:t> </a:t>
            </a:r>
            <a:r>
              <a:rPr lang="en-US" sz="1600" b="1">
                <a:solidFill>
                  <a:srgbClr val="7F0055"/>
                </a:solidFill>
                <a:latin typeface="Consolas"/>
              </a:rPr>
              <a:t>void</a:t>
            </a:r>
            <a:r>
              <a:rPr lang="en-US" sz="1600" b="1">
                <a:solidFill>
                  <a:srgbClr val="000000"/>
                </a:solidFill>
                <a:latin typeface="Consolas"/>
              </a:rPr>
              <a:t> main(String[] </a:t>
            </a:r>
            <a:r>
              <a:rPr lang="en-US" sz="1600" b="1">
                <a:solidFill>
                  <a:srgbClr val="6A3E3E"/>
                </a:solidFill>
                <a:latin typeface="Consolas"/>
              </a:rPr>
              <a:t>args</a:t>
            </a:r>
            <a:r>
              <a:rPr lang="en-US" sz="1600" b="1">
                <a:solidFill>
                  <a:srgbClr val="000000"/>
                </a:solidFill>
                <a:latin typeface="Consolas"/>
              </a:rPr>
              <a:t>) {</a:t>
            </a:r>
          </a:p>
          <a:p>
            <a:endParaRPr lang="en-US" sz="1600">
              <a:latin typeface="Consolas"/>
            </a:endParaRPr>
          </a:p>
          <a:p>
            <a:r>
              <a:rPr lang="en-US" sz="1600">
                <a:solidFill>
                  <a:srgbClr val="000000"/>
                </a:solidFill>
                <a:latin typeface="Consolas"/>
              </a:rPr>
              <a:t>    </a:t>
            </a:r>
            <a:r>
              <a:rPr lang="en-US" sz="1600" b="1">
                <a:solidFill>
                  <a:srgbClr val="7F0055"/>
                </a:solidFill>
                <a:latin typeface="Consolas"/>
              </a:rPr>
              <a:t>int</a:t>
            </a:r>
            <a:r>
              <a:rPr lang="en-US" sz="1600" b="1">
                <a:solidFill>
                  <a:srgbClr val="000000"/>
                </a:solidFill>
                <a:latin typeface="Consolas"/>
              </a:rPr>
              <a:t> </a:t>
            </a:r>
            <a:r>
              <a:rPr lang="en-US" sz="1600" b="1">
                <a:solidFill>
                  <a:srgbClr val="6A3E3E"/>
                </a:solidFill>
                <a:latin typeface="Consolas"/>
              </a:rPr>
              <a:t>number1</a:t>
            </a:r>
            <a:r>
              <a:rPr lang="en-US" sz="1600" b="1">
                <a:solidFill>
                  <a:srgbClr val="000000"/>
                </a:solidFill>
                <a:latin typeface="Consolas"/>
              </a:rPr>
              <a:t> = 5, </a:t>
            </a:r>
            <a:r>
              <a:rPr lang="en-US" sz="1600" b="1">
                <a:solidFill>
                  <a:srgbClr val="6A3E3E"/>
                </a:solidFill>
                <a:latin typeface="Consolas"/>
              </a:rPr>
              <a:t>number2</a:t>
            </a:r>
            <a:r>
              <a:rPr lang="en-US" sz="1600" b="1">
                <a:solidFill>
                  <a:srgbClr val="000000"/>
                </a:solidFill>
                <a:latin typeface="Consolas"/>
              </a:rPr>
              <a:t> = 6;</a:t>
            </a:r>
          </a:p>
          <a:p>
            <a:endParaRPr lang="en-US" sz="1600">
              <a:latin typeface="Consolas"/>
            </a:endParaRPr>
          </a:p>
          <a:p>
            <a:r>
              <a:rPr lang="en-US" sz="1600">
                <a:solidFill>
                  <a:srgbClr val="000000"/>
                </a:solidFill>
                <a:latin typeface="Consolas"/>
              </a:rPr>
              <a:t>    </a:t>
            </a:r>
            <a:r>
              <a:rPr lang="en-US" sz="1600" b="1">
                <a:solidFill>
                  <a:srgbClr val="7F0055"/>
                </a:solidFill>
                <a:latin typeface="Consolas"/>
              </a:rPr>
              <a:t>if</a:t>
            </a:r>
            <a:r>
              <a:rPr lang="en-US" sz="1600" b="1">
                <a:solidFill>
                  <a:srgbClr val="000000"/>
                </a:solidFill>
                <a:latin typeface="Consolas"/>
              </a:rPr>
              <a:t> (</a:t>
            </a:r>
            <a:r>
              <a:rPr lang="en-US" sz="1600" b="1">
                <a:solidFill>
                  <a:srgbClr val="6A3E3E"/>
                </a:solidFill>
                <a:latin typeface="Consolas"/>
              </a:rPr>
              <a:t>number1</a:t>
            </a:r>
            <a:r>
              <a:rPr lang="en-US" sz="1600" b="1">
                <a:solidFill>
                  <a:srgbClr val="000000"/>
                </a:solidFill>
                <a:latin typeface="Consolas"/>
              </a:rPr>
              <a:t> &gt; </a:t>
            </a:r>
            <a:r>
              <a:rPr lang="en-US" sz="1600" b="1">
                <a:solidFill>
                  <a:srgbClr val="6A3E3E"/>
                </a:solidFill>
                <a:latin typeface="Consolas"/>
              </a:rPr>
              <a:t>number2</a:t>
            </a:r>
            <a:r>
              <a:rPr lang="en-US" sz="1600" b="1">
                <a:solidFill>
                  <a:srgbClr val="000000"/>
                </a:solidFill>
                <a:latin typeface="Consolas"/>
              </a:rPr>
              <a:t>) {</a:t>
            </a:r>
          </a:p>
          <a:p>
            <a:r>
              <a:rPr lang="en-US" sz="1600">
                <a:solidFill>
                  <a:srgbClr val="000000"/>
                </a:solidFill>
                <a:latin typeface="Consolas"/>
              </a:rPr>
              <a:t>      System.</a:t>
            </a:r>
            <a:r>
              <a:rPr lang="en-US" sz="1600" b="1" i="1">
                <a:solidFill>
                  <a:srgbClr val="0000C0"/>
                </a:solidFill>
                <a:latin typeface="Consolas"/>
              </a:rPr>
              <a:t>out</a:t>
            </a:r>
            <a:r>
              <a:rPr lang="en-US" sz="1600" b="1" i="1">
                <a:solidFill>
                  <a:srgbClr val="000000"/>
                </a:solidFill>
                <a:latin typeface="Consolas"/>
              </a:rPr>
              <a:t>.println(</a:t>
            </a:r>
            <a:r>
              <a:rPr lang="en-US" sz="1600" b="1" i="1">
                <a:solidFill>
                  <a:srgbClr val="2A00FF"/>
                </a:solidFill>
                <a:latin typeface="Consolas"/>
              </a:rPr>
              <a:t>"number1 is greater than number2."</a:t>
            </a:r>
            <a:r>
              <a:rPr lang="en-US" sz="1600" b="1" i="1">
                <a:solidFill>
                  <a:srgbClr val="000000"/>
                </a:solidFill>
                <a:latin typeface="Consolas"/>
              </a:rPr>
              <a:t>);</a:t>
            </a:r>
          </a:p>
          <a:p>
            <a:r>
              <a:rPr lang="en-US" sz="1600">
                <a:solidFill>
                  <a:srgbClr val="000000"/>
                </a:solidFill>
                <a:latin typeface="Consolas"/>
              </a:rPr>
              <a:t>    } </a:t>
            </a:r>
            <a:r>
              <a:rPr lang="en-US" sz="1600" b="1">
                <a:solidFill>
                  <a:srgbClr val="7F0055"/>
                </a:solidFill>
                <a:latin typeface="Consolas"/>
              </a:rPr>
              <a:t>else</a:t>
            </a:r>
            <a:r>
              <a:rPr lang="en-US" sz="1600" b="1">
                <a:solidFill>
                  <a:srgbClr val="000000"/>
                </a:solidFill>
                <a:latin typeface="Consolas"/>
              </a:rPr>
              <a:t> {</a:t>
            </a:r>
          </a:p>
          <a:p>
            <a:r>
              <a:rPr lang="en-US" sz="1600">
                <a:solidFill>
                  <a:srgbClr val="000000"/>
                </a:solidFill>
                <a:latin typeface="Consolas"/>
              </a:rPr>
              <a:t>      System.</a:t>
            </a:r>
            <a:r>
              <a:rPr lang="en-US" sz="1600" b="1" i="1">
                <a:solidFill>
                  <a:srgbClr val="0000C0"/>
                </a:solidFill>
                <a:latin typeface="Consolas"/>
              </a:rPr>
              <a:t>out</a:t>
            </a:r>
            <a:r>
              <a:rPr lang="en-US" sz="1600" b="1" i="1">
                <a:solidFill>
                  <a:srgbClr val="000000"/>
                </a:solidFill>
                <a:latin typeface="Consolas"/>
              </a:rPr>
              <a:t>.println(</a:t>
            </a:r>
            <a:r>
              <a:rPr lang="en-US" sz="1600" b="1" i="1">
                <a:solidFill>
                  <a:srgbClr val="2A00FF"/>
                </a:solidFill>
                <a:latin typeface="Consolas"/>
              </a:rPr>
              <a:t>"number2 is greater than number1."</a:t>
            </a:r>
            <a:r>
              <a:rPr lang="en-US" sz="1600" b="1" i="1">
                <a:solidFill>
                  <a:srgbClr val="000000"/>
                </a:solidFill>
                <a:latin typeface="Consolas"/>
              </a:rPr>
              <a:t>);</a:t>
            </a:r>
          </a:p>
          <a:p>
            <a:r>
              <a:rPr lang="en-US" sz="1600">
                <a:solidFill>
                  <a:srgbClr val="000000"/>
                </a:solidFill>
                <a:latin typeface="Consolas"/>
              </a:rPr>
              <a:t>    }</a:t>
            </a:r>
          </a:p>
          <a:p>
            <a:r>
              <a:rPr lang="en-US" sz="1600">
                <a:solidFill>
                  <a:srgbClr val="000000"/>
                </a:solidFill>
                <a:latin typeface="Consolas"/>
              </a:rPr>
              <a:t>  }</a:t>
            </a:r>
          </a:p>
          <a:p>
            <a:r>
              <a:rPr lang="en-US" sz="1600">
                <a:solidFill>
                  <a:srgbClr val="000000"/>
                </a:solidFill>
                <a:latin typeface="Consolas"/>
              </a:rPr>
              <a:t>}</a:t>
            </a:r>
          </a:p>
        </p:txBody>
      </p:sp>
      <p:sp>
        <p:nvSpPr>
          <p:cNvPr id="8" name="Rectangle 1"/>
          <p:cNvSpPr>
            <a:spLocks noChangeArrowheads="1"/>
          </p:cNvSpPr>
          <p:nvPr/>
        </p:nvSpPr>
        <p:spPr bwMode="auto">
          <a:xfrm>
            <a:off x="3640012" y="3256865"/>
            <a:ext cx="5265446" cy="45720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285660" numCol="1" anchor="ctr"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252830"/>
                </a:solidFill>
                <a:effectLst/>
                <a:latin typeface="Consolas" pitchFamily="49" charset="0"/>
                <a:cs typeface="Consolas" pitchFamily="49" charset="0"/>
              </a:rPr>
              <a:t>number2 is greater than number1.</a:t>
            </a: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p:nvPr/>
        </p:nvSpPr>
        <p:spPr>
          <a:xfrm>
            <a:off x="262758" y="3837159"/>
            <a:ext cx="8571350" cy="2616101"/>
          </a:xfrm>
          <a:prstGeom prst="rect">
            <a:avLst/>
          </a:prstGeom>
        </p:spPr>
        <p:txBody>
          <a:bodyPr wrap="square">
            <a:spAutoFit/>
          </a:bodyPr>
          <a:lstStyle/>
          <a:p>
            <a:pPr>
              <a:spcAft>
                <a:spcPts val="300"/>
              </a:spcAft>
            </a:pPr>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class</a:t>
            </a:r>
            <a:r>
              <a:rPr lang="en-US" sz="1600" b="1">
                <a:solidFill>
                  <a:srgbClr val="000000"/>
                </a:solidFill>
                <a:latin typeface="Consolas"/>
              </a:rPr>
              <a:t> InstanceofOperator {</a:t>
            </a:r>
          </a:p>
          <a:p>
            <a:pPr>
              <a:spcAft>
                <a:spcPts val="300"/>
              </a:spcAft>
            </a:pPr>
            <a:r>
              <a:rPr lang="en-US" sz="1600">
                <a:solidFill>
                  <a:srgbClr val="000000"/>
                </a:solidFill>
                <a:latin typeface="Consolas"/>
              </a:rPr>
              <a:t>  </a:t>
            </a:r>
            <a:r>
              <a:rPr lang="en-US" sz="1600" b="1">
                <a:solidFill>
                  <a:srgbClr val="7F0055"/>
                </a:solidFill>
                <a:latin typeface="Consolas"/>
              </a:rPr>
              <a:t>public</a:t>
            </a:r>
            <a:r>
              <a:rPr lang="en-US" sz="1600" b="1">
                <a:solidFill>
                  <a:srgbClr val="000000"/>
                </a:solidFill>
                <a:latin typeface="Consolas"/>
              </a:rPr>
              <a:t> </a:t>
            </a:r>
            <a:r>
              <a:rPr lang="en-US" sz="1600" b="1">
                <a:solidFill>
                  <a:srgbClr val="7F0055"/>
                </a:solidFill>
                <a:latin typeface="Consolas"/>
              </a:rPr>
              <a:t>static</a:t>
            </a:r>
            <a:r>
              <a:rPr lang="en-US" sz="1600" b="1">
                <a:solidFill>
                  <a:srgbClr val="000000"/>
                </a:solidFill>
                <a:latin typeface="Consolas"/>
              </a:rPr>
              <a:t> </a:t>
            </a:r>
            <a:r>
              <a:rPr lang="en-US" sz="1600" b="1">
                <a:solidFill>
                  <a:srgbClr val="7F0055"/>
                </a:solidFill>
                <a:latin typeface="Consolas"/>
              </a:rPr>
              <a:t>void</a:t>
            </a:r>
            <a:r>
              <a:rPr lang="en-US" sz="1600" b="1">
                <a:solidFill>
                  <a:srgbClr val="000000"/>
                </a:solidFill>
                <a:latin typeface="Consolas"/>
              </a:rPr>
              <a:t> main(String[] </a:t>
            </a:r>
            <a:r>
              <a:rPr lang="en-US" sz="1600" b="1">
                <a:solidFill>
                  <a:srgbClr val="6A3E3E"/>
                </a:solidFill>
                <a:latin typeface="Consolas"/>
              </a:rPr>
              <a:t>args</a:t>
            </a:r>
            <a:r>
              <a:rPr lang="en-US" sz="1600" b="1">
                <a:solidFill>
                  <a:srgbClr val="000000"/>
                </a:solidFill>
                <a:latin typeface="Consolas"/>
              </a:rPr>
              <a:t>) {</a:t>
            </a:r>
          </a:p>
          <a:p>
            <a:pPr>
              <a:spcAft>
                <a:spcPts val="300"/>
              </a:spcAft>
            </a:pPr>
            <a:r>
              <a:rPr lang="en-US" sz="1600">
                <a:solidFill>
                  <a:srgbClr val="000000"/>
                </a:solidFill>
                <a:latin typeface="Consolas"/>
              </a:rPr>
              <a:t>    String </a:t>
            </a:r>
            <a:r>
              <a:rPr lang="en-US" sz="1600">
                <a:solidFill>
                  <a:srgbClr val="6A3E3E"/>
                </a:solidFill>
                <a:latin typeface="Consolas"/>
              </a:rPr>
              <a:t>test</a:t>
            </a:r>
            <a:r>
              <a:rPr lang="en-US" sz="1600">
                <a:solidFill>
                  <a:srgbClr val="000000"/>
                </a:solidFill>
                <a:latin typeface="Consolas"/>
              </a:rPr>
              <a:t> = </a:t>
            </a:r>
            <a:r>
              <a:rPr lang="en-US" sz="1600">
                <a:solidFill>
                  <a:srgbClr val="2A00FF"/>
                </a:solidFill>
                <a:latin typeface="Consolas"/>
              </a:rPr>
              <a:t>"FPT"</a:t>
            </a:r>
            <a:r>
              <a:rPr lang="en-US" sz="1600">
                <a:solidFill>
                  <a:srgbClr val="000000"/>
                </a:solidFill>
                <a:latin typeface="Consolas"/>
              </a:rPr>
              <a:t>;</a:t>
            </a:r>
          </a:p>
          <a:p>
            <a:pPr>
              <a:spcAft>
                <a:spcPts val="300"/>
              </a:spcAft>
            </a:pPr>
            <a:r>
              <a:rPr lang="en-US" sz="1600">
                <a:solidFill>
                  <a:srgbClr val="000000"/>
                </a:solidFill>
                <a:latin typeface="Consolas"/>
              </a:rPr>
              <a:t>    </a:t>
            </a:r>
            <a:r>
              <a:rPr lang="en-US" sz="1600" b="1">
                <a:solidFill>
                  <a:srgbClr val="7F0055"/>
                </a:solidFill>
                <a:latin typeface="Consolas"/>
              </a:rPr>
              <a:t>boolean</a:t>
            </a:r>
            <a:r>
              <a:rPr lang="en-US" sz="1600" b="1">
                <a:solidFill>
                  <a:srgbClr val="000000"/>
                </a:solidFill>
                <a:latin typeface="Consolas"/>
              </a:rPr>
              <a:t> </a:t>
            </a:r>
            <a:r>
              <a:rPr lang="en-US" sz="1600" b="1">
                <a:solidFill>
                  <a:srgbClr val="6A3E3E"/>
                </a:solidFill>
                <a:latin typeface="Consolas"/>
              </a:rPr>
              <a:t>result</a:t>
            </a:r>
            <a:r>
              <a:rPr lang="en-US" sz="1600" b="1">
                <a:solidFill>
                  <a:srgbClr val="000000"/>
                </a:solidFill>
                <a:latin typeface="Consolas"/>
              </a:rPr>
              <a:t>;</a:t>
            </a:r>
          </a:p>
          <a:p>
            <a:pPr>
              <a:spcAft>
                <a:spcPts val="300"/>
              </a:spcAft>
            </a:pPr>
            <a:endParaRPr lang="en-US" sz="1600">
              <a:latin typeface="Consolas"/>
            </a:endParaRPr>
          </a:p>
          <a:p>
            <a:pPr>
              <a:spcAft>
                <a:spcPts val="300"/>
              </a:spcAft>
            </a:pPr>
            <a:r>
              <a:rPr lang="en-US" sz="1600">
                <a:solidFill>
                  <a:srgbClr val="000000"/>
                </a:solidFill>
                <a:latin typeface="Consolas"/>
              </a:rPr>
              <a:t>    </a:t>
            </a:r>
            <a:r>
              <a:rPr lang="en-US" sz="1600">
                <a:solidFill>
                  <a:srgbClr val="6A3E3E"/>
                </a:solidFill>
                <a:latin typeface="Consolas"/>
              </a:rPr>
              <a:t>result</a:t>
            </a:r>
            <a:r>
              <a:rPr lang="en-US" sz="1600">
                <a:solidFill>
                  <a:srgbClr val="000000"/>
                </a:solidFill>
                <a:latin typeface="Consolas"/>
              </a:rPr>
              <a:t> = </a:t>
            </a:r>
            <a:r>
              <a:rPr lang="en-US" sz="1600">
                <a:solidFill>
                  <a:srgbClr val="6A3E3E"/>
                </a:solidFill>
                <a:latin typeface="Consolas"/>
              </a:rPr>
              <a:t>test</a:t>
            </a:r>
            <a:r>
              <a:rPr lang="en-US" sz="1600">
                <a:solidFill>
                  <a:srgbClr val="000000"/>
                </a:solidFill>
                <a:latin typeface="Consolas"/>
              </a:rPr>
              <a:t> </a:t>
            </a:r>
            <a:r>
              <a:rPr lang="en-US" sz="1600" b="1">
                <a:solidFill>
                  <a:srgbClr val="7F0055"/>
                </a:solidFill>
                <a:latin typeface="Consolas"/>
              </a:rPr>
              <a:t>instanceof</a:t>
            </a:r>
            <a:r>
              <a:rPr lang="en-US" sz="1600" b="1">
                <a:solidFill>
                  <a:srgbClr val="000000"/>
                </a:solidFill>
                <a:latin typeface="Consolas"/>
              </a:rPr>
              <a:t> String;</a:t>
            </a:r>
          </a:p>
          <a:p>
            <a:pPr>
              <a:spcAft>
                <a:spcPts val="300"/>
              </a:spcAft>
            </a:pPr>
            <a:r>
              <a:rPr lang="en-US" sz="1600">
                <a:solidFill>
                  <a:srgbClr val="000000"/>
                </a:solidFill>
                <a:latin typeface="Consolas"/>
              </a:rPr>
              <a:t>    System.</a:t>
            </a:r>
            <a:r>
              <a:rPr lang="en-US" sz="1600" b="1" i="1">
                <a:solidFill>
                  <a:srgbClr val="0000C0"/>
                </a:solidFill>
                <a:latin typeface="Consolas"/>
              </a:rPr>
              <a:t>out</a:t>
            </a:r>
            <a:r>
              <a:rPr lang="en-US" sz="1600" b="1" i="1">
                <a:solidFill>
                  <a:srgbClr val="000000"/>
                </a:solidFill>
                <a:latin typeface="Consolas"/>
              </a:rPr>
              <a:t>.println(</a:t>
            </a:r>
            <a:r>
              <a:rPr lang="en-US" sz="1600" b="1" i="1">
                <a:solidFill>
                  <a:srgbClr val="6A3E3E"/>
                </a:solidFill>
                <a:latin typeface="Consolas"/>
              </a:rPr>
              <a:t>result</a:t>
            </a:r>
            <a:r>
              <a:rPr lang="en-US" sz="1600" b="1" i="1">
                <a:solidFill>
                  <a:srgbClr val="000000"/>
                </a:solidFill>
                <a:latin typeface="Consolas"/>
              </a:rPr>
              <a:t>);</a:t>
            </a:r>
          </a:p>
          <a:p>
            <a:pPr>
              <a:spcAft>
                <a:spcPts val="300"/>
              </a:spcAft>
            </a:pPr>
            <a:r>
              <a:rPr lang="en-US" sz="1600">
                <a:solidFill>
                  <a:srgbClr val="000000"/>
                </a:solidFill>
                <a:latin typeface="Consolas"/>
              </a:rPr>
              <a:t>  }</a:t>
            </a:r>
          </a:p>
          <a:p>
            <a:pPr>
              <a:spcAft>
                <a:spcPts val="300"/>
              </a:spcAft>
            </a:pPr>
            <a:r>
              <a:rPr lang="en-US" sz="1600">
                <a:solidFill>
                  <a:srgbClr val="000000"/>
                </a:solidFill>
                <a:latin typeface="Consolas"/>
              </a:rPr>
              <a:t>}</a:t>
            </a:r>
          </a:p>
        </p:txBody>
      </p:sp>
    </p:spTree>
    <p:extLst>
      <p:ext uri="{BB962C8B-B14F-4D97-AF65-F5344CB8AC3E}">
        <p14:creationId xmlns:p14="http://schemas.microsoft.com/office/powerpoint/2010/main" val="291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latin typeface="Arial" charset="0"/>
                <a:cs typeface="Arial" charset="0"/>
              </a:rPr>
              <a:t>Operators</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39</a:t>
            </a:fld>
            <a:endParaRPr lang="en-US"/>
          </a:p>
        </p:txBody>
      </p:sp>
      <p:sp>
        <p:nvSpPr>
          <p:cNvPr id="7" name="Rectangle 6"/>
          <p:cNvSpPr/>
          <p:nvPr/>
        </p:nvSpPr>
        <p:spPr>
          <a:xfrm>
            <a:off x="386860" y="911949"/>
            <a:ext cx="8518599" cy="3139321"/>
          </a:xfrm>
          <a:prstGeom prst="rect">
            <a:avLst/>
          </a:prstGeom>
        </p:spPr>
        <p:txBody>
          <a:bodyPr wrap="square">
            <a:spAutoFit/>
          </a:bodyPr>
          <a:lstStyle/>
          <a:p>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class</a:t>
            </a:r>
            <a:r>
              <a:rPr lang="en-US" b="1">
                <a:solidFill>
                  <a:srgbClr val="000000"/>
                </a:solidFill>
                <a:latin typeface="Consolas"/>
              </a:rPr>
              <a:t> ConditionalOperator {</a:t>
            </a:r>
          </a:p>
          <a:p>
            <a:r>
              <a:rPr lang="en-US">
                <a:solidFill>
                  <a:srgbClr val="000000"/>
                </a:solidFill>
                <a:latin typeface="Consolas"/>
              </a:rPr>
              <a:t>  </a:t>
            </a:r>
            <a:r>
              <a:rPr lang="en-US" b="1">
                <a:solidFill>
                  <a:srgbClr val="7F0055"/>
                </a:solidFill>
                <a:latin typeface="Consolas"/>
              </a:rPr>
              <a:t>public</a:t>
            </a:r>
            <a:r>
              <a:rPr lang="en-US" b="1">
                <a:solidFill>
                  <a:srgbClr val="000000"/>
                </a:solidFill>
                <a:latin typeface="Consolas"/>
              </a:rPr>
              <a:t> </a:t>
            </a:r>
            <a:r>
              <a:rPr lang="en-US" b="1">
                <a:solidFill>
                  <a:srgbClr val="7F0055"/>
                </a:solidFill>
                <a:latin typeface="Consolas"/>
              </a:rPr>
              <a:t>static</a:t>
            </a:r>
            <a:r>
              <a:rPr lang="en-US" b="1">
                <a:solidFill>
                  <a:srgbClr val="000000"/>
                </a:solidFill>
                <a:latin typeface="Consolas"/>
              </a:rPr>
              <a:t> </a:t>
            </a:r>
            <a:r>
              <a:rPr lang="en-US" b="1">
                <a:solidFill>
                  <a:srgbClr val="7F0055"/>
                </a:solidFill>
                <a:latin typeface="Consolas"/>
              </a:rPr>
              <a:t>void</a:t>
            </a:r>
            <a:r>
              <a:rPr lang="en-US" b="1">
                <a:solidFill>
                  <a:srgbClr val="000000"/>
                </a:solidFill>
                <a:latin typeface="Consolas"/>
              </a:rPr>
              <a:t> main(String[] </a:t>
            </a:r>
            <a:r>
              <a:rPr lang="en-US" b="1">
                <a:solidFill>
                  <a:srgbClr val="6A3E3E"/>
                </a:solidFill>
                <a:latin typeface="Consolas"/>
              </a:rPr>
              <a:t>args</a:t>
            </a:r>
            <a:r>
              <a:rPr lang="en-US" b="1">
                <a:solidFill>
                  <a:srgbClr val="000000"/>
                </a:solidFill>
                <a:latin typeface="Consolas"/>
              </a:rPr>
              <a:t>) {</a:t>
            </a:r>
          </a:p>
          <a:p>
            <a:endParaRPr lang="en-US">
              <a:latin typeface="Consolas"/>
            </a:endParaRPr>
          </a:p>
          <a:p>
            <a:r>
              <a:rPr lang="en-US">
                <a:solidFill>
                  <a:srgbClr val="000000"/>
                </a:solidFill>
                <a:latin typeface="Consolas"/>
              </a:rPr>
              <a:t>    </a:t>
            </a:r>
            <a:r>
              <a:rPr lang="en-US" b="1">
                <a:solidFill>
                  <a:srgbClr val="7F0055"/>
                </a:solidFill>
                <a:latin typeface="Consolas"/>
              </a:rPr>
              <a:t>int</a:t>
            </a:r>
            <a:r>
              <a:rPr lang="en-US" b="1">
                <a:solidFill>
                  <a:srgbClr val="000000"/>
                </a:solidFill>
                <a:latin typeface="Consolas"/>
              </a:rPr>
              <a:t> </a:t>
            </a:r>
            <a:r>
              <a:rPr lang="en-US" b="1">
                <a:solidFill>
                  <a:srgbClr val="6A3E3E"/>
                </a:solidFill>
                <a:latin typeface="Consolas"/>
              </a:rPr>
              <a:t>februaryDays</a:t>
            </a:r>
            <a:r>
              <a:rPr lang="en-US" b="1">
                <a:solidFill>
                  <a:srgbClr val="000000"/>
                </a:solidFill>
                <a:latin typeface="Consolas"/>
              </a:rPr>
              <a:t> = 29;</a:t>
            </a:r>
          </a:p>
          <a:p>
            <a:r>
              <a:rPr lang="en-US">
                <a:solidFill>
                  <a:srgbClr val="000000"/>
                </a:solidFill>
                <a:latin typeface="Consolas"/>
              </a:rPr>
              <a:t>    String </a:t>
            </a:r>
            <a:r>
              <a:rPr lang="en-US">
                <a:solidFill>
                  <a:srgbClr val="6A3E3E"/>
                </a:solidFill>
                <a:latin typeface="Consolas"/>
              </a:rPr>
              <a:t>result</a:t>
            </a:r>
            <a:r>
              <a:rPr lang="en-US">
                <a:solidFill>
                  <a:srgbClr val="000000"/>
                </a:solidFill>
                <a:latin typeface="Consolas"/>
              </a:rPr>
              <a:t>;</a:t>
            </a:r>
          </a:p>
          <a:p>
            <a:endParaRPr lang="en-US">
              <a:latin typeface="Consolas"/>
            </a:endParaRPr>
          </a:p>
          <a:p>
            <a:r>
              <a:rPr lang="en-US">
                <a:solidFill>
                  <a:srgbClr val="000000"/>
                </a:solidFill>
                <a:latin typeface="Consolas"/>
              </a:rPr>
              <a:t>    </a:t>
            </a:r>
            <a:r>
              <a:rPr lang="en-US">
                <a:solidFill>
                  <a:srgbClr val="6A3E3E"/>
                </a:solidFill>
                <a:latin typeface="Consolas"/>
              </a:rPr>
              <a:t>result</a:t>
            </a:r>
            <a:r>
              <a:rPr lang="en-US">
                <a:solidFill>
                  <a:srgbClr val="000000"/>
                </a:solidFill>
                <a:latin typeface="Consolas"/>
              </a:rPr>
              <a:t> = (</a:t>
            </a:r>
            <a:r>
              <a:rPr lang="en-US">
                <a:solidFill>
                  <a:srgbClr val="6A3E3E"/>
                </a:solidFill>
                <a:latin typeface="Consolas"/>
              </a:rPr>
              <a:t>februaryDays</a:t>
            </a:r>
            <a:r>
              <a:rPr lang="en-US">
                <a:solidFill>
                  <a:srgbClr val="000000"/>
                </a:solidFill>
                <a:latin typeface="Consolas"/>
              </a:rPr>
              <a:t> == 28) ? </a:t>
            </a:r>
            <a:r>
              <a:rPr lang="en-US">
                <a:solidFill>
                  <a:srgbClr val="2A00FF"/>
                </a:solidFill>
                <a:latin typeface="Consolas"/>
              </a:rPr>
              <a:t>"Not a leap year"</a:t>
            </a:r>
            <a:r>
              <a:rPr lang="en-US">
                <a:solidFill>
                  <a:srgbClr val="000000"/>
                </a:solidFill>
                <a:latin typeface="Consolas"/>
              </a:rPr>
              <a:t> : </a:t>
            </a:r>
            <a:endParaRPr lang="en-US" smtClean="0">
              <a:solidFill>
                <a:srgbClr val="000000"/>
              </a:solidFill>
              <a:latin typeface="Consolas"/>
            </a:endParaRPr>
          </a:p>
          <a:p>
            <a:r>
              <a:rPr lang="en-US">
                <a:solidFill>
                  <a:srgbClr val="000000"/>
                </a:solidFill>
                <a:latin typeface="Consolas"/>
              </a:rPr>
              <a:t>	</a:t>
            </a:r>
            <a:r>
              <a:rPr lang="en-US" smtClean="0">
                <a:solidFill>
                  <a:srgbClr val="000000"/>
                </a:solidFill>
                <a:latin typeface="Consolas"/>
              </a:rPr>
              <a:t>													</a:t>
            </a:r>
            <a:r>
              <a:rPr lang="en-US" smtClean="0">
                <a:solidFill>
                  <a:srgbClr val="2A00FF"/>
                </a:solidFill>
                <a:latin typeface="Consolas"/>
              </a:rPr>
              <a:t>"</a:t>
            </a:r>
            <a:r>
              <a:rPr lang="en-US">
                <a:solidFill>
                  <a:srgbClr val="2A00FF"/>
                </a:solidFill>
                <a:latin typeface="Consolas"/>
              </a:rPr>
              <a:t>Leap year"</a:t>
            </a:r>
            <a:r>
              <a:rPr lang="en-US">
                <a:solidFill>
                  <a:srgbClr val="000000"/>
                </a:solidFill>
                <a:latin typeface="Consolas"/>
              </a:rPr>
              <a:t>;</a:t>
            </a:r>
          </a:p>
          <a:p>
            <a:r>
              <a:rPr lang="en-US">
                <a:solidFill>
                  <a:srgbClr val="000000"/>
                </a:solidFill>
                <a:latin typeface="Consolas"/>
              </a:rPr>
              <a:t>    System.</a:t>
            </a:r>
            <a:r>
              <a:rPr lang="en-US" b="1" i="1">
                <a:solidFill>
                  <a:srgbClr val="0000C0"/>
                </a:solidFill>
                <a:latin typeface="Consolas"/>
              </a:rPr>
              <a:t>out</a:t>
            </a:r>
            <a:r>
              <a:rPr lang="en-US" b="1" i="1">
                <a:solidFill>
                  <a:srgbClr val="000000"/>
                </a:solidFill>
                <a:latin typeface="Consolas"/>
              </a:rPr>
              <a:t>.println(</a:t>
            </a:r>
            <a:r>
              <a:rPr lang="en-US" b="1" i="1">
                <a:solidFill>
                  <a:srgbClr val="6A3E3E"/>
                </a:solidFill>
                <a:latin typeface="Consolas"/>
              </a:rPr>
              <a:t>result</a:t>
            </a:r>
            <a:r>
              <a:rPr lang="en-US" b="1" i="1">
                <a:solidFill>
                  <a:srgbClr val="000000"/>
                </a:solidFill>
                <a:latin typeface="Consolas"/>
              </a:rPr>
              <a:t>);</a:t>
            </a:r>
          </a:p>
          <a:p>
            <a:r>
              <a:rPr lang="en-US">
                <a:solidFill>
                  <a:srgbClr val="000000"/>
                </a:solidFill>
                <a:latin typeface="Consolas"/>
              </a:rPr>
              <a:t>  }</a:t>
            </a:r>
          </a:p>
          <a:p>
            <a:r>
              <a:rPr lang="en-US">
                <a:solidFill>
                  <a:srgbClr val="000000"/>
                </a:solidFill>
                <a:latin typeface="Consolas"/>
              </a:rPr>
              <a:t>}</a:t>
            </a:r>
          </a:p>
        </p:txBody>
      </p:sp>
      <p:sp>
        <p:nvSpPr>
          <p:cNvPr id="8" name="Rectangle 1"/>
          <p:cNvSpPr>
            <a:spLocks noChangeArrowheads="1"/>
          </p:cNvSpPr>
          <p:nvPr/>
        </p:nvSpPr>
        <p:spPr bwMode="auto">
          <a:xfrm>
            <a:off x="527537" y="4237892"/>
            <a:ext cx="3094894" cy="879231"/>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28566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252830"/>
                </a:solidFill>
                <a:effectLst/>
                <a:latin typeface="Consolas" pitchFamily="49" charset="0"/>
                <a:cs typeface="Consolas" pitchFamily="49" charset="0"/>
              </a:rPr>
              <a:t>Leap year</a:t>
            </a: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7174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latin typeface="Arial" charset="0"/>
                <a:cs typeface="Arial" charset="0"/>
              </a:rPr>
              <a:t>Introduction to Java</a:t>
            </a:r>
          </a:p>
        </p:txBody>
      </p:sp>
      <p:sp>
        <p:nvSpPr>
          <p:cNvPr id="15363" name="Content Placeholder 2"/>
          <p:cNvSpPr>
            <a:spLocks noGrp="1"/>
          </p:cNvSpPr>
          <p:nvPr>
            <p:ph idx="1"/>
          </p:nvPr>
        </p:nvSpPr>
        <p:spPr/>
        <p:txBody>
          <a:bodyPr/>
          <a:lstStyle/>
          <a:p>
            <a:pPr algn="just" eaLnBrk="1" hangingPunct="1">
              <a:spcBef>
                <a:spcPts val="600"/>
              </a:spcBef>
            </a:pPr>
            <a:r>
              <a:rPr lang="en-US" altLang="en-US" sz="2600" b="1" smtClean="0">
                <a:latin typeface="Arial" charset="0"/>
                <a:cs typeface="Arial" charset="0"/>
              </a:rPr>
              <a:t>History:</a:t>
            </a:r>
          </a:p>
          <a:p>
            <a:pPr lvl="1" algn="just" eaLnBrk="1" hangingPunct="1">
              <a:spcBef>
                <a:spcPts val="600"/>
              </a:spcBef>
            </a:pPr>
            <a:r>
              <a:rPr lang="en-US" altLang="en-US" sz="2400" smtClean="0">
                <a:latin typeface="Arial" charset="0"/>
                <a:cs typeface="Arial" charset="0"/>
              </a:rPr>
              <a:t>In 1991: OAK</a:t>
            </a:r>
          </a:p>
          <a:p>
            <a:pPr lvl="1" algn="just" eaLnBrk="1" hangingPunct="1">
              <a:spcBef>
                <a:spcPts val="600"/>
              </a:spcBef>
              <a:buFont typeface="Wingdings" pitchFamily="2" charset="2"/>
              <a:buNone/>
            </a:pPr>
            <a:endParaRPr lang="en-US" altLang="en-US" sz="2400" smtClean="0">
              <a:latin typeface="Arial" charset="0"/>
              <a:cs typeface="Arial" charset="0"/>
            </a:endParaRPr>
          </a:p>
          <a:p>
            <a:pPr lvl="1" algn="just" eaLnBrk="1" hangingPunct="1">
              <a:spcBef>
                <a:spcPts val="600"/>
              </a:spcBef>
              <a:buFont typeface="Wingdings" pitchFamily="2" charset="2"/>
              <a:buNone/>
            </a:pPr>
            <a:endParaRPr lang="en-US" altLang="en-US" sz="2400" smtClean="0">
              <a:latin typeface="Arial" charset="0"/>
              <a:cs typeface="Arial" charset="0"/>
            </a:endParaRPr>
          </a:p>
          <a:p>
            <a:pPr lvl="1" algn="just" eaLnBrk="1" hangingPunct="1">
              <a:spcBef>
                <a:spcPts val="600"/>
              </a:spcBef>
              <a:buFont typeface="Wingdings" pitchFamily="2" charset="2"/>
              <a:buNone/>
            </a:pPr>
            <a:endParaRPr lang="en-US" altLang="en-US" sz="2400" smtClean="0">
              <a:latin typeface="Arial" charset="0"/>
              <a:cs typeface="Arial" charset="0"/>
            </a:endParaRPr>
          </a:p>
          <a:p>
            <a:pPr lvl="1" algn="just" eaLnBrk="1" hangingPunct="1">
              <a:spcBef>
                <a:spcPts val="600"/>
              </a:spcBef>
              <a:buFont typeface="Wingdings" pitchFamily="2" charset="2"/>
              <a:buNone/>
            </a:pPr>
            <a:endParaRPr lang="en-US" altLang="en-US" sz="2400" smtClean="0">
              <a:latin typeface="Arial" charset="0"/>
              <a:cs typeface="Arial" charset="0"/>
            </a:endParaRPr>
          </a:p>
          <a:p>
            <a:pPr lvl="1" algn="just">
              <a:spcBef>
                <a:spcPts val="600"/>
              </a:spcBef>
            </a:pPr>
            <a:r>
              <a:rPr lang="en-US" altLang="en-US" sz="2400" smtClean="0">
                <a:latin typeface="Arial" charset="0"/>
                <a:cs typeface="Arial" charset="0"/>
              </a:rPr>
              <a:t>A programming language that was introduced by Sun Microsystems in </a:t>
            </a:r>
            <a:r>
              <a:rPr lang="en-US" altLang="en-US" sz="2400">
                <a:latin typeface="Arial" charset="0"/>
                <a:cs typeface="Arial" charset="0"/>
              </a:rPr>
              <a:t>1995, later acquired by </a:t>
            </a:r>
            <a:r>
              <a:rPr lang="en-US" altLang="en-US" sz="2400" b="1">
                <a:latin typeface="Arial" charset="0"/>
                <a:cs typeface="Arial" charset="0"/>
              </a:rPr>
              <a:t>Oracle </a:t>
            </a:r>
            <a:r>
              <a:rPr lang="en-US" altLang="en-US" sz="2400" b="1" smtClean="0">
                <a:latin typeface="Arial" charset="0"/>
                <a:cs typeface="Arial" charset="0"/>
              </a:rPr>
              <a:t>Corporation</a:t>
            </a:r>
            <a:r>
              <a:rPr lang="en-US" altLang="en-US" sz="2400" smtClean="0">
                <a:latin typeface="Arial" charset="0"/>
                <a:cs typeface="Arial" charset="0"/>
              </a:rPr>
              <a:t>.</a:t>
            </a:r>
            <a:endParaRPr lang="en-US" altLang="en-US" sz="2400" b="1" smtClean="0">
              <a:latin typeface="Arial" charset="0"/>
              <a:cs typeface="Arial" charset="0"/>
            </a:endParaRPr>
          </a:p>
          <a:p>
            <a:pPr lvl="2" algn="just" eaLnBrk="1" hangingPunct="1">
              <a:spcBef>
                <a:spcPts val="600"/>
              </a:spcBef>
            </a:pPr>
            <a:r>
              <a:rPr lang="en-US" altLang="en-US" sz="2200" smtClean="0">
                <a:latin typeface="Arial" charset="0"/>
                <a:cs typeface="Arial" charset="0"/>
              </a:rPr>
              <a:t>Originally for intelligent consumer-electronic devices </a:t>
            </a:r>
          </a:p>
          <a:p>
            <a:pPr lvl="2" algn="just" eaLnBrk="1" hangingPunct="1">
              <a:spcBef>
                <a:spcPts val="600"/>
              </a:spcBef>
            </a:pPr>
            <a:r>
              <a:rPr lang="en-US" altLang="en-US" sz="2200" smtClean="0">
                <a:latin typeface="Arial" charset="0"/>
                <a:cs typeface="Arial" charset="0"/>
              </a:rPr>
              <a:t>Then used for creating Web pages with dynamic content</a:t>
            </a:r>
          </a:p>
        </p:txBody>
      </p:sp>
      <p:grpSp>
        <p:nvGrpSpPr>
          <p:cNvPr id="15364" name="Group 3"/>
          <p:cNvGrpSpPr>
            <a:grpSpLocks/>
          </p:cNvGrpSpPr>
          <p:nvPr/>
        </p:nvGrpSpPr>
        <p:grpSpPr bwMode="auto">
          <a:xfrm>
            <a:off x="1842752" y="2031239"/>
            <a:ext cx="5715000" cy="1038225"/>
            <a:chOff x="0" y="0"/>
            <a:chExt cx="3936" cy="603"/>
          </a:xfrm>
        </p:grpSpPr>
        <p:grpSp>
          <p:nvGrpSpPr>
            <p:cNvPr id="15365" name="Group 4"/>
            <p:cNvGrpSpPr>
              <a:grpSpLocks/>
            </p:cNvGrpSpPr>
            <p:nvPr/>
          </p:nvGrpSpPr>
          <p:grpSpPr bwMode="auto">
            <a:xfrm>
              <a:off x="0" y="0"/>
              <a:ext cx="2857" cy="603"/>
              <a:chOff x="0" y="0"/>
              <a:chExt cx="2857" cy="603"/>
            </a:xfrm>
          </p:grpSpPr>
          <p:pic>
            <p:nvPicPr>
              <p:cNvPr id="15367" name="Picture 6" descr="b1415j_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7" descr="wa_90k5s_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8"/>
                <a:ext cx="674"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8" descr="Templates_Intro_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8"/>
                <a:ext cx="54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9" descr="sDopod-M7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 y="0"/>
                <a:ext cx="433"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6" name="Picture 5" descr="ESF 6150SX_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8"/>
              <a:ext cx="76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a:t>
            </a:fld>
            <a:endParaRPr lang="en-US"/>
          </a:p>
        </p:txBody>
      </p:sp>
    </p:spTree>
    <p:extLst>
      <p:ext uri="{BB962C8B-B14F-4D97-AF65-F5344CB8AC3E}">
        <p14:creationId xmlns:p14="http://schemas.microsoft.com/office/powerpoint/2010/main" val="35869435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latin typeface="Arial" charset="0"/>
                <a:cs typeface="Arial" charset="0"/>
              </a:rPr>
              <a:t>Operators</a:t>
            </a:r>
            <a:endParaRPr lang="en-US" altLang="en-US" smtClean="0">
              <a:latin typeface="Arial" charset="0"/>
              <a:cs typeface="Arial" charset="0"/>
            </a:endParaRPr>
          </a:p>
        </p:txBody>
      </p:sp>
      <p:sp>
        <p:nvSpPr>
          <p:cNvPr id="39939" name="Content Placeholder 2"/>
          <p:cNvSpPr>
            <a:spLocks noGrp="1"/>
          </p:cNvSpPr>
          <p:nvPr>
            <p:ph idx="1"/>
          </p:nvPr>
        </p:nvSpPr>
        <p:spPr/>
        <p:txBody>
          <a:bodyPr/>
          <a:lstStyle/>
          <a:p>
            <a:pPr eaLnBrk="1" hangingPunct="1"/>
            <a:r>
              <a:rPr lang="en-US" altLang="en-US" sz="2200" b="1" smtClean="0">
                <a:latin typeface="Arial" charset="0"/>
                <a:cs typeface="Arial" charset="0"/>
              </a:rPr>
              <a:t>Bitwise and Bit Shift Operators</a:t>
            </a:r>
          </a:p>
          <a:p>
            <a:pPr lvl="1" eaLnBrk="1" hangingPunct="1">
              <a:buFont typeface="Wingdings" pitchFamily="2" charset="2"/>
              <a:buNone/>
            </a:pPr>
            <a:r>
              <a:rPr lang="en-US" altLang="en-US" sz="2000" smtClean="0">
                <a:latin typeface="Arial" charset="0"/>
                <a:cs typeface="Arial" charset="0"/>
              </a:rPr>
              <a:t>~ 		Unary bitwise complement  (đảo bít)</a:t>
            </a:r>
          </a:p>
          <a:p>
            <a:pPr lvl="1" eaLnBrk="1" hangingPunct="1">
              <a:buFont typeface="Wingdings" pitchFamily="2" charset="2"/>
              <a:buNone/>
            </a:pPr>
            <a:r>
              <a:rPr lang="en-US" altLang="en-US" sz="2000" smtClean="0">
                <a:latin typeface="Arial" charset="0"/>
                <a:cs typeface="Arial" charset="0"/>
              </a:rPr>
              <a:t>&lt;&lt; 	Signed left shift </a:t>
            </a:r>
          </a:p>
          <a:p>
            <a:pPr lvl="1" eaLnBrk="1" hangingPunct="1">
              <a:buFont typeface="Wingdings" pitchFamily="2" charset="2"/>
              <a:buNone/>
            </a:pPr>
            <a:r>
              <a:rPr lang="en-US" altLang="en-US" sz="2000" smtClean="0">
                <a:latin typeface="Arial" charset="0"/>
                <a:cs typeface="Arial" charset="0"/>
              </a:rPr>
              <a:t>&gt;&gt; 	Signed right shift </a:t>
            </a:r>
          </a:p>
          <a:p>
            <a:pPr lvl="1" eaLnBrk="1" hangingPunct="1">
              <a:buFont typeface="Wingdings" pitchFamily="2" charset="2"/>
              <a:buNone/>
            </a:pPr>
            <a:r>
              <a:rPr lang="en-US" altLang="en-US" sz="2000" smtClean="0">
                <a:latin typeface="Arial" charset="0"/>
                <a:cs typeface="Arial" charset="0"/>
              </a:rPr>
              <a:t>&gt;&gt;&gt;	Unsigned right shift </a:t>
            </a:r>
          </a:p>
          <a:p>
            <a:pPr lvl="1" eaLnBrk="1" hangingPunct="1">
              <a:buFont typeface="Wingdings" pitchFamily="2" charset="2"/>
              <a:buNone/>
            </a:pPr>
            <a:r>
              <a:rPr lang="en-US" altLang="en-US" sz="2000" smtClean="0">
                <a:latin typeface="Arial" charset="0"/>
                <a:cs typeface="Arial" charset="0"/>
              </a:rPr>
              <a:t>&amp;		Bitwise AND </a:t>
            </a:r>
          </a:p>
          <a:p>
            <a:pPr lvl="1" eaLnBrk="1" hangingPunct="1">
              <a:buFont typeface="Wingdings" pitchFamily="2" charset="2"/>
              <a:buNone/>
            </a:pPr>
            <a:r>
              <a:rPr lang="en-US" altLang="en-US" sz="2000" smtClean="0">
                <a:latin typeface="Arial" charset="0"/>
                <a:cs typeface="Arial" charset="0"/>
              </a:rPr>
              <a:t>^ 		Bitwise exclusive OR  (triệt tiêu = XOR)</a:t>
            </a:r>
          </a:p>
          <a:p>
            <a:pPr lvl="1" eaLnBrk="1" hangingPunct="1">
              <a:buFont typeface="Wingdings" pitchFamily="2" charset="2"/>
              <a:buNone/>
            </a:pPr>
            <a:r>
              <a:rPr lang="en-US" altLang="en-US" sz="2000" smtClean="0">
                <a:latin typeface="Arial" charset="0"/>
                <a:cs typeface="Arial" charset="0"/>
              </a:rPr>
              <a:t>| 		Bitwise inclusive OR </a:t>
            </a:r>
          </a:p>
          <a:p>
            <a:pPr eaLnBrk="1" hangingPunct="1"/>
            <a:endParaRPr lang="en-US" altLang="en-US" sz="2000" smtClean="0">
              <a:latin typeface="Arial" charset="0"/>
              <a:cs typeface="Arial"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40</a:t>
            </a:fld>
            <a:endParaRPr lang="en-US"/>
          </a:p>
        </p:txBody>
      </p:sp>
    </p:spTree>
    <p:extLst>
      <p:ext uri="{BB962C8B-B14F-4D97-AF65-F5344CB8AC3E}">
        <p14:creationId xmlns:p14="http://schemas.microsoft.com/office/powerpoint/2010/main" val="5288388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latin typeface="Arial" charset="0"/>
                <a:cs typeface="Arial" charset="0"/>
              </a:rPr>
              <a:t>Operators</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41</a:t>
            </a:fld>
            <a:endParaRPr lang="en-US"/>
          </a:p>
        </p:txBody>
      </p:sp>
      <p:sp>
        <p:nvSpPr>
          <p:cNvPr id="7" name="Rectangle 6"/>
          <p:cNvSpPr/>
          <p:nvPr/>
        </p:nvSpPr>
        <p:spPr>
          <a:xfrm>
            <a:off x="367257" y="838586"/>
            <a:ext cx="8538203" cy="4370427"/>
          </a:xfrm>
          <a:prstGeom prst="rect">
            <a:avLst/>
          </a:prstGeom>
        </p:spPr>
        <p:txBody>
          <a:bodyPr wrap="square">
            <a:spAutoFit/>
          </a:bodyPr>
          <a:lstStyle/>
          <a:p>
            <a:pPr>
              <a:spcAft>
                <a:spcPts val="300"/>
              </a:spcAft>
            </a:pP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class</a:t>
            </a:r>
            <a:r>
              <a:rPr lang="en-US" sz="1400" b="1">
                <a:solidFill>
                  <a:srgbClr val="000000"/>
                </a:solidFill>
                <a:latin typeface="Consolas"/>
              </a:rPr>
              <a:t> LogicalOperator {</a:t>
            </a:r>
          </a:p>
          <a:p>
            <a:pPr>
              <a:spcAft>
                <a:spcPts val="300"/>
              </a:spcAft>
            </a:pPr>
            <a:r>
              <a:rPr lang="en-US" sz="1400">
                <a:solidFill>
                  <a:srgbClr val="000000"/>
                </a:solidFill>
                <a:latin typeface="Consolas"/>
              </a:rPr>
              <a:t>  </a:t>
            </a:r>
            <a:r>
              <a:rPr lang="en-US" sz="1400" b="1">
                <a:solidFill>
                  <a:srgbClr val="7F0055"/>
                </a:solidFill>
                <a:latin typeface="Consolas"/>
              </a:rPr>
              <a:t>public</a:t>
            </a:r>
            <a:r>
              <a:rPr lang="en-US" sz="1400" b="1">
                <a:solidFill>
                  <a:srgbClr val="000000"/>
                </a:solidFill>
                <a:latin typeface="Consolas"/>
              </a:rPr>
              <a:t> </a:t>
            </a:r>
            <a:r>
              <a:rPr lang="en-US" sz="1400" b="1">
                <a:solidFill>
                  <a:srgbClr val="7F0055"/>
                </a:solidFill>
                <a:latin typeface="Consolas"/>
              </a:rPr>
              <a:t>static</a:t>
            </a:r>
            <a:r>
              <a:rPr lang="en-US" sz="1400" b="1">
                <a:solidFill>
                  <a:srgbClr val="000000"/>
                </a:solidFill>
                <a:latin typeface="Consolas"/>
              </a:rPr>
              <a:t> </a:t>
            </a:r>
            <a:r>
              <a:rPr lang="en-US" sz="1400" b="1">
                <a:solidFill>
                  <a:srgbClr val="7F0055"/>
                </a:solidFill>
                <a:latin typeface="Consolas"/>
              </a:rPr>
              <a:t>void</a:t>
            </a:r>
            <a:r>
              <a:rPr lang="en-US" sz="1400" b="1">
                <a:solidFill>
                  <a:srgbClr val="000000"/>
                </a:solidFill>
                <a:latin typeface="Consolas"/>
              </a:rPr>
              <a:t> main(String[] </a:t>
            </a:r>
            <a:r>
              <a:rPr lang="en-US" sz="1400" b="1">
                <a:solidFill>
                  <a:srgbClr val="6A3E3E"/>
                </a:solidFill>
                <a:latin typeface="Consolas"/>
              </a:rPr>
              <a:t>args</a:t>
            </a:r>
            <a:r>
              <a:rPr lang="en-US" sz="1400" b="1">
                <a:solidFill>
                  <a:srgbClr val="000000"/>
                </a:solidFill>
                <a:latin typeface="Consolas"/>
              </a:rPr>
              <a:t>) {</a:t>
            </a:r>
          </a:p>
          <a:p>
            <a:pPr>
              <a:spcAft>
                <a:spcPts val="300"/>
              </a:spcAft>
            </a:pPr>
            <a:endParaRPr lang="en-US" sz="1400">
              <a:latin typeface="Consolas"/>
            </a:endParaRPr>
          </a:p>
          <a:p>
            <a:pPr>
              <a:spcAft>
                <a:spcPts val="300"/>
              </a:spcAft>
            </a:pPr>
            <a:r>
              <a:rPr lang="en-US" sz="1400">
                <a:solidFill>
                  <a:srgbClr val="000000"/>
                </a:solidFill>
                <a:latin typeface="Consolas"/>
              </a:rPr>
              <a:t>    </a:t>
            </a:r>
            <a:r>
              <a:rPr lang="en-US" sz="1400" b="1">
                <a:solidFill>
                  <a:srgbClr val="7F0055"/>
                </a:solidFill>
                <a:latin typeface="Consolas"/>
              </a:rPr>
              <a:t>int</a:t>
            </a:r>
            <a:r>
              <a:rPr lang="en-US" sz="1400" b="1">
                <a:solidFill>
                  <a:srgbClr val="000000"/>
                </a:solidFill>
                <a:latin typeface="Consolas"/>
              </a:rPr>
              <a:t> </a:t>
            </a:r>
            <a:r>
              <a:rPr lang="en-US" sz="1400" b="1">
                <a:solidFill>
                  <a:srgbClr val="6A3E3E"/>
                </a:solidFill>
                <a:latin typeface="Consolas"/>
              </a:rPr>
              <a:t>number1</a:t>
            </a:r>
            <a:r>
              <a:rPr lang="en-US" sz="1400" b="1">
                <a:solidFill>
                  <a:srgbClr val="000000"/>
                </a:solidFill>
                <a:latin typeface="Consolas"/>
              </a:rPr>
              <a:t> = 1, </a:t>
            </a:r>
            <a:r>
              <a:rPr lang="en-US" sz="1400" b="1">
                <a:solidFill>
                  <a:srgbClr val="6A3E3E"/>
                </a:solidFill>
                <a:latin typeface="Consolas"/>
              </a:rPr>
              <a:t>number2</a:t>
            </a:r>
            <a:r>
              <a:rPr lang="en-US" sz="1400" b="1">
                <a:solidFill>
                  <a:srgbClr val="000000"/>
                </a:solidFill>
                <a:latin typeface="Consolas"/>
              </a:rPr>
              <a:t> = 2, </a:t>
            </a:r>
            <a:r>
              <a:rPr lang="en-US" sz="1400" b="1">
                <a:solidFill>
                  <a:srgbClr val="6A3E3E"/>
                </a:solidFill>
                <a:latin typeface="Consolas"/>
              </a:rPr>
              <a:t>number3</a:t>
            </a:r>
            <a:r>
              <a:rPr lang="en-US" sz="1400" b="1">
                <a:solidFill>
                  <a:srgbClr val="000000"/>
                </a:solidFill>
                <a:latin typeface="Consolas"/>
              </a:rPr>
              <a:t> = 9;</a:t>
            </a:r>
          </a:p>
          <a:p>
            <a:pPr>
              <a:spcAft>
                <a:spcPts val="300"/>
              </a:spcAft>
            </a:pPr>
            <a:r>
              <a:rPr lang="en-US" sz="1400">
                <a:solidFill>
                  <a:srgbClr val="000000"/>
                </a:solidFill>
                <a:latin typeface="Consolas"/>
              </a:rPr>
              <a:t>    </a:t>
            </a:r>
            <a:r>
              <a:rPr lang="en-US" sz="1400" b="1">
                <a:solidFill>
                  <a:srgbClr val="7F0055"/>
                </a:solidFill>
                <a:latin typeface="Consolas"/>
              </a:rPr>
              <a:t>boolean</a:t>
            </a:r>
            <a:r>
              <a:rPr lang="en-US" sz="1400" b="1">
                <a:solidFill>
                  <a:srgbClr val="000000"/>
                </a:solidFill>
                <a:latin typeface="Consolas"/>
              </a:rPr>
              <a:t> </a:t>
            </a:r>
            <a:r>
              <a:rPr lang="en-US" sz="1400" b="1">
                <a:solidFill>
                  <a:srgbClr val="6A3E3E"/>
                </a:solidFill>
                <a:latin typeface="Consolas"/>
              </a:rPr>
              <a:t>result</a:t>
            </a:r>
            <a:r>
              <a:rPr lang="en-US" sz="1400" b="1">
                <a:solidFill>
                  <a:srgbClr val="000000"/>
                </a:solidFill>
                <a:latin typeface="Consolas"/>
              </a:rPr>
              <a:t>;</a:t>
            </a:r>
          </a:p>
          <a:p>
            <a:pPr>
              <a:spcAft>
                <a:spcPts val="300"/>
              </a:spcAft>
            </a:pPr>
            <a:endParaRPr lang="en-US" sz="1400">
              <a:latin typeface="Consolas"/>
            </a:endParaRPr>
          </a:p>
          <a:p>
            <a:pPr>
              <a:spcAft>
                <a:spcPts val="300"/>
              </a:spcAft>
            </a:pPr>
            <a:r>
              <a:rPr lang="en-US" sz="1400">
                <a:solidFill>
                  <a:srgbClr val="000000"/>
                </a:solidFill>
                <a:latin typeface="Consolas"/>
              </a:rPr>
              <a:t>    </a:t>
            </a:r>
            <a:r>
              <a:rPr lang="en-US" sz="1400">
                <a:solidFill>
                  <a:srgbClr val="3F7F5F"/>
                </a:solidFill>
                <a:latin typeface="Consolas"/>
              </a:rPr>
              <a:t>// At least one expression needs to be true for result to be true</a:t>
            </a:r>
          </a:p>
          <a:p>
            <a:pPr>
              <a:spcAft>
                <a:spcPts val="300"/>
              </a:spcAft>
            </a:pPr>
            <a:r>
              <a:rPr lang="en-US" sz="1400">
                <a:solidFill>
                  <a:srgbClr val="000000"/>
                </a:solidFill>
                <a:latin typeface="Consolas"/>
              </a:rPr>
              <a:t>    </a:t>
            </a:r>
            <a:r>
              <a:rPr lang="en-US" sz="1400">
                <a:solidFill>
                  <a:srgbClr val="6A3E3E"/>
                </a:solidFill>
                <a:latin typeface="Consolas"/>
              </a:rPr>
              <a:t>result</a:t>
            </a:r>
            <a:r>
              <a:rPr lang="en-US" sz="1400">
                <a:solidFill>
                  <a:srgbClr val="000000"/>
                </a:solidFill>
                <a:latin typeface="Consolas"/>
              </a:rPr>
              <a:t> = (</a:t>
            </a:r>
            <a:r>
              <a:rPr lang="en-US" sz="1400">
                <a:solidFill>
                  <a:srgbClr val="6A3E3E"/>
                </a:solidFill>
                <a:latin typeface="Consolas"/>
              </a:rPr>
              <a:t>number1</a:t>
            </a:r>
            <a:r>
              <a:rPr lang="en-US" sz="1400">
                <a:solidFill>
                  <a:srgbClr val="000000"/>
                </a:solidFill>
                <a:latin typeface="Consolas"/>
              </a:rPr>
              <a:t> &gt; </a:t>
            </a:r>
            <a:r>
              <a:rPr lang="en-US" sz="1400">
                <a:solidFill>
                  <a:srgbClr val="6A3E3E"/>
                </a:solidFill>
                <a:latin typeface="Consolas"/>
              </a:rPr>
              <a:t>number2</a:t>
            </a:r>
            <a:r>
              <a:rPr lang="en-US" sz="1400">
                <a:solidFill>
                  <a:srgbClr val="000000"/>
                </a:solidFill>
                <a:latin typeface="Consolas"/>
              </a:rPr>
              <a:t>) || (</a:t>
            </a:r>
            <a:r>
              <a:rPr lang="en-US" sz="1400">
                <a:solidFill>
                  <a:srgbClr val="6A3E3E"/>
                </a:solidFill>
                <a:latin typeface="Consolas"/>
              </a:rPr>
              <a:t>number3</a:t>
            </a:r>
            <a:r>
              <a:rPr lang="en-US" sz="1400">
                <a:solidFill>
                  <a:srgbClr val="000000"/>
                </a:solidFill>
                <a:latin typeface="Consolas"/>
              </a:rPr>
              <a:t> &gt; </a:t>
            </a:r>
            <a:r>
              <a:rPr lang="en-US" sz="1400">
                <a:solidFill>
                  <a:srgbClr val="6A3E3E"/>
                </a:solidFill>
                <a:latin typeface="Consolas"/>
              </a:rPr>
              <a:t>number1</a:t>
            </a:r>
            <a:r>
              <a:rPr lang="en-US" sz="1400">
                <a:solidFill>
                  <a:srgbClr val="000000"/>
                </a:solidFill>
                <a:latin typeface="Consolas"/>
              </a:rPr>
              <a:t>);</a:t>
            </a:r>
          </a:p>
          <a:p>
            <a:pPr>
              <a:spcAft>
                <a:spcPts val="300"/>
              </a:spcAft>
            </a:pPr>
            <a:r>
              <a:rPr lang="en-US" sz="1400">
                <a:solidFill>
                  <a:srgbClr val="000000"/>
                </a:solidFill>
                <a:latin typeface="Consolas"/>
              </a:rPr>
              <a:t>    </a:t>
            </a:r>
            <a:r>
              <a:rPr lang="en-US" sz="1400">
                <a:solidFill>
                  <a:srgbClr val="3F7F5F"/>
                </a:solidFill>
                <a:latin typeface="Consolas"/>
              </a:rPr>
              <a:t>// result will be true because (number1 &gt; number2) is true</a:t>
            </a:r>
          </a:p>
          <a:p>
            <a:pPr>
              <a:spcAft>
                <a:spcPts val="300"/>
              </a:spcAft>
            </a:pPr>
            <a:r>
              <a:rPr lang="en-US" sz="1400">
                <a:solidFill>
                  <a:srgbClr val="000000"/>
                </a:solidFill>
                <a:latin typeface="Consolas"/>
              </a:rPr>
              <a:t>    System.</a:t>
            </a:r>
            <a:r>
              <a:rPr lang="en-US" sz="1400" b="1" i="1">
                <a:solidFill>
                  <a:srgbClr val="0000C0"/>
                </a:solidFill>
                <a:latin typeface="Consolas"/>
              </a:rPr>
              <a:t>out</a:t>
            </a:r>
            <a:r>
              <a:rPr lang="en-US" sz="1400" b="1" i="1">
                <a:solidFill>
                  <a:srgbClr val="000000"/>
                </a:solidFill>
                <a:latin typeface="Consolas"/>
              </a:rPr>
              <a:t>.println(</a:t>
            </a:r>
            <a:r>
              <a:rPr lang="en-US" sz="1400" b="1" i="1">
                <a:solidFill>
                  <a:srgbClr val="6A3E3E"/>
                </a:solidFill>
                <a:latin typeface="Consolas"/>
              </a:rPr>
              <a:t>result</a:t>
            </a:r>
            <a:r>
              <a:rPr lang="en-US" sz="1400" b="1" i="1">
                <a:solidFill>
                  <a:srgbClr val="000000"/>
                </a:solidFill>
                <a:latin typeface="Consolas"/>
              </a:rPr>
              <a:t>);</a:t>
            </a:r>
          </a:p>
          <a:p>
            <a:pPr>
              <a:spcAft>
                <a:spcPts val="300"/>
              </a:spcAft>
            </a:pPr>
            <a:endParaRPr lang="en-US" sz="1400">
              <a:latin typeface="Consolas"/>
            </a:endParaRPr>
          </a:p>
          <a:p>
            <a:pPr>
              <a:spcAft>
                <a:spcPts val="300"/>
              </a:spcAft>
            </a:pPr>
            <a:r>
              <a:rPr lang="en-US" sz="1400">
                <a:solidFill>
                  <a:srgbClr val="000000"/>
                </a:solidFill>
                <a:latin typeface="Consolas"/>
              </a:rPr>
              <a:t>    </a:t>
            </a:r>
            <a:r>
              <a:rPr lang="en-US" sz="1400">
                <a:solidFill>
                  <a:srgbClr val="3F7F5F"/>
                </a:solidFill>
                <a:latin typeface="Consolas"/>
              </a:rPr>
              <a:t>// All expression must be true from result to be true</a:t>
            </a:r>
          </a:p>
          <a:p>
            <a:pPr>
              <a:spcAft>
                <a:spcPts val="300"/>
              </a:spcAft>
            </a:pPr>
            <a:r>
              <a:rPr lang="en-US" sz="1400">
                <a:solidFill>
                  <a:srgbClr val="000000"/>
                </a:solidFill>
                <a:latin typeface="Consolas"/>
              </a:rPr>
              <a:t>    </a:t>
            </a:r>
            <a:r>
              <a:rPr lang="en-US" sz="1400">
                <a:solidFill>
                  <a:srgbClr val="6A3E3E"/>
                </a:solidFill>
                <a:latin typeface="Consolas"/>
              </a:rPr>
              <a:t>result</a:t>
            </a:r>
            <a:r>
              <a:rPr lang="en-US" sz="1400">
                <a:solidFill>
                  <a:srgbClr val="000000"/>
                </a:solidFill>
                <a:latin typeface="Consolas"/>
              </a:rPr>
              <a:t> = (</a:t>
            </a:r>
            <a:r>
              <a:rPr lang="en-US" sz="1400">
                <a:solidFill>
                  <a:srgbClr val="6A3E3E"/>
                </a:solidFill>
                <a:latin typeface="Consolas"/>
              </a:rPr>
              <a:t>number1</a:t>
            </a:r>
            <a:r>
              <a:rPr lang="en-US" sz="1400">
                <a:solidFill>
                  <a:srgbClr val="000000"/>
                </a:solidFill>
                <a:latin typeface="Consolas"/>
              </a:rPr>
              <a:t> &gt; </a:t>
            </a:r>
            <a:r>
              <a:rPr lang="en-US" sz="1400">
                <a:solidFill>
                  <a:srgbClr val="6A3E3E"/>
                </a:solidFill>
                <a:latin typeface="Consolas"/>
              </a:rPr>
              <a:t>number2</a:t>
            </a:r>
            <a:r>
              <a:rPr lang="en-US" sz="1400">
                <a:solidFill>
                  <a:srgbClr val="000000"/>
                </a:solidFill>
                <a:latin typeface="Consolas"/>
              </a:rPr>
              <a:t>) &amp;&amp; (</a:t>
            </a:r>
            <a:r>
              <a:rPr lang="en-US" sz="1400">
                <a:solidFill>
                  <a:srgbClr val="6A3E3E"/>
                </a:solidFill>
                <a:latin typeface="Consolas"/>
              </a:rPr>
              <a:t>number3</a:t>
            </a:r>
            <a:r>
              <a:rPr lang="en-US" sz="1400">
                <a:solidFill>
                  <a:srgbClr val="000000"/>
                </a:solidFill>
                <a:latin typeface="Consolas"/>
              </a:rPr>
              <a:t> &gt; </a:t>
            </a:r>
            <a:r>
              <a:rPr lang="en-US" sz="1400">
                <a:solidFill>
                  <a:srgbClr val="6A3E3E"/>
                </a:solidFill>
                <a:latin typeface="Consolas"/>
              </a:rPr>
              <a:t>number1</a:t>
            </a:r>
            <a:r>
              <a:rPr lang="en-US" sz="1400">
                <a:solidFill>
                  <a:srgbClr val="000000"/>
                </a:solidFill>
                <a:latin typeface="Consolas"/>
              </a:rPr>
              <a:t>);</a:t>
            </a:r>
          </a:p>
          <a:p>
            <a:pPr>
              <a:spcAft>
                <a:spcPts val="300"/>
              </a:spcAft>
            </a:pPr>
            <a:r>
              <a:rPr lang="en-US" sz="1400">
                <a:solidFill>
                  <a:srgbClr val="000000"/>
                </a:solidFill>
                <a:latin typeface="Consolas"/>
              </a:rPr>
              <a:t>    </a:t>
            </a:r>
            <a:r>
              <a:rPr lang="en-US" sz="1400">
                <a:solidFill>
                  <a:srgbClr val="3F7F5F"/>
                </a:solidFill>
                <a:latin typeface="Consolas"/>
              </a:rPr>
              <a:t>// result will be false because (number3 &gt; number1) is false</a:t>
            </a:r>
          </a:p>
          <a:p>
            <a:pPr>
              <a:spcAft>
                <a:spcPts val="300"/>
              </a:spcAft>
            </a:pPr>
            <a:r>
              <a:rPr lang="en-US" sz="1400">
                <a:solidFill>
                  <a:srgbClr val="000000"/>
                </a:solidFill>
                <a:latin typeface="Consolas"/>
              </a:rPr>
              <a:t>    System.</a:t>
            </a:r>
            <a:r>
              <a:rPr lang="en-US" sz="1400" b="1" i="1">
                <a:solidFill>
                  <a:srgbClr val="0000C0"/>
                </a:solidFill>
                <a:latin typeface="Consolas"/>
              </a:rPr>
              <a:t>out</a:t>
            </a:r>
            <a:r>
              <a:rPr lang="en-US" sz="1400" b="1" i="1">
                <a:solidFill>
                  <a:srgbClr val="000000"/>
                </a:solidFill>
                <a:latin typeface="Consolas"/>
              </a:rPr>
              <a:t>.println(</a:t>
            </a:r>
            <a:r>
              <a:rPr lang="en-US" sz="1400" b="1" i="1">
                <a:solidFill>
                  <a:srgbClr val="6A3E3E"/>
                </a:solidFill>
                <a:latin typeface="Consolas"/>
              </a:rPr>
              <a:t>result</a:t>
            </a:r>
            <a:r>
              <a:rPr lang="en-US" sz="1400" b="1" i="1">
                <a:solidFill>
                  <a:srgbClr val="000000"/>
                </a:solidFill>
                <a:latin typeface="Consolas"/>
              </a:rPr>
              <a:t>);</a:t>
            </a:r>
          </a:p>
          <a:p>
            <a:pPr>
              <a:spcAft>
                <a:spcPts val="300"/>
              </a:spcAft>
            </a:pPr>
            <a:r>
              <a:rPr lang="en-US" sz="1400">
                <a:solidFill>
                  <a:srgbClr val="000000"/>
                </a:solidFill>
                <a:latin typeface="Consolas"/>
              </a:rPr>
              <a:t>  }</a:t>
            </a:r>
          </a:p>
          <a:p>
            <a:pPr>
              <a:spcAft>
                <a:spcPts val="300"/>
              </a:spcAft>
            </a:pPr>
            <a:r>
              <a:rPr lang="en-US" sz="1400">
                <a:solidFill>
                  <a:srgbClr val="000000"/>
                </a:solidFill>
                <a:latin typeface="Consolas"/>
              </a:rPr>
              <a:t>}</a:t>
            </a:r>
          </a:p>
        </p:txBody>
      </p:sp>
      <p:sp>
        <p:nvSpPr>
          <p:cNvPr id="8" name="Rectangle 1"/>
          <p:cNvSpPr>
            <a:spLocks noChangeArrowheads="1"/>
          </p:cNvSpPr>
          <p:nvPr/>
        </p:nvSpPr>
        <p:spPr bwMode="auto">
          <a:xfrm>
            <a:off x="507932" y="5264767"/>
            <a:ext cx="2270435" cy="55006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1440" rIns="91440" bIns="28566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252830"/>
                </a:solidFill>
                <a:effectLst/>
                <a:latin typeface="Consolas" pitchFamily="49" charset="0"/>
                <a:cs typeface="Consolas" pitchFamily="49" charset="0"/>
              </a:rPr>
              <a:t>true false</a:t>
            </a: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847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latin typeface="Arial" charset="0"/>
                <a:cs typeface="Arial" charset="0"/>
              </a:rPr>
              <a:t>Operators</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42</a:t>
            </a:fld>
            <a:endParaRPr lang="en-US"/>
          </a:p>
        </p:txBody>
      </p:sp>
      <p:sp>
        <p:nvSpPr>
          <p:cNvPr id="7" name="Rectangle 6"/>
          <p:cNvSpPr/>
          <p:nvPr/>
        </p:nvSpPr>
        <p:spPr>
          <a:xfrm>
            <a:off x="191410" y="860877"/>
            <a:ext cx="8714049" cy="5247590"/>
          </a:xfrm>
          <a:prstGeom prst="rect">
            <a:avLst/>
          </a:prstGeom>
        </p:spPr>
        <p:txBody>
          <a:bodyPr wrap="square">
            <a:spAutoFit/>
          </a:bodyPr>
          <a:lstStyle/>
          <a:p>
            <a:pPr>
              <a:spcAft>
                <a:spcPts val="300"/>
              </a:spcAft>
            </a:pPr>
            <a:r>
              <a:rPr lang="en-US" sz="1100" b="1">
                <a:solidFill>
                  <a:srgbClr val="7F0055"/>
                </a:solidFill>
                <a:latin typeface="Consolas"/>
              </a:rPr>
              <a:t>public</a:t>
            </a:r>
            <a:r>
              <a:rPr lang="en-US" sz="1100" b="1">
                <a:solidFill>
                  <a:srgbClr val="000000"/>
                </a:solidFill>
                <a:latin typeface="Consolas"/>
              </a:rPr>
              <a:t> </a:t>
            </a:r>
            <a:r>
              <a:rPr lang="en-US" sz="1100" b="1">
                <a:solidFill>
                  <a:srgbClr val="7F0055"/>
                </a:solidFill>
                <a:latin typeface="Consolas"/>
              </a:rPr>
              <a:t>class</a:t>
            </a:r>
            <a:r>
              <a:rPr lang="en-US" sz="1100" b="1">
                <a:solidFill>
                  <a:srgbClr val="000000"/>
                </a:solidFill>
                <a:latin typeface="Consolas"/>
              </a:rPr>
              <a:t> BitwiseOperatorDemo {</a:t>
            </a:r>
          </a:p>
          <a:p>
            <a:pPr>
              <a:spcAft>
                <a:spcPts val="300"/>
              </a:spcAft>
            </a:pPr>
            <a:r>
              <a:rPr lang="en-US" sz="1100">
                <a:solidFill>
                  <a:srgbClr val="000000"/>
                </a:solidFill>
                <a:latin typeface="Consolas"/>
              </a:rPr>
              <a:t>  </a:t>
            </a:r>
            <a:r>
              <a:rPr lang="en-US" sz="1100" b="1">
                <a:solidFill>
                  <a:srgbClr val="7F0055"/>
                </a:solidFill>
                <a:latin typeface="Consolas"/>
              </a:rPr>
              <a:t>public</a:t>
            </a:r>
            <a:r>
              <a:rPr lang="en-US" sz="1100" b="1">
                <a:solidFill>
                  <a:srgbClr val="000000"/>
                </a:solidFill>
                <a:latin typeface="Consolas"/>
              </a:rPr>
              <a:t> </a:t>
            </a:r>
            <a:r>
              <a:rPr lang="en-US" sz="1100" b="1">
                <a:solidFill>
                  <a:srgbClr val="7F0055"/>
                </a:solidFill>
                <a:latin typeface="Consolas"/>
              </a:rPr>
              <a:t>static</a:t>
            </a:r>
            <a:r>
              <a:rPr lang="en-US" sz="1100" b="1">
                <a:solidFill>
                  <a:srgbClr val="000000"/>
                </a:solidFill>
                <a:latin typeface="Consolas"/>
              </a:rPr>
              <a:t> </a:t>
            </a:r>
            <a:r>
              <a:rPr lang="en-US" sz="1100" b="1">
                <a:solidFill>
                  <a:srgbClr val="7F0055"/>
                </a:solidFill>
                <a:latin typeface="Consolas"/>
              </a:rPr>
              <a:t>void</a:t>
            </a:r>
            <a:r>
              <a:rPr lang="en-US" sz="1100" b="1">
                <a:solidFill>
                  <a:srgbClr val="000000"/>
                </a:solidFill>
                <a:latin typeface="Consolas"/>
              </a:rPr>
              <a:t> main(String </a:t>
            </a:r>
            <a:r>
              <a:rPr lang="en-US" sz="1100" b="1">
                <a:solidFill>
                  <a:srgbClr val="6A3E3E"/>
                </a:solidFill>
                <a:latin typeface="Consolas"/>
              </a:rPr>
              <a:t>args</a:t>
            </a:r>
            <a:r>
              <a:rPr lang="en-US" sz="1100" b="1">
                <a:solidFill>
                  <a:srgbClr val="000000"/>
                </a:solidFill>
                <a:latin typeface="Consolas"/>
              </a:rPr>
              <a:t>[]) {</a:t>
            </a:r>
          </a:p>
          <a:p>
            <a:pPr>
              <a:spcAft>
                <a:spcPts val="300"/>
              </a:spcAft>
            </a:pPr>
            <a:endParaRPr lang="en-US" sz="1100">
              <a:latin typeface="Consolas"/>
            </a:endParaRPr>
          </a:p>
          <a:p>
            <a:pPr>
              <a:spcAft>
                <a:spcPts val="300"/>
              </a:spcAft>
            </a:pPr>
            <a:r>
              <a:rPr lang="pt-BR" sz="1100">
                <a:solidFill>
                  <a:srgbClr val="000000"/>
                </a:solidFill>
                <a:latin typeface="Consolas"/>
              </a:rPr>
              <a:t>    </a:t>
            </a:r>
            <a:r>
              <a:rPr lang="pt-BR" sz="1100" b="1">
                <a:solidFill>
                  <a:srgbClr val="7F0055"/>
                </a:solidFill>
                <a:latin typeface="Consolas"/>
              </a:rPr>
              <a:t>int</a:t>
            </a:r>
            <a:r>
              <a:rPr lang="pt-BR" sz="1100" b="1">
                <a:solidFill>
                  <a:srgbClr val="000000"/>
                </a:solidFill>
                <a:latin typeface="Consolas"/>
              </a:rPr>
              <a:t> </a:t>
            </a:r>
            <a:r>
              <a:rPr lang="pt-BR" sz="1100" b="1">
                <a:solidFill>
                  <a:srgbClr val="6A3E3E"/>
                </a:solidFill>
                <a:latin typeface="Consolas"/>
              </a:rPr>
              <a:t>num1</a:t>
            </a:r>
            <a:r>
              <a:rPr lang="pt-BR" sz="1100" b="1">
                <a:solidFill>
                  <a:srgbClr val="000000"/>
                </a:solidFill>
                <a:latin typeface="Consolas"/>
              </a:rPr>
              <a:t> = 11; </a:t>
            </a:r>
            <a:r>
              <a:rPr lang="pt-BR" sz="1100" b="1">
                <a:solidFill>
                  <a:srgbClr val="3F7F5F"/>
                </a:solidFill>
                <a:latin typeface="Consolas"/>
              </a:rPr>
              <a:t>/* 11 = 00001011 */</a:t>
            </a:r>
          </a:p>
          <a:p>
            <a:pPr>
              <a:spcAft>
                <a:spcPts val="300"/>
              </a:spcAft>
            </a:pPr>
            <a:r>
              <a:rPr lang="pt-BR" sz="1100">
                <a:solidFill>
                  <a:srgbClr val="000000"/>
                </a:solidFill>
                <a:latin typeface="Consolas"/>
              </a:rPr>
              <a:t>    </a:t>
            </a:r>
            <a:r>
              <a:rPr lang="pt-BR" sz="1100" b="1">
                <a:solidFill>
                  <a:srgbClr val="7F0055"/>
                </a:solidFill>
                <a:latin typeface="Consolas"/>
              </a:rPr>
              <a:t>int</a:t>
            </a:r>
            <a:r>
              <a:rPr lang="pt-BR" sz="1100" b="1">
                <a:solidFill>
                  <a:srgbClr val="000000"/>
                </a:solidFill>
                <a:latin typeface="Consolas"/>
              </a:rPr>
              <a:t> </a:t>
            </a:r>
            <a:r>
              <a:rPr lang="pt-BR" sz="1100" b="1">
                <a:solidFill>
                  <a:srgbClr val="6A3E3E"/>
                </a:solidFill>
                <a:latin typeface="Consolas"/>
              </a:rPr>
              <a:t>num2</a:t>
            </a:r>
            <a:r>
              <a:rPr lang="pt-BR" sz="1100" b="1">
                <a:solidFill>
                  <a:srgbClr val="000000"/>
                </a:solidFill>
                <a:latin typeface="Consolas"/>
              </a:rPr>
              <a:t> = 22; </a:t>
            </a:r>
            <a:r>
              <a:rPr lang="pt-BR" sz="1100" b="1">
                <a:solidFill>
                  <a:srgbClr val="3F7F5F"/>
                </a:solidFill>
                <a:latin typeface="Consolas"/>
              </a:rPr>
              <a:t>/* 22 = 00010110 */</a:t>
            </a:r>
          </a:p>
          <a:p>
            <a:pPr>
              <a:spcAft>
                <a:spcPts val="300"/>
              </a:spcAft>
            </a:pPr>
            <a:r>
              <a:rPr lang="en-US" sz="1100">
                <a:solidFill>
                  <a:srgbClr val="000000"/>
                </a:solidFill>
                <a:latin typeface="Consolas"/>
              </a:rPr>
              <a:t>    </a:t>
            </a:r>
            <a:r>
              <a:rPr lang="en-US" sz="1100" b="1">
                <a:solidFill>
                  <a:srgbClr val="7F0055"/>
                </a:solidFill>
                <a:latin typeface="Consolas"/>
              </a:rPr>
              <a:t>int</a:t>
            </a:r>
            <a:r>
              <a:rPr lang="en-US" sz="1100" b="1">
                <a:solidFill>
                  <a:srgbClr val="000000"/>
                </a:solidFill>
                <a:latin typeface="Consolas"/>
              </a:rPr>
              <a:t> </a:t>
            </a:r>
            <a:r>
              <a:rPr lang="en-US" sz="1100" b="1">
                <a:solidFill>
                  <a:srgbClr val="6A3E3E"/>
                </a:solidFill>
                <a:latin typeface="Consolas"/>
              </a:rPr>
              <a:t>result</a:t>
            </a:r>
            <a:r>
              <a:rPr lang="en-US" sz="1100" b="1">
                <a:solidFill>
                  <a:srgbClr val="000000"/>
                </a:solidFill>
                <a:latin typeface="Consolas"/>
              </a:rPr>
              <a:t> = 0;</a:t>
            </a:r>
          </a:p>
          <a:p>
            <a:pPr>
              <a:spcAft>
                <a:spcPts val="300"/>
              </a:spcAft>
            </a:pPr>
            <a:endParaRPr lang="en-US" sz="1100">
              <a:latin typeface="Consolas"/>
            </a:endParaRPr>
          </a:p>
          <a:p>
            <a:pPr>
              <a:spcAft>
                <a:spcPts val="300"/>
              </a:spcAft>
            </a:pPr>
            <a:r>
              <a:rPr lang="en-US" sz="1100">
                <a:solidFill>
                  <a:srgbClr val="000000"/>
                </a:solidFill>
                <a:latin typeface="Consolas"/>
              </a:rPr>
              <a:t>    </a:t>
            </a:r>
            <a:r>
              <a:rPr lang="en-US" sz="1100">
                <a:solidFill>
                  <a:srgbClr val="6A3E3E"/>
                </a:solidFill>
                <a:latin typeface="Consolas"/>
              </a:rPr>
              <a:t>result</a:t>
            </a:r>
            <a:r>
              <a:rPr lang="en-US" sz="1100">
                <a:solidFill>
                  <a:srgbClr val="000000"/>
                </a:solidFill>
                <a:latin typeface="Consolas"/>
              </a:rPr>
              <a:t> = </a:t>
            </a:r>
            <a:r>
              <a:rPr lang="en-US" sz="1100">
                <a:solidFill>
                  <a:srgbClr val="6A3E3E"/>
                </a:solidFill>
                <a:latin typeface="Consolas"/>
              </a:rPr>
              <a:t>num1</a:t>
            </a:r>
            <a:r>
              <a:rPr lang="en-US" sz="1100">
                <a:solidFill>
                  <a:srgbClr val="000000"/>
                </a:solidFill>
                <a:latin typeface="Consolas"/>
              </a:rPr>
              <a:t> &amp; </a:t>
            </a:r>
            <a:r>
              <a:rPr lang="en-US" sz="1100">
                <a:solidFill>
                  <a:srgbClr val="6A3E3E"/>
                </a:solidFill>
                <a:latin typeface="Consolas"/>
              </a:rPr>
              <a:t>num2</a:t>
            </a:r>
            <a:r>
              <a:rPr lang="en-US" sz="1100">
                <a:solidFill>
                  <a:srgbClr val="000000"/>
                </a:solidFill>
                <a:latin typeface="Consolas"/>
              </a:rPr>
              <a:t>;</a:t>
            </a:r>
          </a:p>
          <a:p>
            <a:pPr>
              <a:spcAft>
                <a:spcPts val="300"/>
              </a:spcAft>
            </a:pPr>
            <a:r>
              <a:rPr lang="en-US" sz="1100">
                <a:solidFill>
                  <a:srgbClr val="000000"/>
                </a:solidFill>
                <a:latin typeface="Consolas"/>
              </a:rPr>
              <a:t>    System.</a:t>
            </a:r>
            <a:r>
              <a:rPr lang="en-US" sz="1100" b="1" i="1">
                <a:solidFill>
                  <a:srgbClr val="0000C0"/>
                </a:solidFill>
                <a:latin typeface="Consolas"/>
              </a:rPr>
              <a:t>out</a:t>
            </a:r>
            <a:r>
              <a:rPr lang="en-US" sz="1100" b="1" i="1">
                <a:solidFill>
                  <a:srgbClr val="000000"/>
                </a:solidFill>
                <a:latin typeface="Consolas"/>
              </a:rPr>
              <a:t>.println(</a:t>
            </a:r>
            <a:r>
              <a:rPr lang="en-US" sz="1100" b="1" i="1">
                <a:solidFill>
                  <a:srgbClr val="2A00FF"/>
                </a:solidFill>
                <a:latin typeface="Consolas"/>
              </a:rPr>
              <a:t>"num1 &amp; num2: "</a:t>
            </a:r>
            <a:r>
              <a:rPr lang="en-US" sz="1100" b="1" i="1">
                <a:solidFill>
                  <a:srgbClr val="000000"/>
                </a:solidFill>
                <a:latin typeface="Consolas"/>
              </a:rPr>
              <a:t> + </a:t>
            </a:r>
            <a:r>
              <a:rPr lang="en-US" sz="1100" b="1" i="1">
                <a:solidFill>
                  <a:srgbClr val="6A3E3E"/>
                </a:solidFill>
                <a:latin typeface="Consolas"/>
              </a:rPr>
              <a:t>result</a:t>
            </a:r>
            <a:r>
              <a:rPr lang="en-US" sz="1100" b="1" i="1">
                <a:solidFill>
                  <a:srgbClr val="000000"/>
                </a:solidFill>
                <a:latin typeface="Consolas"/>
              </a:rPr>
              <a:t>);</a:t>
            </a:r>
          </a:p>
          <a:p>
            <a:pPr>
              <a:spcAft>
                <a:spcPts val="300"/>
              </a:spcAft>
            </a:pPr>
            <a:endParaRPr lang="en-US" sz="1100">
              <a:latin typeface="Consolas"/>
            </a:endParaRPr>
          </a:p>
          <a:p>
            <a:pPr>
              <a:spcAft>
                <a:spcPts val="300"/>
              </a:spcAft>
            </a:pPr>
            <a:r>
              <a:rPr lang="en-US" sz="1100">
                <a:solidFill>
                  <a:srgbClr val="000000"/>
                </a:solidFill>
                <a:latin typeface="Consolas"/>
              </a:rPr>
              <a:t>    </a:t>
            </a:r>
            <a:r>
              <a:rPr lang="en-US" sz="1100">
                <a:solidFill>
                  <a:srgbClr val="6A3E3E"/>
                </a:solidFill>
                <a:latin typeface="Consolas"/>
              </a:rPr>
              <a:t>result</a:t>
            </a:r>
            <a:r>
              <a:rPr lang="en-US" sz="1100">
                <a:solidFill>
                  <a:srgbClr val="000000"/>
                </a:solidFill>
                <a:latin typeface="Consolas"/>
              </a:rPr>
              <a:t> = </a:t>
            </a:r>
            <a:r>
              <a:rPr lang="en-US" sz="1100">
                <a:solidFill>
                  <a:srgbClr val="6A3E3E"/>
                </a:solidFill>
                <a:latin typeface="Consolas"/>
              </a:rPr>
              <a:t>num1</a:t>
            </a:r>
            <a:r>
              <a:rPr lang="en-US" sz="1100">
                <a:solidFill>
                  <a:srgbClr val="000000"/>
                </a:solidFill>
                <a:latin typeface="Consolas"/>
              </a:rPr>
              <a:t> | </a:t>
            </a:r>
            <a:r>
              <a:rPr lang="en-US" sz="1100">
                <a:solidFill>
                  <a:srgbClr val="6A3E3E"/>
                </a:solidFill>
                <a:latin typeface="Consolas"/>
              </a:rPr>
              <a:t>num2</a:t>
            </a:r>
            <a:r>
              <a:rPr lang="en-US" sz="1100">
                <a:solidFill>
                  <a:srgbClr val="000000"/>
                </a:solidFill>
                <a:latin typeface="Consolas"/>
              </a:rPr>
              <a:t>;</a:t>
            </a:r>
          </a:p>
          <a:p>
            <a:pPr>
              <a:spcAft>
                <a:spcPts val="300"/>
              </a:spcAft>
            </a:pPr>
            <a:r>
              <a:rPr lang="en-US" sz="1100">
                <a:solidFill>
                  <a:srgbClr val="000000"/>
                </a:solidFill>
                <a:latin typeface="Consolas"/>
              </a:rPr>
              <a:t>    System.</a:t>
            </a:r>
            <a:r>
              <a:rPr lang="en-US" sz="1100" b="1" i="1">
                <a:solidFill>
                  <a:srgbClr val="0000C0"/>
                </a:solidFill>
                <a:latin typeface="Consolas"/>
              </a:rPr>
              <a:t>out</a:t>
            </a:r>
            <a:r>
              <a:rPr lang="en-US" sz="1100" b="1" i="1">
                <a:solidFill>
                  <a:srgbClr val="000000"/>
                </a:solidFill>
                <a:latin typeface="Consolas"/>
              </a:rPr>
              <a:t>.println(</a:t>
            </a:r>
            <a:r>
              <a:rPr lang="en-US" sz="1100" b="1" i="1">
                <a:solidFill>
                  <a:srgbClr val="2A00FF"/>
                </a:solidFill>
                <a:latin typeface="Consolas"/>
              </a:rPr>
              <a:t>"num1 | num2: "</a:t>
            </a:r>
            <a:r>
              <a:rPr lang="en-US" sz="1100" b="1" i="1">
                <a:solidFill>
                  <a:srgbClr val="000000"/>
                </a:solidFill>
                <a:latin typeface="Consolas"/>
              </a:rPr>
              <a:t> + </a:t>
            </a:r>
            <a:r>
              <a:rPr lang="en-US" sz="1100" b="1" i="1">
                <a:solidFill>
                  <a:srgbClr val="6A3E3E"/>
                </a:solidFill>
                <a:latin typeface="Consolas"/>
              </a:rPr>
              <a:t>result</a:t>
            </a:r>
            <a:r>
              <a:rPr lang="en-US" sz="1100" b="1" i="1">
                <a:solidFill>
                  <a:srgbClr val="000000"/>
                </a:solidFill>
                <a:latin typeface="Consolas"/>
              </a:rPr>
              <a:t>);</a:t>
            </a:r>
          </a:p>
          <a:p>
            <a:pPr>
              <a:spcAft>
                <a:spcPts val="300"/>
              </a:spcAft>
            </a:pPr>
            <a:endParaRPr lang="en-US" sz="1100">
              <a:latin typeface="Consolas"/>
            </a:endParaRPr>
          </a:p>
          <a:p>
            <a:pPr>
              <a:spcAft>
                <a:spcPts val="300"/>
              </a:spcAft>
            </a:pPr>
            <a:r>
              <a:rPr lang="en-US" sz="1100">
                <a:solidFill>
                  <a:srgbClr val="000000"/>
                </a:solidFill>
                <a:latin typeface="Consolas"/>
              </a:rPr>
              <a:t>    </a:t>
            </a:r>
            <a:r>
              <a:rPr lang="en-US" sz="1100">
                <a:solidFill>
                  <a:srgbClr val="6A3E3E"/>
                </a:solidFill>
                <a:latin typeface="Consolas"/>
              </a:rPr>
              <a:t>result</a:t>
            </a:r>
            <a:r>
              <a:rPr lang="en-US" sz="1100">
                <a:solidFill>
                  <a:srgbClr val="000000"/>
                </a:solidFill>
                <a:latin typeface="Consolas"/>
              </a:rPr>
              <a:t> = </a:t>
            </a:r>
            <a:r>
              <a:rPr lang="en-US" sz="1100">
                <a:solidFill>
                  <a:srgbClr val="6A3E3E"/>
                </a:solidFill>
                <a:latin typeface="Consolas"/>
              </a:rPr>
              <a:t>num1</a:t>
            </a:r>
            <a:r>
              <a:rPr lang="en-US" sz="1100">
                <a:solidFill>
                  <a:srgbClr val="000000"/>
                </a:solidFill>
                <a:latin typeface="Consolas"/>
              </a:rPr>
              <a:t> ^ </a:t>
            </a:r>
            <a:r>
              <a:rPr lang="en-US" sz="1100">
                <a:solidFill>
                  <a:srgbClr val="6A3E3E"/>
                </a:solidFill>
                <a:latin typeface="Consolas"/>
              </a:rPr>
              <a:t>num2</a:t>
            </a:r>
            <a:r>
              <a:rPr lang="en-US" sz="1100">
                <a:solidFill>
                  <a:srgbClr val="000000"/>
                </a:solidFill>
                <a:latin typeface="Consolas"/>
              </a:rPr>
              <a:t>; </a:t>
            </a:r>
            <a:r>
              <a:rPr lang="en-US" sz="1100">
                <a:solidFill>
                  <a:srgbClr val="3F7F5F"/>
                </a:solidFill>
                <a:latin typeface="Consolas"/>
              </a:rPr>
              <a:t>//  generates 1 if they are not equal, else it returns 0.</a:t>
            </a:r>
          </a:p>
          <a:p>
            <a:pPr>
              <a:spcAft>
                <a:spcPts val="300"/>
              </a:spcAft>
            </a:pPr>
            <a:r>
              <a:rPr lang="en-US" sz="1100">
                <a:solidFill>
                  <a:srgbClr val="000000"/>
                </a:solidFill>
                <a:latin typeface="Consolas"/>
              </a:rPr>
              <a:t>    System.</a:t>
            </a:r>
            <a:r>
              <a:rPr lang="en-US" sz="1100" b="1" i="1">
                <a:solidFill>
                  <a:srgbClr val="0000C0"/>
                </a:solidFill>
                <a:latin typeface="Consolas"/>
              </a:rPr>
              <a:t>out</a:t>
            </a:r>
            <a:r>
              <a:rPr lang="en-US" sz="1100" b="1" i="1">
                <a:solidFill>
                  <a:srgbClr val="000000"/>
                </a:solidFill>
                <a:latin typeface="Consolas"/>
              </a:rPr>
              <a:t>.println(</a:t>
            </a:r>
            <a:r>
              <a:rPr lang="en-US" sz="1100" b="1" i="1">
                <a:solidFill>
                  <a:srgbClr val="2A00FF"/>
                </a:solidFill>
                <a:latin typeface="Consolas"/>
              </a:rPr>
              <a:t>"num1 ^ num2: "</a:t>
            </a:r>
            <a:r>
              <a:rPr lang="en-US" sz="1100" b="1" i="1">
                <a:solidFill>
                  <a:srgbClr val="000000"/>
                </a:solidFill>
                <a:latin typeface="Consolas"/>
              </a:rPr>
              <a:t> + </a:t>
            </a:r>
            <a:r>
              <a:rPr lang="en-US" sz="1100" b="1" i="1">
                <a:solidFill>
                  <a:srgbClr val="6A3E3E"/>
                </a:solidFill>
                <a:latin typeface="Consolas"/>
              </a:rPr>
              <a:t>result</a:t>
            </a:r>
            <a:r>
              <a:rPr lang="en-US" sz="1100" b="1" i="1">
                <a:solidFill>
                  <a:srgbClr val="000000"/>
                </a:solidFill>
                <a:latin typeface="Consolas"/>
              </a:rPr>
              <a:t>);</a:t>
            </a:r>
          </a:p>
          <a:p>
            <a:pPr>
              <a:spcAft>
                <a:spcPts val="300"/>
              </a:spcAft>
            </a:pPr>
            <a:endParaRPr lang="en-US" sz="1100">
              <a:latin typeface="Consolas"/>
            </a:endParaRPr>
          </a:p>
          <a:p>
            <a:pPr>
              <a:spcAft>
                <a:spcPts val="300"/>
              </a:spcAft>
            </a:pPr>
            <a:r>
              <a:rPr lang="en-US" sz="1100">
                <a:solidFill>
                  <a:srgbClr val="000000"/>
                </a:solidFill>
                <a:latin typeface="Consolas"/>
              </a:rPr>
              <a:t>    </a:t>
            </a:r>
            <a:r>
              <a:rPr lang="en-US" sz="1100">
                <a:solidFill>
                  <a:srgbClr val="6A3E3E"/>
                </a:solidFill>
                <a:latin typeface="Consolas"/>
              </a:rPr>
              <a:t>result</a:t>
            </a:r>
            <a:r>
              <a:rPr lang="en-US" sz="1100">
                <a:solidFill>
                  <a:srgbClr val="000000"/>
                </a:solidFill>
                <a:latin typeface="Consolas"/>
              </a:rPr>
              <a:t> = ~</a:t>
            </a:r>
            <a:r>
              <a:rPr lang="en-US" sz="1100">
                <a:solidFill>
                  <a:srgbClr val="6A3E3E"/>
                </a:solidFill>
                <a:latin typeface="Consolas"/>
              </a:rPr>
              <a:t>num1</a:t>
            </a:r>
            <a:r>
              <a:rPr lang="en-US" sz="1100">
                <a:solidFill>
                  <a:srgbClr val="000000"/>
                </a:solidFill>
                <a:latin typeface="Consolas"/>
              </a:rPr>
              <a:t>;</a:t>
            </a:r>
            <a:r>
              <a:rPr lang="en-US" sz="1100">
                <a:solidFill>
                  <a:srgbClr val="3F7F5F"/>
                </a:solidFill>
                <a:latin typeface="Consolas"/>
              </a:rPr>
              <a:t>// changes the bit from 0 to 1 and 1 to 0.</a:t>
            </a:r>
          </a:p>
          <a:p>
            <a:pPr>
              <a:spcAft>
                <a:spcPts val="300"/>
              </a:spcAft>
            </a:pPr>
            <a:r>
              <a:rPr lang="en-US" sz="1100">
                <a:solidFill>
                  <a:srgbClr val="000000"/>
                </a:solidFill>
                <a:latin typeface="Consolas"/>
              </a:rPr>
              <a:t>    System.</a:t>
            </a:r>
            <a:r>
              <a:rPr lang="en-US" sz="1100" b="1" i="1">
                <a:solidFill>
                  <a:srgbClr val="0000C0"/>
                </a:solidFill>
                <a:latin typeface="Consolas"/>
              </a:rPr>
              <a:t>out</a:t>
            </a:r>
            <a:r>
              <a:rPr lang="en-US" sz="1100" b="1" i="1">
                <a:solidFill>
                  <a:srgbClr val="000000"/>
                </a:solidFill>
                <a:latin typeface="Consolas"/>
              </a:rPr>
              <a:t>.println(</a:t>
            </a:r>
            <a:r>
              <a:rPr lang="en-US" sz="1100" b="1" i="1">
                <a:solidFill>
                  <a:srgbClr val="2A00FF"/>
                </a:solidFill>
                <a:latin typeface="Consolas"/>
              </a:rPr>
              <a:t>"~num1: "</a:t>
            </a:r>
            <a:r>
              <a:rPr lang="en-US" sz="1100" b="1" i="1">
                <a:solidFill>
                  <a:srgbClr val="000000"/>
                </a:solidFill>
                <a:latin typeface="Consolas"/>
              </a:rPr>
              <a:t> + </a:t>
            </a:r>
            <a:r>
              <a:rPr lang="en-US" sz="1100" b="1" i="1">
                <a:solidFill>
                  <a:srgbClr val="6A3E3E"/>
                </a:solidFill>
                <a:latin typeface="Consolas"/>
              </a:rPr>
              <a:t>result</a:t>
            </a:r>
            <a:r>
              <a:rPr lang="en-US" sz="1100" b="1" i="1">
                <a:solidFill>
                  <a:srgbClr val="000000"/>
                </a:solidFill>
                <a:latin typeface="Consolas"/>
              </a:rPr>
              <a:t>);</a:t>
            </a:r>
          </a:p>
          <a:p>
            <a:pPr>
              <a:spcAft>
                <a:spcPts val="300"/>
              </a:spcAft>
            </a:pPr>
            <a:endParaRPr lang="en-US" sz="1100">
              <a:latin typeface="Consolas"/>
            </a:endParaRPr>
          </a:p>
          <a:p>
            <a:pPr>
              <a:spcAft>
                <a:spcPts val="300"/>
              </a:spcAft>
            </a:pPr>
            <a:r>
              <a:rPr lang="en-US" sz="1100">
                <a:solidFill>
                  <a:srgbClr val="000000"/>
                </a:solidFill>
                <a:latin typeface="Consolas"/>
              </a:rPr>
              <a:t>    </a:t>
            </a:r>
            <a:r>
              <a:rPr lang="en-US" sz="1100">
                <a:solidFill>
                  <a:srgbClr val="6A3E3E"/>
                </a:solidFill>
                <a:latin typeface="Consolas"/>
              </a:rPr>
              <a:t>result</a:t>
            </a:r>
            <a:r>
              <a:rPr lang="en-US" sz="1100">
                <a:solidFill>
                  <a:srgbClr val="000000"/>
                </a:solidFill>
                <a:latin typeface="Consolas"/>
              </a:rPr>
              <a:t> = </a:t>
            </a:r>
            <a:r>
              <a:rPr lang="en-US" sz="1100">
                <a:solidFill>
                  <a:srgbClr val="6A3E3E"/>
                </a:solidFill>
                <a:latin typeface="Consolas"/>
              </a:rPr>
              <a:t>num1</a:t>
            </a:r>
            <a:r>
              <a:rPr lang="en-US" sz="1100">
                <a:solidFill>
                  <a:srgbClr val="000000"/>
                </a:solidFill>
                <a:latin typeface="Consolas"/>
              </a:rPr>
              <a:t> &lt;&lt; 2;</a:t>
            </a:r>
          </a:p>
          <a:p>
            <a:pPr>
              <a:spcAft>
                <a:spcPts val="300"/>
              </a:spcAft>
            </a:pPr>
            <a:r>
              <a:rPr lang="en-US" sz="1100">
                <a:solidFill>
                  <a:srgbClr val="000000"/>
                </a:solidFill>
                <a:latin typeface="Consolas"/>
              </a:rPr>
              <a:t>    System.</a:t>
            </a:r>
            <a:r>
              <a:rPr lang="en-US" sz="1100" b="1" i="1">
                <a:solidFill>
                  <a:srgbClr val="0000C0"/>
                </a:solidFill>
                <a:latin typeface="Consolas"/>
              </a:rPr>
              <a:t>out</a:t>
            </a:r>
            <a:r>
              <a:rPr lang="en-US" sz="1100" b="1" i="1">
                <a:solidFill>
                  <a:srgbClr val="000000"/>
                </a:solidFill>
                <a:latin typeface="Consolas"/>
              </a:rPr>
              <a:t>.println(</a:t>
            </a:r>
            <a:r>
              <a:rPr lang="en-US" sz="1100" b="1" i="1">
                <a:solidFill>
                  <a:srgbClr val="2A00FF"/>
                </a:solidFill>
                <a:latin typeface="Consolas"/>
              </a:rPr>
              <a:t>"num1 &lt;&lt; 2: "</a:t>
            </a:r>
            <a:r>
              <a:rPr lang="en-US" sz="1100" b="1" i="1">
                <a:solidFill>
                  <a:srgbClr val="000000"/>
                </a:solidFill>
                <a:latin typeface="Consolas"/>
              </a:rPr>
              <a:t> + </a:t>
            </a:r>
            <a:r>
              <a:rPr lang="en-US" sz="1100" b="1" i="1">
                <a:solidFill>
                  <a:srgbClr val="6A3E3E"/>
                </a:solidFill>
                <a:latin typeface="Consolas"/>
              </a:rPr>
              <a:t>result</a:t>
            </a:r>
            <a:r>
              <a:rPr lang="en-US" sz="1100" b="1" i="1">
                <a:solidFill>
                  <a:srgbClr val="000000"/>
                </a:solidFill>
                <a:latin typeface="Consolas"/>
              </a:rPr>
              <a:t>);</a:t>
            </a:r>
          </a:p>
          <a:p>
            <a:pPr>
              <a:spcAft>
                <a:spcPts val="300"/>
              </a:spcAft>
            </a:pPr>
            <a:r>
              <a:rPr lang="en-US" sz="1100">
                <a:solidFill>
                  <a:srgbClr val="000000"/>
                </a:solidFill>
                <a:latin typeface="Consolas"/>
              </a:rPr>
              <a:t>    </a:t>
            </a:r>
            <a:r>
              <a:rPr lang="en-US" sz="1100">
                <a:solidFill>
                  <a:srgbClr val="6A3E3E"/>
                </a:solidFill>
                <a:latin typeface="Consolas"/>
              </a:rPr>
              <a:t>result</a:t>
            </a:r>
            <a:r>
              <a:rPr lang="en-US" sz="1100">
                <a:solidFill>
                  <a:srgbClr val="000000"/>
                </a:solidFill>
                <a:latin typeface="Consolas"/>
              </a:rPr>
              <a:t> = </a:t>
            </a:r>
            <a:r>
              <a:rPr lang="en-US" sz="1100">
                <a:solidFill>
                  <a:srgbClr val="6A3E3E"/>
                </a:solidFill>
                <a:latin typeface="Consolas"/>
              </a:rPr>
              <a:t>num1</a:t>
            </a:r>
            <a:r>
              <a:rPr lang="en-US" sz="1100">
                <a:solidFill>
                  <a:srgbClr val="000000"/>
                </a:solidFill>
                <a:latin typeface="Consolas"/>
              </a:rPr>
              <a:t> &gt;&gt; 2;</a:t>
            </a:r>
          </a:p>
          <a:p>
            <a:pPr>
              <a:spcAft>
                <a:spcPts val="300"/>
              </a:spcAft>
            </a:pPr>
            <a:r>
              <a:rPr lang="en-US" sz="1100">
                <a:solidFill>
                  <a:srgbClr val="000000"/>
                </a:solidFill>
                <a:latin typeface="Consolas"/>
              </a:rPr>
              <a:t>    System.</a:t>
            </a:r>
            <a:r>
              <a:rPr lang="en-US" sz="1100" b="1" i="1">
                <a:solidFill>
                  <a:srgbClr val="0000C0"/>
                </a:solidFill>
                <a:latin typeface="Consolas"/>
              </a:rPr>
              <a:t>out</a:t>
            </a:r>
            <a:r>
              <a:rPr lang="en-US" sz="1100" b="1" i="1">
                <a:solidFill>
                  <a:srgbClr val="000000"/>
                </a:solidFill>
                <a:latin typeface="Consolas"/>
              </a:rPr>
              <a:t>.println(</a:t>
            </a:r>
            <a:r>
              <a:rPr lang="en-US" sz="1100" b="1" i="1">
                <a:solidFill>
                  <a:srgbClr val="2A00FF"/>
                </a:solidFill>
                <a:latin typeface="Consolas"/>
              </a:rPr>
              <a:t>"num1 &gt;&gt; 2: "</a:t>
            </a:r>
            <a:r>
              <a:rPr lang="en-US" sz="1100" b="1" i="1">
                <a:solidFill>
                  <a:srgbClr val="000000"/>
                </a:solidFill>
                <a:latin typeface="Consolas"/>
              </a:rPr>
              <a:t> + </a:t>
            </a:r>
            <a:r>
              <a:rPr lang="en-US" sz="1100" b="1" i="1">
                <a:solidFill>
                  <a:srgbClr val="6A3E3E"/>
                </a:solidFill>
                <a:latin typeface="Consolas"/>
              </a:rPr>
              <a:t>result</a:t>
            </a:r>
            <a:r>
              <a:rPr lang="en-US" sz="1100" b="1" i="1">
                <a:solidFill>
                  <a:srgbClr val="000000"/>
                </a:solidFill>
                <a:latin typeface="Consolas"/>
              </a:rPr>
              <a:t>);</a:t>
            </a:r>
          </a:p>
          <a:p>
            <a:pPr>
              <a:spcAft>
                <a:spcPts val="300"/>
              </a:spcAft>
            </a:pPr>
            <a:r>
              <a:rPr lang="en-US" sz="1100">
                <a:solidFill>
                  <a:srgbClr val="000000"/>
                </a:solidFill>
                <a:latin typeface="Consolas"/>
              </a:rPr>
              <a:t>  }</a:t>
            </a:r>
          </a:p>
          <a:p>
            <a:pPr>
              <a:spcAft>
                <a:spcPts val="300"/>
              </a:spcAft>
            </a:pPr>
            <a:r>
              <a:rPr lang="en-US" sz="1100">
                <a:solidFill>
                  <a:srgbClr val="000000"/>
                </a:solidFill>
                <a:latin typeface="Consolas"/>
              </a:rPr>
              <a:t>}</a:t>
            </a:r>
          </a:p>
        </p:txBody>
      </p:sp>
      <p:sp>
        <p:nvSpPr>
          <p:cNvPr id="8" name="Rectangle 1"/>
          <p:cNvSpPr>
            <a:spLocks noChangeArrowheads="1"/>
          </p:cNvSpPr>
          <p:nvPr/>
        </p:nvSpPr>
        <p:spPr bwMode="auto">
          <a:xfrm>
            <a:off x="5322522" y="5227423"/>
            <a:ext cx="3582939" cy="108652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num1 &amp; num2: </a:t>
            </a:r>
            <a:r>
              <a:rPr kumimoji="0" lang="en-US" altLang="en-US" sz="900" b="0" i="0" u="none" strike="noStrike" cap="none" normalizeH="0" baseline="0" smtClean="0">
                <a:ln>
                  <a:noFill/>
                </a:ln>
                <a:solidFill>
                  <a:srgbClr val="800000"/>
                </a:solidFill>
                <a:effectLst/>
                <a:latin typeface="Consolas" pitchFamily="49" charset="0"/>
                <a:cs typeface="Consolas" pitchFamily="49" charset="0"/>
              </a:rPr>
              <a:t>2</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num1 | num2: </a:t>
            </a:r>
            <a:r>
              <a:rPr kumimoji="0" lang="en-US" altLang="en-US" sz="900" b="0" i="0" u="none" strike="noStrike" cap="none" normalizeH="0" baseline="0" smtClean="0">
                <a:ln>
                  <a:noFill/>
                </a:ln>
                <a:solidFill>
                  <a:srgbClr val="800000"/>
                </a:solidFill>
                <a:effectLst/>
                <a:latin typeface="Consolas" pitchFamily="49" charset="0"/>
                <a:cs typeface="Consolas" pitchFamily="49" charset="0"/>
              </a:rPr>
              <a:t>31</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num1 ^ num2: </a:t>
            </a:r>
            <a:r>
              <a:rPr kumimoji="0" lang="en-US" altLang="en-US" sz="900" b="0" i="0" u="none" strike="noStrike" cap="none" normalizeH="0" baseline="0" smtClean="0">
                <a:ln>
                  <a:noFill/>
                </a:ln>
                <a:solidFill>
                  <a:srgbClr val="800000"/>
                </a:solidFill>
                <a:effectLst/>
                <a:latin typeface="Consolas" pitchFamily="49" charset="0"/>
                <a:cs typeface="Consolas" pitchFamily="49" charset="0"/>
              </a:rPr>
              <a:t>29</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~num1: -</a:t>
            </a:r>
            <a:r>
              <a:rPr kumimoji="0" lang="en-US" altLang="en-US" sz="900" b="0" i="0" u="none" strike="noStrike" cap="none" normalizeH="0" baseline="0" smtClean="0">
                <a:ln>
                  <a:noFill/>
                </a:ln>
                <a:solidFill>
                  <a:srgbClr val="800000"/>
                </a:solidFill>
                <a:effectLst/>
                <a:latin typeface="Consolas" pitchFamily="49" charset="0"/>
                <a:cs typeface="Consolas" pitchFamily="49" charset="0"/>
              </a:rPr>
              <a:t>12</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num1 &lt;&lt; </a:t>
            </a:r>
            <a:r>
              <a:rPr kumimoji="0" lang="en-US" altLang="en-US" sz="900" b="0" i="0" u="none" strike="noStrike" cap="none" normalizeH="0" baseline="0" smtClean="0">
                <a:ln>
                  <a:noFill/>
                </a:ln>
                <a:solidFill>
                  <a:srgbClr val="800000"/>
                </a:solidFill>
                <a:effectLst/>
                <a:latin typeface="Consolas" pitchFamily="49" charset="0"/>
                <a:cs typeface="Consolas" pitchFamily="49" charset="0"/>
              </a:rPr>
              <a:t>2</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a:t>
            </a:r>
            <a:r>
              <a:rPr kumimoji="0" lang="en-US" altLang="en-US" sz="900" b="0" i="0" u="none" strike="noStrike" cap="none" normalizeH="0" baseline="0" smtClean="0">
                <a:ln>
                  <a:noFill/>
                </a:ln>
                <a:solidFill>
                  <a:srgbClr val="800000"/>
                </a:solidFill>
                <a:effectLst/>
                <a:latin typeface="Consolas" pitchFamily="49" charset="0"/>
                <a:cs typeface="Consolas" pitchFamily="49" charset="0"/>
              </a:rPr>
              <a:t>44</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num1 &gt;&gt; </a:t>
            </a:r>
            <a:r>
              <a:rPr kumimoji="0" lang="en-US" altLang="en-US" sz="900" b="0" i="0" u="none" strike="noStrike" cap="none" normalizeH="0" baseline="0" smtClean="0">
                <a:ln>
                  <a:noFill/>
                </a:ln>
                <a:solidFill>
                  <a:srgbClr val="800000"/>
                </a:solidFill>
                <a:effectLst/>
                <a:latin typeface="Consolas" pitchFamily="49" charset="0"/>
                <a:cs typeface="Consolas" pitchFamily="49" charset="0"/>
              </a:rPr>
              <a:t>2</a:t>
            </a:r>
            <a:r>
              <a:rPr kumimoji="0" lang="en-US" altLang="en-US" sz="900" b="0" i="0" u="none" strike="noStrike" cap="none" normalizeH="0" baseline="0" smtClean="0">
                <a:ln>
                  <a:noFill/>
                </a:ln>
                <a:solidFill>
                  <a:srgbClr val="000000"/>
                </a:solidFill>
                <a:effectLst/>
                <a:latin typeface="Consolas" pitchFamily="49" charset="0"/>
                <a:cs typeface="Consolas" pitchFamily="49" charset="0"/>
              </a:rPr>
              <a:t>: </a:t>
            </a:r>
            <a:r>
              <a:rPr kumimoji="0" lang="en-US" altLang="en-US" sz="900" b="0" i="0" u="none" strike="noStrike" cap="none" normalizeH="0" baseline="0" smtClean="0">
                <a:ln>
                  <a:noFill/>
                </a:ln>
                <a:solidFill>
                  <a:srgbClr val="800000"/>
                </a:solidFill>
                <a:effectLst/>
                <a:latin typeface="Consolas" pitchFamily="49" charset="0"/>
                <a:cs typeface="Consolas" pitchFamily="49" charset="0"/>
              </a:rPr>
              <a:t>2</a:t>
            </a: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2520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mtClean="0">
                <a:latin typeface="Arial" charset="0"/>
                <a:cs typeface="Arial" charset="0"/>
              </a:rPr>
              <a:t>Operator Precedence</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66615608"/>
              </p:ext>
            </p:extLst>
          </p:nvPr>
        </p:nvGraphicFramePr>
        <p:xfrm>
          <a:off x="367261" y="817848"/>
          <a:ext cx="8382000" cy="5472110"/>
        </p:xfrm>
        <a:graphic>
          <a:graphicData uri="http://schemas.openxmlformats.org/drawingml/2006/table">
            <a:tbl>
              <a:tblPr/>
              <a:tblGrid>
                <a:gridCol w="2197223">
                  <a:extLst>
                    <a:ext uri="{9D8B030D-6E8A-4147-A177-3AD203B41FA5}">
                      <a16:colId xmlns:a16="http://schemas.microsoft.com/office/drawing/2014/main" val="20000"/>
                    </a:ext>
                  </a:extLst>
                </a:gridCol>
                <a:gridCol w="6184777">
                  <a:extLst>
                    <a:ext uri="{9D8B030D-6E8A-4147-A177-3AD203B41FA5}">
                      <a16:colId xmlns:a16="http://schemas.microsoft.com/office/drawing/2014/main" val="20001"/>
                    </a:ext>
                  </a:extLst>
                </a:gridCol>
              </a:tblGrid>
              <a:tr h="369300">
                <a:tc>
                  <a:txBody>
                    <a:bodyPr/>
                    <a:lstStyle/>
                    <a:p>
                      <a:r>
                        <a:rPr lang="en-US" sz="2000" b="1" dirty="0">
                          <a:latin typeface="Arial" pitchFamily="34" charset="0"/>
                          <a:cs typeface="Arial" pitchFamily="34" charset="0"/>
                        </a:rPr>
                        <a:t>Operators</a:t>
                      </a:r>
                    </a:p>
                  </a:txBody>
                  <a:tcPr marL="64508" marR="64508" marT="32250" marB="32250" anchor="ctr">
                    <a:lnL>
                      <a:noFill/>
                    </a:lnL>
                    <a:lnR>
                      <a:noFill/>
                    </a:lnR>
                    <a:lnT>
                      <a:noFill/>
                    </a:lnT>
                    <a:lnB>
                      <a:noFill/>
                    </a:lnB>
                  </a:tcPr>
                </a:tc>
                <a:tc>
                  <a:txBody>
                    <a:bodyPr/>
                    <a:lstStyle/>
                    <a:p>
                      <a:r>
                        <a:rPr lang="en-US" sz="2000" b="1" dirty="0">
                          <a:latin typeface="Arial" pitchFamily="34" charset="0"/>
                          <a:cs typeface="Arial" pitchFamily="34" charset="0"/>
                        </a:rPr>
                        <a:t>Precedence</a:t>
                      </a:r>
                    </a:p>
                  </a:txBody>
                  <a:tcPr marL="64508" marR="64508" marT="32250" marB="32250" anchor="ctr">
                    <a:lnL>
                      <a:noFill/>
                    </a:lnL>
                    <a:lnR>
                      <a:noFill/>
                    </a:lnR>
                    <a:lnT>
                      <a:noFill/>
                    </a:lnT>
                    <a:lnB>
                      <a:noFill/>
                    </a:lnB>
                  </a:tcPr>
                </a:tc>
                <a:extLst>
                  <a:ext uri="{0D108BD9-81ED-4DB2-BD59-A6C34878D82A}">
                    <a16:rowId xmlns:a16="http://schemas.microsoft.com/office/drawing/2014/main" val="10000"/>
                  </a:ext>
                </a:extLst>
              </a:tr>
              <a:tr h="345632">
                <a:tc>
                  <a:txBody>
                    <a:bodyPr/>
                    <a:lstStyle/>
                    <a:p>
                      <a:r>
                        <a:rPr lang="en-US" sz="1800" dirty="0">
                          <a:latin typeface="Arial" pitchFamily="34" charset="0"/>
                          <a:cs typeface="Arial" pitchFamily="34" charset="0"/>
                        </a:rPr>
                        <a:t>postfix</a:t>
                      </a:r>
                    </a:p>
                  </a:txBody>
                  <a:tcPr marL="64508" marR="64508" marT="32250" marB="32250" anchor="ctr">
                    <a:lnL>
                      <a:noFill/>
                    </a:lnL>
                    <a:lnR>
                      <a:noFill/>
                    </a:lnR>
                    <a:lnT>
                      <a:noFill/>
                    </a:lnT>
                    <a:lnB>
                      <a:noFill/>
                    </a:lnB>
                  </a:tcPr>
                </a:tc>
                <a:tc>
                  <a:txBody>
                    <a:bodyPr/>
                    <a:lstStyle/>
                    <a:p>
                      <a:r>
                        <a:rPr lang="en-US" sz="1800" i="1" dirty="0" err="1">
                          <a:latin typeface="Arial" pitchFamily="34" charset="0"/>
                          <a:cs typeface="Arial" pitchFamily="34" charset="0"/>
                        </a:rPr>
                        <a:t>expr</a:t>
                      </a:r>
                      <a:r>
                        <a:rPr lang="en-US" sz="1800" dirty="0">
                          <a:latin typeface="Arial" pitchFamily="34" charset="0"/>
                          <a:cs typeface="Arial" pitchFamily="34" charset="0"/>
                        </a:rPr>
                        <a:t>++ </a:t>
                      </a:r>
                      <a:r>
                        <a:rPr lang="en-US" sz="1800" i="1" dirty="0" err="1">
                          <a:latin typeface="Arial" pitchFamily="34" charset="0"/>
                          <a:cs typeface="Arial" pitchFamily="34" charset="0"/>
                        </a:rPr>
                        <a:t>expr</a:t>
                      </a:r>
                      <a:r>
                        <a:rPr lang="en-US" sz="1800" dirty="0">
                          <a:latin typeface="Arial" pitchFamily="34" charset="0"/>
                          <a:cs typeface="Arial" pitchFamily="34" charset="0"/>
                        </a:rPr>
                        <a:t>--</a:t>
                      </a:r>
                    </a:p>
                  </a:txBody>
                  <a:tcPr marL="64508" marR="64508" marT="32250" marB="32250" anchor="ctr">
                    <a:lnL>
                      <a:noFill/>
                    </a:lnL>
                    <a:lnR>
                      <a:noFill/>
                    </a:lnR>
                    <a:lnT>
                      <a:noFill/>
                    </a:lnT>
                    <a:lnB>
                      <a:noFill/>
                    </a:lnB>
                  </a:tcPr>
                </a:tc>
                <a:extLst>
                  <a:ext uri="{0D108BD9-81ED-4DB2-BD59-A6C34878D82A}">
                    <a16:rowId xmlns:a16="http://schemas.microsoft.com/office/drawing/2014/main" val="10001"/>
                  </a:ext>
                </a:extLst>
              </a:tr>
              <a:tr h="345632">
                <a:tc>
                  <a:txBody>
                    <a:bodyPr/>
                    <a:lstStyle/>
                    <a:p>
                      <a:r>
                        <a:rPr lang="en-US" sz="1800" dirty="0">
                          <a:latin typeface="Arial" pitchFamily="34" charset="0"/>
                          <a:cs typeface="Arial" pitchFamily="34" charset="0"/>
                        </a:rPr>
                        <a:t>unary</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a:t>
                      </a:r>
                      <a:r>
                        <a:rPr lang="en-US" sz="1800" i="1" dirty="0" err="1">
                          <a:latin typeface="Arial" pitchFamily="34" charset="0"/>
                          <a:cs typeface="Arial" pitchFamily="34" charset="0"/>
                        </a:rPr>
                        <a:t>expr</a:t>
                      </a:r>
                      <a:r>
                        <a:rPr lang="en-US" sz="1800" dirty="0">
                          <a:latin typeface="Arial" pitchFamily="34" charset="0"/>
                          <a:cs typeface="Arial" pitchFamily="34" charset="0"/>
                        </a:rPr>
                        <a:t> --</a:t>
                      </a:r>
                      <a:r>
                        <a:rPr lang="en-US" sz="1800" i="1" dirty="0" err="1">
                          <a:latin typeface="Arial" pitchFamily="34" charset="0"/>
                          <a:cs typeface="Arial" pitchFamily="34" charset="0"/>
                        </a:rPr>
                        <a:t>expr</a:t>
                      </a:r>
                      <a:r>
                        <a:rPr lang="en-US" sz="1800" dirty="0">
                          <a:latin typeface="Arial" pitchFamily="34" charset="0"/>
                          <a:cs typeface="Arial" pitchFamily="34" charset="0"/>
                        </a:rPr>
                        <a:t> +</a:t>
                      </a:r>
                      <a:r>
                        <a:rPr lang="en-US" sz="1800" i="1" dirty="0" err="1">
                          <a:latin typeface="Arial" pitchFamily="34" charset="0"/>
                          <a:cs typeface="Arial" pitchFamily="34" charset="0"/>
                        </a:rPr>
                        <a:t>expr</a:t>
                      </a:r>
                      <a:r>
                        <a:rPr lang="en-US" sz="1800" dirty="0">
                          <a:latin typeface="Arial" pitchFamily="34" charset="0"/>
                          <a:cs typeface="Arial" pitchFamily="34" charset="0"/>
                        </a:rPr>
                        <a:t> -</a:t>
                      </a:r>
                      <a:r>
                        <a:rPr lang="en-US" sz="1800" i="1" dirty="0" err="1">
                          <a:latin typeface="Arial" pitchFamily="34" charset="0"/>
                          <a:cs typeface="Arial" pitchFamily="34" charset="0"/>
                        </a:rPr>
                        <a:t>expr</a:t>
                      </a:r>
                      <a:r>
                        <a:rPr lang="en-US" sz="1800" dirty="0">
                          <a:latin typeface="Arial" pitchFamily="34" charset="0"/>
                          <a:cs typeface="Arial" pitchFamily="34" charset="0"/>
                        </a:rPr>
                        <a:t> ~ !</a:t>
                      </a:r>
                    </a:p>
                  </a:txBody>
                  <a:tcPr marL="64508" marR="64508" marT="32250" marB="32250" anchor="ctr">
                    <a:lnL>
                      <a:noFill/>
                    </a:lnL>
                    <a:lnR>
                      <a:noFill/>
                    </a:lnR>
                    <a:lnT>
                      <a:noFill/>
                    </a:lnT>
                    <a:lnB>
                      <a:noFill/>
                    </a:lnB>
                  </a:tcPr>
                </a:tc>
                <a:extLst>
                  <a:ext uri="{0D108BD9-81ED-4DB2-BD59-A6C34878D82A}">
                    <a16:rowId xmlns:a16="http://schemas.microsoft.com/office/drawing/2014/main" val="10002"/>
                  </a:ext>
                </a:extLst>
              </a:tr>
              <a:tr h="345632">
                <a:tc>
                  <a:txBody>
                    <a:bodyPr/>
                    <a:lstStyle/>
                    <a:p>
                      <a:r>
                        <a:rPr lang="en-US" sz="1800" dirty="0">
                          <a:latin typeface="Arial" pitchFamily="34" charset="0"/>
                          <a:cs typeface="Arial" pitchFamily="34" charset="0"/>
                        </a:rPr>
                        <a:t>multiplicative</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 / %</a:t>
                      </a:r>
                    </a:p>
                  </a:txBody>
                  <a:tcPr marL="64508" marR="64508" marT="32250" marB="32250" anchor="ctr">
                    <a:lnL>
                      <a:noFill/>
                    </a:lnL>
                    <a:lnR>
                      <a:noFill/>
                    </a:lnR>
                    <a:lnT>
                      <a:noFill/>
                    </a:lnT>
                    <a:lnB>
                      <a:noFill/>
                    </a:lnB>
                  </a:tcPr>
                </a:tc>
                <a:extLst>
                  <a:ext uri="{0D108BD9-81ED-4DB2-BD59-A6C34878D82A}">
                    <a16:rowId xmlns:a16="http://schemas.microsoft.com/office/drawing/2014/main" val="10003"/>
                  </a:ext>
                </a:extLst>
              </a:tr>
              <a:tr h="345632">
                <a:tc>
                  <a:txBody>
                    <a:bodyPr/>
                    <a:lstStyle/>
                    <a:p>
                      <a:r>
                        <a:rPr lang="en-US" sz="1800" dirty="0">
                          <a:latin typeface="Arial" pitchFamily="34" charset="0"/>
                          <a:cs typeface="Arial" pitchFamily="34" charset="0"/>
                        </a:rPr>
                        <a:t>additive</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 -</a:t>
                      </a:r>
                    </a:p>
                  </a:txBody>
                  <a:tcPr marL="64508" marR="64508" marT="32250" marB="32250" anchor="ctr">
                    <a:lnL>
                      <a:noFill/>
                    </a:lnL>
                    <a:lnR>
                      <a:noFill/>
                    </a:lnR>
                    <a:lnT>
                      <a:noFill/>
                    </a:lnT>
                    <a:lnB>
                      <a:noFill/>
                    </a:lnB>
                  </a:tcPr>
                </a:tc>
                <a:extLst>
                  <a:ext uri="{0D108BD9-81ED-4DB2-BD59-A6C34878D82A}">
                    <a16:rowId xmlns:a16="http://schemas.microsoft.com/office/drawing/2014/main" val="10004"/>
                  </a:ext>
                </a:extLst>
              </a:tr>
              <a:tr h="345632">
                <a:tc>
                  <a:txBody>
                    <a:bodyPr/>
                    <a:lstStyle/>
                    <a:p>
                      <a:r>
                        <a:rPr lang="en-US" sz="1800" dirty="0">
                          <a:latin typeface="Arial" pitchFamily="34" charset="0"/>
                          <a:cs typeface="Arial" pitchFamily="34" charset="0"/>
                        </a:rPr>
                        <a:t>shift</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&lt;&lt; &gt;&gt; &gt;&gt;&gt;</a:t>
                      </a:r>
                    </a:p>
                  </a:txBody>
                  <a:tcPr marL="64508" marR="64508" marT="32250" marB="32250" anchor="ctr">
                    <a:lnL>
                      <a:noFill/>
                    </a:lnL>
                    <a:lnR>
                      <a:noFill/>
                    </a:lnR>
                    <a:lnT>
                      <a:noFill/>
                    </a:lnT>
                    <a:lnB>
                      <a:noFill/>
                    </a:lnB>
                  </a:tcPr>
                </a:tc>
                <a:extLst>
                  <a:ext uri="{0D108BD9-81ED-4DB2-BD59-A6C34878D82A}">
                    <a16:rowId xmlns:a16="http://schemas.microsoft.com/office/drawing/2014/main" val="10005"/>
                  </a:ext>
                </a:extLst>
              </a:tr>
              <a:tr h="345632">
                <a:tc>
                  <a:txBody>
                    <a:bodyPr/>
                    <a:lstStyle/>
                    <a:p>
                      <a:r>
                        <a:rPr lang="en-US" sz="1800">
                          <a:latin typeface="Arial" pitchFamily="34" charset="0"/>
                          <a:cs typeface="Arial" pitchFamily="34" charset="0"/>
                        </a:rPr>
                        <a:t>relational</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&lt; &gt; &lt;= &gt;= </a:t>
                      </a:r>
                      <a:r>
                        <a:rPr lang="en-US" sz="1800" dirty="0" err="1">
                          <a:latin typeface="Arial" pitchFamily="34" charset="0"/>
                          <a:cs typeface="Arial" pitchFamily="34" charset="0"/>
                        </a:rPr>
                        <a:t>instanceof</a:t>
                      </a:r>
                      <a:endParaRPr lang="en-US" sz="1800" dirty="0">
                        <a:latin typeface="Arial" pitchFamily="34" charset="0"/>
                        <a:cs typeface="Arial" pitchFamily="34" charset="0"/>
                      </a:endParaRPr>
                    </a:p>
                  </a:txBody>
                  <a:tcPr marL="64508" marR="64508" marT="32250" marB="32250" anchor="ctr">
                    <a:lnL>
                      <a:noFill/>
                    </a:lnL>
                    <a:lnR>
                      <a:noFill/>
                    </a:lnR>
                    <a:lnT>
                      <a:noFill/>
                    </a:lnT>
                    <a:lnB>
                      <a:noFill/>
                    </a:lnB>
                  </a:tcPr>
                </a:tc>
                <a:extLst>
                  <a:ext uri="{0D108BD9-81ED-4DB2-BD59-A6C34878D82A}">
                    <a16:rowId xmlns:a16="http://schemas.microsoft.com/office/drawing/2014/main" val="10006"/>
                  </a:ext>
                </a:extLst>
              </a:tr>
              <a:tr h="345632">
                <a:tc>
                  <a:txBody>
                    <a:bodyPr/>
                    <a:lstStyle/>
                    <a:p>
                      <a:r>
                        <a:rPr lang="en-US" sz="1800" dirty="0">
                          <a:latin typeface="Arial" pitchFamily="34" charset="0"/>
                          <a:cs typeface="Arial" pitchFamily="34" charset="0"/>
                        </a:rPr>
                        <a:t>equality</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 !=</a:t>
                      </a:r>
                    </a:p>
                  </a:txBody>
                  <a:tcPr marL="64508" marR="64508" marT="32250" marB="32250" anchor="ctr">
                    <a:lnL>
                      <a:noFill/>
                    </a:lnL>
                    <a:lnR>
                      <a:noFill/>
                    </a:lnR>
                    <a:lnT>
                      <a:noFill/>
                    </a:lnT>
                    <a:lnB>
                      <a:noFill/>
                    </a:lnB>
                  </a:tcPr>
                </a:tc>
                <a:extLst>
                  <a:ext uri="{0D108BD9-81ED-4DB2-BD59-A6C34878D82A}">
                    <a16:rowId xmlns:a16="http://schemas.microsoft.com/office/drawing/2014/main" val="10007"/>
                  </a:ext>
                </a:extLst>
              </a:tr>
              <a:tr h="345632">
                <a:tc>
                  <a:txBody>
                    <a:bodyPr/>
                    <a:lstStyle/>
                    <a:p>
                      <a:r>
                        <a:rPr lang="en-US" sz="1800" dirty="0">
                          <a:latin typeface="Arial" pitchFamily="34" charset="0"/>
                          <a:cs typeface="Arial" pitchFamily="34" charset="0"/>
                        </a:rPr>
                        <a:t>bitwise AND</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&amp;</a:t>
                      </a:r>
                    </a:p>
                  </a:txBody>
                  <a:tcPr marL="64508" marR="64508" marT="32250" marB="32250" anchor="ctr">
                    <a:lnL>
                      <a:noFill/>
                    </a:lnL>
                    <a:lnR>
                      <a:noFill/>
                    </a:lnR>
                    <a:lnT>
                      <a:noFill/>
                    </a:lnT>
                    <a:lnB>
                      <a:noFill/>
                    </a:lnB>
                  </a:tcPr>
                </a:tc>
                <a:extLst>
                  <a:ext uri="{0D108BD9-81ED-4DB2-BD59-A6C34878D82A}">
                    <a16:rowId xmlns:a16="http://schemas.microsoft.com/office/drawing/2014/main" val="10008"/>
                  </a:ext>
                </a:extLst>
              </a:tr>
              <a:tr h="613140">
                <a:tc>
                  <a:txBody>
                    <a:bodyPr/>
                    <a:lstStyle/>
                    <a:p>
                      <a:r>
                        <a:rPr lang="en-US" sz="1800" dirty="0">
                          <a:latin typeface="Arial" pitchFamily="34" charset="0"/>
                          <a:cs typeface="Arial" pitchFamily="34" charset="0"/>
                        </a:rPr>
                        <a:t>bitwise exclusive OR</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a:t>
                      </a:r>
                    </a:p>
                  </a:txBody>
                  <a:tcPr marL="64508" marR="64508" marT="32250" marB="32250" anchor="ctr">
                    <a:lnL>
                      <a:noFill/>
                    </a:lnL>
                    <a:lnR>
                      <a:noFill/>
                    </a:lnR>
                    <a:lnT>
                      <a:noFill/>
                    </a:lnT>
                    <a:lnB>
                      <a:noFill/>
                    </a:lnB>
                  </a:tcPr>
                </a:tc>
                <a:extLst>
                  <a:ext uri="{0D108BD9-81ED-4DB2-BD59-A6C34878D82A}">
                    <a16:rowId xmlns:a16="http://schemas.microsoft.com/office/drawing/2014/main" val="10009"/>
                  </a:ext>
                </a:extLst>
              </a:tr>
              <a:tr h="345632">
                <a:tc>
                  <a:txBody>
                    <a:bodyPr/>
                    <a:lstStyle/>
                    <a:p>
                      <a:r>
                        <a:rPr lang="en-US" sz="1800">
                          <a:latin typeface="Arial" pitchFamily="34" charset="0"/>
                          <a:cs typeface="Arial" pitchFamily="34" charset="0"/>
                        </a:rPr>
                        <a:t>bitwise inclusive OR</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a:t>
                      </a:r>
                    </a:p>
                  </a:txBody>
                  <a:tcPr marL="64508" marR="64508" marT="32250" marB="32250" anchor="ctr">
                    <a:lnL>
                      <a:noFill/>
                    </a:lnL>
                    <a:lnR>
                      <a:noFill/>
                    </a:lnR>
                    <a:lnT>
                      <a:noFill/>
                    </a:lnT>
                    <a:lnB>
                      <a:noFill/>
                    </a:lnB>
                  </a:tcPr>
                </a:tc>
                <a:extLst>
                  <a:ext uri="{0D108BD9-81ED-4DB2-BD59-A6C34878D82A}">
                    <a16:rowId xmlns:a16="http://schemas.microsoft.com/office/drawing/2014/main" val="10010"/>
                  </a:ext>
                </a:extLst>
              </a:tr>
              <a:tr h="345632">
                <a:tc>
                  <a:txBody>
                    <a:bodyPr/>
                    <a:lstStyle/>
                    <a:p>
                      <a:r>
                        <a:rPr lang="en-US" sz="1800">
                          <a:latin typeface="Arial" pitchFamily="34" charset="0"/>
                          <a:cs typeface="Arial" pitchFamily="34" charset="0"/>
                        </a:rPr>
                        <a:t>logical AND</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&amp;&amp;</a:t>
                      </a:r>
                    </a:p>
                  </a:txBody>
                  <a:tcPr marL="64508" marR="64508" marT="32250" marB="32250" anchor="ctr">
                    <a:lnL>
                      <a:noFill/>
                    </a:lnL>
                    <a:lnR>
                      <a:noFill/>
                    </a:lnR>
                    <a:lnT>
                      <a:noFill/>
                    </a:lnT>
                    <a:lnB>
                      <a:noFill/>
                    </a:lnB>
                  </a:tcPr>
                </a:tc>
                <a:extLst>
                  <a:ext uri="{0D108BD9-81ED-4DB2-BD59-A6C34878D82A}">
                    <a16:rowId xmlns:a16="http://schemas.microsoft.com/office/drawing/2014/main" val="10011"/>
                  </a:ext>
                </a:extLst>
              </a:tr>
              <a:tr h="345632">
                <a:tc>
                  <a:txBody>
                    <a:bodyPr/>
                    <a:lstStyle/>
                    <a:p>
                      <a:r>
                        <a:rPr lang="en-US" sz="1800">
                          <a:latin typeface="Arial" pitchFamily="34" charset="0"/>
                          <a:cs typeface="Arial" pitchFamily="34" charset="0"/>
                        </a:rPr>
                        <a:t>logical OR</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a:t>
                      </a:r>
                    </a:p>
                  </a:txBody>
                  <a:tcPr marL="64508" marR="64508" marT="32250" marB="32250" anchor="ctr">
                    <a:lnL>
                      <a:noFill/>
                    </a:lnL>
                    <a:lnR>
                      <a:noFill/>
                    </a:lnR>
                    <a:lnT>
                      <a:noFill/>
                    </a:lnT>
                    <a:lnB>
                      <a:noFill/>
                    </a:lnB>
                  </a:tcPr>
                </a:tc>
                <a:extLst>
                  <a:ext uri="{0D108BD9-81ED-4DB2-BD59-A6C34878D82A}">
                    <a16:rowId xmlns:a16="http://schemas.microsoft.com/office/drawing/2014/main" val="10012"/>
                  </a:ext>
                </a:extLst>
              </a:tr>
              <a:tr h="345632">
                <a:tc>
                  <a:txBody>
                    <a:bodyPr/>
                    <a:lstStyle/>
                    <a:p>
                      <a:r>
                        <a:rPr lang="en-US" sz="1800">
                          <a:latin typeface="Arial" pitchFamily="34" charset="0"/>
                          <a:cs typeface="Arial" pitchFamily="34" charset="0"/>
                        </a:rPr>
                        <a:t>ternary</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 :</a:t>
                      </a:r>
                    </a:p>
                  </a:txBody>
                  <a:tcPr marL="64508" marR="64508" marT="32250" marB="32250" anchor="ctr">
                    <a:lnL>
                      <a:noFill/>
                    </a:lnL>
                    <a:lnR>
                      <a:noFill/>
                    </a:lnR>
                    <a:lnT>
                      <a:noFill/>
                    </a:lnT>
                    <a:lnB>
                      <a:noFill/>
                    </a:lnB>
                  </a:tcPr>
                </a:tc>
                <a:extLst>
                  <a:ext uri="{0D108BD9-81ED-4DB2-BD59-A6C34878D82A}">
                    <a16:rowId xmlns:a16="http://schemas.microsoft.com/office/drawing/2014/main" val="10013"/>
                  </a:ext>
                </a:extLst>
              </a:tr>
              <a:tr h="342086">
                <a:tc>
                  <a:txBody>
                    <a:bodyPr/>
                    <a:lstStyle/>
                    <a:p>
                      <a:r>
                        <a:rPr lang="en-US" sz="1800">
                          <a:latin typeface="Arial" pitchFamily="34" charset="0"/>
                          <a:cs typeface="Arial" pitchFamily="34" charset="0"/>
                        </a:rPr>
                        <a:t>assignment</a:t>
                      </a:r>
                    </a:p>
                  </a:txBody>
                  <a:tcPr marL="64508" marR="64508" marT="32250" marB="32250" anchor="ctr">
                    <a:lnL>
                      <a:noFill/>
                    </a:lnL>
                    <a:lnR>
                      <a:noFill/>
                    </a:lnR>
                    <a:lnT>
                      <a:noFill/>
                    </a:lnT>
                    <a:lnB>
                      <a:noFill/>
                    </a:lnB>
                  </a:tcPr>
                </a:tc>
                <a:tc>
                  <a:txBody>
                    <a:bodyPr/>
                    <a:lstStyle/>
                    <a:p>
                      <a:r>
                        <a:rPr lang="en-US" sz="1800" dirty="0">
                          <a:latin typeface="Arial" pitchFamily="34" charset="0"/>
                          <a:cs typeface="Arial" pitchFamily="34" charset="0"/>
                        </a:rPr>
                        <a:t>= += -= *= /= %= &amp;= ^= |= &lt;&lt;= &gt;&gt;= &gt;&gt;&gt;=</a:t>
                      </a:r>
                    </a:p>
                  </a:txBody>
                  <a:tcPr marL="64508" marR="64508" marT="32250" marB="32250" anchor="ctr">
                    <a:lnL>
                      <a:noFill/>
                    </a:lnL>
                    <a:lnR>
                      <a:noFill/>
                    </a:lnR>
                    <a:lnT>
                      <a:noFill/>
                    </a:lnT>
                    <a:lnB>
                      <a:noFill/>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3609030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latin typeface="Arial" charset="0"/>
                <a:cs typeface="Arial" charset="0"/>
              </a:rPr>
              <a:t>Type Casting</a:t>
            </a:r>
          </a:p>
        </p:txBody>
      </p:sp>
      <p:sp>
        <p:nvSpPr>
          <p:cNvPr id="208900" name="Rectangle 4"/>
          <p:cNvSpPr>
            <a:spLocks noGrp="1" noChangeArrowheads="1"/>
          </p:cNvSpPr>
          <p:nvPr>
            <p:ph idx="1"/>
          </p:nvPr>
        </p:nvSpPr>
        <p:spPr/>
        <p:txBody>
          <a:bodyPr/>
          <a:lstStyle/>
          <a:p>
            <a:pPr eaLnBrk="1" hangingPunct="1">
              <a:spcBef>
                <a:spcPts val="600"/>
              </a:spcBef>
            </a:pPr>
            <a:r>
              <a:rPr lang="en-US" altLang="en-US" sz="2400" smtClean="0">
                <a:latin typeface="Arial" charset="0"/>
                <a:cs typeface="Times New Roman" pitchFamily="18" charset="0"/>
              </a:rPr>
              <a:t>In type casting, a data type is converted into another data type.</a:t>
            </a:r>
          </a:p>
          <a:p>
            <a:pPr eaLnBrk="1" hangingPunct="1">
              <a:spcBef>
                <a:spcPts val="600"/>
              </a:spcBef>
            </a:pPr>
            <a:r>
              <a:rPr lang="en-US" altLang="en-US" sz="2400" b="1" smtClean="0">
                <a:latin typeface="Arial" charset="0"/>
                <a:cs typeface="Arial" charset="0"/>
              </a:rPr>
              <a:t>Automatic Type Promotion in Expressions</a:t>
            </a:r>
          </a:p>
          <a:p>
            <a:pPr eaLnBrk="1" hangingPunct="1">
              <a:spcBef>
                <a:spcPts val="600"/>
              </a:spcBef>
            </a:pPr>
            <a:r>
              <a:rPr lang="en-US" altLang="en-US" sz="2400" b="1" smtClean="0">
                <a:latin typeface="Arial" charset="0"/>
                <a:cs typeface="Arial" charset="0"/>
              </a:rPr>
              <a:t>Example:</a:t>
            </a:r>
          </a:p>
          <a:p>
            <a:pPr lvl="1">
              <a:spcBef>
                <a:spcPts val="600"/>
              </a:spcBef>
              <a:buFont typeface="Wingdings" pitchFamily="2" charset="2"/>
              <a:buNone/>
            </a:pPr>
            <a:r>
              <a:rPr lang="en-US" altLang="en-US" sz="2000" b="1" smtClean="0">
                <a:solidFill>
                  <a:srgbClr val="7F0055"/>
                </a:solidFill>
                <a:latin typeface="Consolas" pitchFamily="49" charset="0"/>
                <a:cs typeface="Arial" charset="0"/>
              </a:rPr>
              <a:t>public</a:t>
            </a:r>
            <a:r>
              <a:rPr lang="en-US" altLang="en-US" sz="2000" b="1" smtClean="0">
                <a:solidFill>
                  <a:srgbClr val="000000"/>
                </a:solidFill>
                <a:latin typeface="Consolas" pitchFamily="49" charset="0"/>
                <a:cs typeface="Arial" charset="0"/>
              </a:rPr>
              <a:t> </a:t>
            </a:r>
            <a:r>
              <a:rPr lang="en-US" altLang="en-US" sz="2000" b="1" smtClean="0">
                <a:solidFill>
                  <a:srgbClr val="7F0055"/>
                </a:solidFill>
                <a:latin typeface="Consolas" pitchFamily="49" charset="0"/>
                <a:cs typeface="Arial" charset="0"/>
              </a:rPr>
              <a:t>class</a:t>
            </a:r>
            <a:r>
              <a:rPr lang="en-US" altLang="en-US" sz="2000" b="1" smtClean="0">
                <a:solidFill>
                  <a:srgbClr val="000000"/>
                </a:solidFill>
                <a:latin typeface="Consolas" pitchFamily="49" charset="0"/>
                <a:cs typeface="Arial" charset="0"/>
              </a:rPr>
              <a:t> AutomaticTypePromotion {</a:t>
            </a:r>
          </a:p>
          <a:p>
            <a:pPr lvl="2">
              <a:spcBef>
                <a:spcPts val="600"/>
              </a:spcBef>
              <a:buFont typeface="Wingdings" pitchFamily="2" charset="2"/>
              <a:buNone/>
            </a:pPr>
            <a:r>
              <a:rPr lang="en-US" altLang="en-US" sz="2000" b="1" smtClean="0">
                <a:solidFill>
                  <a:srgbClr val="7F0055"/>
                </a:solidFill>
                <a:latin typeface="Consolas" pitchFamily="49" charset="0"/>
                <a:cs typeface="Arial" charset="0"/>
              </a:rPr>
              <a:t>public</a:t>
            </a:r>
            <a:r>
              <a:rPr lang="en-US" altLang="en-US" sz="2000" b="1" smtClean="0">
                <a:solidFill>
                  <a:srgbClr val="000000"/>
                </a:solidFill>
                <a:latin typeface="Consolas" pitchFamily="49" charset="0"/>
                <a:cs typeface="Arial" charset="0"/>
              </a:rPr>
              <a:t> </a:t>
            </a:r>
            <a:r>
              <a:rPr lang="en-US" altLang="en-US" sz="2000" b="1" smtClean="0">
                <a:solidFill>
                  <a:srgbClr val="7F0055"/>
                </a:solidFill>
                <a:latin typeface="Consolas" pitchFamily="49" charset="0"/>
                <a:cs typeface="Arial" charset="0"/>
              </a:rPr>
              <a:t>static</a:t>
            </a:r>
            <a:r>
              <a:rPr lang="en-US" altLang="en-US" sz="2000" b="1" smtClean="0">
                <a:solidFill>
                  <a:srgbClr val="000000"/>
                </a:solidFill>
                <a:latin typeface="Consolas" pitchFamily="49" charset="0"/>
                <a:cs typeface="Arial" charset="0"/>
              </a:rPr>
              <a:t> </a:t>
            </a:r>
            <a:r>
              <a:rPr lang="en-US" altLang="en-US" sz="2000" b="1" smtClean="0">
                <a:solidFill>
                  <a:srgbClr val="7F0055"/>
                </a:solidFill>
                <a:latin typeface="Consolas" pitchFamily="49" charset="0"/>
                <a:cs typeface="Arial" charset="0"/>
              </a:rPr>
              <a:t>void</a:t>
            </a:r>
            <a:r>
              <a:rPr lang="en-US" altLang="en-US" sz="2000" b="1" smtClean="0">
                <a:solidFill>
                  <a:srgbClr val="000000"/>
                </a:solidFill>
                <a:latin typeface="Consolas" pitchFamily="49" charset="0"/>
                <a:cs typeface="Arial" charset="0"/>
              </a:rPr>
              <a:t> main(String[] argv) {</a:t>
            </a:r>
          </a:p>
          <a:p>
            <a:pPr lvl="3">
              <a:spcBef>
                <a:spcPts val="600"/>
              </a:spcBef>
              <a:buFont typeface="Arial" charset="0"/>
              <a:buNone/>
            </a:pPr>
            <a:r>
              <a:rPr lang="pt-BR" altLang="en-US" b="1" smtClean="0">
                <a:solidFill>
                  <a:srgbClr val="7F0055"/>
                </a:solidFill>
                <a:latin typeface="Consolas" pitchFamily="49" charset="0"/>
                <a:cs typeface="Arial" charset="0"/>
              </a:rPr>
              <a:t>byte</a:t>
            </a:r>
            <a:r>
              <a:rPr lang="pt-BR" altLang="en-US" b="1" smtClean="0">
                <a:solidFill>
                  <a:srgbClr val="000000"/>
                </a:solidFill>
                <a:latin typeface="Consolas" pitchFamily="49" charset="0"/>
                <a:cs typeface="Arial" charset="0"/>
              </a:rPr>
              <a:t> a = 40;</a:t>
            </a:r>
            <a:endParaRPr lang="pt-BR" altLang="en-US" b="1" u="sng" smtClean="0">
              <a:solidFill>
                <a:srgbClr val="3F7F5F"/>
              </a:solidFill>
              <a:latin typeface="Consolas" pitchFamily="49" charset="0"/>
              <a:cs typeface="Arial" charset="0"/>
            </a:endParaRPr>
          </a:p>
          <a:p>
            <a:pPr lvl="3">
              <a:spcBef>
                <a:spcPts val="600"/>
              </a:spcBef>
              <a:buFont typeface="Arial" charset="0"/>
              <a:buNone/>
            </a:pPr>
            <a:r>
              <a:rPr lang="en-US" altLang="en-US" b="1" smtClean="0">
                <a:solidFill>
                  <a:srgbClr val="7F0055"/>
                </a:solidFill>
                <a:latin typeface="Consolas" pitchFamily="49" charset="0"/>
                <a:cs typeface="Arial" charset="0"/>
              </a:rPr>
              <a:t>byte</a:t>
            </a:r>
            <a:r>
              <a:rPr lang="en-US" altLang="en-US" b="1" smtClean="0">
                <a:solidFill>
                  <a:srgbClr val="000000"/>
                </a:solidFill>
                <a:latin typeface="Consolas" pitchFamily="49" charset="0"/>
                <a:cs typeface="Arial" charset="0"/>
              </a:rPr>
              <a:t> b = 50;</a:t>
            </a:r>
          </a:p>
          <a:p>
            <a:pPr lvl="3">
              <a:spcBef>
                <a:spcPts val="600"/>
              </a:spcBef>
              <a:buFont typeface="Arial" charset="0"/>
              <a:buNone/>
            </a:pPr>
            <a:r>
              <a:rPr lang="en-US" altLang="en-US" b="1" smtClean="0">
                <a:solidFill>
                  <a:srgbClr val="7F0055"/>
                </a:solidFill>
                <a:latin typeface="Consolas" pitchFamily="49" charset="0"/>
                <a:cs typeface="Arial" charset="0"/>
              </a:rPr>
              <a:t>byte</a:t>
            </a:r>
            <a:r>
              <a:rPr lang="en-US" altLang="en-US" b="1" smtClean="0">
                <a:solidFill>
                  <a:srgbClr val="000000"/>
                </a:solidFill>
                <a:latin typeface="Consolas" pitchFamily="49" charset="0"/>
                <a:cs typeface="Arial" charset="0"/>
              </a:rPr>
              <a:t> c = 100;</a:t>
            </a:r>
          </a:p>
          <a:p>
            <a:pPr lvl="3">
              <a:spcBef>
                <a:spcPts val="600"/>
              </a:spcBef>
              <a:buFont typeface="Arial" charset="0"/>
              <a:buNone/>
            </a:pPr>
            <a:r>
              <a:rPr lang="en-US" altLang="en-US" b="1" smtClean="0">
                <a:solidFill>
                  <a:srgbClr val="7F0055"/>
                </a:solidFill>
                <a:latin typeface="Consolas" pitchFamily="49" charset="0"/>
                <a:cs typeface="Arial" charset="0"/>
              </a:rPr>
              <a:t>int</a:t>
            </a:r>
            <a:r>
              <a:rPr lang="en-US" altLang="en-US" b="1" smtClean="0">
                <a:solidFill>
                  <a:srgbClr val="000000"/>
                </a:solidFill>
                <a:latin typeface="Consolas" pitchFamily="49" charset="0"/>
                <a:cs typeface="Arial" charset="0"/>
              </a:rPr>
              <a:t> d = a * b / c;</a:t>
            </a:r>
          </a:p>
          <a:p>
            <a:pPr lvl="3">
              <a:spcBef>
                <a:spcPts val="600"/>
              </a:spcBef>
              <a:buFont typeface="Arial" charset="0"/>
              <a:buNone/>
            </a:pPr>
            <a:r>
              <a:rPr lang="en-US" altLang="en-US" smtClean="0">
                <a:latin typeface="Arial" charset="0"/>
                <a:cs typeface="Arial" charset="0"/>
              </a:rPr>
              <a:t>b = b * 2; </a:t>
            </a:r>
            <a:r>
              <a:rPr lang="en-US" altLang="en-US" b="1" smtClean="0">
                <a:solidFill>
                  <a:srgbClr val="3F7F5F"/>
                </a:solidFill>
                <a:latin typeface="Arial" charset="0"/>
                <a:cs typeface="Arial" charset="0"/>
              </a:rPr>
              <a:t>// Error! Cannot assign an int to a byte!</a:t>
            </a:r>
            <a:endParaRPr lang="en-US" altLang="en-US" b="1" smtClean="0">
              <a:solidFill>
                <a:srgbClr val="000000"/>
              </a:solidFill>
              <a:latin typeface="Consolas" pitchFamily="49" charset="0"/>
              <a:cs typeface="Arial" charset="0"/>
            </a:endParaRPr>
          </a:p>
          <a:p>
            <a:pPr lvl="3">
              <a:spcBef>
                <a:spcPts val="600"/>
              </a:spcBef>
              <a:buFont typeface="Arial" charset="0"/>
              <a:buNone/>
            </a:pPr>
            <a:r>
              <a:rPr lang="en-US" altLang="en-US" smtClean="0">
                <a:solidFill>
                  <a:srgbClr val="000000"/>
                </a:solidFill>
                <a:latin typeface="Consolas" pitchFamily="49" charset="0"/>
                <a:cs typeface="Arial" charset="0"/>
              </a:rPr>
              <a:t>System.</a:t>
            </a:r>
            <a:r>
              <a:rPr lang="en-US" altLang="en-US" i="1" smtClean="0">
                <a:solidFill>
                  <a:srgbClr val="0000C0"/>
                </a:solidFill>
                <a:latin typeface="Consolas" pitchFamily="49" charset="0"/>
                <a:cs typeface="Arial" charset="0"/>
              </a:rPr>
              <a:t>out</a:t>
            </a:r>
            <a:r>
              <a:rPr lang="en-US" altLang="en-US" i="1" smtClean="0">
                <a:solidFill>
                  <a:srgbClr val="000000"/>
                </a:solidFill>
                <a:latin typeface="Consolas" pitchFamily="49" charset="0"/>
                <a:cs typeface="Arial" charset="0"/>
              </a:rPr>
              <a:t>.println(</a:t>
            </a:r>
            <a:r>
              <a:rPr lang="en-US" altLang="en-US" i="1" smtClean="0">
                <a:solidFill>
                  <a:srgbClr val="2A00FF"/>
                </a:solidFill>
                <a:latin typeface="Consolas" pitchFamily="49" charset="0"/>
                <a:cs typeface="Arial" charset="0"/>
              </a:rPr>
              <a:t>"Value d: "</a:t>
            </a:r>
            <a:r>
              <a:rPr lang="en-US" altLang="en-US" i="1" smtClean="0">
                <a:solidFill>
                  <a:srgbClr val="000000"/>
                </a:solidFill>
                <a:latin typeface="Consolas" pitchFamily="49" charset="0"/>
                <a:cs typeface="Arial" charset="0"/>
              </a:rPr>
              <a:t> + d);</a:t>
            </a:r>
          </a:p>
          <a:p>
            <a:pPr lvl="2">
              <a:spcBef>
                <a:spcPts val="600"/>
              </a:spcBef>
              <a:buFont typeface="Wingdings" pitchFamily="2" charset="2"/>
              <a:buNone/>
            </a:pPr>
            <a:r>
              <a:rPr lang="en-US" altLang="en-US" sz="2000" smtClean="0">
                <a:solidFill>
                  <a:srgbClr val="000000"/>
                </a:solidFill>
                <a:latin typeface="Consolas" pitchFamily="49" charset="0"/>
                <a:cs typeface="Arial" charset="0"/>
              </a:rPr>
              <a:t>}</a:t>
            </a:r>
          </a:p>
          <a:p>
            <a:pPr lvl="1">
              <a:spcBef>
                <a:spcPts val="600"/>
              </a:spcBef>
              <a:buFont typeface="Wingdings" pitchFamily="2" charset="2"/>
              <a:buNone/>
            </a:pPr>
            <a:r>
              <a:rPr lang="en-US" altLang="en-US" sz="2000" smtClean="0">
                <a:solidFill>
                  <a:srgbClr val="000000"/>
                </a:solidFill>
                <a:latin typeface="Consolas" pitchFamily="49" charset="0"/>
                <a:cs typeface="Arial" charset="0"/>
              </a:rPr>
              <a:t>}</a:t>
            </a:r>
            <a:endParaRPr lang="en-US" altLang="en-US" sz="2000" smtClean="0">
              <a:latin typeface="Arial"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44</a:t>
            </a:fld>
            <a:endParaRPr lang="en-US"/>
          </a:p>
        </p:txBody>
      </p:sp>
    </p:spTree>
    <p:extLst>
      <p:ext uri="{BB962C8B-B14F-4D97-AF65-F5344CB8AC3E}">
        <p14:creationId xmlns:p14="http://schemas.microsoft.com/office/powerpoint/2010/main" val="313446121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latin typeface="Arial" charset="0"/>
                <a:cs typeface="Arial" charset="0"/>
              </a:rPr>
              <a:t>Type Casting</a:t>
            </a:r>
          </a:p>
        </p:txBody>
      </p:sp>
      <p:sp>
        <p:nvSpPr>
          <p:cNvPr id="208900" name="Rectangle 4"/>
          <p:cNvSpPr>
            <a:spLocks noGrp="1" noChangeArrowheads="1"/>
          </p:cNvSpPr>
          <p:nvPr>
            <p:ph idx="1"/>
          </p:nvPr>
        </p:nvSpPr>
        <p:spPr/>
        <p:txBody>
          <a:bodyPr/>
          <a:lstStyle/>
          <a:p>
            <a:pPr eaLnBrk="1" hangingPunct="1">
              <a:spcBef>
                <a:spcPts val="600"/>
              </a:spcBef>
            </a:pPr>
            <a:r>
              <a:rPr lang="en-US" altLang="en-US" sz="2400" b="1" smtClean="0">
                <a:latin typeface="Arial" charset="0"/>
                <a:cs typeface="Arial" charset="0"/>
              </a:rPr>
              <a:t>Type casting in Expressions</a:t>
            </a:r>
          </a:p>
          <a:p>
            <a:pPr algn="just" eaLnBrk="1" hangingPunct="1">
              <a:spcBef>
                <a:spcPts val="600"/>
              </a:spcBef>
              <a:buFont typeface="Wingdings" pitchFamily="2" charset="2"/>
              <a:buNone/>
            </a:pPr>
            <a:r>
              <a:rPr lang="en-US" altLang="en-US" sz="2400" smtClean="0">
                <a:latin typeface="Arial" charset="0"/>
                <a:cs typeface="Arial" charset="0"/>
              </a:rPr>
              <a:t>	Casting is used for explicit type conversion. It loses information above the magnitude of the value being converted</a:t>
            </a:r>
          </a:p>
          <a:p>
            <a:pPr eaLnBrk="1" hangingPunct="1">
              <a:spcBef>
                <a:spcPts val="600"/>
              </a:spcBef>
            </a:pPr>
            <a:r>
              <a:rPr lang="en-US" altLang="en-US" sz="2400" b="1" smtClean="0">
                <a:latin typeface="Arial" charset="0"/>
                <a:cs typeface="Arial" charset="0"/>
              </a:rPr>
              <a:t>Example:</a:t>
            </a:r>
          </a:p>
          <a:p>
            <a:pPr lvl="1">
              <a:buFont typeface="Wingdings" pitchFamily="2" charset="2"/>
              <a:buNone/>
            </a:pPr>
            <a:r>
              <a:rPr lang="en-US" altLang="en-US" sz="2200" b="1" smtClean="0">
                <a:solidFill>
                  <a:srgbClr val="7F0055"/>
                </a:solidFill>
                <a:latin typeface="Consolas" pitchFamily="49" charset="0"/>
                <a:cs typeface="Arial" charset="0"/>
              </a:rPr>
              <a:t>float</a:t>
            </a:r>
            <a:r>
              <a:rPr lang="en-US" altLang="en-US" sz="2200" b="1" smtClean="0">
                <a:solidFill>
                  <a:srgbClr val="000000"/>
                </a:solidFill>
                <a:latin typeface="Consolas" pitchFamily="49" charset="0"/>
                <a:cs typeface="Arial" charset="0"/>
              </a:rPr>
              <a:t> f = 34.89675f;</a:t>
            </a:r>
          </a:p>
          <a:p>
            <a:pPr lvl="1">
              <a:buFont typeface="Wingdings" pitchFamily="2" charset="2"/>
              <a:buNone/>
            </a:pPr>
            <a:r>
              <a:rPr lang="en-US" altLang="en-US" sz="2200" smtClean="0">
                <a:solidFill>
                  <a:srgbClr val="000000"/>
                </a:solidFill>
                <a:latin typeface="Consolas" pitchFamily="49" charset="0"/>
                <a:cs typeface="Arial" charset="0"/>
              </a:rPr>
              <a:t>d = (</a:t>
            </a:r>
            <a:r>
              <a:rPr lang="en-US" altLang="en-US" sz="2200" b="1" smtClean="0">
                <a:solidFill>
                  <a:srgbClr val="7F0055"/>
                </a:solidFill>
                <a:latin typeface="Consolas" pitchFamily="49" charset="0"/>
                <a:cs typeface="Arial" charset="0"/>
              </a:rPr>
              <a:t>int</a:t>
            </a:r>
            <a:r>
              <a:rPr lang="en-US" altLang="en-US" sz="2200" b="1" smtClean="0">
                <a:solidFill>
                  <a:srgbClr val="000000"/>
                </a:solidFill>
                <a:latin typeface="Consolas" pitchFamily="49" charset="0"/>
                <a:cs typeface="Arial" charset="0"/>
              </a:rPr>
              <a:t>) (f + 10);</a:t>
            </a:r>
            <a:endParaRPr lang="en-US" altLang="en-US" sz="2200" smtClean="0">
              <a:latin typeface="Arial"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45</a:t>
            </a:fld>
            <a:endParaRPr lang="en-US"/>
          </a:p>
        </p:txBody>
      </p:sp>
    </p:spTree>
    <p:extLst>
      <p:ext uri="{BB962C8B-B14F-4D97-AF65-F5344CB8AC3E}">
        <p14:creationId xmlns:p14="http://schemas.microsoft.com/office/powerpoint/2010/main" val="151369569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latin typeface="Arial" charset="0"/>
                <a:cs typeface="Arial" charset="0"/>
              </a:rPr>
              <a:t>Type Casting</a:t>
            </a:r>
          </a:p>
        </p:txBody>
      </p:sp>
      <p:sp>
        <p:nvSpPr>
          <p:cNvPr id="47107" name="Rectangle 3"/>
          <p:cNvSpPr>
            <a:spLocks noGrp="1" noChangeArrowheads="1"/>
          </p:cNvSpPr>
          <p:nvPr>
            <p:ph idx="1"/>
          </p:nvPr>
        </p:nvSpPr>
        <p:spPr/>
        <p:txBody>
          <a:bodyPr/>
          <a:lstStyle/>
          <a:p>
            <a:pPr eaLnBrk="1" hangingPunct="1">
              <a:spcBef>
                <a:spcPts val="600"/>
              </a:spcBef>
              <a:spcAft>
                <a:spcPts val="600"/>
              </a:spcAft>
            </a:pPr>
            <a:r>
              <a:rPr lang="en-US" altLang="en-US" sz="2600" b="1" smtClean="0">
                <a:latin typeface="Arial" charset="0"/>
                <a:cs typeface="Arial" charset="0"/>
              </a:rPr>
              <a:t>Widening</a:t>
            </a:r>
            <a:r>
              <a:rPr lang="en-US" altLang="en-US" sz="2600" baseline="30000" smtClean="0">
                <a:latin typeface="Arial" charset="0"/>
                <a:cs typeface="Arial" charset="0"/>
              </a:rPr>
              <a:t>[an</a:t>
            </a:r>
            <a:r>
              <a:rPr lang="en-US" altLang="en-US" sz="2600" smtClean="0">
                <a:latin typeface="Arial" charset="0"/>
                <a:cs typeface="Arial" charset="0"/>
              </a:rPr>
              <a:t> </a:t>
            </a:r>
            <a:r>
              <a:rPr lang="en-US" altLang="en-US" sz="2600" baseline="30000" smtClean="0">
                <a:latin typeface="Arial" charset="0"/>
                <a:cs typeface="Arial" charset="0"/>
              </a:rPr>
              <a:t>toàn/mở rộng]</a:t>
            </a:r>
            <a:r>
              <a:rPr lang="en-US" altLang="en-US" sz="2600" b="1" smtClean="0">
                <a:latin typeface="Arial" charset="0"/>
                <a:cs typeface="Arial" charset="0"/>
              </a:rPr>
              <a:t>conversions:</a:t>
            </a:r>
          </a:p>
          <a:p>
            <a:pPr eaLnBrk="1" hangingPunct="1">
              <a:spcBef>
                <a:spcPts val="600"/>
              </a:spcBef>
              <a:spcAft>
                <a:spcPts val="600"/>
              </a:spcAft>
              <a:buFont typeface="Wingdings" pitchFamily="2" charset="2"/>
              <a:buNone/>
            </a:pPr>
            <a:r>
              <a:rPr lang="en-US" altLang="en-US" sz="2000" smtClean="0">
                <a:latin typeface="Arial" charset="0"/>
                <a:cs typeface="Arial" charset="0"/>
              </a:rPr>
              <a:t>	</a:t>
            </a:r>
            <a:r>
              <a:rPr lang="en-US" altLang="en-US" sz="2400" smtClean="0">
                <a:latin typeface="Arial" charset="0"/>
                <a:cs typeface="Arial" charset="0"/>
              </a:rPr>
              <a:t>char-&gt;int</a:t>
            </a:r>
          </a:p>
          <a:p>
            <a:pPr eaLnBrk="1" hangingPunct="1">
              <a:spcBef>
                <a:spcPts val="600"/>
              </a:spcBef>
              <a:spcAft>
                <a:spcPts val="600"/>
              </a:spcAft>
              <a:buFont typeface="Wingdings" pitchFamily="2" charset="2"/>
              <a:buNone/>
            </a:pPr>
            <a:r>
              <a:rPr lang="en-US" altLang="en-US" sz="2400" smtClean="0">
                <a:latin typeface="Arial" charset="0"/>
                <a:cs typeface="Arial" charset="0"/>
              </a:rPr>
              <a:t>	byte-&gt;short-&gt;int-&gt;long-&gt;float-&gt;double</a:t>
            </a:r>
          </a:p>
          <a:p>
            <a:pPr eaLnBrk="1" hangingPunct="1">
              <a:spcBef>
                <a:spcPts val="600"/>
              </a:spcBef>
              <a:spcAft>
                <a:spcPts val="600"/>
              </a:spcAft>
            </a:pPr>
            <a:r>
              <a:rPr lang="en-US" altLang="en-US" sz="2600" b="1" smtClean="0">
                <a:latin typeface="Arial" charset="0"/>
                <a:cs typeface="Arial" charset="0"/>
              </a:rPr>
              <a:t>Here are the Type Promotion Rules</a:t>
            </a:r>
          </a:p>
          <a:p>
            <a:pPr lvl="1" eaLnBrk="1" hangingPunct="1">
              <a:spcBef>
                <a:spcPts val="600"/>
              </a:spcBef>
              <a:spcAft>
                <a:spcPts val="600"/>
              </a:spcAft>
            </a:pPr>
            <a:r>
              <a:rPr lang="en-US" altLang="en-US" sz="2400" smtClean="0">
                <a:latin typeface="Arial" charset="0"/>
                <a:cs typeface="Arial" charset="0"/>
              </a:rPr>
              <a:t>All </a:t>
            </a:r>
            <a:r>
              <a:rPr lang="en-US" altLang="en-US" sz="2400" smtClean="0">
                <a:latin typeface="Courier New" pitchFamily="49" charset="0"/>
                <a:cs typeface="Arial" charset="0"/>
              </a:rPr>
              <a:t>byte</a:t>
            </a:r>
            <a:r>
              <a:rPr lang="en-US" altLang="en-US" sz="2400" smtClean="0">
                <a:latin typeface="Arial" charset="0"/>
                <a:cs typeface="Arial" charset="0"/>
              </a:rPr>
              <a:t> and </a:t>
            </a:r>
            <a:r>
              <a:rPr lang="en-US" altLang="en-US" sz="2400" smtClean="0">
                <a:latin typeface="Courier New" pitchFamily="49" charset="0"/>
                <a:cs typeface="Arial" charset="0"/>
              </a:rPr>
              <a:t>short</a:t>
            </a:r>
            <a:r>
              <a:rPr lang="en-US" altLang="en-US" sz="2400" smtClean="0">
                <a:latin typeface="Arial" charset="0"/>
                <a:cs typeface="Arial" charset="0"/>
              </a:rPr>
              <a:t> values are promoted to </a:t>
            </a:r>
            <a:r>
              <a:rPr lang="en-US" altLang="en-US" sz="2400" smtClean="0">
                <a:latin typeface="Courier New" pitchFamily="49" charset="0"/>
                <a:cs typeface="Arial" charset="0"/>
              </a:rPr>
              <a:t>int</a:t>
            </a:r>
            <a:r>
              <a:rPr lang="en-US" altLang="en-US" sz="2400" smtClean="0">
                <a:latin typeface="Arial" charset="0"/>
                <a:cs typeface="Arial" charset="0"/>
              </a:rPr>
              <a:t> type.</a:t>
            </a:r>
          </a:p>
          <a:p>
            <a:pPr lvl="1" algn="just" eaLnBrk="1" hangingPunct="1">
              <a:spcBef>
                <a:spcPts val="600"/>
              </a:spcBef>
              <a:spcAft>
                <a:spcPts val="600"/>
              </a:spcAft>
            </a:pPr>
            <a:r>
              <a:rPr lang="en-US" altLang="en-US" sz="2400" smtClean="0">
                <a:latin typeface="Arial" charset="0"/>
                <a:cs typeface="Arial" charset="0"/>
              </a:rPr>
              <a:t>If one operand is </a:t>
            </a:r>
            <a:r>
              <a:rPr lang="en-US" altLang="en-US" sz="2400" smtClean="0">
                <a:latin typeface="Courier New" pitchFamily="49" charset="0"/>
                <a:cs typeface="Arial" charset="0"/>
              </a:rPr>
              <a:t>long</a:t>
            </a:r>
            <a:r>
              <a:rPr lang="en-US" altLang="en-US" sz="2400" smtClean="0">
                <a:latin typeface="Arial" charset="0"/>
                <a:cs typeface="Arial" charset="0"/>
              </a:rPr>
              <a:t>, the whole expression is promoted to </a:t>
            </a:r>
            <a:r>
              <a:rPr lang="en-US" altLang="en-US" sz="2400" smtClean="0">
                <a:latin typeface="Courier New" pitchFamily="49" charset="0"/>
                <a:cs typeface="Arial" charset="0"/>
              </a:rPr>
              <a:t>long.</a:t>
            </a:r>
          </a:p>
          <a:p>
            <a:pPr lvl="1" algn="just" eaLnBrk="1" hangingPunct="1">
              <a:spcBef>
                <a:spcPts val="600"/>
              </a:spcBef>
              <a:spcAft>
                <a:spcPts val="600"/>
              </a:spcAft>
            </a:pPr>
            <a:r>
              <a:rPr lang="en-US" altLang="en-US" sz="2400" smtClean="0">
                <a:latin typeface="Arial" charset="0"/>
                <a:cs typeface="Arial" charset="0"/>
              </a:rPr>
              <a:t>If one operand is </a:t>
            </a:r>
            <a:r>
              <a:rPr lang="en-US" altLang="en-US" sz="2400" smtClean="0">
                <a:latin typeface="Courier New" pitchFamily="49" charset="0"/>
                <a:cs typeface="Arial" charset="0"/>
              </a:rPr>
              <a:t>float</a:t>
            </a:r>
            <a:r>
              <a:rPr lang="en-US" altLang="en-US" sz="2400" smtClean="0">
                <a:latin typeface="Arial" charset="0"/>
                <a:cs typeface="Arial" charset="0"/>
              </a:rPr>
              <a:t> then the whole expression is promoted to </a:t>
            </a:r>
            <a:r>
              <a:rPr lang="en-US" altLang="en-US" sz="2400" smtClean="0">
                <a:latin typeface="Courier New" pitchFamily="49" charset="0"/>
                <a:cs typeface="Arial" charset="0"/>
              </a:rPr>
              <a:t>float.</a:t>
            </a:r>
          </a:p>
          <a:p>
            <a:pPr lvl="1" algn="just" eaLnBrk="1" hangingPunct="1">
              <a:spcBef>
                <a:spcPts val="600"/>
              </a:spcBef>
              <a:spcAft>
                <a:spcPts val="600"/>
              </a:spcAft>
            </a:pPr>
            <a:r>
              <a:rPr lang="en-US" altLang="en-US" sz="2400" smtClean="0">
                <a:latin typeface="Arial" charset="0"/>
                <a:cs typeface="Arial" charset="0"/>
              </a:rPr>
              <a:t>If one operand is </a:t>
            </a:r>
            <a:r>
              <a:rPr lang="en-US" altLang="en-US" sz="2400" smtClean="0">
                <a:latin typeface="Courier New" pitchFamily="49" charset="0"/>
                <a:cs typeface="Arial" charset="0"/>
              </a:rPr>
              <a:t>double</a:t>
            </a:r>
            <a:r>
              <a:rPr lang="en-US" altLang="en-US" sz="2400" smtClean="0">
                <a:latin typeface="Arial" charset="0"/>
                <a:cs typeface="Arial" charset="0"/>
              </a:rPr>
              <a:t> then the whole expression is promoted to </a:t>
            </a:r>
            <a:r>
              <a:rPr lang="en-US" altLang="en-US" sz="2400" smtClean="0">
                <a:latin typeface="Courier New" pitchFamily="49" charset="0"/>
                <a:cs typeface="Arial" charset="0"/>
              </a:rPr>
              <a:t>double.</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46</a:t>
            </a:fld>
            <a:endParaRPr lang="en-US"/>
          </a:p>
        </p:txBody>
      </p:sp>
    </p:spTree>
    <p:extLst>
      <p:ext uri="{BB962C8B-B14F-4D97-AF65-F5344CB8AC3E}">
        <p14:creationId xmlns:p14="http://schemas.microsoft.com/office/powerpoint/2010/main" val="11948461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Variable and Constant</a:t>
            </a:r>
            <a:endParaRPr lang="en-US"/>
          </a:p>
        </p:txBody>
      </p:sp>
      <p:sp>
        <p:nvSpPr>
          <p:cNvPr id="7" name="Text Placeholder 6"/>
          <p:cNvSpPr>
            <a:spLocks noGrp="1"/>
          </p:cNvSpPr>
          <p:nvPr>
            <p:ph type="body" idx="1"/>
          </p:nvPr>
        </p:nvSpPr>
        <p:spPr/>
        <p:txBody>
          <a:bodyPr/>
          <a:lstStyle/>
          <a:p>
            <a:r>
              <a:rPr lang="en-US" smtClean="0"/>
              <a:t>Section 5	</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47</a:t>
            </a:fld>
            <a:endParaRPr lang="en-US"/>
          </a:p>
        </p:txBody>
      </p:sp>
    </p:spTree>
    <p:extLst>
      <p:ext uri="{BB962C8B-B14F-4D97-AF65-F5344CB8AC3E}">
        <p14:creationId xmlns:p14="http://schemas.microsoft.com/office/powerpoint/2010/main" val="652930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latin typeface="Arial" charset="0"/>
                <a:cs typeface="Arial" charset="0"/>
              </a:rPr>
              <a:t>Variables and constants</a:t>
            </a:r>
          </a:p>
        </p:txBody>
      </p:sp>
      <p:sp>
        <p:nvSpPr>
          <p:cNvPr id="209925" name="Rectangle 5"/>
          <p:cNvSpPr>
            <a:spLocks noGrp="1" noChangeArrowheads="1"/>
          </p:cNvSpPr>
          <p:nvPr>
            <p:ph idx="1"/>
          </p:nvPr>
        </p:nvSpPr>
        <p:spPr/>
        <p:txBody>
          <a:bodyPr/>
          <a:lstStyle/>
          <a:p>
            <a:pPr eaLnBrk="1" hangingPunct="1">
              <a:spcBef>
                <a:spcPts val="600"/>
              </a:spcBef>
              <a:spcAft>
                <a:spcPts val="600"/>
              </a:spcAft>
              <a:defRPr/>
            </a:pPr>
            <a:r>
              <a:rPr lang="en-US" sz="2400" b="1" smtClean="0">
                <a:latin typeface="Arial" charset="0"/>
                <a:cs typeface="Times New Roman" pitchFamily="18" charset="0"/>
              </a:rPr>
              <a:t>Variable:</a:t>
            </a:r>
          </a:p>
          <a:p>
            <a:pPr eaLnBrk="1" hangingPunct="1">
              <a:spcBef>
                <a:spcPts val="600"/>
              </a:spcBef>
              <a:spcAft>
                <a:spcPts val="600"/>
              </a:spcAft>
              <a:defRPr/>
            </a:pPr>
            <a:r>
              <a:rPr lang="en-US" sz="2400" smtClean="0">
                <a:latin typeface="Arial" charset="0"/>
                <a:cs typeface="Times New Roman" pitchFamily="18" charset="0"/>
              </a:rPr>
              <a:t>Three components of a variable declaration are:</a:t>
            </a:r>
          </a:p>
          <a:p>
            <a:pPr marL="685800" lvl="1" eaLnBrk="1" hangingPunct="1">
              <a:spcBef>
                <a:spcPts val="600"/>
              </a:spcBef>
              <a:spcAft>
                <a:spcPts val="600"/>
              </a:spcAft>
              <a:defRPr/>
            </a:pPr>
            <a:r>
              <a:rPr lang="en-US" smtClean="0">
                <a:latin typeface="Arial" charset="0"/>
                <a:cs typeface="Times New Roman" pitchFamily="18" charset="0"/>
              </a:rPr>
              <a:t> </a:t>
            </a:r>
            <a:r>
              <a:rPr lang="en-US" sz="2000" smtClean="0">
                <a:latin typeface="Arial" charset="0"/>
                <a:cs typeface="Times New Roman" pitchFamily="18" charset="0"/>
              </a:rPr>
              <a:t>Data type</a:t>
            </a:r>
          </a:p>
          <a:p>
            <a:pPr marL="685800" lvl="1" eaLnBrk="1" hangingPunct="1">
              <a:spcBef>
                <a:spcPts val="600"/>
              </a:spcBef>
              <a:spcAft>
                <a:spcPts val="600"/>
              </a:spcAft>
              <a:defRPr/>
            </a:pPr>
            <a:r>
              <a:rPr lang="en-US" sz="2000" smtClean="0">
                <a:latin typeface="Arial" charset="0"/>
                <a:cs typeface="Times New Roman" pitchFamily="18" charset="0"/>
              </a:rPr>
              <a:t> Name</a:t>
            </a:r>
          </a:p>
          <a:p>
            <a:pPr marL="685800" lvl="1" eaLnBrk="1" hangingPunct="1">
              <a:spcBef>
                <a:spcPts val="600"/>
              </a:spcBef>
              <a:spcAft>
                <a:spcPts val="600"/>
              </a:spcAft>
              <a:defRPr/>
            </a:pPr>
            <a:r>
              <a:rPr lang="en-US" sz="2000" smtClean="0">
                <a:latin typeface="Arial" charset="0"/>
                <a:cs typeface="Times New Roman" pitchFamily="18" charset="0"/>
              </a:rPr>
              <a:t> Initial value to be assigned (optional)</a:t>
            </a:r>
          </a:p>
          <a:p>
            <a:pPr eaLnBrk="1" hangingPunct="1">
              <a:spcBef>
                <a:spcPts val="600"/>
              </a:spcBef>
              <a:spcAft>
                <a:spcPts val="600"/>
              </a:spcAft>
              <a:defRPr/>
            </a:pPr>
            <a:r>
              <a:rPr lang="en-US" sz="2400" b="1" smtClean="0">
                <a:latin typeface="Arial" charset="0"/>
                <a:cs typeface="Arial" charset="0"/>
              </a:rPr>
              <a:t>Syntax</a:t>
            </a:r>
            <a:endParaRPr lang="en-US" sz="2400" b="1" smtClean="0">
              <a:latin typeface="Arial" charset="0"/>
              <a:cs typeface="Times New Roman" pitchFamily="18" charset="0"/>
            </a:endParaRPr>
          </a:p>
          <a:p>
            <a:pPr marL="285750" indent="-228600" algn="ctr" eaLnBrk="1" hangingPunct="1">
              <a:spcBef>
                <a:spcPts val="600"/>
              </a:spcBef>
              <a:spcAft>
                <a:spcPts val="600"/>
              </a:spcAft>
              <a:buFont typeface="Wingdings" pitchFamily="2" charset="2"/>
              <a:buNone/>
              <a:defRPr/>
            </a:pPr>
            <a:r>
              <a:rPr lang="en-US" sz="2000" b="1" smtClean="0">
                <a:solidFill>
                  <a:srgbClr val="A82800"/>
                </a:solidFill>
                <a:latin typeface="Courier New" pitchFamily="49" charset="0"/>
                <a:cs typeface="Courier New" pitchFamily="49" charset="0"/>
              </a:rPr>
              <a:t>datatype </a:t>
            </a:r>
            <a:r>
              <a:rPr lang="en-US" sz="2000" b="1" smtClean="0">
                <a:solidFill>
                  <a:schemeClr val="tx1">
                    <a:lumMod val="95000"/>
                    <a:lumOff val="5000"/>
                  </a:schemeClr>
                </a:solidFill>
                <a:latin typeface="Courier New" pitchFamily="49" charset="0"/>
                <a:cs typeface="Courier New" pitchFamily="49" charset="0"/>
              </a:rPr>
              <a:t>identifier</a:t>
            </a:r>
            <a:r>
              <a:rPr lang="en-US" sz="2000" b="1" smtClean="0">
                <a:solidFill>
                  <a:srgbClr val="A82800"/>
                </a:solidFill>
                <a:latin typeface="Courier New" pitchFamily="49" charset="0"/>
                <a:cs typeface="Courier New" pitchFamily="49" charset="0"/>
              </a:rPr>
              <a:t> [=value][, identifier[=value]...];</a:t>
            </a:r>
            <a:r>
              <a:rPr lang="en-US" sz="2000" smtClean="0">
                <a:solidFill>
                  <a:srgbClr val="A82800"/>
                </a:solidFill>
                <a:latin typeface="Courier New" pitchFamily="49" charset="0"/>
                <a:cs typeface="Courier New" pitchFamily="49" charset="0"/>
              </a:rPr>
              <a:t> </a:t>
            </a:r>
          </a:p>
          <a:p>
            <a:pPr eaLnBrk="1" hangingPunct="1">
              <a:spcBef>
                <a:spcPts val="600"/>
              </a:spcBef>
              <a:spcAft>
                <a:spcPts val="600"/>
              </a:spcAft>
              <a:defRPr/>
            </a:pPr>
            <a:r>
              <a:rPr lang="en-US" sz="2400" b="1" smtClean="0">
                <a:latin typeface="Arial" charset="0"/>
                <a:cs typeface="Arial" charset="0"/>
              </a:rPr>
              <a:t>Example: </a:t>
            </a:r>
          </a:p>
          <a:p>
            <a:pPr marL="685800" lvl="1" indent="-228600" algn="just" eaLnBrk="1" hangingPunct="1">
              <a:spcBef>
                <a:spcPts val="600"/>
              </a:spcBef>
              <a:spcAft>
                <a:spcPts val="600"/>
              </a:spcAft>
              <a:buFont typeface="Wingdings" pitchFamily="2" charset="2"/>
              <a:buNone/>
              <a:defRPr/>
            </a:pPr>
            <a:r>
              <a:rPr lang="en-US" sz="2000" smtClean="0">
                <a:solidFill>
                  <a:srgbClr val="0033FF"/>
                </a:solidFill>
              </a:rPr>
              <a:t>int </a:t>
            </a:r>
            <a:r>
              <a:rPr lang="en-US" sz="2000" smtClean="0"/>
              <a:t>foo = 42; </a:t>
            </a:r>
          </a:p>
          <a:p>
            <a:pPr marL="685800" lvl="1" indent="-228600" algn="just" eaLnBrk="1" hangingPunct="1">
              <a:spcBef>
                <a:spcPts val="600"/>
              </a:spcBef>
              <a:spcAft>
                <a:spcPts val="600"/>
              </a:spcAft>
              <a:buFont typeface="Wingdings" pitchFamily="2" charset="2"/>
              <a:buNone/>
              <a:defRPr/>
            </a:pPr>
            <a:r>
              <a:rPr lang="en-US" sz="2000" smtClean="0">
                <a:solidFill>
                  <a:srgbClr val="0033FF"/>
                </a:solidFill>
              </a:rPr>
              <a:t>double </a:t>
            </a:r>
            <a:r>
              <a:rPr lang="en-US" sz="2000" smtClean="0"/>
              <a:t>d1 = 3.14, d2 = 2 * 3.14; </a:t>
            </a:r>
          </a:p>
          <a:p>
            <a:pPr marL="685800" lvl="1" indent="-228600" algn="just" eaLnBrk="1" hangingPunct="1">
              <a:spcBef>
                <a:spcPts val="600"/>
              </a:spcBef>
              <a:spcAft>
                <a:spcPts val="600"/>
              </a:spcAft>
              <a:buFont typeface="Wingdings" pitchFamily="2" charset="2"/>
              <a:buNone/>
              <a:defRPr/>
            </a:pPr>
            <a:r>
              <a:rPr lang="en-US" sz="2000" smtClean="0">
                <a:solidFill>
                  <a:srgbClr val="0033FF"/>
                </a:solidFill>
              </a:rPr>
              <a:t>boolean </a:t>
            </a:r>
            <a:r>
              <a:rPr lang="en-US" sz="2000" smtClean="0"/>
              <a:t>isFun = </a:t>
            </a:r>
            <a:r>
              <a:rPr lang="en-US" sz="2000" smtClean="0">
                <a:solidFill>
                  <a:srgbClr val="0033FF"/>
                </a:solidFill>
              </a:rPr>
              <a:t>true</a:t>
            </a:r>
            <a:r>
              <a:rPr lang="en-US" sz="2000" smtClean="0"/>
              <a:t>;</a:t>
            </a:r>
            <a:endParaRPr lang="en-US" sz="2000" smtClean="0">
              <a:latin typeface="Arial"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48</a:t>
            </a:fld>
            <a:endParaRPr lang="en-US"/>
          </a:p>
        </p:txBody>
      </p:sp>
    </p:spTree>
    <p:extLst>
      <p:ext uri="{BB962C8B-B14F-4D97-AF65-F5344CB8AC3E}">
        <p14:creationId xmlns:p14="http://schemas.microsoft.com/office/powerpoint/2010/main" val="365660472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latin typeface="Arial" charset="0"/>
                <a:cs typeface="Arial" charset="0"/>
              </a:rPr>
              <a:t>Variables and constants</a:t>
            </a:r>
          </a:p>
        </p:txBody>
      </p:sp>
      <p:sp>
        <p:nvSpPr>
          <p:cNvPr id="209925" name="Rectangle 5"/>
          <p:cNvSpPr>
            <a:spLocks noGrp="1" noChangeArrowheads="1"/>
          </p:cNvSpPr>
          <p:nvPr>
            <p:ph idx="1"/>
          </p:nvPr>
        </p:nvSpPr>
        <p:spPr/>
        <p:txBody>
          <a:bodyPr/>
          <a:lstStyle/>
          <a:p>
            <a:pPr eaLnBrk="1" hangingPunct="1">
              <a:spcBef>
                <a:spcPts val="600"/>
              </a:spcBef>
              <a:spcAft>
                <a:spcPts val="600"/>
              </a:spcAft>
              <a:defRPr/>
            </a:pPr>
            <a:r>
              <a:rPr lang="en-US" sz="2400" b="1" smtClean="0">
                <a:latin typeface="Arial" charset="0"/>
                <a:cs typeface="Times New Roman" pitchFamily="18" charset="0"/>
              </a:rPr>
              <a:t>Constants:</a:t>
            </a:r>
          </a:p>
          <a:p>
            <a:pPr lvl="1" eaLnBrk="1" hangingPunct="1">
              <a:spcBef>
                <a:spcPts val="600"/>
              </a:spcBef>
              <a:spcAft>
                <a:spcPts val="600"/>
              </a:spcAft>
              <a:defRPr/>
            </a:pPr>
            <a:r>
              <a:rPr lang="en-US" sz="2000" smtClean="0">
                <a:latin typeface="Arial" charset="0"/>
                <a:cs typeface="Times New Roman" pitchFamily="18" charset="0"/>
              </a:rPr>
              <a:t>It makes code more readable</a:t>
            </a:r>
          </a:p>
          <a:p>
            <a:pPr lvl="1" eaLnBrk="1" hangingPunct="1">
              <a:spcBef>
                <a:spcPts val="600"/>
              </a:spcBef>
              <a:spcAft>
                <a:spcPts val="600"/>
              </a:spcAft>
              <a:defRPr/>
            </a:pPr>
            <a:r>
              <a:rPr lang="en-US" sz="2000" smtClean="0"/>
              <a:t>It saves work when you make a change</a:t>
            </a:r>
          </a:p>
          <a:p>
            <a:pPr lvl="1" eaLnBrk="1" hangingPunct="1">
              <a:spcBef>
                <a:spcPts val="600"/>
              </a:spcBef>
              <a:spcAft>
                <a:spcPts val="600"/>
              </a:spcAft>
              <a:defRPr/>
            </a:pPr>
            <a:r>
              <a:rPr lang="en-US" sz="2000" smtClean="0"/>
              <a:t>You avoid risky</a:t>
            </a:r>
            <a:r>
              <a:rPr lang="en-US" sz="2000" baseline="30000" smtClean="0"/>
              <a:t>[rủi ro]</a:t>
            </a:r>
            <a:r>
              <a:rPr lang="en-US" sz="2000" smtClean="0"/>
              <a:t> errors</a:t>
            </a:r>
          </a:p>
          <a:p>
            <a:pPr lvl="1" eaLnBrk="1" hangingPunct="1">
              <a:spcBef>
                <a:spcPts val="600"/>
              </a:spcBef>
              <a:spcAft>
                <a:spcPts val="600"/>
              </a:spcAft>
              <a:defRPr/>
            </a:pPr>
            <a:r>
              <a:rPr lang="en-US" sz="2000" smtClean="0"/>
              <a:t>In the case of string text</a:t>
            </a:r>
            <a:endParaRPr lang="en-US" sz="2000" smtClean="0">
              <a:latin typeface="Arial" charset="0"/>
              <a:cs typeface="Times New Roman" pitchFamily="18" charset="0"/>
            </a:endParaRPr>
          </a:p>
          <a:p>
            <a:pPr eaLnBrk="1" hangingPunct="1">
              <a:spcBef>
                <a:spcPts val="600"/>
              </a:spcBef>
              <a:spcAft>
                <a:spcPts val="600"/>
              </a:spcAft>
              <a:defRPr/>
            </a:pPr>
            <a:r>
              <a:rPr lang="en-US" sz="2400" b="1" smtClean="0">
                <a:latin typeface="Arial" charset="0"/>
                <a:cs typeface="Arial" charset="0"/>
              </a:rPr>
              <a:t>Syntax</a:t>
            </a:r>
            <a:endParaRPr lang="en-US" sz="2400" b="1" smtClean="0">
              <a:latin typeface="Arial" charset="0"/>
              <a:cs typeface="Times New Roman" pitchFamily="18" charset="0"/>
            </a:endParaRPr>
          </a:p>
          <a:p>
            <a:pPr marL="685800" lvl="1" indent="-228600" algn="just" eaLnBrk="1" hangingPunct="1">
              <a:spcBef>
                <a:spcPts val="600"/>
              </a:spcBef>
              <a:spcAft>
                <a:spcPts val="600"/>
              </a:spcAft>
              <a:buFont typeface="Wingdings" pitchFamily="2" charset="2"/>
              <a:buNone/>
              <a:defRPr/>
            </a:pPr>
            <a:r>
              <a:rPr lang="en-US" sz="2200" b="1" smtClean="0">
                <a:solidFill>
                  <a:srgbClr val="A82800"/>
                </a:solidFill>
                <a:latin typeface="Courier New" pitchFamily="49" charset="0"/>
                <a:cs typeface="Courier New" pitchFamily="49" charset="0"/>
              </a:rPr>
              <a:t>static final datatype </a:t>
            </a:r>
            <a:r>
              <a:rPr lang="en-US" sz="2200" b="1" cap="all" smtClean="0">
                <a:solidFill>
                  <a:srgbClr val="A82800"/>
                </a:solidFill>
                <a:latin typeface="Courier New" pitchFamily="49" charset="0"/>
                <a:cs typeface="Courier New" pitchFamily="49" charset="0"/>
              </a:rPr>
              <a:t>constName</a:t>
            </a:r>
            <a:r>
              <a:rPr lang="en-US" sz="2200" b="1" smtClean="0">
                <a:solidFill>
                  <a:srgbClr val="A82800"/>
                </a:solidFill>
                <a:latin typeface="Courier New" pitchFamily="49" charset="0"/>
                <a:cs typeface="Courier New" pitchFamily="49" charset="0"/>
              </a:rPr>
              <a:t> = value;</a:t>
            </a:r>
            <a:endParaRPr lang="en-US" sz="2200" smtClean="0">
              <a:solidFill>
                <a:srgbClr val="A82800"/>
              </a:solidFill>
              <a:latin typeface="Courier New" pitchFamily="49" charset="0"/>
              <a:cs typeface="Courier New" pitchFamily="49" charset="0"/>
            </a:endParaRPr>
          </a:p>
          <a:p>
            <a:pPr eaLnBrk="1" hangingPunct="1">
              <a:spcBef>
                <a:spcPts val="600"/>
              </a:spcBef>
              <a:spcAft>
                <a:spcPts val="600"/>
              </a:spcAft>
              <a:defRPr/>
            </a:pPr>
            <a:r>
              <a:rPr lang="en-US" sz="2400" b="1" smtClean="0">
                <a:latin typeface="Arial" charset="0"/>
                <a:cs typeface="Arial" charset="0"/>
              </a:rPr>
              <a:t>Example: </a:t>
            </a:r>
          </a:p>
          <a:p>
            <a:pPr lvl="1">
              <a:buFont typeface="Wingdings" pitchFamily="2" charset="2"/>
              <a:buNone/>
              <a:defRPr/>
            </a:pPr>
            <a:r>
              <a:rPr lang="en-US" sz="2000" b="1" smtClean="0">
                <a:solidFill>
                  <a:srgbClr val="7F0055"/>
                </a:solidFill>
                <a:latin typeface="Consolas"/>
              </a:rPr>
              <a:t>static</a:t>
            </a:r>
            <a:r>
              <a:rPr lang="en-US" sz="2000" b="1" smtClean="0">
                <a:solidFill>
                  <a:srgbClr val="000000"/>
                </a:solidFill>
                <a:latin typeface="Consolas"/>
              </a:rPr>
              <a:t> </a:t>
            </a:r>
            <a:r>
              <a:rPr lang="en-US" sz="2000" b="1" smtClean="0">
                <a:solidFill>
                  <a:srgbClr val="7F0055"/>
                </a:solidFill>
                <a:latin typeface="Consolas"/>
              </a:rPr>
              <a:t>final</a:t>
            </a:r>
            <a:r>
              <a:rPr lang="en-US" sz="2000" b="1" smtClean="0">
                <a:solidFill>
                  <a:srgbClr val="000000"/>
                </a:solidFill>
                <a:latin typeface="Consolas"/>
              </a:rPr>
              <a:t> </a:t>
            </a:r>
            <a:r>
              <a:rPr lang="en-US" sz="2000" b="1" smtClean="0">
                <a:solidFill>
                  <a:srgbClr val="7F0055"/>
                </a:solidFill>
                <a:latin typeface="Consolas"/>
              </a:rPr>
              <a:t>int</a:t>
            </a:r>
            <a:r>
              <a:rPr lang="en-US" sz="2000" b="1" smtClean="0">
                <a:solidFill>
                  <a:srgbClr val="000000"/>
                </a:solidFill>
                <a:latin typeface="Consolas"/>
              </a:rPr>
              <a:t> </a:t>
            </a:r>
            <a:r>
              <a:rPr lang="en-US" sz="2000" b="1" i="1" smtClean="0">
                <a:solidFill>
                  <a:srgbClr val="0000C0"/>
                </a:solidFill>
                <a:latin typeface="Consolas"/>
              </a:rPr>
              <a:t>MAX_SECONDS</a:t>
            </a:r>
            <a:r>
              <a:rPr lang="en-US" sz="2000" b="1" i="1" smtClean="0">
                <a:solidFill>
                  <a:srgbClr val="000000"/>
                </a:solidFill>
                <a:latin typeface="Consolas"/>
              </a:rPr>
              <a:t> = 25;</a:t>
            </a:r>
          </a:p>
          <a:p>
            <a:pPr lvl="1">
              <a:buFont typeface="Wingdings" pitchFamily="2" charset="2"/>
              <a:buNone/>
              <a:defRPr/>
            </a:pPr>
            <a:r>
              <a:rPr lang="en-US" sz="2000" b="1" smtClean="0">
                <a:solidFill>
                  <a:srgbClr val="7F0055"/>
                </a:solidFill>
                <a:latin typeface="Consolas"/>
              </a:rPr>
              <a:t>static</a:t>
            </a:r>
            <a:r>
              <a:rPr lang="en-US" sz="2000" b="1" smtClean="0">
                <a:solidFill>
                  <a:srgbClr val="000000"/>
                </a:solidFill>
                <a:latin typeface="Consolas"/>
              </a:rPr>
              <a:t> </a:t>
            </a:r>
            <a:r>
              <a:rPr lang="en-US" sz="2000" b="1" smtClean="0">
                <a:solidFill>
                  <a:srgbClr val="7F0055"/>
                </a:solidFill>
                <a:latin typeface="Consolas"/>
              </a:rPr>
              <a:t>final</a:t>
            </a:r>
            <a:r>
              <a:rPr lang="en-US" sz="2000" b="1" smtClean="0">
                <a:solidFill>
                  <a:srgbClr val="000000"/>
                </a:solidFill>
                <a:latin typeface="Consolas"/>
              </a:rPr>
              <a:t> </a:t>
            </a:r>
            <a:r>
              <a:rPr lang="en-US" sz="2000" b="1" smtClean="0">
                <a:solidFill>
                  <a:srgbClr val="7F0055"/>
                </a:solidFill>
                <a:latin typeface="Consolas"/>
              </a:rPr>
              <a:t>float</a:t>
            </a:r>
            <a:r>
              <a:rPr lang="en-US" sz="2000" b="1" smtClean="0">
                <a:solidFill>
                  <a:srgbClr val="000000"/>
                </a:solidFill>
                <a:latin typeface="Consolas"/>
              </a:rPr>
              <a:t> </a:t>
            </a:r>
            <a:r>
              <a:rPr lang="en-US" sz="2000" b="1" i="1" smtClean="0">
                <a:solidFill>
                  <a:srgbClr val="0000C0"/>
                </a:solidFill>
                <a:latin typeface="Consolas"/>
              </a:rPr>
              <a:t>PI</a:t>
            </a:r>
            <a:r>
              <a:rPr lang="en-US" sz="2000" b="1" i="1" smtClean="0">
                <a:solidFill>
                  <a:srgbClr val="000000"/>
                </a:solidFill>
                <a:latin typeface="Consolas"/>
              </a:rPr>
              <a:t> = 3.14f;</a:t>
            </a:r>
            <a:endParaRPr lang="en-US" sz="2000" smtClean="0">
              <a:latin typeface="Arial"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49</a:t>
            </a:fld>
            <a:endParaRPr lang="en-US"/>
          </a:p>
        </p:txBody>
      </p:sp>
    </p:spTree>
    <p:extLst>
      <p:ext uri="{BB962C8B-B14F-4D97-AF65-F5344CB8AC3E}">
        <p14:creationId xmlns:p14="http://schemas.microsoft.com/office/powerpoint/2010/main" val="42509056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latin typeface="Arial" charset="0"/>
                <a:cs typeface="Arial" charset="0"/>
              </a:rPr>
              <a:t>Introduction to Java (2)</a:t>
            </a:r>
          </a:p>
        </p:txBody>
      </p:sp>
      <p:sp>
        <p:nvSpPr>
          <p:cNvPr id="17411" name="Content Placeholder 2"/>
          <p:cNvSpPr>
            <a:spLocks noGrp="1"/>
          </p:cNvSpPr>
          <p:nvPr>
            <p:ph idx="1"/>
          </p:nvPr>
        </p:nvSpPr>
        <p:spPr/>
        <p:txBody>
          <a:bodyPr/>
          <a:lstStyle/>
          <a:p>
            <a:pPr algn="just" eaLnBrk="1" hangingPunct="1">
              <a:spcBef>
                <a:spcPts val="600"/>
              </a:spcBef>
            </a:pPr>
            <a:r>
              <a:rPr lang="en-US" altLang="en-US" sz="2600" b="1" smtClean="0">
                <a:latin typeface="Arial" charset="0"/>
                <a:cs typeface="Arial" charset="0"/>
              </a:rPr>
              <a:t>Now also used for:</a:t>
            </a:r>
          </a:p>
          <a:p>
            <a:pPr lvl="1" algn="just" eaLnBrk="1" hangingPunct="1">
              <a:spcBef>
                <a:spcPts val="600"/>
              </a:spcBef>
            </a:pPr>
            <a:r>
              <a:rPr lang="en-US" altLang="en-US" sz="2400" smtClean="0">
                <a:latin typeface="Arial" charset="0"/>
                <a:cs typeface="Arial" charset="0"/>
              </a:rPr>
              <a:t>Develop large-scale enterprise applications</a:t>
            </a:r>
          </a:p>
          <a:p>
            <a:pPr lvl="1" algn="just" eaLnBrk="1" hangingPunct="1">
              <a:spcBef>
                <a:spcPts val="600"/>
              </a:spcBef>
            </a:pPr>
            <a:r>
              <a:rPr lang="en-US" altLang="en-US" sz="2400" smtClean="0">
                <a:latin typeface="Arial" charset="0"/>
                <a:cs typeface="Arial" charset="0"/>
              </a:rPr>
              <a:t>Enhance WWW server functionality</a:t>
            </a:r>
          </a:p>
          <a:p>
            <a:pPr lvl="1" algn="just" eaLnBrk="1" hangingPunct="1">
              <a:spcBef>
                <a:spcPts val="600"/>
              </a:spcBef>
            </a:pPr>
            <a:r>
              <a:rPr lang="en-US" altLang="en-US" sz="2400" smtClean="0">
                <a:latin typeface="Arial" charset="0"/>
                <a:cs typeface="Arial" charset="0"/>
              </a:rPr>
              <a:t>Provide applications for consumer</a:t>
            </a:r>
            <a:r>
              <a:rPr lang="en-US" altLang="en-US" sz="2400" baseline="30000" smtClean="0">
                <a:latin typeface="Arial" charset="0"/>
                <a:cs typeface="Arial" charset="0"/>
              </a:rPr>
              <a:t>[tiêu</a:t>
            </a:r>
            <a:r>
              <a:rPr lang="en-US" altLang="en-US" sz="2400" smtClean="0">
                <a:latin typeface="Arial" charset="0"/>
                <a:cs typeface="Arial" charset="0"/>
              </a:rPr>
              <a:t> </a:t>
            </a:r>
            <a:r>
              <a:rPr lang="en-US" altLang="en-US" sz="2400" baseline="30000" smtClean="0">
                <a:latin typeface="Arial" charset="0"/>
                <a:cs typeface="Arial" charset="0"/>
              </a:rPr>
              <a:t>dùng]</a:t>
            </a:r>
            <a:r>
              <a:rPr lang="en-US" altLang="en-US" sz="2400" smtClean="0">
                <a:latin typeface="Arial" charset="0"/>
                <a:cs typeface="Arial" charset="0"/>
              </a:rPr>
              <a:t> devices (cell phones, cloud, etc.)</a:t>
            </a:r>
          </a:p>
          <a:p>
            <a:pPr algn="just" eaLnBrk="1" hangingPunct="1">
              <a:spcBef>
                <a:spcPts val="600"/>
              </a:spcBef>
            </a:pPr>
            <a:r>
              <a:rPr lang="en-US" altLang="en-US" sz="2400" b="1" smtClean="0">
                <a:latin typeface="Arial" charset="0"/>
                <a:cs typeface="Arial" charset="0"/>
              </a:rPr>
              <a:t>Object-oriented programming</a:t>
            </a:r>
          </a:p>
          <a:p>
            <a:pPr algn="just" eaLnBrk="1" hangingPunct="1">
              <a:spcBef>
                <a:spcPts val="600"/>
              </a:spcBef>
            </a:pPr>
            <a:r>
              <a:rPr lang="en-US" altLang="en-US" sz="2400" b="1" smtClean="0">
                <a:latin typeface="Arial" charset="0"/>
                <a:cs typeface="Arial" charset="0"/>
              </a:rPr>
              <a:t>Java Tutorial Online at</a:t>
            </a:r>
          </a:p>
          <a:p>
            <a:pPr marL="400050" lvl="1" indent="0" algn="just">
              <a:spcBef>
                <a:spcPts val="600"/>
              </a:spcBef>
              <a:buNone/>
            </a:pPr>
            <a:r>
              <a:rPr lang="en-US" altLang="en-US" smtClean="0">
                <a:latin typeface="Arial" charset="0"/>
                <a:cs typeface="Arial" charset="0"/>
                <a:hlinkClick r:id="rId3"/>
              </a:rPr>
              <a:t>https</a:t>
            </a:r>
            <a:r>
              <a:rPr lang="en-US" altLang="en-US">
                <a:latin typeface="Arial" charset="0"/>
                <a:cs typeface="Arial" charset="0"/>
                <a:hlinkClick r:id="rId3"/>
              </a:rPr>
              <a:t>://</a:t>
            </a:r>
            <a:r>
              <a:rPr lang="en-US" altLang="en-US" smtClean="0">
                <a:latin typeface="Arial" charset="0"/>
                <a:cs typeface="Arial" charset="0"/>
                <a:hlinkClick r:id="rId3"/>
              </a:rPr>
              <a:t>www.oracle.com/technetwork/java/javase/downloads/index.html</a:t>
            </a:r>
            <a:r>
              <a:rPr lang="en-US" altLang="en-US" smtClean="0">
                <a:latin typeface="Arial" charset="0"/>
                <a:cs typeface="Arial" charset="0"/>
              </a:rPr>
              <a:t> </a:t>
            </a:r>
            <a:endParaRPr lang="en-US" altLang="en-US" sz="2000" smtClean="0">
              <a:latin typeface="Arial" charset="0"/>
              <a:cs typeface="Arial"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5</a:t>
            </a:fld>
            <a:endParaRPr lang="en-US"/>
          </a:p>
        </p:txBody>
      </p:sp>
    </p:spTree>
    <p:extLst>
      <p:ext uri="{BB962C8B-B14F-4D97-AF65-F5344CB8AC3E}">
        <p14:creationId xmlns:p14="http://schemas.microsoft.com/office/powerpoint/2010/main" val="1154215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latin typeface="Arial" charset="0"/>
                <a:cs typeface="Arial" charset="0"/>
              </a:rPr>
              <a:t>Variables and constants</a:t>
            </a:r>
          </a:p>
        </p:txBody>
      </p:sp>
      <p:sp>
        <p:nvSpPr>
          <p:cNvPr id="3" name="Content Placeholder 2"/>
          <p:cNvSpPr>
            <a:spLocks noGrp="1"/>
          </p:cNvSpPr>
          <p:nvPr>
            <p:ph idx="1"/>
          </p:nvPr>
        </p:nvSpPr>
        <p:spPr>
          <a:ln>
            <a:miter lim="800000"/>
            <a:headEnd/>
            <a:tailEnd/>
          </a:ln>
          <a:extLst/>
        </p:spPr>
        <p:txBody>
          <a:bodyPr/>
          <a:lstStyle/>
          <a:p>
            <a:pPr>
              <a:defRPr/>
            </a:pPr>
            <a:r>
              <a:rPr lang="en-US" sz="2400" b="1" smtClean="0"/>
              <a:t>Example:</a:t>
            </a:r>
            <a:endParaRPr lang="en-US" sz="2400" b="1" smtClean="0">
              <a:solidFill>
                <a:srgbClr val="7F0055"/>
              </a:solidFill>
            </a:endParaRPr>
          </a:p>
          <a:p>
            <a:pPr lvl="1" indent="-390525">
              <a:buFont typeface="Wingdings" pitchFamily="2" charset="2"/>
              <a:buNone/>
              <a:defRPr/>
            </a:pPr>
            <a:r>
              <a:rPr lang="en-US" sz="1800" b="1" smtClean="0">
                <a:solidFill>
                  <a:srgbClr val="7F0055"/>
                </a:solidFill>
                <a:latin typeface="Consolas"/>
              </a:rPr>
              <a:t>public</a:t>
            </a:r>
            <a:r>
              <a:rPr lang="en-US" sz="1800" b="1" smtClean="0">
                <a:solidFill>
                  <a:srgbClr val="000000"/>
                </a:solidFill>
                <a:latin typeface="Consolas"/>
              </a:rPr>
              <a:t> </a:t>
            </a:r>
            <a:r>
              <a:rPr lang="en-US" sz="1800" b="1" smtClean="0">
                <a:solidFill>
                  <a:srgbClr val="7F0055"/>
                </a:solidFill>
                <a:latin typeface="Consolas"/>
              </a:rPr>
              <a:t>class</a:t>
            </a:r>
            <a:r>
              <a:rPr lang="en-US" sz="1800" b="1" smtClean="0">
                <a:solidFill>
                  <a:srgbClr val="000000"/>
                </a:solidFill>
                <a:latin typeface="Consolas"/>
              </a:rPr>
              <a:t> DynVar {</a:t>
            </a:r>
          </a:p>
          <a:p>
            <a:pPr marL="1200150" lvl="3" indent="-390525">
              <a:buFont typeface="Wingdings" pitchFamily="2" charset="2"/>
              <a:buNone/>
              <a:defRPr/>
            </a:pPr>
            <a:r>
              <a:rPr lang="en-US" sz="1800" b="1" smtClean="0">
                <a:solidFill>
                  <a:srgbClr val="7F0055"/>
                </a:solidFill>
                <a:latin typeface="Consolas"/>
              </a:rPr>
              <a:t>public</a:t>
            </a:r>
            <a:r>
              <a:rPr lang="en-US" sz="1800" b="1" smtClean="0">
                <a:solidFill>
                  <a:srgbClr val="000000"/>
                </a:solidFill>
                <a:latin typeface="Consolas"/>
              </a:rPr>
              <a:t> </a:t>
            </a:r>
            <a:r>
              <a:rPr lang="en-US" sz="1800" b="1" smtClean="0">
                <a:solidFill>
                  <a:srgbClr val="7F0055"/>
                </a:solidFill>
                <a:latin typeface="Consolas"/>
              </a:rPr>
              <a:t>static</a:t>
            </a:r>
            <a:r>
              <a:rPr lang="en-US" sz="1800" b="1" smtClean="0">
                <a:solidFill>
                  <a:srgbClr val="000000"/>
                </a:solidFill>
                <a:latin typeface="Consolas"/>
              </a:rPr>
              <a:t> </a:t>
            </a:r>
            <a:r>
              <a:rPr lang="en-US" sz="1800" b="1" smtClean="0">
                <a:solidFill>
                  <a:srgbClr val="7F0055"/>
                </a:solidFill>
                <a:latin typeface="Consolas"/>
              </a:rPr>
              <a:t>void</a:t>
            </a:r>
            <a:r>
              <a:rPr lang="en-US" sz="1800" b="1" smtClean="0">
                <a:solidFill>
                  <a:srgbClr val="000000"/>
                </a:solidFill>
                <a:latin typeface="Consolas"/>
              </a:rPr>
              <a:t> main(String[] args) {</a:t>
            </a:r>
          </a:p>
          <a:p>
            <a:pPr marL="1657350" lvl="5" indent="-390525">
              <a:buFont typeface="Wingdings" pitchFamily="2" charset="2"/>
              <a:buNone/>
              <a:defRPr/>
            </a:pPr>
            <a:r>
              <a:rPr lang="en-US" sz="1800" smtClean="0">
                <a:solidFill>
                  <a:srgbClr val="3F7F5F"/>
                </a:solidFill>
                <a:latin typeface="Consolas"/>
              </a:rPr>
              <a:t>// </a:t>
            </a:r>
            <a:r>
              <a:rPr lang="en-US" sz="1800" b="1" smtClean="0">
                <a:solidFill>
                  <a:srgbClr val="7F9FBF"/>
                </a:solidFill>
                <a:latin typeface="Consolas"/>
              </a:rPr>
              <a:t>TODO</a:t>
            </a:r>
            <a:r>
              <a:rPr lang="en-US" sz="1800" b="1" smtClean="0">
                <a:solidFill>
                  <a:srgbClr val="3F7F5F"/>
                </a:solidFill>
                <a:latin typeface="Consolas"/>
              </a:rPr>
              <a:t> Auto-generated method stub</a:t>
            </a:r>
          </a:p>
          <a:p>
            <a:pPr marL="1657350" lvl="5" indent="-390525">
              <a:buFont typeface="Wingdings" pitchFamily="2" charset="2"/>
              <a:buNone/>
              <a:defRPr/>
            </a:pPr>
            <a:r>
              <a:rPr lang="en-US" sz="1800" b="1" smtClean="0">
                <a:solidFill>
                  <a:srgbClr val="7F0055"/>
                </a:solidFill>
                <a:latin typeface="Consolas"/>
              </a:rPr>
              <a:t>double</a:t>
            </a:r>
            <a:r>
              <a:rPr lang="en-US" sz="1800" b="1" smtClean="0">
                <a:solidFill>
                  <a:srgbClr val="000000"/>
                </a:solidFill>
                <a:latin typeface="Consolas"/>
              </a:rPr>
              <a:t> len = 5.0, wide = 7.0;</a:t>
            </a:r>
          </a:p>
          <a:p>
            <a:pPr marL="1657350" lvl="5" indent="-390525">
              <a:buFont typeface="Wingdings" pitchFamily="2" charset="2"/>
              <a:buNone/>
              <a:defRPr/>
            </a:pPr>
            <a:r>
              <a:rPr lang="en-US" sz="1800" b="1" smtClean="0">
                <a:solidFill>
                  <a:srgbClr val="7F0055"/>
                </a:solidFill>
                <a:latin typeface="Consolas"/>
              </a:rPr>
              <a:t>double</a:t>
            </a:r>
            <a:r>
              <a:rPr lang="en-US" sz="1800" b="1" smtClean="0">
                <a:solidFill>
                  <a:srgbClr val="000000"/>
                </a:solidFill>
                <a:latin typeface="Consolas"/>
              </a:rPr>
              <a:t> </a:t>
            </a:r>
            <a:r>
              <a:rPr lang="en-US" sz="1800" b="1" smtClean="0">
                <a:solidFill>
                  <a:srgbClr val="000000"/>
                </a:solidFill>
                <a:highlight>
                  <a:srgbClr val="F0D8A8"/>
                </a:highlight>
                <a:latin typeface="Consolas"/>
              </a:rPr>
              <a:t>num = Math.</a:t>
            </a:r>
            <a:r>
              <a:rPr lang="en-US" sz="1800" b="1" i="1" smtClean="0">
                <a:solidFill>
                  <a:srgbClr val="000000"/>
                </a:solidFill>
                <a:highlight>
                  <a:srgbClr val="F0D8A8"/>
                </a:highlight>
                <a:latin typeface="Consolas"/>
              </a:rPr>
              <a:t>sqrt(len * len + wide * wide);</a:t>
            </a:r>
          </a:p>
          <a:p>
            <a:pPr marL="1657350" lvl="5" indent="-390525">
              <a:buFont typeface="Wingdings" pitchFamily="2" charset="2"/>
              <a:buNone/>
              <a:defRPr/>
            </a:pPr>
            <a:r>
              <a:rPr lang="en-US" sz="1800" smtClean="0">
                <a:solidFill>
                  <a:srgbClr val="000000"/>
                </a:solidFill>
                <a:latin typeface="Consolas"/>
              </a:rPr>
              <a:t>System.</a:t>
            </a:r>
            <a:r>
              <a:rPr lang="en-US" sz="1800" i="1" smtClean="0">
                <a:solidFill>
                  <a:srgbClr val="0000C0"/>
                </a:solidFill>
                <a:latin typeface="Consolas"/>
              </a:rPr>
              <a:t>out</a:t>
            </a:r>
            <a:r>
              <a:rPr lang="en-US" sz="1800" i="1" smtClean="0">
                <a:solidFill>
                  <a:srgbClr val="000000"/>
                </a:solidFill>
                <a:latin typeface="Consolas"/>
              </a:rPr>
              <a:t>.println(</a:t>
            </a:r>
            <a:r>
              <a:rPr lang="en-US" sz="1800" i="1" smtClean="0">
                <a:solidFill>
                  <a:srgbClr val="2A00FF"/>
                </a:solidFill>
                <a:latin typeface="Consolas"/>
              </a:rPr>
              <a:t>"Value of num after dynamic initialization is " </a:t>
            </a:r>
            <a:r>
              <a:rPr lang="en-US" sz="1800" smtClean="0">
                <a:solidFill>
                  <a:srgbClr val="000000"/>
                </a:solidFill>
                <a:latin typeface="Consolas"/>
              </a:rPr>
              <a:t>+ </a:t>
            </a:r>
            <a:r>
              <a:rPr lang="en-US" sz="1800" smtClean="0">
                <a:solidFill>
                  <a:srgbClr val="000000"/>
                </a:solidFill>
                <a:highlight>
                  <a:srgbClr val="D4D4D4"/>
                </a:highlight>
                <a:latin typeface="Consolas"/>
              </a:rPr>
              <a:t>num);</a:t>
            </a:r>
            <a:endParaRPr lang="en-US" sz="1800" smtClean="0">
              <a:latin typeface="Consolas"/>
            </a:endParaRPr>
          </a:p>
          <a:p>
            <a:pPr marL="1200150" lvl="3" indent="-390525">
              <a:buFont typeface="Wingdings" pitchFamily="2" charset="2"/>
              <a:buNone/>
              <a:defRPr/>
            </a:pPr>
            <a:r>
              <a:rPr lang="en-US" sz="1800" smtClean="0">
                <a:solidFill>
                  <a:srgbClr val="000000"/>
                </a:solidFill>
                <a:latin typeface="Consolas"/>
              </a:rPr>
              <a:t>}</a:t>
            </a:r>
            <a:endParaRPr lang="en-US" sz="1800" smtClean="0">
              <a:latin typeface="Consolas"/>
            </a:endParaRPr>
          </a:p>
          <a:p>
            <a:pPr lvl="1" indent="-390525">
              <a:buFont typeface="Wingdings" pitchFamily="2" charset="2"/>
              <a:buNone/>
              <a:defRPr/>
            </a:pPr>
            <a:r>
              <a:rPr lang="en-US" sz="1800" smtClean="0">
                <a:solidFill>
                  <a:srgbClr val="000000"/>
                </a:solidFill>
                <a:latin typeface="Consolas"/>
              </a:rPr>
              <a:t>}</a:t>
            </a:r>
            <a:endParaRPr lang="en-US" sz="180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50</a:t>
            </a:fld>
            <a:endParaRPr lang="en-US"/>
          </a:p>
        </p:txBody>
      </p:sp>
      <p:pic>
        <p:nvPicPr>
          <p:cNvPr id="142338" name="Picture 2"/>
          <p:cNvPicPr>
            <a:picLocks noChangeAspect="1" noChangeArrowheads="1"/>
          </p:cNvPicPr>
          <p:nvPr/>
        </p:nvPicPr>
        <p:blipFill>
          <a:blip r:embed="rId2">
            <a:extLst>
              <a:ext uri="{28A0092B-C50C-407E-A947-70E740481C1C}">
                <a14:useLocalDpi xmlns:a14="http://schemas.microsoft.com/office/drawing/2010/main" val="0"/>
              </a:ext>
            </a:extLst>
          </a:blip>
          <a:srcRect l="12820" t="40625" r="47878" b="25465"/>
          <a:stretch>
            <a:fillRect/>
          </a:stretch>
        </p:blipFill>
        <p:spPr bwMode="auto">
          <a:xfrm>
            <a:off x="3645878" y="3950226"/>
            <a:ext cx="5146431" cy="2406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932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marL="838200" indent="-838200" eaLnBrk="1" hangingPunct="1"/>
            <a:r>
              <a:rPr lang="en-US" altLang="en-US" sz="3600" smtClean="0">
                <a:latin typeface="Arial" charset="0"/>
                <a:cs typeface="Arial" charset="0"/>
              </a:rPr>
              <a:t>Scope and Lifetime of Variables</a:t>
            </a:r>
          </a:p>
        </p:txBody>
      </p:sp>
      <p:sp>
        <p:nvSpPr>
          <p:cNvPr id="51203" name="Rectangle 3"/>
          <p:cNvSpPr>
            <a:spLocks noGrp="1" noChangeArrowheads="1"/>
          </p:cNvSpPr>
          <p:nvPr>
            <p:ph idx="1"/>
          </p:nvPr>
        </p:nvSpPr>
        <p:spPr/>
        <p:txBody>
          <a:bodyPr/>
          <a:lstStyle/>
          <a:p>
            <a:pPr algn="just" eaLnBrk="1" hangingPunct="1">
              <a:spcBef>
                <a:spcPts val="600"/>
              </a:spcBef>
            </a:pPr>
            <a:r>
              <a:rPr lang="en-US" altLang="en-US" sz="2600" smtClean="0">
                <a:latin typeface="Arial" charset="0"/>
                <a:cs typeface="Arial" charset="0"/>
              </a:rPr>
              <a:t>Variables can be declared inside a block. </a:t>
            </a:r>
          </a:p>
          <a:p>
            <a:pPr lvl="1" algn="just" eaLnBrk="1" hangingPunct="1">
              <a:spcBef>
                <a:spcPts val="600"/>
              </a:spcBef>
            </a:pPr>
            <a:r>
              <a:rPr lang="en-US" altLang="en-US" sz="2400" smtClean="0">
                <a:latin typeface="Arial" charset="0"/>
                <a:cs typeface="Arial" charset="0"/>
              </a:rPr>
              <a:t>The block begins with an opening curly brace and ends with a closing curly brace.</a:t>
            </a:r>
          </a:p>
          <a:p>
            <a:pPr lvl="1" algn="just" eaLnBrk="1" hangingPunct="1">
              <a:spcBef>
                <a:spcPts val="600"/>
              </a:spcBef>
            </a:pPr>
            <a:r>
              <a:rPr lang="en-US" altLang="en-US" sz="2400" smtClean="0">
                <a:latin typeface="Arial" charset="0"/>
                <a:cs typeface="Arial" charset="0"/>
              </a:rPr>
              <a:t>A block defines a scope. </a:t>
            </a:r>
          </a:p>
          <a:p>
            <a:pPr lvl="1" algn="just" eaLnBrk="1" hangingPunct="1">
              <a:spcBef>
                <a:spcPts val="600"/>
              </a:spcBef>
            </a:pPr>
            <a:r>
              <a:rPr lang="en-US" altLang="en-US" sz="2400" smtClean="0">
                <a:latin typeface="Arial" charset="0"/>
                <a:cs typeface="Arial" charset="0"/>
              </a:rPr>
              <a:t>A new scope is created every time a new block is created. </a:t>
            </a:r>
          </a:p>
          <a:p>
            <a:pPr algn="just" eaLnBrk="1" hangingPunct="1">
              <a:spcBef>
                <a:spcPts val="600"/>
              </a:spcBef>
            </a:pPr>
            <a:r>
              <a:rPr lang="en-US" altLang="en-US" sz="2400" smtClean="0">
                <a:latin typeface="Arial" charset="0"/>
                <a:cs typeface="Arial" charset="0"/>
              </a:rPr>
              <a:t>Scope specifies what objects are </a:t>
            </a:r>
            <a:r>
              <a:rPr lang="en-US" altLang="en-US" sz="2400" b="1" smtClean="0">
                <a:latin typeface="Arial" charset="0"/>
                <a:cs typeface="Arial" charset="0"/>
              </a:rPr>
              <a:t>visible</a:t>
            </a:r>
            <a:r>
              <a:rPr lang="en-US" altLang="en-US" sz="2400" smtClean="0">
                <a:latin typeface="Arial" charset="0"/>
                <a:cs typeface="Arial" charset="0"/>
              </a:rPr>
              <a:t> to other parts of the program.</a:t>
            </a:r>
          </a:p>
          <a:p>
            <a:pPr algn="just" eaLnBrk="1" hangingPunct="1">
              <a:spcBef>
                <a:spcPts val="600"/>
              </a:spcBef>
            </a:pPr>
            <a:r>
              <a:rPr lang="en-US" altLang="en-US" sz="2400" smtClean="0">
                <a:latin typeface="Arial" charset="0"/>
                <a:cs typeface="Arial" charset="0"/>
              </a:rPr>
              <a:t>It also determines the life of an object.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51</a:t>
            </a:fld>
            <a:endParaRPr lang="en-US"/>
          </a:p>
        </p:txBody>
      </p:sp>
    </p:spTree>
    <p:extLst>
      <p:ext uri="{BB962C8B-B14F-4D97-AF65-F5344CB8AC3E}">
        <p14:creationId xmlns:p14="http://schemas.microsoft.com/office/powerpoint/2010/main" val="173526643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marL="838200" indent="-838200" eaLnBrk="1" hangingPunct="1"/>
            <a:r>
              <a:rPr lang="en-US" altLang="en-US" sz="3600" smtClean="0">
                <a:latin typeface="Arial" charset="0"/>
                <a:cs typeface="Arial" charset="0"/>
              </a:rPr>
              <a:t>Scope and Lifetime of Variables</a:t>
            </a:r>
          </a:p>
        </p:txBody>
      </p:sp>
      <p:sp>
        <p:nvSpPr>
          <p:cNvPr id="52227" name="Rectangle 3"/>
          <p:cNvSpPr>
            <a:spLocks noGrp="1" noChangeArrowheads="1"/>
          </p:cNvSpPr>
          <p:nvPr>
            <p:ph idx="1"/>
          </p:nvPr>
        </p:nvSpPr>
        <p:spPr/>
        <p:txBody>
          <a:bodyPr/>
          <a:lstStyle/>
          <a:p>
            <a:pPr algn="just" eaLnBrk="1" hangingPunct="1">
              <a:spcBef>
                <a:spcPts val="600"/>
              </a:spcBef>
            </a:pPr>
            <a:r>
              <a:rPr lang="en-US" altLang="en-US" sz="2400" b="1" smtClean="0">
                <a:latin typeface="Arial" charset="0"/>
                <a:cs typeface="Arial" charset="0"/>
              </a:rPr>
              <a:t>Example:</a:t>
            </a:r>
          </a:p>
          <a:p>
            <a:pPr>
              <a:spcBef>
                <a:spcPct val="0"/>
              </a:spcBef>
              <a:buFont typeface="Wingdings" pitchFamily="2" charset="2"/>
              <a:buNone/>
            </a:pPr>
            <a:r>
              <a:rPr lang="en-US" altLang="en-US" sz="1800" b="1" smtClean="0">
                <a:solidFill>
                  <a:srgbClr val="7F0055"/>
                </a:solidFill>
                <a:latin typeface="Consolas" pitchFamily="49" charset="0"/>
                <a:cs typeface="Arial" charset="0"/>
              </a:rPr>
              <a:t>	public</a:t>
            </a:r>
            <a:r>
              <a:rPr lang="en-US" altLang="en-US" sz="1800" b="1" smtClean="0">
                <a:solidFill>
                  <a:srgbClr val="000000"/>
                </a:solidFill>
                <a:latin typeface="Consolas" pitchFamily="49" charset="0"/>
                <a:cs typeface="Arial" charset="0"/>
              </a:rPr>
              <a:t> </a:t>
            </a:r>
            <a:r>
              <a:rPr lang="en-US" altLang="en-US" sz="1800" b="1" smtClean="0">
                <a:solidFill>
                  <a:srgbClr val="7F0055"/>
                </a:solidFill>
                <a:latin typeface="Consolas" pitchFamily="49" charset="0"/>
                <a:cs typeface="Arial" charset="0"/>
              </a:rPr>
              <a:t>class</a:t>
            </a:r>
            <a:r>
              <a:rPr lang="en-US" altLang="en-US" sz="1800" b="1" smtClean="0">
                <a:solidFill>
                  <a:srgbClr val="000000"/>
                </a:solidFill>
                <a:latin typeface="Consolas" pitchFamily="49" charset="0"/>
                <a:cs typeface="Arial" charset="0"/>
              </a:rPr>
              <a:t> ScopeVar {</a:t>
            </a:r>
          </a:p>
          <a:p>
            <a:pPr lvl="1">
              <a:spcBef>
                <a:spcPct val="0"/>
              </a:spcBef>
              <a:buFont typeface="Wingdings" pitchFamily="2" charset="2"/>
              <a:buNone/>
            </a:pPr>
            <a:r>
              <a:rPr lang="en-US" altLang="en-US" sz="1800" b="1" smtClean="0">
                <a:solidFill>
                  <a:srgbClr val="7F0055"/>
                </a:solidFill>
                <a:latin typeface="Consolas" pitchFamily="49" charset="0"/>
                <a:cs typeface="Arial" charset="0"/>
              </a:rPr>
              <a:t>public</a:t>
            </a:r>
            <a:r>
              <a:rPr lang="en-US" altLang="en-US" sz="1800" b="1" smtClean="0">
                <a:solidFill>
                  <a:srgbClr val="000000"/>
                </a:solidFill>
                <a:latin typeface="Consolas" pitchFamily="49" charset="0"/>
                <a:cs typeface="Arial" charset="0"/>
              </a:rPr>
              <a:t> </a:t>
            </a:r>
            <a:r>
              <a:rPr lang="en-US" altLang="en-US" sz="1800" b="1" smtClean="0">
                <a:solidFill>
                  <a:srgbClr val="7F0055"/>
                </a:solidFill>
                <a:latin typeface="Consolas" pitchFamily="49" charset="0"/>
                <a:cs typeface="Arial" charset="0"/>
              </a:rPr>
              <a:t>static</a:t>
            </a:r>
            <a:r>
              <a:rPr lang="en-US" altLang="en-US" sz="1800" b="1" smtClean="0">
                <a:solidFill>
                  <a:srgbClr val="000000"/>
                </a:solidFill>
                <a:latin typeface="Consolas" pitchFamily="49" charset="0"/>
                <a:cs typeface="Arial" charset="0"/>
              </a:rPr>
              <a:t> </a:t>
            </a:r>
            <a:r>
              <a:rPr lang="en-US" altLang="en-US" sz="1800" b="1" smtClean="0">
                <a:solidFill>
                  <a:srgbClr val="7F0055"/>
                </a:solidFill>
                <a:latin typeface="Consolas" pitchFamily="49" charset="0"/>
                <a:cs typeface="Arial" charset="0"/>
              </a:rPr>
              <a:t>void</a:t>
            </a:r>
            <a:r>
              <a:rPr lang="en-US" altLang="en-US" sz="1800" b="1" smtClean="0">
                <a:solidFill>
                  <a:srgbClr val="000000"/>
                </a:solidFill>
                <a:latin typeface="Consolas" pitchFamily="49" charset="0"/>
                <a:cs typeface="Arial" charset="0"/>
              </a:rPr>
              <a:t> main(String[] args) {</a:t>
            </a:r>
          </a:p>
          <a:p>
            <a:pPr lvl="2">
              <a:spcBef>
                <a:spcPct val="0"/>
              </a:spcBef>
              <a:buFont typeface="Wingdings" pitchFamily="2" charset="2"/>
              <a:buNone/>
            </a:pPr>
            <a:r>
              <a:rPr lang="en-US" altLang="en-US" sz="1800" smtClean="0">
                <a:solidFill>
                  <a:srgbClr val="3F7F5F"/>
                </a:solidFill>
                <a:latin typeface="Consolas" pitchFamily="49" charset="0"/>
                <a:cs typeface="Arial" charset="0"/>
              </a:rPr>
              <a:t>// </a:t>
            </a:r>
            <a:r>
              <a:rPr lang="en-US" altLang="en-US" sz="1800" b="1" smtClean="0">
                <a:solidFill>
                  <a:srgbClr val="7F9FBF"/>
                </a:solidFill>
                <a:latin typeface="Consolas" pitchFamily="49" charset="0"/>
                <a:cs typeface="Arial" charset="0"/>
              </a:rPr>
              <a:t>TODO</a:t>
            </a:r>
            <a:r>
              <a:rPr lang="en-US" altLang="en-US" sz="1800" b="1" smtClean="0">
                <a:solidFill>
                  <a:srgbClr val="3F7F5F"/>
                </a:solidFill>
                <a:latin typeface="Consolas" pitchFamily="49" charset="0"/>
                <a:cs typeface="Arial" charset="0"/>
              </a:rPr>
              <a:t> Auto-generated method stub</a:t>
            </a:r>
          </a:p>
          <a:p>
            <a:pPr lvl="2">
              <a:spcBef>
                <a:spcPct val="0"/>
              </a:spcBef>
              <a:buFont typeface="Wingdings" pitchFamily="2" charset="2"/>
              <a:buNone/>
            </a:pPr>
            <a:r>
              <a:rPr lang="en-US" altLang="en-US" sz="1800" b="1" smtClean="0">
                <a:solidFill>
                  <a:srgbClr val="7F0055"/>
                </a:solidFill>
                <a:latin typeface="Consolas" pitchFamily="49" charset="0"/>
                <a:cs typeface="Arial" charset="0"/>
              </a:rPr>
              <a:t>int</a:t>
            </a:r>
            <a:r>
              <a:rPr lang="en-US" altLang="en-US" sz="1800" b="1" smtClean="0">
                <a:solidFill>
                  <a:srgbClr val="000000"/>
                </a:solidFill>
                <a:latin typeface="Consolas" pitchFamily="49" charset="0"/>
                <a:cs typeface="Arial" charset="0"/>
              </a:rPr>
              <a:t> num = 10;</a:t>
            </a:r>
          </a:p>
          <a:p>
            <a:pPr lvl="2">
              <a:spcBef>
                <a:spcPct val="0"/>
              </a:spcBef>
              <a:buFont typeface="Wingdings" pitchFamily="2" charset="2"/>
              <a:buNone/>
            </a:pPr>
            <a:r>
              <a:rPr lang="en-US" altLang="en-US" sz="1800" b="1" smtClean="0">
                <a:solidFill>
                  <a:srgbClr val="7F0055"/>
                </a:solidFill>
                <a:latin typeface="Consolas" pitchFamily="49" charset="0"/>
                <a:cs typeface="Arial" charset="0"/>
              </a:rPr>
              <a:t>if</a:t>
            </a:r>
            <a:r>
              <a:rPr lang="en-US" altLang="en-US" sz="1800" b="1" smtClean="0">
                <a:solidFill>
                  <a:srgbClr val="000000"/>
                </a:solidFill>
                <a:latin typeface="Consolas" pitchFamily="49" charset="0"/>
                <a:cs typeface="Arial" charset="0"/>
              </a:rPr>
              <a:t> (num == 10) {</a:t>
            </a:r>
          </a:p>
          <a:p>
            <a:pPr lvl="2">
              <a:spcBef>
                <a:spcPct val="0"/>
              </a:spcBef>
              <a:buFont typeface="Wingdings" pitchFamily="2" charset="2"/>
              <a:buNone/>
            </a:pPr>
            <a:r>
              <a:rPr lang="en-US" altLang="en-US" sz="1800" smtClean="0">
                <a:solidFill>
                  <a:srgbClr val="3F7F5F"/>
                </a:solidFill>
                <a:latin typeface="Consolas" pitchFamily="49" charset="0"/>
                <a:cs typeface="Arial" charset="0"/>
              </a:rPr>
              <a:t>// </a:t>
            </a:r>
            <a:r>
              <a:rPr lang="en-US" altLang="en-US" sz="1800" u="sng" smtClean="0">
                <a:solidFill>
                  <a:srgbClr val="3F7F5F"/>
                </a:solidFill>
                <a:latin typeface="Consolas" pitchFamily="49" charset="0"/>
                <a:cs typeface="Arial" charset="0"/>
              </a:rPr>
              <a:t>num is available in inner scope</a:t>
            </a:r>
          </a:p>
          <a:p>
            <a:pPr lvl="2">
              <a:spcBef>
                <a:spcPct val="0"/>
              </a:spcBef>
              <a:buFont typeface="Wingdings" pitchFamily="2" charset="2"/>
              <a:buNone/>
            </a:pPr>
            <a:r>
              <a:rPr lang="en-US" altLang="en-US" sz="1800" b="1" smtClean="0">
                <a:solidFill>
                  <a:srgbClr val="7F0055"/>
                </a:solidFill>
                <a:latin typeface="Consolas" pitchFamily="49" charset="0"/>
                <a:cs typeface="Arial" charset="0"/>
              </a:rPr>
              <a:t>int</a:t>
            </a:r>
            <a:r>
              <a:rPr lang="en-US" altLang="en-US" sz="1800" b="1" smtClean="0">
                <a:solidFill>
                  <a:srgbClr val="000000"/>
                </a:solidFill>
                <a:latin typeface="Consolas" pitchFamily="49" charset="0"/>
                <a:cs typeface="Arial" charset="0"/>
              </a:rPr>
              <a:t> num1 = num * num;</a:t>
            </a:r>
          </a:p>
          <a:p>
            <a:pPr lvl="2">
              <a:spcBef>
                <a:spcPct val="0"/>
              </a:spcBef>
              <a:buFont typeface="Wingdings" pitchFamily="2" charset="2"/>
              <a:buNone/>
            </a:pPr>
            <a:r>
              <a:rPr lang="en-US" altLang="en-US" sz="1800" smtClean="0">
                <a:solidFill>
                  <a:srgbClr val="000000"/>
                </a:solidFill>
                <a:latin typeface="Consolas" pitchFamily="49" charset="0"/>
                <a:cs typeface="Arial" charset="0"/>
              </a:rPr>
              <a:t>System.</a:t>
            </a:r>
            <a:r>
              <a:rPr lang="en-US" altLang="en-US" sz="1800" i="1" smtClean="0">
                <a:solidFill>
                  <a:srgbClr val="0000C0"/>
                </a:solidFill>
                <a:latin typeface="Consolas" pitchFamily="49" charset="0"/>
                <a:cs typeface="Arial" charset="0"/>
              </a:rPr>
              <a:t>out</a:t>
            </a:r>
            <a:r>
              <a:rPr lang="en-US" altLang="en-US" sz="1800" i="1" smtClean="0">
                <a:solidFill>
                  <a:srgbClr val="000000"/>
                </a:solidFill>
                <a:latin typeface="Consolas" pitchFamily="49" charset="0"/>
                <a:cs typeface="Arial" charset="0"/>
              </a:rPr>
              <a:t>.println(</a:t>
            </a:r>
            <a:r>
              <a:rPr lang="en-US" altLang="en-US" sz="1800" i="1" smtClean="0">
                <a:solidFill>
                  <a:srgbClr val="2A00FF"/>
                </a:solidFill>
                <a:latin typeface="Consolas" pitchFamily="49" charset="0"/>
                <a:cs typeface="Arial" charset="0"/>
              </a:rPr>
              <a:t>"Value of num and num1 are "</a:t>
            </a:r>
            <a:r>
              <a:rPr lang="en-US" altLang="en-US" sz="1800" i="1" smtClean="0">
                <a:solidFill>
                  <a:srgbClr val="000000"/>
                </a:solidFill>
                <a:latin typeface="Consolas" pitchFamily="49" charset="0"/>
                <a:cs typeface="Arial" charset="0"/>
              </a:rPr>
              <a:t> + num + </a:t>
            </a:r>
            <a:r>
              <a:rPr lang="en-US" altLang="en-US" sz="1800" i="1" smtClean="0">
                <a:solidFill>
                  <a:srgbClr val="2A00FF"/>
                </a:solidFill>
                <a:latin typeface="Consolas" pitchFamily="49" charset="0"/>
                <a:cs typeface="Arial" charset="0"/>
              </a:rPr>
              <a:t>" "</a:t>
            </a:r>
            <a:r>
              <a:rPr lang="en-US" altLang="en-US" sz="1800" i="1" smtClean="0">
                <a:solidFill>
                  <a:srgbClr val="000000"/>
                </a:solidFill>
                <a:latin typeface="Consolas" pitchFamily="49" charset="0"/>
                <a:cs typeface="Arial" charset="0"/>
              </a:rPr>
              <a:t> + num1);</a:t>
            </a:r>
          </a:p>
          <a:p>
            <a:pPr lvl="2">
              <a:spcBef>
                <a:spcPct val="0"/>
              </a:spcBef>
              <a:buFont typeface="Wingdings" pitchFamily="2" charset="2"/>
              <a:buNone/>
            </a:pPr>
            <a:r>
              <a:rPr lang="en-US" altLang="en-US" sz="1800" smtClean="0">
                <a:solidFill>
                  <a:srgbClr val="000000"/>
                </a:solidFill>
                <a:latin typeface="Consolas" pitchFamily="49" charset="0"/>
                <a:cs typeface="Arial" charset="0"/>
              </a:rPr>
              <a:t>}</a:t>
            </a:r>
          </a:p>
          <a:p>
            <a:pPr lvl="2">
              <a:spcBef>
                <a:spcPct val="0"/>
              </a:spcBef>
              <a:buFont typeface="Wingdings" pitchFamily="2" charset="2"/>
              <a:buNone/>
            </a:pPr>
            <a:r>
              <a:rPr lang="en-US" altLang="en-US" sz="1800" smtClean="0">
                <a:solidFill>
                  <a:srgbClr val="3F7F5F"/>
                </a:solidFill>
                <a:latin typeface="Consolas" pitchFamily="49" charset="0"/>
                <a:cs typeface="Arial" charset="0"/>
              </a:rPr>
              <a:t>// num1 = 10; ERROR ! num1 is not known</a:t>
            </a:r>
          </a:p>
          <a:p>
            <a:pPr lvl="2">
              <a:spcBef>
                <a:spcPct val="0"/>
              </a:spcBef>
              <a:buFont typeface="Wingdings" pitchFamily="2" charset="2"/>
              <a:buNone/>
            </a:pPr>
            <a:r>
              <a:rPr lang="en-US" altLang="en-US" sz="1800" smtClean="0">
                <a:solidFill>
                  <a:srgbClr val="000000"/>
                </a:solidFill>
                <a:latin typeface="Consolas" pitchFamily="49" charset="0"/>
                <a:cs typeface="Arial" charset="0"/>
              </a:rPr>
              <a:t>System.</a:t>
            </a:r>
            <a:r>
              <a:rPr lang="en-US" altLang="en-US" sz="1800" i="1" smtClean="0">
                <a:solidFill>
                  <a:srgbClr val="0000C0"/>
                </a:solidFill>
                <a:latin typeface="Consolas" pitchFamily="49" charset="0"/>
                <a:cs typeface="Arial" charset="0"/>
              </a:rPr>
              <a:t>out</a:t>
            </a:r>
            <a:r>
              <a:rPr lang="en-US" altLang="en-US" sz="1800" i="1" smtClean="0">
                <a:solidFill>
                  <a:srgbClr val="000000"/>
                </a:solidFill>
                <a:latin typeface="Consolas" pitchFamily="49" charset="0"/>
                <a:cs typeface="Arial" charset="0"/>
              </a:rPr>
              <a:t>.println(</a:t>
            </a:r>
            <a:r>
              <a:rPr lang="en-US" altLang="en-US" sz="1800" i="1" smtClean="0">
                <a:solidFill>
                  <a:srgbClr val="2A00FF"/>
                </a:solidFill>
                <a:latin typeface="Consolas" pitchFamily="49" charset="0"/>
                <a:cs typeface="Arial" charset="0"/>
              </a:rPr>
              <a:t>"Value of num is "</a:t>
            </a:r>
            <a:r>
              <a:rPr lang="en-US" altLang="en-US" sz="1800" i="1" smtClean="0">
                <a:solidFill>
                  <a:srgbClr val="000000"/>
                </a:solidFill>
                <a:latin typeface="Consolas" pitchFamily="49" charset="0"/>
                <a:cs typeface="Arial" charset="0"/>
              </a:rPr>
              <a:t> + num);</a:t>
            </a:r>
          </a:p>
          <a:p>
            <a:pPr lvl="1">
              <a:spcBef>
                <a:spcPct val="0"/>
              </a:spcBef>
              <a:buFont typeface="Wingdings" pitchFamily="2" charset="2"/>
              <a:buNone/>
            </a:pPr>
            <a:r>
              <a:rPr lang="en-US" altLang="en-US" sz="1800" smtClean="0">
                <a:solidFill>
                  <a:srgbClr val="000000"/>
                </a:solidFill>
                <a:latin typeface="Consolas" pitchFamily="49" charset="0"/>
                <a:cs typeface="Arial" charset="0"/>
              </a:rPr>
              <a:t>}</a:t>
            </a:r>
            <a:endParaRPr lang="en-US" altLang="en-US" sz="1800" smtClean="0">
              <a:latin typeface="Consolas" pitchFamily="49" charset="0"/>
              <a:cs typeface="Arial" charset="0"/>
            </a:endParaRPr>
          </a:p>
          <a:p>
            <a:pPr>
              <a:spcBef>
                <a:spcPct val="0"/>
              </a:spcBef>
              <a:buFont typeface="Wingdings" pitchFamily="2" charset="2"/>
              <a:buNone/>
            </a:pPr>
            <a:r>
              <a:rPr lang="en-US" altLang="en-US" sz="1800" smtClean="0">
                <a:solidFill>
                  <a:srgbClr val="000000"/>
                </a:solidFill>
                <a:latin typeface="Consolas" pitchFamily="49" charset="0"/>
                <a:cs typeface="Arial" charset="0"/>
              </a:rPr>
              <a:t>	}</a:t>
            </a:r>
          </a:p>
          <a:p>
            <a:pPr algn="just" eaLnBrk="1" hangingPunct="1">
              <a:spcBef>
                <a:spcPts val="600"/>
              </a:spcBef>
              <a:buFont typeface="Wingdings" pitchFamily="2" charset="2"/>
              <a:buNone/>
            </a:pPr>
            <a:endParaRPr lang="en-US" altLang="en-US" sz="2800" smtClean="0">
              <a:latin typeface="Arial" charset="0"/>
              <a:cs typeface="Arial"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52</a:t>
            </a:fld>
            <a:endParaRPr lang="en-US"/>
          </a:p>
        </p:txBody>
      </p:sp>
      <p:pic>
        <p:nvPicPr>
          <p:cNvPr id="143362" name="Picture 2"/>
          <p:cNvPicPr>
            <a:picLocks noChangeAspect="1" noChangeArrowheads="1"/>
          </p:cNvPicPr>
          <p:nvPr/>
        </p:nvPicPr>
        <p:blipFill>
          <a:blip r:embed="rId2">
            <a:extLst>
              <a:ext uri="{28A0092B-C50C-407E-A947-70E740481C1C}">
                <a14:useLocalDpi xmlns:a14="http://schemas.microsoft.com/office/drawing/2010/main" val="0"/>
              </a:ext>
            </a:extLst>
          </a:blip>
          <a:srcRect l="34554" t="39583" r="40544" b="25995"/>
          <a:stretch>
            <a:fillRect/>
          </a:stretch>
        </p:blipFill>
        <p:spPr bwMode="auto">
          <a:xfrm>
            <a:off x="5638800" y="4800600"/>
            <a:ext cx="3505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4356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smtClean="0">
                <a:solidFill>
                  <a:schemeClr val="bg1"/>
                </a:solidFill>
              </a:rPr>
              <a:t>SUMMARY</a:t>
            </a:r>
            <a:endParaRPr lang="en-US" altLang="en-US" smtClean="0">
              <a:solidFill>
                <a:schemeClr val="bg1"/>
              </a:solidFill>
              <a:latin typeface="Arial" charset="0"/>
              <a:cs typeface="Arial" charset="0"/>
            </a:endParaRPr>
          </a:p>
        </p:txBody>
      </p:sp>
      <p:sp>
        <p:nvSpPr>
          <p:cNvPr id="2" name="Content Placeholder 1"/>
          <p:cNvSpPr>
            <a:spLocks noGrp="1"/>
          </p:cNvSpPr>
          <p:nvPr>
            <p:ph idx="1"/>
          </p:nvPr>
        </p:nvSpPr>
        <p:spPr>
          <a:xfrm>
            <a:off x="986971" y="778566"/>
            <a:ext cx="7474857" cy="5436704"/>
          </a:xfrm>
        </p:spPr>
        <p:txBody>
          <a:bodyPr>
            <a:normAutofit/>
          </a:bodyPr>
          <a:lstStyle/>
          <a:p>
            <a:pPr lvl="0">
              <a:spcBef>
                <a:spcPts val="1200"/>
              </a:spcBef>
              <a:spcAft>
                <a:spcPts val="1200"/>
              </a:spcAft>
              <a:buFont typeface="Candara" panose="020E0502030303020204" pitchFamily="34" charset="0"/>
              <a:buChar char="◊"/>
            </a:pPr>
            <a:r>
              <a:rPr lang="en-US" sz="2800" b="1" smtClean="0"/>
              <a:t>Introduction </a:t>
            </a:r>
            <a:r>
              <a:rPr lang="en-US" sz="2800" b="1"/>
              <a:t>to Java</a:t>
            </a:r>
          </a:p>
          <a:p>
            <a:pPr lvl="0">
              <a:spcBef>
                <a:spcPts val="1200"/>
              </a:spcBef>
              <a:spcAft>
                <a:spcPts val="1200"/>
              </a:spcAft>
              <a:buFont typeface="Candara" panose="020E0502030303020204" pitchFamily="34" charset="0"/>
              <a:buChar char="◊"/>
            </a:pPr>
            <a:r>
              <a:rPr lang="en-US" sz="2800" b="1" smtClean="0"/>
              <a:t>First </a:t>
            </a:r>
            <a:r>
              <a:rPr lang="en-US" sz="2800" b="1"/>
              <a:t>Java Program</a:t>
            </a:r>
          </a:p>
          <a:p>
            <a:pPr lvl="0">
              <a:spcBef>
                <a:spcPts val="1200"/>
              </a:spcBef>
              <a:spcAft>
                <a:spcPts val="1200"/>
              </a:spcAft>
              <a:buFont typeface="Candara" panose="020E0502030303020204" pitchFamily="34" charset="0"/>
              <a:buChar char="◊"/>
            </a:pPr>
            <a:r>
              <a:rPr lang="en-US" sz="2800" b="1"/>
              <a:t>Basic Java Syntax</a:t>
            </a:r>
          </a:p>
          <a:p>
            <a:pPr lvl="0">
              <a:spcBef>
                <a:spcPts val="1200"/>
              </a:spcBef>
              <a:spcAft>
                <a:spcPts val="1200"/>
              </a:spcAft>
              <a:buFont typeface="Candara" panose="020E0502030303020204" pitchFamily="34" charset="0"/>
              <a:buChar char="◊"/>
            </a:pPr>
            <a:r>
              <a:rPr lang="en-US" sz="2800" b="1" smtClean="0"/>
              <a:t>Java </a:t>
            </a:r>
            <a:r>
              <a:rPr lang="en-US" sz="2800" b="1"/>
              <a:t>Data Types</a:t>
            </a:r>
          </a:p>
          <a:p>
            <a:pPr lvl="0">
              <a:spcBef>
                <a:spcPts val="1200"/>
              </a:spcBef>
              <a:spcAft>
                <a:spcPts val="1200"/>
              </a:spcAft>
              <a:buFont typeface="Candara" panose="020E0502030303020204" pitchFamily="34" charset="0"/>
              <a:buChar char="◊"/>
            </a:pPr>
            <a:r>
              <a:rPr lang="en-US" sz="2800" b="1" smtClean="0"/>
              <a:t>Java Operators</a:t>
            </a:r>
          </a:p>
          <a:p>
            <a:pPr>
              <a:spcBef>
                <a:spcPts val="1200"/>
              </a:spcBef>
              <a:spcAft>
                <a:spcPts val="1200"/>
              </a:spcAft>
              <a:buFont typeface="Candara" panose="020E0502030303020204" pitchFamily="34" charset="0"/>
              <a:buChar char="◊"/>
            </a:pPr>
            <a:r>
              <a:rPr lang="en-US" sz="2800" b="1"/>
              <a:t>Variables </a:t>
            </a:r>
            <a:r>
              <a:rPr lang="en-US" sz="2800" b="1" smtClean="0"/>
              <a:t>and Constant</a:t>
            </a:r>
            <a:endParaRPr lang="en-US" sz="2800" b="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53</a:t>
            </a:fld>
            <a:endParaRPr lang="en-US"/>
          </a:p>
        </p:txBody>
      </p:sp>
    </p:spTree>
    <p:extLst>
      <p:ext uri="{BB962C8B-B14F-4D97-AF65-F5344CB8AC3E}">
        <p14:creationId xmlns:p14="http://schemas.microsoft.com/office/powerpoint/2010/main" val="259779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defRPr/>
            </a:pPr>
            <a:r>
              <a:rPr lang="en-US" altLang="en-US" smtClean="0">
                <a:latin typeface="Arial" charset="0"/>
                <a:cs typeface="Arial" charset="0"/>
              </a:rPr>
              <a:t>Learning Approach</a:t>
            </a:r>
            <a:endParaRPr altLang="en-US" smtClean="0">
              <a:latin typeface="Arial" charset="0"/>
              <a:cs typeface="Arial"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88369037"/>
              </p:ext>
            </p:extLst>
          </p:nvPr>
        </p:nvGraphicFramePr>
        <p:xfrm>
          <a:off x="201706" y="838201"/>
          <a:ext cx="8686800" cy="5434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54</a:t>
            </a:fld>
            <a:endParaRPr lang="en-US"/>
          </a:p>
        </p:txBody>
      </p:sp>
    </p:spTree>
    <p:extLst>
      <p:ext uri="{BB962C8B-B14F-4D97-AF65-F5344CB8AC3E}">
        <p14:creationId xmlns:p14="http://schemas.microsoft.com/office/powerpoint/2010/main" val="205901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68B35B5E-8E87-4DE3-B351-F67DE7D6100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E3679EC-D38C-4D26-88C3-158E93B529F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D49D475-5540-4446-A6CC-C2B4AA23502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C87964FA-812B-47FF-9D96-F0B3A4214C0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866A1CF4-B79E-4EB4-9CE0-DC82E3AF77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F690260F-A05B-43CC-A8E7-2907A973CAE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6A7AF63B-A5A7-49A4-8FDC-2767227DC7E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23AFCB36-FE32-4C16-8AD6-0EE82A4301B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4E05BF3B-1030-42C8-A224-0EA68C68CA7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E99EE26D-8D24-428B-B79C-CA3642CFEAC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7F6135E0-7752-41D9-8949-2C6C50C548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4EA53240-6A3B-44EF-982F-E7C805897F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354B78F2-DB64-4575-B54A-84ADF163CDF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E739126-418B-4B04-96A2-EEDCE3C318D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653CDA86-6ED9-412E-BAE5-E781E737A9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6000" dirty="0" smtClean="0">
                <a:solidFill>
                  <a:srgbClr val="E46C0A"/>
                </a:solidFill>
              </a:rPr>
              <a:t>Thank you</a:t>
            </a:r>
            <a:endParaRPr lang="en-US" sz="60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55</a:t>
            </a:fld>
            <a:endParaRPr lang="en-US" dirty="0"/>
          </a:p>
        </p:txBody>
      </p:sp>
      <p:sp>
        <p:nvSpPr>
          <p:cNvPr id="10" name="Footer Placeholder 4"/>
          <p:cNvSpPr>
            <a:spLocks noGrp="1"/>
          </p:cNvSpPr>
          <p:nvPr>
            <p:ph type="ftr" sz="quarter" idx="4294967295"/>
          </p:nvPr>
        </p:nvSpPr>
        <p:spPr>
          <a:xfrm>
            <a:off x="191411" y="6356350"/>
            <a:ext cx="554765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Features of JAVA</a:t>
            </a:r>
          </a:p>
        </p:txBody>
      </p:sp>
      <p:sp>
        <p:nvSpPr>
          <p:cNvPr id="3" name="Content Placeholder 2"/>
          <p:cNvSpPr>
            <a:spLocks noGrp="1"/>
          </p:cNvSpPr>
          <p:nvPr>
            <p:ph idx="1"/>
          </p:nvPr>
        </p:nvSpPr>
        <p:spPr/>
        <p:txBody>
          <a:bodyPr>
            <a:normAutofit lnSpcReduction="10000"/>
          </a:bodyPr>
          <a:lstStyle/>
          <a:p>
            <a:pPr algn="just">
              <a:lnSpc>
                <a:spcPct val="110000"/>
              </a:lnSpc>
              <a:spcBef>
                <a:spcPts val="600"/>
              </a:spcBef>
              <a:spcAft>
                <a:spcPts val="600"/>
              </a:spcAft>
            </a:pPr>
            <a:r>
              <a:rPr lang="en-US"/>
              <a:t>The Java programming language is a high-level language that can be characterized by all of the following buzzwords</a:t>
            </a:r>
            <a:r>
              <a:rPr lang="en-US" smtClean="0"/>
              <a:t>:</a:t>
            </a:r>
          </a:p>
          <a:p>
            <a:pPr lvl="1">
              <a:lnSpc>
                <a:spcPct val="110000"/>
              </a:lnSpc>
              <a:spcBef>
                <a:spcPts val="600"/>
              </a:spcBef>
              <a:spcAft>
                <a:spcPts val="600"/>
              </a:spcAft>
            </a:pPr>
            <a:r>
              <a:rPr lang="en-US" b="1"/>
              <a:t>Simple</a:t>
            </a:r>
          </a:p>
          <a:p>
            <a:pPr lvl="1">
              <a:lnSpc>
                <a:spcPct val="110000"/>
              </a:lnSpc>
              <a:spcBef>
                <a:spcPts val="600"/>
              </a:spcBef>
              <a:spcAft>
                <a:spcPts val="600"/>
              </a:spcAft>
            </a:pPr>
            <a:r>
              <a:rPr lang="en-US" b="1"/>
              <a:t>Object oriented</a:t>
            </a:r>
          </a:p>
          <a:p>
            <a:pPr lvl="1">
              <a:lnSpc>
                <a:spcPct val="110000"/>
              </a:lnSpc>
              <a:spcBef>
                <a:spcPts val="600"/>
              </a:spcBef>
              <a:spcAft>
                <a:spcPts val="600"/>
              </a:spcAft>
            </a:pPr>
            <a:r>
              <a:rPr lang="en-US" b="1"/>
              <a:t>Distributed</a:t>
            </a:r>
          </a:p>
          <a:p>
            <a:pPr lvl="1">
              <a:lnSpc>
                <a:spcPct val="110000"/>
              </a:lnSpc>
              <a:spcBef>
                <a:spcPts val="600"/>
              </a:spcBef>
              <a:spcAft>
                <a:spcPts val="600"/>
              </a:spcAft>
            </a:pPr>
            <a:r>
              <a:rPr lang="en-US" b="1"/>
              <a:t>Multithreaded</a:t>
            </a:r>
          </a:p>
          <a:p>
            <a:pPr lvl="1">
              <a:lnSpc>
                <a:spcPct val="110000"/>
              </a:lnSpc>
              <a:spcBef>
                <a:spcPts val="600"/>
              </a:spcBef>
              <a:spcAft>
                <a:spcPts val="600"/>
              </a:spcAft>
            </a:pPr>
            <a:r>
              <a:rPr lang="en-US" b="1"/>
              <a:t>Dynamic</a:t>
            </a:r>
          </a:p>
          <a:p>
            <a:pPr lvl="1">
              <a:lnSpc>
                <a:spcPct val="110000"/>
              </a:lnSpc>
              <a:spcBef>
                <a:spcPts val="600"/>
              </a:spcBef>
              <a:spcAft>
                <a:spcPts val="600"/>
              </a:spcAft>
            </a:pPr>
            <a:r>
              <a:rPr lang="en-US" b="1"/>
              <a:t>Architecture neutral</a:t>
            </a:r>
          </a:p>
          <a:p>
            <a:pPr lvl="1">
              <a:lnSpc>
                <a:spcPct val="110000"/>
              </a:lnSpc>
              <a:spcBef>
                <a:spcPts val="600"/>
              </a:spcBef>
              <a:spcAft>
                <a:spcPts val="600"/>
              </a:spcAft>
            </a:pPr>
            <a:r>
              <a:rPr lang="en-US" b="1"/>
              <a:t>Portable</a:t>
            </a:r>
          </a:p>
          <a:p>
            <a:pPr lvl="1">
              <a:lnSpc>
                <a:spcPct val="110000"/>
              </a:lnSpc>
              <a:spcBef>
                <a:spcPts val="600"/>
              </a:spcBef>
              <a:spcAft>
                <a:spcPts val="600"/>
              </a:spcAft>
            </a:pPr>
            <a:r>
              <a:rPr lang="en-US" b="1"/>
              <a:t>High performance</a:t>
            </a:r>
          </a:p>
          <a:p>
            <a:pPr lvl="1">
              <a:lnSpc>
                <a:spcPct val="110000"/>
              </a:lnSpc>
              <a:spcBef>
                <a:spcPts val="600"/>
              </a:spcBef>
              <a:spcAft>
                <a:spcPts val="600"/>
              </a:spcAft>
            </a:pPr>
            <a:r>
              <a:rPr lang="en-US" b="1"/>
              <a:t>Robust</a:t>
            </a:r>
          </a:p>
          <a:p>
            <a:pPr lvl="1">
              <a:lnSpc>
                <a:spcPct val="110000"/>
              </a:lnSpc>
              <a:spcBef>
                <a:spcPts val="600"/>
              </a:spcBef>
              <a:spcAft>
                <a:spcPts val="600"/>
              </a:spcAft>
            </a:pPr>
            <a:r>
              <a:rPr lang="en-US" b="1"/>
              <a:t>Secure</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spTree>
    <p:extLst>
      <p:ext uri="{BB962C8B-B14F-4D97-AF65-F5344CB8AC3E}">
        <p14:creationId xmlns:p14="http://schemas.microsoft.com/office/powerpoint/2010/main" val="190137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latin typeface="Arial" charset="0"/>
                <a:cs typeface="Arial" charset="0"/>
              </a:rPr>
              <a:t>Java Platform</a:t>
            </a:r>
          </a:p>
        </p:txBody>
      </p:sp>
      <p:pic>
        <p:nvPicPr>
          <p:cNvPr id="16388" name="Picture 2" descr="g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066800"/>
            <a:ext cx="32766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4"/>
          <p:cNvSpPr>
            <a:spLocks noChangeArrowheads="1"/>
          </p:cNvSpPr>
          <p:nvPr/>
        </p:nvSpPr>
        <p:spPr bwMode="auto">
          <a:xfrm rot="5400000">
            <a:off x="3848100" y="1028700"/>
            <a:ext cx="914400" cy="1905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456" y="2438400"/>
            <a:ext cx="7077075"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7</a:t>
            </a:fld>
            <a:endParaRPr lang="en-US"/>
          </a:p>
        </p:txBody>
      </p:sp>
    </p:spTree>
    <p:extLst>
      <p:ext uri="{BB962C8B-B14F-4D97-AF65-F5344CB8AC3E}">
        <p14:creationId xmlns:p14="http://schemas.microsoft.com/office/powerpoint/2010/main" val="2309632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a:t>
            </a:r>
            <a:r>
              <a:rPr lang="en-US" smtClean="0"/>
              <a:t>terminology</a:t>
            </a:r>
            <a:endParaRPr lang="en-US"/>
          </a:p>
        </p:txBody>
      </p:sp>
      <p:sp>
        <p:nvSpPr>
          <p:cNvPr id="3" name="Content Placeholder 2"/>
          <p:cNvSpPr>
            <a:spLocks noGrp="1"/>
          </p:cNvSpPr>
          <p:nvPr>
            <p:ph idx="1"/>
          </p:nvPr>
        </p:nvSpPr>
        <p:spPr/>
        <p:txBody>
          <a:bodyPr/>
          <a:lstStyle/>
          <a:p>
            <a:pPr algn="just">
              <a:spcBef>
                <a:spcPts val="600"/>
              </a:spcBef>
              <a:spcAft>
                <a:spcPts val="600"/>
              </a:spcAft>
            </a:pPr>
            <a:r>
              <a:rPr lang="en-US" b="1"/>
              <a:t>Java Development Kit(JDK)</a:t>
            </a:r>
          </a:p>
          <a:p>
            <a:pPr lvl="1" algn="just">
              <a:spcBef>
                <a:spcPts val="600"/>
              </a:spcBef>
              <a:spcAft>
                <a:spcPts val="600"/>
              </a:spcAft>
            </a:pPr>
            <a:r>
              <a:rPr lang="en-US" smtClean="0"/>
              <a:t>A complete </a:t>
            </a:r>
            <a:r>
              <a:rPr lang="en-US"/>
              <a:t>java development kit that includes JRE (Java Runtime Environment), compilers and various tools like JavaDoc, Java debugger </a:t>
            </a:r>
            <a:r>
              <a:rPr lang="en-US" smtClean="0"/>
              <a:t>etc.</a:t>
            </a:r>
          </a:p>
          <a:p>
            <a:pPr lvl="1" algn="just">
              <a:spcBef>
                <a:spcPts val="600"/>
              </a:spcBef>
              <a:spcAft>
                <a:spcPts val="600"/>
              </a:spcAft>
            </a:pPr>
            <a:r>
              <a:rPr lang="en-US" smtClean="0"/>
              <a:t>In </a:t>
            </a:r>
            <a:r>
              <a:rPr lang="en-US"/>
              <a:t>order to create, compile and run Java program you would need JDK installed on your computer</a:t>
            </a:r>
            <a:r>
              <a:rPr lang="en-US" smtClean="0"/>
              <a:t>.</a:t>
            </a:r>
          </a:p>
          <a:p>
            <a:pPr algn="just">
              <a:spcBef>
                <a:spcPts val="600"/>
              </a:spcBef>
              <a:spcAft>
                <a:spcPts val="600"/>
              </a:spcAft>
            </a:pPr>
            <a:r>
              <a:rPr lang="en-US" b="1"/>
              <a:t>Java Runtime Environment(JRE</a:t>
            </a:r>
            <a:r>
              <a:rPr lang="en-US" b="1" smtClean="0"/>
              <a:t>)</a:t>
            </a:r>
          </a:p>
          <a:p>
            <a:pPr lvl="1" algn="just">
              <a:spcBef>
                <a:spcPts val="600"/>
              </a:spcBef>
              <a:spcAft>
                <a:spcPts val="600"/>
              </a:spcAft>
            </a:pPr>
            <a:r>
              <a:rPr lang="en-US"/>
              <a:t>JRE is a part of JDK </a:t>
            </a:r>
            <a:endParaRPr lang="en-US" smtClean="0"/>
          </a:p>
          <a:p>
            <a:pPr lvl="1" algn="just">
              <a:spcBef>
                <a:spcPts val="600"/>
              </a:spcBef>
              <a:spcAft>
                <a:spcPts val="600"/>
              </a:spcAft>
            </a:pPr>
            <a:r>
              <a:rPr lang="en-US"/>
              <a:t>When you have JRE installed on your system, you can run a java program however you won’t be able to compile it</a:t>
            </a:r>
            <a:r>
              <a:rPr lang="en-US" smtClean="0"/>
              <a:t>.</a:t>
            </a:r>
          </a:p>
          <a:p>
            <a:pPr lvl="1" algn="just">
              <a:spcBef>
                <a:spcPts val="600"/>
              </a:spcBef>
              <a:spcAft>
                <a:spcPts val="600"/>
              </a:spcAft>
            </a:pPr>
            <a:r>
              <a:rPr lang="en-US"/>
              <a:t>JRE includes JVM, browser plugins and applets support. When you only need to run a java program on your computer, you would only need JRE.</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8</a:t>
            </a:fld>
            <a:endParaRPr lang="en-US"/>
          </a:p>
        </p:txBody>
      </p:sp>
    </p:spTree>
    <p:extLst>
      <p:ext uri="{BB962C8B-B14F-4D97-AF65-F5344CB8AC3E}">
        <p14:creationId xmlns:p14="http://schemas.microsoft.com/office/powerpoint/2010/main" val="4234771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terminology</a:t>
            </a:r>
          </a:p>
        </p:txBody>
      </p:sp>
      <p:sp>
        <p:nvSpPr>
          <p:cNvPr id="3" name="Content Placeholder 2"/>
          <p:cNvSpPr>
            <a:spLocks noGrp="1"/>
          </p:cNvSpPr>
          <p:nvPr>
            <p:ph idx="1"/>
          </p:nvPr>
        </p:nvSpPr>
        <p:spPr/>
        <p:txBody>
          <a:bodyPr/>
          <a:lstStyle/>
          <a:p>
            <a:r>
              <a:rPr lang="en-US" b="1"/>
              <a:t>Java Virtual Machine (JVM)</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pic>
        <p:nvPicPr>
          <p:cNvPr id="109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397" y="1305605"/>
            <a:ext cx="586740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5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961" y="3086783"/>
            <a:ext cx="4812723" cy="3303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243735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1326</TotalTime>
  <Words>5212</Words>
  <Application>Microsoft Office PowerPoint</Application>
  <PresentationFormat>On-screen Show (4:3)</PresentationFormat>
  <Paragraphs>818</Paragraphs>
  <Slides>55</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 Unicode MS</vt:lpstr>
      <vt:lpstr>Arial</vt:lpstr>
      <vt:lpstr>Calibri</vt:lpstr>
      <vt:lpstr>Candara</vt:lpstr>
      <vt:lpstr>Consolas</vt:lpstr>
      <vt:lpstr>Courier New</vt:lpstr>
      <vt:lpstr>Lucida Console</vt:lpstr>
      <vt:lpstr>Times New Roman</vt:lpstr>
      <vt:lpstr>Wingdings</vt:lpstr>
      <vt:lpstr>Wingdings 2</vt:lpstr>
      <vt:lpstr>Presentation2</vt:lpstr>
      <vt:lpstr>JAVA INTRODUCTION</vt:lpstr>
      <vt:lpstr>Table of contents</vt:lpstr>
      <vt:lpstr>Introduction to Java</vt:lpstr>
      <vt:lpstr>Introduction to Java</vt:lpstr>
      <vt:lpstr>Introduction to Java (2)</vt:lpstr>
      <vt:lpstr>Main Features of JAVA</vt:lpstr>
      <vt:lpstr>Java Platform</vt:lpstr>
      <vt:lpstr>Java terminology</vt:lpstr>
      <vt:lpstr>Java terminology</vt:lpstr>
      <vt:lpstr>Basics of a Typical Java Environment</vt:lpstr>
      <vt:lpstr>JVM Architecture</vt:lpstr>
      <vt:lpstr>JVM Architecture</vt:lpstr>
      <vt:lpstr>JVM Architecture</vt:lpstr>
      <vt:lpstr>JVM</vt:lpstr>
      <vt:lpstr>First Java Program</vt:lpstr>
      <vt:lpstr>First Sample: Printing a Line of Text</vt:lpstr>
      <vt:lpstr>First Sample: Analyzing the Java Program </vt:lpstr>
      <vt:lpstr>Compiling and executing</vt:lpstr>
      <vt:lpstr>Passing Command Line Arguments</vt:lpstr>
      <vt:lpstr>Passing Command Line Arguments</vt:lpstr>
      <vt:lpstr>Basic Java Syntax</vt:lpstr>
      <vt:lpstr>Code Comment</vt:lpstr>
      <vt:lpstr>Name Styles</vt:lpstr>
      <vt:lpstr>Name Styles: Naming best practice</vt:lpstr>
      <vt:lpstr>Java Keywords</vt:lpstr>
      <vt:lpstr>Standard Java Output</vt:lpstr>
      <vt:lpstr>Standard Java Input</vt:lpstr>
      <vt:lpstr>Escape characters</vt:lpstr>
      <vt:lpstr>Basic Data Types</vt:lpstr>
      <vt:lpstr>Basic Data Types</vt:lpstr>
      <vt:lpstr>Basic Data Types (2)</vt:lpstr>
      <vt:lpstr>Basic Data Types (3)</vt:lpstr>
      <vt:lpstr>Operators</vt:lpstr>
      <vt:lpstr>Operators</vt:lpstr>
      <vt:lpstr>Operators</vt:lpstr>
      <vt:lpstr>Operators</vt:lpstr>
      <vt:lpstr>Operators</vt:lpstr>
      <vt:lpstr>Operators</vt:lpstr>
      <vt:lpstr>Operators</vt:lpstr>
      <vt:lpstr>Operators</vt:lpstr>
      <vt:lpstr>Operators</vt:lpstr>
      <vt:lpstr>Operators</vt:lpstr>
      <vt:lpstr>Operator Precedence</vt:lpstr>
      <vt:lpstr>Type Casting</vt:lpstr>
      <vt:lpstr>Type Casting</vt:lpstr>
      <vt:lpstr>Type Casting</vt:lpstr>
      <vt:lpstr>Variable and Constant</vt:lpstr>
      <vt:lpstr>Variables and constants</vt:lpstr>
      <vt:lpstr>Variables and constants</vt:lpstr>
      <vt:lpstr>Variables and constants</vt:lpstr>
      <vt:lpstr>Scope and Lifetime of Variables</vt:lpstr>
      <vt:lpstr>Scope and Lifetime of Variables</vt:lpstr>
      <vt:lpstr>SUMMARY</vt:lpstr>
      <vt:lpstr>Learning Approach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Nguyen Thi Dieu (FA.HN)</cp:lastModifiedBy>
  <cp:revision>221</cp:revision>
  <dcterms:created xsi:type="dcterms:W3CDTF">2016-11-02T02:13:02Z</dcterms:created>
  <dcterms:modified xsi:type="dcterms:W3CDTF">2020-07-11T11:28:23Z</dcterms:modified>
</cp:coreProperties>
</file>