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1" r:id="rId2"/>
    <p:sldId id="262" r:id="rId3"/>
    <p:sldId id="303" r:id="rId4"/>
    <p:sldId id="354" r:id="rId5"/>
    <p:sldId id="305" r:id="rId6"/>
    <p:sldId id="306" r:id="rId7"/>
    <p:sldId id="307" r:id="rId8"/>
    <p:sldId id="355" r:id="rId9"/>
    <p:sldId id="356" r:id="rId10"/>
    <p:sldId id="357" r:id="rId11"/>
    <p:sldId id="309" r:id="rId12"/>
    <p:sldId id="358" r:id="rId13"/>
    <p:sldId id="359" r:id="rId14"/>
    <p:sldId id="360" r:id="rId15"/>
    <p:sldId id="361" r:id="rId16"/>
    <p:sldId id="351" r:id="rId17"/>
    <p:sldId id="327" r:id="rId18"/>
    <p:sldId id="328" r:id="rId19"/>
    <p:sldId id="329" r:id="rId20"/>
    <p:sldId id="330" r:id="rId21"/>
    <p:sldId id="331" r:id="rId22"/>
    <p:sldId id="332" r:id="rId23"/>
    <p:sldId id="35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62" r:id="rId35"/>
    <p:sldId id="353" r:id="rId36"/>
    <p:sldId id="258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eunt1" initials="i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84424" autoAdjust="0"/>
  </p:normalViewPr>
  <p:slideViewPr>
    <p:cSldViewPr snapToGrid="0" snapToObjects="1" showGuides="1">
      <p:cViewPr varScale="1">
        <p:scale>
          <a:sx n="69" d="100"/>
          <a:sy n="69" d="100"/>
        </p:scale>
        <p:origin x="1148" y="4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51" d="100"/>
          <a:sy n="51" d="100"/>
        </p:scale>
        <p:origin x="2624" y="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D244B-8012-D64C-9BD8-B1C99B6A9F1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EB302-0593-8540-93CF-C48BA01E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E683F-B0F4-E449-8728-282D54AB7106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D4566-C949-D649-90FE-6ADEEDE0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24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4coding.com/three-dimension-array-in-java-language/#:~:text=It%20is%20one%20of%20the,within%20the%20single%20variable%20name.&amp;text=Three%2Ddimensional%20array%20is%20the,also%20called%20the%20multidimensional%20array.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84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22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However, convention discourages square brackets after the array's name form; the brackets identify the array type and should appear with the type designation. </a:t>
            </a: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D8C342-0BAA-4DCA-8CD0-D8B96C2078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755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Học</a:t>
            </a:r>
            <a:r>
              <a:rPr lang="en-GB" baseline="0" smtClean="0"/>
              <a:t> viên có thể tham khảo Three Dimensional tại đây: </a:t>
            </a:r>
            <a:r>
              <a:rPr lang="en-US" smtClean="0">
                <a:hlinkClick r:id="rId3"/>
              </a:rPr>
              <a:t>https://code4coding.com/three-dimension-array-in-java-language/#:~:text=It%20is%20one%20of%20the,within%20the%20single%20variable%20name.&amp;text=Three%2Ddimensional%20array%20is%20the,also%20called%20the%20multidimensional%20array.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03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6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array implements the Cloneable interface, we can create the clone of the Java array. If we create the clone of a single-dimensional array, it creates the deep copy of the Java array. It means, it will copy the actual value. But, if we create the clone of a multidimensional array, it creates the shallow copy of the Java array which means it copies the references.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45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2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313" y="2130425"/>
            <a:ext cx="8073887" cy="1470025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313" y="3886200"/>
            <a:ext cx="8073887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1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29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5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1" y="22847"/>
            <a:ext cx="8714050" cy="653014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78566"/>
            <a:ext cx="8714050" cy="5436704"/>
          </a:xfrm>
        </p:spPr>
        <p:txBody>
          <a:bodyPr>
            <a:noAutofit/>
          </a:bodyPr>
          <a:lstStyle>
            <a:lvl1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 2" panose="05020102010507070707" pitchFamily="18" charset="2"/>
              <a:buChar char="P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4780639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352261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none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2313" y="6356350"/>
            <a:ext cx="4830762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0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1" y="26988"/>
            <a:ext cx="7171414" cy="649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0" y="885825"/>
            <a:ext cx="4266289" cy="523875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885825"/>
            <a:ext cx="4305300" cy="5238750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4923514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72275" y="6356350"/>
            <a:ext cx="2133600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0" y="0"/>
            <a:ext cx="8038189" cy="667657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2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06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275" y="0"/>
            <a:ext cx="7000875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275" y="733425"/>
            <a:ext cx="8629650" cy="5505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913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75" y="6356350"/>
            <a:ext cx="4914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0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384314" y="1737360"/>
            <a:ext cx="5792966" cy="796290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en-US" altLang="en-US" sz="3200" smtClean="0">
                <a:cs typeface="Arial" pitchFamily="34" charset="0"/>
              </a:rPr>
              <a:t>FLOW </a:t>
            </a:r>
            <a:r>
              <a:rPr lang="en-US" altLang="en-US" sz="3200" b="1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CONTROL STATEMENTS</a:t>
            </a:r>
            <a:endParaRPr lang="en-US" altLang="en-US" sz="3200" b="1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313" y="2824480"/>
            <a:ext cx="8073887" cy="2814320"/>
          </a:xfrm>
        </p:spPr>
        <p:txBody>
          <a:bodyPr>
            <a:normAutofit/>
          </a:bodyPr>
          <a:lstStyle/>
          <a:p>
            <a:r>
              <a:rPr lang="en-US" sz="2000" smtClean="0"/>
              <a:t>Instructor:  DieuNT1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Multidimensional 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000"/>
              <a:t>In such case, data is stored in </a:t>
            </a:r>
            <a:r>
              <a:rPr lang="en-GB" sz="2000" b="1">
                <a:solidFill>
                  <a:schemeClr val="tx2">
                    <a:lumMod val="60000"/>
                    <a:lumOff val="40000"/>
                  </a:schemeClr>
                </a:solidFill>
              </a:rPr>
              <a:t>row</a:t>
            </a:r>
            <a:r>
              <a:rPr lang="en-GB" sz="2000"/>
              <a:t> and </a:t>
            </a:r>
            <a:r>
              <a:rPr lang="en-GB" sz="2000" b="1">
                <a:solidFill>
                  <a:schemeClr val="tx2">
                    <a:lumMod val="60000"/>
                    <a:lumOff val="40000"/>
                  </a:schemeClr>
                </a:solidFill>
              </a:rPr>
              <a:t>column</a:t>
            </a:r>
            <a:r>
              <a:rPr lang="en-GB" sz="2000"/>
              <a:t> based index (also known as matrix form</a:t>
            </a:r>
            <a:r>
              <a:rPr lang="en-GB" sz="2000" smtClean="0"/>
              <a:t>).</a:t>
            </a:r>
          </a:p>
          <a:p>
            <a:pPr algn="just"/>
            <a:r>
              <a:rPr lang="en-US" sz="2000" b="1" smtClean="0"/>
              <a:t>Syntax:</a:t>
            </a:r>
          </a:p>
          <a:p>
            <a:pPr algn="just"/>
            <a:endParaRPr lang="en-GB" b="1"/>
          </a:p>
          <a:p>
            <a:pPr algn="just"/>
            <a:endParaRPr lang="en-GB" b="1" smtClean="0"/>
          </a:p>
          <a:p>
            <a:pPr marL="0" indent="0" algn="just">
              <a:buNone/>
            </a:pPr>
            <a:endParaRPr lang="en-GB" sz="2000" b="1" smtClean="0"/>
          </a:p>
          <a:p>
            <a:pPr algn="just"/>
            <a:r>
              <a:rPr lang="en-US" sz="2000" b="1" smtClean="0"/>
              <a:t>Example:</a:t>
            </a:r>
          </a:p>
          <a:p>
            <a:pPr algn="just"/>
            <a:endParaRPr lang="en-GB" sz="2000" b="1"/>
          </a:p>
          <a:p>
            <a:pPr algn="just"/>
            <a:r>
              <a:rPr lang="en-US" sz="2000" b="1"/>
              <a:t>I</a:t>
            </a:r>
            <a:r>
              <a:rPr lang="en-US" sz="2000" b="1" smtClean="0"/>
              <a:t>nitialize </a:t>
            </a:r>
            <a:r>
              <a:rPr lang="en-US" sz="2000" b="1"/>
              <a:t>Multidimensional Array in Java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2270" y="1722224"/>
            <a:ext cx="5363497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dataType[][] arrayRefVar; (or)  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dataType [][]arrayRefVar; (or)  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dataType arrayRefVar[][]; (or)  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dataType []arrayRefVar[];   </a:t>
            </a:r>
            <a:endParaRPr lang="en-US" sz="1600" b="0" i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69377" y="3450780"/>
            <a:ext cx="60320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[][] arr=</a:t>
            </a:r>
            <a:r>
              <a:rPr lang="en-GB" sz="1600" b="1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b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GB" sz="160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en-GB" sz="1600">
                <a:solidFill>
                  <a:srgbClr val="008200"/>
                </a:solidFill>
                <a:latin typeface="Consolas" panose="020B0609020204030204" pitchFamily="49" charset="0"/>
              </a:rPr>
              <a:t>//3 row and 3 </a:t>
            </a:r>
            <a:r>
              <a:rPr lang="en-GB" sz="1600" smtClean="0">
                <a:solidFill>
                  <a:srgbClr val="008200"/>
                </a:solidFill>
                <a:latin typeface="Consolas" panose="020B0609020204030204" pitchFamily="49" charset="0"/>
              </a:rPr>
              <a:t>column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40406" y="4236914"/>
            <a:ext cx="248264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arr[</a:t>
            </a:r>
            <a:r>
              <a:rPr lang="sv-SE" sz="150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v-SE" sz="150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sv-SE" sz="150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</a:p>
          <a:p>
            <a:pPr>
              <a:buFont typeface="+mj-lt"/>
              <a:buAutoNum type="arabicPeriod"/>
            </a:pP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arr[</a:t>
            </a:r>
            <a:r>
              <a:rPr lang="sv-SE" sz="150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v-SE" sz="150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sv-SE" sz="150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</a:p>
          <a:p>
            <a:pPr>
              <a:buFont typeface="+mj-lt"/>
              <a:buAutoNum type="arabicPeriod"/>
            </a:pP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arr[</a:t>
            </a:r>
            <a:r>
              <a:rPr lang="sv-SE" sz="150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v-SE" sz="150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sv-SE" sz="150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</a:p>
          <a:p>
            <a:pPr>
              <a:buFont typeface="+mj-lt"/>
              <a:buAutoNum type="arabicPeriod"/>
            </a:pP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arr[</a:t>
            </a:r>
            <a:r>
              <a:rPr lang="sv-SE" sz="150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v-SE" sz="150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sv-SE" sz="150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</a:p>
          <a:p>
            <a:pPr>
              <a:buFont typeface="+mj-lt"/>
              <a:buAutoNum type="arabicPeriod"/>
            </a:pP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arr[</a:t>
            </a:r>
            <a:r>
              <a:rPr lang="sv-SE" sz="150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v-SE" sz="150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sv-SE" sz="1500">
                <a:solidFill>
                  <a:srgbClr val="C00000"/>
                </a:solidFill>
                <a:latin typeface="Consolas" panose="020B0609020204030204" pitchFamily="49" charset="0"/>
              </a:rPr>
              <a:t>5</a:t>
            </a: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</a:p>
          <a:p>
            <a:pPr>
              <a:buFont typeface="+mj-lt"/>
              <a:buAutoNum type="arabicPeriod"/>
            </a:pP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arr[</a:t>
            </a:r>
            <a:r>
              <a:rPr lang="sv-SE" sz="150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v-SE" sz="150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sv-SE" sz="150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</a:p>
          <a:p>
            <a:pPr>
              <a:buFont typeface="+mj-lt"/>
              <a:buAutoNum type="arabicPeriod"/>
            </a:pP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arr[</a:t>
            </a:r>
            <a:r>
              <a:rPr lang="sv-SE" sz="150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v-SE" sz="150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sv-SE" sz="1500">
                <a:solidFill>
                  <a:srgbClr val="C00000"/>
                </a:solidFill>
                <a:latin typeface="Consolas" panose="020B0609020204030204" pitchFamily="49" charset="0"/>
              </a:rPr>
              <a:t>7</a:t>
            </a: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</a:p>
          <a:p>
            <a:pPr>
              <a:buFont typeface="+mj-lt"/>
              <a:buAutoNum type="arabicPeriod"/>
            </a:pP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arr[</a:t>
            </a:r>
            <a:r>
              <a:rPr lang="sv-SE" sz="150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v-SE" sz="150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sv-SE" sz="150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</a:p>
          <a:p>
            <a:pPr>
              <a:buFont typeface="+mj-lt"/>
              <a:buAutoNum type="arabicPeriod"/>
            </a:pP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arr[</a:t>
            </a:r>
            <a:r>
              <a:rPr lang="sv-SE" sz="150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sv-SE" sz="150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sv-SE" sz="1500">
                <a:solidFill>
                  <a:srgbClr val="C00000"/>
                </a:solidFill>
                <a:latin typeface="Consolas" panose="020B0609020204030204" pitchFamily="49" charset="0"/>
              </a:rPr>
              <a:t>9</a:t>
            </a:r>
            <a:r>
              <a:rPr lang="sv-SE" sz="150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sv-SE" sz="1500" b="0" i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12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en-US" altLang="en-US" smtClean="0">
                <a:latin typeface="Arial" charset="0"/>
                <a:cs typeface="Arial" charset="0"/>
              </a:rPr>
              <a:t>Multidimensional Arrays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11</a:t>
            </a:fld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381000" y="1066800"/>
            <a:ext cx="8458200" cy="5222875"/>
          </a:xfrm>
          <a:prstGeom prst="rect">
            <a:avLst/>
          </a:prstGeom>
          <a:solidFill>
            <a:srgbClr val="FFE699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en-US" altLang="en-US" sz="2400" b="1">
                <a:latin typeface="Arial" charset="0"/>
                <a:cs typeface="Arial" charset="0"/>
              </a:rPr>
              <a:t> Two-dimensional array structure</a:t>
            </a:r>
            <a:endParaRPr lang="vi-VN" altLang="en-US" sz="2400" b="1">
              <a:latin typeface="Arial" charset="0"/>
            </a:endParaRPr>
          </a:p>
        </p:txBody>
      </p:sp>
      <p:sp>
        <p:nvSpPr>
          <p:cNvPr id="61444" name="Freeform 4"/>
          <p:cNvSpPr>
            <a:spLocks/>
          </p:cNvSpPr>
          <p:nvPr/>
        </p:nvSpPr>
        <p:spPr bwMode="auto">
          <a:xfrm>
            <a:off x="1963738" y="2085975"/>
            <a:ext cx="5757862" cy="1844675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96" y="0"/>
                </a:moveTo>
                <a:lnTo>
                  <a:pt x="19996" y="19981"/>
                </a:lnTo>
                <a:lnTo>
                  <a:pt x="0" y="19981"/>
                </a:lnTo>
                <a:lnTo>
                  <a:pt x="0" y="0"/>
                </a:lnTo>
                <a:lnTo>
                  <a:pt x="19996" y="0"/>
                </a:lnTo>
                <a:close/>
              </a:path>
            </a:pathLst>
          </a:custGeom>
          <a:solidFill>
            <a:srgbClr val="4DB3E6"/>
          </a:solidFill>
          <a:ln w="6350">
            <a:solidFill>
              <a:srgbClr val="4DB3E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45" name="Freeform 5"/>
          <p:cNvSpPr>
            <a:spLocks/>
          </p:cNvSpPr>
          <p:nvPr/>
        </p:nvSpPr>
        <p:spPr bwMode="auto">
          <a:xfrm>
            <a:off x="1963738" y="2701925"/>
            <a:ext cx="1438275" cy="617538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4" y="0"/>
                </a:moveTo>
                <a:lnTo>
                  <a:pt x="19984" y="19944"/>
                </a:lnTo>
                <a:lnTo>
                  <a:pt x="0" y="19944"/>
                </a:lnTo>
                <a:lnTo>
                  <a:pt x="0" y="0"/>
                </a:lnTo>
                <a:lnTo>
                  <a:pt x="19984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2041525" y="2908300"/>
            <a:ext cx="1281113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Lucida Console" pitchFamily="49" charset="0"/>
              </a:rPr>
              <a:t>a[ 1 ][ 0 ]</a:t>
            </a:r>
          </a:p>
        </p:txBody>
      </p:sp>
      <p:sp>
        <p:nvSpPr>
          <p:cNvPr id="61447" name="Freeform 7"/>
          <p:cNvSpPr>
            <a:spLocks/>
          </p:cNvSpPr>
          <p:nvPr/>
        </p:nvSpPr>
        <p:spPr bwMode="auto">
          <a:xfrm>
            <a:off x="3402013" y="2701925"/>
            <a:ext cx="1439862" cy="617538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4" y="0"/>
                </a:moveTo>
                <a:lnTo>
                  <a:pt x="19984" y="19944"/>
                </a:lnTo>
                <a:lnTo>
                  <a:pt x="0" y="19944"/>
                </a:lnTo>
                <a:lnTo>
                  <a:pt x="0" y="0"/>
                </a:lnTo>
                <a:lnTo>
                  <a:pt x="19984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3481388" y="2908300"/>
            <a:ext cx="1281112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Lucida Console" pitchFamily="49" charset="0"/>
              </a:rPr>
              <a:t>a[ 1 ][ 1 ]</a:t>
            </a:r>
          </a:p>
        </p:txBody>
      </p:sp>
      <p:sp>
        <p:nvSpPr>
          <p:cNvPr id="61449" name="Freeform 9"/>
          <p:cNvSpPr>
            <a:spLocks/>
          </p:cNvSpPr>
          <p:nvPr/>
        </p:nvSpPr>
        <p:spPr bwMode="auto">
          <a:xfrm>
            <a:off x="4841875" y="2701925"/>
            <a:ext cx="1439863" cy="617538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4" y="0"/>
                </a:moveTo>
                <a:lnTo>
                  <a:pt x="19984" y="19944"/>
                </a:lnTo>
                <a:lnTo>
                  <a:pt x="0" y="19944"/>
                </a:lnTo>
                <a:lnTo>
                  <a:pt x="0" y="0"/>
                </a:lnTo>
                <a:lnTo>
                  <a:pt x="19984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4921250" y="2908300"/>
            <a:ext cx="1281113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Lucida Console" pitchFamily="49" charset="0"/>
              </a:rPr>
              <a:t>a[ 1 ][ 2 ]</a:t>
            </a:r>
          </a:p>
        </p:txBody>
      </p:sp>
      <p:sp>
        <p:nvSpPr>
          <p:cNvPr id="61451" name="Freeform 11"/>
          <p:cNvSpPr>
            <a:spLocks/>
          </p:cNvSpPr>
          <p:nvPr/>
        </p:nvSpPr>
        <p:spPr bwMode="auto">
          <a:xfrm>
            <a:off x="6281738" y="2701925"/>
            <a:ext cx="1439862" cy="617538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4" y="0"/>
                </a:moveTo>
                <a:lnTo>
                  <a:pt x="19984" y="19944"/>
                </a:lnTo>
                <a:lnTo>
                  <a:pt x="0" y="19944"/>
                </a:lnTo>
                <a:lnTo>
                  <a:pt x="0" y="0"/>
                </a:lnTo>
                <a:lnTo>
                  <a:pt x="19984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6361113" y="2908300"/>
            <a:ext cx="12795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Lucida Console" pitchFamily="49" charset="0"/>
              </a:rPr>
              <a:t>a[ 1 ][ 3 ]</a:t>
            </a:r>
          </a:p>
        </p:txBody>
      </p:sp>
      <p:sp>
        <p:nvSpPr>
          <p:cNvPr id="61453" name="Freeform 13"/>
          <p:cNvSpPr>
            <a:spLocks/>
          </p:cNvSpPr>
          <p:nvPr/>
        </p:nvSpPr>
        <p:spPr bwMode="auto">
          <a:xfrm>
            <a:off x="1963738" y="2085975"/>
            <a:ext cx="1438275" cy="615950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4" y="0"/>
                </a:moveTo>
                <a:lnTo>
                  <a:pt x="19984" y="19944"/>
                </a:lnTo>
                <a:lnTo>
                  <a:pt x="0" y="19944"/>
                </a:lnTo>
                <a:lnTo>
                  <a:pt x="0" y="0"/>
                </a:lnTo>
                <a:lnTo>
                  <a:pt x="19984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1266825" y="2195513"/>
            <a:ext cx="5953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6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 noProof="1">
                <a:latin typeface="AvantGarde" pitchFamily="34" charset="0"/>
              </a:rPr>
              <a:t>Row 0</a:t>
            </a:r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1266825" y="2811463"/>
            <a:ext cx="5953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6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 noProof="1">
                <a:latin typeface="AvantGarde" pitchFamily="34" charset="0"/>
              </a:rPr>
              <a:t>Row 1</a:t>
            </a:r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1266825" y="3429000"/>
            <a:ext cx="5953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6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 noProof="1">
                <a:latin typeface="AvantGarde" pitchFamily="34" charset="0"/>
              </a:rPr>
              <a:t>Row 2</a:t>
            </a:r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2209800" y="1828800"/>
            <a:ext cx="9255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6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 noProof="1">
                <a:latin typeface="AvantGarde" pitchFamily="34" charset="0"/>
              </a:rPr>
              <a:t>Column 0</a:t>
            </a:r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3657600" y="1828800"/>
            <a:ext cx="9255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6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 noProof="1">
                <a:latin typeface="AvantGarde" pitchFamily="34" charset="0"/>
              </a:rPr>
              <a:t>Column 1</a:t>
            </a:r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5105400" y="1828800"/>
            <a:ext cx="923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6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 noProof="1">
                <a:latin typeface="AvantGarde" pitchFamily="34" charset="0"/>
              </a:rPr>
              <a:t>Column 2</a:t>
            </a:r>
          </a:p>
        </p:txBody>
      </p:sp>
      <p:sp>
        <p:nvSpPr>
          <p:cNvPr id="61460" name="Rectangle 20"/>
          <p:cNvSpPr>
            <a:spLocks noChangeArrowheads="1"/>
          </p:cNvSpPr>
          <p:nvPr/>
        </p:nvSpPr>
        <p:spPr bwMode="auto">
          <a:xfrm>
            <a:off x="6477000" y="1828800"/>
            <a:ext cx="9239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6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 noProof="1">
                <a:latin typeface="AvantGarde" pitchFamily="34" charset="0"/>
              </a:rPr>
              <a:t>Column 3</a:t>
            </a:r>
          </a:p>
        </p:txBody>
      </p:sp>
      <p:sp>
        <p:nvSpPr>
          <p:cNvPr id="61461" name="Rectangle 21"/>
          <p:cNvSpPr>
            <a:spLocks noChangeArrowheads="1"/>
          </p:cNvSpPr>
          <p:nvPr/>
        </p:nvSpPr>
        <p:spPr bwMode="auto">
          <a:xfrm>
            <a:off x="4876800" y="5257800"/>
            <a:ext cx="10350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6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 noProof="1">
                <a:latin typeface="AvantGarde" pitchFamily="34" charset="0"/>
              </a:rPr>
              <a:t>Row index</a:t>
            </a:r>
          </a:p>
        </p:txBody>
      </p:sp>
      <p:sp>
        <p:nvSpPr>
          <p:cNvPr id="61462" name="Rectangle 22"/>
          <p:cNvSpPr>
            <a:spLocks noChangeArrowheads="1"/>
          </p:cNvSpPr>
          <p:nvPr/>
        </p:nvSpPr>
        <p:spPr bwMode="auto">
          <a:xfrm>
            <a:off x="4876800" y="5943600"/>
            <a:ext cx="11445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6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 noProof="1">
                <a:latin typeface="AvantGarde" pitchFamily="34" charset="0"/>
              </a:rPr>
              <a:t>Array name</a:t>
            </a:r>
          </a:p>
        </p:txBody>
      </p:sp>
      <p:sp>
        <p:nvSpPr>
          <p:cNvPr id="61463" name="Rectangle 23"/>
          <p:cNvSpPr>
            <a:spLocks noChangeArrowheads="1"/>
          </p:cNvSpPr>
          <p:nvPr/>
        </p:nvSpPr>
        <p:spPr bwMode="auto">
          <a:xfrm>
            <a:off x="4800600" y="4648200"/>
            <a:ext cx="136366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64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 noProof="1">
                <a:latin typeface="AvantGarde" pitchFamily="34" charset="0"/>
              </a:rPr>
              <a:t>Column index</a:t>
            </a:r>
          </a:p>
        </p:txBody>
      </p:sp>
      <p:sp>
        <p:nvSpPr>
          <p:cNvPr id="61464" name="Rectangle 24"/>
          <p:cNvSpPr>
            <a:spLocks noChangeArrowheads="1"/>
          </p:cNvSpPr>
          <p:nvPr/>
        </p:nvSpPr>
        <p:spPr bwMode="auto">
          <a:xfrm>
            <a:off x="2041525" y="2290763"/>
            <a:ext cx="1281113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Lucida Console" pitchFamily="49" charset="0"/>
              </a:rPr>
              <a:t>a[ 0 ][ 0 ]</a:t>
            </a:r>
          </a:p>
        </p:txBody>
      </p:sp>
      <p:sp>
        <p:nvSpPr>
          <p:cNvPr id="61465" name="Freeform 25"/>
          <p:cNvSpPr>
            <a:spLocks/>
          </p:cNvSpPr>
          <p:nvPr/>
        </p:nvSpPr>
        <p:spPr bwMode="auto">
          <a:xfrm>
            <a:off x="3402013" y="2085975"/>
            <a:ext cx="1439862" cy="615950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4" y="0"/>
                </a:moveTo>
                <a:lnTo>
                  <a:pt x="19984" y="19944"/>
                </a:lnTo>
                <a:lnTo>
                  <a:pt x="0" y="19944"/>
                </a:lnTo>
                <a:lnTo>
                  <a:pt x="0" y="0"/>
                </a:lnTo>
                <a:lnTo>
                  <a:pt x="19984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6" name="Rectangle 26"/>
          <p:cNvSpPr>
            <a:spLocks noChangeArrowheads="1"/>
          </p:cNvSpPr>
          <p:nvPr/>
        </p:nvSpPr>
        <p:spPr bwMode="auto">
          <a:xfrm>
            <a:off x="3481388" y="2290763"/>
            <a:ext cx="1281112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Lucida Console" pitchFamily="49" charset="0"/>
              </a:rPr>
              <a:t>a[ 0 ][ 1 ]</a:t>
            </a:r>
          </a:p>
        </p:txBody>
      </p:sp>
      <p:sp>
        <p:nvSpPr>
          <p:cNvPr id="61467" name="Freeform 27"/>
          <p:cNvSpPr>
            <a:spLocks/>
          </p:cNvSpPr>
          <p:nvPr/>
        </p:nvSpPr>
        <p:spPr bwMode="auto">
          <a:xfrm>
            <a:off x="4841875" y="2085975"/>
            <a:ext cx="1439863" cy="615950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4" y="0"/>
                </a:moveTo>
                <a:lnTo>
                  <a:pt x="19984" y="19944"/>
                </a:lnTo>
                <a:lnTo>
                  <a:pt x="0" y="19944"/>
                </a:lnTo>
                <a:lnTo>
                  <a:pt x="0" y="0"/>
                </a:lnTo>
                <a:lnTo>
                  <a:pt x="19984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8" name="Rectangle 28"/>
          <p:cNvSpPr>
            <a:spLocks noChangeArrowheads="1"/>
          </p:cNvSpPr>
          <p:nvPr/>
        </p:nvSpPr>
        <p:spPr bwMode="auto">
          <a:xfrm>
            <a:off x="4921250" y="2290763"/>
            <a:ext cx="1281113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Lucida Console" pitchFamily="49" charset="0"/>
              </a:rPr>
              <a:t>a[ 0 ][ 2 ]</a:t>
            </a:r>
          </a:p>
        </p:txBody>
      </p:sp>
      <p:sp>
        <p:nvSpPr>
          <p:cNvPr id="61469" name="Freeform 29"/>
          <p:cNvSpPr>
            <a:spLocks/>
          </p:cNvSpPr>
          <p:nvPr/>
        </p:nvSpPr>
        <p:spPr bwMode="auto">
          <a:xfrm>
            <a:off x="6281738" y="2085975"/>
            <a:ext cx="1439862" cy="615950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4" y="0"/>
                </a:moveTo>
                <a:lnTo>
                  <a:pt x="19984" y="19944"/>
                </a:lnTo>
                <a:lnTo>
                  <a:pt x="0" y="19944"/>
                </a:lnTo>
                <a:lnTo>
                  <a:pt x="0" y="0"/>
                </a:lnTo>
                <a:lnTo>
                  <a:pt x="19984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0" name="Rectangle 30"/>
          <p:cNvSpPr>
            <a:spLocks noChangeArrowheads="1"/>
          </p:cNvSpPr>
          <p:nvPr/>
        </p:nvSpPr>
        <p:spPr bwMode="auto">
          <a:xfrm>
            <a:off x="6361113" y="2290763"/>
            <a:ext cx="12795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Lucida Console" pitchFamily="49" charset="0"/>
              </a:rPr>
              <a:t>a[ 0 ][ 3 ]</a:t>
            </a:r>
          </a:p>
        </p:txBody>
      </p:sp>
      <p:sp>
        <p:nvSpPr>
          <p:cNvPr id="61471" name="Freeform 31"/>
          <p:cNvSpPr>
            <a:spLocks/>
          </p:cNvSpPr>
          <p:nvPr/>
        </p:nvSpPr>
        <p:spPr bwMode="auto">
          <a:xfrm>
            <a:off x="1963738" y="3319463"/>
            <a:ext cx="1438275" cy="615950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4" y="0"/>
                </a:moveTo>
                <a:lnTo>
                  <a:pt x="19984" y="19944"/>
                </a:lnTo>
                <a:lnTo>
                  <a:pt x="0" y="19944"/>
                </a:lnTo>
                <a:lnTo>
                  <a:pt x="0" y="0"/>
                </a:lnTo>
                <a:lnTo>
                  <a:pt x="19984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2" name="Rectangle 32"/>
          <p:cNvSpPr>
            <a:spLocks noChangeArrowheads="1"/>
          </p:cNvSpPr>
          <p:nvPr/>
        </p:nvSpPr>
        <p:spPr bwMode="auto">
          <a:xfrm>
            <a:off x="2041525" y="3524250"/>
            <a:ext cx="1281113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Lucida Console" pitchFamily="49" charset="0"/>
              </a:rPr>
              <a:t>a[ 2 ][ 0 ]</a:t>
            </a:r>
          </a:p>
        </p:txBody>
      </p:sp>
      <p:sp>
        <p:nvSpPr>
          <p:cNvPr id="61473" name="Freeform 33"/>
          <p:cNvSpPr>
            <a:spLocks/>
          </p:cNvSpPr>
          <p:nvPr/>
        </p:nvSpPr>
        <p:spPr bwMode="auto">
          <a:xfrm>
            <a:off x="3402013" y="3319463"/>
            <a:ext cx="1439862" cy="615950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4" y="0"/>
                </a:moveTo>
                <a:lnTo>
                  <a:pt x="19984" y="19944"/>
                </a:lnTo>
                <a:lnTo>
                  <a:pt x="0" y="19944"/>
                </a:lnTo>
                <a:lnTo>
                  <a:pt x="0" y="0"/>
                </a:lnTo>
                <a:lnTo>
                  <a:pt x="19984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4" name="Rectangle 34"/>
          <p:cNvSpPr>
            <a:spLocks noChangeArrowheads="1"/>
          </p:cNvSpPr>
          <p:nvPr/>
        </p:nvSpPr>
        <p:spPr bwMode="auto">
          <a:xfrm>
            <a:off x="3481388" y="3524250"/>
            <a:ext cx="1281112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Lucida Console" pitchFamily="49" charset="0"/>
              </a:rPr>
              <a:t>a[ 2 ][ 1 ]</a:t>
            </a:r>
          </a:p>
        </p:txBody>
      </p:sp>
      <p:sp>
        <p:nvSpPr>
          <p:cNvPr id="61475" name="Freeform 35"/>
          <p:cNvSpPr>
            <a:spLocks/>
          </p:cNvSpPr>
          <p:nvPr/>
        </p:nvSpPr>
        <p:spPr bwMode="auto">
          <a:xfrm>
            <a:off x="4841875" y="3319463"/>
            <a:ext cx="1439863" cy="615950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4" y="0"/>
                </a:moveTo>
                <a:lnTo>
                  <a:pt x="19984" y="19944"/>
                </a:lnTo>
                <a:lnTo>
                  <a:pt x="0" y="19944"/>
                </a:lnTo>
                <a:lnTo>
                  <a:pt x="0" y="0"/>
                </a:lnTo>
                <a:lnTo>
                  <a:pt x="19984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6" name="Rectangle 36"/>
          <p:cNvSpPr>
            <a:spLocks noChangeArrowheads="1"/>
          </p:cNvSpPr>
          <p:nvPr/>
        </p:nvSpPr>
        <p:spPr bwMode="auto">
          <a:xfrm>
            <a:off x="4921250" y="3524250"/>
            <a:ext cx="1281113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Lucida Console" pitchFamily="49" charset="0"/>
              </a:rPr>
              <a:t>a[ 2 ][ 2 ]</a:t>
            </a:r>
          </a:p>
        </p:txBody>
      </p:sp>
      <p:sp>
        <p:nvSpPr>
          <p:cNvPr id="61477" name="Freeform 37"/>
          <p:cNvSpPr>
            <a:spLocks/>
          </p:cNvSpPr>
          <p:nvPr/>
        </p:nvSpPr>
        <p:spPr bwMode="auto">
          <a:xfrm>
            <a:off x="6281738" y="3319463"/>
            <a:ext cx="1439862" cy="615950"/>
          </a:xfrm>
          <a:custGeom>
            <a:avLst/>
            <a:gdLst>
              <a:gd name="T0" fmla="*/ 2147483647 w 20000"/>
              <a:gd name="T1" fmla="*/ 0 h 20000"/>
              <a:gd name="T2" fmla="*/ 2147483647 w 20000"/>
              <a:gd name="T3" fmla="*/ 2147483647 h 20000"/>
              <a:gd name="T4" fmla="*/ 0 w 20000"/>
              <a:gd name="T5" fmla="*/ 2147483647 h 20000"/>
              <a:gd name="T6" fmla="*/ 0 w 20000"/>
              <a:gd name="T7" fmla="*/ 0 h 20000"/>
              <a:gd name="T8" fmla="*/ 2147483647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0"/>
              <a:gd name="T16" fmla="*/ 0 h 20000"/>
              <a:gd name="T17" fmla="*/ 20000 w 20000"/>
              <a:gd name="T18" fmla="*/ 20000 h 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0" h="20000">
                <a:moveTo>
                  <a:pt x="19984" y="0"/>
                </a:moveTo>
                <a:lnTo>
                  <a:pt x="19984" y="19944"/>
                </a:lnTo>
                <a:lnTo>
                  <a:pt x="0" y="19944"/>
                </a:lnTo>
                <a:lnTo>
                  <a:pt x="0" y="0"/>
                </a:lnTo>
                <a:lnTo>
                  <a:pt x="19984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8" name="Rectangle 38"/>
          <p:cNvSpPr>
            <a:spLocks noChangeArrowheads="1"/>
          </p:cNvSpPr>
          <p:nvPr/>
        </p:nvSpPr>
        <p:spPr bwMode="auto">
          <a:xfrm>
            <a:off x="6361113" y="3524250"/>
            <a:ext cx="12795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Lucida Console" pitchFamily="49" charset="0"/>
              </a:rPr>
              <a:t>a[ 2 ][ 3 ]</a:t>
            </a:r>
          </a:p>
        </p:txBody>
      </p:sp>
      <p:sp>
        <p:nvSpPr>
          <p:cNvPr id="61479" name="Freeform 39"/>
          <p:cNvSpPr>
            <a:spLocks/>
          </p:cNvSpPr>
          <p:nvPr/>
        </p:nvSpPr>
        <p:spPr bwMode="auto">
          <a:xfrm>
            <a:off x="4343400" y="3810000"/>
            <a:ext cx="342900" cy="890588"/>
          </a:xfrm>
          <a:custGeom>
            <a:avLst/>
            <a:gdLst>
              <a:gd name="T0" fmla="*/ 0 w 20000"/>
              <a:gd name="T1" fmla="*/ 0 h 20000"/>
              <a:gd name="T2" fmla="*/ 0 w 20000"/>
              <a:gd name="T3" fmla="*/ 2147483647 h 20000"/>
              <a:gd name="T4" fmla="*/ 2147483647 w 20000"/>
              <a:gd name="T5" fmla="*/ 2147483647 h 20000"/>
              <a:gd name="T6" fmla="*/ 0 60000 65536"/>
              <a:gd name="T7" fmla="*/ 0 60000 65536"/>
              <a:gd name="T8" fmla="*/ 0 60000 65536"/>
              <a:gd name="T9" fmla="*/ 0 w 20000"/>
              <a:gd name="T10" fmla="*/ 0 h 20000"/>
              <a:gd name="T11" fmla="*/ 20000 w 20000"/>
              <a:gd name="T12" fmla="*/ 20000 h 20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00" h="20000">
                <a:moveTo>
                  <a:pt x="0" y="0"/>
                </a:moveTo>
                <a:lnTo>
                  <a:pt x="0" y="19962"/>
                </a:lnTo>
                <a:lnTo>
                  <a:pt x="19933" y="1996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 type="triangle" w="med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0" name="Freeform 40"/>
          <p:cNvSpPr>
            <a:spLocks/>
          </p:cNvSpPr>
          <p:nvPr/>
        </p:nvSpPr>
        <p:spPr bwMode="auto">
          <a:xfrm>
            <a:off x="3870325" y="3798888"/>
            <a:ext cx="936625" cy="1506537"/>
          </a:xfrm>
          <a:custGeom>
            <a:avLst/>
            <a:gdLst>
              <a:gd name="T0" fmla="*/ 0 w 20000"/>
              <a:gd name="T1" fmla="*/ 0 h 20000"/>
              <a:gd name="T2" fmla="*/ 0 w 20000"/>
              <a:gd name="T3" fmla="*/ 2147483647 h 20000"/>
              <a:gd name="T4" fmla="*/ 2147483647 w 20000"/>
              <a:gd name="T5" fmla="*/ 2147483647 h 20000"/>
              <a:gd name="T6" fmla="*/ 0 60000 65536"/>
              <a:gd name="T7" fmla="*/ 0 60000 65536"/>
              <a:gd name="T8" fmla="*/ 0 60000 65536"/>
              <a:gd name="T9" fmla="*/ 0 w 20000"/>
              <a:gd name="T10" fmla="*/ 0 h 20000"/>
              <a:gd name="T11" fmla="*/ 20000 w 20000"/>
              <a:gd name="T12" fmla="*/ 20000 h 20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00" h="20000">
                <a:moveTo>
                  <a:pt x="0" y="0"/>
                </a:moveTo>
                <a:lnTo>
                  <a:pt x="0" y="19977"/>
                </a:lnTo>
                <a:lnTo>
                  <a:pt x="19976" y="1997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 type="triangle" w="med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1" name="Freeform 41"/>
          <p:cNvSpPr>
            <a:spLocks/>
          </p:cNvSpPr>
          <p:nvPr/>
        </p:nvSpPr>
        <p:spPr bwMode="auto">
          <a:xfrm>
            <a:off x="3551238" y="3798888"/>
            <a:ext cx="1255712" cy="2192337"/>
          </a:xfrm>
          <a:custGeom>
            <a:avLst/>
            <a:gdLst>
              <a:gd name="T0" fmla="*/ 0 w 20000"/>
              <a:gd name="T1" fmla="*/ 0 h 20000"/>
              <a:gd name="T2" fmla="*/ 0 w 20000"/>
              <a:gd name="T3" fmla="*/ 2147483647 h 20000"/>
              <a:gd name="T4" fmla="*/ 2147483647 w 20000"/>
              <a:gd name="T5" fmla="*/ 2147483647 h 20000"/>
              <a:gd name="T6" fmla="*/ 0 60000 65536"/>
              <a:gd name="T7" fmla="*/ 0 60000 65536"/>
              <a:gd name="T8" fmla="*/ 0 60000 65536"/>
              <a:gd name="T9" fmla="*/ 0 w 20000"/>
              <a:gd name="T10" fmla="*/ 0 h 20000"/>
              <a:gd name="T11" fmla="*/ 20000 w 20000"/>
              <a:gd name="T12" fmla="*/ 20000 h 20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00" h="20000">
                <a:moveTo>
                  <a:pt x="0" y="0"/>
                </a:moveTo>
                <a:lnTo>
                  <a:pt x="0" y="19984"/>
                </a:lnTo>
                <a:lnTo>
                  <a:pt x="19982" y="1998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 type="triangle" w="med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0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Multidimensional 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000" b="1" smtClean="0"/>
              <a:t>Example</a:t>
            </a:r>
            <a:r>
              <a:rPr lang="en-GB" sz="2000" smtClean="0"/>
              <a:t>: </a:t>
            </a:r>
            <a:r>
              <a:rPr lang="en-GB" sz="2000"/>
              <a:t>Let's see the simple example to </a:t>
            </a:r>
            <a:r>
              <a:rPr lang="en-GB" sz="2000" i="1">
                <a:solidFill>
                  <a:schemeClr val="tx2">
                    <a:lumMod val="60000"/>
                    <a:lumOff val="40000"/>
                  </a:schemeClr>
                </a:solidFill>
              </a:rPr>
              <a:t>declare</a:t>
            </a:r>
            <a:r>
              <a:rPr lang="en-GB" sz="2000"/>
              <a:t>, </a:t>
            </a:r>
            <a:r>
              <a:rPr lang="en-GB" sz="2000" i="1">
                <a:solidFill>
                  <a:schemeClr val="tx2">
                    <a:lumMod val="60000"/>
                    <a:lumOff val="40000"/>
                  </a:schemeClr>
                </a:solidFill>
              </a:rPr>
              <a:t>instantiate</a:t>
            </a:r>
            <a:r>
              <a:rPr lang="en-GB" sz="2000"/>
              <a:t>, </a:t>
            </a:r>
            <a:r>
              <a:rPr lang="en-GB" sz="2000" i="1">
                <a:solidFill>
                  <a:schemeClr val="tx2">
                    <a:lumMod val="60000"/>
                    <a:lumOff val="40000"/>
                  </a:schemeClr>
                </a:solidFill>
              </a:rPr>
              <a:t>initialize</a:t>
            </a:r>
            <a:r>
              <a:rPr lang="en-GB" sz="2000"/>
              <a:t> and </a:t>
            </a:r>
            <a:r>
              <a:rPr lang="en-GB" sz="2000" i="1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  <a:r>
              <a:rPr lang="en-GB" sz="2000"/>
              <a:t> </a:t>
            </a:r>
            <a:r>
              <a:rPr lang="en-GB" sz="2000" smtClean="0"/>
              <a:t>the </a:t>
            </a:r>
            <a:r>
              <a:rPr lang="en-GB" sz="2000"/>
              <a:t>2Dimensional array</a:t>
            </a:r>
            <a:r>
              <a:rPr lang="en-GB" sz="2000" smtClean="0"/>
              <a:t>.</a:t>
            </a:r>
          </a:p>
          <a:p>
            <a:pPr algn="just"/>
            <a:endParaRPr lang="en-GB" sz="2000"/>
          </a:p>
          <a:p>
            <a:pPr algn="just"/>
            <a:endParaRPr lang="en-GB" sz="2000" smtClean="0"/>
          </a:p>
          <a:p>
            <a:pPr algn="just"/>
            <a:endParaRPr lang="en-GB" sz="2000"/>
          </a:p>
          <a:p>
            <a:pPr algn="just"/>
            <a:endParaRPr lang="en-GB" sz="2000" smtClean="0"/>
          </a:p>
          <a:p>
            <a:pPr algn="just"/>
            <a:endParaRPr lang="en-GB" sz="2000"/>
          </a:p>
          <a:p>
            <a:pPr algn="just"/>
            <a:endParaRPr lang="en-GB" sz="2000" smtClean="0"/>
          </a:p>
          <a:p>
            <a:pPr algn="just"/>
            <a:endParaRPr lang="en-GB" sz="2000"/>
          </a:p>
          <a:p>
            <a:pPr algn="just"/>
            <a:endParaRPr lang="en-GB" sz="2000" smtClean="0"/>
          </a:p>
          <a:p>
            <a:pPr algn="just"/>
            <a:endParaRPr lang="en-GB" sz="2000"/>
          </a:p>
          <a:p>
            <a:pPr algn="just"/>
            <a:r>
              <a:rPr lang="en-GB" sz="2000" b="1" smtClean="0"/>
              <a:t>Output</a:t>
            </a:r>
            <a:r>
              <a:rPr lang="en-GB" sz="2000" smtClean="0"/>
              <a:t>: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31611" y="1598465"/>
            <a:ext cx="6633649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Test2Dimensional {</a:t>
            </a:r>
          </a:p>
          <a:p>
            <a:pPr lvl="1"/>
            <a:r>
              <a:rPr lang="en-GB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400" b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>
                <a:solidFill>
                  <a:srgbClr val="3F7F5F"/>
                </a:solidFill>
                <a:latin typeface="Consolas" panose="020B0609020204030204" pitchFamily="49" charset="0"/>
              </a:rPr>
              <a:t>// Declaring and initializing 2D array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[][] = { { 1, 2, 3 }, { 2, 4, 5 }, { 4, 4, 5 } };</a:t>
            </a:r>
          </a:p>
          <a:p>
            <a:pPr lvl="1"/>
            <a:endParaRPr lang="en-US" sz="1400"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Printing 2D array</a:t>
            </a:r>
          </a:p>
          <a:p>
            <a:pPr lvl="1"/>
            <a:r>
              <a:rPr lang="nn-NO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400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4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4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>
                <a:solidFill>
                  <a:srgbClr val="000000"/>
                </a:solidFill>
                <a:latin typeface="Consolas" panose="020B0609020204030204" pitchFamily="49" charset="0"/>
              </a:rPr>
              <a:t> &lt; 3; </a:t>
            </a:r>
            <a:r>
              <a:rPr lang="nn-NO" sz="14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&lt; 3;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en-US" sz="14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.print(</a:t>
            </a:r>
            <a:r>
              <a:rPr lang="en-US" sz="1400" b="1" i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i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b="1" i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sz="1400" b="1" i="1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System.</a:t>
            </a:r>
            <a:r>
              <a:rPr lang="en-US" sz="14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.println();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>
            <a:off x="1231611" y="5229972"/>
            <a:ext cx="23941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1	2	3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2	4	5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4	4	5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7257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Jagged Array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smtClean="0"/>
              <a:t>Jagged </a:t>
            </a:r>
            <a:r>
              <a:rPr lang="en-US" sz="1800" b="1"/>
              <a:t>Array</a:t>
            </a:r>
            <a:r>
              <a:rPr lang="en-GB" sz="1800" smtClean="0"/>
              <a:t> </a:t>
            </a:r>
            <a:r>
              <a:rPr lang="en-GB" sz="1800"/>
              <a:t>is an array of arrays with </a:t>
            </a:r>
            <a:r>
              <a:rPr lang="en-GB" sz="1800">
                <a:solidFill>
                  <a:schemeClr val="tx2">
                    <a:lumMod val="60000"/>
                    <a:lumOff val="40000"/>
                  </a:schemeClr>
                </a:solidFill>
              </a:rPr>
              <a:t>different</a:t>
            </a:r>
            <a:r>
              <a:rPr lang="en-GB" sz="1800"/>
              <a:t> number of columns</a:t>
            </a:r>
            <a:r>
              <a:rPr lang="en-GB" sz="1800" smtClean="0"/>
              <a:t>.</a:t>
            </a:r>
          </a:p>
          <a:p>
            <a:pPr marL="0" indent="0" algn="just">
              <a:buNone/>
            </a:pPr>
            <a:r>
              <a:rPr lang="en-GB" sz="1800" b="1" smtClean="0"/>
              <a:t>Example</a:t>
            </a:r>
            <a:r>
              <a:rPr lang="en-GB" sz="1800" smtClean="0"/>
              <a:t>:</a:t>
            </a:r>
            <a:endParaRPr lang="en-US" sz="180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2000" b="1" smtClean="0"/>
              <a:t>Output:</a:t>
            </a:r>
            <a:endParaRPr lang="en-US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1410" y="1993145"/>
            <a:ext cx="4318206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00" b="1">
                <a:solidFill>
                  <a:srgbClr val="000000"/>
                </a:solidFill>
                <a:latin typeface="Consolas" panose="020B0609020204030204" pitchFamily="49" charset="0"/>
              </a:rPr>
              <a:t> TestJaggedArray {</a:t>
            </a:r>
          </a:p>
          <a:p>
            <a:pPr lvl="1"/>
            <a:r>
              <a:rPr lang="en-GB" sz="10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0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000" b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0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>
                <a:solidFill>
                  <a:srgbClr val="3F7F5F"/>
                </a:solidFill>
                <a:latin typeface="Consolas" panose="020B0609020204030204" pitchFamily="49" charset="0"/>
              </a:rPr>
              <a:t>// Declaring a </a:t>
            </a:r>
            <a:r>
              <a:rPr lang="en-US" sz="1000" u="sng">
                <a:solidFill>
                  <a:srgbClr val="3F7F5F"/>
                </a:solidFill>
                <a:latin typeface="Consolas" panose="020B0609020204030204" pitchFamily="49" charset="0"/>
              </a:rPr>
              <a:t>jagged array</a:t>
            </a:r>
          </a:p>
          <a:p>
            <a:pPr lvl="1"/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000" b="1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000" b="1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jagArray</a:t>
            </a:r>
            <a:r>
              <a:rPr lang="en-US" sz="1000" b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sz="1000" b="1">
                <a:solidFill>
                  <a:srgbClr val="7F0055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new</a:t>
            </a:r>
            <a:r>
              <a:rPr lang="en-US" sz="1000" b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</a:t>
            </a:r>
            <a:r>
              <a:rPr lang="en-US" sz="1000" b="1">
                <a:solidFill>
                  <a:srgbClr val="7F0055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int</a:t>
            </a:r>
            <a:r>
              <a:rPr lang="en-US" sz="1000" b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[3][];</a:t>
            </a:r>
          </a:p>
          <a:p>
            <a:pPr lvl="1"/>
            <a:endParaRPr lang="en-US" sz="1000">
              <a:latin typeface="Consolas" panose="020B0609020204030204" pitchFamily="49" charset="0"/>
            </a:endParaRPr>
          </a:p>
          <a:p>
            <a:pPr lvl="1"/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jagArray</a:t>
            </a:r>
            <a:r>
              <a:rPr lang="en-US" sz="10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[0] = </a:t>
            </a:r>
            <a:r>
              <a:rPr lang="en-US" sz="1000" b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new</a:t>
            </a:r>
            <a:r>
              <a:rPr lang="en-US" sz="10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1000" b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int</a:t>
            </a:r>
            <a:r>
              <a:rPr lang="en-US" sz="10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[3];</a:t>
            </a:r>
          </a:p>
          <a:p>
            <a:pPr lvl="1"/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jagArray</a:t>
            </a:r>
            <a:r>
              <a:rPr lang="en-US" sz="10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[1] = </a:t>
            </a:r>
            <a:r>
              <a:rPr lang="en-US" sz="1000" b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new</a:t>
            </a:r>
            <a:r>
              <a:rPr lang="en-US" sz="10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1000" b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int</a:t>
            </a:r>
            <a:r>
              <a:rPr lang="en-US" sz="10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[5];</a:t>
            </a:r>
          </a:p>
          <a:p>
            <a:pPr lvl="1"/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jagArray</a:t>
            </a:r>
            <a:r>
              <a:rPr lang="en-US" sz="10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[2] = </a:t>
            </a:r>
            <a:r>
              <a:rPr lang="en-US" sz="1000" b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new</a:t>
            </a:r>
            <a:r>
              <a:rPr lang="en-US" sz="10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1000" b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int</a:t>
            </a:r>
            <a:r>
              <a:rPr lang="en-US" sz="10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[2];</a:t>
            </a:r>
          </a:p>
          <a:p>
            <a:pPr lvl="1"/>
            <a:endParaRPr lang="en-US" sz="1000">
              <a:latin typeface="Consolas" panose="020B0609020204030204" pitchFamily="49" charset="0"/>
            </a:endParaRPr>
          </a:p>
          <a:p>
            <a:pPr lvl="1"/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Random </a:t>
            </a:r>
            <a:r>
              <a:rPr lang="en-US" sz="1000">
                <a:solidFill>
                  <a:srgbClr val="6A3E3E"/>
                </a:solidFill>
                <a:latin typeface="Consolas" panose="020B0609020204030204" pitchFamily="49" charset="0"/>
              </a:rPr>
              <a:t>random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>
                <a:solidFill>
                  <a:srgbClr val="000000"/>
                </a:solidFill>
                <a:latin typeface="Consolas" panose="020B0609020204030204" pitchFamily="49" charset="0"/>
              </a:rPr>
              <a:t> Random(2);</a:t>
            </a:r>
          </a:p>
          <a:p>
            <a:pPr lvl="1"/>
            <a:endParaRPr lang="en-US" sz="1000">
              <a:latin typeface="Consolas" panose="020B0609020204030204" pitchFamily="49" charset="0"/>
            </a:endParaRPr>
          </a:p>
          <a:p>
            <a:pPr lvl="1"/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>
                <a:solidFill>
                  <a:srgbClr val="3F7F5F"/>
                </a:solidFill>
                <a:latin typeface="Consolas" panose="020B0609020204030204" pitchFamily="49" charset="0"/>
              </a:rPr>
              <a:t>// Initializing a </a:t>
            </a:r>
            <a:r>
              <a:rPr lang="en-US" sz="1000" u="sng">
                <a:solidFill>
                  <a:srgbClr val="3F7F5F"/>
                </a:solidFill>
                <a:latin typeface="Consolas" panose="020B0609020204030204" pitchFamily="49" charset="0"/>
              </a:rPr>
              <a:t>jagged array</a:t>
            </a:r>
          </a:p>
          <a:p>
            <a:pPr lvl="1"/>
            <a:r>
              <a:rPr lang="nn-NO" sz="1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000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0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0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0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000" b="1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0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000" b="1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000" b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jagArray</a:t>
            </a:r>
            <a:r>
              <a:rPr lang="nn-NO" sz="10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nn-NO" sz="1000" b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length</a:t>
            </a:r>
            <a:r>
              <a:rPr lang="nn-NO" sz="10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 </a:t>
            </a:r>
            <a:r>
              <a:rPr lang="nn-NO" sz="1000" b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</a:t>
            </a:r>
            <a:r>
              <a:rPr lang="nn-NO" sz="10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0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000" b="1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0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000" b="1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000" b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jagArray</a:t>
            </a:r>
            <a:r>
              <a:rPr lang="en-US" sz="10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[</a:t>
            </a:r>
            <a:r>
              <a:rPr lang="en-US" sz="1000" b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</a:t>
            </a:r>
            <a:r>
              <a:rPr lang="en-US" sz="10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].</a:t>
            </a:r>
            <a:r>
              <a:rPr lang="en-US" sz="1000" b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length</a:t>
            </a:r>
            <a:r>
              <a:rPr lang="en-US" sz="10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 </a:t>
            </a:r>
            <a:r>
              <a:rPr lang="en-US" sz="1000" b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</a:t>
            </a:r>
            <a:r>
              <a:rPr lang="en-US" sz="10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jagArray</a:t>
            </a:r>
            <a:r>
              <a:rPr lang="en-US" sz="10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[</a:t>
            </a:r>
            <a:r>
              <a:rPr lang="en-US" sz="100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</a:t>
            </a:r>
            <a:r>
              <a:rPr lang="en-US" sz="10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][</a:t>
            </a:r>
            <a:r>
              <a:rPr lang="en-US" sz="100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</a:t>
            </a:r>
            <a:r>
              <a:rPr lang="en-US" sz="10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] = </a:t>
            </a:r>
            <a:r>
              <a:rPr lang="en-US" sz="100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random</a:t>
            </a:r>
            <a:r>
              <a:rPr lang="en-US" sz="10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.nextInt(100);</a:t>
            </a:r>
          </a:p>
          <a:p>
            <a:pPr lvl="1"/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lvl="1"/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1"/>
            <a:endParaRPr lang="en-US" sz="1000">
              <a:latin typeface="Consolas" panose="020B0609020204030204" pitchFamily="49" charset="0"/>
            </a:endParaRPr>
          </a:p>
          <a:p>
            <a:pPr lvl="1"/>
            <a:r>
              <a:rPr lang="en-GB" sz="1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000">
                <a:solidFill>
                  <a:srgbClr val="3F7F5F"/>
                </a:solidFill>
                <a:latin typeface="Consolas" panose="020B0609020204030204" pitchFamily="49" charset="0"/>
              </a:rPr>
              <a:t>// Printing the data of a </a:t>
            </a:r>
            <a:r>
              <a:rPr lang="en-GB" sz="1000" u="sng">
                <a:solidFill>
                  <a:srgbClr val="3F7F5F"/>
                </a:solidFill>
                <a:latin typeface="Consolas" panose="020B0609020204030204" pitchFamily="49" charset="0"/>
              </a:rPr>
              <a:t>jagged array</a:t>
            </a:r>
          </a:p>
          <a:p>
            <a:pPr lvl="1"/>
            <a:r>
              <a:rPr lang="nn-NO" sz="1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000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0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0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0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000" b="1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0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000" b="1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000" b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jagArray</a:t>
            </a:r>
            <a:r>
              <a:rPr lang="nn-NO" sz="10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nn-NO" sz="1000" b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length</a:t>
            </a:r>
            <a:r>
              <a:rPr lang="nn-NO" sz="10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 </a:t>
            </a:r>
            <a:r>
              <a:rPr lang="nn-NO" sz="1000" b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</a:t>
            </a:r>
            <a:r>
              <a:rPr lang="nn-NO" sz="10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0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000" b="1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000" b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000" b="1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000" b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jagArray</a:t>
            </a:r>
            <a:r>
              <a:rPr lang="en-US" sz="10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[</a:t>
            </a:r>
            <a:r>
              <a:rPr lang="en-US" sz="1000" b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</a:t>
            </a:r>
            <a:r>
              <a:rPr lang="en-US" sz="10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].</a:t>
            </a:r>
            <a:r>
              <a:rPr lang="en-US" sz="1000" b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length</a:t>
            </a:r>
            <a:r>
              <a:rPr lang="en-US" sz="10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 </a:t>
            </a:r>
            <a:r>
              <a:rPr lang="en-US" sz="1000" b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</a:t>
            </a:r>
            <a:r>
              <a:rPr lang="en-US" sz="10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en-US" sz="10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000" b="1" i="1">
                <a:solidFill>
                  <a:srgbClr val="000000"/>
                </a:solidFill>
                <a:latin typeface="Consolas" panose="020B0609020204030204" pitchFamily="49" charset="0"/>
              </a:rPr>
              <a:t>.print(</a:t>
            </a:r>
            <a:r>
              <a:rPr lang="en-US" sz="1000" b="1" i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jagArray</a:t>
            </a:r>
            <a:r>
              <a:rPr lang="en-US" sz="1000" b="1" i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[</a:t>
            </a:r>
            <a:r>
              <a:rPr lang="en-US" sz="1000" b="1" i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</a:t>
            </a:r>
            <a:r>
              <a:rPr lang="en-US" sz="1000" b="1" i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][</a:t>
            </a:r>
            <a:r>
              <a:rPr lang="en-US" sz="1000" b="1" i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</a:t>
            </a:r>
            <a:r>
              <a:rPr lang="en-US" sz="1000" b="1" i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] + </a:t>
            </a:r>
            <a:r>
              <a:rPr lang="en-US" sz="1000" b="1" i="1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"\t"</a:t>
            </a:r>
            <a:r>
              <a:rPr lang="en-US" sz="1000" b="1" i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lvl="1"/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  System.</a:t>
            </a:r>
            <a:r>
              <a:rPr lang="en-US" sz="10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000" b="1" i="1">
                <a:solidFill>
                  <a:srgbClr val="000000"/>
                </a:solidFill>
                <a:latin typeface="Consolas" panose="020B0609020204030204" pitchFamily="49" charset="0"/>
              </a:rPr>
              <a:t>.println();</a:t>
            </a:r>
          </a:p>
          <a:p>
            <a:pPr lvl="1"/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1"/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/>
          </a:p>
        </p:txBody>
      </p:sp>
      <p:sp>
        <p:nvSpPr>
          <p:cNvPr id="9" name="Rectangle 8"/>
          <p:cNvSpPr/>
          <p:nvPr/>
        </p:nvSpPr>
        <p:spPr>
          <a:xfrm>
            <a:off x="5046099" y="1384341"/>
            <a:ext cx="3004990" cy="1231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>
                <a:latin typeface="Consolas" panose="020B0609020204030204" pitchFamily="49" charset="0"/>
              </a:rPr>
              <a:t>8	72	40	</a:t>
            </a:r>
          </a:p>
          <a:p>
            <a:pPr>
              <a:spcBef>
                <a:spcPts val="1200"/>
              </a:spcBef>
            </a:pPr>
            <a:r>
              <a:rPr lang="en-US">
                <a:latin typeface="Consolas" panose="020B0609020204030204" pitchFamily="49" charset="0"/>
              </a:rPr>
              <a:t>67	89	50	6	19	</a:t>
            </a:r>
          </a:p>
          <a:p>
            <a:pPr>
              <a:spcBef>
                <a:spcPts val="1200"/>
              </a:spcBef>
            </a:pPr>
            <a:r>
              <a:rPr lang="en-US">
                <a:latin typeface="Consolas" panose="020B0609020204030204" pitchFamily="49" charset="0"/>
              </a:rPr>
              <a:t>47	68	</a:t>
            </a:r>
          </a:p>
        </p:txBody>
      </p:sp>
    </p:spTree>
    <p:extLst>
      <p:ext uri="{BB962C8B-B14F-4D97-AF65-F5344CB8AC3E}">
        <p14:creationId xmlns:p14="http://schemas.microsoft.com/office/powerpoint/2010/main" val="346380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Copying a Java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1800"/>
              <a:t>We can copy an array to another by the </a:t>
            </a:r>
            <a:r>
              <a:rPr lang="en-GB" sz="1800" b="1">
                <a:solidFill>
                  <a:schemeClr val="tx2">
                    <a:lumMod val="60000"/>
                    <a:lumOff val="40000"/>
                  </a:schemeClr>
                </a:solidFill>
              </a:rPr>
              <a:t>arraycopy</a:t>
            </a:r>
            <a:r>
              <a:rPr lang="en-GB" sz="1800"/>
              <a:t>() method of </a:t>
            </a:r>
            <a:r>
              <a:rPr lang="en-GB" sz="1800" b="1">
                <a:solidFill>
                  <a:schemeClr val="tx2">
                    <a:lumMod val="60000"/>
                    <a:lumOff val="40000"/>
                  </a:schemeClr>
                </a:solidFill>
              </a:rPr>
              <a:t>System</a:t>
            </a:r>
            <a:r>
              <a:rPr lang="en-GB" sz="1800"/>
              <a:t> class</a:t>
            </a:r>
            <a:r>
              <a:rPr lang="en-GB" sz="1800" smtClean="0"/>
              <a:t>.</a:t>
            </a:r>
          </a:p>
          <a:p>
            <a:pPr algn="just"/>
            <a:r>
              <a:rPr lang="en-US" sz="2000" b="1" smtClean="0"/>
              <a:t>Syntax:</a:t>
            </a:r>
          </a:p>
          <a:p>
            <a:pPr algn="just"/>
            <a:endParaRPr lang="en-GB" sz="3200" b="1"/>
          </a:p>
          <a:p>
            <a:pPr algn="just"/>
            <a:r>
              <a:rPr lang="en-GB" sz="2000" b="1" smtClean="0"/>
              <a:t>Example:</a:t>
            </a:r>
          </a:p>
          <a:p>
            <a:pPr algn="just"/>
            <a:endParaRPr lang="en-GB" sz="2000" b="1"/>
          </a:p>
          <a:p>
            <a:pPr algn="just"/>
            <a:endParaRPr lang="en-GB" sz="2000" b="1" smtClean="0"/>
          </a:p>
          <a:p>
            <a:pPr algn="just"/>
            <a:endParaRPr lang="en-GB" sz="2000" b="1"/>
          </a:p>
          <a:p>
            <a:pPr algn="just"/>
            <a:endParaRPr lang="en-GB" sz="2000" b="1" smtClean="0"/>
          </a:p>
          <a:p>
            <a:pPr algn="just"/>
            <a:endParaRPr lang="en-GB" sz="2000" b="1"/>
          </a:p>
          <a:p>
            <a:pPr algn="just"/>
            <a:endParaRPr lang="en-GB" sz="2000" b="1" smtClean="0"/>
          </a:p>
          <a:p>
            <a:pPr algn="just"/>
            <a:endParaRPr lang="en-GB" sz="2000" b="1"/>
          </a:p>
          <a:p>
            <a:pPr algn="just"/>
            <a:endParaRPr lang="en-GB" sz="2000" b="1" smtClean="0"/>
          </a:p>
          <a:p>
            <a:pPr algn="just"/>
            <a:endParaRPr lang="en-GB" sz="2000" b="1"/>
          </a:p>
          <a:p>
            <a:pPr algn="just"/>
            <a:r>
              <a:rPr lang="en-GB" sz="2000" b="1" smtClean="0"/>
              <a:t>Output:</a:t>
            </a:r>
            <a:endParaRPr 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0334" y="1468309"/>
            <a:ext cx="7348250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b="1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b="1">
                <a:solidFill>
                  <a:srgbClr val="006699"/>
                </a:solidFill>
                <a:latin typeface="Consolas" panose="020B0609020204030204" pitchFamily="49" charset="0"/>
              </a:rPr>
              <a:t>static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b="1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>arraycopy(Object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src, </a:t>
            </a:r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smtClean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srcPos,Object dest, </a:t>
            </a:r>
            <a:endParaRPr lang="en-US" sz="15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b="1" smtClean="0">
                <a:solidFill>
                  <a:srgbClr val="000000"/>
                </a:solidFill>
                <a:latin typeface="Consolas" panose="020B0609020204030204" pitchFamily="49" charset="0"/>
              </a:rPr>
              <a:t>								</a:t>
            </a:r>
            <a:r>
              <a:rPr lang="en-US" sz="1500" b="1" smtClean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destPos, </a:t>
            </a:r>
            <a:r>
              <a:rPr lang="en-US" sz="1500" b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>length)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500" b="0" i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0333" y="2518350"/>
            <a:ext cx="7579604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TestArrayCopyDemo 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200">
              <a:latin typeface="Consolas" panose="020B0609020204030204" pitchFamily="49" charset="0"/>
            </a:endParaRPr>
          </a:p>
          <a:p>
            <a:pPr lvl="1"/>
            <a:r>
              <a:rPr lang="en-GB" sz="12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200" b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3F7F5F"/>
                </a:solidFill>
                <a:latin typeface="Consolas" panose="020B0609020204030204" pitchFamily="49" charset="0"/>
              </a:rPr>
              <a:t>// Declaring a source array</a:t>
            </a:r>
          </a:p>
          <a:p>
            <a:pPr lvl="1"/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copyFrom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sz="1200" b="1">
                <a:solidFill>
                  <a:srgbClr val="2A00FF"/>
                </a:solidFill>
                <a:latin typeface="Consolas" panose="020B0609020204030204" pitchFamily="49" charset="0"/>
              </a:rPr>
              <a:t>'F'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>
                <a:solidFill>
                  <a:srgbClr val="2A00FF"/>
                </a:solidFill>
                <a:latin typeface="Consolas" panose="020B0609020204030204" pitchFamily="49" charset="0"/>
              </a:rPr>
              <a:t>'P'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>
                <a:solidFill>
                  <a:srgbClr val="2A00FF"/>
                </a:solidFill>
                <a:latin typeface="Consolas" panose="020B0609020204030204" pitchFamily="49" charset="0"/>
              </a:rPr>
              <a:t>'T'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>
                <a:solidFill>
                  <a:srgbClr val="2A00FF"/>
                </a:solidFill>
                <a:latin typeface="Consolas" panose="020B0609020204030204" pitchFamily="49" charset="0"/>
              </a:rPr>
              <a:t>'S'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>
                <a:solidFill>
                  <a:srgbClr val="2A00FF"/>
                </a:solidFill>
                <a:latin typeface="Consolas" panose="020B0609020204030204" pitchFamily="49" charset="0"/>
              </a:rPr>
              <a:t>'o'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>
                <a:solidFill>
                  <a:srgbClr val="2A00FF"/>
                </a:solidFill>
                <a:latin typeface="Consolas" panose="020B0609020204030204" pitchFamily="49" charset="0"/>
              </a:rPr>
              <a:t>'f'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>
                <a:solidFill>
                  <a:srgbClr val="2A00FF"/>
                </a:solidFill>
                <a:latin typeface="Consolas" panose="020B0609020204030204" pitchFamily="49" charset="0"/>
              </a:rPr>
              <a:t>'t'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>
                <a:solidFill>
                  <a:srgbClr val="2A00FF"/>
                </a:solidFill>
                <a:latin typeface="Consolas" panose="020B0609020204030204" pitchFamily="49" charset="0"/>
              </a:rPr>
              <a:t>'w'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>
                <a:solidFill>
                  <a:srgbClr val="2A00FF"/>
                </a:solidFill>
                <a:latin typeface="Consolas" panose="020B0609020204030204" pitchFamily="49" charset="0"/>
              </a:rPr>
              <a:t>'r'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>
                <a:solidFill>
                  <a:srgbClr val="2A00FF"/>
                </a:solidFill>
                <a:latin typeface="Consolas" panose="020B0609020204030204" pitchFamily="49" charset="0"/>
              </a:rPr>
              <a:t>'e'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>
                <a:solidFill>
                  <a:srgbClr val="2A00FF"/>
                </a:solidFill>
                <a:latin typeface="Consolas" panose="020B0609020204030204" pitchFamily="49" charset="0"/>
              </a:rPr>
              <a:t>'d'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>
                <a:solidFill>
                  <a:srgbClr val="2A00FF"/>
                </a:solidFill>
                <a:latin typeface="Consolas" panose="020B0609020204030204" pitchFamily="49" charset="0"/>
              </a:rPr>
              <a:t>'e'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>
                <a:solidFill>
                  <a:srgbClr val="2A00FF"/>
                </a:solidFill>
                <a:latin typeface="Consolas" panose="020B0609020204030204" pitchFamily="49" charset="0"/>
              </a:rPr>
              <a:t>'m'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>
                <a:solidFill>
                  <a:srgbClr val="2A00FF"/>
                </a:solidFill>
                <a:latin typeface="Consolas" panose="020B0609020204030204" pitchFamily="49" charset="0"/>
              </a:rPr>
              <a:t>'y'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lvl="1"/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lvl="1"/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3F7F5F"/>
                </a:solidFill>
                <a:latin typeface="Consolas" panose="020B0609020204030204" pitchFamily="49" charset="0"/>
              </a:rPr>
              <a:t>// Declaring a destination array</a:t>
            </a:r>
          </a:p>
          <a:p>
            <a:pPr lvl="1"/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copyTo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pPr lvl="1"/>
            <a:endParaRPr lang="en-US" sz="1200">
              <a:latin typeface="Consolas" panose="020B0609020204030204" pitchFamily="49" charset="0"/>
            </a:endParaRPr>
          </a:p>
          <a:p>
            <a:pPr lvl="1"/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>
                <a:solidFill>
                  <a:srgbClr val="3F7F5F"/>
                </a:solidFill>
                <a:latin typeface="Consolas" panose="020B0609020204030204" pitchFamily="49" charset="0"/>
              </a:rPr>
              <a:t>// Copying array using System.arraycopy() method</a:t>
            </a:r>
          </a:p>
          <a:p>
            <a:pPr lvl="1"/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System.</a:t>
            </a:r>
            <a:r>
              <a:rPr lang="en-GB" sz="1200" i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arraycopy(</a:t>
            </a:r>
            <a:r>
              <a:rPr lang="en-GB" sz="1200" i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copyFrom</a:t>
            </a:r>
            <a:r>
              <a:rPr lang="en-GB" sz="1200" i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3, </a:t>
            </a:r>
            <a:r>
              <a:rPr lang="en-GB" sz="1200" i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copyTo</a:t>
            </a:r>
            <a:r>
              <a:rPr lang="en-GB" sz="1200" i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0, 8);</a:t>
            </a:r>
          </a:p>
          <a:p>
            <a:pPr lvl="1"/>
            <a:endParaRPr lang="en-US" sz="1200">
              <a:latin typeface="Consolas" panose="020B0609020204030204" pitchFamily="49" charset="0"/>
            </a:endParaRPr>
          </a:p>
          <a:p>
            <a:pPr lvl="1"/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3F7F5F"/>
                </a:solidFill>
                <a:latin typeface="Consolas" panose="020B0609020204030204" pitchFamily="49" charset="0"/>
              </a:rPr>
              <a:t>// Printing the destination array</a:t>
            </a:r>
          </a:p>
          <a:p>
            <a:pPr lvl="1"/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System.</a:t>
            </a:r>
            <a:r>
              <a:rPr lang="en-US" sz="1200" b="1" i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out</a:t>
            </a:r>
            <a:r>
              <a:rPr lang="en-US" sz="1200" b="1" i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.println(String.valueOf(</a:t>
            </a:r>
            <a:r>
              <a:rPr lang="en-US" sz="1200" b="1" i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copyTo</a:t>
            </a:r>
            <a:r>
              <a:rPr lang="en-US" sz="1200" b="1" i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));</a:t>
            </a:r>
            <a:endParaRPr lang="en-US" sz="1200">
              <a:latin typeface="Consolas" panose="020B0609020204030204" pitchFamily="49" charset="0"/>
            </a:endParaRPr>
          </a:p>
          <a:p>
            <a:pPr lvl="1"/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1769743" y="5985773"/>
            <a:ext cx="31251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Software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01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Cloning an Array in Java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Clr>
                <a:srgbClr val="F79646">
                  <a:lumMod val="75000"/>
                </a:srgbClr>
              </a:buClr>
            </a:pPr>
            <a:r>
              <a:rPr lang="en-GB" sz="1800">
                <a:solidFill>
                  <a:prstClr val="black"/>
                </a:solidFill>
              </a:rPr>
              <a:t>We can </a:t>
            </a:r>
            <a:r>
              <a:rPr lang="en-GB" sz="1800" smtClean="0">
                <a:solidFill>
                  <a:prstClr val="black"/>
                </a:solidFill>
              </a:rPr>
              <a:t>clone </a:t>
            </a:r>
            <a:r>
              <a:rPr lang="en-GB" sz="1800">
                <a:solidFill>
                  <a:prstClr val="black"/>
                </a:solidFill>
              </a:rPr>
              <a:t>an array </a:t>
            </a:r>
            <a:r>
              <a:rPr lang="en-GB" sz="1800" smtClean="0">
                <a:solidFill>
                  <a:prstClr val="black"/>
                </a:solidFill>
              </a:rPr>
              <a:t>by </a:t>
            </a:r>
            <a:r>
              <a:rPr lang="en-GB" sz="1800">
                <a:solidFill>
                  <a:prstClr val="black"/>
                </a:solidFill>
              </a:rPr>
              <a:t>the </a:t>
            </a:r>
            <a:r>
              <a:rPr lang="en-GB" sz="1800" b="1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clone</a:t>
            </a:r>
            <a:r>
              <a:rPr lang="en-GB" sz="1800" smtClean="0">
                <a:solidFill>
                  <a:prstClr val="black"/>
                </a:solidFill>
              </a:rPr>
              <a:t>() method.</a:t>
            </a:r>
          </a:p>
          <a:p>
            <a:pPr lvl="0" algn="just">
              <a:buClr>
                <a:srgbClr val="F79646">
                  <a:lumMod val="75000"/>
                </a:srgbClr>
              </a:buClr>
            </a:pPr>
            <a:r>
              <a:rPr lang="en-GB" sz="1800" b="1" smtClean="0">
                <a:solidFill>
                  <a:prstClr val="black"/>
                </a:solidFill>
              </a:rPr>
              <a:t>Example</a:t>
            </a:r>
            <a:r>
              <a:rPr lang="en-GB" sz="1800" smtClean="0">
                <a:solidFill>
                  <a:prstClr val="black"/>
                </a:solidFill>
              </a:rPr>
              <a:t>: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727203"/>
            <a:ext cx="80136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TestCloneArray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>
              <a:latin typeface="Consolas" panose="020B0609020204030204" pitchFamily="49" charset="0"/>
            </a:endParaRPr>
          </a:p>
          <a:p>
            <a:pPr lvl="1"/>
            <a:r>
              <a:rPr lang="en-GB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400" b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[] = { 12, 5, 18, 8, 6 };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sz="14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 b="1" i="1">
                <a:solidFill>
                  <a:srgbClr val="2A00FF"/>
                </a:solidFill>
                <a:latin typeface="Consolas" panose="020B0609020204030204" pitchFamily="49" charset="0"/>
              </a:rPr>
              <a:t>"Printing original array:"</a:t>
            </a:r>
            <a:r>
              <a:rPr 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System.</a:t>
            </a:r>
            <a:r>
              <a:rPr lang="en-US" sz="14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 b="1" i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sz="1400">
              <a:latin typeface="Consolas" panose="020B0609020204030204" pitchFamily="49" charset="0"/>
            </a:endParaRPr>
          </a:p>
          <a:p>
            <a:pPr lvl="1"/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GB" sz="14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4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GB" sz="1400" b="1" i="1">
                <a:solidFill>
                  <a:srgbClr val="2A00FF"/>
                </a:solidFill>
                <a:latin typeface="Consolas" panose="020B0609020204030204" pitchFamily="49" charset="0"/>
              </a:rPr>
              <a:t>"Printing clone of the array:"</a:t>
            </a:r>
            <a:r>
              <a:rPr lang="en-GB" sz="14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carr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.clone();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carr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System.</a:t>
            </a:r>
            <a:r>
              <a:rPr lang="en-US" sz="14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 b="1" i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sz="1400"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sz="14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 b="1" i="1">
                <a:solidFill>
                  <a:srgbClr val="2A00FF"/>
                </a:solidFill>
                <a:latin typeface="Consolas" panose="020B0609020204030204" pitchFamily="49" charset="0"/>
              </a:rPr>
              <a:t>"Are both equal?"</a:t>
            </a:r>
            <a:r>
              <a:rPr 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sz="14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 b="1" i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b="1" i="1">
                <a:solidFill>
                  <a:srgbClr val="6A3E3E"/>
                </a:solidFill>
                <a:latin typeface="Consolas" panose="020B0609020204030204" pitchFamily="49" charset="0"/>
              </a:rPr>
              <a:t>carr</a:t>
            </a:r>
            <a:r>
              <a:rPr 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/>
          </a:p>
        </p:txBody>
      </p:sp>
      <p:pic>
        <p:nvPicPr>
          <p:cNvPr id="1026" name="Picture 2" descr="Arrays in Java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650" y="4571158"/>
            <a:ext cx="11515725" cy="57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Arrays in Ja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650" y="-1238487"/>
            <a:ext cx="6686550" cy="52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490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 Control Statements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Flow </a:t>
            </a:r>
            <a:r>
              <a:rPr lang="en-US" altLang="en-US" smtClean="0">
                <a:latin typeface="Arial" charset="0"/>
                <a:cs typeface="Arial" charset="0"/>
              </a:rPr>
              <a:t>Control Statements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>
                <a:latin typeface="Arial" charset="0"/>
                <a:cs typeface="Arial" charset="0"/>
              </a:rPr>
              <a:t>Decision-making</a:t>
            </a:r>
          </a:p>
          <a:p>
            <a:pPr lvl="1" eaLnBrk="1" hangingPunct="1"/>
            <a:r>
              <a:rPr lang="en-US" altLang="en-US" sz="2400" smtClean="0">
                <a:latin typeface="Arial" charset="0"/>
                <a:cs typeface="Arial" charset="0"/>
              </a:rPr>
              <a:t>if-else statement</a:t>
            </a:r>
          </a:p>
          <a:p>
            <a:pPr lvl="1" eaLnBrk="1" hangingPunct="1"/>
            <a:r>
              <a:rPr lang="en-US" altLang="en-US" sz="2400" smtClean="0">
                <a:latin typeface="Arial" charset="0"/>
                <a:cs typeface="Arial" charset="0"/>
              </a:rPr>
              <a:t>switch-case statement</a:t>
            </a:r>
            <a:endParaRPr lang="en-US" altLang="en-US" sz="2400" b="1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z="2800" b="1" smtClean="0">
                <a:latin typeface="Arial" charset="0"/>
                <a:cs typeface="Arial" charset="0"/>
              </a:rPr>
              <a:t>Loops</a:t>
            </a:r>
          </a:p>
          <a:p>
            <a:pPr lvl="1" eaLnBrk="1" hangingPunct="1"/>
            <a:r>
              <a:rPr lang="en-US" altLang="en-US" sz="2400" smtClean="0">
                <a:latin typeface="Arial" charset="0"/>
                <a:cs typeface="Arial" charset="0"/>
              </a:rPr>
              <a:t>while loop</a:t>
            </a:r>
          </a:p>
          <a:p>
            <a:pPr lvl="1" eaLnBrk="1" hangingPunct="1"/>
            <a:r>
              <a:rPr lang="en-US" altLang="en-US" sz="2400" smtClean="0">
                <a:latin typeface="Arial" charset="0"/>
                <a:cs typeface="Arial" charset="0"/>
              </a:rPr>
              <a:t>do-while loop</a:t>
            </a:r>
          </a:p>
          <a:p>
            <a:pPr lvl="1" eaLnBrk="1" hangingPunct="1"/>
            <a:r>
              <a:rPr lang="en-US" altLang="en-US" sz="2400" smtClean="0">
                <a:latin typeface="Arial" charset="0"/>
                <a:cs typeface="Arial" charset="0"/>
              </a:rPr>
              <a:t>for loop</a:t>
            </a:r>
          </a:p>
          <a:p>
            <a:pPr eaLnBrk="1" hangingPunct="1"/>
            <a:r>
              <a:rPr lang="en-US" altLang="en-US" sz="2800" b="1" smtClean="0">
                <a:latin typeface="Arial" charset="0"/>
                <a:cs typeface="Arial" charset="0"/>
              </a:rPr>
              <a:t>Branching</a:t>
            </a:r>
            <a:endParaRPr lang="en-US" altLang="en-US" sz="2800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altLang="en-US" sz="2400" smtClean="0">
                <a:latin typeface="Arial" charset="0"/>
                <a:cs typeface="Arial" charset="0"/>
              </a:rPr>
              <a:t>break</a:t>
            </a:r>
          </a:p>
          <a:p>
            <a:pPr lvl="1" eaLnBrk="1" hangingPunct="1"/>
            <a:r>
              <a:rPr lang="en-US" altLang="en-US" sz="2400" smtClean="0">
                <a:latin typeface="Arial" charset="0"/>
                <a:cs typeface="Arial" charset="0"/>
              </a:rPr>
              <a:t>continue</a:t>
            </a:r>
          </a:p>
          <a:p>
            <a:pPr lvl="1" eaLnBrk="1" hangingPunct="1"/>
            <a:r>
              <a:rPr lang="en-US" altLang="en-US" sz="2400" smtClean="0">
                <a:latin typeface="Arial" charset="0"/>
                <a:cs typeface="Arial" charset="0"/>
              </a:rPr>
              <a:t>return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Flow </a:t>
            </a:r>
            <a:r>
              <a:rPr lang="en-US" altLang="en-US">
                <a:latin typeface="Arial" charset="0"/>
                <a:cs typeface="Arial" charset="0"/>
              </a:rPr>
              <a:t>Control </a:t>
            </a:r>
            <a:r>
              <a:rPr lang="en-US" altLang="en-US" smtClean="0">
                <a:latin typeface="Arial" charset="0"/>
                <a:cs typeface="Arial" charset="0"/>
              </a:rPr>
              <a:t>Statements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altLang="en-US" sz="2000" smtClean="0">
                <a:latin typeface="Arial" charset="0"/>
                <a:cs typeface="Arial" charset="0"/>
              </a:rPr>
              <a:t>All application development environments provide a decision making process called </a:t>
            </a:r>
            <a:r>
              <a:rPr lang="en-US" altLang="en-US" sz="2000">
                <a:solidFill>
                  <a:srgbClr val="3333FF"/>
                </a:solidFill>
                <a:latin typeface="Arial" charset="0"/>
                <a:cs typeface="Arial" charset="0"/>
              </a:rPr>
              <a:t>flow control </a:t>
            </a:r>
            <a:r>
              <a:rPr lang="en-US" altLang="en-US" sz="2000" smtClean="0">
                <a:solidFill>
                  <a:srgbClr val="3333FF"/>
                </a:solidFill>
                <a:latin typeface="Arial" charset="0"/>
                <a:cs typeface="Arial" charset="0"/>
              </a:rPr>
              <a:t>statements </a:t>
            </a:r>
            <a:r>
              <a:rPr lang="en-US" altLang="en-US" sz="2000" smtClean="0">
                <a:latin typeface="Arial" charset="0"/>
                <a:cs typeface="Arial" charset="0"/>
              </a:rPr>
              <a:t>that direct the application execution.</a:t>
            </a:r>
          </a:p>
          <a:p>
            <a:pPr algn="just" eaLnBrk="1" hangingPunct="1">
              <a:spcBef>
                <a:spcPts val="600"/>
              </a:spcBef>
            </a:pPr>
            <a:r>
              <a:rPr lang="en-US" altLang="en-US" sz="2000" smtClean="0">
                <a:latin typeface="Arial" charset="0"/>
                <a:cs typeface="Arial" charset="0"/>
              </a:rPr>
              <a:t>Flow control enables a developer to create an application that can examine</a:t>
            </a:r>
            <a:r>
              <a:rPr lang="en-US" altLang="en-US" sz="2000" baseline="30000" smtClean="0">
                <a:latin typeface="Arial" charset="0"/>
                <a:cs typeface="Arial" charset="0"/>
              </a:rPr>
              <a:t>[kiểm tra]</a:t>
            </a:r>
            <a:r>
              <a:rPr lang="en-US" altLang="en-US" sz="2000" smtClean="0">
                <a:latin typeface="Arial" charset="0"/>
                <a:cs typeface="Arial" charset="0"/>
              </a:rPr>
              <a:t> the existing conditions, and decide a suitable course of action. </a:t>
            </a:r>
          </a:p>
          <a:p>
            <a:pPr algn="just" eaLnBrk="1" hangingPunct="1">
              <a:spcBef>
                <a:spcPts val="600"/>
              </a:spcBef>
            </a:pPr>
            <a:r>
              <a:rPr lang="en-US" altLang="en-US" sz="2000" smtClean="0">
                <a:latin typeface="Arial" charset="0"/>
                <a:cs typeface="Arial" charset="0"/>
              </a:rPr>
              <a:t>Loops or iteration are an important programming construct that can be used to repeatedly execute a set of actions. </a:t>
            </a:r>
          </a:p>
          <a:p>
            <a:pPr algn="just" eaLnBrk="1" hangingPunct="1">
              <a:spcBef>
                <a:spcPts val="600"/>
              </a:spcBef>
            </a:pPr>
            <a:r>
              <a:rPr lang="en-US" altLang="en-US" sz="2000" smtClean="0">
                <a:latin typeface="Arial" charset="0"/>
                <a:cs typeface="Arial" charset="0"/>
              </a:rPr>
              <a:t>Jump statements allow the program to execute in a non-linear fashion.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 descr="Flow Control Statements Syntaxes and Example in Java by Topper Skil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97" y="4000648"/>
            <a:ext cx="3748129" cy="221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919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latin typeface="Arial" charset="0"/>
                <a:cs typeface="Arial" charset="0"/>
              </a:rPr>
              <a:t>if-else statement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 b="1" smtClean="0">
                <a:latin typeface="Arial" charset="0"/>
                <a:cs typeface="Arial" charset="0"/>
              </a:rPr>
              <a:t>Syntax: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2400" b="1" smtClean="0">
                <a:solidFill>
                  <a:srgbClr val="A82800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altLang="en-US" sz="2200" b="1" smtClean="0">
                <a:solidFill>
                  <a:srgbClr val="A82800"/>
                </a:solidFill>
                <a:latin typeface="Courier New" pitchFamily="49" charset="0"/>
                <a:cs typeface="Arial" charset="0"/>
              </a:rPr>
              <a:t>if (condition){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b="1" smtClean="0">
                <a:solidFill>
                  <a:srgbClr val="A82800"/>
                </a:solidFill>
                <a:latin typeface="Courier New" pitchFamily="49" charset="0"/>
                <a:cs typeface="Arial" charset="0"/>
              </a:rPr>
              <a:t>		action1;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b="1" smtClean="0">
                <a:solidFill>
                  <a:srgbClr val="A82800"/>
                </a:solidFill>
                <a:latin typeface="Courier New" pitchFamily="49" charset="0"/>
                <a:cs typeface="Arial" charset="0"/>
              </a:rPr>
              <a:t>	} else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b="1" smtClean="0">
                <a:solidFill>
                  <a:srgbClr val="A82800"/>
                </a:solidFill>
                <a:latin typeface="Courier New" pitchFamily="49" charset="0"/>
                <a:cs typeface="Arial" charset="0"/>
              </a:rPr>
              <a:t>		action2;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b="1" smtClean="0">
                <a:solidFill>
                  <a:srgbClr val="A82800"/>
                </a:solidFill>
                <a:latin typeface="Courier New" pitchFamily="49" charset="0"/>
                <a:cs typeface="Arial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600" b="1" smtClean="0">
                <a:latin typeface="Arial" charset="0"/>
                <a:cs typeface="Arial" charset="0"/>
              </a:rPr>
              <a:t>Note: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200" smtClean="0">
                <a:latin typeface="Arial" charset="0"/>
                <a:cs typeface="Arial" charset="0"/>
              </a:rPr>
              <a:t>“</a:t>
            </a:r>
            <a:r>
              <a:rPr lang="en-GB" altLang="en-US" sz="2200" b="1" smtClean="0">
                <a:latin typeface="Arial" charset="0"/>
                <a:cs typeface="Arial" charset="0"/>
              </a:rPr>
              <a:t>else</a:t>
            </a:r>
            <a:r>
              <a:rPr lang="en-GB" altLang="en-US" sz="2200" smtClean="0">
                <a:latin typeface="Arial" charset="0"/>
                <a:cs typeface="Arial" charset="0"/>
              </a:rPr>
              <a:t>” is optional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200" smtClean="0">
                <a:latin typeface="Arial" charset="0"/>
                <a:cs typeface="Arial" charset="0"/>
              </a:rPr>
              <a:t>Alternative way to if-else is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200" smtClean="0">
                <a:latin typeface="Arial" charset="0"/>
                <a:cs typeface="Arial" charset="0"/>
              </a:rPr>
              <a:t>	conditional operator ( ?: )</a:t>
            </a:r>
            <a:endParaRPr lang="en-US" altLang="en-US" sz="22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600" b="1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19</a:t>
            </a:fld>
            <a:endParaRPr lang="en-US"/>
          </a:p>
        </p:txBody>
      </p:sp>
      <p:pic>
        <p:nvPicPr>
          <p:cNvPr id="83973" name="Picture 5" descr="http://www.openbookproject.net/books/bpp4awd/_images/flowchart_if_el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87600"/>
            <a:ext cx="3581400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813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Table of contents</a:t>
            </a:r>
            <a:endParaRPr lang="en-US" altLang="en-US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buFont typeface="Candara" panose="020E0502030303020204" pitchFamily="34" charset="0"/>
              <a:buChar char="◊"/>
            </a:pPr>
            <a:r>
              <a:rPr lang="en-US" sz="2800" b="1" smtClean="0"/>
              <a:t>Arrays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GB" sz="2400"/>
              <a:t>Single Dimensional Array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Candara" panose="020E0502030303020204" pitchFamily="34" charset="0"/>
              <a:buChar char="◊"/>
            </a:pPr>
            <a:r>
              <a:rPr lang="en-GB" sz="2400" smtClean="0"/>
              <a:t>Two Dimensional Array</a:t>
            </a:r>
            <a:endParaRPr lang="en-US" sz="2400" smtClean="0"/>
          </a:p>
          <a:p>
            <a:pPr lvl="0">
              <a:lnSpc>
                <a:spcPct val="150000"/>
              </a:lnSpc>
              <a:spcBef>
                <a:spcPts val="600"/>
              </a:spcBef>
              <a:buFont typeface="Candara" panose="020E0502030303020204" pitchFamily="34" charset="0"/>
              <a:buChar char="◊"/>
            </a:pPr>
            <a:r>
              <a:rPr lang="en-US" sz="2800" b="1" smtClean="0"/>
              <a:t>Flow </a:t>
            </a:r>
            <a:r>
              <a:rPr lang="en-US" sz="2800" b="1" smtClean="0"/>
              <a:t>Control Statements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Candara" panose="020E0502030303020204" pitchFamily="34" charset="0"/>
              <a:buChar char="◊"/>
            </a:pPr>
            <a:r>
              <a:rPr lang="en-GB" sz="2400" smtClean="0"/>
              <a:t>if..else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Candara" panose="020E0502030303020204" pitchFamily="34" charset="0"/>
              <a:buChar char="◊"/>
            </a:pPr>
            <a:r>
              <a:rPr lang="en-US" altLang="en-US" sz="2400" smtClean="0">
                <a:latin typeface="Arial" charset="0"/>
                <a:cs typeface="Arial" charset="0"/>
              </a:rPr>
              <a:t>switch-case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Candara" panose="020E0502030303020204" pitchFamily="34" charset="0"/>
              <a:buChar char="◊"/>
            </a:pPr>
            <a:r>
              <a:rPr lang="en-GB" sz="2400" smtClean="0">
                <a:latin typeface="Arial" charset="0"/>
                <a:cs typeface="Arial" charset="0"/>
              </a:rPr>
              <a:t>While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Candara" panose="020E0502030303020204" pitchFamily="34" charset="0"/>
              <a:buChar char="◊"/>
            </a:pPr>
            <a:r>
              <a:rPr lang="en-GB" sz="2400" smtClean="0">
                <a:latin typeface="Arial" charset="0"/>
                <a:cs typeface="Arial" charset="0"/>
              </a:rPr>
              <a:t>do..while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Candara" panose="020E0502030303020204" pitchFamily="34" charset="0"/>
              <a:buChar char="◊"/>
            </a:pPr>
            <a:r>
              <a:rPr lang="en-GB" sz="2400" smtClean="0">
                <a:latin typeface="Arial" charset="0"/>
                <a:cs typeface="Arial" charset="0"/>
              </a:rPr>
              <a:t>for</a:t>
            </a:r>
            <a:endParaRPr lang="en-GB" sz="2400" smtClean="0"/>
          </a:p>
          <a:p>
            <a:pPr lvl="1">
              <a:lnSpc>
                <a:spcPct val="150000"/>
              </a:lnSpc>
              <a:spcBef>
                <a:spcPts val="600"/>
              </a:spcBef>
              <a:buFont typeface="Candara" panose="020E0502030303020204" pitchFamily="34" charset="0"/>
              <a:buChar char="◊"/>
            </a:pPr>
            <a:r>
              <a:rPr lang="en-US" altLang="en-US" sz="2400" smtClean="0">
                <a:latin typeface="Arial" charset="0"/>
                <a:cs typeface="Arial" charset="0"/>
              </a:rPr>
              <a:t>break,continue, return</a:t>
            </a:r>
            <a:endParaRPr lang="en-US" sz="2400" b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8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latin typeface="Arial" charset="0"/>
                <a:cs typeface="Arial" charset="0"/>
              </a:rPr>
              <a:t>if-else statement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b="1" smtClean="0">
                <a:latin typeface="Arial" charset="0"/>
                <a:cs typeface="Arial" charset="0"/>
              </a:rPr>
              <a:t>Example:</a:t>
            </a:r>
          </a:p>
          <a:p>
            <a:pPr>
              <a:buFont typeface="Wingdings" pitchFamily="2" charset="2"/>
              <a:buNone/>
            </a:pPr>
            <a:r>
              <a:rPr lang="en-US" altLang="en-US" sz="22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public</a:t>
            </a:r>
            <a:r>
              <a:rPr lang="en-US" altLang="en-US" sz="22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22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class</a:t>
            </a:r>
            <a:r>
              <a:rPr lang="en-US" altLang="en-US" sz="22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CheckNum {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public</a:t>
            </a:r>
            <a:r>
              <a:rPr lang="en-US" altLang="en-US" sz="22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22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static</a:t>
            </a:r>
            <a:r>
              <a:rPr lang="en-US" altLang="en-US" sz="22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22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US" altLang="en-US" sz="22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main(String[] args) {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2200" smtClean="0">
                <a:solidFill>
                  <a:srgbClr val="3F7F5F"/>
                </a:solidFill>
                <a:latin typeface="Consolas" pitchFamily="49" charset="0"/>
                <a:cs typeface="Arial" charset="0"/>
              </a:rPr>
              <a:t>// </a:t>
            </a:r>
            <a:r>
              <a:rPr lang="en-US" altLang="en-US" sz="2200" b="1" smtClean="0">
                <a:solidFill>
                  <a:srgbClr val="7F9FBF"/>
                </a:solidFill>
                <a:latin typeface="Consolas" pitchFamily="49" charset="0"/>
                <a:cs typeface="Arial" charset="0"/>
              </a:rPr>
              <a:t>TODO</a:t>
            </a:r>
            <a:r>
              <a:rPr lang="en-US" altLang="en-US" sz="2200" b="1" smtClean="0">
                <a:solidFill>
                  <a:srgbClr val="3F7F5F"/>
                </a:solidFill>
                <a:latin typeface="Consolas" pitchFamily="49" charset="0"/>
                <a:cs typeface="Arial" charset="0"/>
              </a:rPr>
              <a:t> Auto-generated method stub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22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22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num = 10;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22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if</a:t>
            </a:r>
            <a:r>
              <a:rPr lang="en-US" altLang="en-US" sz="22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(num % 2 == 0) {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22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System.</a:t>
            </a:r>
            <a:r>
              <a:rPr lang="en-US" altLang="en-US" sz="2200" i="1" smtClean="0">
                <a:solidFill>
                  <a:srgbClr val="0000C0"/>
                </a:solidFill>
                <a:latin typeface="Consolas" pitchFamily="49" charset="0"/>
                <a:cs typeface="Arial" charset="0"/>
              </a:rPr>
              <a:t>out</a:t>
            </a:r>
            <a:r>
              <a:rPr lang="en-US" altLang="en-US" sz="2200" i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.println(num + </a:t>
            </a:r>
            <a:r>
              <a:rPr lang="en-US" altLang="en-US" sz="2200" i="1" smtClean="0">
                <a:solidFill>
                  <a:srgbClr val="2A00FF"/>
                </a:solidFill>
                <a:latin typeface="Consolas" pitchFamily="49" charset="0"/>
                <a:cs typeface="Arial" charset="0"/>
              </a:rPr>
              <a:t>" is an even number"</a:t>
            </a:r>
            <a:r>
              <a:rPr lang="en-US" altLang="en-US" sz="2200" i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);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22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} </a:t>
            </a:r>
            <a:r>
              <a:rPr lang="en-US" altLang="en-US" sz="22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else</a:t>
            </a:r>
            <a:r>
              <a:rPr lang="en-US" altLang="en-US" sz="22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{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22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System.</a:t>
            </a:r>
            <a:r>
              <a:rPr lang="en-US" altLang="en-US" sz="2200" i="1" smtClean="0">
                <a:solidFill>
                  <a:srgbClr val="0000C0"/>
                </a:solidFill>
                <a:latin typeface="Consolas" pitchFamily="49" charset="0"/>
                <a:cs typeface="Arial" charset="0"/>
              </a:rPr>
              <a:t>out</a:t>
            </a:r>
            <a:r>
              <a:rPr lang="en-US" altLang="en-US" sz="2200" i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.println(num + </a:t>
            </a:r>
            <a:r>
              <a:rPr lang="en-US" altLang="en-US" sz="2200" i="1" smtClean="0">
                <a:solidFill>
                  <a:srgbClr val="2A00FF"/>
                </a:solidFill>
                <a:latin typeface="Consolas" pitchFamily="49" charset="0"/>
                <a:cs typeface="Arial" charset="0"/>
              </a:rPr>
              <a:t>" is an odd number"</a:t>
            </a:r>
            <a:r>
              <a:rPr lang="en-US" altLang="en-US" sz="2200" i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);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22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}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en-US" sz="22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}</a:t>
            </a:r>
            <a:endParaRPr lang="en-US" altLang="en-US" sz="2200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switch – case statement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600" smtClean="0">
                <a:latin typeface="Arial" charset="0"/>
                <a:cs typeface="Arial" charset="0"/>
              </a:rPr>
              <a:t>Unlike if-then and if-then-else statements, the switch statement can </a:t>
            </a:r>
            <a:r>
              <a:rPr lang="en-US" altLang="en-US" sz="2600" smtClean="0">
                <a:solidFill>
                  <a:srgbClr val="3333FF"/>
                </a:solidFill>
                <a:latin typeface="Arial" charset="0"/>
                <a:cs typeface="Arial" charset="0"/>
              </a:rPr>
              <a:t>have a number of possible execution paths</a:t>
            </a:r>
            <a:r>
              <a:rPr lang="en-US" altLang="en-US" sz="2600" smtClean="0">
                <a:latin typeface="Arial" charset="0"/>
                <a:cs typeface="Arial" charset="0"/>
              </a:rPr>
              <a:t>. </a:t>
            </a:r>
          </a:p>
          <a:p>
            <a:pPr algn="just" eaLnBrk="1" hangingPunct="1"/>
            <a:r>
              <a:rPr lang="en-US" altLang="en-US" sz="2600" smtClean="0">
                <a:latin typeface="Arial" charset="0"/>
                <a:cs typeface="Arial" charset="0"/>
              </a:rPr>
              <a:t>A switch works with the </a:t>
            </a:r>
            <a:r>
              <a:rPr lang="en-US" altLang="en-US" sz="2600" smtClean="0">
                <a:solidFill>
                  <a:srgbClr val="3333FF"/>
                </a:solidFill>
                <a:latin typeface="Arial" charset="0"/>
                <a:cs typeface="Arial" charset="0"/>
              </a:rPr>
              <a:t>byte</a:t>
            </a:r>
            <a:r>
              <a:rPr lang="en-US" altLang="en-US" sz="2600" smtClean="0">
                <a:latin typeface="Arial" charset="0"/>
                <a:cs typeface="Arial" charset="0"/>
              </a:rPr>
              <a:t>, </a:t>
            </a:r>
            <a:r>
              <a:rPr lang="en-US" altLang="en-US" sz="2600" smtClean="0">
                <a:solidFill>
                  <a:srgbClr val="3333FF"/>
                </a:solidFill>
                <a:latin typeface="Arial" charset="0"/>
                <a:cs typeface="Arial" charset="0"/>
              </a:rPr>
              <a:t>short</a:t>
            </a:r>
            <a:r>
              <a:rPr lang="en-US" altLang="en-US" sz="2600" smtClean="0">
                <a:latin typeface="Arial" charset="0"/>
                <a:cs typeface="Arial" charset="0"/>
              </a:rPr>
              <a:t>, </a:t>
            </a:r>
            <a:r>
              <a:rPr lang="en-US" altLang="en-US" sz="2600" smtClean="0">
                <a:solidFill>
                  <a:srgbClr val="3333FF"/>
                </a:solidFill>
                <a:latin typeface="Arial" charset="0"/>
                <a:cs typeface="Arial" charset="0"/>
              </a:rPr>
              <a:t>char</a:t>
            </a:r>
            <a:r>
              <a:rPr lang="en-US" altLang="en-US" sz="2600" smtClean="0">
                <a:latin typeface="Arial" charset="0"/>
                <a:cs typeface="Arial" charset="0"/>
              </a:rPr>
              <a:t>, and </a:t>
            </a:r>
            <a:r>
              <a:rPr lang="en-US" altLang="en-US" sz="2600" smtClean="0">
                <a:solidFill>
                  <a:srgbClr val="3333FF"/>
                </a:solidFill>
                <a:latin typeface="Arial" charset="0"/>
                <a:cs typeface="Arial" charset="0"/>
              </a:rPr>
              <a:t>int</a:t>
            </a:r>
            <a:r>
              <a:rPr lang="en-US" altLang="en-US" sz="2600" smtClean="0">
                <a:latin typeface="Arial" charset="0"/>
                <a:cs typeface="Arial" charset="0"/>
              </a:rPr>
              <a:t> primitive data types. </a:t>
            </a:r>
          </a:p>
          <a:p>
            <a:pPr algn="just" eaLnBrk="1" hangingPunct="1"/>
            <a:r>
              <a:rPr lang="en-US" altLang="en-US" sz="2600" smtClean="0">
                <a:latin typeface="Arial" charset="0"/>
                <a:cs typeface="Arial" charset="0"/>
              </a:rPr>
              <a:t>It also works with </a:t>
            </a:r>
            <a:r>
              <a:rPr lang="en-US" altLang="en-US" sz="2600" smtClean="0">
                <a:solidFill>
                  <a:srgbClr val="3333FF"/>
                </a:solidFill>
                <a:latin typeface="Arial" charset="0"/>
                <a:cs typeface="Arial" charset="0"/>
              </a:rPr>
              <a:t>enumerated types</a:t>
            </a:r>
            <a:r>
              <a:rPr lang="en-US" altLang="en-US" sz="2600" smtClean="0">
                <a:latin typeface="Arial" charset="0"/>
                <a:cs typeface="Arial" charset="0"/>
              </a:rPr>
              <a:t>, the </a:t>
            </a:r>
            <a:r>
              <a:rPr lang="en-US" altLang="en-US" sz="2600" smtClean="0">
                <a:solidFill>
                  <a:srgbClr val="3333FF"/>
                </a:solidFill>
                <a:latin typeface="Arial" charset="0"/>
                <a:cs typeface="Arial" charset="0"/>
              </a:rPr>
              <a:t>String</a:t>
            </a:r>
            <a:r>
              <a:rPr lang="en-US" altLang="en-US" sz="2600" smtClean="0">
                <a:latin typeface="Arial" charset="0"/>
                <a:cs typeface="Arial" charset="0"/>
              </a:rPr>
              <a:t> class, and a few special classes that wrap certain primitive types: Character, Byte, Short, and Integer (discussed in Numbers and Strings).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5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switch – case statement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b="1" smtClean="0">
                <a:latin typeface="Arial" charset="0"/>
                <a:cs typeface="Arial" charset="0"/>
              </a:rPr>
              <a:t>Syntax:</a:t>
            </a:r>
          </a:p>
          <a:p>
            <a:pPr>
              <a:buFont typeface="Wingdings" pitchFamily="2" charset="2"/>
              <a:buNone/>
            </a:pPr>
            <a:r>
              <a:rPr lang="en-US" altLang="en-US" sz="22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switch</a:t>
            </a:r>
            <a:r>
              <a:rPr lang="en-US" altLang="en-US" sz="22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(expression) {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case</a:t>
            </a:r>
            <a:r>
              <a:rPr lang="en-US" altLang="en-US" sz="22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value_1: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statement_1; [ </a:t>
            </a:r>
            <a:r>
              <a:rPr lang="en-US" altLang="en-US" sz="22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break</a:t>
            </a:r>
            <a:r>
              <a:rPr lang="en-US" altLang="en-US" sz="22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;]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case</a:t>
            </a:r>
            <a:r>
              <a:rPr lang="en-US" altLang="en-US" sz="22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value_2: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statement_2; [ </a:t>
            </a:r>
            <a:r>
              <a:rPr lang="en-US" altLang="en-US" sz="22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break</a:t>
            </a:r>
            <a:r>
              <a:rPr lang="en-US" altLang="en-US" sz="22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;]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…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case</a:t>
            </a:r>
            <a:r>
              <a:rPr lang="en-US" altLang="en-US" sz="22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value_n: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statement_n; [ </a:t>
            </a:r>
            <a:r>
              <a:rPr lang="en-US" altLang="en-US" sz="22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break</a:t>
            </a:r>
            <a:r>
              <a:rPr lang="en-US" altLang="en-US" sz="22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;]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default</a:t>
            </a:r>
            <a:r>
              <a:rPr lang="en-US" altLang="en-US" sz="22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statement_n+1; [</a:t>
            </a:r>
            <a:r>
              <a:rPr lang="en-US" altLang="en-US" sz="22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break</a:t>
            </a:r>
            <a:r>
              <a:rPr lang="en-US" altLang="en-US" sz="22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;]</a:t>
            </a:r>
          </a:p>
          <a:p>
            <a:pPr>
              <a:buFont typeface="Wingdings" pitchFamily="2" charset="2"/>
              <a:buNone/>
            </a:pPr>
            <a:r>
              <a:rPr lang="en-US" altLang="en-US" sz="22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22</a:t>
            </a:fld>
            <a:endParaRPr lang="en-US"/>
          </a:p>
        </p:txBody>
      </p:sp>
      <p:pic>
        <p:nvPicPr>
          <p:cNvPr id="84996" name="Picture 5" descr="http://java.comsci.us/syntax/statement/images/swit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3"/>
          <a:stretch>
            <a:fillRect/>
          </a:stretch>
        </p:blipFill>
        <p:spPr bwMode="auto">
          <a:xfrm>
            <a:off x="5334000" y="1619250"/>
            <a:ext cx="34290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521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switch – case statement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1692" y="770205"/>
            <a:ext cx="855376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SwitchDemo2 {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100" b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endParaRPr lang="en-US" sz="1100">
              <a:latin typeface="Consolas"/>
            </a:endParaRP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6A3E3E"/>
                </a:solidFill>
                <a:latin typeface="Consolas"/>
              </a:rPr>
              <a:t>month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= 2;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6A3E3E"/>
                </a:solidFill>
                <a:latin typeface="Consolas"/>
              </a:rPr>
              <a:t>year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= 2000;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6A3E3E"/>
                </a:solidFill>
                <a:latin typeface="Consolas"/>
              </a:rPr>
              <a:t>numDays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= 0;</a:t>
            </a:r>
          </a:p>
          <a:p>
            <a:endParaRPr lang="en-US" sz="1100">
              <a:latin typeface="Consolas"/>
            </a:endParaRP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switch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100" b="1">
                <a:solidFill>
                  <a:srgbClr val="6A3E3E"/>
                </a:solidFill>
                <a:latin typeface="Consolas"/>
              </a:rPr>
              <a:t>month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1: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3: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5: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7: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8: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10: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12: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100">
                <a:solidFill>
                  <a:srgbClr val="6A3E3E"/>
                </a:solidFill>
                <a:latin typeface="Consolas"/>
              </a:rPr>
              <a:t>numDays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31;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4: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6: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9: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11: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100">
                <a:solidFill>
                  <a:srgbClr val="6A3E3E"/>
                </a:solidFill>
                <a:latin typeface="Consolas"/>
              </a:rPr>
              <a:t>numDays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30;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2: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( ((</a:t>
            </a:r>
            <a:r>
              <a:rPr lang="en-US" sz="1100" b="1">
                <a:solidFill>
                  <a:srgbClr val="6A3E3E"/>
                </a:solidFill>
                <a:latin typeface="Consolas"/>
              </a:rPr>
              <a:t>year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% 4 == 0) &amp;&amp; !(</a:t>
            </a:r>
            <a:r>
              <a:rPr lang="en-US" sz="1100" b="1">
                <a:solidFill>
                  <a:srgbClr val="6A3E3E"/>
                </a:solidFill>
                <a:latin typeface="Consolas"/>
              </a:rPr>
              <a:t>year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% 100 == 0))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             || (</a:t>
            </a:r>
            <a:r>
              <a:rPr lang="en-US" sz="1100">
                <a:solidFill>
                  <a:srgbClr val="6A3E3E"/>
                </a:solidFill>
                <a:latin typeface="Consolas"/>
              </a:rPr>
              <a:t>year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% 400 == 0) )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1100">
                <a:solidFill>
                  <a:srgbClr val="6A3E3E"/>
                </a:solidFill>
                <a:latin typeface="Consolas"/>
              </a:rPr>
              <a:t>numDays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29;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else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1100">
                <a:solidFill>
                  <a:srgbClr val="6A3E3E"/>
                </a:solidFill>
                <a:latin typeface="Consolas"/>
              </a:rPr>
              <a:t>numDays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28;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sz="1100" b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100" b="1">
                <a:solidFill>
                  <a:srgbClr val="2A00FF"/>
                </a:solidFill>
                <a:latin typeface="Consolas"/>
              </a:rPr>
              <a:t>"Number of Days = "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100" b="1">
                <a:solidFill>
                  <a:srgbClr val="6A3E3E"/>
                </a:solidFill>
                <a:latin typeface="Consolas"/>
              </a:rPr>
              <a:t>numDays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275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>
                <a:latin typeface="Arial" charset="0"/>
                <a:cs typeface="Arial" charset="0"/>
              </a:rPr>
              <a:t>while Loop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GB" altLang="en-US" sz="2400" smtClean="0">
                <a:latin typeface="Courier New" pitchFamily="49" charset="0"/>
                <a:cs typeface="Arial" charset="0"/>
              </a:rPr>
              <a:t>while</a:t>
            </a:r>
            <a:r>
              <a:rPr lang="en-GB" altLang="en-US" sz="2400" smtClean="0">
                <a:latin typeface="Arial" charset="0"/>
                <a:cs typeface="Arial" charset="0"/>
              </a:rPr>
              <a:t> loops are used for situations when a loop has to be executed as long as certain condition is True.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GB" altLang="en-US" sz="2400" smtClean="0">
                <a:latin typeface="Arial" charset="0"/>
                <a:cs typeface="Arial" charset="0"/>
              </a:rPr>
              <a:t>The number of times a loop is to be executed is not pre-determined, but depends on the condition.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GB" altLang="en-US" sz="2400" b="1" smtClean="0">
                <a:latin typeface="Arial" charset="0"/>
                <a:cs typeface="Arial" charset="0"/>
              </a:rPr>
              <a:t>The syntax is:</a:t>
            </a:r>
            <a:endParaRPr lang="en-US" altLang="en-US" sz="2400" b="1" smtClean="0">
              <a:latin typeface="Arial" charset="0"/>
              <a:cs typeface="Arial" charset="0"/>
            </a:endParaRP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b="1" smtClean="0">
                <a:solidFill>
                  <a:srgbClr val="A82800"/>
                </a:solidFill>
                <a:latin typeface="Courier New" pitchFamily="49" charset="0"/>
                <a:cs typeface="Arial" charset="0"/>
              </a:rPr>
              <a:t>while (condition) {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b="1" smtClean="0">
                <a:solidFill>
                  <a:srgbClr val="A82800"/>
                </a:solidFill>
                <a:latin typeface="Courier New" pitchFamily="49" charset="0"/>
                <a:cs typeface="Arial" charset="0"/>
              </a:rPr>
              <a:t>    action statements;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b="1" smtClean="0">
                <a:solidFill>
                  <a:srgbClr val="A82800"/>
                </a:solidFill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5" descr="http://www.functionx.com/flowcharts/whil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667000"/>
            <a:ext cx="3884612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49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while Loop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 b="1" smtClean="0">
                <a:latin typeface="Arial" charset="0"/>
                <a:cs typeface="Arial" charset="0"/>
              </a:rPr>
              <a:t>Example: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public</a:t>
            </a:r>
            <a:r>
              <a:rPr lang="en-US" altLang="en-US" sz="20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20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class</a:t>
            </a:r>
            <a:r>
              <a:rPr lang="en-US" altLang="en-US" sz="20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FactDemo {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20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public</a:t>
            </a:r>
            <a:r>
              <a:rPr lang="en-US" altLang="en-US" sz="20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20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static</a:t>
            </a:r>
            <a:r>
              <a:rPr lang="en-US" altLang="en-US" sz="20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20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US" altLang="en-US" sz="20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main(String[] args) {</a:t>
            </a:r>
          </a:p>
          <a:p>
            <a:pPr lvl="3">
              <a:buFont typeface="Arial" charset="0"/>
              <a:buNone/>
            </a:pPr>
            <a:r>
              <a:rPr lang="en-US" altLang="en-US" smtClean="0">
                <a:solidFill>
                  <a:srgbClr val="3F7F5F"/>
                </a:solidFill>
                <a:latin typeface="Consolas" pitchFamily="49" charset="0"/>
                <a:cs typeface="Arial" charset="0"/>
              </a:rPr>
              <a:t>// </a:t>
            </a:r>
            <a:r>
              <a:rPr lang="en-US" altLang="en-US" b="1" smtClean="0">
                <a:solidFill>
                  <a:srgbClr val="7F9FBF"/>
                </a:solidFill>
                <a:latin typeface="Consolas" pitchFamily="49" charset="0"/>
                <a:cs typeface="Arial" charset="0"/>
              </a:rPr>
              <a:t>TODO</a:t>
            </a:r>
            <a:r>
              <a:rPr lang="en-US" altLang="en-US" b="1" smtClean="0">
                <a:solidFill>
                  <a:srgbClr val="3F7F5F"/>
                </a:solidFill>
                <a:latin typeface="Consolas" pitchFamily="49" charset="0"/>
                <a:cs typeface="Arial" charset="0"/>
              </a:rPr>
              <a:t> Auto-generated method stub</a:t>
            </a:r>
          </a:p>
          <a:p>
            <a:pPr lvl="3">
              <a:buFont typeface="Arial" charset="0"/>
              <a:buNone/>
            </a:pPr>
            <a:r>
              <a:rPr lang="en-US" altLang="en-US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num = 5, fact = 1;</a:t>
            </a:r>
          </a:p>
          <a:p>
            <a:pPr lvl="3">
              <a:buFont typeface="Arial" charset="0"/>
              <a:buNone/>
            </a:pPr>
            <a:r>
              <a:rPr lang="en-US" altLang="en-US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while</a:t>
            </a:r>
            <a:r>
              <a:rPr lang="en-US" altLang="en-US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(num &gt;= 1) {</a:t>
            </a:r>
          </a:p>
          <a:p>
            <a:pPr lvl="3">
              <a:buFont typeface="Arial" charset="0"/>
              <a:buNone/>
            </a:pPr>
            <a:r>
              <a:rPr lang="en-US" altLang="en-US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fact *= num;// fact = fact * num;</a:t>
            </a:r>
          </a:p>
          <a:p>
            <a:pPr lvl="3">
              <a:buFont typeface="Arial" charset="0"/>
              <a:buNone/>
            </a:pPr>
            <a:r>
              <a:rPr lang="en-US" altLang="en-US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num--;</a:t>
            </a:r>
          </a:p>
          <a:p>
            <a:pPr lvl="3">
              <a:buFont typeface="Arial" charset="0"/>
              <a:buNone/>
            </a:pPr>
            <a:r>
              <a:rPr lang="en-US" altLang="en-US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}</a:t>
            </a:r>
          </a:p>
          <a:p>
            <a:pPr lvl="3">
              <a:buFont typeface="Arial" charset="0"/>
              <a:buNone/>
            </a:pPr>
            <a:r>
              <a:rPr lang="en-US" altLang="en-US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System.</a:t>
            </a:r>
            <a:r>
              <a:rPr lang="en-US" altLang="en-US" i="1" smtClean="0">
                <a:solidFill>
                  <a:srgbClr val="0000C0"/>
                </a:solidFill>
                <a:latin typeface="Consolas" pitchFamily="49" charset="0"/>
                <a:cs typeface="Arial" charset="0"/>
              </a:rPr>
              <a:t>out</a:t>
            </a:r>
            <a:r>
              <a:rPr lang="en-US" altLang="en-US" i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.println(</a:t>
            </a:r>
            <a:r>
              <a:rPr lang="en-US" altLang="en-US" i="1" smtClean="0">
                <a:solidFill>
                  <a:srgbClr val="2A00FF"/>
                </a:solidFill>
                <a:latin typeface="Consolas" pitchFamily="49" charset="0"/>
                <a:cs typeface="Arial" charset="0"/>
              </a:rPr>
              <a:t>"The factorial of 5 is : "</a:t>
            </a:r>
            <a:r>
              <a:rPr lang="en-US" altLang="en-US" i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+ 				  fact);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20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}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}</a:t>
            </a:r>
            <a:endParaRPr lang="en-US" altLang="en-US" sz="2000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2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do – while Loop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GB" altLang="en-US" sz="2400" smtClean="0">
                <a:latin typeface="Arial" charset="0"/>
                <a:cs typeface="Arial" charset="0"/>
              </a:rPr>
              <a:t>The </a:t>
            </a:r>
            <a:r>
              <a:rPr lang="en-GB" altLang="en-US" sz="2400" smtClean="0">
                <a:latin typeface="Courier New" pitchFamily="49" charset="0"/>
                <a:cs typeface="Arial" charset="0"/>
              </a:rPr>
              <a:t>do-while</a:t>
            </a:r>
            <a:r>
              <a:rPr lang="en-GB" altLang="en-US" sz="2400" smtClean="0">
                <a:latin typeface="Arial" charset="0"/>
                <a:cs typeface="Arial" charset="0"/>
              </a:rPr>
              <a:t> loop executes certain statements till the specified condition is True. </a:t>
            </a:r>
          </a:p>
          <a:p>
            <a:pPr eaLnBrk="1" hangingPunct="1">
              <a:spcBef>
                <a:spcPts val="600"/>
              </a:spcBef>
            </a:pPr>
            <a:r>
              <a:rPr lang="en-GB" altLang="en-US" sz="2400" smtClean="0">
                <a:latin typeface="Arial" charset="0"/>
                <a:cs typeface="Arial" charset="0"/>
              </a:rPr>
              <a:t>These loops are similar to the </a:t>
            </a:r>
            <a:r>
              <a:rPr lang="en-GB" altLang="en-US" sz="2400" smtClean="0">
                <a:latin typeface="Courier New" pitchFamily="49" charset="0"/>
                <a:cs typeface="Arial" charset="0"/>
              </a:rPr>
              <a:t>while</a:t>
            </a:r>
            <a:r>
              <a:rPr lang="en-GB" altLang="en-US" sz="2400" smtClean="0">
                <a:latin typeface="Arial" charset="0"/>
                <a:cs typeface="Arial" charset="0"/>
              </a:rPr>
              <a:t> loops, except that a </a:t>
            </a:r>
            <a:r>
              <a:rPr lang="en-GB" altLang="en-US" sz="2400" smtClean="0">
                <a:latin typeface="Courier New" pitchFamily="49" charset="0"/>
                <a:cs typeface="Arial" charset="0"/>
              </a:rPr>
              <a:t>do-while</a:t>
            </a:r>
            <a:r>
              <a:rPr lang="en-GB" altLang="en-US" sz="2400" smtClean="0">
                <a:latin typeface="Arial" charset="0"/>
                <a:cs typeface="Arial" charset="0"/>
              </a:rPr>
              <a:t> loop executes at least once, even if the specified condition is False. </a:t>
            </a:r>
          </a:p>
          <a:p>
            <a:pPr eaLnBrk="1" hangingPunct="1">
              <a:spcBef>
                <a:spcPts val="600"/>
              </a:spcBef>
            </a:pPr>
            <a:r>
              <a:rPr lang="en-GB" altLang="en-US" sz="2400" b="1" smtClean="0">
                <a:latin typeface="Arial" charset="0"/>
                <a:cs typeface="Arial" charset="0"/>
              </a:rPr>
              <a:t>The syntax is: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GB" altLang="en-US" sz="2200" b="1" smtClean="0">
                <a:solidFill>
                  <a:srgbClr val="A82800"/>
                </a:solidFill>
                <a:latin typeface="Courier New" pitchFamily="49" charset="0"/>
                <a:cs typeface="Arial" charset="0"/>
              </a:rPr>
              <a:t>do {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GB" altLang="en-US" sz="2200" b="1" smtClean="0">
                <a:solidFill>
                  <a:srgbClr val="A82800"/>
                </a:solidFill>
                <a:latin typeface="Courier New" pitchFamily="49" charset="0"/>
                <a:cs typeface="Arial" charset="0"/>
              </a:rPr>
              <a:t>    action statements;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GB" altLang="en-US" sz="2200" b="1" smtClean="0">
                <a:solidFill>
                  <a:srgbClr val="A82800"/>
                </a:solidFill>
                <a:latin typeface="Courier New" pitchFamily="49" charset="0"/>
                <a:cs typeface="Arial" charset="0"/>
              </a:rPr>
              <a:t>} while (condition);</a:t>
            </a:r>
            <a:endParaRPr lang="en-US" altLang="en-US" sz="2200" b="1" smtClean="0">
              <a:solidFill>
                <a:srgbClr val="A828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26</a:t>
            </a:fld>
            <a:endParaRPr lang="en-US"/>
          </a:p>
        </p:txBody>
      </p:sp>
      <p:pic>
        <p:nvPicPr>
          <p:cNvPr id="90117" name="Picture 5" descr="do...wh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19400"/>
            <a:ext cx="2667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160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do – while Loop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smtClean="0">
                <a:latin typeface="Arial" charset="0"/>
                <a:cs typeface="Arial" charset="0"/>
              </a:rPr>
              <a:t>Example: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public</a:t>
            </a:r>
            <a:r>
              <a:rPr lang="en-US" altLang="en-US" sz="20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20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class</a:t>
            </a:r>
            <a:r>
              <a:rPr lang="en-US" altLang="en-US" sz="20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DoWhileDemo {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20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public</a:t>
            </a:r>
            <a:r>
              <a:rPr lang="en-US" altLang="en-US" sz="20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20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static</a:t>
            </a:r>
            <a:r>
              <a:rPr lang="en-US" altLang="en-US" sz="20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20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US" altLang="en-US" sz="20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main(String[] args) {</a:t>
            </a:r>
          </a:p>
          <a:p>
            <a:pPr lvl="3">
              <a:buFont typeface="Arial" charset="0"/>
              <a:buNone/>
            </a:pPr>
            <a:r>
              <a:rPr lang="en-US" altLang="en-US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count = 1, sum = 0;</a:t>
            </a:r>
          </a:p>
          <a:p>
            <a:pPr lvl="3">
              <a:buFont typeface="Arial" charset="0"/>
              <a:buNone/>
            </a:pPr>
            <a:r>
              <a:rPr lang="en-US" altLang="en-US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do</a:t>
            </a:r>
            <a:r>
              <a:rPr lang="en-US" altLang="en-US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{</a:t>
            </a:r>
          </a:p>
          <a:p>
            <a:pPr lvl="3">
              <a:buFont typeface="Arial" charset="0"/>
              <a:buNone/>
            </a:pPr>
            <a:r>
              <a:rPr lang="en-US" altLang="en-US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sum += count;</a:t>
            </a:r>
          </a:p>
          <a:p>
            <a:pPr lvl="3">
              <a:buFont typeface="Arial" charset="0"/>
              <a:buNone/>
            </a:pPr>
            <a:r>
              <a:rPr lang="en-US" altLang="en-US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count++;</a:t>
            </a:r>
          </a:p>
          <a:p>
            <a:pPr lvl="3">
              <a:buFont typeface="Arial" charset="0"/>
              <a:buNone/>
            </a:pPr>
            <a:r>
              <a:rPr lang="en-US" altLang="en-US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} </a:t>
            </a:r>
            <a:r>
              <a:rPr lang="en-US" altLang="en-US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while</a:t>
            </a:r>
            <a:r>
              <a:rPr lang="en-US" altLang="en-US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(count &lt;= 100);</a:t>
            </a:r>
          </a:p>
          <a:p>
            <a:pPr lvl="3">
              <a:buFont typeface="Arial" charset="0"/>
              <a:buNone/>
            </a:pPr>
            <a:r>
              <a:rPr lang="en-US" altLang="en-US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System.</a:t>
            </a:r>
            <a:r>
              <a:rPr lang="en-US" altLang="en-US" i="1" smtClean="0">
                <a:solidFill>
                  <a:srgbClr val="0000C0"/>
                </a:solidFill>
                <a:latin typeface="Consolas" pitchFamily="49" charset="0"/>
                <a:cs typeface="Arial" charset="0"/>
              </a:rPr>
              <a:t>out</a:t>
            </a:r>
            <a:r>
              <a:rPr lang="en-US" altLang="en-US" i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.println(</a:t>
            </a:r>
            <a:r>
              <a:rPr lang="en-US" altLang="en-US" i="1" smtClean="0">
                <a:solidFill>
                  <a:srgbClr val="2A00FF"/>
                </a:solidFill>
                <a:latin typeface="Consolas" pitchFamily="49" charset="0"/>
                <a:cs typeface="Arial" charset="0"/>
              </a:rPr>
              <a:t>"The sum of first 100 numbers is 			  : "</a:t>
            </a:r>
            <a:r>
              <a:rPr lang="en-US" altLang="en-US" i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+ sum);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20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}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}</a:t>
            </a:r>
          </a:p>
          <a:p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0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for Loop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54102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en-US" sz="2000" smtClean="0">
                <a:latin typeface="Arial" charset="0"/>
                <a:cs typeface="Arial" charset="0"/>
              </a:rPr>
              <a:t>All loops have some common features: a counter variable that is initialized before the loop begins, a condition that tests the counter variable and a statement that modifies the value of the counter variable. </a:t>
            </a: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en-US" sz="2000" smtClean="0">
                <a:latin typeface="Arial" charset="0"/>
                <a:cs typeface="Arial" charset="0"/>
              </a:rPr>
              <a:t>The </a:t>
            </a:r>
            <a:r>
              <a:rPr lang="en-US" altLang="en-US" sz="2000" smtClean="0">
                <a:latin typeface="Courier New" pitchFamily="49" charset="0"/>
                <a:cs typeface="Arial" charset="0"/>
              </a:rPr>
              <a:t>for</a:t>
            </a:r>
            <a:r>
              <a:rPr lang="en-US" altLang="en-US" sz="2000" smtClean="0">
                <a:latin typeface="Arial" charset="0"/>
                <a:cs typeface="Arial" charset="0"/>
              </a:rPr>
              <a:t> loop</a:t>
            </a:r>
            <a:r>
              <a:rPr lang="en-US" altLang="en-US" sz="2000" b="1" smtClean="0">
                <a:latin typeface="Arial" charset="0"/>
                <a:cs typeface="Arial" charset="0"/>
              </a:rPr>
              <a:t> </a:t>
            </a:r>
            <a:r>
              <a:rPr lang="en-US" altLang="en-US" sz="2000" smtClean="0">
                <a:latin typeface="Arial" charset="0"/>
                <a:cs typeface="Arial" charset="0"/>
              </a:rPr>
              <a:t>provides a compact format for incorporating these features. </a:t>
            </a: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en-US" sz="2000" smtClean="0">
                <a:latin typeface="Arial" charset="0"/>
                <a:cs typeface="Arial" charset="0"/>
              </a:rPr>
              <a:t>Syntax: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A82800"/>
                </a:solidFill>
                <a:latin typeface="Courier New" pitchFamily="49" charset="0"/>
                <a:cs typeface="Courier New" pitchFamily="49" charset="0"/>
              </a:rPr>
              <a:t>for (initialization;loopContinuationCondition; increment)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A828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US" altLang="en-US" sz="1800" b="1" smtClean="0">
                <a:solidFill>
                  <a:srgbClr val="A828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800" b="1" smtClean="0">
                <a:solidFill>
                  <a:srgbClr val="A82800"/>
                </a:solidFill>
                <a:latin typeface="Courier New" pitchFamily="49" charset="0"/>
                <a:cs typeface="Courier New" pitchFamily="49" charset="0"/>
              </a:rPr>
              <a:t>statement;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A828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92169" name="Picture 9" descr="http://www.ntu.edu.sg/home/ehchua/programming/java/images/Construct_For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8" y="4227513"/>
            <a:ext cx="4611687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53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for Loop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Example: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altLang="en-US" sz="20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public</a:t>
            </a:r>
            <a:r>
              <a:rPr lang="en-US" altLang="en-US" sz="20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20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class</a:t>
            </a:r>
            <a:r>
              <a:rPr lang="en-US" altLang="en-US" sz="20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ForDemo {</a:t>
            </a:r>
          </a:p>
          <a:p>
            <a:pPr lvl="2">
              <a:spcBef>
                <a:spcPts val="600"/>
              </a:spcBef>
              <a:buFont typeface="Wingdings" pitchFamily="2" charset="2"/>
              <a:buNone/>
            </a:pPr>
            <a:r>
              <a:rPr lang="en-US" altLang="en-US" sz="20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public</a:t>
            </a:r>
            <a:r>
              <a:rPr lang="en-US" altLang="en-US" sz="20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20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static</a:t>
            </a:r>
            <a:r>
              <a:rPr lang="en-US" altLang="en-US" sz="20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20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US" altLang="en-US" sz="20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main(String[] args) {</a:t>
            </a:r>
          </a:p>
          <a:p>
            <a:pPr lvl="3">
              <a:spcBef>
                <a:spcPts val="600"/>
              </a:spcBef>
              <a:buFont typeface="Arial" charset="0"/>
              <a:buNone/>
            </a:pPr>
            <a:r>
              <a:rPr lang="en-US" altLang="en-US" smtClean="0">
                <a:solidFill>
                  <a:srgbClr val="3F7F5F"/>
                </a:solidFill>
                <a:latin typeface="Consolas" pitchFamily="49" charset="0"/>
                <a:cs typeface="Arial" charset="0"/>
              </a:rPr>
              <a:t>// </a:t>
            </a:r>
            <a:r>
              <a:rPr lang="en-US" altLang="en-US" b="1" smtClean="0">
                <a:solidFill>
                  <a:srgbClr val="7F9FBF"/>
                </a:solidFill>
                <a:latin typeface="Consolas" pitchFamily="49" charset="0"/>
                <a:cs typeface="Arial" charset="0"/>
              </a:rPr>
              <a:t>TODO</a:t>
            </a:r>
            <a:r>
              <a:rPr lang="en-US" altLang="en-US" b="1" smtClean="0">
                <a:solidFill>
                  <a:srgbClr val="3F7F5F"/>
                </a:solidFill>
                <a:latin typeface="Consolas" pitchFamily="49" charset="0"/>
                <a:cs typeface="Arial" charset="0"/>
              </a:rPr>
              <a:t> Auto-generated method stub</a:t>
            </a:r>
          </a:p>
          <a:p>
            <a:pPr lvl="3">
              <a:spcBef>
                <a:spcPts val="600"/>
              </a:spcBef>
              <a:buFont typeface="Arial" charset="0"/>
              <a:buNone/>
            </a:pPr>
            <a:r>
              <a:rPr lang="en-US" altLang="en-US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count = 1, sum = 0;</a:t>
            </a:r>
          </a:p>
          <a:p>
            <a:pPr lvl="3">
              <a:spcBef>
                <a:spcPts val="600"/>
              </a:spcBef>
              <a:buFont typeface="Arial" charset="0"/>
              <a:buNone/>
            </a:pPr>
            <a:r>
              <a:rPr lang="en-US" altLang="en-US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for</a:t>
            </a:r>
            <a:r>
              <a:rPr lang="en-US" altLang="en-US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(count = 1; count &lt;= 10; count += 2) {</a:t>
            </a:r>
          </a:p>
          <a:p>
            <a:pPr lvl="3">
              <a:spcBef>
                <a:spcPts val="600"/>
              </a:spcBef>
              <a:buFont typeface="Arial" charset="0"/>
              <a:buNone/>
            </a:pPr>
            <a:r>
              <a:rPr lang="en-US" altLang="en-US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sum += count;</a:t>
            </a:r>
          </a:p>
          <a:p>
            <a:pPr lvl="3">
              <a:spcBef>
                <a:spcPts val="600"/>
              </a:spcBef>
              <a:buFont typeface="Arial" charset="0"/>
              <a:buNone/>
            </a:pPr>
            <a:r>
              <a:rPr lang="en-US" altLang="en-US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}</a:t>
            </a:r>
          </a:p>
          <a:p>
            <a:pPr lvl="3">
              <a:spcBef>
                <a:spcPts val="600"/>
              </a:spcBef>
              <a:buFont typeface="Arial" charset="0"/>
              <a:buNone/>
            </a:pPr>
            <a:r>
              <a:rPr lang="en-US" altLang="en-US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System.</a:t>
            </a:r>
            <a:r>
              <a:rPr lang="en-US" altLang="en-US" smtClean="0">
                <a:solidFill>
                  <a:srgbClr val="0000C0"/>
                </a:solidFill>
                <a:latin typeface="Consolas" pitchFamily="49" charset="0"/>
                <a:cs typeface="Arial" charset="0"/>
              </a:rPr>
              <a:t>out</a:t>
            </a:r>
            <a:r>
              <a:rPr lang="en-US" altLang="en-US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.println(</a:t>
            </a:r>
            <a:r>
              <a:rPr lang="en-US" altLang="en-US" smtClean="0">
                <a:solidFill>
                  <a:srgbClr val="2A00FF"/>
                </a:solidFill>
                <a:latin typeface="Consolas" pitchFamily="49" charset="0"/>
                <a:cs typeface="Arial" charset="0"/>
              </a:rPr>
              <a:t>"The sum of first 5 odd numbers is : "</a:t>
            </a:r>
            <a:r>
              <a:rPr lang="en-US" altLang="en-US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+ sum);</a:t>
            </a:r>
          </a:p>
          <a:p>
            <a:pPr lvl="2">
              <a:spcBef>
                <a:spcPts val="600"/>
              </a:spcBef>
              <a:buFont typeface="Wingdings" pitchFamily="2" charset="2"/>
              <a:buNone/>
            </a:pPr>
            <a:r>
              <a:rPr lang="en-US" altLang="en-US" sz="20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}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altLang="en-US" sz="20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}</a:t>
            </a:r>
            <a:endParaRPr lang="en-US" altLang="en-US" sz="2000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Java Arrays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GB" sz="2000" b="1"/>
              <a:t>Java array</a:t>
            </a:r>
            <a:r>
              <a:rPr lang="en-GB" sz="2000"/>
              <a:t> is </a:t>
            </a:r>
            <a:r>
              <a:rPr lang="en-GB" sz="2000" u="sng"/>
              <a:t>an object</a:t>
            </a:r>
            <a:r>
              <a:rPr lang="en-GB" sz="2000"/>
              <a:t> which contains elements of a </a:t>
            </a:r>
            <a:r>
              <a:rPr lang="en-GB" sz="2000">
                <a:solidFill>
                  <a:schemeClr val="tx2">
                    <a:lumMod val="60000"/>
                    <a:lumOff val="40000"/>
                  </a:schemeClr>
                </a:solidFill>
              </a:rPr>
              <a:t>similar data </a:t>
            </a:r>
            <a:r>
              <a:rPr lang="en-GB" sz="2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</a:t>
            </a:r>
            <a:r>
              <a:rPr lang="en-GB" sz="2000" smtClean="0"/>
              <a:t>.</a:t>
            </a:r>
          </a:p>
          <a:p>
            <a:pPr algn="just">
              <a:spcAft>
                <a:spcPts val="600"/>
              </a:spcAft>
            </a:pPr>
            <a:r>
              <a:rPr lang="en-GB" sz="2000" smtClean="0"/>
              <a:t>The </a:t>
            </a:r>
            <a:r>
              <a:rPr lang="en-GB" sz="2000"/>
              <a:t>elements of an array are stored in a </a:t>
            </a:r>
            <a:r>
              <a:rPr lang="en-GB" sz="2000">
                <a:solidFill>
                  <a:schemeClr val="tx2">
                    <a:lumMod val="60000"/>
                    <a:lumOff val="40000"/>
                  </a:schemeClr>
                </a:solidFill>
              </a:rPr>
              <a:t>contiguous memory </a:t>
            </a:r>
            <a:r>
              <a:rPr lang="en-GB" sz="2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location</a:t>
            </a:r>
            <a:r>
              <a:rPr lang="en-GB" sz="2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altLang="en-US" sz="2000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cs typeface="Arial" charset="0"/>
            </a:endParaRPr>
          </a:p>
          <a:p>
            <a:pPr lvl="1" algn="just">
              <a:spcAft>
                <a:spcPts val="600"/>
              </a:spcAft>
            </a:pPr>
            <a:r>
              <a:rPr lang="en-US" altLang="en-US" sz="1800" smtClean="0">
                <a:latin typeface="Arial" charset="0"/>
                <a:cs typeface="Arial" charset="0"/>
              </a:rPr>
              <a:t>For </a:t>
            </a:r>
            <a:r>
              <a:rPr lang="en-US" altLang="en-US" sz="1800">
                <a:latin typeface="Arial" charset="0"/>
                <a:cs typeface="Arial" charset="0"/>
              </a:rPr>
              <a:t>example, you can create an array that can hold 100 values of int type</a:t>
            </a:r>
            <a:r>
              <a:rPr lang="en-US" altLang="en-US" sz="1800" smtClean="0">
                <a:latin typeface="Arial" charset="0"/>
                <a:cs typeface="Arial" charset="0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GB" sz="2000"/>
              <a:t>It is a </a:t>
            </a:r>
            <a:r>
              <a:rPr lang="en-GB" sz="2000" u="sng"/>
              <a:t>data structure</a:t>
            </a:r>
            <a:r>
              <a:rPr lang="en-GB" sz="2000" b="1"/>
              <a:t> </a:t>
            </a:r>
            <a:r>
              <a:rPr lang="en-GB" sz="2000"/>
              <a:t>where we store similar </a:t>
            </a:r>
            <a:r>
              <a:rPr lang="en-GB" sz="2000" smtClean="0"/>
              <a:t>elements:</a:t>
            </a:r>
          </a:p>
          <a:p>
            <a:pPr lvl="1" algn="just">
              <a:spcAft>
                <a:spcPts val="600"/>
              </a:spcAft>
            </a:pPr>
            <a:r>
              <a:rPr lang="en-GB" sz="1600" smtClean="0"/>
              <a:t>We can store only a fixed set of elements in a Java array.</a:t>
            </a:r>
          </a:p>
          <a:p>
            <a:pPr lvl="1" algn="just">
              <a:spcAft>
                <a:spcPts val="600"/>
              </a:spcAft>
            </a:pPr>
            <a:r>
              <a:rPr lang="en-GB" sz="1600"/>
              <a:t>Array in Java is index-based, the first element of the array is stored at the 0</a:t>
            </a:r>
            <a:r>
              <a:rPr lang="en-GB" sz="1600" baseline="30000"/>
              <a:t>th</a:t>
            </a:r>
            <a:r>
              <a:rPr lang="en-GB" sz="1600"/>
              <a:t> index, 2</a:t>
            </a:r>
            <a:r>
              <a:rPr lang="en-GB" sz="1600" baseline="30000"/>
              <a:t>nd</a:t>
            </a:r>
            <a:r>
              <a:rPr lang="en-GB" sz="1600"/>
              <a:t> element is stored on 1</a:t>
            </a:r>
            <a:r>
              <a:rPr lang="en-GB" sz="1600" baseline="30000"/>
              <a:t>st</a:t>
            </a:r>
            <a:r>
              <a:rPr lang="en-GB" sz="1600"/>
              <a:t> index and so on</a:t>
            </a:r>
            <a:r>
              <a:rPr lang="en-GB" sz="1600" smtClean="0"/>
              <a:t>.</a:t>
            </a:r>
          </a:p>
          <a:p>
            <a:pPr lvl="1" algn="just">
              <a:spcAft>
                <a:spcPts val="600"/>
              </a:spcAft>
            </a:pPr>
            <a:r>
              <a:rPr lang="en-GB" sz="1600"/>
              <a:t>We can store </a:t>
            </a:r>
            <a:r>
              <a:rPr lang="en-GB" sz="1600">
                <a:solidFill>
                  <a:schemeClr val="tx2">
                    <a:lumMod val="60000"/>
                    <a:lumOff val="40000"/>
                  </a:schemeClr>
                </a:solidFill>
              </a:rPr>
              <a:t>primitive values</a:t>
            </a:r>
            <a:r>
              <a:rPr lang="en-GB" sz="1600"/>
              <a:t> or </a:t>
            </a:r>
            <a:r>
              <a:rPr lang="en-GB" sz="1600">
                <a:solidFill>
                  <a:schemeClr val="tx2">
                    <a:lumMod val="60000"/>
                    <a:lumOff val="40000"/>
                  </a:schemeClr>
                </a:solidFill>
              </a:rPr>
              <a:t>objects</a:t>
            </a:r>
            <a:r>
              <a:rPr lang="en-GB" sz="1600"/>
              <a:t> in an array in </a:t>
            </a:r>
            <a:r>
              <a:rPr lang="en-GB" sz="1600" smtClean="0"/>
              <a:t>Java</a:t>
            </a:r>
          </a:p>
          <a:p>
            <a:pPr lvl="1" algn="just">
              <a:spcAft>
                <a:spcPts val="600"/>
              </a:spcAft>
            </a:pPr>
            <a:r>
              <a:rPr lang="en-GB" sz="1600" smtClean="0"/>
              <a:t>Like </a:t>
            </a:r>
            <a:r>
              <a:rPr lang="en-GB" sz="1600"/>
              <a:t>C/C++, we can also create single </a:t>
            </a:r>
            <a:r>
              <a:rPr lang="en-GB" sz="1600">
                <a:solidFill>
                  <a:schemeClr val="tx2">
                    <a:lumMod val="60000"/>
                    <a:lumOff val="40000"/>
                  </a:schemeClr>
                </a:solidFill>
              </a:rPr>
              <a:t>dimentional</a:t>
            </a:r>
            <a:r>
              <a:rPr lang="en-GB" sz="1600"/>
              <a:t> or </a:t>
            </a:r>
            <a:r>
              <a:rPr lang="en-GB" sz="1600">
                <a:solidFill>
                  <a:schemeClr val="tx2">
                    <a:lumMod val="60000"/>
                    <a:lumOff val="40000"/>
                  </a:schemeClr>
                </a:solidFill>
              </a:rPr>
              <a:t>multidimentional</a:t>
            </a:r>
            <a:r>
              <a:rPr lang="en-GB" sz="1600"/>
              <a:t> arrays in Java.</a:t>
            </a:r>
            <a:endParaRPr lang="en-US" sz="1600" smtClean="0"/>
          </a:p>
          <a:p>
            <a:pPr eaLnBrk="1" hangingPunct="1">
              <a:spcAft>
                <a:spcPts val="600"/>
              </a:spcAft>
            </a:pPr>
            <a:r>
              <a:rPr lang="en-US" altLang="en-US" sz="2000" b="1" smtClean="0">
                <a:latin typeface="Arial" charset="0"/>
                <a:cs typeface="Arial" charset="0"/>
              </a:rPr>
              <a:t>Arrays: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1800" smtClean="0">
                <a:latin typeface="Arial" charset="0"/>
                <a:cs typeface="Arial" charset="0"/>
              </a:rPr>
              <a:t> </a:t>
            </a:r>
            <a:r>
              <a:rPr lang="en-US" altLang="en-US" sz="1800" b="1" smtClean="0">
                <a:latin typeface="Arial" charset="0"/>
                <a:cs typeface="Arial" charset="0"/>
              </a:rPr>
              <a:t>Data structures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1800" smtClean="0">
                <a:latin typeface="Arial" charset="0"/>
                <a:cs typeface="Arial" charset="0"/>
              </a:rPr>
              <a:t> Related data items of </a:t>
            </a:r>
            <a:r>
              <a:rPr lang="en-US" altLang="en-US" sz="1800" b="1" smtClean="0">
                <a:latin typeface="Arial" charset="0"/>
                <a:cs typeface="Arial" charset="0"/>
              </a:rPr>
              <a:t>same type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1800" smtClean="0">
                <a:latin typeface="Arial" charset="0"/>
                <a:cs typeface="Arial" charset="0"/>
              </a:rPr>
              <a:t> Remain same size once created</a:t>
            </a:r>
          </a:p>
          <a:p>
            <a:pPr lvl="2" eaLnBrk="1" hangingPunct="1">
              <a:spcAft>
                <a:spcPts val="600"/>
              </a:spcAft>
            </a:pPr>
            <a:r>
              <a:rPr lang="en-US" altLang="en-US" sz="1600" i="1" smtClean="0">
                <a:latin typeface="Arial" charset="0"/>
                <a:cs typeface="Arial" charset="0"/>
              </a:rPr>
              <a:t>Fixed-length</a:t>
            </a:r>
            <a:r>
              <a:rPr lang="en-US" altLang="en-US" sz="1600" smtClean="0">
                <a:latin typeface="Arial" charset="0"/>
                <a:cs typeface="Arial" charset="0"/>
              </a:rPr>
              <a:t> entries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Java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585" y="4768698"/>
            <a:ext cx="31908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25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Break Statements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200" smtClean="0">
                <a:latin typeface="Arial" charset="0"/>
                <a:cs typeface="Arial" charset="0"/>
              </a:rPr>
              <a:t>The break statement has two forms: labeled and unlabeled.</a:t>
            </a:r>
          </a:p>
          <a:p>
            <a:pPr algn="just" eaLnBrk="1" hangingPunct="1"/>
            <a:r>
              <a:rPr lang="en-US" altLang="en-US" sz="2200" smtClean="0">
                <a:latin typeface="Arial" charset="0"/>
                <a:cs typeface="Arial" charset="0"/>
              </a:rPr>
              <a:t>Use unlabeled break to terminate a switch, for, while, or do-while loop</a:t>
            </a:r>
          </a:p>
          <a:p>
            <a:pPr algn="just" eaLnBrk="1" hangingPunct="1"/>
            <a:r>
              <a:rPr lang="en-US" altLang="en-US" sz="2200" smtClean="0">
                <a:latin typeface="Arial" charset="0"/>
                <a:cs typeface="Arial" charset="0"/>
              </a:rPr>
              <a:t>Use labeled break to terminates an outer statement</a:t>
            </a:r>
          </a:p>
          <a:p>
            <a:pPr algn="just" eaLnBrk="1" hangingPunct="1"/>
            <a:r>
              <a:rPr lang="en-US" altLang="en-US" sz="2200" smtClean="0">
                <a:latin typeface="Arial" charset="0"/>
                <a:cs typeface="Arial" charset="0"/>
              </a:rPr>
              <a:t>Example: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6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public</a:t>
            </a:r>
            <a:r>
              <a:rPr lang="en-US" altLang="en-US" sz="16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6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class</a:t>
            </a:r>
            <a:r>
              <a:rPr lang="en-US" altLang="en-US" sz="16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BreakDemo {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6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public</a:t>
            </a:r>
            <a:r>
              <a:rPr lang="en-US" altLang="en-US" sz="16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6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static</a:t>
            </a:r>
            <a:r>
              <a:rPr lang="en-US" altLang="en-US" sz="16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6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US" altLang="en-US" sz="16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main(String[] args) {</a:t>
            </a:r>
          </a:p>
          <a:p>
            <a:pPr lvl="3">
              <a:buFont typeface="Arial" charset="0"/>
              <a:buNone/>
            </a:pPr>
            <a:r>
              <a:rPr lang="en-US" altLang="en-US" sz="1600" smtClean="0">
                <a:solidFill>
                  <a:srgbClr val="3F7F5F"/>
                </a:solidFill>
                <a:latin typeface="Consolas" pitchFamily="49" charset="0"/>
                <a:cs typeface="Arial" charset="0"/>
              </a:rPr>
              <a:t>// </a:t>
            </a:r>
            <a:r>
              <a:rPr lang="en-US" altLang="en-US" sz="1600" b="1" smtClean="0">
                <a:solidFill>
                  <a:srgbClr val="7F9FBF"/>
                </a:solidFill>
                <a:latin typeface="Consolas" pitchFamily="49" charset="0"/>
                <a:cs typeface="Arial" charset="0"/>
              </a:rPr>
              <a:t>TODO</a:t>
            </a:r>
            <a:r>
              <a:rPr lang="en-US" altLang="en-US" sz="1600" b="1" smtClean="0">
                <a:solidFill>
                  <a:srgbClr val="3F7F5F"/>
                </a:solidFill>
                <a:latin typeface="Consolas" pitchFamily="49" charset="0"/>
                <a:cs typeface="Arial" charset="0"/>
              </a:rPr>
              <a:t> Auto-generated method stub</a:t>
            </a:r>
          </a:p>
          <a:p>
            <a:pPr lvl="3">
              <a:buFont typeface="Arial" charset="0"/>
              <a:buNone/>
            </a:pPr>
            <a:r>
              <a:rPr lang="en-US" altLang="en-US" sz="16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for</a:t>
            </a:r>
            <a:r>
              <a:rPr lang="en-US" altLang="en-US" sz="16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(</a:t>
            </a:r>
            <a:r>
              <a:rPr lang="en-US" altLang="en-US" sz="16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count = 1; count &lt;= 100; count++) {</a:t>
            </a:r>
          </a:p>
          <a:p>
            <a:pPr lvl="3">
              <a:buFont typeface="Arial" charset="0"/>
              <a:buNone/>
            </a:pPr>
            <a:r>
              <a:rPr lang="en-US" altLang="en-US" sz="16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if</a:t>
            </a:r>
            <a:r>
              <a:rPr lang="en-US" altLang="en-US" sz="16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(count == 10) {</a:t>
            </a:r>
          </a:p>
          <a:p>
            <a:pPr lvl="3">
              <a:buFont typeface="Arial" charset="0"/>
              <a:buNone/>
            </a:pPr>
            <a:r>
              <a:rPr lang="en-US" altLang="en-US" sz="16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break</a:t>
            </a:r>
            <a:r>
              <a:rPr lang="en-US" altLang="en-US" sz="16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 lvl="3">
              <a:buFont typeface="Arial" charset="0"/>
              <a:buNone/>
            </a:pPr>
            <a:r>
              <a:rPr lang="en-US" altLang="en-US" sz="16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}</a:t>
            </a:r>
          </a:p>
          <a:p>
            <a:pPr lvl="3">
              <a:buFont typeface="Arial" charset="0"/>
              <a:buNone/>
            </a:pPr>
            <a:r>
              <a:rPr lang="en-US" altLang="en-US" sz="16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System.</a:t>
            </a:r>
            <a:r>
              <a:rPr lang="en-US" altLang="en-US" sz="1600" i="1" smtClean="0">
                <a:solidFill>
                  <a:srgbClr val="0000C0"/>
                </a:solidFill>
                <a:latin typeface="Consolas" pitchFamily="49" charset="0"/>
                <a:cs typeface="Arial" charset="0"/>
              </a:rPr>
              <a:t>out</a:t>
            </a:r>
            <a:r>
              <a:rPr lang="en-US" altLang="en-US" sz="1600" i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.println(</a:t>
            </a:r>
            <a:r>
              <a:rPr lang="en-US" altLang="en-US" sz="1600" i="1" smtClean="0">
                <a:solidFill>
                  <a:srgbClr val="2A00FF"/>
                </a:solidFill>
                <a:latin typeface="Consolas" pitchFamily="49" charset="0"/>
                <a:cs typeface="Arial" charset="0"/>
              </a:rPr>
              <a:t>"The value of num is : "</a:t>
            </a:r>
            <a:r>
              <a:rPr lang="en-US" altLang="en-US" sz="1600" i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+ count);</a:t>
            </a:r>
          </a:p>
          <a:p>
            <a:pPr lvl="3">
              <a:buFont typeface="Arial" charset="0"/>
              <a:buNone/>
            </a:pPr>
            <a:r>
              <a:rPr lang="en-US" altLang="en-US" sz="16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}</a:t>
            </a:r>
          </a:p>
          <a:p>
            <a:pPr lvl="3">
              <a:buFont typeface="Arial" charset="0"/>
              <a:buNone/>
            </a:pPr>
            <a:r>
              <a:rPr lang="en-US" altLang="en-US" sz="16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System.</a:t>
            </a:r>
            <a:r>
              <a:rPr lang="en-US" altLang="en-US" sz="1600" i="1" smtClean="0">
                <a:solidFill>
                  <a:srgbClr val="0000C0"/>
                </a:solidFill>
                <a:latin typeface="Consolas" pitchFamily="49" charset="0"/>
                <a:cs typeface="Arial" charset="0"/>
              </a:rPr>
              <a:t>out</a:t>
            </a:r>
            <a:r>
              <a:rPr lang="en-US" altLang="en-US" sz="1600" i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.println(</a:t>
            </a:r>
            <a:r>
              <a:rPr lang="en-US" altLang="en-US" sz="1600" i="1" smtClean="0">
                <a:solidFill>
                  <a:srgbClr val="2A00FF"/>
                </a:solidFill>
                <a:latin typeface="Consolas" pitchFamily="49" charset="0"/>
                <a:cs typeface="Arial" charset="0"/>
              </a:rPr>
              <a:t>"The loop is over"</a:t>
            </a:r>
            <a:r>
              <a:rPr lang="en-US" altLang="en-US" sz="1600" i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);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16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}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6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}</a:t>
            </a:r>
            <a:endParaRPr lang="en-US" altLang="en-US" sz="1600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87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Continue statement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200" smtClean="0">
                <a:latin typeface="Arial" charset="0"/>
                <a:cs typeface="Arial" charset="0"/>
              </a:rPr>
              <a:t>The continue statement </a:t>
            </a:r>
            <a:r>
              <a:rPr lang="en-US" altLang="en-US" sz="2200" smtClean="0">
                <a:solidFill>
                  <a:srgbClr val="3333FF"/>
                </a:solidFill>
                <a:latin typeface="Arial" charset="0"/>
                <a:cs typeface="Arial" charset="0"/>
              </a:rPr>
              <a:t>skips</a:t>
            </a:r>
            <a:r>
              <a:rPr lang="en-US" altLang="en-US" sz="2200" smtClean="0">
                <a:latin typeface="Arial" charset="0"/>
                <a:cs typeface="Arial" charset="0"/>
              </a:rPr>
              <a:t> the current iteration of a for, while , or do-while loop.</a:t>
            </a:r>
          </a:p>
          <a:p>
            <a:pPr algn="just" eaLnBrk="1" hangingPunct="1"/>
            <a:r>
              <a:rPr lang="en-US" altLang="en-US" sz="2200" smtClean="0">
                <a:latin typeface="Arial" charset="0"/>
                <a:cs typeface="Arial" charset="0"/>
              </a:rPr>
              <a:t>The unlabeled form skips to the end of the innermost loop's body and evaluates the boolean expression that controls the loop.</a:t>
            </a:r>
          </a:p>
          <a:p>
            <a:pPr algn="just" eaLnBrk="1" hangingPunct="1"/>
            <a:r>
              <a:rPr lang="en-US" altLang="en-US" sz="2200" smtClean="0">
                <a:latin typeface="Arial" charset="0"/>
                <a:cs typeface="Arial" charset="0"/>
              </a:rPr>
              <a:t>The labeled continue statement </a:t>
            </a:r>
            <a:r>
              <a:rPr lang="en-US" altLang="en-US" sz="2200" smtClean="0">
                <a:solidFill>
                  <a:srgbClr val="3333FF"/>
                </a:solidFill>
                <a:latin typeface="Arial" charset="0"/>
                <a:cs typeface="Arial" charset="0"/>
              </a:rPr>
              <a:t>skips</a:t>
            </a:r>
            <a:r>
              <a:rPr lang="en-US" altLang="en-US" sz="2200" smtClean="0">
                <a:latin typeface="Arial" charset="0"/>
                <a:cs typeface="Arial" charset="0"/>
              </a:rPr>
              <a:t> the current iteration of an outer loop marked with the given label.</a:t>
            </a:r>
          </a:p>
          <a:p>
            <a:pPr lvl="1">
              <a:buFont typeface="Wingdings" pitchFamily="2" charset="2"/>
              <a:buNone/>
            </a:pPr>
            <a:endParaRPr lang="en-US" altLang="en-US" sz="1600" smtClean="0">
              <a:solidFill>
                <a:srgbClr val="000000"/>
              </a:solidFill>
              <a:latin typeface="Consolas" pitchFamily="49" charset="0"/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altLang="en-US" sz="2200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3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Continue statement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200" b="1" smtClean="0">
                <a:latin typeface="Arial" charset="0"/>
                <a:cs typeface="Arial" charset="0"/>
              </a:rPr>
              <a:t>Example: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public</a:t>
            </a:r>
            <a:r>
              <a:rPr lang="en-US" altLang="en-US" sz="18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8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class</a:t>
            </a:r>
            <a:r>
              <a:rPr lang="en-US" altLang="en-US" sz="18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ContinueDemo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public</a:t>
            </a:r>
            <a:r>
              <a:rPr lang="en-US" altLang="en-US" sz="18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8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static</a:t>
            </a:r>
            <a:r>
              <a:rPr lang="en-US" altLang="en-US" sz="18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8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US" altLang="en-US" sz="18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main(String[] args) {</a:t>
            </a:r>
          </a:p>
          <a:p>
            <a:pPr lvl="3">
              <a:spcBef>
                <a:spcPct val="0"/>
              </a:spcBef>
              <a:buFont typeface="Arial" charset="0"/>
              <a:buNone/>
            </a:pPr>
            <a:r>
              <a:rPr lang="en-US" altLang="en-US" sz="18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String searchMe = </a:t>
            </a:r>
            <a:r>
              <a:rPr lang="en-US" altLang="en-US" sz="1800" smtClean="0">
                <a:solidFill>
                  <a:srgbClr val="2A00FF"/>
                </a:solidFill>
                <a:latin typeface="Consolas" pitchFamily="49" charset="0"/>
                <a:cs typeface="Arial" charset="0"/>
              </a:rPr>
              <a:t>"peter piper picked a peck of pickled peppers"</a:t>
            </a:r>
            <a:r>
              <a:rPr lang="en-US" altLang="en-US" sz="18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 lvl="3">
              <a:spcBef>
                <a:spcPct val="0"/>
              </a:spcBef>
              <a:buFont typeface="Arial" charset="0"/>
              <a:buNone/>
            </a:pPr>
            <a:r>
              <a:rPr lang="en-US" altLang="en-US" sz="18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max = searchMe.length();</a:t>
            </a:r>
          </a:p>
          <a:p>
            <a:pPr lvl="3">
              <a:spcBef>
                <a:spcPct val="0"/>
              </a:spcBef>
              <a:buFont typeface="Arial" charset="0"/>
              <a:buNone/>
            </a:pPr>
            <a:r>
              <a:rPr lang="en-US" altLang="en-US" sz="18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numPs = 0;</a:t>
            </a:r>
          </a:p>
          <a:p>
            <a:pPr lvl="3">
              <a:spcBef>
                <a:spcPct val="0"/>
              </a:spcBef>
              <a:buFont typeface="Arial" charset="0"/>
              <a:buNone/>
            </a:pPr>
            <a:r>
              <a:rPr lang="nn-NO" altLang="en-US" sz="18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for</a:t>
            </a:r>
            <a:r>
              <a:rPr lang="nn-NO" altLang="en-US" sz="18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(</a:t>
            </a:r>
            <a:r>
              <a:rPr lang="nn-NO" altLang="en-US" sz="18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nn-NO" altLang="en-US" sz="18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i = 0; i &lt; max; i++) {</a:t>
            </a:r>
          </a:p>
          <a:p>
            <a:pPr lvl="3">
              <a:spcBef>
                <a:spcPct val="0"/>
              </a:spcBef>
              <a:buFont typeface="Arial" charset="0"/>
              <a:buNone/>
            </a:pPr>
            <a:r>
              <a:rPr lang="en-US" altLang="en-US" sz="1800" smtClean="0">
                <a:solidFill>
                  <a:srgbClr val="3F7F5F"/>
                </a:solidFill>
                <a:latin typeface="Consolas" pitchFamily="49" charset="0"/>
                <a:cs typeface="Arial" charset="0"/>
              </a:rPr>
              <a:t>// interested only in p's</a:t>
            </a:r>
          </a:p>
          <a:p>
            <a:pPr lvl="3">
              <a:spcBef>
                <a:spcPct val="0"/>
              </a:spcBef>
              <a:buFont typeface="Arial" charset="0"/>
              <a:buNone/>
            </a:pPr>
            <a:r>
              <a:rPr lang="en-US" altLang="en-US" sz="18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	if</a:t>
            </a:r>
            <a:r>
              <a:rPr lang="en-US" altLang="en-US" sz="18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(searchMe.charAt(i) != </a:t>
            </a:r>
            <a:r>
              <a:rPr lang="en-US" altLang="en-US" sz="1800" b="1" smtClean="0">
                <a:solidFill>
                  <a:srgbClr val="2A00FF"/>
                </a:solidFill>
                <a:latin typeface="Consolas" pitchFamily="49" charset="0"/>
                <a:cs typeface="Arial" charset="0"/>
              </a:rPr>
              <a:t>'p'</a:t>
            </a:r>
            <a:r>
              <a:rPr lang="en-US" altLang="en-US" sz="18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) {</a:t>
            </a:r>
          </a:p>
          <a:p>
            <a:pPr lvl="3">
              <a:spcBef>
                <a:spcPct val="0"/>
              </a:spcBef>
              <a:buFont typeface="Arial" charset="0"/>
              <a:buNone/>
            </a:pPr>
            <a:r>
              <a:rPr lang="en-US" altLang="en-US" sz="18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		continue</a:t>
            </a:r>
            <a:r>
              <a:rPr lang="en-US" altLang="en-US" sz="18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 lvl="3">
              <a:spcBef>
                <a:spcPct val="0"/>
              </a:spcBef>
              <a:buFont typeface="Arial" charset="0"/>
              <a:buNone/>
            </a:pPr>
            <a:r>
              <a:rPr lang="en-US" altLang="en-US" sz="18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}</a:t>
            </a:r>
          </a:p>
          <a:p>
            <a:pPr lvl="3">
              <a:spcBef>
                <a:spcPct val="0"/>
              </a:spcBef>
              <a:buFont typeface="Arial" charset="0"/>
              <a:buNone/>
            </a:pPr>
            <a:r>
              <a:rPr lang="en-US" altLang="en-US" sz="18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numPs++;</a:t>
            </a:r>
          </a:p>
          <a:p>
            <a:pPr lvl="3">
              <a:spcBef>
                <a:spcPct val="0"/>
              </a:spcBef>
              <a:buFont typeface="Arial" charset="0"/>
              <a:buNone/>
            </a:pPr>
            <a:r>
              <a:rPr lang="en-US" altLang="en-US" sz="18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}</a:t>
            </a:r>
          </a:p>
          <a:p>
            <a:pPr lvl="3">
              <a:spcBef>
                <a:spcPct val="0"/>
              </a:spcBef>
              <a:buFont typeface="Arial" charset="0"/>
              <a:buNone/>
            </a:pPr>
            <a:r>
              <a:rPr lang="en-US" altLang="en-US" sz="18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System.</a:t>
            </a:r>
            <a:r>
              <a:rPr lang="en-US" altLang="en-US" sz="1800" i="1" smtClean="0">
                <a:solidFill>
                  <a:srgbClr val="0000C0"/>
                </a:solidFill>
                <a:latin typeface="Consolas" pitchFamily="49" charset="0"/>
                <a:cs typeface="Arial" charset="0"/>
              </a:rPr>
              <a:t>out</a:t>
            </a:r>
            <a:r>
              <a:rPr lang="en-US" altLang="en-US" sz="1800" i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.println(</a:t>
            </a:r>
            <a:r>
              <a:rPr lang="en-US" altLang="en-US" sz="1800" i="1" smtClean="0">
                <a:solidFill>
                  <a:srgbClr val="2A00FF"/>
                </a:solidFill>
                <a:latin typeface="Consolas" pitchFamily="49" charset="0"/>
                <a:cs typeface="Arial" charset="0"/>
              </a:rPr>
              <a:t>"Found "</a:t>
            </a:r>
            <a:r>
              <a:rPr lang="en-US" altLang="en-US" sz="1800" i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+ numPs + </a:t>
            </a:r>
            <a:r>
              <a:rPr lang="en-US" altLang="en-US" sz="1800" i="1" smtClean="0">
                <a:solidFill>
                  <a:srgbClr val="2A00FF"/>
                </a:solidFill>
                <a:latin typeface="Consolas" pitchFamily="49" charset="0"/>
                <a:cs typeface="Arial" charset="0"/>
              </a:rPr>
              <a:t>" p's in the string."</a:t>
            </a:r>
            <a:r>
              <a:rPr lang="en-US" altLang="en-US" sz="1800" i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}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}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en-US" sz="2200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8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Return statement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600" smtClean="0">
                <a:latin typeface="Arial" charset="0"/>
                <a:cs typeface="Arial" charset="0"/>
              </a:rPr>
              <a:t>The return statement exits from the current method, and control flow returns to where the method was invoked. </a:t>
            </a:r>
          </a:p>
          <a:p>
            <a:pPr algn="just" eaLnBrk="1" hangingPunct="1"/>
            <a:r>
              <a:rPr lang="en-US" altLang="en-US" sz="2600" smtClean="0">
                <a:latin typeface="Arial" charset="0"/>
                <a:cs typeface="Arial" charset="0"/>
              </a:rPr>
              <a:t>The return statement has two forms: </a:t>
            </a:r>
          </a:p>
          <a:p>
            <a:pPr lvl="1" algn="just" eaLnBrk="1" hangingPunct="1"/>
            <a:r>
              <a:rPr lang="en-US" altLang="en-US" sz="2600" smtClean="0">
                <a:latin typeface="Arial" charset="0"/>
                <a:cs typeface="Arial" charset="0"/>
              </a:rPr>
              <a:t>Returns a value: </a:t>
            </a:r>
            <a:r>
              <a:rPr lang="en-US" altLang="en-US" sz="2600" smtClean="0">
                <a:latin typeface="Courier New" pitchFamily="49" charset="0"/>
                <a:cs typeface="Courier New" pitchFamily="49" charset="0"/>
              </a:rPr>
              <a:t>return ++count;</a:t>
            </a:r>
          </a:p>
          <a:p>
            <a:pPr lvl="1" algn="just" eaLnBrk="1" hangingPunct="1"/>
            <a:r>
              <a:rPr lang="en-US" altLang="en-US" sz="2600" smtClean="0">
                <a:latin typeface="Arial" charset="0"/>
                <a:cs typeface="Arial" charset="0"/>
              </a:rPr>
              <a:t>Doesn't returns a value (void): </a:t>
            </a:r>
            <a:r>
              <a:rPr lang="en-US" altLang="en-US" sz="2600" smtClean="0">
                <a:latin typeface="Courier New" pitchFamily="49" charset="0"/>
                <a:cs typeface="Courier New" pitchFamily="49" charset="0"/>
              </a:rPr>
              <a:t>return;</a:t>
            </a:r>
          </a:p>
          <a:p>
            <a:pPr algn="just" eaLnBrk="1" hangingPunct="1"/>
            <a:r>
              <a:rPr lang="en-US" altLang="en-US" sz="2600" smtClean="0">
                <a:latin typeface="Arial" charset="0"/>
                <a:cs typeface="Arial" charset="0"/>
              </a:rPr>
              <a:t>The data type of the returned value must match the type of the method's declared return value. 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Practice time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smtClean="0"/>
              <a:t>Exercise 1</a:t>
            </a:r>
            <a:r>
              <a:rPr lang="en-GB" smtClean="0"/>
              <a:t>: </a:t>
            </a:r>
            <a:r>
              <a:rPr lang="en-GB"/>
              <a:t>Program to find the frequency of each element in the </a:t>
            </a:r>
            <a:r>
              <a:rPr lang="en-GB" smtClean="0"/>
              <a:t>array.</a:t>
            </a:r>
          </a:p>
          <a:p>
            <a:pPr algn="just"/>
            <a:r>
              <a:rPr lang="en-GB" smtClean="0"/>
              <a:t>Excersie 2: </a:t>
            </a:r>
            <a:r>
              <a:rPr lang="en-GB"/>
              <a:t>Program to left rotate the elements of </a:t>
            </a:r>
            <a:r>
              <a:rPr lang="en-GB"/>
              <a:t>an </a:t>
            </a:r>
            <a:r>
              <a:rPr lang="en-GB" smtClean="0"/>
              <a:t>array.</a:t>
            </a:r>
          </a:p>
          <a:p>
            <a:pPr algn="just"/>
            <a:endParaRPr lang="en-GB"/>
          </a:p>
          <a:p>
            <a:pPr algn="just"/>
            <a:endParaRPr lang="en-GB" smtClean="0"/>
          </a:p>
          <a:p>
            <a:pPr marL="0" indent="0" algn="just">
              <a:buNone/>
            </a:pPr>
            <a:r>
              <a:rPr lang="en-GB" sz="1800" i="1" smtClean="0"/>
              <a:t>(Nếu có đủ thời gian thì cho thực hành/demo tại lớp, nếu không thì học viên có thể được hướng dẫn để làm thêm ở nhà).</a:t>
            </a:r>
            <a:endParaRPr lang="en-GB" sz="1800" i="1"/>
          </a:p>
          <a:p>
            <a:pPr algn="just"/>
            <a:endParaRPr lang="en-GB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42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SUMMARY</a:t>
            </a:r>
            <a:endParaRPr lang="en-US" altLang="en-US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6971" y="778566"/>
            <a:ext cx="7474857" cy="5436704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buFont typeface="Candara" panose="020E0502030303020204" pitchFamily="34" charset="0"/>
              <a:buChar char="◊"/>
            </a:pPr>
            <a:r>
              <a:rPr lang="en-US" sz="2800" b="1"/>
              <a:t>Arrays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Candara" panose="020E0502030303020204" pitchFamily="34" charset="0"/>
              <a:buChar char="◊"/>
            </a:pPr>
            <a:r>
              <a:rPr lang="en-GB" sz="2400"/>
              <a:t>Single Dimensional Array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Candara" panose="020E0502030303020204" pitchFamily="34" charset="0"/>
              <a:buChar char="◊"/>
            </a:pPr>
            <a:r>
              <a:rPr lang="en-GB" sz="2400"/>
              <a:t>Two Dimensional Array</a:t>
            </a:r>
            <a:endParaRPr lang="en-US" sz="2400"/>
          </a:p>
          <a:p>
            <a:pPr lvl="0">
              <a:lnSpc>
                <a:spcPct val="150000"/>
              </a:lnSpc>
              <a:spcBef>
                <a:spcPts val="600"/>
              </a:spcBef>
              <a:buFont typeface="Candara" panose="020E0502030303020204" pitchFamily="34" charset="0"/>
              <a:buChar char="◊"/>
            </a:pPr>
            <a:r>
              <a:rPr lang="en-US" sz="2800" b="1"/>
              <a:t>Flow Control Statements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Candara" panose="020E0502030303020204" pitchFamily="34" charset="0"/>
              <a:buChar char="◊"/>
            </a:pPr>
            <a:r>
              <a:rPr lang="en-GB" sz="2400"/>
              <a:t>if..else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Candara" panose="020E0502030303020204" pitchFamily="34" charset="0"/>
              <a:buChar char="◊"/>
            </a:pPr>
            <a:r>
              <a:rPr lang="en-US" altLang="en-US" sz="2400">
                <a:latin typeface="Arial" charset="0"/>
                <a:cs typeface="Arial" charset="0"/>
              </a:rPr>
              <a:t>switch-case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Candara" panose="020E0502030303020204" pitchFamily="34" charset="0"/>
              <a:buChar char="◊"/>
            </a:pPr>
            <a:r>
              <a:rPr lang="en-GB" sz="2400">
                <a:latin typeface="Arial" charset="0"/>
                <a:cs typeface="Arial" charset="0"/>
              </a:rPr>
              <a:t>w</a:t>
            </a:r>
            <a:r>
              <a:rPr lang="en-GB" sz="2400" smtClean="0">
                <a:latin typeface="Arial" charset="0"/>
                <a:cs typeface="Arial" charset="0"/>
              </a:rPr>
              <a:t>hile</a:t>
            </a:r>
            <a:endParaRPr lang="en-GB" sz="2400"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Candara" panose="020E0502030303020204" pitchFamily="34" charset="0"/>
              <a:buChar char="◊"/>
            </a:pPr>
            <a:r>
              <a:rPr lang="en-GB" sz="2400">
                <a:latin typeface="Arial" charset="0"/>
                <a:cs typeface="Arial" charset="0"/>
              </a:rPr>
              <a:t>do..while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Candara" panose="020E0502030303020204" pitchFamily="34" charset="0"/>
              <a:buChar char="◊"/>
            </a:pPr>
            <a:r>
              <a:rPr lang="en-GB" sz="2400">
                <a:latin typeface="Arial" charset="0"/>
                <a:cs typeface="Arial" charset="0"/>
              </a:rPr>
              <a:t>for</a:t>
            </a:r>
            <a:endParaRPr lang="en-GB" sz="2400"/>
          </a:p>
          <a:p>
            <a:pPr lvl="1">
              <a:lnSpc>
                <a:spcPct val="150000"/>
              </a:lnSpc>
              <a:spcBef>
                <a:spcPts val="600"/>
              </a:spcBef>
              <a:buFont typeface="Candara" panose="020E0502030303020204" pitchFamily="34" charset="0"/>
              <a:buChar char="◊"/>
            </a:pPr>
            <a:r>
              <a:rPr lang="en-US" altLang="en-US" sz="2400">
                <a:latin typeface="Arial" charset="0"/>
                <a:cs typeface="Arial" charset="0"/>
              </a:rPr>
              <a:t>break,continue, return</a:t>
            </a:r>
            <a:endParaRPr lang="en-US" sz="2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8283"/>
            <a:ext cx="4694931" cy="1143000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rgbClr val="E46C0A"/>
                </a:solidFill>
              </a:rPr>
              <a:t>Thank you</a:t>
            </a:r>
            <a:endParaRPr lang="en-US" sz="6600" dirty="0">
              <a:solidFill>
                <a:srgbClr val="E46C0A"/>
              </a:solidFill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8267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4FB0DF-9300-7D4B-B157-CBD30D15743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Types of Array in </a:t>
            </a:r>
            <a:r>
              <a:rPr lang="en-GB" smtClean="0"/>
              <a:t>Java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GB" sz="2000"/>
              <a:t>There are two types of </a:t>
            </a:r>
            <a:r>
              <a:rPr lang="en-GB" sz="2000" smtClean="0"/>
              <a:t>array:</a:t>
            </a:r>
            <a:endParaRPr lang="en-GB" sz="2000"/>
          </a:p>
          <a:p>
            <a:pPr lvl="1">
              <a:spcBef>
                <a:spcPts val="600"/>
              </a:spcBef>
            </a:pPr>
            <a:r>
              <a:rPr lang="en-GB" sz="1800"/>
              <a:t>Single Dimensional Array</a:t>
            </a:r>
          </a:p>
          <a:p>
            <a:pPr lvl="1">
              <a:spcBef>
                <a:spcPts val="600"/>
              </a:spcBef>
            </a:pPr>
            <a:r>
              <a:rPr lang="en-GB" sz="1800"/>
              <a:t>Multidimensional Array</a:t>
            </a:r>
          </a:p>
          <a:p>
            <a:pPr>
              <a:spcBef>
                <a:spcPts val="600"/>
              </a:spcBef>
            </a:pPr>
            <a:r>
              <a:rPr lang="en-US" altLang="en-US" sz="2000" b="1">
                <a:latin typeface="Arial" charset="0"/>
                <a:cs typeface="Arial" charset="0"/>
              </a:rPr>
              <a:t>Single Dimensional Array </a:t>
            </a:r>
            <a:r>
              <a:rPr lang="en-US" altLang="en-US" sz="2000" b="1" smtClean="0">
                <a:latin typeface="Arial" charset="0"/>
                <a:cs typeface="Arial" charset="0"/>
              </a:rPr>
              <a:t>Structure</a:t>
            </a:r>
            <a:r>
              <a:rPr lang="en-US" altLang="en-US" sz="2000" smtClean="0">
                <a:latin typeface="Arial" charset="0"/>
                <a:cs typeface="Arial" charset="0"/>
              </a:rPr>
              <a:t>: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85341" y="2296393"/>
            <a:ext cx="5628105" cy="4104124"/>
            <a:chOff x="609600" y="1425676"/>
            <a:chExt cx="6548284" cy="5038623"/>
          </a:xfrm>
        </p:grpSpPr>
        <p:sp>
          <p:nvSpPr>
            <p:cNvPr id="6" name="Rectangle 3"/>
            <p:cNvSpPr>
              <a:spLocks noChangeAspect="1" noChangeArrowheads="1"/>
            </p:cNvSpPr>
            <p:nvPr/>
          </p:nvSpPr>
          <p:spPr bwMode="auto">
            <a:xfrm>
              <a:off x="609600" y="1425676"/>
              <a:ext cx="6548284" cy="503862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SzPct val="60000"/>
                <a:buFont typeface="Wingdings" pitchFamily="2" charset="2"/>
                <a:buChar char="q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vi-VN" altLang="en-US" sz="1200">
                <a:latin typeface="Arial" charset="0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5508625" y="1520825"/>
              <a:ext cx="1536700" cy="4606925"/>
              <a:chOff x="0" y="4"/>
              <a:chExt cx="20000" cy="19992"/>
            </a:xfrm>
          </p:grpSpPr>
          <p:sp>
            <p:nvSpPr>
              <p:cNvPr id="8" name="Freeform 5"/>
              <p:cNvSpPr>
                <a:spLocks noChangeAspect="1"/>
              </p:cNvSpPr>
              <p:nvPr/>
            </p:nvSpPr>
            <p:spPr bwMode="auto">
              <a:xfrm>
                <a:off x="0" y="10001"/>
                <a:ext cx="20000" cy="1665"/>
              </a:xfrm>
              <a:custGeom>
                <a:avLst/>
                <a:gdLst>
                  <a:gd name="T0" fmla="*/ 19986 w 20000"/>
                  <a:gd name="T1" fmla="*/ 0 h 20000"/>
                  <a:gd name="T2" fmla="*/ 19986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9986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0"/>
                    </a:moveTo>
                    <a:lnTo>
                      <a:pt x="19986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6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grpSp>
            <p:nvGrpSpPr>
              <p:cNvPr id="9" name="Group 6"/>
              <p:cNvGrpSpPr>
                <a:grpSpLocks noChangeAspect="1"/>
              </p:cNvGrpSpPr>
              <p:nvPr/>
            </p:nvGrpSpPr>
            <p:grpSpPr bwMode="auto">
              <a:xfrm>
                <a:off x="0" y="4"/>
                <a:ext cx="20000" cy="19992"/>
                <a:chOff x="0" y="0"/>
                <a:chExt cx="20000" cy="20004"/>
              </a:xfrm>
            </p:grpSpPr>
            <p:sp>
              <p:nvSpPr>
                <p:cNvPr id="10" name="Freeform 7"/>
                <p:cNvSpPr>
                  <a:spLocks noChangeAspect="1"/>
                </p:cNvSpPr>
                <p:nvPr/>
              </p:nvSpPr>
              <p:spPr bwMode="auto">
                <a:xfrm>
                  <a:off x="0" y="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11" name="Freeform 8"/>
                <p:cNvSpPr>
                  <a:spLocks noChangeAspect="1"/>
                </p:cNvSpPr>
                <p:nvPr/>
              </p:nvSpPr>
              <p:spPr bwMode="auto">
                <a:xfrm>
                  <a:off x="0" y="1667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12" name="Freeform 9"/>
                <p:cNvSpPr>
                  <a:spLocks noChangeAspect="1"/>
                </p:cNvSpPr>
                <p:nvPr/>
              </p:nvSpPr>
              <p:spPr bwMode="auto">
                <a:xfrm>
                  <a:off x="0" y="3334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13" name="Freeform 10"/>
                <p:cNvSpPr>
                  <a:spLocks noChangeAspect="1"/>
                </p:cNvSpPr>
                <p:nvPr/>
              </p:nvSpPr>
              <p:spPr bwMode="auto">
                <a:xfrm>
                  <a:off x="0" y="5001"/>
                  <a:ext cx="20000" cy="1668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14" name="Freeform 11"/>
                <p:cNvSpPr>
                  <a:spLocks noChangeAspect="1"/>
                </p:cNvSpPr>
                <p:nvPr/>
              </p:nvSpPr>
              <p:spPr bwMode="auto">
                <a:xfrm>
                  <a:off x="0" y="6669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15" name="Freeform 12"/>
                <p:cNvSpPr>
                  <a:spLocks noChangeAspect="1"/>
                </p:cNvSpPr>
                <p:nvPr/>
              </p:nvSpPr>
              <p:spPr bwMode="auto">
                <a:xfrm>
                  <a:off x="0" y="8336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16" name="Freeform 13"/>
                <p:cNvSpPr>
                  <a:spLocks noChangeAspect="1"/>
                </p:cNvSpPr>
                <p:nvPr/>
              </p:nvSpPr>
              <p:spPr bwMode="auto">
                <a:xfrm>
                  <a:off x="0" y="11669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17" name="Freeform 14"/>
                <p:cNvSpPr>
                  <a:spLocks noChangeAspect="1"/>
                </p:cNvSpPr>
                <p:nvPr/>
              </p:nvSpPr>
              <p:spPr bwMode="auto">
                <a:xfrm>
                  <a:off x="0" y="13336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18" name="Freeform 15"/>
                <p:cNvSpPr>
                  <a:spLocks noChangeAspect="1"/>
                </p:cNvSpPr>
                <p:nvPr/>
              </p:nvSpPr>
              <p:spPr bwMode="auto">
                <a:xfrm>
                  <a:off x="0" y="15003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19" name="Freeform 16"/>
                <p:cNvSpPr>
                  <a:spLocks noChangeAspect="1"/>
                </p:cNvSpPr>
                <p:nvPr/>
              </p:nvSpPr>
              <p:spPr bwMode="auto">
                <a:xfrm>
                  <a:off x="0" y="1667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20" name="Freeform 17"/>
                <p:cNvSpPr>
                  <a:spLocks noChangeAspect="1"/>
                </p:cNvSpPr>
                <p:nvPr/>
              </p:nvSpPr>
              <p:spPr bwMode="auto">
                <a:xfrm>
                  <a:off x="0" y="18337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200"/>
                </a:p>
              </p:txBody>
            </p:sp>
          </p:grpSp>
        </p:grpSp>
        <p:sp>
          <p:nvSpPr>
            <p:cNvPr id="21" name="Freeform 18"/>
            <p:cNvSpPr>
              <a:spLocks noChangeAspect="1"/>
            </p:cNvSpPr>
            <p:nvPr/>
          </p:nvSpPr>
          <p:spPr bwMode="auto">
            <a:xfrm>
              <a:off x="5508625" y="3824288"/>
              <a:ext cx="1536700" cy="384175"/>
            </a:xfrm>
            <a:custGeom>
              <a:avLst/>
              <a:gdLst>
                <a:gd name="T0" fmla="*/ 2147483647 w 20000"/>
                <a:gd name="T1" fmla="*/ 0 h 20000"/>
                <a:gd name="T2" fmla="*/ 2147483647 w 20000"/>
                <a:gd name="T3" fmla="*/ 2147483647 h 20000"/>
                <a:gd name="T4" fmla="*/ 0 w 20000"/>
                <a:gd name="T5" fmla="*/ 2147483647 h 20000"/>
                <a:gd name="T6" fmla="*/ 0 w 20000"/>
                <a:gd name="T7" fmla="*/ 0 h 20000"/>
                <a:gd name="T8" fmla="*/ 2147483647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6" y="0"/>
                  </a:moveTo>
                  <a:lnTo>
                    <a:pt x="19986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6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2" name="Freeform 19"/>
            <p:cNvSpPr>
              <a:spLocks noChangeAspect="1"/>
            </p:cNvSpPr>
            <p:nvPr/>
          </p:nvSpPr>
          <p:spPr bwMode="auto">
            <a:xfrm>
              <a:off x="5508625" y="1520825"/>
              <a:ext cx="1536700" cy="384175"/>
            </a:xfrm>
            <a:custGeom>
              <a:avLst/>
              <a:gdLst>
                <a:gd name="T0" fmla="*/ 2147483647 w 20000"/>
                <a:gd name="T1" fmla="*/ 0 h 20000"/>
                <a:gd name="T2" fmla="*/ 2147483647 w 20000"/>
                <a:gd name="T3" fmla="*/ 2147483647 h 20000"/>
                <a:gd name="T4" fmla="*/ 0 w 20000"/>
                <a:gd name="T5" fmla="*/ 2147483647 h 20000"/>
                <a:gd name="T6" fmla="*/ 0 w 20000"/>
                <a:gd name="T7" fmla="*/ 0 h 20000"/>
                <a:gd name="T8" fmla="*/ 2147483647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6" y="0"/>
                  </a:moveTo>
                  <a:lnTo>
                    <a:pt x="19986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6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3" name="Freeform 20"/>
            <p:cNvSpPr>
              <a:spLocks noChangeAspect="1"/>
            </p:cNvSpPr>
            <p:nvPr/>
          </p:nvSpPr>
          <p:spPr bwMode="auto">
            <a:xfrm>
              <a:off x="5508625" y="1905000"/>
              <a:ext cx="1536700" cy="384175"/>
            </a:xfrm>
            <a:custGeom>
              <a:avLst/>
              <a:gdLst>
                <a:gd name="T0" fmla="*/ 2147483647 w 20000"/>
                <a:gd name="T1" fmla="*/ 0 h 20000"/>
                <a:gd name="T2" fmla="*/ 2147483647 w 20000"/>
                <a:gd name="T3" fmla="*/ 2147483647 h 20000"/>
                <a:gd name="T4" fmla="*/ 0 w 20000"/>
                <a:gd name="T5" fmla="*/ 2147483647 h 20000"/>
                <a:gd name="T6" fmla="*/ 0 w 20000"/>
                <a:gd name="T7" fmla="*/ 0 h 20000"/>
                <a:gd name="T8" fmla="*/ 2147483647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6" y="0"/>
                  </a:moveTo>
                  <a:lnTo>
                    <a:pt x="19986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6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4" name="Freeform 21"/>
            <p:cNvSpPr>
              <a:spLocks noChangeAspect="1"/>
            </p:cNvSpPr>
            <p:nvPr/>
          </p:nvSpPr>
          <p:spPr bwMode="auto">
            <a:xfrm>
              <a:off x="5508625" y="2289175"/>
              <a:ext cx="1536700" cy="384175"/>
            </a:xfrm>
            <a:custGeom>
              <a:avLst/>
              <a:gdLst>
                <a:gd name="T0" fmla="*/ 2147483647 w 20000"/>
                <a:gd name="T1" fmla="*/ 0 h 20000"/>
                <a:gd name="T2" fmla="*/ 2147483647 w 20000"/>
                <a:gd name="T3" fmla="*/ 2147483647 h 20000"/>
                <a:gd name="T4" fmla="*/ 0 w 20000"/>
                <a:gd name="T5" fmla="*/ 2147483647 h 20000"/>
                <a:gd name="T6" fmla="*/ 0 w 20000"/>
                <a:gd name="T7" fmla="*/ 0 h 20000"/>
                <a:gd name="T8" fmla="*/ 2147483647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6" y="0"/>
                  </a:moveTo>
                  <a:lnTo>
                    <a:pt x="19986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6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5" name="Freeform 22"/>
            <p:cNvSpPr>
              <a:spLocks noChangeAspect="1"/>
            </p:cNvSpPr>
            <p:nvPr/>
          </p:nvSpPr>
          <p:spPr bwMode="auto">
            <a:xfrm>
              <a:off x="5508625" y="2673350"/>
              <a:ext cx="1536700" cy="384175"/>
            </a:xfrm>
            <a:custGeom>
              <a:avLst/>
              <a:gdLst>
                <a:gd name="T0" fmla="*/ 2147483647 w 20000"/>
                <a:gd name="T1" fmla="*/ 0 h 20000"/>
                <a:gd name="T2" fmla="*/ 2147483647 w 20000"/>
                <a:gd name="T3" fmla="*/ 2147483647 h 20000"/>
                <a:gd name="T4" fmla="*/ 0 w 20000"/>
                <a:gd name="T5" fmla="*/ 2147483647 h 20000"/>
                <a:gd name="T6" fmla="*/ 0 w 20000"/>
                <a:gd name="T7" fmla="*/ 0 h 20000"/>
                <a:gd name="T8" fmla="*/ 2147483647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6" y="0"/>
                  </a:moveTo>
                  <a:lnTo>
                    <a:pt x="19986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6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6" name="Freeform 23"/>
            <p:cNvSpPr>
              <a:spLocks noChangeAspect="1"/>
            </p:cNvSpPr>
            <p:nvPr/>
          </p:nvSpPr>
          <p:spPr bwMode="auto">
            <a:xfrm>
              <a:off x="5508625" y="3057525"/>
              <a:ext cx="1536700" cy="382588"/>
            </a:xfrm>
            <a:custGeom>
              <a:avLst/>
              <a:gdLst>
                <a:gd name="T0" fmla="*/ 2147483647 w 20000"/>
                <a:gd name="T1" fmla="*/ 0 h 20000"/>
                <a:gd name="T2" fmla="*/ 2147483647 w 20000"/>
                <a:gd name="T3" fmla="*/ 2147483647 h 20000"/>
                <a:gd name="T4" fmla="*/ 0 w 20000"/>
                <a:gd name="T5" fmla="*/ 2147483647 h 20000"/>
                <a:gd name="T6" fmla="*/ 0 w 20000"/>
                <a:gd name="T7" fmla="*/ 0 h 20000"/>
                <a:gd name="T8" fmla="*/ 2147483647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6" y="0"/>
                  </a:moveTo>
                  <a:lnTo>
                    <a:pt x="19986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6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7" name="Freeform 24"/>
            <p:cNvSpPr>
              <a:spLocks noChangeAspect="1"/>
            </p:cNvSpPr>
            <p:nvPr/>
          </p:nvSpPr>
          <p:spPr bwMode="auto">
            <a:xfrm>
              <a:off x="5508625" y="3440113"/>
              <a:ext cx="1536700" cy="384175"/>
            </a:xfrm>
            <a:custGeom>
              <a:avLst/>
              <a:gdLst>
                <a:gd name="T0" fmla="*/ 2147483647 w 20000"/>
                <a:gd name="T1" fmla="*/ 0 h 20000"/>
                <a:gd name="T2" fmla="*/ 2147483647 w 20000"/>
                <a:gd name="T3" fmla="*/ 2147483647 h 20000"/>
                <a:gd name="T4" fmla="*/ 0 w 20000"/>
                <a:gd name="T5" fmla="*/ 2147483647 h 20000"/>
                <a:gd name="T6" fmla="*/ 0 w 20000"/>
                <a:gd name="T7" fmla="*/ 0 h 20000"/>
                <a:gd name="T8" fmla="*/ 2147483647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6" y="0"/>
                  </a:moveTo>
                  <a:lnTo>
                    <a:pt x="19986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6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8" name="Freeform 25"/>
            <p:cNvSpPr>
              <a:spLocks noChangeAspect="1"/>
            </p:cNvSpPr>
            <p:nvPr/>
          </p:nvSpPr>
          <p:spPr bwMode="auto">
            <a:xfrm>
              <a:off x="5508625" y="4208463"/>
              <a:ext cx="1536700" cy="384175"/>
            </a:xfrm>
            <a:custGeom>
              <a:avLst/>
              <a:gdLst>
                <a:gd name="T0" fmla="*/ 2147483647 w 20000"/>
                <a:gd name="T1" fmla="*/ 0 h 20000"/>
                <a:gd name="T2" fmla="*/ 2147483647 w 20000"/>
                <a:gd name="T3" fmla="*/ 2147483647 h 20000"/>
                <a:gd name="T4" fmla="*/ 0 w 20000"/>
                <a:gd name="T5" fmla="*/ 2147483647 h 20000"/>
                <a:gd name="T6" fmla="*/ 0 w 20000"/>
                <a:gd name="T7" fmla="*/ 0 h 20000"/>
                <a:gd name="T8" fmla="*/ 2147483647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6" y="0"/>
                  </a:moveTo>
                  <a:lnTo>
                    <a:pt x="19986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6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9" name="Freeform 26"/>
            <p:cNvSpPr>
              <a:spLocks noChangeAspect="1"/>
            </p:cNvSpPr>
            <p:nvPr/>
          </p:nvSpPr>
          <p:spPr bwMode="auto">
            <a:xfrm>
              <a:off x="5508625" y="4592638"/>
              <a:ext cx="1536700" cy="384175"/>
            </a:xfrm>
            <a:custGeom>
              <a:avLst/>
              <a:gdLst>
                <a:gd name="T0" fmla="*/ 2147483647 w 20000"/>
                <a:gd name="T1" fmla="*/ 0 h 20000"/>
                <a:gd name="T2" fmla="*/ 2147483647 w 20000"/>
                <a:gd name="T3" fmla="*/ 2147483647 h 20000"/>
                <a:gd name="T4" fmla="*/ 0 w 20000"/>
                <a:gd name="T5" fmla="*/ 2147483647 h 20000"/>
                <a:gd name="T6" fmla="*/ 0 w 20000"/>
                <a:gd name="T7" fmla="*/ 0 h 20000"/>
                <a:gd name="T8" fmla="*/ 2147483647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6" y="0"/>
                  </a:moveTo>
                  <a:lnTo>
                    <a:pt x="19986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6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0" name="Freeform 27"/>
            <p:cNvSpPr>
              <a:spLocks noChangeAspect="1"/>
            </p:cNvSpPr>
            <p:nvPr/>
          </p:nvSpPr>
          <p:spPr bwMode="auto">
            <a:xfrm>
              <a:off x="5508625" y="4976813"/>
              <a:ext cx="1536700" cy="384175"/>
            </a:xfrm>
            <a:custGeom>
              <a:avLst/>
              <a:gdLst>
                <a:gd name="T0" fmla="*/ 2147483647 w 20000"/>
                <a:gd name="T1" fmla="*/ 0 h 20000"/>
                <a:gd name="T2" fmla="*/ 2147483647 w 20000"/>
                <a:gd name="T3" fmla="*/ 2147483647 h 20000"/>
                <a:gd name="T4" fmla="*/ 0 w 20000"/>
                <a:gd name="T5" fmla="*/ 2147483647 h 20000"/>
                <a:gd name="T6" fmla="*/ 0 w 20000"/>
                <a:gd name="T7" fmla="*/ 0 h 20000"/>
                <a:gd name="T8" fmla="*/ 2147483647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6" y="0"/>
                  </a:moveTo>
                  <a:lnTo>
                    <a:pt x="19986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6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1" name="Freeform 28"/>
            <p:cNvSpPr>
              <a:spLocks noChangeAspect="1"/>
            </p:cNvSpPr>
            <p:nvPr/>
          </p:nvSpPr>
          <p:spPr bwMode="auto">
            <a:xfrm>
              <a:off x="5508625" y="5360988"/>
              <a:ext cx="1536700" cy="384175"/>
            </a:xfrm>
            <a:custGeom>
              <a:avLst/>
              <a:gdLst>
                <a:gd name="T0" fmla="*/ 2147483647 w 20000"/>
                <a:gd name="T1" fmla="*/ 0 h 20000"/>
                <a:gd name="T2" fmla="*/ 2147483647 w 20000"/>
                <a:gd name="T3" fmla="*/ 2147483647 h 20000"/>
                <a:gd name="T4" fmla="*/ 0 w 20000"/>
                <a:gd name="T5" fmla="*/ 2147483647 h 20000"/>
                <a:gd name="T6" fmla="*/ 0 w 20000"/>
                <a:gd name="T7" fmla="*/ 0 h 20000"/>
                <a:gd name="T8" fmla="*/ 2147483647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6" y="0"/>
                  </a:moveTo>
                  <a:lnTo>
                    <a:pt x="19986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6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2" name="Freeform 29"/>
            <p:cNvSpPr>
              <a:spLocks noChangeAspect="1"/>
            </p:cNvSpPr>
            <p:nvPr/>
          </p:nvSpPr>
          <p:spPr bwMode="auto">
            <a:xfrm>
              <a:off x="5508625" y="5745163"/>
              <a:ext cx="1536700" cy="382587"/>
            </a:xfrm>
            <a:custGeom>
              <a:avLst/>
              <a:gdLst>
                <a:gd name="T0" fmla="*/ 2147483647 w 20000"/>
                <a:gd name="T1" fmla="*/ 0 h 20000"/>
                <a:gd name="T2" fmla="*/ 2147483647 w 20000"/>
                <a:gd name="T3" fmla="*/ 2147483647 h 20000"/>
                <a:gd name="T4" fmla="*/ 0 w 20000"/>
                <a:gd name="T5" fmla="*/ 2147483647 h 20000"/>
                <a:gd name="T6" fmla="*/ 0 w 20000"/>
                <a:gd name="T7" fmla="*/ 0 h 20000"/>
                <a:gd name="T8" fmla="*/ 2147483647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6" y="0"/>
                  </a:moveTo>
                  <a:lnTo>
                    <a:pt x="19986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6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3" name="Rectangle 30"/>
            <p:cNvSpPr>
              <a:spLocks noChangeAspect="1" noChangeArrowheads="1"/>
            </p:cNvSpPr>
            <p:nvPr/>
          </p:nvSpPr>
          <p:spPr bwMode="auto">
            <a:xfrm>
              <a:off x="786580" y="1777999"/>
              <a:ext cx="3125019" cy="70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SzPct val="60000"/>
                <a:buFont typeface="Wingdings" pitchFamily="2" charset="2"/>
                <a:buChar char="q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ts val="600"/>
                </a:spcBef>
                <a:buSzTx/>
                <a:buFontTx/>
                <a:buNone/>
              </a:pPr>
              <a:r>
                <a:rPr lang="en-US" altLang="en-US" sz="1200" b="1" noProof="1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charset="0"/>
                </a:rPr>
                <a:t>Name of array </a:t>
              </a:r>
              <a:r>
                <a:rPr lang="en-US" altLang="en-US" sz="1200" noProof="1">
                  <a:solidFill>
                    <a:srgbClr val="000000"/>
                  </a:solidFill>
                  <a:latin typeface="Arial" charset="0"/>
                </a:rPr>
                <a:t>(note that all elements of this array have the same name, </a:t>
              </a:r>
              <a:r>
                <a:rPr lang="en-US" altLang="en-US" sz="1200" noProof="1">
                  <a:solidFill>
                    <a:srgbClr val="000000"/>
                  </a:solidFill>
                  <a:latin typeface="Lucida Console" pitchFamily="49" charset="0"/>
                </a:rPr>
                <a:t>c</a:t>
              </a:r>
              <a:r>
                <a:rPr lang="en-US" altLang="en-US" sz="1200" noProof="1">
                  <a:solidFill>
                    <a:srgbClr val="000000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34" name="Rectangle 31"/>
            <p:cNvSpPr>
              <a:spLocks noChangeAspect="1" noChangeArrowheads="1"/>
            </p:cNvSpPr>
            <p:nvPr/>
          </p:nvSpPr>
          <p:spPr bwMode="auto">
            <a:xfrm>
              <a:off x="786581" y="5364163"/>
              <a:ext cx="3125019" cy="608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SzPct val="60000"/>
                <a:buFont typeface="Wingdings" pitchFamily="2" charset="2"/>
                <a:buChar char="q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 noProof="1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charset="0"/>
                </a:rPr>
                <a:t>Index</a:t>
              </a:r>
              <a:r>
                <a:rPr lang="en-US" altLang="en-US" sz="1200" noProof="1">
                  <a:solidFill>
                    <a:srgbClr val="000000"/>
                  </a:solidFill>
                  <a:latin typeface="Arial" charset="0"/>
                </a:rPr>
                <a:t> (or subscript) of the element in array </a:t>
              </a:r>
              <a:r>
                <a:rPr lang="en-US" altLang="en-US" sz="1200" noProof="1">
                  <a:solidFill>
                    <a:srgbClr val="000000"/>
                  </a:solidFill>
                  <a:latin typeface="Lucida Console" pitchFamily="49" charset="0"/>
                </a:rPr>
                <a:t>c</a:t>
              </a:r>
              <a:r>
                <a:rPr lang="en-US" altLang="en-US" sz="1200">
                  <a:solidFill>
                    <a:srgbClr val="000000"/>
                  </a:solidFill>
                  <a:latin typeface="Lucida Console" pitchFamily="49" charset="0"/>
                </a:rPr>
                <a:t>, begin from 0</a:t>
              </a:r>
              <a:endParaRPr lang="en-US" altLang="en-US" sz="1200" noProof="1">
                <a:solidFill>
                  <a:srgbClr val="000000"/>
                </a:solidFill>
                <a:latin typeface="Lucida Console" pitchFamily="49" charset="0"/>
              </a:endParaRPr>
            </a:p>
          </p:txBody>
        </p:sp>
        <p:sp>
          <p:nvSpPr>
            <p:cNvPr id="35" name="Freeform 32"/>
            <p:cNvSpPr>
              <a:spLocks noChangeAspect="1"/>
            </p:cNvSpPr>
            <p:nvPr/>
          </p:nvSpPr>
          <p:spPr bwMode="auto">
            <a:xfrm rot="20660074">
              <a:off x="3671080" y="1826282"/>
              <a:ext cx="836158" cy="244475"/>
            </a:xfrm>
            <a:custGeom>
              <a:avLst/>
              <a:gdLst>
                <a:gd name="T0" fmla="*/ 2147483647 w 20000"/>
                <a:gd name="T1" fmla="*/ 0 h 20000"/>
                <a:gd name="T2" fmla="*/ 0 w 20000"/>
                <a:gd name="T3" fmla="*/ 2147483647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82" y="0"/>
                  </a:moveTo>
                  <a:lnTo>
                    <a:pt x="0" y="1992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6" name="Freeform 33"/>
            <p:cNvSpPr>
              <a:spLocks noChangeAspect="1"/>
            </p:cNvSpPr>
            <p:nvPr/>
          </p:nvSpPr>
          <p:spPr bwMode="auto">
            <a:xfrm>
              <a:off x="2820988" y="5916613"/>
              <a:ext cx="2260600" cy="38417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2147483647 h 20000"/>
                <a:gd name="T4" fmla="*/ 2147483647 w 20000"/>
                <a:gd name="T5" fmla="*/ 2147483647 h 20000"/>
                <a:gd name="T6" fmla="*/ 2147483647 w 20000"/>
                <a:gd name="T7" fmla="*/ 2147483647 h 200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00"/>
                <a:gd name="T13" fmla="*/ 0 h 20000"/>
                <a:gd name="T14" fmla="*/ 20000 w 20000"/>
                <a:gd name="T15" fmla="*/ 20000 h 20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00" h="20000">
                  <a:moveTo>
                    <a:pt x="0" y="0"/>
                  </a:moveTo>
                  <a:lnTo>
                    <a:pt x="0" y="19944"/>
                  </a:lnTo>
                  <a:lnTo>
                    <a:pt x="19991" y="19944"/>
                  </a:lnTo>
                  <a:lnTo>
                    <a:pt x="19991" y="888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7" name="Rectangle 34"/>
            <p:cNvSpPr>
              <a:spLocks noChangeAspect="1" noChangeArrowheads="1"/>
            </p:cNvSpPr>
            <p:nvPr/>
          </p:nvSpPr>
          <p:spPr bwMode="auto">
            <a:xfrm>
              <a:off x="4572000" y="1639888"/>
              <a:ext cx="846138" cy="280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SzPct val="60000"/>
                <a:buFont typeface="Wingdings" pitchFamily="2" charset="2"/>
                <a:buChar char="q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noProof="1">
                  <a:solidFill>
                    <a:srgbClr val="000000"/>
                  </a:solidFill>
                  <a:latin typeface="Lucida Console" pitchFamily="49" charset="0"/>
                </a:rPr>
                <a:t>c[ 0 ]</a:t>
              </a:r>
            </a:p>
          </p:txBody>
        </p:sp>
        <p:sp>
          <p:nvSpPr>
            <p:cNvPr id="38" name="Rectangle 35"/>
            <p:cNvSpPr>
              <a:spLocks noChangeAspect="1" noChangeArrowheads="1"/>
            </p:cNvSpPr>
            <p:nvPr/>
          </p:nvSpPr>
          <p:spPr bwMode="auto">
            <a:xfrm>
              <a:off x="4572000" y="2022475"/>
              <a:ext cx="846138" cy="28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SzPct val="60000"/>
                <a:buFont typeface="Wingdings" pitchFamily="2" charset="2"/>
                <a:buChar char="q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noProof="1">
                  <a:solidFill>
                    <a:srgbClr val="000000"/>
                  </a:solidFill>
                  <a:latin typeface="Lucida Console" pitchFamily="49" charset="0"/>
                </a:rPr>
                <a:t>c[ 1 ]</a:t>
              </a:r>
            </a:p>
          </p:txBody>
        </p:sp>
        <p:sp>
          <p:nvSpPr>
            <p:cNvPr id="39" name="Rectangle 36"/>
            <p:cNvSpPr>
              <a:spLocks noChangeAspect="1" noChangeArrowheads="1"/>
            </p:cNvSpPr>
            <p:nvPr/>
          </p:nvSpPr>
          <p:spPr bwMode="auto">
            <a:xfrm>
              <a:off x="4572000" y="2362200"/>
              <a:ext cx="914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SzPct val="60000"/>
                <a:buFont typeface="Wingdings" pitchFamily="2" charset="2"/>
                <a:buChar char="q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noProof="1">
                  <a:solidFill>
                    <a:srgbClr val="000000"/>
                  </a:solidFill>
                  <a:latin typeface="Lucida Console" pitchFamily="49" charset="0"/>
                </a:rPr>
                <a:t>c[ 2 ]</a:t>
              </a:r>
            </a:p>
          </p:txBody>
        </p:sp>
        <p:sp>
          <p:nvSpPr>
            <p:cNvPr id="40" name="Rectangle 37"/>
            <p:cNvSpPr>
              <a:spLocks noChangeAspect="1" noChangeArrowheads="1"/>
            </p:cNvSpPr>
            <p:nvPr/>
          </p:nvSpPr>
          <p:spPr bwMode="auto">
            <a:xfrm>
              <a:off x="4572000" y="2787650"/>
              <a:ext cx="846138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SzPct val="60000"/>
                <a:buFont typeface="Wingdings" pitchFamily="2" charset="2"/>
                <a:buChar char="q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noProof="1">
                  <a:solidFill>
                    <a:srgbClr val="000000"/>
                  </a:solidFill>
                  <a:latin typeface="Lucida Console" pitchFamily="49" charset="0"/>
                </a:rPr>
                <a:t>c[ 3 ]</a:t>
              </a:r>
            </a:p>
          </p:txBody>
        </p:sp>
        <p:sp>
          <p:nvSpPr>
            <p:cNvPr id="41" name="Rectangle 38"/>
            <p:cNvSpPr>
              <a:spLocks noChangeAspect="1" noChangeArrowheads="1"/>
            </p:cNvSpPr>
            <p:nvPr/>
          </p:nvSpPr>
          <p:spPr bwMode="auto">
            <a:xfrm>
              <a:off x="4572000" y="3170238"/>
              <a:ext cx="846138" cy="280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SzPct val="60000"/>
                <a:buFont typeface="Wingdings" pitchFamily="2" charset="2"/>
                <a:buChar char="q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noProof="1">
                  <a:solidFill>
                    <a:srgbClr val="000000"/>
                  </a:solidFill>
                  <a:latin typeface="Lucida Console" pitchFamily="49" charset="0"/>
                </a:rPr>
                <a:t>c[ 4 ]</a:t>
              </a:r>
            </a:p>
          </p:txBody>
        </p:sp>
        <p:sp>
          <p:nvSpPr>
            <p:cNvPr id="42" name="Rectangle 39"/>
            <p:cNvSpPr>
              <a:spLocks noChangeAspect="1" noChangeArrowheads="1"/>
            </p:cNvSpPr>
            <p:nvPr/>
          </p:nvSpPr>
          <p:spPr bwMode="auto">
            <a:xfrm>
              <a:off x="4572000" y="3552825"/>
              <a:ext cx="846138" cy="28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SzPct val="60000"/>
                <a:buFont typeface="Wingdings" pitchFamily="2" charset="2"/>
                <a:buChar char="q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noProof="1">
                  <a:solidFill>
                    <a:srgbClr val="000000"/>
                  </a:solidFill>
                  <a:latin typeface="Lucida Console" pitchFamily="49" charset="0"/>
                </a:rPr>
                <a:t>c[ 5 ]</a:t>
              </a:r>
            </a:p>
          </p:txBody>
        </p:sp>
        <p:sp>
          <p:nvSpPr>
            <p:cNvPr id="43" name="Rectangle 40"/>
            <p:cNvSpPr>
              <a:spLocks noChangeAspect="1" noChangeArrowheads="1"/>
            </p:cNvSpPr>
            <p:nvPr/>
          </p:nvSpPr>
          <p:spPr bwMode="auto">
            <a:xfrm>
              <a:off x="4572000" y="3935413"/>
              <a:ext cx="846138" cy="280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SzPct val="60000"/>
                <a:buFont typeface="Wingdings" pitchFamily="2" charset="2"/>
                <a:buChar char="q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noProof="1">
                  <a:solidFill>
                    <a:srgbClr val="000000"/>
                  </a:solidFill>
                  <a:latin typeface="Lucida Console" pitchFamily="49" charset="0"/>
                </a:rPr>
                <a:t>c[ 6 ]</a:t>
              </a:r>
            </a:p>
          </p:txBody>
        </p:sp>
        <p:sp>
          <p:nvSpPr>
            <p:cNvPr id="44" name="Rectangle 41"/>
            <p:cNvSpPr>
              <a:spLocks noChangeAspect="1" noChangeArrowheads="1"/>
            </p:cNvSpPr>
            <p:nvPr/>
          </p:nvSpPr>
          <p:spPr bwMode="auto">
            <a:xfrm>
              <a:off x="4572000" y="4318000"/>
              <a:ext cx="846138" cy="28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SzPct val="60000"/>
                <a:buFont typeface="Wingdings" pitchFamily="2" charset="2"/>
                <a:buChar char="q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noProof="1">
                  <a:solidFill>
                    <a:srgbClr val="000000"/>
                  </a:solidFill>
                  <a:latin typeface="Lucida Console" pitchFamily="49" charset="0"/>
                </a:rPr>
                <a:t>c[ 7 ]</a:t>
              </a:r>
            </a:p>
          </p:txBody>
        </p:sp>
        <p:sp>
          <p:nvSpPr>
            <p:cNvPr id="45" name="Rectangle 42"/>
            <p:cNvSpPr>
              <a:spLocks noChangeAspect="1" noChangeArrowheads="1"/>
            </p:cNvSpPr>
            <p:nvPr/>
          </p:nvSpPr>
          <p:spPr bwMode="auto">
            <a:xfrm>
              <a:off x="4572000" y="4700588"/>
              <a:ext cx="846138" cy="280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SzPct val="60000"/>
                <a:buFont typeface="Wingdings" pitchFamily="2" charset="2"/>
                <a:buChar char="q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noProof="1">
                  <a:solidFill>
                    <a:srgbClr val="000000"/>
                  </a:solidFill>
                  <a:latin typeface="Lucida Console" pitchFamily="49" charset="0"/>
                </a:rPr>
                <a:t>c[ 8 ]</a:t>
              </a:r>
            </a:p>
          </p:txBody>
        </p:sp>
        <p:sp>
          <p:nvSpPr>
            <p:cNvPr id="46" name="Rectangle 43"/>
            <p:cNvSpPr>
              <a:spLocks noChangeAspect="1" noChangeArrowheads="1"/>
            </p:cNvSpPr>
            <p:nvPr/>
          </p:nvSpPr>
          <p:spPr bwMode="auto">
            <a:xfrm>
              <a:off x="4572000" y="5083175"/>
              <a:ext cx="846138" cy="28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SzPct val="60000"/>
                <a:buFont typeface="Wingdings" pitchFamily="2" charset="2"/>
                <a:buChar char="q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noProof="1">
                  <a:solidFill>
                    <a:srgbClr val="000000"/>
                  </a:solidFill>
                  <a:latin typeface="Lucida Console" pitchFamily="49" charset="0"/>
                </a:rPr>
                <a:t>c[ 9 ]</a:t>
              </a:r>
            </a:p>
          </p:txBody>
        </p:sp>
        <p:sp>
          <p:nvSpPr>
            <p:cNvPr id="47" name="Rectangle 44"/>
            <p:cNvSpPr>
              <a:spLocks noChangeAspect="1" noChangeArrowheads="1"/>
            </p:cNvSpPr>
            <p:nvPr/>
          </p:nvSpPr>
          <p:spPr bwMode="auto">
            <a:xfrm>
              <a:off x="4572000" y="5486400"/>
              <a:ext cx="990600" cy="265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SzPct val="60000"/>
                <a:buFont typeface="Wingdings" pitchFamily="2" charset="2"/>
                <a:buChar char="q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noProof="1">
                  <a:solidFill>
                    <a:srgbClr val="000000"/>
                  </a:solidFill>
                  <a:latin typeface="Lucida Console" pitchFamily="49" charset="0"/>
                </a:rPr>
                <a:t>c[ 10 ]</a:t>
              </a:r>
            </a:p>
          </p:txBody>
        </p:sp>
        <p:sp>
          <p:nvSpPr>
            <p:cNvPr id="48" name="Rectangle 45"/>
            <p:cNvSpPr>
              <a:spLocks noChangeAspect="1" noChangeArrowheads="1"/>
            </p:cNvSpPr>
            <p:nvPr/>
          </p:nvSpPr>
          <p:spPr bwMode="auto">
            <a:xfrm>
              <a:off x="4572000" y="5867400"/>
              <a:ext cx="998538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SzPct val="60000"/>
                <a:buFont typeface="Wingdings" pitchFamily="2" charset="2"/>
                <a:buChar char="q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noProof="1">
                  <a:solidFill>
                    <a:srgbClr val="000000"/>
                  </a:solidFill>
                  <a:latin typeface="Lucida Console" pitchFamily="49" charset="0"/>
                </a:rPr>
                <a:t>c[ 11 ]</a:t>
              </a:r>
            </a:p>
          </p:txBody>
        </p:sp>
        <p:grpSp>
          <p:nvGrpSpPr>
            <p:cNvPr id="49" name="Group 46"/>
            <p:cNvGrpSpPr>
              <a:grpSpLocks noChangeAspect="1"/>
            </p:cNvGrpSpPr>
            <p:nvPr/>
          </p:nvGrpSpPr>
          <p:grpSpPr bwMode="auto">
            <a:xfrm>
              <a:off x="5873750" y="1639888"/>
              <a:ext cx="579438" cy="4400550"/>
              <a:chOff x="0" y="0"/>
              <a:chExt cx="20000" cy="20005"/>
            </a:xfrm>
          </p:grpSpPr>
          <p:sp>
            <p:nvSpPr>
              <p:cNvPr id="50" name="Rectangle 47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20000" cy="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SzPct val="60000"/>
                  <a:buFont typeface="Wingdings" pitchFamily="2" charset="2"/>
                  <a:buChar char="q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200" noProof="1">
                    <a:solidFill>
                      <a:srgbClr val="000000"/>
                    </a:solidFill>
                    <a:latin typeface="Lucida Console" pitchFamily="49" charset="0"/>
                  </a:rPr>
                  <a:t>-45</a:t>
                </a:r>
              </a:p>
            </p:txBody>
          </p:sp>
          <p:sp>
            <p:nvSpPr>
              <p:cNvPr id="51" name="Rectangle 48"/>
              <p:cNvSpPr>
                <a:spLocks noChangeAspect="1" noChangeArrowheads="1"/>
              </p:cNvSpPr>
              <p:nvPr/>
            </p:nvSpPr>
            <p:spPr bwMode="auto">
              <a:xfrm>
                <a:off x="0" y="1741"/>
                <a:ext cx="20000" cy="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SzPct val="60000"/>
                  <a:buFont typeface="Wingdings" pitchFamily="2" charset="2"/>
                  <a:buChar char="q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200" noProof="1">
                    <a:solidFill>
                      <a:srgbClr val="000000"/>
                    </a:solidFill>
                    <a:latin typeface="Lucida Console" pitchFamily="49" charset="0"/>
                  </a:rPr>
                  <a:t>6</a:t>
                </a:r>
              </a:p>
            </p:txBody>
          </p:sp>
          <p:sp>
            <p:nvSpPr>
              <p:cNvPr id="52" name="Rectangle 49"/>
              <p:cNvSpPr>
                <a:spLocks noChangeAspect="1" noChangeArrowheads="1"/>
              </p:cNvSpPr>
              <p:nvPr/>
            </p:nvSpPr>
            <p:spPr bwMode="auto">
              <a:xfrm>
                <a:off x="0" y="3482"/>
                <a:ext cx="20000" cy="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SzPct val="60000"/>
                  <a:buFont typeface="Wingdings" pitchFamily="2" charset="2"/>
                  <a:buChar char="q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200" noProof="1">
                    <a:solidFill>
                      <a:srgbClr val="000000"/>
                    </a:solidFill>
                    <a:latin typeface="Lucida Console" pitchFamily="49" charset="0"/>
                  </a:rPr>
                  <a:t>0</a:t>
                </a:r>
              </a:p>
            </p:txBody>
          </p:sp>
          <p:sp>
            <p:nvSpPr>
              <p:cNvPr id="53" name="Rectangle 50"/>
              <p:cNvSpPr>
                <a:spLocks noChangeAspect="1" noChangeArrowheads="1"/>
              </p:cNvSpPr>
              <p:nvPr/>
            </p:nvSpPr>
            <p:spPr bwMode="auto">
              <a:xfrm>
                <a:off x="0" y="5217"/>
                <a:ext cx="20000" cy="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SzPct val="60000"/>
                  <a:buFont typeface="Wingdings" pitchFamily="2" charset="2"/>
                  <a:buChar char="q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200" noProof="1">
                    <a:solidFill>
                      <a:srgbClr val="000000"/>
                    </a:solidFill>
                    <a:latin typeface="Lucida Console" pitchFamily="49" charset="0"/>
                  </a:rPr>
                  <a:t>72</a:t>
                </a:r>
              </a:p>
            </p:txBody>
          </p:sp>
          <p:sp>
            <p:nvSpPr>
              <p:cNvPr id="54" name="Rectangle 51"/>
              <p:cNvSpPr>
                <a:spLocks noChangeAspect="1" noChangeArrowheads="1"/>
              </p:cNvSpPr>
              <p:nvPr/>
            </p:nvSpPr>
            <p:spPr bwMode="auto">
              <a:xfrm>
                <a:off x="0" y="6958"/>
                <a:ext cx="20000" cy="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SzPct val="60000"/>
                  <a:buFont typeface="Wingdings" pitchFamily="2" charset="2"/>
                  <a:buChar char="q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200" noProof="1">
                    <a:solidFill>
                      <a:srgbClr val="000000"/>
                    </a:solidFill>
                    <a:latin typeface="Lucida Console" pitchFamily="49" charset="0"/>
                  </a:rPr>
                  <a:t>1543</a:t>
                </a:r>
              </a:p>
            </p:txBody>
          </p:sp>
          <p:sp>
            <p:nvSpPr>
              <p:cNvPr id="55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0" y="8698"/>
                <a:ext cx="20000" cy="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SzPct val="60000"/>
                  <a:buFont typeface="Wingdings" pitchFamily="2" charset="2"/>
                  <a:buChar char="q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200" noProof="1">
                    <a:solidFill>
                      <a:srgbClr val="000000"/>
                    </a:solidFill>
                    <a:latin typeface="Lucida Console" pitchFamily="49" charset="0"/>
                  </a:rPr>
                  <a:t>-89</a:t>
                </a:r>
              </a:p>
            </p:txBody>
          </p:sp>
          <p:sp>
            <p:nvSpPr>
              <p:cNvPr id="56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0" y="10439"/>
                <a:ext cx="20000" cy="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SzPct val="60000"/>
                  <a:buFont typeface="Wingdings" pitchFamily="2" charset="2"/>
                  <a:buChar char="q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200" noProof="1">
                    <a:solidFill>
                      <a:srgbClr val="000000"/>
                    </a:solidFill>
                    <a:latin typeface="Lucida Console" pitchFamily="49" charset="0"/>
                  </a:rPr>
                  <a:t>0</a:t>
                </a:r>
              </a:p>
            </p:txBody>
          </p:sp>
          <p:sp>
            <p:nvSpPr>
              <p:cNvPr id="57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0" y="12176"/>
                <a:ext cx="20000" cy="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SzPct val="60000"/>
                  <a:buFont typeface="Wingdings" pitchFamily="2" charset="2"/>
                  <a:buChar char="q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200" noProof="1">
                    <a:solidFill>
                      <a:srgbClr val="000000"/>
                    </a:solidFill>
                    <a:latin typeface="Lucida Console" pitchFamily="49" charset="0"/>
                  </a:rPr>
                  <a:t>62</a:t>
                </a:r>
              </a:p>
            </p:txBody>
          </p:sp>
          <p:sp>
            <p:nvSpPr>
              <p:cNvPr id="58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0" y="13915"/>
                <a:ext cx="20000" cy="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SzPct val="60000"/>
                  <a:buFont typeface="Wingdings" pitchFamily="2" charset="2"/>
                  <a:buChar char="q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200" noProof="1">
                    <a:solidFill>
                      <a:srgbClr val="000000"/>
                    </a:solidFill>
                    <a:latin typeface="Lucida Console" pitchFamily="49" charset="0"/>
                  </a:rPr>
                  <a:t>-3</a:t>
                </a:r>
              </a:p>
            </p:txBody>
          </p:sp>
          <p:sp>
            <p:nvSpPr>
              <p:cNvPr id="59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0" y="15656"/>
                <a:ext cx="20000" cy="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SzPct val="60000"/>
                  <a:buFont typeface="Wingdings" pitchFamily="2" charset="2"/>
                  <a:buChar char="q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200" noProof="1">
                    <a:solidFill>
                      <a:srgbClr val="000000"/>
                    </a:solidFill>
                    <a:latin typeface="Lucida Console" pitchFamily="49" charset="0"/>
                  </a:rPr>
                  <a:t>1</a:t>
                </a:r>
              </a:p>
            </p:txBody>
          </p:sp>
          <p:sp>
            <p:nvSpPr>
              <p:cNvPr id="60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0" y="17397"/>
                <a:ext cx="20000" cy="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SzPct val="60000"/>
                  <a:buFont typeface="Wingdings" pitchFamily="2" charset="2"/>
                  <a:buChar char="q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200" noProof="1">
                    <a:solidFill>
                      <a:srgbClr val="000000"/>
                    </a:solidFill>
                    <a:latin typeface="Lucida Console" pitchFamily="49" charset="0"/>
                  </a:rPr>
                  <a:t>6453</a:t>
                </a:r>
              </a:p>
            </p:txBody>
          </p:sp>
          <p:sp>
            <p:nvSpPr>
              <p:cNvPr id="61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0" y="19132"/>
                <a:ext cx="20000" cy="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SzPct val="60000"/>
                  <a:buFont typeface="Wingdings" pitchFamily="2" charset="2"/>
                  <a:buChar char="q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Wingdings" pitchFamily="2" charset="2"/>
                  <a:buChar char="ü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200" noProof="1">
                    <a:solidFill>
                      <a:srgbClr val="000000"/>
                    </a:solidFill>
                    <a:latin typeface="Lucida Console" pitchFamily="49" charset="0"/>
                  </a:rPr>
                  <a:t>78</a:t>
                </a:r>
              </a:p>
            </p:txBody>
          </p:sp>
        </p:grpSp>
        <p:sp>
          <p:nvSpPr>
            <p:cNvPr id="62" name="Rectangle 30"/>
            <p:cNvSpPr>
              <a:spLocks noChangeAspect="1" noChangeArrowheads="1"/>
            </p:cNvSpPr>
            <p:nvPr/>
          </p:nvSpPr>
          <p:spPr bwMode="auto">
            <a:xfrm>
              <a:off x="786581" y="3581400"/>
              <a:ext cx="2163097" cy="443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SzPct val="60000"/>
                <a:buFont typeface="Wingdings" pitchFamily="2" charset="2"/>
                <a:buChar char="q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 b="1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charset="0"/>
                </a:rPr>
                <a:t>Value of each element</a:t>
              </a:r>
              <a:endParaRPr lang="en-US" altLang="en-US" sz="1200" b="1" noProof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endParaRPr>
            </a:p>
          </p:txBody>
        </p:sp>
        <p:sp>
          <p:nvSpPr>
            <p:cNvPr id="63" name="Freeform 32"/>
            <p:cNvSpPr>
              <a:spLocks noChangeAspect="1"/>
            </p:cNvSpPr>
            <p:nvPr/>
          </p:nvSpPr>
          <p:spPr bwMode="auto">
            <a:xfrm>
              <a:off x="2819400" y="3352800"/>
              <a:ext cx="2819400" cy="298450"/>
            </a:xfrm>
            <a:custGeom>
              <a:avLst/>
              <a:gdLst>
                <a:gd name="T0" fmla="*/ 2147483647 w 20000"/>
                <a:gd name="T1" fmla="*/ 0 h 20000"/>
                <a:gd name="T2" fmla="*/ 0 w 20000"/>
                <a:gd name="T3" fmla="*/ 2147483647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82" y="0"/>
                  </a:moveTo>
                  <a:lnTo>
                    <a:pt x="0" y="1992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93759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Single Dimensional Array in Java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b="1" smtClean="0">
                <a:latin typeface="Arial" charset="0"/>
                <a:cs typeface="Arial" charset="0"/>
              </a:rPr>
              <a:t>Syntax: </a:t>
            </a:r>
            <a:r>
              <a:rPr lang="en-US" altLang="en-US" sz="2000" smtClean="0">
                <a:latin typeface="Arial" charset="0"/>
                <a:cs typeface="Arial" charset="0"/>
              </a:rPr>
              <a:t>Three ways to declare an array are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A82800"/>
                </a:solidFill>
                <a:latin typeface="Courier New" pitchFamily="49" charset="0"/>
                <a:cs typeface="Courier New" pitchFamily="49" charset="0"/>
              </a:rPr>
              <a:t>datatype[] identifier; 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A82800"/>
                </a:solidFill>
                <a:latin typeface="Courier New" pitchFamily="49" charset="0"/>
                <a:cs typeface="Courier New" pitchFamily="49" charset="0"/>
              </a:rPr>
              <a:t>datatype[] identifier = new datatype[size]; 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A82800"/>
                </a:solidFill>
                <a:latin typeface="Courier New" pitchFamily="49" charset="0"/>
                <a:cs typeface="Courier New" pitchFamily="49" charset="0"/>
              </a:rPr>
              <a:t>datatype[] identifier = {value1,value2,…valueN};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>
                <a:latin typeface="Arial" charset="0"/>
                <a:cs typeface="Arial" charset="0"/>
              </a:rPr>
              <a:t>You can also place the square brackets after the array's name: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None/>
            </a:pPr>
            <a:r>
              <a:rPr lang="en-US" altLang="en-US" sz="1800" b="1" smtClean="0">
                <a:solidFill>
                  <a:srgbClr val="A82800"/>
                </a:solidFill>
                <a:latin typeface="Courier New" pitchFamily="49" charset="0"/>
                <a:cs typeface="Courier New" pitchFamily="49" charset="0"/>
              </a:rPr>
              <a:t>datatype identifier[];</a:t>
            </a:r>
            <a:r>
              <a:rPr lang="en-US" altLang="en-US" sz="18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//this form is discouraged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b="1" smtClean="0">
                <a:latin typeface="Arial" charset="0"/>
                <a:cs typeface="Arial" charset="0"/>
              </a:rPr>
              <a:t>Example: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en-US" sz="20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US" altLang="en-US" sz="1800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byte</a:t>
            </a:r>
            <a:r>
              <a:rPr lang="en-US" altLang="en-US" sz="18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[] bArray;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en-US" sz="1800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	float</a:t>
            </a:r>
            <a:r>
              <a:rPr lang="en-US" altLang="en-US" sz="18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[] fArray = </a:t>
            </a:r>
            <a:r>
              <a:rPr lang="en-US" altLang="en-US" sz="1800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new</a:t>
            </a:r>
            <a:r>
              <a:rPr lang="en-US" altLang="en-US" sz="18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800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float</a:t>
            </a:r>
            <a:r>
              <a:rPr lang="en-US" altLang="en-US" sz="18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[20];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en-US" sz="1800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	int</a:t>
            </a:r>
            <a:r>
              <a:rPr lang="en-US" altLang="en-US" sz="18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[] iArray = { 32, 27, 64, 18, 95, 14, 90, 70, 60, 37 };</a:t>
            </a:r>
            <a:endParaRPr lang="en-US" altLang="en-US" sz="1800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0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Array Declarations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800" smtClean="0">
                <a:latin typeface="Arial" charset="0"/>
                <a:cs typeface="Arial" charset="0"/>
              </a:rPr>
              <a:t>Examine array </a:t>
            </a:r>
            <a:r>
              <a:rPr lang="en-US" altLang="en-US" sz="28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bArray, fArray, iArray:</a:t>
            </a:r>
            <a:endParaRPr lang="en-US" altLang="en-US" sz="2800" smtClean="0">
              <a:latin typeface="Lucida Console" pitchFamily="49" charset="0"/>
              <a:cs typeface="Arial" charset="0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bArray, fArray, iArray </a:t>
            </a:r>
            <a:r>
              <a:rPr lang="en-US" altLang="en-US" sz="2400" smtClean="0">
                <a:latin typeface="Arial" charset="0"/>
                <a:cs typeface="Arial" charset="0"/>
              </a:rPr>
              <a:t>is the array </a:t>
            </a:r>
            <a:r>
              <a:rPr lang="en-US" altLang="en-US" sz="2400" i="1" smtClean="0">
                <a:latin typeface="Arial" charset="0"/>
                <a:cs typeface="Arial" charset="0"/>
              </a:rPr>
              <a:t>name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fArray</a:t>
            </a:r>
            <a:r>
              <a:rPr lang="en-US" altLang="en-US" sz="2400" smtClean="0">
                <a:latin typeface="Lucida Console" pitchFamily="49" charset="0"/>
                <a:cs typeface="Arial" charset="0"/>
              </a:rPr>
              <a:t>.length</a:t>
            </a:r>
            <a:r>
              <a:rPr lang="en-US" altLang="en-US" sz="2400" smtClean="0">
                <a:latin typeface="Arial" charset="0"/>
                <a:cs typeface="Arial" charset="0"/>
              </a:rPr>
              <a:t> accesses array </a:t>
            </a:r>
            <a:r>
              <a:rPr lang="en-US" altLang="en-US" sz="2400" smtClean="0">
                <a:latin typeface="Lucida Console" pitchFamily="49" charset="0"/>
                <a:cs typeface="Arial" charset="0"/>
              </a:rPr>
              <a:t>c</a:t>
            </a:r>
            <a:r>
              <a:rPr lang="en-US" altLang="en-US" sz="2400" smtClean="0">
                <a:latin typeface="Arial" charset="0"/>
                <a:cs typeface="Arial" charset="0"/>
              </a:rPr>
              <a:t>’s </a:t>
            </a:r>
            <a:r>
              <a:rPr lang="en-US" altLang="en-US" sz="2400" i="1" smtClean="0">
                <a:latin typeface="Arial" charset="0"/>
                <a:cs typeface="Arial" charset="0"/>
              </a:rPr>
              <a:t>length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iArray</a:t>
            </a:r>
            <a:r>
              <a:rPr lang="en-US" altLang="en-US" sz="2400" smtClean="0">
                <a:latin typeface="Arial" charset="0"/>
                <a:cs typeface="Arial" charset="0"/>
              </a:rPr>
              <a:t> has 10 </a:t>
            </a:r>
            <a:r>
              <a:rPr lang="en-US" altLang="en-US" sz="2400" i="1" smtClean="0">
                <a:latin typeface="Arial" charset="0"/>
                <a:cs typeface="Arial" charset="0"/>
              </a:rPr>
              <a:t>elements</a:t>
            </a:r>
            <a:r>
              <a:rPr lang="en-US" altLang="en-US" sz="2400">
                <a:latin typeface="Arial" charset="0"/>
                <a:cs typeface="Arial" charset="0"/>
              </a:rPr>
              <a:t>:</a:t>
            </a:r>
            <a:endParaRPr lang="en-US" altLang="en-US" sz="2400" smtClean="0">
              <a:latin typeface="Arial" charset="0"/>
              <a:cs typeface="Arial" charset="0"/>
            </a:endParaRPr>
          </a:p>
          <a:p>
            <a:pPr lvl="1" eaLnBrk="1" hangingPunct="1">
              <a:spcAft>
                <a:spcPts val="600"/>
              </a:spcAft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	</a:t>
            </a:r>
            <a:r>
              <a:rPr lang="en-US" altLang="en-US" sz="24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iArray</a:t>
            </a:r>
            <a:r>
              <a:rPr lang="en-US" altLang="en-US" sz="2400" smtClean="0">
                <a:latin typeface="Lucida Console" pitchFamily="49" charset="0"/>
                <a:cs typeface="Arial" charset="0"/>
              </a:rPr>
              <a:t>[0]</a:t>
            </a:r>
            <a:r>
              <a:rPr lang="en-US" altLang="en-US" sz="2400" smtClean="0">
                <a:latin typeface="Arial" charset="0"/>
                <a:cs typeface="Arial" charset="0"/>
              </a:rPr>
              <a:t>, </a:t>
            </a:r>
            <a:r>
              <a:rPr lang="en-US" altLang="en-US" sz="24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iArray</a:t>
            </a:r>
            <a:r>
              <a:rPr lang="en-US" altLang="en-US" sz="2400" smtClean="0">
                <a:latin typeface="Arial" charset="0"/>
                <a:cs typeface="Arial" charset="0"/>
              </a:rPr>
              <a:t> </a:t>
            </a:r>
            <a:r>
              <a:rPr lang="en-US" altLang="en-US" sz="2400" smtClean="0">
                <a:latin typeface="Lucida Console" pitchFamily="49" charset="0"/>
                <a:cs typeface="Arial" charset="0"/>
              </a:rPr>
              <a:t>[1]</a:t>
            </a:r>
            <a:r>
              <a:rPr lang="en-US" altLang="en-US" sz="2400" smtClean="0">
                <a:latin typeface="Arial" charset="0"/>
                <a:cs typeface="Arial" charset="0"/>
              </a:rPr>
              <a:t>, … </a:t>
            </a:r>
            <a:r>
              <a:rPr lang="en-US" altLang="en-US" sz="2400" smtClean="0">
                <a:latin typeface="Lucida Console" pitchFamily="49" charset="0"/>
                <a:cs typeface="Arial" charset="0"/>
              </a:rPr>
              <a:t>, </a:t>
            </a:r>
            <a:r>
              <a:rPr lang="en-US" altLang="en-US" sz="24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iArray</a:t>
            </a:r>
            <a:r>
              <a:rPr lang="en-US" altLang="en-US" sz="2400" smtClean="0">
                <a:latin typeface="Arial" charset="0"/>
                <a:cs typeface="Arial" charset="0"/>
              </a:rPr>
              <a:t> </a:t>
            </a:r>
            <a:r>
              <a:rPr lang="en-US" altLang="en-US" sz="2400" smtClean="0">
                <a:latin typeface="Lucida Console" pitchFamily="49" charset="0"/>
                <a:cs typeface="Arial" charset="0"/>
              </a:rPr>
              <a:t>[9]</a:t>
            </a:r>
            <a:endParaRPr lang="en-US" altLang="en-US" sz="2400" smtClean="0">
              <a:latin typeface="Arial" charset="0"/>
              <a:cs typeface="Arial" charset="0"/>
            </a:endParaRPr>
          </a:p>
          <a:p>
            <a:pPr lvl="2" eaLnBrk="1" hangingPunct="1">
              <a:spcAft>
                <a:spcPts val="600"/>
              </a:spcAft>
            </a:pPr>
            <a:r>
              <a:rPr lang="en-US" altLang="en-US" sz="2000" smtClean="0">
                <a:latin typeface="Arial" charset="0"/>
                <a:cs typeface="Arial" charset="0"/>
              </a:rPr>
              <a:t>The </a:t>
            </a:r>
            <a:r>
              <a:rPr lang="en-US" altLang="en-US" sz="2000" i="1" smtClean="0">
                <a:latin typeface="Arial" charset="0"/>
                <a:cs typeface="Arial" charset="0"/>
              </a:rPr>
              <a:t>value</a:t>
            </a:r>
            <a:r>
              <a:rPr lang="en-US" altLang="en-US" sz="2000" smtClean="0">
                <a:latin typeface="Arial" charset="0"/>
                <a:cs typeface="Arial" charset="0"/>
              </a:rPr>
              <a:t> of </a:t>
            </a:r>
            <a:r>
              <a:rPr lang="en-US" altLang="en-US" sz="20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iArray</a:t>
            </a:r>
            <a:r>
              <a:rPr lang="en-US" altLang="en-US" sz="2000" smtClean="0">
                <a:latin typeface="Arial" charset="0"/>
                <a:cs typeface="Arial" charset="0"/>
              </a:rPr>
              <a:t> </a:t>
            </a:r>
            <a:r>
              <a:rPr lang="en-US" altLang="en-US" sz="2000" smtClean="0">
                <a:latin typeface="Lucida Console" pitchFamily="49" charset="0"/>
                <a:cs typeface="Arial" charset="0"/>
              </a:rPr>
              <a:t>[0]</a:t>
            </a:r>
            <a:r>
              <a:rPr lang="en-US" altLang="en-US" sz="2000" smtClean="0">
                <a:latin typeface="Arial" charset="0"/>
                <a:cs typeface="Arial" charset="0"/>
              </a:rPr>
              <a:t> is </a:t>
            </a:r>
            <a:r>
              <a:rPr lang="en-US" altLang="en-US" sz="2000" smtClean="0">
                <a:latin typeface="Lucida Console" pitchFamily="49" charset="0"/>
                <a:cs typeface="Arial" charset="0"/>
              </a:rPr>
              <a:t>32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Array Index</a:t>
            </a:r>
          </a:p>
        </p:txBody>
      </p:sp>
      <p:sp>
        <p:nvSpPr>
          <p:cNvPr id="5939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sz="2600" smtClean="0">
                <a:latin typeface="Arial" charset="0"/>
                <a:cs typeface="Arial" charset="0"/>
              </a:rPr>
              <a:t>Also called subscript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sz="2600" smtClean="0">
                <a:latin typeface="Arial" charset="0"/>
                <a:cs typeface="Arial" charset="0"/>
              </a:rPr>
              <a:t>Position number in </a:t>
            </a:r>
            <a:r>
              <a:rPr lang="en-US" altLang="en-US" sz="260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square brackets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sz="2600" smtClean="0">
                <a:latin typeface="Arial" charset="0"/>
                <a:cs typeface="Arial" charset="0"/>
              </a:rPr>
              <a:t>Always begin from zero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  <a:r>
              <a:rPr lang="en-US" altLang="en-US" sz="2400" smtClean="0">
                <a:latin typeface="Arial" charset="0"/>
                <a:cs typeface="Arial" charset="0"/>
              </a:rPr>
              <a:t>Must &gt;= 0 and &lt; array’s length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sz="2600" b="1" smtClean="0">
                <a:latin typeface="Arial" charset="0"/>
                <a:cs typeface="Arial" charset="0"/>
              </a:rPr>
              <a:t>Example: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en-US" sz="2000" smtClean="0">
                <a:latin typeface="Arial" charset="0"/>
                <a:cs typeface="Arial" charset="0"/>
              </a:rPr>
              <a:t>	fArray[0] = 12.5f;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en-US" sz="2000" smtClean="0">
                <a:latin typeface="Arial" charset="0"/>
                <a:cs typeface="Arial" charset="0"/>
              </a:rPr>
              <a:t>	</a:t>
            </a:r>
            <a:r>
              <a:rPr lang="en-US" altLang="en-US" sz="20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for</a:t>
            </a:r>
            <a:r>
              <a:rPr lang="en-US" altLang="en-US" sz="20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(</a:t>
            </a:r>
            <a:r>
              <a:rPr lang="en-US" altLang="en-US" sz="2000" b="1" smtClean="0">
                <a:solidFill>
                  <a:srgbClr val="7F0055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20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counter = 0; counter &lt; iArray.</a:t>
            </a:r>
            <a:r>
              <a:rPr lang="en-US" altLang="en-US" sz="2000" b="1" smtClean="0">
                <a:solidFill>
                  <a:srgbClr val="0000C0"/>
                </a:solidFill>
                <a:latin typeface="Consolas" pitchFamily="49" charset="0"/>
                <a:cs typeface="Arial" charset="0"/>
              </a:rPr>
              <a:t>length</a:t>
            </a:r>
            <a:r>
              <a:rPr lang="en-US" altLang="en-US" sz="2000" b="1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; counter++){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en-US" sz="20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	output += counter + </a:t>
            </a:r>
            <a:r>
              <a:rPr lang="en-US" altLang="en-US" sz="2000" smtClean="0">
                <a:solidFill>
                  <a:srgbClr val="2A00FF"/>
                </a:solidFill>
                <a:latin typeface="Consolas" pitchFamily="49" charset="0"/>
                <a:cs typeface="Arial" charset="0"/>
              </a:rPr>
              <a:t>"\t"</a:t>
            </a:r>
            <a:r>
              <a:rPr lang="en-US" altLang="en-US" sz="20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+ iArray[counter] + </a:t>
            </a:r>
            <a:r>
              <a:rPr lang="en-US" altLang="en-US" sz="2000" smtClean="0">
                <a:solidFill>
                  <a:srgbClr val="2A00FF"/>
                </a:solidFill>
                <a:latin typeface="Consolas" pitchFamily="49" charset="0"/>
                <a:cs typeface="Arial" charset="0"/>
              </a:rPr>
              <a:t>"\n"</a:t>
            </a:r>
            <a:r>
              <a:rPr lang="en-US" altLang="en-US" sz="20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en-US" sz="20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}</a:t>
            </a:r>
            <a:endParaRPr lang="en-US" altLang="en-US" sz="20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en-US" sz="2000" smtClean="0">
                <a:latin typeface="Arial" charset="0"/>
                <a:cs typeface="Arial" charset="0"/>
              </a:rPr>
              <a:t>	</a:t>
            </a:r>
            <a:endParaRPr lang="en-US" altLang="en-US" sz="2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7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Passing Array to a Method in Java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000"/>
              <a:t>We can pass the </a:t>
            </a:r>
            <a:r>
              <a:rPr lang="en-GB" sz="2000" smtClean="0"/>
              <a:t>Java </a:t>
            </a:r>
            <a:r>
              <a:rPr lang="en-GB" sz="2000"/>
              <a:t>array to method so that we can reuse the same logic on any array</a:t>
            </a:r>
            <a:r>
              <a:rPr lang="en-GB" sz="2000" smtClean="0"/>
              <a:t>.</a:t>
            </a:r>
            <a:endParaRPr lang="en-GB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3271" y="1645265"/>
            <a:ext cx="6050329" cy="41549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TestArray {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GB" sz="12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200" b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2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intArray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= { 5, 22, 16, 8, 89, 6 };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GB" sz="120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GB" sz="12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2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GB" sz="1200" b="1" i="1">
                <a:solidFill>
                  <a:srgbClr val="2A00FF"/>
                </a:solidFill>
                <a:latin typeface="Consolas" panose="020B0609020204030204" pitchFamily="49" charset="0"/>
              </a:rPr>
              <a:t>"Max of value:"</a:t>
            </a:r>
            <a:r>
              <a:rPr lang="en-GB" sz="1200" b="1" i="1">
                <a:solidFill>
                  <a:srgbClr val="000000"/>
                </a:solidFill>
                <a:latin typeface="Consolas" panose="020B0609020204030204" pitchFamily="49" charset="0"/>
              </a:rPr>
              <a:t> + findMax(</a:t>
            </a:r>
            <a:r>
              <a:rPr lang="en-GB" sz="1200" b="1" i="1">
                <a:solidFill>
                  <a:srgbClr val="6A3E3E"/>
                </a:solidFill>
                <a:latin typeface="Consolas" panose="020B0609020204030204" pitchFamily="49" charset="0"/>
              </a:rPr>
              <a:t>intArray</a:t>
            </a:r>
            <a:r>
              <a:rPr lang="en-GB" sz="1200" b="1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findMax(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intArray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max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intArray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nn-NO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200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sz="12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b="1">
                <a:solidFill>
                  <a:srgbClr val="6A3E3E"/>
                </a:solidFill>
                <a:latin typeface="Consolas" panose="020B0609020204030204" pitchFamily="49" charset="0"/>
              </a:rPr>
              <a:t>intArray</a:t>
            </a:r>
            <a:r>
              <a:rPr lang="nn-NO" sz="12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1200" b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12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2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intArray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] *= 2;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intArray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max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max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intArray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max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13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ArrayIndexOutOfBoundsException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1800"/>
              <a:t>The Java Virtual Machine (JVM) throws an </a:t>
            </a:r>
            <a:r>
              <a:rPr lang="en-GB" sz="1800" b="1"/>
              <a:t>ArrayIndexOutOfBoundsException</a:t>
            </a:r>
            <a:r>
              <a:rPr lang="en-GB" sz="1800"/>
              <a:t> if length of the array in negative, </a:t>
            </a:r>
            <a:r>
              <a:rPr lang="en-GB" sz="1800">
                <a:solidFill>
                  <a:schemeClr val="tx2">
                    <a:lumMod val="60000"/>
                    <a:lumOff val="40000"/>
                  </a:schemeClr>
                </a:solidFill>
              </a:rPr>
              <a:t>equal to the array size or greater than</a:t>
            </a:r>
            <a:r>
              <a:rPr lang="en-GB" sz="1800"/>
              <a:t> the array size while traversing the array</a:t>
            </a:r>
            <a:r>
              <a:rPr lang="en-GB" sz="1800" smtClean="0"/>
              <a:t>.</a:t>
            </a:r>
          </a:p>
          <a:p>
            <a:pPr algn="just"/>
            <a:endParaRPr lang="en-GB" sz="1800"/>
          </a:p>
          <a:p>
            <a:pPr algn="just"/>
            <a:endParaRPr lang="en-GB" sz="1800" smtClean="0"/>
          </a:p>
          <a:p>
            <a:pPr algn="just"/>
            <a:endParaRPr lang="en-GB" sz="1800"/>
          </a:p>
          <a:p>
            <a:pPr algn="just"/>
            <a:endParaRPr lang="en-GB" sz="1800" smtClean="0"/>
          </a:p>
          <a:p>
            <a:pPr algn="just"/>
            <a:endParaRPr lang="en-GB" sz="1800"/>
          </a:p>
          <a:p>
            <a:pPr algn="just"/>
            <a:endParaRPr lang="en-GB" sz="1800" smtClean="0"/>
          </a:p>
          <a:p>
            <a:pPr algn="just"/>
            <a:endParaRPr lang="en-GB" sz="1800"/>
          </a:p>
          <a:p>
            <a:pPr marL="0" indent="0" algn="just">
              <a:buNone/>
            </a:pPr>
            <a:endParaRPr lang="en-GB" sz="1800"/>
          </a:p>
          <a:p>
            <a:pPr algn="just"/>
            <a:r>
              <a:rPr lang="en-GB" sz="1800" b="1" smtClean="0"/>
              <a:t>Output</a:t>
            </a:r>
            <a:r>
              <a:rPr lang="en-GB" sz="1800" smtClean="0"/>
              <a:t>:</a:t>
            </a:r>
            <a:endParaRPr 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3288" y="1768504"/>
            <a:ext cx="6430296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TestArrayException {</a:t>
            </a:r>
          </a:p>
          <a:p>
            <a:endParaRPr lang="en-US" sz="1600">
              <a:latin typeface="Consolas" panose="020B0609020204030204" pitchFamily="49" charset="0"/>
            </a:endParaRPr>
          </a:p>
          <a:p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600" b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6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[] = { 50, 60, 70, 80 };</a:t>
            </a:r>
          </a:p>
          <a:p>
            <a:r>
              <a:rPr lang="nn-NO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600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6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6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sz="1600" b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nn-NO" sz="16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1600" b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16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System.</a:t>
            </a:r>
            <a:r>
              <a:rPr lang="en-US" sz="16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600" b="1" i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600" b="1" i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b="1" i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b="1" i="1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678427" y="4683402"/>
            <a:ext cx="8082116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60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70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80</a:t>
            </a:r>
          </a:p>
          <a:p>
            <a:r>
              <a:rPr lang="en-GB" sz="1600">
                <a:solidFill>
                  <a:srgbClr val="FF0000"/>
                </a:solidFill>
                <a:latin typeface="Consolas" panose="020B0609020204030204" pitchFamily="49" charset="0"/>
              </a:rPr>
              <a:t>Exception in thread "main" </a:t>
            </a:r>
            <a:r>
              <a:rPr lang="en-GB" sz="1600" u="sng">
                <a:solidFill>
                  <a:srgbClr val="0066CC"/>
                </a:solidFill>
                <a:latin typeface="Consolas" panose="020B0609020204030204" pitchFamily="49" charset="0"/>
              </a:rPr>
              <a:t>java.lang.ArrayIndexOutOfBoundsException</a:t>
            </a:r>
            <a:r>
              <a:rPr lang="en-GB" sz="1600" u="sng">
                <a:solidFill>
                  <a:srgbClr val="FF0000"/>
                </a:solidFill>
                <a:latin typeface="Consolas" panose="020B0609020204030204" pitchFamily="49" charset="0"/>
              </a:rPr>
              <a:t>: 4</a:t>
            </a:r>
          </a:p>
          <a:p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at fa.training.jpe.TestArrayException.main(</a:t>
            </a:r>
            <a:r>
              <a:rPr lang="en-US" sz="1600" u="sng">
                <a:solidFill>
                  <a:srgbClr val="0066CC"/>
                </a:solidFill>
                <a:latin typeface="Consolas" panose="020B0609020204030204" pitchFamily="49" charset="0"/>
              </a:rPr>
              <a:t>TestArrayException.java:15</a:t>
            </a:r>
            <a:r>
              <a:rPr lang="en-US" sz="1600" u="sng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4759354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_Template_Slide2.pptx" id="{99FF2B2D-D42A-4657-9679-2981920FE586}" vid="{71BCB326-7194-49D6-BAEC-3BF5335D1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2_Template_Slide2</Template>
  <TotalTime>1534</TotalTime>
  <Words>3451</Words>
  <Application>Microsoft Office PowerPoint</Application>
  <PresentationFormat>On-screen Show (4:3)</PresentationFormat>
  <Paragraphs>599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AvantGarde</vt:lpstr>
      <vt:lpstr>Calibri</vt:lpstr>
      <vt:lpstr>Candara</vt:lpstr>
      <vt:lpstr>Consolas</vt:lpstr>
      <vt:lpstr>Courier New</vt:lpstr>
      <vt:lpstr>Lucida Console</vt:lpstr>
      <vt:lpstr>Times New Roman</vt:lpstr>
      <vt:lpstr>Wingdings</vt:lpstr>
      <vt:lpstr>Wingdings 2</vt:lpstr>
      <vt:lpstr>Presentation2</vt:lpstr>
      <vt:lpstr>FLOW CONTROL STATEMENTS</vt:lpstr>
      <vt:lpstr>Table of contents</vt:lpstr>
      <vt:lpstr>Java Arrays</vt:lpstr>
      <vt:lpstr>Types of Array in Java</vt:lpstr>
      <vt:lpstr>Single Dimensional Array in Java</vt:lpstr>
      <vt:lpstr>Array Declarations</vt:lpstr>
      <vt:lpstr>Array Index</vt:lpstr>
      <vt:lpstr>Passing Array to a Method in Java</vt:lpstr>
      <vt:lpstr>ArrayIndexOutOfBoundsException</vt:lpstr>
      <vt:lpstr>Multidimensional Arrays</vt:lpstr>
      <vt:lpstr>Multidimensional Arrays</vt:lpstr>
      <vt:lpstr>Multidimensional Arrays</vt:lpstr>
      <vt:lpstr>Jagged Array in Java</vt:lpstr>
      <vt:lpstr>Copying a Java Array</vt:lpstr>
      <vt:lpstr>Cloning an Array in Java</vt:lpstr>
      <vt:lpstr>Flow Control Statements</vt:lpstr>
      <vt:lpstr>Flow Control Statements</vt:lpstr>
      <vt:lpstr>Flow Control Statements</vt:lpstr>
      <vt:lpstr>if-else statement</vt:lpstr>
      <vt:lpstr>if-else statement</vt:lpstr>
      <vt:lpstr>switch – case statement</vt:lpstr>
      <vt:lpstr>switch – case statement</vt:lpstr>
      <vt:lpstr>switch – case statement</vt:lpstr>
      <vt:lpstr>while Loop</vt:lpstr>
      <vt:lpstr>while Loop</vt:lpstr>
      <vt:lpstr>do – while Loop</vt:lpstr>
      <vt:lpstr>do – while Loop</vt:lpstr>
      <vt:lpstr>for Loop</vt:lpstr>
      <vt:lpstr>for Loop</vt:lpstr>
      <vt:lpstr>Break Statements</vt:lpstr>
      <vt:lpstr>Continue statement</vt:lpstr>
      <vt:lpstr>Continue statement</vt:lpstr>
      <vt:lpstr>Return statement</vt:lpstr>
      <vt:lpstr>Practice time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Dieu (FHO.WD)</dc:creator>
  <cp:lastModifiedBy>Nguyen Thi Dieu (FA.HN)</cp:lastModifiedBy>
  <cp:revision>318</cp:revision>
  <dcterms:created xsi:type="dcterms:W3CDTF">2016-11-02T02:13:02Z</dcterms:created>
  <dcterms:modified xsi:type="dcterms:W3CDTF">2020-07-13T03:23:44Z</dcterms:modified>
</cp:coreProperties>
</file>