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1" r:id="rId2"/>
    <p:sldId id="262" r:id="rId3"/>
    <p:sldId id="263" r:id="rId4"/>
    <p:sldId id="369" r:id="rId5"/>
    <p:sldId id="370" r:id="rId6"/>
    <p:sldId id="371" r:id="rId7"/>
    <p:sldId id="310" r:id="rId8"/>
    <p:sldId id="311" r:id="rId9"/>
    <p:sldId id="312" r:id="rId10"/>
    <p:sldId id="367" r:id="rId11"/>
    <p:sldId id="366" r:id="rId12"/>
    <p:sldId id="313" r:id="rId13"/>
    <p:sldId id="372" r:id="rId14"/>
    <p:sldId id="314" r:id="rId15"/>
    <p:sldId id="315" r:id="rId16"/>
    <p:sldId id="316" r:id="rId17"/>
    <p:sldId id="373" r:id="rId18"/>
    <p:sldId id="374" r:id="rId19"/>
    <p:sldId id="375" r:id="rId20"/>
    <p:sldId id="376" r:id="rId21"/>
    <p:sldId id="317" r:id="rId22"/>
    <p:sldId id="368" r:id="rId23"/>
    <p:sldId id="377" r:id="rId24"/>
    <p:sldId id="380" r:id="rId25"/>
    <p:sldId id="318" r:id="rId26"/>
    <p:sldId id="329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326" r:id="rId41"/>
    <p:sldId id="344" r:id="rId42"/>
    <p:sldId id="25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BEA1E-BCB6-4BE5-BD37-949115EBE93D}">
          <p14:sldIdLst>
            <p14:sldId id="261"/>
            <p14:sldId id="262"/>
            <p14:sldId id="263"/>
          </p14:sldIdLst>
        </p14:section>
        <p14:section name="Section 1: OOPs Concepts" id="{CE0E5AE0-38BD-4959-A96B-8D70024A735B}">
          <p14:sldIdLst>
            <p14:sldId id="369"/>
            <p14:sldId id="370"/>
            <p14:sldId id="371"/>
            <p14:sldId id="310"/>
            <p14:sldId id="311"/>
            <p14:sldId id="312"/>
            <p14:sldId id="367"/>
            <p14:sldId id="366"/>
            <p14:sldId id="313"/>
            <p14:sldId id="372"/>
            <p14:sldId id="314"/>
            <p14:sldId id="315"/>
            <p14:sldId id="316"/>
            <p14:sldId id="373"/>
            <p14:sldId id="374"/>
            <p14:sldId id="375"/>
            <p14:sldId id="376"/>
            <p14:sldId id="317"/>
            <p14:sldId id="368"/>
            <p14:sldId id="377"/>
            <p14:sldId id="380"/>
            <p14:sldId id="318"/>
            <p14:sldId id="329"/>
          </p14:sldIdLst>
        </p14:section>
        <p14:section name="Section 2: Heap Space vs Stack Memory" id="{40D5C531-6E2F-435B-9E90-8E1D4F83CF43}">
          <p14:sldIdLst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Section 3: Parameters" id="{ADB54D37-7A8F-4DE4-841E-94E654C3F4DE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326"/>
            <p14:sldId id="344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85231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2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53E0-8FDA-43AB-B376-E75DE79329E8}" type="doc">
      <dgm:prSet loTypeId="urn:microsoft.com/office/officeart/2008/layout/RadialCluster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87FCD7-769B-45BA-BA79-627DB77D736A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en-GB" sz="1400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</a:t>
          </a:r>
          <a:r>
            <a:rPr lang="vi-VN" sz="1400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trongly </a:t>
          </a:r>
          <a:r>
            <a:rPr lang="vi-VN" sz="1400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suggested for a </a:t>
          </a:r>
          <a:r>
            <a:rPr lang="vi-VN" sz="1400" b="1" u="sng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better learning</a:t>
          </a:r>
          <a:r>
            <a:rPr lang="vi-VN" sz="1400" b="1" u="sng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vi-VN" sz="1400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and </a:t>
          </a:r>
          <a:r>
            <a:rPr lang="vi-VN" sz="1400" b="1" u="sng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understanding</a:t>
          </a:r>
          <a:r>
            <a:rPr lang="vi-VN" sz="1400" b="1" u="sng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vi-VN" sz="1400" b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of this course:</a:t>
          </a:r>
          <a:endParaRPr lang="en-US" sz="1400" b="1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59786FE-6C6D-425F-9EC2-FDB3DA767A3F}" type="parTrans" cxnId="{2C0E5951-C130-406B-A819-8507738E6C4B}">
      <dgm:prSet/>
      <dgm:spPr/>
      <dgm:t>
        <a:bodyPr/>
        <a:lstStyle/>
        <a:p>
          <a:endParaRPr lang="en-US"/>
        </a:p>
      </dgm:t>
    </dgm:pt>
    <dgm:pt modelId="{B67C3481-B8CE-44C2-A5F3-EF1AD5B37B75}" type="sibTrans" cxnId="{2C0E5951-C130-406B-A819-8507738E6C4B}">
      <dgm:prSet/>
      <dgm:spPr/>
      <dgm:t>
        <a:bodyPr/>
        <a:lstStyle/>
        <a:p>
          <a:endParaRPr lang="en-US"/>
        </a:p>
      </dgm:t>
    </dgm:pt>
    <dgm:pt modelId="{09FD0BB5-D9ED-44D6-8F5A-64BDE9A96EF5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smtClean="0">
              <a:latin typeface="+mn-lt"/>
            </a:rPr>
            <a:t>Noting down the </a:t>
          </a:r>
          <a:r>
            <a:rPr lang="vi-VN" sz="1300" b="1" i="1" u="sng" smtClean="0">
              <a:latin typeface="+mn-lt"/>
            </a:rPr>
            <a:t>key concepts</a:t>
          </a:r>
          <a:r>
            <a:rPr lang="vi-VN" sz="1300" smtClean="0">
              <a:latin typeface="+mn-lt"/>
            </a:rPr>
            <a:t> in the class</a:t>
          </a:r>
          <a:endParaRPr lang="en-US" sz="1300">
            <a:latin typeface="+mn-lt"/>
          </a:endParaRPr>
        </a:p>
      </dgm:t>
    </dgm:pt>
    <dgm:pt modelId="{7BC2D0F0-F80C-4D5E-86FF-BDC4F3B1BC52}" type="parTrans" cxnId="{40C6CC23-A9D5-4F33-8B5E-C9032E374384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3E69C05A-3AD6-4895-B615-FAFA8AA792DD}" type="sibTrans" cxnId="{40C6CC23-A9D5-4F33-8B5E-C9032E374384}">
      <dgm:prSet/>
      <dgm:spPr/>
      <dgm:t>
        <a:bodyPr/>
        <a:lstStyle/>
        <a:p>
          <a:endParaRPr lang="en-US"/>
        </a:p>
      </dgm:t>
    </dgm:pt>
    <dgm:pt modelId="{0F4DBE79-9305-4DDC-A2AD-84EB0ABB7AE6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Analyze</a:t>
          </a:r>
          <a:r>
            <a:rPr lang="vi-VN" sz="1300" smtClean="0">
              <a:latin typeface="+mn-lt"/>
            </a:rPr>
            <a:t> all the examples / code snippets provided</a:t>
          </a:r>
          <a:endParaRPr lang="en-US" sz="1300">
            <a:latin typeface="+mn-lt"/>
          </a:endParaRPr>
        </a:p>
      </dgm:t>
    </dgm:pt>
    <dgm:pt modelId="{36301273-7918-4C4F-9A5E-000C7C6C2736}" type="parTrans" cxnId="{33901C61-F0A6-4493-83DE-705AE90BFCB1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29D5380D-225E-4E50-A435-CF4DC5AF31D3}" type="sibTrans" cxnId="{33901C61-F0A6-4493-83DE-705AE90BFCB1}">
      <dgm:prSet/>
      <dgm:spPr/>
      <dgm:t>
        <a:bodyPr/>
        <a:lstStyle/>
        <a:p>
          <a:endParaRPr lang="en-US"/>
        </a:p>
      </dgm:t>
    </dgm:pt>
    <dgm:pt modelId="{84C9CA04-C288-4FEE-8078-22B89A0FB357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smtClean="0">
              <a:latin typeface="+mn-lt"/>
            </a:rPr>
            <a:t>Study and understand the </a:t>
          </a:r>
          <a:r>
            <a:rPr lang="vi-VN" sz="1300" b="1" i="1" u="sng" smtClean="0">
              <a:latin typeface="+mn-lt"/>
            </a:rPr>
            <a:t>self study topics</a:t>
          </a:r>
          <a:endParaRPr lang="en-US" sz="1300" b="1" i="1" u="sng">
            <a:latin typeface="+mn-lt"/>
          </a:endParaRPr>
        </a:p>
      </dgm:t>
    </dgm:pt>
    <dgm:pt modelId="{359071B1-7672-4E4C-8310-811227C9CC72}" type="parTrans" cxnId="{88F936F1-B54C-4116-8541-90B4CCE65B96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696A269F-5EE8-4C28-B8EA-F47871EF35C5}" type="sibTrans" cxnId="{88F936F1-B54C-4116-8541-90B4CCE65B96}">
      <dgm:prSet/>
      <dgm:spPr/>
      <dgm:t>
        <a:bodyPr/>
        <a:lstStyle/>
        <a:p>
          <a:endParaRPr lang="en-US"/>
        </a:p>
      </dgm:t>
    </dgm:pt>
    <dgm:pt modelId="{622A10AD-3038-4F26-B3AA-D427CD38C3CE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Completion</a:t>
          </a:r>
          <a:r>
            <a:rPr lang="vi-VN" sz="1300" smtClean="0">
              <a:latin typeface="+mn-lt"/>
            </a:rPr>
            <a:t> and </a:t>
          </a:r>
          <a:r>
            <a:rPr lang="vi-VN" sz="1300" b="1" i="1" u="sng" smtClean="0">
              <a:latin typeface="+mn-lt"/>
            </a:rPr>
            <a:t>submission</a:t>
          </a:r>
          <a:r>
            <a:rPr lang="vi-VN" sz="1300" smtClean="0">
              <a:latin typeface="+mn-lt"/>
            </a:rPr>
            <a:t> of all the assignments, on time</a:t>
          </a:r>
          <a:endParaRPr lang="en-US" sz="1300">
            <a:latin typeface="+mn-lt"/>
          </a:endParaRPr>
        </a:p>
      </dgm:t>
    </dgm:pt>
    <dgm:pt modelId="{0F7E9C3F-6564-4523-916F-BB3D08F72BA5}" type="parTrans" cxnId="{D243B099-0704-4412-90A6-E18A1BD1BA62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A560373E-0666-4530-A9DB-63AB6BD4367D}" type="sibTrans" cxnId="{D243B099-0704-4412-90A6-E18A1BD1BA62}">
      <dgm:prSet/>
      <dgm:spPr/>
      <dgm:t>
        <a:bodyPr/>
        <a:lstStyle/>
        <a:p>
          <a:endParaRPr lang="en-US"/>
        </a:p>
      </dgm:t>
    </dgm:pt>
    <dgm:pt modelId="{3DD56A26-0399-4EC9-A5B1-AEDE607CDD6A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smtClean="0">
              <a:latin typeface="+mn-lt"/>
            </a:rPr>
            <a:t>Completion of the </a:t>
          </a:r>
          <a:r>
            <a:rPr lang="vi-VN" sz="1300" b="1" i="1" u="sng" smtClean="0">
              <a:latin typeface="+mn-lt"/>
            </a:rPr>
            <a:t>self</a:t>
          </a:r>
          <a:r>
            <a:rPr lang="vi-VN" sz="1300" smtClean="0">
              <a:latin typeface="+mn-lt"/>
            </a:rPr>
            <a:t> </a:t>
          </a:r>
          <a:r>
            <a:rPr lang="vi-VN" sz="1300" b="1" i="1" u="sng" smtClean="0">
              <a:latin typeface="+mn-lt"/>
            </a:rPr>
            <a:t>review</a:t>
          </a:r>
          <a:r>
            <a:rPr lang="vi-VN" sz="1300" smtClean="0">
              <a:latin typeface="+mn-lt"/>
            </a:rPr>
            <a:t> questions in the lab guide</a:t>
          </a:r>
          <a:endParaRPr lang="en-US" sz="1300">
            <a:latin typeface="+mn-lt"/>
          </a:endParaRPr>
        </a:p>
      </dgm:t>
    </dgm:pt>
    <dgm:pt modelId="{31D0ADF1-A3C1-4870-94E6-6DA60E828DFF}" type="parTrans" cxnId="{1A12070E-CCBB-48E5-9EDF-52A86EBFBC17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18BAFF29-2EC8-4348-966D-3079BD2AC7D1}" type="sibTrans" cxnId="{1A12070E-CCBB-48E5-9EDF-52A86EBFBC17}">
      <dgm:prSet/>
      <dgm:spPr/>
      <dgm:t>
        <a:bodyPr/>
        <a:lstStyle/>
        <a:p>
          <a:endParaRPr lang="en-US"/>
        </a:p>
      </dgm:t>
    </dgm:pt>
    <dgm:pt modelId="{0AE5C5FA-8757-4776-8520-9922D54530BD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Study</a:t>
          </a:r>
          <a:r>
            <a:rPr lang="vi-VN" sz="1300" smtClean="0">
              <a:latin typeface="+mn-lt"/>
            </a:rPr>
            <a:t> and understand all the artifacts</a:t>
          </a:r>
          <a:endParaRPr lang="en-US" sz="1300">
            <a:latin typeface="+mn-lt"/>
          </a:endParaRPr>
        </a:p>
      </dgm:t>
    </dgm:pt>
    <dgm:pt modelId="{B56F218C-BB7C-486D-89B1-59996C104BDF}" type="parTrans" cxnId="{1AA13B98-24FB-4E58-89C5-9591B9E4B1DD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F0128F76-A8BA-4FE1-B115-AD11DA2DEBEF}" type="sibTrans" cxnId="{1AA13B98-24FB-4E58-89C5-9591B9E4B1DD}">
      <dgm:prSet/>
      <dgm:spPr/>
      <dgm:t>
        <a:bodyPr/>
        <a:lstStyle/>
        <a:p>
          <a:endParaRPr lang="en-US"/>
        </a:p>
      </dgm:t>
    </dgm:pt>
    <dgm:pt modelId="{3746A2A6-D4BB-4EB2-99AC-092641D11829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Completion</a:t>
          </a:r>
          <a:r>
            <a:rPr lang="vi-VN" sz="1300" smtClean="0">
              <a:latin typeface="+mn-lt"/>
            </a:rPr>
            <a:t> of the project on time inclusive of individual and group activities</a:t>
          </a:r>
          <a:endParaRPr lang="en-US" sz="1300">
            <a:latin typeface="+mn-lt"/>
          </a:endParaRPr>
        </a:p>
      </dgm:t>
    </dgm:pt>
    <dgm:pt modelId="{2231BB2D-3E47-4C58-8D4E-24A79D5A6A0D}" type="parTrans" cxnId="{AEA9EC58-50D4-443C-AD83-3F9898924B55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2909CCD7-7AC3-41A8-A2DA-3564EED0A7D9}" type="sibTrans" cxnId="{AEA9EC58-50D4-443C-AD83-3F9898924B55}">
      <dgm:prSet/>
      <dgm:spPr/>
      <dgm:t>
        <a:bodyPr/>
        <a:lstStyle/>
        <a:p>
          <a:endParaRPr lang="en-US"/>
        </a:p>
      </dgm:t>
    </dgm:pt>
    <dgm:pt modelId="{2C8B8FE9-E4FB-4FAA-9216-88E814C6F70A}">
      <dgm:prSet/>
      <dgm:spPr/>
      <dgm:t>
        <a:bodyPr/>
        <a:lstStyle/>
        <a:p>
          <a:endParaRPr lang="en-US" sz="1400"/>
        </a:p>
      </dgm:t>
    </dgm:pt>
    <dgm:pt modelId="{71D143BD-A7FD-41B3-9F6C-0DEF41714C97}" type="parTrans" cxnId="{A891B145-D9EE-49CF-BEE4-C36069A586EE}">
      <dgm:prSet/>
      <dgm:spPr/>
      <dgm:t>
        <a:bodyPr/>
        <a:lstStyle/>
        <a:p>
          <a:endParaRPr lang="en-US"/>
        </a:p>
      </dgm:t>
    </dgm:pt>
    <dgm:pt modelId="{66235F82-A26F-4065-A223-1F6E4A1167D8}" type="sibTrans" cxnId="{A891B145-D9EE-49CF-BEE4-C36069A586EE}">
      <dgm:prSet/>
      <dgm:spPr/>
      <dgm:t>
        <a:bodyPr/>
        <a:lstStyle/>
        <a:p>
          <a:endParaRPr lang="en-US"/>
        </a:p>
      </dgm:t>
    </dgm:pt>
    <dgm:pt modelId="{74D1D5FA-67A8-4329-95A9-BA9DF3C9F108}">
      <dgm:prSet/>
      <dgm:spPr/>
      <dgm:t>
        <a:bodyPr/>
        <a:lstStyle/>
        <a:p>
          <a:endParaRPr lang="en-US" sz="1400"/>
        </a:p>
      </dgm:t>
    </dgm:pt>
    <dgm:pt modelId="{F3262807-566B-423F-A4F8-DC3366CC20EE}" type="parTrans" cxnId="{A70B9F25-A2C3-4F77-921F-FA37CCFBD408}">
      <dgm:prSet/>
      <dgm:spPr/>
      <dgm:t>
        <a:bodyPr/>
        <a:lstStyle/>
        <a:p>
          <a:endParaRPr lang="en-US"/>
        </a:p>
      </dgm:t>
    </dgm:pt>
    <dgm:pt modelId="{3DF78F0D-EF62-4D85-9401-94EAA333739F}" type="sibTrans" cxnId="{A70B9F25-A2C3-4F77-921F-FA37CCFBD408}">
      <dgm:prSet/>
      <dgm:spPr/>
      <dgm:t>
        <a:bodyPr/>
        <a:lstStyle/>
        <a:p>
          <a:endParaRPr lang="en-US"/>
        </a:p>
      </dgm:t>
    </dgm:pt>
    <dgm:pt modelId="{9F0755B4-B1E5-4DC4-8D0A-C4353DC9CEE9}" type="pres">
      <dgm:prSet presAssocID="{BC8E53E0-8FDA-43AB-B376-E75DE79329E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4D6890-D075-45DF-9C1B-2DD45C5BD52A}" type="pres">
      <dgm:prSet presAssocID="{BD87FCD7-769B-45BA-BA79-627DB77D736A}" presName="singleCycle" presStyleCnt="0"/>
      <dgm:spPr/>
    </dgm:pt>
    <dgm:pt modelId="{68B35B5E-8E87-4DE3-B351-F67DE7D61007}" type="pres">
      <dgm:prSet presAssocID="{BD87FCD7-769B-45BA-BA79-627DB77D736A}" presName="singleCenter" presStyleLbl="node1" presStyleIdx="0" presStyleCnt="8" custScaleX="14175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AE3679EC-D38C-4D26-88C3-158E93B529F5}" type="pres">
      <dgm:prSet presAssocID="{7BC2D0F0-F80C-4D5E-86FF-BDC4F3B1BC52}" presName="Name56" presStyleLbl="parChTrans1D2" presStyleIdx="0" presStyleCnt="7" custSzX="1120330"/>
      <dgm:spPr/>
      <dgm:t>
        <a:bodyPr/>
        <a:lstStyle/>
        <a:p>
          <a:endParaRPr lang="en-US"/>
        </a:p>
      </dgm:t>
    </dgm:pt>
    <dgm:pt modelId="{0D49D475-5540-4446-A6CC-C2B4AA235020}" type="pres">
      <dgm:prSet presAssocID="{09FD0BB5-D9ED-44D6-8F5A-64BDE9A96EF5}" presName="text0" presStyleLbl="node1" presStyleIdx="1" presStyleCnt="8" custScaleX="18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964FA-812B-47FF-9D96-F0B3A4214C08}" type="pres">
      <dgm:prSet presAssocID="{36301273-7918-4C4F-9A5E-000C7C6C2736}" presName="Name56" presStyleLbl="parChTrans1D2" presStyleIdx="1" presStyleCnt="7" custSzX="55585"/>
      <dgm:spPr/>
      <dgm:t>
        <a:bodyPr/>
        <a:lstStyle/>
        <a:p>
          <a:endParaRPr lang="en-US"/>
        </a:p>
      </dgm:t>
    </dgm:pt>
    <dgm:pt modelId="{866A1CF4-B79E-4EB4-9CE0-DC82E3AF7792}" type="pres">
      <dgm:prSet presAssocID="{0F4DBE79-9305-4DDC-A2AD-84EB0ABB7AE6}" presName="text0" presStyleLbl="node1" presStyleIdx="2" presStyleCnt="8" custScaleX="207072" custRadScaleRad="116175" custRadScaleInc="24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0260F-A05B-43CC-A8E7-2907A973CAE5}" type="pres">
      <dgm:prSet presAssocID="{359071B1-7672-4E4C-8310-811227C9CC72}" presName="Name56" presStyleLbl="parChTrans1D2" presStyleIdx="2" presStyleCnt="7" custSzX="319889"/>
      <dgm:spPr/>
      <dgm:t>
        <a:bodyPr/>
        <a:lstStyle/>
        <a:p>
          <a:endParaRPr lang="en-US"/>
        </a:p>
      </dgm:t>
    </dgm:pt>
    <dgm:pt modelId="{6A7AF63B-A5A7-49A4-8FDC-2767227DC7E3}" type="pres">
      <dgm:prSet presAssocID="{84C9CA04-C288-4FEE-8078-22B89A0FB357}" presName="text0" presStyleLbl="node1" presStyleIdx="3" presStyleCnt="8" custScaleX="183611" custRadScaleRad="104232" custRadScaleInc="-5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FCB36-FE32-4C16-8AD6-0EE82A4301B7}" type="pres">
      <dgm:prSet presAssocID="{0F7E9C3F-6564-4523-916F-BB3D08F72BA5}" presName="Name56" presStyleLbl="parChTrans1D2" presStyleIdx="3" presStyleCnt="7" custSzX="926527"/>
      <dgm:spPr/>
      <dgm:t>
        <a:bodyPr/>
        <a:lstStyle/>
        <a:p>
          <a:endParaRPr lang="en-US"/>
        </a:p>
      </dgm:t>
    </dgm:pt>
    <dgm:pt modelId="{4E05BF3B-1030-42C8-A224-0EA68C68CA76}" type="pres">
      <dgm:prSet presAssocID="{622A10AD-3038-4F26-B3AA-D427CD38C3CE}" presName="text0" presStyleLbl="node1" presStyleIdx="4" presStyleCnt="8" custScaleX="225471" custRadScaleRad="109458" custRadScaleInc="-34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EE26D-8D24-428B-B79C-CA3642CFEAC6}" type="pres">
      <dgm:prSet presAssocID="{31D0ADF1-A3C1-4870-94E6-6DA60E828DFF}" presName="Name56" presStyleLbl="parChTrans1D2" presStyleIdx="4" presStyleCnt="7" custSzX="926527"/>
      <dgm:spPr/>
      <dgm:t>
        <a:bodyPr/>
        <a:lstStyle/>
        <a:p>
          <a:endParaRPr lang="en-US"/>
        </a:p>
      </dgm:t>
    </dgm:pt>
    <dgm:pt modelId="{7F6135E0-7752-41D9-8949-2C6C50C5480B}" type="pres">
      <dgm:prSet presAssocID="{3DD56A26-0399-4EC9-A5B1-AEDE607CDD6A}" presName="text0" presStyleLbl="node1" presStyleIdx="5" presStyleCnt="8" custScaleX="213821" custRadScaleRad="103155" custRadScaleInc="13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53240-6A3B-44EF-982F-E7C805897FA5}" type="pres">
      <dgm:prSet presAssocID="{B56F218C-BB7C-486D-89B1-59996C104BDF}" presName="Name56" presStyleLbl="parChTrans1D2" presStyleIdx="5" presStyleCnt="7" custSzX="319889"/>
      <dgm:spPr/>
      <dgm:t>
        <a:bodyPr/>
        <a:lstStyle/>
        <a:p>
          <a:endParaRPr lang="en-US"/>
        </a:p>
      </dgm:t>
    </dgm:pt>
    <dgm:pt modelId="{354B78F2-DB64-4575-B54A-84ADF163CDF2}" type="pres">
      <dgm:prSet presAssocID="{0AE5C5FA-8757-4776-8520-9922D54530BD}" presName="text0" presStyleLbl="node1" presStyleIdx="6" presStyleCnt="8" custScaleX="183611" custRadScaleRad="104540" custRadScaleInc="2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39126-418B-4B04-96A2-EEDCE3C318D4}" type="pres">
      <dgm:prSet presAssocID="{2231BB2D-3E47-4C58-8D4E-24A79D5A6A0D}" presName="Name56" presStyleLbl="parChTrans1D2" presStyleIdx="6" presStyleCnt="7" custSzX="55585"/>
      <dgm:spPr/>
      <dgm:t>
        <a:bodyPr/>
        <a:lstStyle/>
        <a:p>
          <a:endParaRPr lang="en-US"/>
        </a:p>
      </dgm:t>
    </dgm:pt>
    <dgm:pt modelId="{653CDA86-6ED9-412E-BAE5-E781E737A9C2}" type="pres">
      <dgm:prSet presAssocID="{3746A2A6-D4BB-4EB2-99AC-092641D11829}" presName="text0" presStyleLbl="node1" presStyleIdx="7" presStyleCnt="8" custScaleX="197565" custRadScaleRad="116254" custRadScaleInc="-26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6075F-EC4E-4BC7-B72A-56C28B86D83B}" type="presOf" srcId="{0F4DBE79-9305-4DDC-A2AD-84EB0ABB7AE6}" destId="{866A1CF4-B79E-4EB4-9CE0-DC82E3AF7792}" srcOrd="0" destOrd="0" presId="urn:microsoft.com/office/officeart/2008/layout/RadialCluster"/>
    <dgm:cxn modelId="{D1468831-C02A-4FD0-B229-86C7305CBAAA}" type="presOf" srcId="{BC8E53E0-8FDA-43AB-B376-E75DE79329E8}" destId="{9F0755B4-B1E5-4DC4-8D0A-C4353DC9CEE9}" srcOrd="0" destOrd="0" presId="urn:microsoft.com/office/officeart/2008/layout/RadialCluster"/>
    <dgm:cxn modelId="{1AA13B98-24FB-4E58-89C5-9591B9E4B1DD}" srcId="{BD87FCD7-769B-45BA-BA79-627DB77D736A}" destId="{0AE5C5FA-8757-4776-8520-9922D54530BD}" srcOrd="5" destOrd="0" parTransId="{B56F218C-BB7C-486D-89B1-59996C104BDF}" sibTransId="{F0128F76-A8BA-4FE1-B115-AD11DA2DEBEF}"/>
    <dgm:cxn modelId="{D243B099-0704-4412-90A6-E18A1BD1BA62}" srcId="{BD87FCD7-769B-45BA-BA79-627DB77D736A}" destId="{622A10AD-3038-4F26-B3AA-D427CD38C3CE}" srcOrd="3" destOrd="0" parTransId="{0F7E9C3F-6564-4523-916F-BB3D08F72BA5}" sibTransId="{A560373E-0666-4530-A9DB-63AB6BD4367D}"/>
    <dgm:cxn modelId="{A891B145-D9EE-49CF-BEE4-C36069A586EE}" srcId="{BD87FCD7-769B-45BA-BA79-627DB77D736A}" destId="{2C8B8FE9-E4FB-4FAA-9216-88E814C6F70A}" srcOrd="7" destOrd="0" parTransId="{71D143BD-A7FD-41B3-9F6C-0DEF41714C97}" sibTransId="{66235F82-A26F-4065-A223-1F6E4A1167D8}"/>
    <dgm:cxn modelId="{92BC3A09-36F5-4375-A0CE-5A2F07B2EAD1}" type="presOf" srcId="{BD87FCD7-769B-45BA-BA79-627DB77D736A}" destId="{68B35B5E-8E87-4DE3-B351-F67DE7D61007}" srcOrd="0" destOrd="0" presId="urn:microsoft.com/office/officeart/2008/layout/RadialCluster"/>
    <dgm:cxn modelId="{6EA8A65D-79BD-474F-8990-1685338E8A30}" type="presOf" srcId="{36301273-7918-4C4F-9A5E-000C7C6C2736}" destId="{C87964FA-812B-47FF-9D96-F0B3A4214C08}" srcOrd="0" destOrd="0" presId="urn:microsoft.com/office/officeart/2008/layout/RadialCluster"/>
    <dgm:cxn modelId="{AEA9EC58-50D4-443C-AD83-3F9898924B55}" srcId="{BD87FCD7-769B-45BA-BA79-627DB77D736A}" destId="{3746A2A6-D4BB-4EB2-99AC-092641D11829}" srcOrd="6" destOrd="0" parTransId="{2231BB2D-3E47-4C58-8D4E-24A79D5A6A0D}" sibTransId="{2909CCD7-7AC3-41A8-A2DA-3564EED0A7D9}"/>
    <dgm:cxn modelId="{A70B9F25-A2C3-4F77-921F-FA37CCFBD408}" srcId="{BD87FCD7-769B-45BA-BA79-627DB77D736A}" destId="{74D1D5FA-67A8-4329-95A9-BA9DF3C9F108}" srcOrd="8" destOrd="0" parTransId="{F3262807-566B-423F-A4F8-DC3366CC20EE}" sibTransId="{3DF78F0D-EF62-4D85-9401-94EAA333739F}"/>
    <dgm:cxn modelId="{0DFDD799-66D6-4EA1-94D1-15AADAF87BAC}" type="presOf" srcId="{2231BB2D-3E47-4C58-8D4E-24A79D5A6A0D}" destId="{7E739126-418B-4B04-96A2-EEDCE3C318D4}" srcOrd="0" destOrd="0" presId="urn:microsoft.com/office/officeart/2008/layout/RadialCluster"/>
    <dgm:cxn modelId="{26A0E777-A346-496E-8293-E5FE27B2CCB0}" type="presOf" srcId="{B56F218C-BB7C-486D-89B1-59996C104BDF}" destId="{4EA53240-6A3B-44EF-982F-E7C805897FA5}" srcOrd="0" destOrd="0" presId="urn:microsoft.com/office/officeart/2008/layout/RadialCluster"/>
    <dgm:cxn modelId="{6E783192-B916-4C69-84E6-1899F26EFBA9}" type="presOf" srcId="{31D0ADF1-A3C1-4870-94E6-6DA60E828DFF}" destId="{E99EE26D-8D24-428B-B79C-CA3642CFEAC6}" srcOrd="0" destOrd="0" presId="urn:microsoft.com/office/officeart/2008/layout/RadialCluster"/>
    <dgm:cxn modelId="{1A12070E-CCBB-48E5-9EDF-52A86EBFBC17}" srcId="{BD87FCD7-769B-45BA-BA79-627DB77D736A}" destId="{3DD56A26-0399-4EC9-A5B1-AEDE607CDD6A}" srcOrd="4" destOrd="0" parTransId="{31D0ADF1-A3C1-4870-94E6-6DA60E828DFF}" sibTransId="{18BAFF29-2EC8-4348-966D-3079BD2AC7D1}"/>
    <dgm:cxn modelId="{E092785E-A7D5-4AF2-B3C3-08279C00B9C3}" type="presOf" srcId="{622A10AD-3038-4F26-B3AA-D427CD38C3CE}" destId="{4E05BF3B-1030-42C8-A224-0EA68C68CA76}" srcOrd="0" destOrd="0" presId="urn:microsoft.com/office/officeart/2008/layout/RadialCluster"/>
    <dgm:cxn modelId="{BD02C7EF-CCE8-4D94-9660-D94BF6C8A7F8}" type="presOf" srcId="{7BC2D0F0-F80C-4D5E-86FF-BDC4F3B1BC52}" destId="{AE3679EC-D38C-4D26-88C3-158E93B529F5}" srcOrd="0" destOrd="0" presId="urn:microsoft.com/office/officeart/2008/layout/RadialCluster"/>
    <dgm:cxn modelId="{394B0227-45B9-4300-9C72-F9DB276CD47E}" type="presOf" srcId="{3746A2A6-D4BB-4EB2-99AC-092641D11829}" destId="{653CDA86-6ED9-412E-BAE5-E781E737A9C2}" srcOrd="0" destOrd="0" presId="urn:microsoft.com/office/officeart/2008/layout/RadialCluster"/>
    <dgm:cxn modelId="{2C0E5951-C130-406B-A819-8507738E6C4B}" srcId="{BC8E53E0-8FDA-43AB-B376-E75DE79329E8}" destId="{BD87FCD7-769B-45BA-BA79-627DB77D736A}" srcOrd="0" destOrd="0" parTransId="{F59786FE-6C6D-425F-9EC2-FDB3DA767A3F}" sibTransId="{B67C3481-B8CE-44C2-A5F3-EF1AD5B37B75}"/>
    <dgm:cxn modelId="{88F936F1-B54C-4116-8541-90B4CCE65B96}" srcId="{BD87FCD7-769B-45BA-BA79-627DB77D736A}" destId="{84C9CA04-C288-4FEE-8078-22B89A0FB357}" srcOrd="2" destOrd="0" parTransId="{359071B1-7672-4E4C-8310-811227C9CC72}" sibTransId="{696A269F-5EE8-4C28-B8EA-F47871EF35C5}"/>
    <dgm:cxn modelId="{2B966A7C-73F6-4C2A-A613-DEEE194C3B01}" type="presOf" srcId="{3DD56A26-0399-4EC9-A5B1-AEDE607CDD6A}" destId="{7F6135E0-7752-41D9-8949-2C6C50C5480B}" srcOrd="0" destOrd="0" presId="urn:microsoft.com/office/officeart/2008/layout/RadialCluster"/>
    <dgm:cxn modelId="{7951A3ED-12C3-4EAC-A7F1-C31A51D0D06F}" type="presOf" srcId="{09FD0BB5-D9ED-44D6-8F5A-64BDE9A96EF5}" destId="{0D49D475-5540-4446-A6CC-C2B4AA235020}" srcOrd="0" destOrd="0" presId="urn:microsoft.com/office/officeart/2008/layout/RadialCluster"/>
    <dgm:cxn modelId="{15685D9F-FCB6-40C7-94D5-476B2E3509D4}" type="presOf" srcId="{0F7E9C3F-6564-4523-916F-BB3D08F72BA5}" destId="{23AFCB36-FE32-4C16-8AD6-0EE82A4301B7}" srcOrd="0" destOrd="0" presId="urn:microsoft.com/office/officeart/2008/layout/RadialCluster"/>
    <dgm:cxn modelId="{00806FB9-2532-4982-B7CC-06F59EADADEF}" type="presOf" srcId="{359071B1-7672-4E4C-8310-811227C9CC72}" destId="{F690260F-A05B-43CC-A8E7-2907A973CAE5}" srcOrd="0" destOrd="0" presId="urn:microsoft.com/office/officeart/2008/layout/RadialCluster"/>
    <dgm:cxn modelId="{33901C61-F0A6-4493-83DE-705AE90BFCB1}" srcId="{BD87FCD7-769B-45BA-BA79-627DB77D736A}" destId="{0F4DBE79-9305-4DDC-A2AD-84EB0ABB7AE6}" srcOrd="1" destOrd="0" parTransId="{36301273-7918-4C4F-9A5E-000C7C6C2736}" sibTransId="{29D5380D-225E-4E50-A435-CF4DC5AF31D3}"/>
    <dgm:cxn modelId="{40C6CC23-A9D5-4F33-8B5E-C9032E374384}" srcId="{BD87FCD7-769B-45BA-BA79-627DB77D736A}" destId="{09FD0BB5-D9ED-44D6-8F5A-64BDE9A96EF5}" srcOrd="0" destOrd="0" parTransId="{7BC2D0F0-F80C-4D5E-86FF-BDC4F3B1BC52}" sibTransId="{3E69C05A-3AD6-4895-B615-FAFA8AA792DD}"/>
    <dgm:cxn modelId="{241475DE-EA91-4026-976F-BF680DBD1850}" type="presOf" srcId="{0AE5C5FA-8757-4776-8520-9922D54530BD}" destId="{354B78F2-DB64-4575-B54A-84ADF163CDF2}" srcOrd="0" destOrd="0" presId="urn:microsoft.com/office/officeart/2008/layout/RadialCluster"/>
    <dgm:cxn modelId="{3C2B8733-2484-4A32-A736-6A7A0F38E580}" type="presOf" srcId="{84C9CA04-C288-4FEE-8078-22B89A0FB357}" destId="{6A7AF63B-A5A7-49A4-8FDC-2767227DC7E3}" srcOrd="0" destOrd="0" presId="urn:microsoft.com/office/officeart/2008/layout/RadialCluster"/>
    <dgm:cxn modelId="{01B579A3-9372-415F-9C23-01DB4FC5E958}" type="presParOf" srcId="{9F0755B4-B1E5-4DC4-8D0A-C4353DC9CEE9}" destId="{EE4D6890-D075-45DF-9C1B-2DD45C5BD52A}" srcOrd="0" destOrd="0" presId="urn:microsoft.com/office/officeart/2008/layout/RadialCluster"/>
    <dgm:cxn modelId="{14388C3C-2681-443E-ADB9-69525903AD3C}" type="presParOf" srcId="{EE4D6890-D075-45DF-9C1B-2DD45C5BD52A}" destId="{68B35B5E-8E87-4DE3-B351-F67DE7D61007}" srcOrd="0" destOrd="0" presId="urn:microsoft.com/office/officeart/2008/layout/RadialCluster"/>
    <dgm:cxn modelId="{381D0479-EBB4-4660-8CE6-18DA4DAED6CD}" type="presParOf" srcId="{EE4D6890-D075-45DF-9C1B-2DD45C5BD52A}" destId="{AE3679EC-D38C-4D26-88C3-158E93B529F5}" srcOrd="1" destOrd="0" presId="urn:microsoft.com/office/officeart/2008/layout/RadialCluster"/>
    <dgm:cxn modelId="{10A30D77-FB6E-4CC7-9663-11EFFD81C402}" type="presParOf" srcId="{EE4D6890-D075-45DF-9C1B-2DD45C5BD52A}" destId="{0D49D475-5540-4446-A6CC-C2B4AA235020}" srcOrd="2" destOrd="0" presId="urn:microsoft.com/office/officeart/2008/layout/RadialCluster"/>
    <dgm:cxn modelId="{5052F44D-D5CD-4822-84D1-FD83A18EADCD}" type="presParOf" srcId="{EE4D6890-D075-45DF-9C1B-2DD45C5BD52A}" destId="{C87964FA-812B-47FF-9D96-F0B3A4214C08}" srcOrd="3" destOrd="0" presId="urn:microsoft.com/office/officeart/2008/layout/RadialCluster"/>
    <dgm:cxn modelId="{CF83016B-BAA9-4448-8F16-DBF2A48BDA16}" type="presParOf" srcId="{EE4D6890-D075-45DF-9C1B-2DD45C5BD52A}" destId="{866A1CF4-B79E-4EB4-9CE0-DC82E3AF7792}" srcOrd="4" destOrd="0" presId="urn:microsoft.com/office/officeart/2008/layout/RadialCluster"/>
    <dgm:cxn modelId="{77AC1A73-7D79-45EE-96C8-51F5D1CC1552}" type="presParOf" srcId="{EE4D6890-D075-45DF-9C1B-2DD45C5BD52A}" destId="{F690260F-A05B-43CC-A8E7-2907A973CAE5}" srcOrd="5" destOrd="0" presId="urn:microsoft.com/office/officeart/2008/layout/RadialCluster"/>
    <dgm:cxn modelId="{CA25BE1C-EB56-4C3D-A70B-BA2AAE1EAC12}" type="presParOf" srcId="{EE4D6890-D075-45DF-9C1B-2DD45C5BD52A}" destId="{6A7AF63B-A5A7-49A4-8FDC-2767227DC7E3}" srcOrd="6" destOrd="0" presId="urn:microsoft.com/office/officeart/2008/layout/RadialCluster"/>
    <dgm:cxn modelId="{A6B28171-5899-4B97-9CED-749D4AF67506}" type="presParOf" srcId="{EE4D6890-D075-45DF-9C1B-2DD45C5BD52A}" destId="{23AFCB36-FE32-4C16-8AD6-0EE82A4301B7}" srcOrd="7" destOrd="0" presId="urn:microsoft.com/office/officeart/2008/layout/RadialCluster"/>
    <dgm:cxn modelId="{839CDF5B-BE0E-4A2C-8E08-E87CB6B8398B}" type="presParOf" srcId="{EE4D6890-D075-45DF-9C1B-2DD45C5BD52A}" destId="{4E05BF3B-1030-42C8-A224-0EA68C68CA76}" srcOrd="8" destOrd="0" presId="urn:microsoft.com/office/officeart/2008/layout/RadialCluster"/>
    <dgm:cxn modelId="{9DAE5CA7-A143-4B87-AB7A-54B272EBCA66}" type="presParOf" srcId="{EE4D6890-D075-45DF-9C1B-2DD45C5BD52A}" destId="{E99EE26D-8D24-428B-B79C-CA3642CFEAC6}" srcOrd="9" destOrd="0" presId="urn:microsoft.com/office/officeart/2008/layout/RadialCluster"/>
    <dgm:cxn modelId="{93ECB486-E912-434B-BB4E-2F0789FA8C13}" type="presParOf" srcId="{EE4D6890-D075-45DF-9C1B-2DD45C5BD52A}" destId="{7F6135E0-7752-41D9-8949-2C6C50C5480B}" srcOrd="10" destOrd="0" presId="urn:microsoft.com/office/officeart/2008/layout/RadialCluster"/>
    <dgm:cxn modelId="{71633915-E6DC-4EB3-B59A-87421698D8D9}" type="presParOf" srcId="{EE4D6890-D075-45DF-9C1B-2DD45C5BD52A}" destId="{4EA53240-6A3B-44EF-982F-E7C805897FA5}" srcOrd="11" destOrd="0" presId="urn:microsoft.com/office/officeart/2008/layout/RadialCluster"/>
    <dgm:cxn modelId="{64ED508B-A417-47C0-8E4A-93BB6B449E1B}" type="presParOf" srcId="{EE4D6890-D075-45DF-9C1B-2DD45C5BD52A}" destId="{354B78F2-DB64-4575-B54A-84ADF163CDF2}" srcOrd="12" destOrd="0" presId="urn:microsoft.com/office/officeart/2008/layout/RadialCluster"/>
    <dgm:cxn modelId="{A6662482-F738-44A3-A04F-1C83C907FD82}" type="presParOf" srcId="{EE4D6890-D075-45DF-9C1B-2DD45C5BD52A}" destId="{7E739126-418B-4B04-96A2-EEDCE3C318D4}" srcOrd="13" destOrd="0" presId="urn:microsoft.com/office/officeart/2008/layout/RadialCluster"/>
    <dgm:cxn modelId="{CBC28053-8F7B-4CAC-BB43-BA1B922F53E1}" type="presParOf" srcId="{EE4D6890-D075-45DF-9C1B-2DD45C5BD52A}" destId="{653CDA86-6ED9-412E-BAE5-E781E737A9C2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35B5E-8E87-4DE3-B351-F67DE7D61007}">
      <dsp:nvSpPr>
        <dsp:cNvPr id="0" name=""/>
        <dsp:cNvSpPr/>
      </dsp:nvSpPr>
      <dsp:spPr>
        <a:xfrm>
          <a:off x="3266147" y="2012133"/>
          <a:ext cx="2310846" cy="16302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1400" b="1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</a:t>
          </a:r>
          <a:r>
            <a:rPr lang="vi-VN" sz="1400" b="1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trongly </a:t>
          </a:r>
          <a:r>
            <a:rPr lang="vi-VN" sz="1400" b="1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suggested for a </a:t>
          </a:r>
          <a:r>
            <a:rPr lang="vi-VN" sz="1400" b="1" u="sng" kern="120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better learning</a:t>
          </a:r>
          <a:r>
            <a:rPr lang="vi-VN" sz="1400" b="1" u="sng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vi-VN" sz="1400" b="1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and </a:t>
          </a:r>
          <a:r>
            <a:rPr lang="vi-VN" sz="1400" b="1" u="sng" kern="120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understanding</a:t>
          </a:r>
          <a:r>
            <a:rPr lang="vi-VN" sz="1400" b="1" u="sng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vi-VN" sz="1400" b="1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of this course:</a:t>
          </a:r>
          <a:endParaRPr lang="en-US" sz="1400" b="1" kern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345727" y="2091713"/>
        <a:ext cx="2151686" cy="1471043"/>
      </dsp:txXfrm>
    </dsp:sp>
    <dsp:sp modelId="{AE3679EC-D38C-4D26-88C3-158E93B529F5}">
      <dsp:nvSpPr>
        <dsp:cNvPr id="0" name=""/>
        <dsp:cNvSpPr/>
      </dsp:nvSpPr>
      <dsp:spPr>
        <a:xfrm rot="16200000">
          <a:off x="3989110" y="1579672"/>
          <a:ext cx="8649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92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9D475-5540-4446-A6CC-C2B4AA235020}">
      <dsp:nvSpPr>
        <dsp:cNvPr id="0" name=""/>
        <dsp:cNvSpPr/>
      </dsp:nvSpPr>
      <dsp:spPr>
        <a:xfrm>
          <a:off x="3418837" y="54975"/>
          <a:ext cx="2005466" cy="1092236"/>
        </a:xfrm>
        <a:prstGeom prst="round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kern="1200" smtClean="0">
              <a:latin typeface="+mn-lt"/>
            </a:rPr>
            <a:t>Noting down the </a:t>
          </a:r>
          <a:r>
            <a:rPr lang="vi-VN" sz="1300" b="1" i="1" u="sng" kern="1200" smtClean="0">
              <a:latin typeface="+mn-lt"/>
            </a:rPr>
            <a:t>key concepts</a:t>
          </a:r>
          <a:r>
            <a:rPr lang="vi-VN" sz="1300" kern="1200" smtClean="0">
              <a:latin typeface="+mn-lt"/>
            </a:rPr>
            <a:t> in the class</a:t>
          </a:r>
          <a:endParaRPr lang="en-US" sz="1300" kern="1200">
            <a:latin typeface="+mn-lt"/>
          </a:endParaRPr>
        </a:p>
      </dsp:txBody>
      <dsp:txXfrm>
        <a:off x="3472156" y="108294"/>
        <a:ext cx="1898828" cy="985598"/>
      </dsp:txXfrm>
    </dsp:sp>
    <dsp:sp modelId="{C87964FA-812B-47FF-9D96-F0B3A4214C08}">
      <dsp:nvSpPr>
        <dsp:cNvPr id="0" name=""/>
        <dsp:cNvSpPr/>
      </dsp:nvSpPr>
      <dsp:spPr>
        <a:xfrm rot="19668420">
          <a:off x="5561940" y="2047654"/>
          <a:ext cx="195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838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A1CF4-B79E-4EB4-9CE0-DC82E3AF7792}">
      <dsp:nvSpPr>
        <dsp:cNvPr id="0" name=""/>
        <dsp:cNvSpPr/>
      </dsp:nvSpPr>
      <dsp:spPr>
        <a:xfrm>
          <a:off x="5479322" y="903249"/>
          <a:ext cx="2261716" cy="1092236"/>
        </a:xfrm>
        <a:prstGeom prst="round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Analyze</a:t>
          </a:r>
          <a:r>
            <a:rPr lang="vi-VN" sz="1300" kern="1200" smtClean="0">
              <a:latin typeface="+mn-lt"/>
            </a:rPr>
            <a:t> all the examples / code snippets provided</a:t>
          </a:r>
          <a:endParaRPr lang="en-US" sz="1300" kern="1200">
            <a:latin typeface="+mn-lt"/>
          </a:endParaRPr>
        </a:p>
      </dsp:txBody>
      <dsp:txXfrm>
        <a:off x="5532641" y="956568"/>
        <a:ext cx="2155078" cy="985598"/>
      </dsp:txXfrm>
    </dsp:sp>
    <dsp:sp modelId="{F690260F-A05B-43CC-A8E7-2907A973CAE5}">
      <dsp:nvSpPr>
        <dsp:cNvPr id="0" name=""/>
        <dsp:cNvSpPr/>
      </dsp:nvSpPr>
      <dsp:spPr>
        <a:xfrm rot="689225">
          <a:off x="5575811" y="3073795"/>
          <a:ext cx="1180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08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AF63B-A5A7-49A4-8FDC-2767227DC7E3}">
      <dsp:nvSpPr>
        <dsp:cNvPr id="0" name=""/>
        <dsp:cNvSpPr/>
      </dsp:nvSpPr>
      <dsp:spPr>
        <a:xfrm>
          <a:off x="5692711" y="2743207"/>
          <a:ext cx="2005466" cy="1092236"/>
        </a:xfrm>
        <a:prstGeom prst="round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kern="1200" smtClean="0">
              <a:latin typeface="+mn-lt"/>
            </a:rPr>
            <a:t>Study and understand the </a:t>
          </a:r>
          <a:r>
            <a:rPr lang="vi-VN" sz="1300" b="1" i="1" u="sng" kern="1200" smtClean="0">
              <a:latin typeface="+mn-lt"/>
            </a:rPr>
            <a:t>self study topics</a:t>
          </a:r>
          <a:endParaRPr lang="en-US" sz="1300" b="1" i="1" u="sng" kern="1200">
            <a:latin typeface="+mn-lt"/>
          </a:endParaRPr>
        </a:p>
      </dsp:txBody>
      <dsp:txXfrm>
        <a:off x="5746030" y="2796526"/>
        <a:ext cx="1898828" cy="985598"/>
      </dsp:txXfrm>
    </dsp:sp>
    <dsp:sp modelId="{23AFCB36-FE32-4C16-8AD6-0EE82A4301B7}">
      <dsp:nvSpPr>
        <dsp:cNvPr id="0" name=""/>
        <dsp:cNvSpPr/>
      </dsp:nvSpPr>
      <dsp:spPr>
        <a:xfrm rot="3323854">
          <a:off x="4814760" y="3964561"/>
          <a:ext cx="7829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294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5BF3B-1030-42C8-A224-0EA68C68CA76}">
      <dsp:nvSpPr>
        <dsp:cNvPr id="0" name=""/>
        <dsp:cNvSpPr/>
      </dsp:nvSpPr>
      <dsp:spPr>
        <a:xfrm>
          <a:off x="4573976" y="4286785"/>
          <a:ext cx="2462676" cy="1092236"/>
        </a:xfrm>
        <a:prstGeom prst="round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Completion</a:t>
          </a:r>
          <a:r>
            <a:rPr lang="vi-VN" sz="1300" kern="1200" smtClean="0">
              <a:latin typeface="+mn-lt"/>
            </a:rPr>
            <a:t> and </a:t>
          </a:r>
          <a:r>
            <a:rPr lang="vi-VN" sz="1300" b="1" i="1" u="sng" kern="1200" smtClean="0">
              <a:latin typeface="+mn-lt"/>
            </a:rPr>
            <a:t>submission</a:t>
          </a:r>
          <a:r>
            <a:rPr lang="vi-VN" sz="1300" kern="1200" smtClean="0">
              <a:latin typeface="+mn-lt"/>
            </a:rPr>
            <a:t> of all the assignments, on time</a:t>
          </a:r>
          <a:endParaRPr lang="en-US" sz="1300" kern="1200">
            <a:latin typeface="+mn-lt"/>
          </a:endParaRPr>
        </a:p>
      </dsp:txBody>
      <dsp:txXfrm>
        <a:off x="4627295" y="4340104"/>
        <a:ext cx="2356038" cy="985598"/>
      </dsp:txXfrm>
    </dsp:sp>
    <dsp:sp modelId="{E99EE26D-8D24-428B-B79C-CA3642CFEAC6}">
      <dsp:nvSpPr>
        <dsp:cNvPr id="0" name=""/>
        <dsp:cNvSpPr/>
      </dsp:nvSpPr>
      <dsp:spPr>
        <a:xfrm rot="7148535">
          <a:off x="3418504" y="3964569"/>
          <a:ext cx="7378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786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135E0-7752-41D9-8949-2C6C50C5480B}">
      <dsp:nvSpPr>
        <dsp:cNvPr id="0" name=""/>
        <dsp:cNvSpPr/>
      </dsp:nvSpPr>
      <dsp:spPr>
        <a:xfrm>
          <a:off x="2135567" y="4286802"/>
          <a:ext cx="2335431" cy="1092236"/>
        </a:xfrm>
        <a:prstGeom prst="round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50000"/>
                <a:satMod val="300000"/>
              </a:schemeClr>
            </a:gs>
            <a:gs pos="35000">
              <a:schemeClr val="accent5">
                <a:hueOff val="-7095626"/>
                <a:satOff val="28436"/>
                <a:lumOff val="6163"/>
                <a:alphaOff val="0"/>
                <a:tint val="37000"/>
                <a:satMod val="30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kern="1200" smtClean="0">
              <a:latin typeface="+mn-lt"/>
            </a:rPr>
            <a:t>Completion of the </a:t>
          </a:r>
          <a:r>
            <a:rPr lang="vi-VN" sz="1300" b="1" i="1" u="sng" kern="1200" smtClean="0">
              <a:latin typeface="+mn-lt"/>
            </a:rPr>
            <a:t>self</a:t>
          </a:r>
          <a:r>
            <a:rPr lang="vi-VN" sz="1300" kern="1200" smtClean="0">
              <a:latin typeface="+mn-lt"/>
            </a:rPr>
            <a:t> </a:t>
          </a:r>
          <a:r>
            <a:rPr lang="vi-VN" sz="1300" b="1" i="1" u="sng" kern="1200" smtClean="0">
              <a:latin typeface="+mn-lt"/>
            </a:rPr>
            <a:t>review</a:t>
          </a:r>
          <a:r>
            <a:rPr lang="vi-VN" sz="1300" kern="1200" smtClean="0">
              <a:latin typeface="+mn-lt"/>
            </a:rPr>
            <a:t> questions in the lab guide</a:t>
          </a:r>
          <a:endParaRPr lang="en-US" sz="1300" kern="1200">
            <a:latin typeface="+mn-lt"/>
          </a:endParaRPr>
        </a:p>
      </dsp:txBody>
      <dsp:txXfrm>
        <a:off x="2188886" y="4340121"/>
        <a:ext cx="2228793" cy="985598"/>
      </dsp:txXfrm>
    </dsp:sp>
    <dsp:sp modelId="{4EA53240-6A3B-44EF-982F-E7C805897FA5}">
      <dsp:nvSpPr>
        <dsp:cNvPr id="0" name=""/>
        <dsp:cNvSpPr/>
      </dsp:nvSpPr>
      <dsp:spPr>
        <a:xfrm rot="10062607">
          <a:off x="3149071" y="3091549"/>
          <a:ext cx="1184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433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B78F2-DB64-4575-B54A-84ADF163CDF2}">
      <dsp:nvSpPr>
        <dsp:cNvPr id="0" name=""/>
        <dsp:cNvSpPr/>
      </dsp:nvSpPr>
      <dsp:spPr>
        <a:xfrm>
          <a:off x="1144962" y="2776481"/>
          <a:ext cx="2005466" cy="1092236"/>
        </a:xfrm>
        <a:prstGeom prst="round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50000"/>
                <a:satMod val="300000"/>
              </a:schemeClr>
            </a:gs>
            <a:gs pos="35000">
              <a:schemeClr val="accent5">
                <a:hueOff val="-8514751"/>
                <a:satOff val="34124"/>
                <a:lumOff val="73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Study</a:t>
          </a:r>
          <a:r>
            <a:rPr lang="vi-VN" sz="1300" kern="1200" smtClean="0">
              <a:latin typeface="+mn-lt"/>
            </a:rPr>
            <a:t> and understand all the artifacts</a:t>
          </a:r>
          <a:endParaRPr lang="en-US" sz="1300" kern="1200">
            <a:latin typeface="+mn-lt"/>
          </a:endParaRPr>
        </a:p>
      </dsp:txBody>
      <dsp:txXfrm>
        <a:off x="1198281" y="2829800"/>
        <a:ext cx="1898828" cy="985598"/>
      </dsp:txXfrm>
    </dsp:sp>
    <dsp:sp modelId="{7E739126-418B-4B04-96A2-EEDCE3C318D4}">
      <dsp:nvSpPr>
        <dsp:cNvPr id="0" name=""/>
        <dsp:cNvSpPr/>
      </dsp:nvSpPr>
      <dsp:spPr>
        <a:xfrm rot="12712634">
          <a:off x="3087489" y="2057662"/>
          <a:ext cx="1932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22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CDA86-6ED9-412E-BAE5-E781E737A9C2}">
      <dsp:nvSpPr>
        <dsp:cNvPr id="0" name=""/>
        <dsp:cNvSpPr/>
      </dsp:nvSpPr>
      <dsp:spPr>
        <a:xfrm>
          <a:off x="1144968" y="914403"/>
          <a:ext cx="2157877" cy="1092236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Completion</a:t>
          </a:r>
          <a:r>
            <a:rPr lang="vi-VN" sz="1300" kern="1200" smtClean="0">
              <a:latin typeface="+mn-lt"/>
            </a:rPr>
            <a:t> of the project on time inclusive of individual and group activities</a:t>
          </a:r>
          <a:endParaRPr lang="en-US" sz="1300" kern="1200">
            <a:latin typeface="+mn-lt"/>
          </a:endParaRPr>
        </a:p>
      </dsp:txBody>
      <dsp:txXfrm>
        <a:off x="1198287" y="967722"/>
        <a:ext cx="2051239" cy="98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 altLang="en-US" sz="2800" smtClean="0"/>
              <a:t>The following are strongly suggested for a better learning and understanding of this course: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Noting down the key concepts in the class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Analyze all the examples / code snippets provided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Study and understand the self study topics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Completion and submission of all the assignments, on time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Completion of the self review questions in the lab guide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Study and understand all the artifacts including the reference materials / e-learning / supplementary materials specified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Completion of the project (if application for this course) on time inclusive of individual and group activities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Taking part in the self assessment activities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Participation in the doubt clearing Sections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720ED6-4FE4-4B42-A83F-06B276502389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375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solidFill>
                  <a:schemeClr val="folHlink"/>
                </a:solidFill>
                <a:latin typeface="Arial" panose="020B0604020202020204" pitchFamily="34" charset="0"/>
              </a:rPr>
              <a:t>A call to </a:t>
            </a:r>
            <a:r>
              <a:rPr lang="en-US" altLang="en-US" smtClean="0">
                <a:solidFill>
                  <a:schemeClr val="folHlink"/>
                </a:solidFill>
                <a:latin typeface="Courier New" panose="02070309020205020404" pitchFamily="49" charset="0"/>
              </a:rPr>
              <a:t>this()</a:t>
            </a:r>
            <a:r>
              <a:rPr lang="en-US" altLang="en-US" smtClean="0">
                <a:solidFill>
                  <a:schemeClr val="folHlink"/>
                </a:solidFill>
                <a:latin typeface="Arial" panose="020B0604020202020204" pitchFamily="34" charset="0"/>
              </a:rPr>
              <a:t> must  be the first statement in the constructor!</a:t>
            </a:r>
          </a:p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FF9E54-3D30-48D1-9533-89FA72D2AA5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522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java.util.Scanner;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MaxMinArray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int[] intArray;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/**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Initialization the Array with length is 'len'.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 len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MaxMinArray(int len)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intArray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int[len];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/**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Enter values for elements of the Array.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@SuppressWarnings("resource")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input()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Scanner scanner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intArray.length; i++)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out.print("Enter intArray[" + i + "]=");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intArray[i] = scanner.nextInt();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/**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Find max value.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findMax()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max = intArray[0];</a:t>
            </a:r>
          </a:p>
          <a:p>
            <a:r>
              <a:rPr lang="nn-NO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 intArray.length; i++)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(max &lt; intArray[i])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max = intArray[i];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max;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/**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Find min value.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*/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int findMin()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min = intArray[0];</a:t>
            </a:r>
          </a:p>
          <a:p>
            <a:r>
              <a:rPr lang="nn-NO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nn-NO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1; i &lt; intArray.length; i++)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(min &gt; intArray[i])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min = intArray[i];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min;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mtClean="0"/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MaxMinTest {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args) {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MaxMinArray maxMinArray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MaxMinArray(5);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maxMinArray.input(); // call input() method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out.println("Max value: "+ maxMinArray.findMax()); // call findMax() method and return max value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out.println("Min value: "+ maxMinArray.findMin()); // call findMin() method and return min value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Or: </a:t>
            </a:r>
            <a:r>
              <a:rPr lang="en-US" altLang="en-US" b="1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ObjCount.java</a:t>
            </a:r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65C96-AAA6-4EA1-9933-D728EFD08A3B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902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class Person {</a:t>
            </a:r>
          </a:p>
          <a:p>
            <a:r>
              <a:rPr lang="en-US" smtClean="0"/>
              <a:t>  int personId;</a:t>
            </a:r>
          </a:p>
          <a:p>
            <a:r>
              <a:rPr lang="en-US" smtClean="0"/>
              <a:t>  String personName;</a:t>
            </a:r>
          </a:p>
          <a:p>
            <a:endParaRPr lang="en-US" smtClean="0"/>
          </a:p>
          <a:p>
            <a:r>
              <a:rPr lang="en-US" smtClean="0"/>
              <a:t>  public int getPersonId() {</a:t>
            </a:r>
          </a:p>
          <a:p>
            <a:r>
              <a:rPr lang="en-US" smtClean="0"/>
              <a:t>    return personId;</a:t>
            </a:r>
          </a:p>
          <a:p>
            <a:r>
              <a:rPr lang="en-US" smtClean="0"/>
              <a:t>  }</a:t>
            </a:r>
          </a:p>
          <a:p>
            <a:endParaRPr lang="en-US" smtClean="0"/>
          </a:p>
          <a:p>
            <a:r>
              <a:rPr lang="en-US" smtClean="0"/>
              <a:t>  public void setPersonId(int personId) {</a:t>
            </a:r>
          </a:p>
          <a:p>
            <a:r>
              <a:rPr lang="en-US" smtClean="0"/>
              <a:t>    this.personId = personId;</a:t>
            </a:r>
          </a:p>
          <a:p>
            <a:r>
              <a:rPr lang="en-US" smtClean="0"/>
              <a:t>  }</a:t>
            </a:r>
          </a:p>
          <a:p>
            <a:endParaRPr lang="en-US" smtClean="0"/>
          </a:p>
          <a:p>
            <a:r>
              <a:rPr lang="en-US" smtClean="0"/>
              <a:t>  public String getPersonName() {</a:t>
            </a:r>
          </a:p>
          <a:p>
            <a:r>
              <a:rPr lang="en-US" smtClean="0"/>
              <a:t>    return personName;</a:t>
            </a:r>
          </a:p>
          <a:p>
            <a:r>
              <a:rPr lang="en-US" smtClean="0"/>
              <a:t>  }</a:t>
            </a:r>
          </a:p>
          <a:p>
            <a:endParaRPr lang="en-US" smtClean="0"/>
          </a:p>
          <a:p>
            <a:r>
              <a:rPr lang="en-US" smtClean="0"/>
              <a:t>  public void setPersonName(String personName) {</a:t>
            </a:r>
          </a:p>
          <a:p>
            <a:r>
              <a:rPr lang="en-US" smtClean="0"/>
              <a:t>    this.personName = personName;</a:t>
            </a:r>
          </a:p>
          <a:p>
            <a:r>
              <a:rPr lang="en-US" smtClean="0"/>
              <a:t>  }</a:t>
            </a:r>
          </a:p>
          <a:p>
            <a:endParaRPr lang="en-US" smtClean="0"/>
          </a:p>
          <a:p>
            <a:r>
              <a:rPr lang="en-US" smtClean="0"/>
              <a:t>  public Person(int personId, String personName) {</a:t>
            </a:r>
          </a:p>
          <a:p>
            <a:r>
              <a:rPr lang="en-US" smtClean="0"/>
              <a:t>    super();</a:t>
            </a:r>
          </a:p>
          <a:p>
            <a:r>
              <a:rPr lang="en-US" smtClean="0"/>
              <a:t>    this.personId = personId;</a:t>
            </a:r>
          </a:p>
          <a:p>
            <a:r>
              <a:rPr lang="en-US" smtClean="0"/>
              <a:t>    this.personName = personName;</a:t>
            </a:r>
          </a:p>
          <a:p>
            <a:r>
              <a:rPr lang="en-US" smtClean="0"/>
              <a:t>  }</a:t>
            </a:r>
          </a:p>
          <a:p>
            <a:endParaRPr lang="en-US" smtClean="0"/>
          </a:p>
          <a:p>
            <a:r>
              <a:rPr lang="en-US" smtClean="0"/>
              <a:t>}</a:t>
            </a:r>
          </a:p>
          <a:p>
            <a:endParaRPr lang="en-US" smtClean="0"/>
          </a:p>
          <a:p>
            <a:r>
              <a:rPr lang="en-US" smtClean="0"/>
              <a:t>public class Driver {</a:t>
            </a:r>
          </a:p>
          <a:p>
            <a:r>
              <a:rPr lang="en-US" smtClean="0"/>
              <a:t>  public static void main(String[] args) {</a:t>
            </a:r>
          </a:p>
          <a:p>
            <a:r>
              <a:rPr lang="en-US" smtClean="0"/>
              <a:t>    int id = 23;</a:t>
            </a:r>
          </a:p>
          <a:p>
            <a:r>
              <a:rPr lang="en-US" smtClean="0"/>
              <a:t>    String pName = "Jon";</a:t>
            </a:r>
          </a:p>
          <a:p>
            <a:r>
              <a:rPr lang="en-US" smtClean="0"/>
              <a:t>    Person p = null;</a:t>
            </a:r>
          </a:p>
          <a:p>
            <a:r>
              <a:rPr lang="en-US" smtClean="0"/>
              <a:t>    p = new Person(id, pName);</a:t>
            </a:r>
          </a:p>
          <a:p>
            <a:r>
              <a:rPr lang="en-US" smtClean="0"/>
              <a:t>  }</a:t>
            </a:r>
          </a:p>
          <a:p>
            <a:r>
              <a:rPr lang="en-US" smtClean="0"/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6B8D08-790D-4933-8574-C526001EC7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2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313" y="6359525"/>
            <a:ext cx="50282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525898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313" y="6350000"/>
            <a:ext cx="5059362" cy="37147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0"/>
            <a:ext cx="7114264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1" y="887412"/>
            <a:ext cx="4313914" cy="53419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887412"/>
            <a:ext cx="4238625" cy="53419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1902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53224" y="6356350"/>
            <a:ext cx="2133600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0" y="0"/>
            <a:ext cx="8038189" cy="667657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411" y="0"/>
            <a:ext cx="7133314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11" y="781050"/>
            <a:ext cx="8733514" cy="539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1325" y="6330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505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800" b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Classes and Object</a:t>
            </a:r>
            <a:endParaRPr lang="en-US" altLang="en-US" sz="4800" b="1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mtClean="0"/>
              <a:t>Instructor:  DieuNT1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FooPrinter.java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1" y="941158"/>
            <a:ext cx="8714049" cy="51144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FooPrinter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UPPER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i="1">
                <a:solidFill>
                  <a:srgbClr val="2A00FF"/>
                </a:solidFill>
                <a:latin typeface="Consolas"/>
              </a:rPr>
              <a:t>"FOO"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LOWER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i="1">
                <a:solidFill>
                  <a:srgbClr val="2A00FF"/>
                </a:solidFill>
                <a:latin typeface="Consolas"/>
              </a:rPr>
              <a:t>"foo"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>
                <a:solidFill>
                  <a:srgbClr val="3F7F5F"/>
                </a:solidFill>
                <a:latin typeface="Consolas"/>
              </a:rPr>
              <a:t>// instance variable, do we print upper or lower?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printUpper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upper()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>
                <a:solidFill>
                  <a:srgbClr val="0000C0"/>
                </a:solidFill>
                <a:latin typeface="Consolas"/>
              </a:rPr>
              <a:t>printUpper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lower()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>
                <a:solidFill>
                  <a:srgbClr val="0000C0"/>
                </a:solidFill>
                <a:latin typeface="Consolas"/>
              </a:rPr>
              <a:t>printUpper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print()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>
                <a:solidFill>
                  <a:srgbClr val="0000C0"/>
                </a:solidFill>
                <a:latin typeface="Consolas"/>
              </a:rPr>
              <a:t>printUpper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    System.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UPPER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    System.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LOWER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5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cs typeface="Arial" charset="0"/>
              </a:rPr>
              <a:t>What does it mean to create an object?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1411" y="3280228"/>
            <a:ext cx="8714050" cy="2935041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 object is a chunk of memory:</a:t>
            </a:r>
          </a:p>
          <a:p>
            <a:pPr lvl="1" eaLnBrk="1" hangingPunct="1"/>
            <a:r>
              <a:rPr lang="en-US" altLang="en-US" sz="2000" smtClean="0"/>
              <a:t>holds field values</a:t>
            </a:r>
          </a:p>
          <a:p>
            <a:pPr lvl="1" eaLnBrk="1" hangingPunct="1"/>
            <a:r>
              <a:rPr lang="en-US" altLang="en-US" sz="2000" smtClean="0"/>
              <a:t>holds an associated object type 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z="2400" smtClean="0"/>
              <a:t>All objects of the same type share code</a:t>
            </a:r>
          </a:p>
          <a:p>
            <a:pPr lvl="1" eaLnBrk="1" hangingPunct="1"/>
            <a:r>
              <a:rPr lang="en-US" altLang="en-US" sz="2000" smtClean="0"/>
              <a:t>they all have same object type, but can have different field values.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495" y="754190"/>
            <a:ext cx="8607918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SimpleClass 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FooPrinter </a:t>
            </a:r>
            <a:r>
              <a:rPr lang="en-US" smtClean="0">
                <a:solidFill>
                  <a:srgbClr val="6A3E3E"/>
                </a:solidFill>
                <a:latin typeface="Consolas"/>
              </a:rPr>
              <a:t>foo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/>
              </a:rPr>
              <a:t> FooPrinter();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mtClean="0">
                <a:solidFill>
                  <a:srgbClr val="6A3E3E"/>
                </a:solidFill>
                <a:latin typeface="Consolas"/>
              </a:rPr>
              <a:t>foo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mtClean="0">
                <a:solidFill>
                  <a:srgbClr val="6A3E3E"/>
                </a:solidFill>
                <a:latin typeface="Consolas"/>
              </a:rPr>
              <a:t>foo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.upper</a:t>
            </a:r>
            <a:r>
              <a:rPr lang="en-US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mtClean="0">
                <a:solidFill>
                  <a:srgbClr val="6A3E3E"/>
                </a:solidFill>
                <a:latin typeface="Consolas"/>
              </a:rPr>
              <a:t>foo</a:t>
            </a:r>
            <a:r>
              <a:rPr lang="en-US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14413" y="2145605"/>
            <a:ext cx="4572000" cy="861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foo</a:t>
            </a:r>
          </a:p>
          <a:p>
            <a:r>
              <a:rPr lang="en-US" altLang="en-US" sz="1600">
                <a:latin typeface="Courier New" pitchFamily="49" charset="0"/>
                <a:cs typeface="Courier New" pitchFamily="49" charset="0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42314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Constructors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extLst/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sz="2000"/>
              <a:t>Constructor is a block of code that initializes the newly created object.</a:t>
            </a:r>
            <a:endParaRPr lang="en-US" altLang="en-US" sz="2000" smtClean="0">
              <a:cs typeface="Arial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sz="1600"/>
              <a:t>Constructor has same name as the class </a:t>
            </a:r>
            <a:endParaRPr lang="en-US" sz="160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sz="1600" smtClean="0"/>
              <a:t>People </a:t>
            </a:r>
            <a:r>
              <a:rPr lang="en-US" sz="1600"/>
              <a:t>often refer constructor as special type of method in </a:t>
            </a:r>
            <a:r>
              <a:rPr lang="en-US" sz="1600" smtClean="0"/>
              <a:t>Java. It </a:t>
            </a:r>
            <a:r>
              <a:rPr lang="en-US" sz="1600" b="1"/>
              <a:t>doesn’t have a return type</a:t>
            </a:r>
            <a:endParaRPr lang="en-US" altLang="en-US" sz="1600" b="1" smtClean="0">
              <a:cs typeface="Arial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altLang="en-US" sz="2000" smtClean="0">
                <a:cs typeface="Arial" charset="0"/>
              </a:rPr>
              <a:t>You can create </a:t>
            </a:r>
            <a:r>
              <a:rPr lang="en-US" altLang="en-US" sz="2000" smtClean="0">
                <a:solidFill>
                  <a:srgbClr val="FF6600"/>
                </a:solidFill>
                <a:cs typeface="Arial" charset="0"/>
              </a:rPr>
              <a:t>multiple constructors</a:t>
            </a:r>
            <a:r>
              <a:rPr lang="en-US" altLang="en-US" sz="2000" smtClean="0">
                <a:cs typeface="Arial" charset="0"/>
              </a:rPr>
              <a:t>, each must accept different parameters.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altLang="en-US" sz="2000" smtClean="0">
                <a:cs typeface="Arial" charset="0"/>
              </a:rPr>
              <a:t>If you </a:t>
            </a:r>
            <a:r>
              <a:rPr lang="en-US" altLang="en-US" sz="2000" smtClean="0">
                <a:solidFill>
                  <a:srgbClr val="FF6600"/>
                </a:solidFill>
                <a:cs typeface="Arial" charset="0"/>
              </a:rPr>
              <a:t>don't write </a:t>
            </a:r>
            <a:r>
              <a:rPr lang="en-US" altLang="en-US" sz="2000" smtClean="0">
                <a:cs typeface="Arial" charset="0"/>
              </a:rPr>
              <a:t>any constructor, the compiler will (in effect) write one for you:</a:t>
            </a: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highlight>
                  <a:srgbClr val="D4D4D4"/>
                </a:highlight>
              </a:rPr>
              <a:t>FooPrinter</a:t>
            </a:r>
            <a:r>
              <a:rPr lang="en-US" altLang="en-US" sz="2400" smtClean="0">
                <a:cs typeface="Arial" charset="0"/>
              </a:rPr>
              <a:t>(){}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SzPct val="100000"/>
              <a:defRPr/>
            </a:pPr>
            <a:r>
              <a:rPr lang="en-US" altLang="en-US" sz="2000">
                <a:cs typeface="Arial" charset="0"/>
              </a:rPr>
              <a:t>If you include any constructors in a class, the compiler will </a:t>
            </a:r>
            <a:r>
              <a:rPr lang="en-US" altLang="en-US" sz="2000">
                <a:solidFill>
                  <a:srgbClr val="FF6600"/>
                </a:solidFill>
                <a:cs typeface="Arial" charset="0"/>
              </a:rPr>
              <a:t>not create a default constructor</a:t>
            </a:r>
            <a:r>
              <a:rPr lang="en-US" altLang="en-US" sz="2000">
                <a:cs typeface="Arial" charset="0"/>
              </a:rPr>
              <a:t>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 constructor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smtClean="0"/>
              <a:t>When </a:t>
            </a:r>
            <a:r>
              <a:rPr lang="en-US" sz="2000" b="1" i="1" smtClean="0"/>
              <a:t>new </a:t>
            </a:r>
            <a:r>
              <a:rPr lang="en-US" sz="2000" b="1" i="1"/>
              <a:t>keyword </a:t>
            </a:r>
            <a:r>
              <a:rPr lang="en-US" sz="2000"/>
              <a:t>here creates the object of class </a:t>
            </a:r>
            <a:r>
              <a:rPr lang="en-US" sz="2000" smtClean="0"/>
              <a:t>Car and </a:t>
            </a:r>
            <a:r>
              <a:rPr lang="en-US" sz="2000"/>
              <a:t>invokes the constructor to initialize this newly created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2" y="1596788"/>
            <a:ext cx="3962400" cy="47877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brand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" smtClean="0">
              <a:latin typeface="Consolas"/>
            </a:endParaRP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Car()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6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Car(String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 smtClean="0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smtClean="0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</a:t>
            </a:r>
            <a:endParaRPr lang="en-US" sz="1100">
              <a:solidFill>
                <a:srgbClr val="000000"/>
              </a:solidFill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Car(String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endParaRPr lang="en-US" sz="1100" b="1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smtClean="0">
                <a:solidFill>
                  <a:srgbClr val="7F0055"/>
                </a:solidFill>
                <a:latin typeface="Consolas"/>
              </a:rPr>
              <a:t>			double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smtClean="0">
                <a:solidFill>
                  <a:srgbClr val="6A3E3E"/>
                </a:solidFill>
                <a:latin typeface="Consolas"/>
              </a:rPr>
              <a:t>weight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100" b="1">
              <a:solidFill>
                <a:srgbClr val="000000"/>
              </a:solidFill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weight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String toString()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"Car [color="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", brand="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+ </a:t>
            </a:r>
            <a:endParaRPr lang="en-US" sz="1100" b="1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b="1" smtClean="0">
                <a:solidFill>
                  <a:srgbClr val="0000C0"/>
                </a:solidFill>
                <a:latin typeface="Consolas"/>
              </a:rPr>
              <a:t>brand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100" b="1">
                <a:solidFill>
                  <a:srgbClr val="2A00FF"/>
                </a:solidFill>
                <a:latin typeface="Consolas"/>
              </a:rPr>
              <a:t>", weight="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smtClean="0">
                <a:solidFill>
                  <a:srgbClr val="0000C0"/>
                </a:solidFill>
                <a:latin typeface="Consolas"/>
              </a:rPr>
              <a:t>weight 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100">
                <a:solidFill>
                  <a:srgbClr val="2A00FF"/>
                </a:solidFill>
                <a:latin typeface="Consolas"/>
              </a:rPr>
              <a:t>", model="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+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smtClean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100">
                <a:solidFill>
                  <a:srgbClr val="2A00FF"/>
                </a:solidFill>
                <a:latin typeface="Consolas"/>
              </a:rPr>
              <a:t>"]"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4153813" y="4043569"/>
            <a:ext cx="4751648" cy="212365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CarManagement {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Car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ford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Car(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"White"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"Ford"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endParaRPr lang="en-US" sz="1200" b="1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1" smtClean="0">
                <a:solidFill>
                  <a:srgbClr val="000000"/>
                </a:solidFill>
                <a:latin typeface="Consolas"/>
              </a:rPr>
              <a:t>					1000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"2017"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Car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audi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Car(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"Black"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smtClean="0">
                <a:solidFill>
                  <a:srgbClr val="2A00FF"/>
                </a:solidFill>
                <a:latin typeface="Consolas"/>
              </a:rPr>
              <a:t>Audi"</a:t>
            </a:r>
            <a:r>
              <a:rPr 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)</a:t>
            </a:r>
            <a:r>
              <a:rPr lang="en-US" sz="1200" b="1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>
              <a:solidFill>
                <a:srgbClr val="000000"/>
              </a:solidFill>
              <a:latin typeface="Consolas"/>
            </a:endParaRPr>
          </a:p>
          <a:p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  <a:endParaRPr lang="en-US" sz="1200"/>
          </a:p>
        </p:txBody>
      </p:sp>
      <p:sp>
        <p:nvSpPr>
          <p:cNvPr id="10" name="Freeform 9"/>
          <p:cNvSpPr/>
          <p:nvPr/>
        </p:nvSpPr>
        <p:spPr>
          <a:xfrm>
            <a:off x="3398293" y="3561647"/>
            <a:ext cx="4796061" cy="1242365"/>
          </a:xfrm>
          <a:custGeom>
            <a:avLst/>
            <a:gdLst>
              <a:gd name="connsiteX0" fmla="*/ 4612943 w 4796061"/>
              <a:gd name="connsiteY0" fmla="*/ 1242365 h 1242365"/>
              <a:gd name="connsiteX1" fmla="*/ 4653886 w 4796061"/>
              <a:gd name="connsiteY1" fmla="*/ 232431 h 1242365"/>
              <a:gd name="connsiteX2" fmla="*/ 3043450 w 4796061"/>
              <a:gd name="connsiteY2" fmla="*/ 419 h 1242365"/>
              <a:gd name="connsiteX3" fmla="*/ 0 w 4796061"/>
              <a:gd name="connsiteY3" fmla="*/ 259726 h 124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6061" h="1242365">
                <a:moveTo>
                  <a:pt x="4612943" y="1242365"/>
                </a:moveTo>
                <a:cubicBezTo>
                  <a:pt x="4764205" y="840893"/>
                  <a:pt x="4915468" y="439422"/>
                  <a:pt x="4653886" y="232431"/>
                </a:cubicBezTo>
                <a:cubicBezTo>
                  <a:pt x="4392304" y="25440"/>
                  <a:pt x="3819098" y="-4130"/>
                  <a:pt x="3043450" y="419"/>
                </a:cubicBezTo>
                <a:cubicBezTo>
                  <a:pt x="2267802" y="4968"/>
                  <a:pt x="1133901" y="132347"/>
                  <a:pt x="0" y="259726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589361" y="3016155"/>
            <a:ext cx="4984303" cy="2272514"/>
          </a:xfrm>
          <a:custGeom>
            <a:avLst/>
            <a:gdLst>
              <a:gd name="connsiteX0" fmla="*/ 3998794 w 4984303"/>
              <a:gd name="connsiteY0" fmla="*/ 2251881 h 2272514"/>
              <a:gd name="connsiteX1" fmla="*/ 4517409 w 4984303"/>
              <a:gd name="connsiteY1" fmla="*/ 2142699 h 2272514"/>
              <a:gd name="connsiteX2" fmla="*/ 4872251 w 4984303"/>
              <a:gd name="connsiteY2" fmla="*/ 1269242 h 2272514"/>
              <a:gd name="connsiteX3" fmla="*/ 4490114 w 4984303"/>
              <a:gd name="connsiteY3" fmla="*/ 313899 h 2272514"/>
              <a:gd name="connsiteX4" fmla="*/ 0 w 4984303"/>
              <a:gd name="connsiteY4" fmla="*/ 0 h 22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303" h="2272514">
                <a:moveTo>
                  <a:pt x="3998794" y="2251881"/>
                </a:moveTo>
                <a:cubicBezTo>
                  <a:pt x="4185313" y="2279176"/>
                  <a:pt x="4371833" y="2306472"/>
                  <a:pt x="4517409" y="2142699"/>
                </a:cubicBezTo>
                <a:cubicBezTo>
                  <a:pt x="4662985" y="1978926"/>
                  <a:pt x="4876800" y="1574042"/>
                  <a:pt x="4872251" y="1269242"/>
                </a:cubicBezTo>
                <a:cubicBezTo>
                  <a:pt x="4867702" y="964442"/>
                  <a:pt x="5302156" y="525439"/>
                  <a:pt x="4490114" y="313899"/>
                </a:cubicBezTo>
                <a:cubicBezTo>
                  <a:pt x="3678072" y="102359"/>
                  <a:pt x="1839036" y="51179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Multiple (overload) Constructors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57200" algn="just">
              <a:spcBef>
                <a:spcPts val="300"/>
              </a:spcBef>
              <a:defRPr/>
            </a:pPr>
            <a:r>
              <a:rPr lang="en-US" altLang="en-US" sz="2000" smtClean="0">
                <a:cs typeface="Arial" charset="0"/>
              </a:rPr>
              <a:t>Must accept different parameters.</a:t>
            </a:r>
            <a:endParaRPr lang="en-US" altLang="en-US" sz="2000" smtClean="0">
              <a:latin typeface="Arial" charset="0"/>
              <a:ea typeface="ＭＳ Ｐゴシック" charset="-128"/>
              <a:cs typeface="Arial" charset="0"/>
            </a:endParaRPr>
          </a:p>
          <a:p>
            <a:pPr marL="400050" indent="-457200" algn="just">
              <a:spcBef>
                <a:spcPts val="300"/>
              </a:spcBef>
              <a:defRPr/>
            </a:pPr>
            <a:r>
              <a:rPr lang="en-US" altLang="en-US" sz="2000" smtClean="0">
                <a:latin typeface="Arial" charset="0"/>
                <a:ea typeface="ＭＳ Ｐゴシック" charset="-128"/>
                <a:cs typeface="Arial" charset="0"/>
              </a:rPr>
              <a:t>One constructor can call another, use </a:t>
            </a:r>
            <a:r>
              <a:rPr lang="en-US" altLang="en-US" sz="2000" b="1" i="1" smtClean="0">
                <a:latin typeface="Arial" charset="0"/>
                <a:ea typeface="ＭＳ Ｐゴシック" charset="-128"/>
                <a:cs typeface="Arial" charset="0"/>
              </a:rPr>
              <a:t>this</a:t>
            </a:r>
            <a:r>
              <a:rPr lang="en-US" altLang="en-US" sz="2000" smtClean="0">
                <a:latin typeface="Arial" charset="0"/>
                <a:ea typeface="ＭＳ Ｐゴシック" charset="-128"/>
                <a:cs typeface="Arial" charset="0"/>
              </a:rPr>
              <a:t>, not the classname:</a:t>
            </a:r>
          </a:p>
          <a:p>
            <a:pPr marL="400050" indent="-457200" algn="just">
              <a:spcBef>
                <a:spcPts val="300"/>
              </a:spcBef>
              <a:defRPr/>
            </a:pPr>
            <a:endParaRPr lang="en-US" altLang="en-US" sz="2000">
              <a:latin typeface="Arial" charset="0"/>
              <a:ea typeface="ＭＳ Ｐゴシック" charset="-128"/>
              <a:cs typeface="Arial" charset="0"/>
            </a:endParaRPr>
          </a:p>
          <a:p>
            <a:pPr marL="400050" indent="-457200" algn="just">
              <a:spcBef>
                <a:spcPts val="300"/>
              </a:spcBef>
              <a:defRPr/>
            </a:pPr>
            <a:endParaRPr lang="en-US" altLang="en-US" sz="2000" smtClean="0">
              <a:latin typeface="Arial" charset="0"/>
              <a:ea typeface="ＭＳ Ｐゴシック" charset="-128"/>
              <a:cs typeface="Arial" charset="0"/>
            </a:endParaRPr>
          </a:p>
          <a:p>
            <a:pPr marL="400050" indent="-457200" algn="just">
              <a:spcBef>
                <a:spcPts val="300"/>
              </a:spcBef>
              <a:defRPr/>
            </a:pPr>
            <a:endParaRPr lang="en-US" altLang="en-US" sz="2000">
              <a:latin typeface="Arial" charset="0"/>
              <a:ea typeface="ＭＳ Ｐゴシック" charset="-128"/>
              <a:cs typeface="Arial" charset="0"/>
            </a:endParaRPr>
          </a:p>
          <a:p>
            <a:pPr marL="400050" indent="-457200" algn="just">
              <a:spcBef>
                <a:spcPts val="300"/>
              </a:spcBef>
              <a:defRPr/>
            </a:pPr>
            <a:endParaRPr lang="en-US" altLang="en-US" sz="2000" smtClean="0">
              <a:latin typeface="Arial" charset="0"/>
              <a:ea typeface="ＭＳ Ｐゴシック" charset="-128"/>
              <a:cs typeface="Arial" charset="0"/>
            </a:endParaRPr>
          </a:p>
          <a:p>
            <a:pPr marL="400050" indent="-457200" algn="just">
              <a:spcBef>
                <a:spcPts val="300"/>
              </a:spcBef>
              <a:defRPr/>
            </a:pPr>
            <a:endParaRPr lang="en-US" altLang="en-US" sz="2000">
              <a:latin typeface="Arial" charset="0"/>
              <a:ea typeface="ＭＳ Ｐゴシック" charset="-128"/>
              <a:cs typeface="Arial" charset="0"/>
            </a:endParaRPr>
          </a:p>
          <a:p>
            <a:pPr marL="400050" indent="-457200" algn="just">
              <a:spcBef>
                <a:spcPts val="300"/>
              </a:spcBef>
              <a:defRPr/>
            </a:pPr>
            <a:endParaRPr lang="en-US" altLang="en-US" sz="2000" smtClean="0">
              <a:latin typeface="Arial" charset="0"/>
              <a:ea typeface="ＭＳ Ｐゴシック" charset="-128"/>
              <a:cs typeface="Arial" charset="0"/>
            </a:endParaRPr>
          </a:p>
          <a:p>
            <a:pPr marL="400050" indent="-457200" algn="just">
              <a:spcBef>
                <a:spcPts val="300"/>
              </a:spcBef>
              <a:defRPr/>
            </a:pPr>
            <a:endParaRPr lang="en-US" altLang="en-US" sz="2000">
              <a:latin typeface="Arial" charset="0"/>
              <a:ea typeface="ＭＳ Ｐゴシック" charset="-128"/>
              <a:cs typeface="Arial" charset="0"/>
            </a:endParaRPr>
          </a:p>
          <a:p>
            <a:pPr marL="3943350" lvl="8" indent="-457200" algn="just">
              <a:spcBef>
                <a:spcPts val="300"/>
              </a:spcBef>
              <a:defRPr/>
            </a:pPr>
            <a:endParaRPr lang="en-US" altLang="en-US" smtClean="0">
              <a:latin typeface="Arial" charset="0"/>
              <a:ea typeface="ＭＳ Ｐゴシック" charset="-128"/>
              <a:cs typeface="Arial" charset="0"/>
            </a:endParaRPr>
          </a:p>
          <a:p>
            <a:pPr marL="5035550" lvl="8" indent="-295275" algn="just">
              <a:spcBef>
                <a:spcPts val="300"/>
              </a:spcBef>
              <a:defRPr/>
            </a:pPr>
            <a:r>
              <a:rPr lang="en-US" altLang="en-US" b="1" smtClean="0">
                <a:solidFill>
                  <a:srgbClr val="FF0000"/>
                </a:solidFill>
                <a:latin typeface="Arial" charset="0"/>
                <a:ea typeface="ＭＳ Ｐゴシック" charset="-128"/>
                <a:cs typeface="Arial" charset="0"/>
              </a:rPr>
              <a:t>What will print out?</a:t>
            </a:r>
          </a:p>
          <a:p>
            <a:pPr marL="0" indent="0" algn="just">
              <a:spcBef>
                <a:spcPts val="300"/>
              </a:spcBef>
              <a:buNone/>
              <a:defRPr/>
            </a:pPr>
            <a:r>
              <a:rPr lang="en-US" altLang="en-US" sz="2000" smtClean="0">
                <a:latin typeface="Arial" charset="0"/>
                <a:ea typeface="ＭＳ Ｐゴシック" charset="-128"/>
                <a:cs typeface="Arial" charset="0"/>
              </a:rPr>
              <a:t>	</a:t>
            </a:r>
            <a:endParaRPr lang="en-US" altLang="en-US" sz="2000" b="1" smtClean="0">
              <a:ea typeface="ＭＳ Ｐゴシック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369" y="1761091"/>
            <a:ext cx="4572000" cy="41549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brand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10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Car()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100" b="1" i="1">
                <a:solidFill>
                  <a:srgbClr val="2A00FF"/>
                </a:solidFill>
                <a:latin typeface="Consolas"/>
              </a:rPr>
              <a:t>"No params!"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Car(String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100" b="1" i="1">
                <a:solidFill>
                  <a:srgbClr val="2A00FF"/>
                </a:solidFill>
                <a:latin typeface="Consolas"/>
              </a:rPr>
              <a:t>"With two params!"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Car(String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weight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endParaRPr lang="en-US" sz="1100" b="1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b="1" smtClean="0">
                <a:solidFill>
                  <a:srgbClr val="000000"/>
                </a:solidFill>
                <a:latin typeface="Consolas"/>
              </a:rPr>
              <a:t>					String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brand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weight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100" b="1" i="1">
                <a:solidFill>
                  <a:srgbClr val="2A00FF"/>
                </a:solidFill>
                <a:latin typeface="Consolas"/>
              </a:rPr>
              <a:t>"With four params!"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6367" y="1761091"/>
            <a:ext cx="3999091" cy="212365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CarManagement {</a:t>
            </a:r>
          </a:p>
          <a:p>
            <a:endParaRPr lang="en-US" sz="1200" b="1">
              <a:latin typeface="Consolas"/>
            </a:endParaRPr>
          </a:p>
          <a:p>
            <a:r>
              <a:rPr lang="en-US" sz="1200" b="1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200" b="1">
                <a:solidFill>
                  <a:srgbClr val="000000"/>
                </a:solidFill>
                <a:latin typeface="Consolas"/>
              </a:rPr>
              <a:t>    Car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ford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Car(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"White"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"Ford"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endParaRPr lang="en-US" sz="1200" b="1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b="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1" smtClean="0">
                <a:solidFill>
                  <a:srgbClr val="000000"/>
                </a:solidFill>
                <a:latin typeface="Consolas"/>
              </a:rPr>
              <a:t>				1000,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"2017"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b="1">
              <a:latin typeface="Consolas"/>
            </a:endParaRPr>
          </a:p>
          <a:p>
            <a:r>
              <a:rPr lang="en-US" sz="1200" b="1">
                <a:solidFill>
                  <a:srgbClr val="000000"/>
                </a:solidFill>
                <a:latin typeface="Consolas"/>
              </a:rPr>
              <a:t>    Car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audi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Car(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"Black"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"Audi"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b="1">
              <a:latin typeface="Consolas"/>
            </a:endParaRPr>
          </a:p>
          <a:p>
            <a:r>
              <a:rPr lang="en-US" sz="1200" b="1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200" b="1">
              <a:latin typeface="Consolas"/>
            </a:endParaRPr>
          </a:p>
          <a:p>
            <a:r>
              <a:rPr lang="en-US" sz="1200" b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49" y="4846202"/>
            <a:ext cx="26003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Destructors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SzPct val="100000"/>
            </a:pPr>
            <a:r>
              <a:rPr lang="en-US" altLang="en-US" sz="2400" smtClean="0"/>
              <a:t>Nope!</a:t>
            </a:r>
          </a:p>
          <a:p>
            <a:pPr algn="just">
              <a:buSzPct val="100000"/>
            </a:pPr>
            <a:r>
              <a:rPr lang="en-US" altLang="en-US" sz="2400" smtClean="0"/>
              <a:t>There is a </a:t>
            </a:r>
            <a:r>
              <a:rPr lang="en-US" altLang="en-US" sz="2400" b="1" smtClean="0"/>
              <a:t>finalize()</a:t>
            </a:r>
            <a:r>
              <a:rPr lang="en-US" altLang="en-US" sz="2400" smtClean="0"/>
              <a:t> method that is called when an object is destroyed:</a:t>
            </a:r>
          </a:p>
          <a:p>
            <a:pPr lvl="1" algn="just" eaLnBrk="1" hangingPunct="1"/>
            <a:r>
              <a:rPr lang="en-US" altLang="en-US" sz="2000" smtClean="0"/>
              <a:t>You </a:t>
            </a:r>
            <a:r>
              <a:rPr lang="en-US" altLang="en-US" sz="2000" smtClean="0">
                <a:solidFill>
                  <a:srgbClr val="FF6600"/>
                </a:solidFill>
              </a:rPr>
              <a:t>don't have control over</a:t>
            </a:r>
            <a:r>
              <a:rPr lang="en-US" altLang="en-US" sz="2000" smtClean="0"/>
              <a:t> when the object is destroyed (it might never be destroyed).</a:t>
            </a:r>
          </a:p>
          <a:p>
            <a:pPr lvl="1" algn="just" eaLnBrk="1" hangingPunct="1"/>
            <a:r>
              <a:rPr lang="en-US" altLang="en-US" sz="2000" smtClean="0"/>
              <a:t>The </a:t>
            </a:r>
            <a:r>
              <a:rPr lang="en-US" altLang="en-US" sz="2000" smtClean="0">
                <a:solidFill>
                  <a:srgbClr val="FF6600"/>
                </a:solidFill>
              </a:rPr>
              <a:t>JVM garbage collector </a:t>
            </a:r>
            <a:r>
              <a:rPr lang="en-US" altLang="en-US" sz="2000" smtClean="0"/>
              <a:t>takes care of destroying objects automatically (you have limited control over this process).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Instance variable (Field)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SzPct val="100000"/>
              <a:defRPr/>
            </a:pPr>
            <a:r>
              <a:rPr lang="en-US" sz="2000"/>
              <a:t>Instance variable in java is used by o</a:t>
            </a:r>
            <a:r>
              <a:rPr lang="en-US" sz="2000" smtClean="0"/>
              <a:t>bjects </a:t>
            </a:r>
            <a:r>
              <a:rPr lang="en-US" sz="2000"/>
              <a:t>to store their </a:t>
            </a:r>
            <a:r>
              <a:rPr lang="en-US" sz="2000" smtClean="0"/>
              <a:t>states</a:t>
            </a:r>
            <a:r>
              <a:rPr lang="en-US" sz="2000"/>
              <a:t> </a:t>
            </a:r>
            <a:endParaRPr lang="en-US" altLang="en-US" sz="2000" b="1" smtClean="0"/>
          </a:p>
          <a:p>
            <a:pPr algn="just">
              <a:buSzPct val="100000"/>
              <a:defRPr/>
            </a:pPr>
            <a:r>
              <a:rPr lang="en-US" altLang="en-US" sz="2000" b="1" smtClean="0"/>
              <a:t>Fields</a:t>
            </a:r>
            <a:r>
              <a:rPr lang="en-US" altLang="en-US" sz="2000" smtClean="0"/>
              <a:t> </a:t>
            </a:r>
            <a:r>
              <a:rPr lang="en-US" altLang="en-US" sz="2000"/>
              <a:t>(data members) can be any </a:t>
            </a:r>
            <a:r>
              <a:rPr lang="en-US" altLang="en-US" sz="2000">
                <a:solidFill>
                  <a:srgbClr val="FF6600"/>
                </a:solidFill>
              </a:rPr>
              <a:t>primitive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rgbClr val="FF6600"/>
                </a:solidFill>
              </a:rPr>
              <a:t>reference</a:t>
            </a:r>
            <a:r>
              <a:rPr lang="en-US" altLang="en-US" sz="2000"/>
              <a:t> </a:t>
            </a:r>
            <a:r>
              <a:rPr lang="en-US" altLang="en-US" sz="2000" smtClean="0"/>
              <a:t>type</a:t>
            </a:r>
          </a:p>
          <a:p>
            <a:pPr algn="just">
              <a:buSzPct val="100000"/>
              <a:defRPr/>
            </a:pPr>
            <a:r>
              <a:rPr lang="en-US" altLang="en-US" sz="2000" smtClean="0"/>
              <a:t>Syntax:</a:t>
            </a:r>
          </a:p>
          <a:p>
            <a:pPr marL="0" indent="0" algn="just">
              <a:buSzPct val="100000"/>
              <a:buNone/>
              <a:defRPr/>
            </a:pPr>
            <a:r>
              <a:rPr lang="en-US" altLang="en-US" sz="2000"/>
              <a:t>	</a:t>
            </a:r>
            <a:r>
              <a:rPr lang="en-US" altLang="en-US" sz="2000" smtClean="0"/>
              <a:t>[</a:t>
            </a:r>
            <a:r>
              <a:rPr lang="en-US" altLang="en-US" sz="2000" smtClean="0">
                <a:solidFill>
                  <a:schemeClr val="accent2">
                    <a:lumMod val="75000"/>
                  </a:schemeClr>
                </a:solidFill>
              </a:rPr>
              <a:t>Access modifier</a:t>
            </a:r>
            <a:r>
              <a:rPr lang="en-US" altLang="en-US" sz="2000" smtClean="0"/>
              <a:t>] &lt;</a:t>
            </a:r>
            <a:r>
              <a:rPr lang="en-US" altLang="en-US" sz="2000" smtClean="0">
                <a:solidFill>
                  <a:srgbClr val="00B050"/>
                </a:solidFill>
              </a:rPr>
              <a:t>Data type</a:t>
            </a:r>
            <a:r>
              <a:rPr lang="en-US" altLang="en-US" sz="2000" smtClean="0"/>
              <a:t>&gt; &lt;field_name&gt;;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pic>
        <p:nvPicPr>
          <p:cNvPr id="55338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68" y="2432217"/>
            <a:ext cx="5842736" cy="380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Instance variable (Field)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SzPct val="100000"/>
              <a:defRPr/>
            </a:pPr>
            <a:r>
              <a:rPr lang="en-US" altLang="en-US" sz="2000" smtClean="0"/>
              <a:t>The </a:t>
            </a:r>
            <a:r>
              <a:rPr lang="en-US" altLang="en-US" sz="2000"/>
              <a:t>following table shows the </a:t>
            </a:r>
            <a:r>
              <a:rPr lang="en-US" altLang="en-US" sz="2000" b="1"/>
              <a:t>access</a:t>
            </a:r>
            <a:r>
              <a:rPr lang="en-US" altLang="en-US" sz="2000"/>
              <a:t> to members permitted by each </a:t>
            </a:r>
            <a:r>
              <a:rPr lang="en-US" altLang="en-US" sz="2000" b="1" smtClean="0"/>
              <a:t>modifier</a:t>
            </a:r>
            <a:r>
              <a:rPr lang="en-US" altLang="en-US" sz="2000" smtClean="0"/>
              <a:t>:</a:t>
            </a:r>
          </a:p>
          <a:p>
            <a:pPr algn="just">
              <a:buSzPct val="100000"/>
              <a:defRPr/>
            </a:pPr>
            <a:endParaRPr lang="en-US" altLang="en-US" sz="2000"/>
          </a:p>
          <a:p>
            <a:pPr algn="just">
              <a:buSzPct val="100000"/>
              <a:defRPr/>
            </a:pPr>
            <a:endParaRPr lang="en-US" altLang="en-US" sz="2000" smtClean="0"/>
          </a:p>
          <a:p>
            <a:pPr algn="just">
              <a:buSzPct val="100000"/>
              <a:defRPr/>
            </a:pPr>
            <a:endParaRPr lang="en-US" altLang="en-US" sz="2000"/>
          </a:p>
          <a:p>
            <a:pPr algn="just">
              <a:buSzPct val="100000"/>
              <a:defRPr/>
            </a:pPr>
            <a:endParaRPr lang="en-US" altLang="en-US" sz="2000" smtClean="0"/>
          </a:p>
          <a:p>
            <a:pPr algn="just">
              <a:buSzPct val="100000"/>
              <a:defRPr/>
            </a:pPr>
            <a:endParaRPr lang="en-US" altLang="en-US" sz="2000"/>
          </a:p>
          <a:p>
            <a:pPr algn="just">
              <a:buSzPct val="100000"/>
              <a:defRPr/>
            </a:pPr>
            <a:endParaRPr lang="en-US" altLang="en-US" sz="2000" smtClean="0"/>
          </a:p>
          <a:p>
            <a:pPr algn="just">
              <a:buSzPct val="100000"/>
              <a:defRPr/>
            </a:pPr>
            <a:endParaRPr lang="en-US" altLang="en-US" sz="2000"/>
          </a:p>
          <a:p>
            <a:pPr algn="just">
              <a:buSzPct val="100000"/>
              <a:defRPr/>
            </a:pPr>
            <a:r>
              <a:rPr lang="en-US" altLang="en-US" sz="2000" b="1" smtClean="0"/>
              <a:t>Example: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144243"/>
              </p:ext>
            </p:extLst>
          </p:nvPr>
        </p:nvGraphicFramePr>
        <p:xfrm>
          <a:off x="1847885" y="1758594"/>
          <a:ext cx="5194361" cy="23630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89">
                <a:tc>
                  <a:txBody>
                    <a:bodyPr/>
                    <a:lstStyle/>
                    <a:p>
                      <a:r>
                        <a:rPr lang="en-US" sz="1800" dirty="0"/>
                        <a:t>Modifier</a:t>
                      </a:r>
                      <a:endParaRPr lang="en-US" sz="1800" b="1" dirty="0"/>
                    </a:p>
                  </a:txBody>
                  <a:tcPr marT="45719" marB="45719" anchor="ctr">
                    <a:solidFill>
                      <a:srgbClr val="E31D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Class</a:t>
                      </a:r>
                      <a:endParaRPr lang="en-US" sz="1800" b="1" dirty="0"/>
                    </a:p>
                  </a:txBody>
                  <a:tcPr marT="45719" marB="45719" anchor="ctr">
                    <a:solidFill>
                      <a:srgbClr val="E31D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Package</a:t>
                      </a:r>
                      <a:endParaRPr lang="en-US" sz="1800" b="1"/>
                    </a:p>
                  </a:txBody>
                  <a:tcPr marT="45719" marB="45719" anchor="ctr">
                    <a:solidFill>
                      <a:srgbClr val="E31D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Subclass</a:t>
                      </a:r>
                      <a:endParaRPr lang="en-US" sz="1800" b="1"/>
                    </a:p>
                  </a:txBody>
                  <a:tcPr marT="45719" marB="45719" anchor="ctr">
                    <a:solidFill>
                      <a:srgbClr val="E31D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World</a:t>
                      </a:r>
                      <a:endParaRPr lang="en-US" sz="1800" b="1" dirty="0"/>
                    </a:p>
                  </a:txBody>
                  <a:tcPr marT="45719" marB="45719" anchor="ctr">
                    <a:solidFill>
                      <a:srgbClr val="E31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sz="1800" dirty="0"/>
                        <a:t>public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sz="1800" dirty="0"/>
                        <a:t>protected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84">
                <a:tc>
                  <a:txBody>
                    <a:bodyPr/>
                    <a:lstStyle/>
                    <a:p>
                      <a:r>
                        <a:rPr lang="en-US" sz="1800" dirty="0"/>
                        <a:t>no modifier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89">
                <a:tc>
                  <a:txBody>
                    <a:bodyPr/>
                    <a:lstStyle/>
                    <a:p>
                      <a:r>
                        <a:rPr lang="en-US" sz="1800" dirty="0"/>
                        <a:t>private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</a:p>
                  </a:txBody>
                  <a:tcPr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99" y="4294958"/>
            <a:ext cx="3505201" cy="206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4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Instance method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2000"/>
              <a:t>Instance method are methods which require an object of its class to be created before it can be called.</a:t>
            </a:r>
            <a:endParaRPr lang="en-US" altLang="en-US" sz="2400" smtClean="0">
              <a:latin typeface=".VnCourier" panose="020B7200000000000000" pitchFamily="34" charset="0"/>
            </a:endParaRPr>
          </a:p>
          <a:p>
            <a:pPr marL="342900" lvl="2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smtClean="0"/>
              <a:t>Access modifiers: </a:t>
            </a:r>
            <a:r>
              <a:rPr lang="en-US" altLang="en-US" sz="2000"/>
              <a:t>same idea as with fields.</a:t>
            </a:r>
            <a:endParaRPr lang="en-US" altLang="en-US" sz="2000" b="1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altLang="en-US" sz="2000" smtClean="0">
                <a:latin typeface=".VnCourier" panose="020B7200000000000000" pitchFamily="34" charset="0"/>
              </a:rPr>
              <a:t>private</a:t>
            </a:r>
            <a:r>
              <a:rPr lang="en-US" altLang="en-US" sz="2000" smtClean="0"/>
              <a:t>/</a:t>
            </a:r>
            <a:r>
              <a:rPr lang="en-US" altLang="en-US" sz="2000" smtClean="0">
                <a:latin typeface=".VnCourier" panose="020B7200000000000000" pitchFamily="34" charset="0"/>
              </a:rPr>
              <a:t>protected</a:t>
            </a:r>
            <a:r>
              <a:rPr lang="en-US" altLang="en-US" sz="2000" smtClean="0"/>
              <a:t>/</a:t>
            </a:r>
            <a:r>
              <a:rPr lang="en-US" altLang="en-US" sz="2000" smtClean="0">
                <a:latin typeface=".VnCourier" panose="020B7200000000000000" pitchFamily="34" charset="0"/>
              </a:rPr>
              <a:t>public</a:t>
            </a:r>
            <a:r>
              <a:rPr lang="en-US" altLang="en-US" sz="2000" smtClean="0"/>
              <a:t>/</a:t>
            </a:r>
            <a:r>
              <a:rPr lang="en-US" altLang="en-US" sz="2000" smtClean="0">
                <a:latin typeface=".VnCourier" panose="020B7200000000000000" pitchFamily="34" charset="0"/>
              </a:rPr>
              <a:t>no modifier</a:t>
            </a:r>
            <a:r>
              <a:rPr lang="en-US" altLang="en-US" sz="2000" smtClean="0"/>
              <a:t>: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altLang="en-US" sz="2000" smtClean="0"/>
              <a:t>No access modifier: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79646">
                  <a:lumMod val="75000"/>
                </a:srgbClr>
              </a:buClr>
              <a:buSzPct val="100000"/>
            </a:pPr>
            <a:r>
              <a:rPr lang="en-US" altLang="en-US" smtClean="0">
                <a:latin typeface=".VnCourier" panose="020B7200000000000000" pitchFamily="34" charset="0"/>
              </a:rPr>
              <a:t>abstract: </a:t>
            </a:r>
            <a:r>
              <a:rPr lang="en-US" altLang="en-US" sz="1600">
                <a:solidFill>
                  <a:prstClr val="black"/>
                </a:solidFill>
              </a:rPr>
              <a:t>no implementation given, must be supplied by subclass.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>
                <a:latin typeface=".VnCourier" panose="020B7200000000000000" pitchFamily="34" charset="0"/>
              </a:rPr>
              <a:t>final</a:t>
            </a:r>
            <a:r>
              <a:rPr lang="en-US" altLang="en-US" sz="1600" smtClean="0"/>
              <a:t>: the method cannot be changed by a subclass (no alternative implementation can be provided by a subclass).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 charset="0"/>
              </a:rPr>
              <a:t>Instance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7"/>
          <a:stretch/>
        </p:blipFill>
        <p:spPr bwMode="auto">
          <a:xfrm>
            <a:off x="361950" y="724547"/>
            <a:ext cx="4056371" cy="360997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4"/>
          <a:stretch/>
        </p:blipFill>
        <p:spPr bwMode="auto">
          <a:xfrm>
            <a:off x="4698965" y="724547"/>
            <a:ext cx="4029075" cy="247146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08"/>
          <a:stretch/>
        </p:blipFill>
        <p:spPr bwMode="auto">
          <a:xfrm>
            <a:off x="389246" y="4334522"/>
            <a:ext cx="4029075" cy="21119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Table of contents</a:t>
            </a:r>
            <a:endParaRPr lang="en-US" altLang="en-US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6971" y="778566"/>
            <a:ext cx="7474857" cy="5436704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buFont typeface="Candara" panose="020E0502030303020204" pitchFamily="34" charset="0"/>
              <a:buChar char="◊"/>
            </a:pPr>
            <a:r>
              <a:rPr lang="en-US" sz="3200" b="1"/>
              <a:t>OOPs </a:t>
            </a:r>
            <a:r>
              <a:rPr lang="en-US" sz="3200" b="1" smtClean="0"/>
              <a:t>Concepts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 typeface="Candara" panose="020E0502030303020204" pitchFamily="34" charset="0"/>
              <a:buChar char="◊"/>
            </a:pPr>
            <a:r>
              <a:rPr lang="en-GB" sz="3200" b="1" smtClean="0"/>
              <a:t>Heap </a:t>
            </a:r>
            <a:r>
              <a:rPr lang="en-GB" sz="3200" b="1"/>
              <a:t>Space vs Stack </a:t>
            </a:r>
            <a:r>
              <a:rPr lang="en-GB" sz="3200" b="1" smtClean="0"/>
              <a:t>Memory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 typeface="Candara" panose="020E0502030303020204" pitchFamily="34" charset="0"/>
              <a:buChar char="◊"/>
            </a:pPr>
            <a:r>
              <a:rPr lang="en-GB" sz="3200" b="1" smtClean="0"/>
              <a:t>Method Parameters</a:t>
            </a:r>
            <a:endParaRPr lang="en-US" sz="32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 charset="0"/>
              </a:rPr>
              <a:t>Instance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Output: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6154" y="3966230"/>
            <a:ext cx="4572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</a:rPr>
              <a:t>Enter intArray[0]=</a:t>
            </a:r>
            <a:r>
              <a:rPr lang="en-US">
                <a:solidFill>
                  <a:srgbClr val="00C87D"/>
                </a:solidFill>
                <a:latin typeface="Consolas"/>
              </a:rPr>
              <a:t>4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Enter intArray[1]=</a:t>
            </a:r>
            <a:r>
              <a:rPr lang="en-US">
                <a:solidFill>
                  <a:srgbClr val="00C87D"/>
                </a:solidFill>
                <a:latin typeface="Consolas"/>
              </a:rPr>
              <a:t>2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Enter intArray[2]=</a:t>
            </a:r>
            <a:r>
              <a:rPr lang="en-US">
                <a:solidFill>
                  <a:srgbClr val="00C87D"/>
                </a:solidFill>
                <a:latin typeface="Consolas"/>
              </a:rPr>
              <a:t>-2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Enter intArray[3]=</a:t>
            </a:r>
            <a:r>
              <a:rPr lang="en-US">
                <a:solidFill>
                  <a:srgbClr val="00C87D"/>
                </a:solidFill>
                <a:latin typeface="Consolas"/>
              </a:rPr>
              <a:t>8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Enter intArray[4]=</a:t>
            </a:r>
            <a:r>
              <a:rPr lang="en-US">
                <a:solidFill>
                  <a:srgbClr val="00C87D"/>
                </a:solidFill>
                <a:latin typeface="Consolas"/>
              </a:rPr>
              <a:t>3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Max value: 8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Min value: -2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9" y="891091"/>
            <a:ext cx="55054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Static fields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SzPct val="100000"/>
              <a:defRPr/>
            </a:pPr>
            <a:r>
              <a:rPr lang="en-US" altLang="en-US" sz="2000"/>
              <a:t>Fields declared static are called </a:t>
            </a:r>
            <a:r>
              <a:rPr lang="en-US" altLang="en-US" sz="2000">
                <a:solidFill>
                  <a:srgbClr val="FF6600"/>
                </a:solidFill>
              </a:rPr>
              <a:t>class fields </a:t>
            </a:r>
            <a:r>
              <a:rPr lang="en-US" altLang="en-US" sz="2000"/>
              <a:t>(class variables).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en-US" sz="2000" smtClean="0">
                <a:latin typeface="Arial" charset="0"/>
                <a:cs typeface="Arial" charset="0"/>
              </a:rPr>
              <a:t>others are called </a:t>
            </a:r>
            <a:r>
              <a:rPr lang="en-US" altLang="en-US" sz="2000" i="1" smtClean="0">
                <a:latin typeface="Arial" charset="0"/>
                <a:cs typeface="Arial" charset="0"/>
              </a:rPr>
              <a:t>instance fields</a:t>
            </a:r>
            <a:r>
              <a:rPr lang="en-US" altLang="en-US" sz="2000" smtClean="0">
                <a:latin typeface="Arial" charset="0"/>
                <a:cs typeface="Arial" charset="0"/>
              </a:rPr>
              <a:t>.</a:t>
            </a:r>
          </a:p>
          <a:p>
            <a:pPr algn="just">
              <a:buSzPct val="100000"/>
              <a:defRPr/>
            </a:pPr>
            <a:r>
              <a:rPr lang="en-US" altLang="en-US" sz="2000"/>
              <a:t>There is only one copy of a static field, no matter how many objects are created</a:t>
            </a:r>
            <a:r>
              <a:rPr lang="en-US" altLang="en-US" sz="2000" smtClean="0"/>
              <a:t>.</a:t>
            </a:r>
          </a:p>
          <a:p>
            <a:pPr marL="0" indent="0" algn="just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000"/>
          </a:p>
          <a:p>
            <a:pPr marL="0" indent="0" algn="just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000" smtClean="0"/>
          </a:p>
          <a:p>
            <a:pPr marL="0" indent="0" algn="just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000"/>
          </a:p>
          <a:p>
            <a:pPr marL="0" indent="0" algn="just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000" smtClean="0"/>
          </a:p>
          <a:p>
            <a:pPr marL="0" indent="0" algn="just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000" smtClean="0"/>
          </a:p>
          <a:p>
            <a:pPr marL="0" indent="0" algn="just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468563"/>
            <a:ext cx="28956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68563"/>
            <a:ext cx="28956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1"/>
          <p:cNvSpPr txBox="1">
            <a:spLocks noChangeArrowheads="1"/>
          </p:cNvSpPr>
          <p:nvPr/>
        </p:nvSpPr>
        <p:spPr bwMode="auto">
          <a:xfrm>
            <a:off x="34925" y="26860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Static field</a:t>
            </a:r>
          </a:p>
        </p:txBody>
      </p:sp>
      <p:sp>
        <p:nvSpPr>
          <p:cNvPr id="56327" name="TextBox 6"/>
          <p:cNvSpPr txBox="1">
            <a:spLocks noChangeArrowheads="1"/>
          </p:cNvSpPr>
          <p:nvPr/>
        </p:nvSpPr>
        <p:spPr bwMode="auto">
          <a:xfrm>
            <a:off x="7467600" y="2501900"/>
            <a:ext cx="1560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Non-Static field</a:t>
            </a:r>
          </a:p>
        </p:txBody>
      </p:sp>
    </p:spTree>
    <p:extLst>
      <p:ext uri="{BB962C8B-B14F-4D97-AF65-F5344CB8AC3E}">
        <p14:creationId xmlns:p14="http://schemas.microsoft.com/office/powerpoint/2010/main" val="41196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 charset="0"/>
              </a:rPr>
              <a:t>Static f</a:t>
            </a:r>
            <a:r>
              <a:rPr lang="en-US" altLang="en-US" smtClean="0">
                <a:cs typeface="Arial" charset="0"/>
              </a:rPr>
              <a:t>ields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411" y="778567"/>
            <a:ext cx="8714050" cy="40111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100" b="1" smtClean="0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class</a:t>
            </a:r>
            <a:r>
              <a:rPr lang="en-US" sz="1100" b="1" smtClean="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Student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int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</a:t>
            </a:r>
            <a:r>
              <a:rPr lang="en-US" sz="1100" b="1">
                <a:solidFill>
                  <a:srgbClr val="0000C0"/>
                </a:solidFill>
                <a:highlight>
                  <a:srgbClr val="FFFFBE"/>
                </a:highlight>
                <a:latin typeface="Consolas"/>
              </a:rPr>
              <a:t>rollno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String </a:t>
            </a:r>
            <a:r>
              <a:rPr lang="en-US" sz="1100">
                <a:solidFill>
                  <a:srgbClr val="0000C0"/>
                </a:solidFill>
                <a:highlight>
                  <a:srgbClr val="FFFFBE"/>
                </a:highlight>
                <a:latin typeface="Consolas"/>
              </a:rPr>
              <a:t>name</a:t>
            </a:r>
            <a:r>
              <a:rPr lang="en-US" sz="110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String </a:t>
            </a:r>
            <a:r>
              <a:rPr lang="en-US" sz="1100" b="1" i="1">
                <a:solidFill>
                  <a:srgbClr val="0000C0"/>
                </a:solidFill>
                <a:highlight>
                  <a:srgbClr val="FFFFBE"/>
                </a:highlight>
                <a:latin typeface="Consolas"/>
              </a:rPr>
              <a:t>college</a:t>
            </a:r>
            <a:r>
              <a:rPr lang="en-US" sz="1100" b="1" i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i="1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i="1">
                <a:solidFill>
                  <a:srgbClr val="2A00FF"/>
                </a:solidFill>
                <a:latin typeface="Consolas"/>
              </a:rPr>
              <a:t>"ITS"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100" b="1" i="1">
                <a:solidFill>
                  <a:srgbClr val="2A00FF"/>
                </a:solidFill>
                <a:latin typeface="Consolas"/>
              </a:rPr>
              <a:t>"Static block"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Student(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int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</a:t>
            </a:r>
            <a:r>
              <a:rPr lang="en-US" sz="1100" b="1">
                <a:solidFill>
                  <a:srgbClr val="6A3E3E"/>
                </a:solidFill>
                <a:highlight>
                  <a:srgbClr val="FFFFBE"/>
                </a:highlight>
                <a:latin typeface="Consolas"/>
              </a:rPr>
              <a:t>rollno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, String </a:t>
            </a:r>
            <a:r>
              <a:rPr lang="en-US" sz="1100" b="1">
                <a:solidFill>
                  <a:srgbClr val="6A3E3E"/>
                </a:solidFill>
                <a:highlight>
                  <a:srgbClr val="FFFFBE"/>
                </a:highlight>
                <a:latin typeface="Consolas"/>
              </a:rPr>
              <a:t>name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rollno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rollno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b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100" b="1" i="1">
                <a:solidFill>
                  <a:srgbClr val="2A00FF"/>
                </a:solidFill>
                <a:latin typeface="Consolas"/>
              </a:rPr>
              <a:t>"Constructor block"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display()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rollno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i="1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i="1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100" b="1" i="1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sz="11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changeCollege()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i="1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i="1">
                <a:solidFill>
                  <a:srgbClr val="2A00FF"/>
                </a:solidFill>
                <a:latin typeface="Consolas"/>
              </a:rPr>
              <a:t>"FU"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>
              <a:solidFill>
                <a:srgbClr val="000000"/>
              </a:solidFill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}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191412" y="4934856"/>
            <a:ext cx="8714050" cy="14214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100" b="1" smtClean="0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public</a:t>
            </a:r>
            <a:r>
              <a:rPr lang="en-US" sz="1100" b="1" smtClean="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static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</a:t>
            </a:r>
            <a:r>
              <a:rPr lang="en-US" sz="1100" b="1">
                <a:solidFill>
                  <a:srgbClr val="7F0055"/>
                </a:solidFill>
                <a:highlight>
                  <a:srgbClr val="FFFFBE"/>
                </a:highlight>
                <a:latin typeface="Consolas"/>
              </a:rPr>
              <a:t>void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 main(String </a:t>
            </a:r>
            <a:r>
              <a:rPr lang="en-US" sz="1100" b="1">
                <a:solidFill>
                  <a:srgbClr val="6A3E3E"/>
                </a:solidFill>
                <a:highlight>
                  <a:srgbClr val="FFFFBE"/>
                </a:highlight>
                <a:latin typeface="Consolas"/>
              </a:rPr>
              <a:t>args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[]) {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changeCollege();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sz="1100" smtClean="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s1</a:t>
            </a:r>
            <a:r>
              <a:rPr lang="en-US" sz="110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en-US" sz="1100" b="1" smtClean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sz="1100" b="1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Student(</a:t>
            </a:r>
            <a:r>
              <a:rPr lang="en-US" sz="1100" b="1" smtClean="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111, </a:t>
            </a:r>
            <a:r>
              <a:rPr lang="en-US" sz="1100" b="1" smtClean="0">
                <a:solidFill>
                  <a:srgbClr val="2A00FF"/>
                </a:solidFill>
                <a:highlight>
                  <a:srgbClr val="FFFFBE"/>
                </a:highlight>
                <a:latin typeface="Consolas"/>
              </a:rPr>
              <a:t>"Karan"</a:t>
            </a:r>
            <a:r>
              <a:rPr lang="en-US" sz="1100" b="1" smtClean="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);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Student </a:t>
            </a:r>
            <a:r>
              <a:rPr lang="en-US" sz="1100">
                <a:solidFill>
                  <a:srgbClr val="6A3E3E"/>
                </a:solidFill>
                <a:latin typeface="Consolas"/>
              </a:rPr>
              <a:t>s2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100" b="1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222, </a:t>
            </a:r>
            <a:r>
              <a:rPr lang="en-US" sz="1100" b="1">
                <a:solidFill>
                  <a:srgbClr val="2A00FF"/>
                </a:solidFill>
                <a:highlight>
                  <a:srgbClr val="FFFFBE"/>
                </a:highlight>
                <a:latin typeface="Consolas"/>
              </a:rPr>
              <a:t>"Aryan</a:t>
            </a:r>
            <a:r>
              <a:rPr lang="en-US" sz="1100" b="1" smtClean="0">
                <a:solidFill>
                  <a:srgbClr val="2A00FF"/>
                </a:solidFill>
                <a:highlight>
                  <a:srgbClr val="FFFFBE"/>
                </a:highlight>
                <a:latin typeface="Consolas"/>
              </a:rPr>
              <a:t>"</a:t>
            </a:r>
            <a:r>
              <a:rPr lang="en-US" sz="1100" b="1" smtClean="0">
                <a:solidFill>
                  <a:srgbClr val="000000"/>
                </a:solidFill>
                <a:highlight>
                  <a:srgbClr val="FFFFBE"/>
                </a:highlight>
                <a:latin typeface="Consolas"/>
              </a:rPr>
              <a:t>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Student.</a:t>
            </a:r>
            <a:r>
              <a:rPr lang="en-US" sz="1100" i="1">
                <a:solidFill>
                  <a:srgbClr val="000000"/>
                </a:solidFill>
                <a:latin typeface="Consolas"/>
              </a:rPr>
              <a:t>changeCollege();</a:t>
            </a:r>
            <a:endParaRPr lang="en-US" sz="1100" smtClean="0">
              <a:latin typeface="Consolas"/>
            </a:endParaRP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s1</a:t>
            </a:r>
            <a:r>
              <a:rPr lang="en-US" sz="11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.display();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>
                <a:solidFill>
                  <a:srgbClr val="6A3E3E"/>
                </a:solidFill>
                <a:latin typeface="Consolas"/>
              </a:rPr>
              <a:t>s2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sz="110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1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/>
          </a:p>
        </p:txBody>
      </p:sp>
      <p:sp>
        <p:nvSpPr>
          <p:cNvPr id="10" name="Rectangle 9"/>
          <p:cNvSpPr/>
          <p:nvPr/>
        </p:nvSpPr>
        <p:spPr>
          <a:xfrm>
            <a:off x="4333460" y="5739046"/>
            <a:ext cx="4572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/>
              <a:t>111 Karan FU</a:t>
            </a:r>
          </a:p>
          <a:p>
            <a:r>
              <a:rPr lang="en-US" sz="1600"/>
              <a:t>222 Aryan FU</a:t>
            </a:r>
          </a:p>
        </p:txBody>
      </p:sp>
    </p:spTree>
    <p:extLst>
      <p:ext uri="{BB962C8B-B14F-4D97-AF65-F5344CB8AC3E}">
        <p14:creationId xmlns:p14="http://schemas.microsoft.com/office/powerpoint/2010/main" val="101727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Static methods are the methods in Java that can be called without creating an object of class. </a:t>
            </a:r>
            <a:endParaRPr lang="en-US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Instance method </a:t>
            </a:r>
            <a:r>
              <a:rPr lang="en-US">
                <a:solidFill>
                  <a:srgbClr val="FF0000"/>
                </a:solidFill>
              </a:rPr>
              <a:t>can access </a:t>
            </a:r>
            <a:r>
              <a:rPr lang="en-US"/>
              <a:t>the instance methods and instance variables directly.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Instance method </a:t>
            </a:r>
            <a:r>
              <a:rPr lang="en-US">
                <a:solidFill>
                  <a:srgbClr val="FF0000"/>
                </a:solidFill>
              </a:rPr>
              <a:t>can access </a:t>
            </a:r>
            <a:r>
              <a:rPr lang="en-US"/>
              <a:t>static variables and static methods directly.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Static methods </a:t>
            </a:r>
            <a:r>
              <a:rPr lang="en-US">
                <a:solidFill>
                  <a:srgbClr val="FF0000"/>
                </a:solidFill>
              </a:rPr>
              <a:t>can access </a:t>
            </a:r>
            <a:r>
              <a:rPr lang="en-US"/>
              <a:t>the static variables and static methods directly.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Static methods </a:t>
            </a:r>
            <a:r>
              <a:rPr lang="en-US">
                <a:solidFill>
                  <a:srgbClr val="FF0000"/>
                </a:solidFill>
              </a:rPr>
              <a:t>can’t access </a:t>
            </a:r>
            <a:r>
              <a:rPr lang="en-US"/>
              <a:t>instance methods and instance variables directly</a:t>
            </a:r>
            <a:r>
              <a:rPr lang="en-US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Syntax: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97797" y="5183555"/>
            <a:ext cx="4854118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return_type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method_name();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</a:t>
            </a:r>
            <a:r>
              <a:rPr lang="en-US" smtClean="0"/>
              <a:t>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8686" t="19327" r="35737" b="17104"/>
          <a:stretch/>
        </p:blipFill>
        <p:spPr bwMode="auto">
          <a:xfrm>
            <a:off x="191411" y="778566"/>
            <a:ext cx="5017403" cy="543670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/>
          <a:stretch/>
        </p:blipFill>
        <p:spPr bwMode="auto">
          <a:xfrm>
            <a:off x="4663701" y="4308475"/>
            <a:ext cx="4241760" cy="204787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Final Fields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buSzPct val="100000"/>
              <a:defRPr/>
            </a:pPr>
            <a:r>
              <a:rPr lang="en-US" altLang="en-US" sz="2000" smtClean="0"/>
              <a:t>The keyword </a:t>
            </a:r>
            <a:r>
              <a:rPr lang="en-US" altLang="en-US" sz="2000" b="1" smtClean="0">
                <a:solidFill>
                  <a:srgbClr val="FF6600"/>
                </a:solidFill>
                <a:latin typeface=".VnCourier New" pitchFamily="18" charset="0"/>
              </a:rPr>
              <a:t>final</a:t>
            </a:r>
            <a:r>
              <a:rPr lang="en-US" altLang="en-US" sz="2000" smtClean="0">
                <a:solidFill>
                  <a:srgbClr val="FF6600"/>
                </a:solidFill>
              </a:rPr>
              <a:t> </a:t>
            </a:r>
            <a:r>
              <a:rPr lang="en-US" altLang="en-US" sz="2000" smtClean="0"/>
              <a:t>means: once the value is set, it can never be changed.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altLang="en-US" sz="1800" smtClean="0"/>
              <a:t>They must be </a:t>
            </a:r>
            <a:r>
              <a:rPr lang="en-US" altLang="en-US" sz="1800" b="1" i="1" smtClean="0"/>
              <a:t>static</a:t>
            </a:r>
            <a:r>
              <a:rPr lang="en-US" altLang="en-US" sz="1800" smtClean="0"/>
              <a:t> if they belong to the </a:t>
            </a:r>
            <a:r>
              <a:rPr lang="en-US" altLang="en-US" sz="1800" b="1" i="1" smtClean="0"/>
              <a:t>class</a:t>
            </a:r>
            <a:r>
              <a:rPr lang="en-US" altLang="en-US" sz="1800" smtClean="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altLang="en-US" sz="1800" b="1" i="1" smtClean="0"/>
              <a:t>Not be static</a:t>
            </a:r>
            <a:r>
              <a:rPr lang="en-US" altLang="en-US" sz="1800" smtClean="0"/>
              <a:t> if they belong to the </a:t>
            </a:r>
            <a:r>
              <a:rPr lang="en-US" altLang="en-US" sz="1800" b="1" i="1" smtClean="0"/>
              <a:t>instance</a:t>
            </a:r>
            <a:r>
              <a:rPr lang="en-US" altLang="en-US" sz="1800" smtClean="0"/>
              <a:t> of the class.</a:t>
            </a:r>
          </a:p>
          <a:p>
            <a:pPr algn="just">
              <a:lnSpc>
                <a:spcPct val="120000"/>
              </a:lnSpc>
              <a:buSzPct val="100000"/>
              <a:defRPr/>
            </a:pPr>
            <a:r>
              <a:rPr lang="en-US" altLang="en-US" sz="2000" smtClean="0"/>
              <a:t>Typically used for constants:</a:t>
            </a:r>
          </a:p>
          <a:p>
            <a:pPr algn="just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en-US" sz="2400" smtClean="0"/>
          </a:p>
          <a:p>
            <a:pPr marL="0" indent="0" algn="just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None/>
              <a:defRPr/>
            </a:pPr>
            <a:endParaRPr lang="en-US" altLang="en-US" sz="2000" smtClean="0"/>
          </a:p>
          <a:p>
            <a:pPr algn="just">
              <a:lnSpc>
                <a:spcPct val="120000"/>
              </a:lnSpc>
              <a:buSzPct val="100000"/>
              <a:defRPr/>
            </a:pPr>
            <a:r>
              <a:rPr lang="en-US" altLang="en-US" sz="2000" b="1"/>
              <a:t>Important </a:t>
            </a:r>
            <a:r>
              <a:rPr lang="en-US" altLang="en-US" sz="2000" b="1" smtClean="0"/>
              <a:t>Note:</a:t>
            </a:r>
          </a:p>
          <a:p>
            <a:pPr lvl="1" algn="just">
              <a:lnSpc>
                <a:spcPct val="120000"/>
              </a:lnSpc>
              <a:buSzPct val="100000"/>
              <a:defRPr/>
            </a:pPr>
            <a:r>
              <a:rPr lang="en-US" altLang="en-US" sz="1800" smtClean="0"/>
              <a:t>A </a:t>
            </a:r>
            <a:r>
              <a:rPr lang="en-US" altLang="en-US" sz="1800" b="1" smtClean="0"/>
              <a:t>final variable </a:t>
            </a:r>
            <a:r>
              <a:rPr lang="en-US" altLang="en-US" sz="1800" smtClean="0"/>
              <a:t>that is not initialized at the time of declaration is known as </a:t>
            </a:r>
            <a:r>
              <a:rPr lang="en-US" altLang="en-US" sz="1800" b="1" smtClean="0"/>
              <a:t>blank final variable</a:t>
            </a:r>
            <a:r>
              <a:rPr lang="en-US" altLang="en-US" sz="1800" smtClean="0"/>
              <a:t>.</a:t>
            </a:r>
          </a:p>
          <a:p>
            <a:pPr lvl="2" algn="just">
              <a:lnSpc>
                <a:spcPct val="120000"/>
              </a:lnSpc>
              <a:buSzPct val="100000"/>
              <a:defRPr/>
            </a:pPr>
            <a:r>
              <a:rPr lang="en-US" sz="1600" smtClean="0"/>
              <a:t>We can </a:t>
            </a:r>
            <a:r>
              <a:rPr lang="en-US" sz="1600" b="1"/>
              <a:t>initialize</a:t>
            </a:r>
            <a:r>
              <a:rPr lang="en-US" sz="1600"/>
              <a:t> blank final </a:t>
            </a:r>
            <a:r>
              <a:rPr lang="en-US" sz="1600" smtClean="0"/>
              <a:t>variable </a:t>
            </a:r>
            <a:r>
              <a:rPr lang="en-US" sz="1600" b="1" smtClean="0"/>
              <a:t>in constructor</a:t>
            </a:r>
            <a:r>
              <a:rPr lang="en-US" sz="1600" smtClean="0"/>
              <a:t>.</a:t>
            </a:r>
          </a:p>
          <a:p>
            <a:pPr lvl="1" algn="just">
              <a:lnSpc>
                <a:spcPct val="120000"/>
              </a:lnSpc>
              <a:buSzPct val="100000"/>
              <a:defRPr/>
            </a:pPr>
            <a:r>
              <a:rPr lang="en-US" sz="1800"/>
              <a:t>A </a:t>
            </a:r>
            <a:r>
              <a:rPr lang="en-US" sz="1800" b="1"/>
              <a:t>static final variable </a:t>
            </a:r>
            <a:r>
              <a:rPr lang="en-US" sz="1800"/>
              <a:t>that is </a:t>
            </a:r>
            <a:r>
              <a:rPr lang="en-US" sz="1800" b="1"/>
              <a:t>not initialized </a:t>
            </a:r>
            <a:r>
              <a:rPr lang="en-US" sz="1800"/>
              <a:t>at the time of declaration is known as static blank final variable. </a:t>
            </a:r>
            <a:endParaRPr lang="en-US" sz="1800" smtClean="0"/>
          </a:p>
          <a:p>
            <a:pPr lvl="2" algn="just">
              <a:lnSpc>
                <a:spcPct val="120000"/>
              </a:lnSpc>
              <a:buSzPct val="100000"/>
              <a:defRPr/>
            </a:pPr>
            <a:r>
              <a:rPr lang="en-US" sz="1600" smtClean="0"/>
              <a:t>It </a:t>
            </a:r>
            <a:r>
              <a:rPr lang="en-US" sz="1600"/>
              <a:t>can be </a:t>
            </a:r>
            <a:r>
              <a:rPr lang="en-US" sz="1600" b="1"/>
              <a:t>initialized</a:t>
            </a:r>
            <a:r>
              <a:rPr lang="en-US" sz="1600"/>
              <a:t> only in </a:t>
            </a:r>
            <a:r>
              <a:rPr lang="en-US" sz="1600" b="1"/>
              <a:t>static block</a:t>
            </a:r>
            <a:r>
              <a:rPr lang="en-US" sz="1600"/>
              <a:t>.</a:t>
            </a:r>
          </a:p>
          <a:p>
            <a:pPr algn="just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8" y="2815557"/>
            <a:ext cx="7908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8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Practical </a:t>
            </a:r>
            <a:r>
              <a:rPr lang="en-US">
                <a:latin typeface="Arial" panose="020B0604020202020204" pitchFamily="34" charset="0"/>
              </a:rPr>
              <a:t>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the class diagram below by java: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6" descr="https://encrypted-tbn3.gstatic.com/images?q=tbn:ANd9GcRBqkmbkn0yr7fFssFxXP0XuSxEz4QenaDYjiHm9XKkM4jabyof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85" y="5180703"/>
            <a:ext cx="1161041" cy="117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1" y="1657578"/>
            <a:ext cx="6601862" cy="287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SPACE VS STACK MEMORY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To run an application in an optimal way, JVM divides memory into stack and heap memory</a:t>
            </a:r>
            <a:r>
              <a:rPr lang="en-US" smtClean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D</a:t>
            </a:r>
            <a:r>
              <a:rPr lang="en-US" b="1" smtClean="0"/>
              <a:t>eclare </a:t>
            </a:r>
            <a:r>
              <a:rPr lang="en-US" b="1"/>
              <a:t>new variables and objects, call new method, declare a </a:t>
            </a:r>
            <a:r>
              <a:rPr lang="en-US" b="1" i="1"/>
              <a:t>String</a:t>
            </a:r>
            <a:r>
              <a:rPr lang="en-US" b="1"/>
              <a:t> or perform similar </a:t>
            </a:r>
            <a:r>
              <a:rPr lang="en-US" b="1" smtClean="0"/>
              <a:t>operations</a:t>
            </a:r>
          </a:p>
          <a:p>
            <a:pPr marL="73818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smtClean="0">
                <a:sym typeface="Wingdings" panose="05000000000000000000" pitchFamily="2" charset="2"/>
              </a:rPr>
              <a:t> </a:t>
            </a:r>
            <a:r>
              <a:rPr lang="en-US" b="1" smtClean="0"/>
              <a:t>JVM </a:t>
            </a:r>
            <a:r>
              <a:rPr lang="en-US" b="1"/>
              <a:t>designates memory to these operations from either Stack Memory or Heap Space.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Káº¿t quáº£ hÃ¬nh áº£nh cho stack and heap memory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29" y="3382105"/>
            <a:ext cx="4849283" cy="25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</a:t>
            </a:r>
            <a:r>
              <a:rPr lang="en-US" smtClean="0"/>
              <a:t>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577784"/>
          </a:xfrm>
        </p:spPr>
        <p:txBody>
          <a:bodyPr/>
          <a:lstStyle/>
          <a:p>
            <a:pPr algn="just"/>
            <a:r>
              <a:rPr lang="en-US" b="1"/>
              <a:t>Stack Memory </a:t>
            </a:r>
            <a:r>
              <a:rPr lang="en-US"/>
              <a:t>in Java is used for static memory allocation and the execution of a </a:t>
            </a:r>
            <a:r>
              <a:rPr lang="en-US" smtClean="0"/>
              <a:t>thread.</a:t>
            </a:r>
          </a:p>
          <a:p>
            <a:pPr algn="just"/>
            <a:r>
              <a:rPr lang="en-US" smtClean="0"/>
              <a:t>It </a:t>
            </a:r>
            <a:r>
              <a:rPr lang="en-US"/>
              <a:t>contains </a:t>
            </a:r>
            <a:r>
              <a:rPr lang="en-US" b="1" i="1"/>
              <a:t>primitive values </a:t>
            </a:r>
            <a:r>
              <a:rPr lang="en-US"/>
              <a:t>that are specific to a method and </a:t>
            </a:r>
            <a:r>
              <a:rPr lang="en-US" b="1" i="1"/>
              <a:t>references</a:t>
            </a:r>
            <a:r>
              <a:rPr lang="en-US"/>
              <a:t> to objects that are in a heap, referred from the method</a:t>
            </a:r>
            <a:r>
              <a:rPr lang="en-US" smtClean="0"/>
              <a:t>.</a:t>
            </a:r>
          </a:p>
          <a:p>
            <a:pPr algn="just"/>
            <a:r>
              <a:rPr lang="en-US"/>
              <a:t>Access to this memory is in Last-In-First-Out (LIFO) order. </a:t>
            </a:r>
            <a:endParaRPr lang="en-US" smtClean="0"/>
          </a:p>
          <a:p>
            <a:pPr lvl="1" algn="just"/>
            <a:r>
              <a:rPr lang="en-US"/>
              <a:t>It grows and shrinks as new methods are called and returned respectively</a:t>
            </a:r>
          </a:p>
          <a:p>
            <a:pPr lvl="1" algn="just"/>
            <a:r>
              <a:rPr lang="en-US"/>
              <a:t>Variables inside stack exist only as long as the method that created them is running</a:t>
            </a:r>
          </a:p>
          <a:p>
            <a:pPr lvl="1" algn="just"/>
            <a:r>
              <a:rPr lang="en-US"/>
              <a:t>It’s automatically allocated and deallocated when method finishes execution</a:t>
            </a:r>
          </a:p>
          <a:p>
            <a:pPr lvl="1" algn="just"/>
            <a:r>
              <a:rPr lang="en-US"/>
              <a:t>If this memory is full, Java throws </a:t>
            </a:r>
            <a:r>
              <a:rPr lang="en-US" b="1" i="1"/>
              <a:t>java.lang.StackOverFlowErro</a:t>
            </a:r>
            <a:r>
              <a:rPr lang="en-US"/>
              <a:t>r</a:t>
            </a:r>
          </a:p>
          <a:p>
            <a:pPr lvl="1" algn="just"/>
            <a:r>
              <a:rPr lang="en-US"/>
              <a:t>Access to this memory is fast when compared to heap memory</a:t>
            </a:r>
          </a:p>
          <a:p>
            <a:pPr lvl="1" algn="just"/>
            <a:r>
              <a:rPr lang="en-US"/>
              <a:t>This memory is threadsafe as each thread operates in its own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latin typeface="Arial" charset="0"/>
                <a:cs typeface="Arial" charset="0"/>
              </a:rPr>
              <a:t>Learning Approach</a:t>
            </a:r>
            <a:endParaRPr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725045"/>
              </p:ext>
            </p:extLst>
          </p:nvPr>
        </p:nvGraphicFramePr>
        <p:xfrm>
          <a:off x="201706" y="838201"/>
          <a:ext cx="8843142" cy="543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B35B5E-8E87-4DE3-B351-F67DE7D61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3679EC-D38C-4D26-88C3-158E93B52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49D475-5540-4446-A6CC-C2B4AA23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7964FA-812B-47FF-9D96-F0B3A4214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6A1CF4-B79E-4EB4-9CE0-DC82E3AF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90260F-A05B-43CC-A8E7-2907A973C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7AF63B-A5A7-49A4-8FDC-2767227DC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AFCB36-FE32-4C16-8AD6-0EE82A430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05BF3B-1030-42C8-A224-0EA68C68C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9EE26D-8D24-428B-B79C-CA3642CFE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6135E0-7752-41D9-8949-2C6C50C54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A53240-6A3B-44EF-982F-E7C805897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4B78F2-DB64-4575-B54A-84ADF163C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739126-418B-4B04-96A2-EEDCE3C31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3CDA86-6ED9-412E-BAE5-E781E737A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/>
              <a:t>Heap space in Java is used for </a:t>
            </a:r>
            <a:r>
              <a:rPr lang="en-US" b="1" i="1"/>
              <a:t>dynamic memory allocation for Java objects </a:t>
            </a:r>
            <a:r>
              <a:rPr lang="en-US"/>
              <a:t>and JRE classes at the runtime. </a:t>
            </a:r>
            <a:endParaRPr lang="en-US" smtClean="0"/>
          </a:p>
          <a:p>
            <a:pPr algn="just">
              <a:spcAft>
                <a:spcPts val="600"/>
              </a:spcAft>
            </a:pPr>
            <a:r>
              <a:rPr lang="en-US" b="1" i="1" smtClean="0"/>
              <a:t>New </a:t>
            </a:r>
            <a:r>
              <a:rPr lang="en-US" b="1" i="1"/>
              <a:t>objects </a:t>
            </a:r>
            <a:r>
              <a:rPr lang="en-US"/>
              <a:t>are always created in heap space and the references to this objects are stored in stack memory</a:t>
            </a:r>
            <a:r>
              <a:rPr lang="en-US" smtClean="0"/>
              <a:t>.</a:t>
            </a:r>
            <a:endParaRPr lang="en-US"/>
          </a:p>
          <a:p>
            <a:pPr lvl="1" algn="just">
              <a:spcAft>
                <a:spcPts val="600"/>
              </a:spcAft>
            </a:pPr>
            <a:r>
              <a:rPr lang="en-US"/>
              <a:t>If heap space is full, Java throws j</a:t>
            </a:r>
            <a:r>
              <a:rPr lang="en-US" b="1" i="1"/>
              <a:t>ava.lang.OutOfMemoryError</a:t>
            </a:r>
          </a:p>
          <a:p>
            <a:pPr lvl="1" algn="just">
              <a:spcAft>
                <a:spcPts val="600"/>
              </a:spcAft>
            </a:pPr>
            <a:r>
              <a:rPr lang="en-US"/>
              <a:t>Access to this memory is relatively slower than stack memory</a:t>
            </a:r>
          </a:p>
          <a:p>
            <a:pPr lvl="1" algn="just">
              <a:spcAft>
                <a:spcPts val="600"/>
              </a:spcAft>
            </a:pPr>
            <a:r>
              <a:rPr lang="en-US"/>
              <a:t>This memory, in contrast to stack, isn’t automatically deallocated. It needs Garbage Collector to free up unused objects so as to keep the efficiency of the memory usage</a:t>
            </a:r>
          </a:p>
          <a:p>
            <a:pPr lvl="1" algn="just">
              <a:spcAft>
                <a:spcPts val="600"/>
              </a:spcAft>
            </a:pPr>
            <a:r>
              <a:rPr lang="en-US"/>
              <a:t>Unlike stack, a heap isn’t threadsafe and needs to be guarded by properly synchronizing the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Space vs Stack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6" y="990234"/>
            <a:ext cx="7482620" cy="493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6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Space vs Stack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7" y="778566"/>
            <a:ext cx="8706855" cy="50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1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</a:t>
            </a:r>
            <a:endParaRPr lang="en-US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smtClean="0"/>
              <a:t>3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Parameters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600" smtClean="0">
                <a:latin typeface="Arial" charset="0"/>
                <a:cs typeface="Arial" charset="0"/>
              </a:rPr>
              <a:t>Parameters (also called arguments) is variable that declare in the method definition.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600" smtClean="0">
                <a:latin typeface="Arial" charset="0"/>
                <a:cs typeface="Arial" charset="0"/>
              </a:rPr>
              <a:t>Parameters are always classified as "variables" not "fields".</a:t>
            </a:r>
          </a:p>
          <a:p>
            <a:pPr eaLnBrk="1" hangingPunct="1"/>
            <a:r>
              <a:rPr lang="en-US" altLang="en-US" sz="2800" smtClean="0">
                <a:latin typeface="Arial" charset="0"/>
                <a:cs typeface="Arial" charset="0"/>
              </a:rPr>
              <a:t>Two ways to pass arguments to methods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smtClean="0">
                <a:latin typeface="Arial" charset="0"/>
                <a:cs typeface="Arial" charset="0"/>
              </a:rPr>
              <a:t>Pass-by-value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smtClean="0">
                <a:latin typeface="Arial" charset="0"/>
                <a:cs typeface="Arial" charset="0"/>
              </a:rPr>
              <a:t>Pass-by-reference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Value and Reference Parameters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600" smtClean="0">
                <a:latin typeface="Arial" charset="0"/>
                <a:cs typeface="Arial" charset="0"/>
              </a:rPr>
              <a:t>Pass-by-value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latin typeface="Arial" charset="0"/>
                <a:cs typeface="Arial" charset="0"/>
              </a:rPr>
              <a:t>Copy of argument’s value is passed to called method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latin typeface="Arial" charset="0"/>
                <a:cs typeface="Arial" charset="0"/>
              </a:rPr>
              <a:t>In Java, every primitive</a:t>
            </a:r>
            <a:r>
              <a:rPr lang="en-US" altLang="en-US" sz="2400" baseline="30000" smtClean="0">
                <a:latin typeface="Arial" charset="0"/>
                <a:cs typeface="Arial" charset="0"/>
              </a:rPr>
              <a:t>[nguyên thủy]</a:t>
            </a:r>
            <a:r>
              <a:rPr lang="en-US" altLang="en-US" sz="2400" smtClean="0">
                <a:latin typeface="Arial" charset="0"/>
                <a:cs typeface="Arial" charset="0"/>
              </a:rPr>
              <a:t> is pass-by-value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600" smtClean="0">
                <a:latin typeface="Arial" charset="0"/>
                <a:cs typeface="Arial" charset="0"/>
              </a:rPr>
              <a:t>Pass-by-reference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latin typeface="Arial" charset="0"/>
                <a:cs typeface="Arial" charset="0"/>
              </a:rPr>
              <a:t>Caller gives called method direct access to caller’s data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latin typeface="Arial" charset="0"/>
                <a:cs typeface="Arial" charset="0"/>
              </a:rPr>
              <a:t>Called method can manipulate this data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latin typeface="Arial" charset="0"/>
                <a:cs typeface="Arial" charset="0"/>
              </a:rPr>
              <a:t>Improved performance over pass-by-value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 smtClean="0">
                <a:latin typeface="Arial" charset="0"/>
                <a:cs typeface="Arial" charset="0"/>
              </a:rPr>
              <a:t>In Java, every object is pass-by-reference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mtClean="0">
                <a:latin typeface="Arial" charset="0"/>
                <a:cs typeface="Arial" charset="0"/>
              </a:rPr>
              <a:t>In Java, arrays are objects</a:t>
            </a:r>
          </a:p>
          <a:p>
            <a:pPr lvl="3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mtClean="0">
                <a:latin typeface="Arial" charset="0"/>
                <a:cs typeface="Arial" charset="0"/>
              </a:rPr>
              <a:t>Therefore, arrays are passed to methods by reference</a:t>
            </a:r>
            <a:endParaRPr lang="en-US" altLang="en-US" smtClean="0">
              <a:solidFill>
                <a:schemeClr val="bg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Value and Reference Parameters(2)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 smtClean="0">
                <a:latin typeface="Arial" charset="0"/>
                <a:cs typeface="Arial" charset="0"/>
              </a:rPr>
              <a:t>Example</a:t>
            </a:r>
            <a:r>
              <a:rPr lang="en-US" altLang="en-US" sz="2600" smtClean="0">
                <a:latin typeface="Arial" charset="0"/>
                <a:cs typeface="Arial" charset="0"/>
              </a:rPr>
              <a:t>: reference </a:t>
            </a:r>
            <a:r>
              <a:rPr lang="en-US" altLang="en-US" sz="2600" b="1" smtClean="0">
                <a:latin typeface="Arial" charset="0"/>
                <a:cs typeface="Arial" charset="0"/>
              </a:rPr>
              <a:t>DemoPassByReference.java</a:t>
            </a:r>
          </a:p>
          <a:p>
            <a:r>
              <a:rPr lang="en-US" altLang="en-US" sz="2600" b="1" smtClean="0">
                <a:latin typeface="Arial" charset="0"/>
                <a:cs typeface="Arial" charset="0"/>
              </a:rPr>
              <a:t>Ananys:</a:t>
            </a:r>
          </a:p>
          <a:p>
            <a:pPr>
              <a:buFont typeface="Wingdings" pitchFamily="2" charset="2"/>
              <a:buNone/>
            </a:pPr>
            <a:endParaRPr lang="en-US" altLang="en-US" sz="2600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4267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48871" r="19182" b="23409"/>
          <a:stretch>
            <a:fillRect/>
          </a:stretch>
        </p:blipFill>
        <p:spPr bwMode="auto">
          <a:xfrm>
            <a:off x="1066800" y="4191000"/>
            <a:ext cx="6705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3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Passing Arrays to Methods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Arial" charset="0"/>
                <a:cs typeface="Arial" charset="0"/>
              </a:rPr>
              <a:t>To pass an array argument to a method</a:t>
            </a:r>
          </a:p>
          <a:p>
            <a:pPr lvl="1"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Create a method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2200" smtClean="0">
                <a:latin typeface="Lucida Console" pitchFamily="49" charset="0"/>
                <a:cs typeface="Arial" charset="0"/>
              </a:rPr>
              <a:t>	 public void modifyArray(int[] arr)</a:t>
            </a:r>
          </a:p>
          <a:p>
            <a:pPr lvl="1"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Array hourlyTemperatures is declared as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  <a:latin typeface="Lucida Console" pitchFamily="49" charset="0"/>
                <a:cs typeface="Arial" charset="0"/>
              </a:rPr>
              <a:t>	</a:t>
            </a:r>
            <a:r>
              <a:rPr lang="en-US" altLang="en-US" sz="2200" smtClean="0">
                <a:solidFill>
                  <a:schemeClr val="hlink"/>
                </a:solidFill>
                <a:latin typeface="Lucida Console" pitchFamily="49" charset="0"/>
                <a:cs typeface="Arial" charset="0"/>
              </a:rPr>
              <a:t>   int[]</a:t>
            </a:r>
            <a:r>
              <a:rPr lang="en-US" altLang="en-US" sz="2200" smtClean="0">
                <a:latin typeface="Lucida Console" pitchFamily="49" charset="0"/>
                <a:cs typeface="Arial" charset="0"/>
              </a:rPr>
              <a:t> hourlyTemperatures = </a:t>
            </a:r>
            <a:r>
              <a:rPr lang="en-US" altLang="en-US" sz="2200" smtClean="0">
                <a:solidFill>
                  <a:schemeClr val="hlink"/>
                </a:solidFill>
                <a:latin typeface="Lucida Console" pitchFamily="49" charset="0"/>
                <a:cs typeface="Arial" charset="0"/>
              </a:rPr>
              <a:t>new</a:t>
            </a:r>
            <a:r>
              <a:rPr lang="en-US" altLang="en-US" sz="2200" smtClean="0">
                <a:latin typeface="Lucida Console" pitchFamily="49" charset="0"/>
                <a:cs typeface="Arial" charset="0"/>
              </a:rPr>
              <a:t> </a:t>
            </a:r>
            <a:r>
              <a:rPr lang="en-US" altLang="en-US" sz="2200" smtClean="0">
                <a:solidFill>
                  <a:schemeClr val="hlink"/>
                </a:solidFill>
                <a:latin typeface="Lucida Console" pitchFamily="49" charset="0"/>
                <a:cs typeface="Arial" charset="0"/>
              </a:rPr>
              <a:t>int</a:t>
            </a:r>
            <a:r>
              <a:rPr lang="en-US" altLang="en-US" sz="2200" smtClean="0">
                <a:latin typeface="Lucida Console" pitchFamily="49" charset="0"/>
                <a:cs typeface="Arial" charset="0"/>
              </a:rPr>
              <a:t>[</a:t>
            </a:r>
            <a:r>
              <a:rPr lang="en-US" altLang="en-US" sz="2200" smtClean="0">
                <a:solidFill>
                  <a:schemeClr val="accent1"/>
                </a:solidFill>
                <a:latin typeface="Lucida Console" pitchFamily="49" charset="0"/>
                <a:cs typeface="Arial" charset="0"/>
              </a:rPr>
              <a:t>24</a:t>
            </a:r>
            <a:r>
              <a:rPr lang="en-US" altLang="en-US" sz="2200" smtClean="0">
                <a:latin typeface="Lucida Console" pitchFamily="49" charset="0"/>
                <a:cs typeface="Arial" charset="0"/>
              </a:rPr>
              <a:t>];</a:t>
            </a:r>
          </a:p>
          <a:p>
            <a:pPr lvl="1" algn="just" eaLnBrk="1" hangingPunct="1"/>
            <a:r>
              <a:rPr lang="en-US" altLang="en-US" sz="2600" smtClean="0">
                <a:latin typeface="Arial" charset="0"/>
                <a:cs typeface="Arial" charset="0"/>
              </a:rPr>
              <a:t>Passes array </a:t>
            </a:r>
            <a:r>
              <a:rPr lang="en-US" altLang="en-US" sz="2200" smtClean="0">
                <a:latin typeface="Lucida Console" pitchFamily="49" charset="0"/>
                <a:cs typeface="Arial" charset="0"/>
              </a:rPr>
              <a:t>hourlyTemperatures</a:t>
            </a:r>
            <a:r>
              <a:rPr lang="en-US" altLang="en-US" sz="2600" smtClean="0">
                <a:latin typeface="Arial" charset="0"/>
                <a:cs typeface="Arial" charset="0"/>
              </a:rPr>
              <a:t> to method modifyArray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>
                <a:latin typeface="Lucida Console" pitchFamily="49" charset="0"/>
                <a:cs typeface="Arial" charset="0"/>
              </a:rPr>
              <a:t>	  </a:t>
            </a:r>
            <a:r>
              <a:rPr lang="en-US" altLang="en-US" sz="2200" smtClean="0">
                <a:latin typeface="Lucida Console" pitchFamily="49" charset="0"/>
                <a:cs typeface="Arial" charset="0"/>
              </a:rPr>
              <a:t>modifyArray(hourlyTemperatures);</a:t>
            </a:r>
          </a:p>
          <a:p>
            <a:pPr eaLnBrk="1" hangingPunct="1"/>
            <a:r>
              <a:rPr lang="en-US" altLang="en-US" sz="2800" smtClean="0">
                <a:latin typeface="Arial" charset="0"/>
                <a:cs typeface="Arial" charset="0"/>
              </a:rPr>
              <a:t>Example: reference </a:t>
            </a:r>
            <a:r>
              <a:rPr lang="en-US" altLang="en-US" sz="2800" b="1" smtClean="0">
                <a:latin typeface="Arial" charset="0"/>
                <a:cs typeface="Arial" charset="0"/>
              </a:rPr>
              <a:t>PassArray.java</a:t>
            </a:r>
            <a:r>
              <a:rPr lang="en-US" altLang="en-US" smtClean="0">
                <a:latin typeface="Lucida Console" pitchFamily="49" charset="0"/>
                <a:cs typeface="Arial" charset="0"/>
              </a:rPr>
              <a:t/>
            </a:r>
            <a:br>
              <a:rPr lang="en-US" altLang="en-US" smtClean="0">
                <a:latin typeface="Lucida Console" pitchFamily="49" charset="0"/>
                <a:cs typeface="Arial" charset="0"/>
              </a:rPr>
            </a:br>
            <a:endParaRPr lang="en-US" altLang="en-US" smtClean="0">
              <a:latin typeface="Lucida Console" pitchFamily="49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Passing Arrays to Methods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1692" y="930401"/>
            <a:ext cx="8352694" cy="526297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05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PassArray {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50">
                <a:solidFill>
                  <a:srgbClr val="3F7F5F"/>
                </a:solidFill>
                <a:latin typeface="Consolas"/>
              </a:rPr>
              <a:t>// initialize applet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[] = { 1, 2, 3, 4, 5 };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output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"Effects of passing entire array by reference:\n"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"The values of the original array are:\n"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>
                <a:solidFill>
                  <a:srgbClr val="3F7F5F"/>
                </a:solidFill>
                <a:latin typeface="Consolas"/>
              </a:rPr>
              <a:t>// append original array elements to String output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50" b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output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];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i="1">
                <a:solidFill>
                  <a:srgbClr val="000000"/>
                </a:solidFill>
                <a:latin typeface="Consolas"/>
              </a:rPr>
              <a:t>modifyArray(</a:t>
            </a:r>
            <a:r>
              <a:rPr lang="en-US" sz="1050" i="1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 i="1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050" i="1">
                <a:solidFill>
                  <a:srgbClr val="3F7F5F"/>
                </a:solidFill>
                <a:latin typeface="Consolas"/>
              </a:rPr>
              <a:t>// array passed by reference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output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"\n\nThe values of the modified array are:\n"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>
                <a:solidFill>
                  <a:srgbClr val="3F7F5F"/>
                </a:solidFill>
                <a:latin typeface="Consolas"/>
              </a:rPr>
              <a:t>// append modified array elements to String output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5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50" b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05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 b="1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output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   "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];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output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"\n\nEffects of passing array element by value:\n"</a:t>
            </a: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"array[3] before modifyElement: "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[3];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i="1">
                <a:solidFill>
                  <a:srgbClr val="000000"/>
                </a:solidFill>
                <a:latin typeface="Consolas"/>
              </a:rPr>
              <a:t>modifyElement(</a:t>
            </a:r>
            <a:r>
              <a:rPr lang="en-US" sz="1050" i="1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 i="1">
                <a:solidFill>
                  <a:srgbClr val="000000"/>
                </a:solidFill>
                <a:latin typeface="Consolas"/>
              </a:rPr>
              <a:t>[3]); </a:t>
            </a:r>
            <a:r>
              <a:rPr lang="en-US" sz="1050" i="1">
                <a:solidFill>
                  <a:srgbClr val="3F7F5F"/>
                </a:solidFill>
                <a:latin typeface="Consolas"/>
              </a:rPr>
              <a:t>// attempt to modify array[ 3 ]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output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sz="1050">
                <a:solidFill>
                  <a:srgbClr val="2A00FF"/>
                </a:solidFill>
                <a:latin typeface="Consolas"/>
              </a:rPr>
              <a:t>"\narray[3] after modifyElement: "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050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sz="1050">
                <a:solidFill>
                  <a:srgbClr val="000000"/>
                </a:solidFill>
                <a:latin typeface="Consolas"/>
              </a:rPr>
              <a:t>[3];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05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05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050" b="1" i="1">
                <a:solidFill>
                  <a:srgbClr val="6A3E3E"/>
                </a:solidFill>
                <a:latin typeface="Consolas"/>
              </a:rPr>
              <a:t>output</a:t>
            </a:r>
            <a:r>
              <a:rPr lang="en-US" sz="105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050">
              <a:latin typeface="Consolas"/>
            </a:endParaRPr>
          </a:p>
          <a:p>
            <a:r>
              <a:rPr lang="en-US" sz="105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050">
                <a:solidFill>
                  <a:srgbClr val="3F7F5F"/>
                </a:solidFill>
                <a:latin typeface="Consolas"/>
              </a:rPr>
              <a:t>// end method </a:t>
            </a:r>
            <a:r>
              <a:rPr lang="en-US" sz="1050" smtClean="0">
                <a:solidFill>
                  <a:srgbClr val="3F7F5F"/>
                </a:solidFill>
                <a:latin typeface="Consolas"/>
              </a:rPr>
              <a:t>init</a:t>
            </a:r>
            <a:endParaRPr lang="en-US" sz="105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90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Passing Arrays to Methods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149" y="904982"/>
            <a:ext cx="8583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multiply each element of an array by 2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modifyArray(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array2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[])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array2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array2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counter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] *= 2;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multiply argument by 2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modifyElement(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element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element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*= 2;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end class PassArray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8382" y="3429000"/>
            <a:ext cx="5627078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Effects of passing entire array by reference:</a:t>
            </a:r>
          </a:p>
          <a:p>
            <a:r>
              <a:rPr lang="en-US"/>
              <a:t>The values of the original array are:</a:t>
            </a:r>
          </a:p>
          <a:p>
            <a:r>
              <a:rPr lang="en-US"/>
              <a:t>   1   2   3   4   5</a:t>
            </a:r>
          </a:p>
          <a:p>
            <a:endParaRPr lang="en-US"/>
          </a:p>
          <a:p>
            <a:r>
              <a:rPr lang="en-US"/>
              <a:t>The values of the modified array are:</a:t>
            </a:r>
          </a:p>
          <a:p>
            <a:r>
              <a:rPr lang="en-US"/>
              <a:t>   2   4   6   8   10</a:t>
            </a:r>
          </a:p>
          <a:p>
            <a:endParaRPr lang="en-US"/>
          </a:p>
          <a:p>
            <a:r>
              <a:rPr lang="en-US"/>
              <a:t>Effects of passing array element by value:</a:t>
            </a:r>
          </a:p>
          <a:p>
            <a:r>
              <a:rPr lang="en-US"/>
              <a:t>array[3] before modifyElement: 8</a:t>
            </a:r>
          </a:p>
          <a:p>
            <a:r>
              <a:rPr lang="en-US"/>
              <a:t>array[3] after modifyElement: 8</a:t>
            </a:r>
          </a:p>
        </p:txBody>
      </p:sp>
    </p:spTree>
    <p:extLst>
      <p:ext uri="{BB962C8B-B14F-4D97-AF65-F5344CB8AC3E}">
        <p14:creationId xmlns:p14="http://schemas.microsoft.com/office/powerpoint/2010/main" val="19348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OOPs Concepts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The class Object</a:t>
            </a:r>
            <a:endParaRPr lang="en-US" altLang="en-US" b="0" smtClean="0">
              <a:cs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en-US" sz="2400" smtClean="0"/>
              <a:t>Granddaddy of all Java classes.</a:t>
            </a:r>
          </a:p>
          <a:p>
            <a:pPr algn="just">
              <a:spcBef>
                <a:spcPts val="1200"/>
              </a:spcBef>
              <a:buSzPct val="100000"/>
            </a:pPr>
            <a:r>
              <a:rPr lang="en-US" altLang="en-US" sz="2400" smtClean="0"/>
              <a:t>All methods defined in the class Object are available in every class.</a:t>
            </a:r>
          </a:p>
          <a:p>
            <a:pPr algn="just">
              <a:spcBef>
                <a:spcPts val="1200"/>
              </a:spcBef>
              <a:buSzPct val="100000"/>
            </a:pPr>
            <a:r>
              <a:rPr lang="en-US" altLang="en-US" sz="2400" smtClean="0"/>
              <a:t>Any object can be cast as an </a:t>
            </a: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 sz="240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40</a:t>
            </a:fld>
            <a:endParaRPr lang="en-US"/>
          </a:p>
        </p:txBody>
      </p:sp>
      <p:pic>
        <p:nvPicPr>
          <p:cNvPr id="69641" name="Picture 9" descr="https://docs.oracle.com/javase/tutorial/figures/java/classes-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11" y="2779429"/>
            <a:ext cx="6619418" cy="357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Summary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88973" y="778566"/>
            <a:ext cx="6819441" cy="5436704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1200"/>
              </a:spcAft>
              <a:buClr>
                <a:prstClr val="black">
                  <a:lumMod val="95000"/>
                  <a:lumOff val="5000"/>
                </a:prstClr>
              </a:buClr>
              <a:buFont typeface="Candara" panose="020E0502030303020204" pitchFamily="34" charset="0"/>
              <a:buChar char="◊"/>
            </a:pPr>
            <a:r>
              <a:rPr lang="en-US" sz="3200" b="1">
                <a:solidFill>
                  <a:prstClr val="black"/>
                </a:solidFill>
              </a:rPr>
              <a:t>OOPs Concepts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Clr>
                <a:prstClr val="black">
                  <a:lumMod val="95000"/>
                  <a:lumOff val="5000"/>
                </a:prstClr>
              </a:buClr>
              <a:buFont typeface="Candara" panose="020E0502030303020204" pitchFamily="34" charset="0"/>
              <a:buChar char="◊"/>
            </a:pPr>
            <a:r>
              <a:rPr lang="en-GB" sz="3200" b="1">
                <a:solidFill>
                  <a:prstClr val="black"/>
                </a:solidFill>
              </a:rPr>
              <a:t>Heap Space vs Stack Memory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Clr>
                <a:prstClr val="black">
                  <a:lumMod val="95000"/>
                  <a:lumOff val="5000"/>
                </a:prstClr>
              </a:buClr>
              <a:buFont typeface="Candara" panose="020E0502030303020204" pitchFamily="34" charset="0"/>
              <a:buChar char="◊"/>
            </a:pPr>
            <a:r>
              <a:rPr lang="en-GB" sz="3200" b="1">
                <a:solidFill>
                  <a:prstClr val="black"/>
                </a:solidFill>
              </a:rPr>
              <a:t>Method Parameters</a:t>
            </a:r>
            <a:endParaRPr lang="en-US" sz="3200" b="1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3E5619E-7A7F-4194-9396-2F33FCA6284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E46C0A"/>
                </a:solidFill>
              </a:rPr>
              <a:t>Thank you</a:t>
            </a:r>
            <a:endParaRPr lang="en-US" sz="60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4876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</a:t>
            </a:r>
            <a:r>
              <a:rPr lang="en-US" smtClean="0"/>
              <a:t>Class?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/>
              <a:t>A class can be considered as a </a:t>
            </a:r>
            <a:r>
              <a:rPr lang="en-US" sz="2000" b="1" u="sng"/>
              <a:t>blueprint</a:t>
            </a:r>
            <a:r>
              <a:rPr lang="en-US" sz="2000"/>
              <a:t> using which you can create as many </a:t>
            </a:r>
            <a:r>
              <a:rPr lang="en-US" sz="2000" smtClean="0"/>
              <a:t>objects.</a:t>
            </a:r>
          </a:p>
          <a:p>
            <a:pPr algn="just"/>
            <a:r>
              <a:rPr lang="en-US" sz="2000"/>
              <a:t>For example, </a:t>
            </a:r>
            <a:r>
              <a:rPr lang="en-US" sz="2000" smtClean="0"/>
              <a:t>create a </a:t>
            </a:r>
            <a:r>
              <a:rPr lang="en-US" sz="2000"/>
              <a:t>class </a:t>
            </a:r>
            <a:r>
              <a:rPr lang="en-US" sz="2000" b="1" smtClean="0"/>
              <a:t>House</a:t>
            </a:r>
            <a:r>
              <a:rPr lang="en-US" sz="2000"/>
              <a:t> that has </a:t>
            </a:r>
            <a:r>
              <a:rPr lang="en-US" sz="2000" smtClean="0"/>
              <a:t>three instance variables:</a:t>
            </a:r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r>
              <a:rPr lang="en-US" sz="2000"/>
              <a:t>This is just a </a:t>
            </a:r>
            <a:r>
              <a:rPr lang="en-US" sz="2000" i="1"/>
              <a:t>blueprint</a:t>
            </a:r>
            <a:r>
              <a:rPr lang="en-US" sz="2000"/>
              <a:t>, it does not represent any </a:t>
            </a:r>
            <a:r>
              <a:rPr lang="en-US" sz="2000" smtClean="0"/>
              <a:t>House</a:t>
            </a:r>
          </a:p>
          <a:p>
            <a:pPr algn="just"/>
            <a:r>
              <a:rPr lang="en-US" sz="2000" smtClean="0"/>
              <a:t>We have created two </a:t>
            </a:r>
            <a:r>
              <a:rPr lang="en-US" sz="2000"/>
              <a:t>objects, while creating objects we provided separate properties to the objects using constructor.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0969" y="1983121"/>
            <a:ext cx="2463423" cy="28931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House {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address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0000C0"/>
                </a:solidFill>
                <a:latin typeface="Consolas"/>
              </a:rPr>
              <a:t>are</a:t>
            </a:r>
            <a:r>
              <a:rPr lang="en-US" sz="1200" b="1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openDoor() {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b="1">
                <a:solidFill>
                  <a:srgbClr val="7F9FBF"/>
                </a:solidFill>
                <a:latin typeface="Consolas"/>
              </a:rPr>
              <a:t>TODO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closeDoor() {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b="1">
                <a:solidFill>
                  <a:srgbClr val="7F9FBF"/>
                </a:solidFill>
                <a:latin typeface="Consolas"/>
              </a:rPr>
              <a:t>TODO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}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7222" y="1970189"/>
            <a:ext cx="5698237" cy="290603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HouseManagement {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  House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house1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House(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"Duytan"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latin typeface="Consolas"/>
              </a:rPr>
              <a:t>"Blue"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, 1000);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  House </a:t>
            </a:r>
            <a:r>
              <a:rPr lang="en-US" sz="120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house2</a:t>
            </a:r>
            <a:r>
              <a:rPr lang="en-US" sz="120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House(</a:t>
            </a:r>
            <a:r>
              <a:rPr lang="en-US" sz="1200" b="1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"Tonthatthuyet"</a:t>
            </a:r>
            <a:r>
              <a:rPr lang="en-US" sz="1200" b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, </a:t>
            </a:r>
            <a:r>
              <a:rPr lang="en-US" sz="1200" b="1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"Green"</a:t>
            </a:r>
            <a:r>
              <a:rPr lang="en-US" sz="1200" b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, 1200</a:t>
            </a:r>
            <a:r>
              <a:rPr lang="en-US" sz="1200" b="1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  <a:endParaRPr lang="en-US" sz="1200"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200" b="1" i="1">
                <a:solidFill>
                  <a:srgbClr val="6A3E3E"/>
                </a:solidFill>
                <a:latin typeface="Consolas"/>
              </a:rPr>
              <a:t>house1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address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b="1" i="1">
                <a:solidFill>
                  <a:srgbClr val="2A00FF"/>
                </a:solidFill>
                <a:latin typeface="Consolas"/>
              </a:rPr>
              <a:t>"\t"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b="1" i="1">
                <a:solidFill>
                  <a:srgbClr val="6A3E3E"/>
                </a:solidFill>
                <a:latin typeface="Consolas"/>
              </a:rPr>
              <a:t>house1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color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i="1" smtClean="0">
                <a:solidFill>
                  <a:srgbClr val="000000"/>
                </a:solidFill>
                <a:latin typeface="Consolas"/>
              </a:rPr>
              <a:t>+</a:t>
            </a:r>
          </a:p>
          <a:p>
            <a:pPr>
              <a:spcAft>
                <a:spcPts val="600"/>
              </a:spcAft>
            </a:pPr>
            <a:r>
              <a:rPr lang="en-US" sz="1200" b="1" i="1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1" i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i="1" smtClean="0">
                <a:solidFill>
                  <a:srgbClr val="2A00FF"/>
                </a:solidFill>
                <a:latin typeface="Consolas"/>
              </a:rPr>
              <a:t>"\</a:t>
            </a:r>
            <a:r>
              <a:rPr lang="en-US" sz="1200" b="1" i="1">
                <a:solidFill>
                  <a:srgbClr val="2A00FF"/>
                </a:solidFill>
                <a:latin typeface="Consolas"/>
              </a:rPr>
              <a:t>t</a:t>
            </a:r>
            <a:r>
              <a:rPr lang="en-US" sz="1200" b="1" i="1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house1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200">
                <a:solidFill>
                  <a:srgbClr val="0000C0"/>
                </a:solidFill>
                <a:latin typeface="Consolas"/>
              </a:rPr>
              <a:t>are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200" b="1" i="1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house2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en-US" sz="1200" b="1" i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address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</a:t>
            </a:r>
            <a:r>
              <a:rPr lang="en-US" sz="1200" b="1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"\t"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</a:t>
            </a:r>
            <a:r>
              <a:rPr lang="en-US" sz="1200" b="1" i="1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house2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en-US" sz="1200" b="1" i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color</a:t>
            </a: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</a:t>
            </a:r>
            <a:endParaRPr lang="en-US" sz="1200" b="1" i="1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>
              <a:spcAft>
                <a:spcPts val="600"/>
              </a:spcAft>
            </a:pPr>
            <a:r>
              <a:rPr lang="en-US" sz="1200" b="1" i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 </a:t>
            </a:r>
            <a:r>
              <a:rPr lang="en-US" sz="1200" b="1" i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200" b="1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"\</a:t>
            </a:r>
            <a:r>
              <a:rPr lang="en-US" sz="1200" b="1" i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t</a:t>
            </a:r>
            <a:r>
              <a:rPr lang="en-US" sz="1200" b="1" i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house2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en-US" sz="120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are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  }</a:t>
            </a:r>
          </a:p>
          <a:p>
            <a:pPr>
              <a:spcAft>
                <a:spcPts val="600"/>
              </a:spcAft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/>
              <a:t>Object:</a:t>
            </a:r>
            <a:r>
              <a:rPr lang="en-US" sz="2000"/>
              <a:t> is a bundle of data and its </a:t>
            </a:r>
            <a:r>
              <a:rPr lang="en-US" sz="2000" smtClean="0"/>
              <a:t>behaviour (</a:t>
            </a:r>
            <a:r>
              <a:rPr lang="en-US" sz="2000"/>
              <a:t>often known as methods</a:t>
            </a:r>
            <a:r>
              <a:rPr lang="en-US" sz="2000" smtClean="0"/>
              <a:t>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/>
              <a:t>Objects have two characteristics: They have states and behaviors</a:t>
            </a:r>
            <a:r>
              <a:rPr lang="en-US" sz="200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smtClean="0"/>
              <a:t>Example </a:t>
            </a:r>
            <a:r>
              <a:rPr lang="en-US" sz="2000" b="1"/>
              <a:t>of states and </a:t>
            </a:r>
            <a:r>
              <a:rPr lang="en-US" sz="2000" b="1" smtClean="0"/>
              <a:t>behaviors</a:t>
            </a:r>
          </a:p>
          <a:p>
            <a:pPr marL="1714500" lvl="4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smtClean="0"/>
              <a:t>Object</a:t>
            </a:r>
            <a:r>
              <a:rPr lang="en-US" sz="2000"/>
              <a:t>: </a:t>
            </a:r>
            <a:r>
              <a:rPr lang="en-US" sz="2000" smtClean="0"/>
              <a:t>House</a:t>
            </a:r>
          </a:p>
          <a:p>
            <a:pPr marL="1714500" lvl="4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smtClean="0"/>
              <a:t>State</a:t>
            </a:r>
            <a:r>
              <a:rPr lang="en-US" sz="2000"/>
              <a:t>: Address, Color, </a:t>
            </a:r>
            <a:r>
              <a:rPr lang="en-US" sz="2000" smtClean="0"/>
              <a:t>Area</a:t>
            </a:r>
          </a:p>
          <a:p>
            <a:pPr marL="1714500" lvl="4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smtClean="0"/>
              <a:t>Behavior</a:t>
            </a:r>
            <a:r>
              <a:rPr lang="en-US" sz="2000"/>
              <a:t>: Open door, close door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Class syntax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altLang="en-US" sz="2400" smtClean="0"/>
              <a:t>Create new object type with </a:t>
            </a:r>
            <a:r>
              <a:rPr lang="en-US" altLang="en-US" sz="2400" b="1" smtClean="0">
                <a:solidFill>
                  <a:srgbClr val="E31DE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smtClean="0">
                <a:solidFill>
                  <a:srgbClr val="E31DE3"/>
                </a:solidFill>
              </a:rPr>
              <a:t> </a:t>
            </a:r>
            <a:r>
              <a:rPr lang="en-US" altLang="en-US" sz="2400" smtClean="0"/>
              <a:t>keyword.</a:t>
            </a:r>
          </a:p>
          <a:p>
            <a:pPr>
              <a:buSzPct val="100000"/>
            </a:pPr>
            <a:r>
              <a:rPr lang="en-US" altLang="en-US" sz="2400" smtClean="0"/>
              <a:t>A class definition can contain:</a:t>
            </a:r>
          </a:p>
          <a:p>
            <a:pPr lvl="1"/>
            <a:r>
              <a:rPr lang="en-US" altLang="en-US" sz="2400">
                <a:solidFill>
                  <a:srgbClr val="32B038"/>
                </a:solidFill>
              </a:rPr>
              <a:t>instance variables </a:t>
            </a:r>
            <a:r>
              <a:rPr lang="en-US" altLang="en-US" sz="2400" smtClean="0"/>
              <a:t>(attribute/fields)</a:t>
            </a:r>
          </a:p>
          <a:p>
            <a:pPr lvl="1" eaLnBrk="1" hangingPunct="1"/>
            <a:r>
              <a:rPr lang="en-US" altLang="en-US" sz="2400" smtClean="0">
                <a:solidFill>
                  <a:srgbClr val="32B038"/>
                </a:solidFill>
              </a:rPr>
              <a:t>constructors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>
                <a:solidFill>
                  <a:srgbClr val="32B038"/>
                </a:solidFill>
              </a:rPr>
              <a:t>methods (instance method, static method)</a:t>
            </a:r>
          </a:p>
          <a:p>
            <a:pPr>
              <a:buSzPct val="100000"/>
            </a:pPr>
            <a:r>
              <a:rPr lang="en-US" altLang="en-US" sz="2600" b="1" smtClean="0"/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][&lt;</a:t>
            </a:r>
            <a:r>
              <a:rPr lang="en-US" altLang="en-US" sz="2000" b="1" u="sng" smtClean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20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US" altLang="en-US" sz="2000" b="1" u="sng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20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&gt;]</a:t>
            </a:r>
            <a:r>
              <a:rPr lang="en-US" alt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&lt;ClassName&gt;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u="sng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b="1" u="sng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20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 &lt;SuperClass&gt;] [</a:t>
            </a:r>
            <a:r>
              <a:rPr lang="en-US" altLang="en-US" sz="2000" b="1" u="sng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20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 &lt;InterfaceName&gt;]</a:t>
            </a:r>
            <a:r>
              <a:rPr lang="en-US" alt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/>
              <a:t>A</a:t>
            </a:r>
            <a:r>
              <a:rPr lang="en-US" altLang="en-US" sz="2000" smtClean="0"/>
              <a:t>ttribute/</a:t>
            </a: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Field declarations { initialization code }&gt;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&lt;Constructors&gt;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&lt;Methods&gt;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Java Class: Modifiers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SzPct val="100000"/>
            </a:pPr>
            <a:r>
              <a:rPr lang="en-US" altLang="en-US" sz="2600" b="1" smtClean="0">
                <a:solidFill>
                  <a:srgbClr val="32B038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600" smtClean="0"/>
              <a:t>: </a:t>
            </a:r>
            <a:r>
              <a:rPr lang="en-US" altLang="en-US" sz="2400" smtClean="0"/>
              <a:t>that class is visible to all classes everywhere.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altLang="en-US" sz="2000" smtClean="0"/>
              <a:t>only one public class per file, must have same name as the file (this is how Java finds it!).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6400" y="2176463"/>
            <a:ext cx="6613525" cy="3019425"/>
            <a:chOff x="406624" y="2177142"/>
            <a:chExt cx="6613301" cy="3019425"/>
          </a:xfrm>
        </p:grpSpPr>
        <p:pic>
          <p:nvPicPr>
            <p:cNvPr id="4916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24" y="2177142"/>
              <a:ext cx="4238625" cy="301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77142"/>
              <a:ext cx="2295525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686015" y="2786742"/>
              <a:ext cx="2133528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81644" y="2794679"/>
              <a:ext cx="1295356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Line Callout 3 (Accent Bar) 2"/>
          <p:cNvSpPr/>
          <p:nvPr/>
        </p:nvSpPr>
        <p:spPr>
          <a:xfrm>
            <a:off x="5105400" y="3294063"/>
            <a:ext cx="3886200" cy="1371600"/>
          </a:xfrm>
          <a:prstGeom prst="accentCallout3">
            <a:avLst>
              <a:gd name="adj1" fmla="val 18750"/>
              <a:gd name="adj2" fmla="val -8333"/>
              <a:gd name="adj3" fmla="val 14609"/>
              <a:gd name="adj4" fmla="val -33847"/>
              <a:gd name="adj5" fmla="val 14700"/>
              <a:gd name="adj6" fmla="val -33474"/>
              <a:gd name="adj7" fmla="val 77421"/>
              <a:gd name="adj8" fmla="val -652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class has </a:t>
            </a:r>
            <a:r>
              <a:rPr lang="en-U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modifier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also known as </a:t>
            </a:r>
            <a:r>
              <a:rPr lang="en-U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package-private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visible only within its own package.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729163"/>
            <a:ext cx="3095625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Callout 3 (Accent Bar) 11"/>
          <p:cNvSpPr/>
          <p:nvPr/>
        </p:nvSpPr>
        <p:spPr>
          <a:xfrm>
            <a:off x="384175" y="5221288"/>
            <a:ext cx="3886200" cy="1027112"/>
          </a:xfrm>
          <a:prstGeom prst="accentCallout3">
            <a:avLst>
              <a:gd name="adj1" fmla="val 37342"/>
              <a:gd name="adj2" fmla="val 104879"/>
              <a:gd name="adj3" fmla="val 25777"/>
              <a:gd name="adj4" fmla="val 117484"/>
              <a:gd name="adj5" fmla="val 26785"/>
              <a:gd name="adj6" fmla="val 117530"/>
              <a:gd name="adj7" fmla="val -35105"/>
              <a:gd name="adj8" fmla="val 1263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b="1">
                <a:solidFill>
                  <a:srgbClr val="32B038"/>
                </a:solidFill>
                <a:latin typeface="Courier New" pitchFamily="49" charset="0"/>
                <a:cs typeface="Arial" charset="0"/>
              </a:rPr>
              <a:t>Abstract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 means that the class can be used as a superclass only.</a:t>
            </a:r>
          </a:p>
        </p:txBody>
      </p:sp>
    </p:spTree>
    <p:extLst>
      <p:ext uri="{BB962C8B-B14F-4D97-AF65-F5344CB8AC3E}">
        <p14:creationId xmlns:p14="http://schemas.microsoft.com/office/powerpoint/2010/main" val="29559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Creating an Object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extLst/>
        </p:spPr>
        <p:txBody>
          <a:bodyPr/>
          <a:lstStyle/>
          <a:p>
            <a:pPr algn="just">
              <a:buSzPct val="100000"/>
              <a:defRPr/>
            </a:pPr>
            <a:r>
              <a:rPr lang="en-US" altLang="en-US" sz="2000" smtClean="0">
                <a:latin typeface="Arial" charset="0"/>
                <a:cs typeface="Arial" charset="0"/>
              </a:rPr>
              <a:t>Defining a class does not create an object of that class - this needs to happen explicitly</a:t>
            </a:r>
            <a:r>
              <a:rPr lang="en-US" altLang="en-US" sz="2000" baseline="30000" smtClean="0">
                <a:latin typeface="Arial" charset="0"/>
                <a:cs typeface="Arial" charset="0"/>
              </a:rPr>
              <a:t>[tường minh]</a:t>
            </a:r>
            <a:r>
              <a:rPr lang="en-US" altLang="en-US" sz="2000" smtClean="0">
                <a:latin typeface="Arial" charset="0"/>
                <a:cs typeface="Arial" charset="0"/>
              </a:rPr>
              <a:t>:</a:t>
            </a:r>
          </a:p>
          <a:p>
            <a:pPr algn="just" eaLnBrk="1" hangingPunct="1">
              <a:defRPr/>
            </a:pPr>
            <a:endParaRPr lang="en-US" altLang="en-US" sz="2000" smtClean="0">
              <a:latin typeface="Arial" charset="0"/>
              <a:cs typeface="Arial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en-US" sz="2000" smtClean="0">
              <a:latin typeface="Arial" charset="0"/>
              <a:cs typeface="Arial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en-US" sz="2000" smtClean="0">
              <a:latin typeface="Arial" charset="0"/>
              <a:cs typeface="Arial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240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House myHouse </a:t>
            </a:r>
            <a:r>
              <a:rPr lang="en-US" sz="240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 </a:t>
            </a:r>
            <a:r>
              <a:rPr lang="en-US" sz="2400" b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400" b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b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House</a:t>
            </a:r>
            <a:r>
              <a:rPr lang="en-US" sz="240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240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"Duytan"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8F2FE"/>
                </a:highlight>
                <a:latin typeface="Consolas"/>
              </a:rPr>
              <a:t>,</a:t>
            </a:r>
            <a:r>
              <a:rPr lang="en-US" sz="240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"Blue"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8F2FE"/>
                </a:highlight>
                <a:latin typeface="Consolas"/>
              </a:rPr>
              <a:t>,</a:t>
            </a:r>
            <a:r>
              <a:rPr lang="en-US" sz="240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8F2FE"/>
                </a:highlight>
                <a:latin typeface="Consolas"/>
              </a:rPr>
              <a:t>1000</a:t>
            </a:r>
            <a:r>
              <a:rPr lang="en-US" sz="240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algn="ctr" eaLnBrk="1" hangingPunct="1">
              <a:buFontTx/>
              <a:buNone/>
              <a:defRPr/>
            </a:pPr>
            <a:endParaRPr lang="en-US" sz="2400" b="1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algn="ctr" eaLnBrk="1" hangingPunct="1">
              <a:buFontTx/>
              <a:buNone/>
              <a:defRPr/>
            </a:pPr>
            <a:endParaRPr lang="en-US" altLang="en-US" sz="2400" smtClean="0">
              <a:latin typeface="Courier New" pitchFamily="49" charset="0"/>
              <a:cs typeface="Arial" charset="0"/>
            </a:endParaRPr>
          </a:p>
          <a:p>
            <a:pPr algn="ctr" eaLnBrk="1" hangingPunct="1">
              <a:buFontTx/>
              <a:buNone/>
              <a:defRPr/>
            </a:pPr>
            <a:endParaRPr lang="en-US" altLang="en-US" sz="1400" smtClean="0">
              <a:latin typeface="Courier New" pitchFamily="49" charset="0"/>
              <a:cs typeface="Arial" charset="0"/>
            </a:endParaRPr>
          </a:p>
          <a:p>
            <a:pPr algn="just">
              <a:buSzPct val="100000"/>
              <a:defRPr/>
            </a:pPr>
            <a:endParaRPr lang="en-US" altLang="en-US" sz="2000" smtClean="0">
              <a:latin typeface="Arial" charset="0"/>
              <a:cs typeface="Arial" charset="0"/>
            </a:endParaRPr>
          </a:p>
          <a:p>
            <a:pPr algn="just">
              <a:buSzPct val="100000"/>
              <a:defRPr/>
            </a:pPr>
            <a:r>
              <a:rPr lang="en-US" altLang="en-US" sz="2000" smtClean="0">
                <a:latin typeface="Arial" charset="0"/>
                <a:cs typeface="Arial" charset="0"/>
              </a:rPr>
              <a:t>In </a:t>
            </a:r>
            <a:r>
              <a:rPr lang="en-US" altLang="en-US" sz="2000">
                <a:latin typeface="Arial" charset="0"/>
                <a:cs typeface="Arial" charset="0"/>
              </a:rPr>
              <a:t>general, an object must be created before any methods can be </a:t>
            </a:r>
            <a:r>
              <a:rPr lang="en-US" altLang="en-US" sz="2000" smtClean="0">
                <a:latin typeface="Arial" charset="0"/>
                <a:cs typeface="Arial" charset="0"/>
              </a:rPr>
              <a:t>called.</a:t>
            </a:r>
            <a:endParaRPr lang="en-US" altLang="en-US" sz="2000">
              <a:latin typeface="Arial" charset="0"/>
              <a:cs typeface="Arial" charset="0"/>
            </a:endParaRPr>
          </a:p>
          <a:p>
            <a:pPr lvl="1" algn="just" eaLnBrk="1" hangingPunct="1">
              <a:buSzPct val="100000"/>
              <a:defRPr/>
            </a:pPr>
            <a:r>
              <a:rPr lang="en-US" altLang="en-US" sz="2000" smtClean="0">
                <a:latin typeface="Arial" charset="0"/>
                <a:cs typeface="Arial" charset="0"/>
              </a:rPr>
              <a:t>the exceptions are </a:t>
            </a:r>
            <a:r>
              <a:rPr lang="en-US" altLang="en-US" sz="2000" i="1" smtClean="0">
                <a:latin typeface="Arial" charset="0"/>
                <a:cs typeface="Arial" charset="0"/>
              </a:rPr>
              <a:t>static</a:t>
            </a:r>
            <a:r>
              <a:rPr lang="en-US" altLang="en-US" sz="2000" smtClean="0">
                <a:latin typeface="Arial" charset="0"/>
                <a:cs typeface="Arial" charset="0"/>
              </a:rPr>
              <a:t> methods.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0" y="1667137"/>
            <a:ext cx="5991414" cy="2498724"/>
            <a:chOff x="846" y="1667480"/>
            <a:chExt cx="5990779" cy="2498270"/>
          </a:xfrm>
        </p:grpSpPr>
        <p:sp>
          <p:nvSpPr>
            <p:cNvPr id="2" name="Rectangle 1"/>
            <p:cNvSpPr/>
            <p:nvPr/>
          </p:nvSpPr>
          <p:spPr>
            <a:xfrm>
              <a:off x="846" y="3707310"/>
              <a:ext cx="1600031" cy="457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name</a:t>
              </a:r>
            </a:p>
          </p:txBody>
        </p:sp>
        <p:sp>
          <p:nvSpPr>
            <p:cNvPr id="3" name="Up Arrow 2"/>
            <p:cNvSpPr/>
            <p:nvPr/>
          </p:nvSpPr>
          <p:spPr>
            <a:xfrm>
              <a:off x="648477" y="3113623"/>
              <a:ext cx="304768" cy="533302"/>
            </a:xfrm>
            <a:prstGeom prst="up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3093" y="1667480"/>
              <a:ext cx="1600031" cy="457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 of an Object</a:t>
              </a:r>
            </a:p>
          </p:txBody>
        </p:sp>
        <p:sp>
          <p:nvSpPr>
            <p:cNvPr id="8" name="Up Arrow 7"/>
            <p:cNvSpPr/>
            <p:nvPr/>
          </p:nvSpPr>
          <p:spPr>
            <a:xfrm>
              <a:off x="3215196" y="3024477"/>
              <a:ext cx="304768" cy="533302"/>
            </a:xfrm>
            <a:prstGeom prst="up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15165" y="3708634"/>
              <a:ext cx="3747691" cy="457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Automatically Create Object using new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1563" y="1712825"/>
              <a:ext cx="3200062" cy="4571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Automatically Calls the Constructor</a:t>
              </a:r>
            </a:p>
          </p:txBody>
        </p:sp>
        <p:sp>
          <p:nvSpPr>
            <p:cNvPr id="4" name="Down Arrow 3"/>
            <p:cNvSpPr/>
            <p:nvPr/>
          </p:nvSpPr>
          <p:spPr>
            <a:xfrm>
              <a:off x="1967549" y="2207120"/>
              <a:ext cx="304768" cy="388865"/>
            </a:xfrm>
            <a:prstGeom prst="down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263019" y="2260420"/>
              <a:ext cx="304768" cy="387279"/>
            </a:xfrm>
            <a:prstGeom prst="downArrow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3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1620</TotalTime>
  <Words>3764</Words>
  <Application>Microsoft Office PowerPoint</Application>
  <PresentationFormat>On-screen Show (4:3)</PresentationFormat>
  <Paragraphs>700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 Unicode MS</vt:lpstr>
      <vt:lpstr>ＭＳ Ｐゴシック</vt:lpstr>
      <vt:lpstr>.VnCourier</vt:lpstr>
      <vt:lpstr>.VnCourier New</vt:lpstr>
      <vt:lpstr>Arial</vt:lpstr>
      <vt:lpstr>Calibri</vt:lpstr>
      <vt:lpstr>Candara</vt:lpstr>
      <vt:lpstr>Consolas</vt:lpstr>
      <vt:lpstr>Courier New</vt:lpstr>
      <vt:lpstr>Lucida Console</vt:lpstr>
      <vt:lpstr>Times New Roman</vt:lpstr>
      <vt:lpstr>Wingdings</vt:lpstr>
      <vt:lpstr>Wingdings 2</vt:lpstr>
      <vt:lpstr>Presentation2</vt:lpstr>
      <vt:lpstr>Classes and Object</vt:lpstr>
      <vt:lpstr>Table of contents</vt:lpstr>
      <vt:lpstr>Learning Approach</vt:lpstr>
      <vt:lpstr>OOPs Concepts</vt:lpstr>
      <vt:lpstr>What is a Class?</vt:lpstr>
      <vt:lpstr>What is an Object</vt:lpstr>
      <vt:lpstr>Class syntax</vt:lpstr>
      <vt:lpstr>Java Class: Modifiers</vt:lpstr>
      <vt:lpstr>Creating an Object</vt:lpstr>
      <vt:lpstr>FooPrinter.java</vt:lpstr>
      <vt:lpstr>What does it mean to create an object?</vt:lpstr>
      <vt:lpstr>Constructors</vt:lpstr>
      <vt:lpstr>How does a constructor work</vt:lpstr>
      <vt:lpstr>Multiple (overload) Constructors</vt:lpstr>
      <vt:lpstr>Destructors</vt:lpstr>
      <vt:lpstr>Instance variable (Field)</vt:lpstr>
      <vt:lpstr>Instance variable (Field)</vt:lpstr>
      <vt:lpstr>Instance method</vt:lpstr>
      <vt:lpstr>Instance method</vt:lpstr>
      <vt:lpstr>Instance method</vt:lpstr>
      <vt:lpstr>Static fields</vt:lpstr>
      <vt:lpstr>Static fields Examples</vt:lpstr>
      <vt:lpstr>Static methods</vt:lpstr>
      <vt:lpstr>Static methods</vt:lpstr>
      <vt:lpstr>Final Fields</vt:lpstr>
      <vt:lpstr>Practical time</vt:lpstr>
      <vt:lpstr>HEAP SPACE VS STACK MEMORY</vt:lpstr>
      <vt:lpstr>Introduction</vt:lpstr>
      <vt:lpstr>Stack Memory</vt:lpstr>
      <vt:lpstr>Heap Space </vt:lpstr>
      <vt:lpstr>Heap Space vs Stack Memory</vt:lpstr>
      <vt:lpstr>Heap Space vs Stack Memory</vt:lpstr>
      <vt:lpstr>PARAMETERS</vt:lpstr>
      <vt:lpstr>Parameters</vt:lpstr>
      <vt:lpstr>Value and Reference Parameters</vt:lpstr>
      <vt:lpstr>Value and Reference Parameters(2)</vt:lpstr>
      <vt:lpstr>Passing Arrays to Methods</vt:lpstr>
      <vt:lpstr>Passing Arrays to Methods</vt:lpstr>
      <vt:lpstr>Passing Arrays to Methods</vt:lpstr>
      <vt:lpstr>The class Object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(FA.HN)</cp:lastModifiedBy>
  <cp:revision>252</cp:revision>
  <dcterms:created xsi:type="dcterms:W3CDTF">2016-11-02T02:13:02Z</dcterms:created>
  <dcterms:modified xsi:type="dcterms:W3CDTF">2020-07-13T03:31:34Z</dcterms:modified>
</cp:coreProperties>
</file>