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61" r:id="rId2"/>
    <p:sldId id="262" r:id="rId3"/>
    <p:sldId id="263" r:id="rId4"/>
    <p:sldId id="378" r:id="rId5"/>
    <p:sldId id="379" r:id="rId6"/>
    <p:sldId id="388" r:id="rId7"/>
    <p:sldId id="397" r:id="rId8"/>
    <p:sldId id="389" r:id="rId9"/>
    <p:sldId id="390" r:id="rId10"/>
    <p:sldId id="387" r:id="rId11"/>
    <p:sldId id="391" r:id="rId12"/>
    <p:sldId id="381" r:id="rId13"/>
    <p:sldId id="383" r:id="rId14"/>
    <p:sldId id="398" r:id="rId15"/>
    <p:sldId id="392" r:id="rId16"/>
    <p:sldId id="393" r:id="rId17"/>
    <p:sldId id="394" r:id="rId18"/>
    <p:sldId id="395" r:id="rId19"/>
    <p:sldId id="396" r:id="rId20"/>
    <p:sldId id="399" r:id="rId21"/>
    <p:sldId id="400" r:id="rId22"/>
    <p:sldId id="401" r:id="rId23"/>
    <p:sldId id="327" r:id="rId24"/>
    <p:sldId id="330" r:id="rId25"/>
    <p:sldId id="402" r:id="rId26"/>
    <p:sldId id="403" r:id="rId27"/>
    <p:sldId id="349" r:id="rId28"/>
    <p:sldId id="346" r:id="rId29"/>
    <p:sldId id="348" r:id="rId30"/>
    <p:sldId id="331" r:id="rId31"/>
    <p:sldId id="347" r:id="rId32"/>
    <p:sldId id="333" r:id="rId33"/>
    <p:sldId id="350" r:id="rId34"/>
    <p:sldId id="357" r:id="rId35"/>
    <p:sldId id="353" r:id="rId36"/>
    <p:sldId id="354" r:id="rId37"/>
    <p:sldId id="355" r:id="rId38"/>
    <p:sldId id="359" r:id="rId39"/>
    <p:sldId id="337" r:id="rId40"/>
    <p:sldId id="339" r:id="rId41"/>
    <p:sldId id="343" r:id="rId42"/>
    <p:sldId id="326" r:id="rId43"/>
    <p:sldId id="344" r:id="rId44"/>
    <p:sldId id="25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A177B0-3D20-4518-A048-20D691D1C91E}">
          <p14:sldIdLst>
            <p14:sldId id="261"/>
            <p14:sldId id="262"/>
            <p14:sldId id="263"/>
          </p14:sldIdLst>
        </p14:section>
        <p14:section name="Section 1: Principles of OOP" id="{341ECFD6-592A-465E-8FD3-AB12CA3A94DE}">
          <p14:sldIdLst>
            <p14:sldId id="378"/>
            <p14:sldId id="379"/>
            <p14:sldId id="388"/>
            <p14:sldId id="397"/>
            <p14:sldId id="389"/>
            <p14:sldId id="390"/>
            <p14:sldId id="387"/>
            <p14:sldId id="391"/>
          </p14:sldIdLst>
        </p14:section>
        <p14:section name="Section 2: Encapsulation" id="{638F7FF2-7CD4-4C71-BF09-034956D80FD2}">
          <p14:sldIdLst>
            <p14:sldId id="381"/>
            <p14:sldId id="383"/>
            <p14:sldId id="398"/>
            <p14:sldId id="392"/>
            <p14:sldId id="393"/>
            <p14:sldId id="394"/>
            <p14:sldId id="395"/>
            <p14:sldId id="396"/>
            <p14:sldId id="399"/>
            <p14:sldId id="400"/>
            <p14:sldId id="401"/>
          </p14:sldIdLst>
        </p14:section>
        <p14:section name="Section 3: Inheritance" id="{25FC8B9B-FF98-45D6-A2C6-9FF11392C338}">
          <p14:sldIdLst>
            <p14:sldId id="327"/>
            <p14:sldId id="330"/>
            <p14:sldId id="402"/>
            <p14:sldId id="403"/>
            <p14:sldId id="349"/>
            <p14:sldId id="346"/>
            <p14:sldId id="348"/>
            <p14:sldId id="331"/>
            <p14:sldId id="347"/>
            <p14:sldId id="333"/>
            <p14:sldId id="350"/>
            <p14:sldId id="357"/>
            <p14:sldId id="353"/>
            <p14:sldId id="354"/>
            <p14:sldId id="355"/>
            <p14:sldId id="359"/>
            <p14:sldId id="337"/>
            <p14:sldId id="339"/>
            <p14:sldId id="343"/>
            <p14:sldId id="326"/>
            <p14:sldId id="344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3979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0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53E0-8FDA-43AB-B376-E75DE79329E8}" type="doc">
      <dgm:prSet loTypeId="urn:microsoft.com/office/officeart/2008/layout/RadialCluster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87FCD7-769B-45BA-BA79-627DB77D736A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en-US" sz="16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</a:t>
          </a:r>
          <a:r>
            <a:rPr lang="vi-VN" sz="16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trongly suggested for a </a:t>
          </a:r>
          <a:r>
            <a:rPr lang="vi-VN" sz="1600" u="sng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better learning </a:t>
          </a:r>
          <a:r>
            <a:rPr lang="vi-VN" sz="16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and </a:t>
          </a:r>
          <a:r>
            <a:rPr lang="vi-VN" sz="1600" u="sng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understanding</a:t>
          </a:r>
          <a:r>
            <a:rPr lang="vi-VN" sz="1600" u="sng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vi-VN" sz="16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of this course:</a:t>
          </a:r>
          <a:endParaRPr lang="en-US" sz="16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59786FE-6C6D-425F-9EC2-FDB3DA767A3F}" type="parTrans" cxnId="{2C0E5951-C130-406B-A819-8507738E6C4B}">
      <dgm:prSet/>
      <dgm:spPr/>
      <dgm:t>
        <a:bodyPr/>
        <a:lstStyle/>
        <a:p>
          <a:endParaRPr lang="en-US"/>
        </a:p>
      </dgm:t>
    </dgm:pt>
    <dgm:pt modelId="{B67C3481-B8CE-44C2-A5F3-EF1AD5B37B75}" type="sibTrans" cxnId="{2C0E5951-C130-406B-A819-8507738E6C4B}">
      <dgm:prSet/>
      <dgm:spPr/>
      <dgm:t>
        <a:bodyPr/>
        <a:lstStyle/>
        <a:p>
          <a:endParaRPr lang="en-US"/>
        </a:p>
      </dgm:t>
    </dgm:pt>
    <dgm:pt modelId="{09FD0BB5-D9ED-44D6-8F5A-64BDE9A96EF5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smtClean="0">
              <a:latin typeface="+mn-lt"/>
            </a:rPr>
            <a:t>Noting down the </a:t>
          </a:r>
          <a:r>
            <a:rPr lang="vi-VN" sz="1300" b="1" i="1" u="sng" smtClean="0">
              <a:latin typeface="+mn-lt"/>
            </a:rPr>
            <a:t>key concepts</a:t>
          </a:r>
          <a:r>
            <a:rPr lang="vi-VN" sz="1300" smtClean="0">
              <a:latin typeface="+mn-lt"/>
            </a:rPr>
            <a:t> in the class</a:t>
          </a:r>
          <a:endParaRPr lang="en-US" sz="1300">
            <a:latin typeface="+mn-lt"/>
          </a:endParaRPr>
        </a:p>
      </dgm:t>
    </dgm:pt>
    <dgm:pt modelId="{7BC2D0F0-F80C-4D5E-86FF-BDC4F3B1BC52}" type="parTrans" cxnId="{40C6CC23-A9D5-4F33-8B5E-C9032E374384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3E69C05A-3AD6-4895-B615-FAFA8AA792DD}" type="sibTrans" cxnId="{40C6CC23-A9D5-4F33-8B5E-C9032E374384}">
      <dgm:prSet/>
      <dgm:spPr/>
      <dgm:t>
        <a:bodyPr/>
        <a:lstStyle/>
        <a:p>
          <a:endParaRPr lang="en-US"/>
        </a:p>
      </dgm:t>
    </dgm:pt>
    <dgm:pt modelId="{0F4DBE79-9305-4DDC-A2AD-84EB0ABB7AE6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b="1" i="1" u="sng" smtClean="0">
              <a:latin typeface="+mn-lt"/>
            </a:rPr>
            <a:t>Analyze</a:t>
          </a:r>
          <a:r>
            <a:rPr lang="vi-VN" sz="1300" smtClean="0">
              <a:latin typeface="+mn-lt"/>
            </a:rPr>
            <a:t> all the examples / code snippets provided</a:t>
          </a:r>
          <a:endParaRPr lang="en-US" sz="1300">
            <a:latin typeface="+mn-lt"/>
          </a:endParaRPr>
        </a:p>
      </dgm:t>
    </dgm:pt>
    <dgm:pt modelId="{36301273-7918-4C4F-9A5E-000C7C6C2736}" type="parTrans" cxnId="{33901C61-F0A6-4493-83DE-705AE90BFCB1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29D5380D-225E-4E50-A435-CF4DC5AF31D3}" type="sibTrans" cxnId="{33901C61-F0A6-4493-83DE-705AE90BFCB1}">
      <dgm:prSet/>
      <dgm:spPr/>
      <dgm:t>
        <a:bodyPr/>
        <a:lstStyle/>
        <a:p>
          <a:endParaRPr lang="en-US"/>
        </a:p>
      </dgm:t>
    </dgm:pt>
    <dgm:pt modelId="{84C9CA04-C288-4FEE-8078-22B89A0FB357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smtClean="0">
              <a:latin typeface="+mn-lt"/>
            </a:rPr>
            <a:t>Study and understand the </a:t>
          </a:r>
          <a:r>
            <a:rPr lang="vi-VN" sz="1300" b="1" i="1" u="sng" smtClean="0">
              <a:latin typeface="+mn-lt"/>
            </a:rPr>
            <a:t>self study topics</a:t>
          </a:r>
          <a:endParaRPr lang="en-US" sz="1300" b="1" i="1" u="sng">
            <a:latin typeface="+mn-lt"/>
          </a:endParaRPr>
        </a:p>
      </dgm:t>
    </dgm:pt>
    <dgm:pt modelId="{359071B1-7672-4E4C-8310-811227C9CC72}" type="parTrans" cxnId="{88F936F1-B54C-4116-8541-90B4CCE65B96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696A269F-5EE8-4C28-B8EA-F47871EF35C5}" type="sibTrans" cxnId="{88F936F1-B54C-4116-8541-90B4CCE65B96}">
      <dgm:prSet/>
      <dgm:spPr/>
      <dgm:t>
        <a:bodyPr/>
        <a:lstStyle/>
        <a:p>
          <a:endParaRPr lang="en-US"/>
        </a:p>
      </dgm:t>
    </dgm:pt>
    <dgm:pt modelId="{622A10AD-3038-4F26-B3AA-D427CD38C3CE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b="1" i="1" u="sng" smtClean="0">
              <a:latin typeface="+mn-lt"/>
            </a:rPr>
            <a:t>Completion</a:t>
          </a:r>
          <a:r>
            <a:rPr lang="vi-VN" sz="1300" smtClean="0">
              <a:latin typeface="+mn-lt"/>
            </a:rPr>
            <a:t> and </a:t>
          </a:r>
          <a:r>
            <a:rPr lang="vi-VN" sz="1300" b="1" i="1" u="sng" smtClean="0">
              <a:latin typeface="+mn-lt"/>
            </a:rPr>
            <a:t>submission</a:t>
          </a:r>
          <a:r>
            <a:rPr lang="vi-VN" sz="1300" smtClean="0">
              <a:latin typeface="+mn-lt"/>
            </a:rPr>
            <a:t> of all the assignments, on time</a:t>
          </a:r>
          <a:endParaRPr lang="en-US" sz="1300">
            <a:latin typeface="+mn-lt"/>
          </a:endParaRPr>
        </a:p>
      </dgm:t>
    </dgm:pt>
    <dgm:pt modelId="{0F7E9C3F-6564-4523-916F-BB3D08F72BA5}" type="parTrans" cxnId="{D243B099-0704-4412-90A6-E18A1BD1BA62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A560373E-0666-4530-A9DB-63AB6BD4367D}" type="sibTrans" cxnId="{D243B099-0704-4412-90A6-E18A1BD1BA62}">
      <dgm:prSet/>
      <dgm:spPr/>
      <dgm:t>
        <a:bodyPr/>
        <a:lstStyle/>
        <a:p>
          <a:endParaRPr lang="en-US"/>
        </a:p>
      </dgm:t>
    </dgm:pt>
    <dgm:pt modelId="{3DD56A26-0399-4EC9-A5B1-AEDE607CDD6A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smtClean="0">
              <a:latin typeface="+mn-lt"/>
            </a:rPr>
            <a:t>Completion of the </a:t>
          </a:r>
          <a:r>
            <a:rPr lang="vi-VN" sz="1300" b="1" i="1" u="sng" smtClean="0">
              <a:latin typeface="+mn-lt"/>
            </a:rPr>
            <a:t>self</a:t>
          </a:r>
          <a:r>
            <a:rPr lang="vi-VN" sz="1300" smtClean="0">
              <a:latin typeface="+mn-lt"/>
            </a:rPr>
            <a:t> </a:t>
          </a:r>
          <a:r>
            <a:rPr lang="vi-VN" sz="1300" b="1" i="1" u="sng" smtClean="0">
              <a:latin typeface="+mn-lt"/>
            </a:rPr>
            <a:t>review</a:t>
          </a:r>
          <a:r>
            <a:rPr lang="vi-VN" sz="1300" smtClean="0">
              <a:latin typeface="+mn-lt"/>
            </a:rPr>
            <a:t> questions in the lab guide</a:t>
          </a:r>
          <a:endParaRPr lang="en-US" sz="1300">
            <a:latin typeface="+mn-lt"/>
          </a:endParaRPr>
        </a:p>
      </dgm:t>
    </dgm:pt>
    <dgm:pt modelId="{31D0ADF1-A3C1-4870-94E6-6DA60E828DFF}" type="parTrans" cxnId="{1A12070E-CCBB-48E5-9EDF-52A86EBFBC17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18BAFF29-2EC8-4348-966D-3079BD2AC7D1}" type="sibTrans" cxnId="{1A12070E-CCBB-48E5-9EDF-52A86EBFBC17}">
      <dgm:prSet/>
      <dgm:spPr/>
      <dgm:t>
        <a:bodyPr/>
        <a:lstStyle/>
        <a:p>
          <a:endParaRPr lang="en-US"/>
        </a:p>
      </dgm:t>
    </dgm:pt>
    <dgm:pt modelId="{0AE5C5FA-8757-4776-8520-9922D54530BD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b="1" i="1" u="sng" smtClean="0">
              <a:latin typeface="+mn-lt"/>
            </a:rPr>
            <a:t>Study</a:t>
          </a:r>
          <a:r>
            <a:rPr lang="vi-VN" sz="1300" smtClean="0">
              <a:latin typeface="+mn-lt"/>
            </a:rPr>
            <a:t> and understand all the artifacts</a:t>
          </a:r>
          <a:endParaRPr lang="en-US" sz="1300">
            <a:latin typeface="+mn-lt"/>
          </a:endParaRPr>
        </a:p>
      </dgm:t>
    </dgm:pt>
    <dgm:pt modelId="{B56F218C-BB7C-486D-89B1-59996C104BDF}" type="parTrans" cxnId="{1AA13B98-24FB-4E58-89C5-9591B9E4B1DD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F0128F76-A8BA-4FE1-B115-AD11DA2DEBEF}" type="sibTrans" cxnId="{1AA13B98-24FB-4E58-89C5-9591B9E4B1DD}">
      <dgm:prSet/>
      <dgm:spPr/>
      <dgm:t>
        <a:bodyPr/>
        <a:lstStyle/>
        <a:p>
          <a:endParaRPr lang="en-US"/>
        </a:p>
      </dgm:t>
    </dgm:pt>
    <dgm:pt modelId="{3746A2A6-D4BB-4EB2-99AC-092641D11829}">
      <dgm:prSet custT="1"/>
      <dgm:spPr/>
      <dgm:t>
        <a:bodyPr/>
        <a:lstStyle/>
        <a:p>
          <a:pPr rtl="0"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r>
            <a:rPr lang="vi-VN" sz="1300" b="1" i="1" u="sng" smtClean="0">
              <a:latin typeface="+mn-lt"/>
            </a:rPr>
            <a:t>Completion</a:t>
          </a:r>
          <a:r>
            <a:rPr lang="vi-VN" sz="1300" smtClean="0">
              <a:latin typeface="+mn-lt"/>
            </a:rPr>
            <a:t> of the project on time inclusive of individual and group activities</a:t>
          </a:r>
          <a:endParaRPr lang="en-US" sz="1300">
            <a:latin typeface="+mn-lt"/>
          </a:endParaRPr>
        </a:p>
      </dgm:t>
    </dgm:pt>
    <dgm:pt modelId="{2231BB2D-3E47-4C58-8D4E-24A79D5A6A0D}" type="parTrans" cxnId="{AEA9EC58-50D4-443C-AD83-3F9898924B55}">
      <dgm:prSet/>
      <dgm:spPr/>
      <dgm:t>
        <a:bodyPr/>
        <a:lstStyle/>
        <a:p>
          <a:pPr>
            <a:lnSpc>
              <a:spcPct val="100000"/>
            </a:lnSpc>
            <a:spcBef>
              <a:spcPts val="1200"/>
            </a:spcBef>
            <a:spcAft>
              <a:spcPts val="0"/>
            </a:spcAft>
          </a:pPr>
          <a:endParaRPr lang="en-US"/>
        </a:p>
      </dgm:t>
    </dgm:pt>
    <dgm:pt modelId="{2909CCD7-7AC3-41A8-A2DA-3564EED0A7D9}" type="sibTrans" cxnId="{AEA9EC58-50D4-443C-AD83-3F9898924B55}">
      <dgm:prSet/>
      <dgm:spPr/>
      <dgm:t>
        <a:bodyPr/>
        <a:lstStyle/>
        <a:p>
          <a:endParaRPr lang="en-US"/>
        </a:p>
      </dgm:t>
    </dgm:pt>
    <dgm:pt modelId="{2C8B8FE9-E4FB-4FAA-9216-88E814C6F70A}">
      <dgm:prSet/>
      <dgm:spPr/>
      <dgm:t>
        <a:bodyPr/>
        <a:lstStyle/>
        <a:p>
          <a:endParaRPr lang="en-US"/>
        </a:p>
      </dgm:t>
    </dgm:pt>
    <dgm:pt modelId="{71D143BD-A7FD-41B3-9F6C-0DEF41714C97}" type="parTrans" cxnId="{A891B145-D9EE-49CF-BEE4-C36069A586EE}">
      <dgm:prSet/>
      <dgm:spPr/>
      <dgm:t>
        <a:bodyPr/>
        <a:lstStyle/>
        <a:p>
          <a:endParaRPr lang="en-US"/>
        </a:p>
      </dgm:t>
    </dgm:pt>
    <dgm:pt modelId="{66235F82-A26F-4065-A223-1F6E4A1167D8}" type="sibTrans" cxnId="{A891B145-D9EE-49CF-BEE4-C36069A586EE}">
      <dgm:prSet/>
      <dgm:spPr/>
      <dgm:t>
        <a:bodyPr/>
        <a:lstStyle/>
        <a:p>
          <a:endParaRPr lang="en-US"/>
        </a:p>
      </dgm:t>
    </dgm:pt>
    <dgm:pt modelId="{74D1D5FA-67A8-4329-95A9-BA9DF3C9F108}">
      <dgm:prSet/>
      <dgm:spPr/>
      <dgm:t>
        <a:bodyPr/>
        <a:lstStyle/>
        <a:p>
          <a:endParaRPr lang="en-US"/>
        </a:p>
      </dgm:t>
    </dgm:pt>
    <dgm:pt modelId="{F3262807-566B-423F-A4F8-DC3366CC20EE}" type="parTrans" cxnId="{A70B9F25-A2C3-4F77-921F-FA37CCFBD408}">
      <dgm:prSet/>
      <dgm:spPr/>
      <dgm:t>
        <a:bodyPr/>
        <a:lstStyle/>
        <a:p>
          <a:endParaRPr lang="en-US"/>
        </a:p>
      </dgm:t>
    </dgm:pt>
    <dgm:pt modelId="{3DF78F0D-EF62-4D85-9401-94EAA333739F}" type="sibTrans" cxnId="{A70B9F25-A2C3-4F77-921F-FA37CCFBD408}">
      <dgm:prSet/>
      <dgm:spPr/>
      <dgm:t>
        <a:bodyPr/>
        <a:lstStyle/>
        <a:p>
          <a:endParaRPr lang="en-US"/>
        </a:p>
      </dgm:t>
    </dgm:pt>
    <dgm:pt modelId="{9F0755B4-B1E5-4DC4-8D0A-C4353DC9CEE9}" type="pres">
      <dgm:prSet presAssocID="{BC8E53E0-8FDA-43AB-B376-E75DE79329E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4D6890-D075-45DF-9C1B-2DD45C5BD52A}" type="pres">
      <dgm:prSet presAssocID="{BD87FCD7-769B-45BA-BA79-627DB77D736A}" presName="singleCycle" presStyleCnt="0"/>
      <dgm:spPr/>
    </dgm:pt>
    <dgm:pt modelId="{68B35B5E-8E87-4DE3-B351-F67DE7D61007}" type="pres">
      <dgm:prSet presAssocID="{BD87FCD7-769B-45BA-BA79-627DB77D736A}" presName="singleCenter" presStyleLbl="node1" presStyleIdx="0" presStyleCnt="8" custScaleX="14175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AE3679EC-D38C-4D26-88C3-158E93B529F5}" type="pres">
      <dgm:prSet presAssocID="{7BC2D0F0-F80C-4D5E-86FF-BDC4F3B1BC52}" presName="Name56" presStyleLbl="parChTrans1D2" presStyleIdx="0" presStyleCnt="7" custSzX="1120330"/>
      <dgm:spPr/>
      <dgm:t>
        <a:bodyPr/>
        <a:lstStyle/>
        <a:p>
          <a:endParaRPr lang="en-US"/>
        </a:p>
      </dgm:t>
    </dgm:pt>
    <dgm:pt modelId="{0D49D475-5540-4446-A6CC-C2B4AA235020}" type="pres">
      <dgm:prSet presAssocID="{09FD0BB5-D9ED-44D6-8F5A-64BDE9A96EF5}" presName="text0" presStyleLbl="node1" presStyleIdx="1" presStyleCnt="8" custScaleX="18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964FA-812B-47FF-9D96-F0B3A4214C08}" type="pres">
      <dgm:prSet presAssocID="{36301273-7918-4C4F-9A5E-000C7C6C2736}" presName="Name56" presStyleLbl="parChTrans1D2" presStyleIdx="1" presStyleCnt="7" custSzX="55585"/>
      <dgm:spPr/>
      <dgm:t>
        <a:bodyPr/>
        <a:lstStyle/>
        <a:p>
          <a:endParaRPr lang="en-US"/>
        </a:p>
      </dgm:t>
    </dgm:pt>
    <dgm:pt modelId="{866A1CF4-B79E-4EB4-9CE0-DC82E3AF7792}" type="pres">
      <dgm:prSet presAssocID="{0F4DBE79-9305-4DDC-A2AD-84EB0ABB7AE6}" presName="text0" presStyleLbl="node1" presStyleIdx="2" presStyleCnt="8" custScaleX="207072" custRadScaleRad="116175" custRadScaleInc="24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0260F-A05B-43CC-A8E7-2907A973CAE5}" type="pres">
      <dgm:prSet presAssocID="{359071B1-7672-4E4C-8310-811227C9CC72}" presName="Name56" presStyleLbl="parChTrans1D2" presStyleIdx="2" presStyleCnt="7" custSzX="319889"/>
      <dgm:spPr/>
      <dgm:t>
        <a:bodyPr/>
        <a:lstStyle/>
        <a:p>
          <a:endParaRPr lang="en-US"/>
        </a:p>
      </dgm:t>
    </dgm:pt>
    <dgm:pt modelId="{6A7AF63B-A5A7-49A4-8FDC-2767227DC7E3}" type="pres">
      <dgm:prSet presAssocID="{84C9CA04-C288-4FEE-8078-22B89A0FB357}" presName="text0" presStyleLbl="node1" presStyleIdx="3" presStyleCnt="8" custScaleX="183611" custRadScaleRad="104232" custRadScaleInc="-5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FCB36-FE32-4C16-8AD6-0EE82A4301B7}" type="pres">
      <dgm:prSet presAssocID="{0F7E9C3F-6564-4523-916F-BB3D08F72BA5}" presName="Name56" presStyleLbl="parChTrans1D2" presStyleIdx="3" presStyleCnt="7" custSzX="926527"/>
      <dgm:spPr/>
      <dgm:t>
        <a:bodyPr/>
        <a:lstStyle/>
        <a:p>
          <a:endParaRPr lang="en-US"/>
        </a:p>
      </dgm:t>
    </dgm:pt>
    <dgm:pt modelId="{4E05BF3B-1030-42C8-A224-0EA68C68CA76}" type="pres">
      <dgm:prSet presAssocID="{622A10AD-3038-4F26-B3AA-D427CD38C3CE}" presName="text0" presStyleLbl="node1" presStyleIdx="4" presStyleCnt="8" custScaleX="225471" custRadScaleRad="109458" custRadScaleInc="-34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EE26D-8D24-428B-B79C-CA3642CFEAC6}" type="pres">
      <dgm:prSet presAssocID="{31D0ADF1-A3C1-4870-94E6-6DA60E828DFF}" presName="Name56" presStyleLbl="parChTrans1D2" presStyleIdx="4" presStyleCnt="7" custSzX="926527"/>
      <dgm:spPr/>
      <dgm:t>
        <a:bodyPr/>
        <a:lstStyle/>
        <a:p>
          <a:endParaRPr lang="en-US"/>
        </a:p>
      </dgm:t>
    </dgm:pt>
    <dgm:pt modelId="{7F6135E0-7752-41D9-8949-2C6C50C5480B}" type="pres">
      <dgm:prSet presAssocID="{3DD56A26-0399-4EC9-A5B1-AEDE607CDD6A}" presName="text0" presStyleLbl="node1" presStyleIdx="5" presStyleCnt="8" custScaleX="213821" custRadScaleRad="103155" custRadScaleInc="133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53240-6A3B-44EF-982F-E7C805897FA5}" type="pres">
      <dgm:prSet presAssocID="{B56F218C-BB7C-486D-89B1-59996C104BDF}" presName="Name56" presStyleLbl="parChTrans1D2" presStyleIdx="5" presStyleCnt="7" custSzX="319889"/>
      <dgm:spPr/>
      <dgm:t>
        <a:bodyPr/>
        <a:lstStyle/>
        <a:p>
          <a:endParaRPr lang="en-US"/>
        </a:p>
      </dgm:t>
    </dgm:pt>
    <dgm:pt modelId="{354B78F2-DB64-4575-B54A-84ADF163CDF2}" type="pres">
      <dgm:prSet presAssocID="{0AE5C5FA-8757-4776-8520-9922D54530BD}" presName="text0" presStyleLbl="node1" presStyleIdx="6" presStyleCnt="8" custScaleX="183611" custRadScaleRad="104540" custRadScaleInc="2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39126-418B-4B04-96A2-EEDCE3C318D4}" type="pres">
      <dgm:prSet presAssocID="{2231BB2D-3E47-4C58-8D4E-24A79D5A6A0D}" presName="Name56" presStyleLbl="parChTrans1D2" presStyleIdx="6" presStyleCnt="7" custSzX="55585"/>
      <dgm:spPr/>
      <dgm:t>
        <a:bodyPr/>
        <a:lstStyle/>
        <a:p>
          <a:endParaRPr lang="en-US"/>
        </a:p>
      </dgm:t>
    </dgm:pt>
    <dgm:pt modelId="{653CDA86-6ED9-412E-BAE5-E781E737A9C2}" type="pres">
      <dgm:prSet presAssocID="{3746A2A6-D4BB-4EB2-99AC-092641D11829}" presName="text0" presStyleLbl="node1" presStyleIdx="7" presStyleCnt="8" custScaleX="197565" custRadScaleRad="116254" custRadScaleInc="-26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6075F-EC4E-4BC7-B72A-56C28B86D83B}" type="presOf" srcId="{0F4DBE79-9305-4DDC-A2AD-84EB0ABB7AE6}" destId="{866A1CF4-B79E-4EB4-9CE0-DC82E3AF7792}" srcOrd="0" destOrd="0" presId="urn:microsoft.com/office/officeart/2008/layout/RadialCluster"/>
    <dgm:cxn modelId="{D1468831-C02A-4FD0-B229-86C7305CBAAA}" type="presOf" srcId="{BC8E53E0-8FDA-43AB-B376-E75DE79329E8}" destId="{9F0755B4-B1E5-4DC4-8D0A-C4353DC9CEE9}" srcOrd="0" destOrd="0" presId="urn:microsoft.com/office/officeart/2008/layout/RadialCluster"/>
    <dgm:cxn modelId="{1AA13B98-24FB-4E58-89C5-9591B9E4B1DD}" srcId="{BD87FCD7-769B-45BA-BA79-627DB77D736A}" destId="{0AE5C5FA-8757-4776-8520-9922D54530BD}" srcOrd="5" destOrd="0" parTransId="{B56F218C-BB7C-486D-89B1-59996C104BDF}" sibTransId="{F0128F76-A8BA-4FE1-B115-AD11DA2DEBEF}"/>
    <dgm:cxn modelId="{D243B099-0704-4412-90A6-E18A1BD1BA62}" srcId="{BD87FCD7-769B-45BA-BA79-627DB77D736A}" destId="{622A10AD-3038-4F26-B3AA-D427CD38C3CE}" srcOrd="3" destOrd="0" parTransId="{0F7E9C3F-6564-4523-916F-BB3D08F72BA5}" sibTransId="{A560373E-0666-4530-A9DB-63AB6BD4367D}"/>
    <dgm:cxn modelId="{A891B145-D9EE-49CF-BEE4-C36069A586EE}" srcId="{BD87FCD7-769B-45BA-BA79-627DB77D736A}" destId="{2C8B8FE9-E4FB-4FAA-9216-88E814C6F70A}" srcOrd="7" destOrd="0" parTransId="{71D143BD-A7FD-41B3-9F6C-0DEF41714C97}" sibTransId="{66235F82-A26F-4065-A223-1F6E4A1167D8}"/>
    <dgm:cxn modelId="{92BC3A09-36F5-4375-A0CE-5A2F07B2EAD1}" type="presOf" srcId="{BD87FCD7-769B-45BA-BA79-627DB77D736A}" destId="{68B35B5E-8E87-4DE3-B351-F67DE7D61007}" srcOrd="0" destOrd="0" presId="urn:microsoft.com/office/officeart/2008/layout/RadialCluster"/>
    <dgm:cxn modelId="{6EA8A65D-79BD-474F-8990-1685338E8A30}" type="presOf" srcId="{36301273-7918-4C4F-9A5E-000C7C6C2736}" destId="{C87964FA-812B-47FF-9D96-F0B3A4214C08}" srcOrd="0" destOrd="0" presId="urn:microsoft.com/office/officeart/2008/layout/RadialCluster"/>
    <dgm:cxn modelId="{AEA9EC58-50D4-443C-AD83-3F9898924B55}" srcId="{BD87FCD7-769B-45BA-BA79-627DB77D736A}" destId="{3746A2A6-D4BB-4EB2-99AC-092641D11829}" srcOrd="6" destOrd="0" parTransId="{2231BB2D-3E47-4C58-8D4E-24A79D5A6A0D}" sibTransId="{2909CCD7-7AC3-41A8-A2DA-3564EED0A7D9}"/>
    <dgm:cxn modelId="{A70B9F25-A2C3-4F77-921F-FA37CCFBD408}" srcId="{BD87FCD7-769B-45BA-BA79-627DB77D736A}" destId="{74D1D5FA-67A8-4329-95A9-BA9DF3C9F108}" srcOrd="8" destOrd="0" parTransId="{F3262807-566B-423F-A4F8-DC3366CC20EE}" sibTransId="{3DF78F0D-EF62-4D85-9401-94EAA333739F}"/>
    <dgm:cxn modelId="{0DFDD799-66D6-4EA1-94D1-15AADAF87BAC}" type="presOf" srcId="{2231BB2D-3E47-4C58-8D4E-24A79D5A6A0D}" destId="{7E739126-418B-4B04-96A2-EEDCE3C318D4}" srcOrd="0" destOrd="0" presId="urn:microsoft.com/office/officeart/2008/layout/RadialCluster"/>
    <dgm:cxn modelId="{26A0E777-A346-496E-8293-E5FE27B2CCB0}" type="presOf" srcId="{B56F218C-BB7C-486D-89B1-59996C104BDF}" destId="{4EA53240-6A3B-44EF-982F-E7C805897FA5}" srcOrd="0" destOrd="0" presId="urn:microsoft.com/office/officeart/2008/layout/RadialCluster"/>
    <dgm:cxn modelId="{6E783192-B916-4C69-84E6-1899F26EFBA9}" type="presOf" srcId="{31D0ADF1-A3C1-4870-94E6-6DA60E828DFF}" destId="{E99EE26D-8D24-428B-B79C-CA3642CFEAC6}" srcOrd="0" destOrd="0" presId="urn:microsoft.com/office/officeart/2008/layout/RadialCluster"/>
    <dgm:cxn modelId="{1A12070E-CCBB-48E5-9EDF-52A86EBFBC17}" srcId="{BD87FCD7-769B-45BA-BA79-627DB77D736A}" destId="{3DD56A26-0399-4EC9-A5B1-AEDE607CDD6A}" srcOrd="4" destOrd="0" parTransId="{31D0ADF1-A3C1-4870-94E6-6DA60E828DFF}" sibTransId="{18BAFF29-2EC8-4348-966D-3079BD2AC7D1}"/>
    <dgm:cxn modelId="{E092785E-A7D5-4AF2-B3C3-08279C00B9C3}" type="presOf" srcId="{622A10AD-3038-4F26-B3AA-D427CD38C3CE}" destId="{4E05BF3B-1030-42C8-A224-0EA68C68CA76}" srcOrd="0" destOrd="0" presId="urn:microsoft.com/office/officeart/2008/layout/RadialCluster"/>
    <dgm:cxn modelId="{BD02C7EF-CCE8-4D94-9660-D94BF6C8A7F8}" type="presOf" srcId="{7BC2D0F0-F80C-4D5E-86FF-BDC4F3B1BC52}" destId="{AE3679EC-D38C-4D26-88C3-158E93B529F5}" srcOrd="0" destOrd="0" presId="urn:microsoft.com/office/officeart/2008/layout/RadialCluster"/>
    <dgm:cxn modelId="{394B0227-45B9-4300-9C72-F9DB276CD47E}" type="presOf" srcId="{3746A2A6-D4BB-4EB2-99AC-092641D11829}" destId="{653CDA86-6ED9-412E-BAE5-E781E737A9C2}" srcOrd="0" destOrd="0" presId="urn:microsoft.com/office/officeart/2008/layout/RadialCluster"/>
    <dgm:cxn modelId="{2C0E5951-C130-406B-A819-8507738E6C4B}" srcId="{BC8E53E0-8FDA-43AB-B376-E75DE79329E8}" destId="{BD87FCD7-769B-45BA-BA79-627DB77D736A}" srcOrd="0" destOrd="0" parTransId="{F59786FE-6C6D-425F-9EC2-FDB3DA767A3F}" sibTransId="{B67C3481-B8CE-44C2-A5F3-EF1AD5B37B75}"/>
    <dgm:cxn modelId="{88F936F1-B54C-4116-8541-90B4CCE65B96}" srcId="{BD87FCD7-769B-45BA-BA79-627DB77D736A}" destId="{84C9CA04-C288-4FEE-8078-22B89A0FB357}" srcOrd="2" destOrd="0" parTransId="{359071B1-7672-4E4C-8310-811227C9CC72}" sibTransId="{696A269F-5EE8-4C28-B8EA-F47871EF35C5}"/>
    <dgm:cxn modelId="{2B966A7C-73F6-4C2A-A613-DEEE194C3B01}" type="presOf" srcId="{3DD56A26-0399-4EC9-A5B1-AEDE607CDD6A}" destId="{7F6135E0-7752-41D9-8949-2C6C50C5480B}" srcOrd="0" destOrd="0" presId="urn:microsoft.com/office/officeart/2008/layout/RadialCluster"/>
    <dgm:cxn modelId="{7951A3ED-12C3-4EAC-A7F1-C31A51D0D06F}" type="presOf" srcId="{09FD0BB5-D9ED-44D6-8F5A-64BDE9A96EF5}" destId="{0D49D475-5540-4446-A6CC-C2B4AA235020}" srcOrd="0" destOrd="0" presId="urn:microsoft.com/office/officeart/2008/layout/RadialCluster"/>
    <dgm:cxn modelId="{15685D9F-FCB6-40C7-94D5-476B2E3509D4}" type="presOf" srcId="{0F7E9C3F-6564-4523-916F-BB3D08F72BA5}" destId="{23AFCB36-FE32-4C16-8AD6-0EE82A4301B7}" srcOrd="0" destOrd="0" presId="urn:microsoft.com/office/officeart/2008/layout/RadialCluster"/>
    <dgm:cxn modelId="{00806FB9-2532-4982-B7CC-06F59EADADEF}" type="presOf" srcId="{359071B1-7672-4E4C-8310-811227C9CC72}" destId="{F690260F-A05B-43CC-A8E7-2907A973CAE5}" srcOrd="0" destOrd="0" presId="urn:microsoft.com/office/officeart/2008/layout/RadialCluster"/>
    <dgm:cxn modelId="{33901C61-F0A6-4493-83DE-705AE90BFCB1}" srcId="{BD87FCD7-769B-45BA-BA79-627DB77D736A}" destId="{0F4DBE79-9305-4DDC-A2AD-84EB0ABB7AE6}" srcOrd="1" destOrd="0" parTransId="{36301273-7918-4C4F-9A5E-000C7C6C2736}" sibTransId="{29D5380D-225E-4E50-A435-CF4DC5AF31D3}"/>
    <dgm:cxn modelId="{40C6CC23-A9D5-4F33-8B5E-C9032E374384}" srcId="{BD87FCD7-769B-45BA-BA79-627DB77D736A}" destId="{09FD0BB5-D9ED-44D6-8F5A-64BDE9A96EF5}" srcOrd="0" destOrd="0" parTransId="{7BC2D0F0-F80C-4D5E-86FF-BDC4F3B1BC52}" sibTransId="{3E69C05A-3AD6-4895-B615-FAFA8AA792DD}"/>
    <dgm:cxn modelId="{241475DE-EA91-4026-976F-BF680DBD1850}" type="presOf" srcId="{0AE5C5FA-8757-4776-8520-9922D54530BD}" destId="{354B78F2-DB64-4575-B54A-84ADF163CDF2}" srcOrd="0" destOrd="0" presId="urn:microsoft.com/office/officeart/2008/layout/RadialCluster"/>
    <dgm:cxn modelId="{3C2B8733-2484-4A32-A736-6A7A0F38E580}" type="presOf" srcId="{84C9CA04-C288-4FEE-8078-22B89A0FB357}" destId="{6A7AF63B-A5A7-49A4-8FDC-2767227DC7E3}" srcOrd="0" destOrd="0" presId="urn:microsoft.com/office/officeart/2008/layout/RadialCluster"/>
    <dgm:cxn modelId="{01B579A3-9372-415F-9C23-01DB4FC5E958}" type="presParOf" srcId="{9F0755B4-B1E5-4DC4-8D0A-C4353DC9CEE9}" destId="{EE4D6890-D075-45DF-9C1B-2DD45C5BD52A}" srcOrd="0" destOrd="0" presId="urn:microsoft.com/office/officeart/2008/layout/RadialCluster"/>
    <dgm:cxn modelId="{14388C3C-2681-443E-ADB9-69525903AD3C}" type="presParOf" srcId="{EE4D6890-D075-45DF-9C1B-2DD45C5BD52A}" destId="{68B35B5E-8E87-4DE3-B351-F67DE7D61007}" srcOrd="0" destOrd="0" presId="urn:microsoft.com/office/officeart/2008/layout/RadialCluster"/>
    <dgm:cxn modelId="{381D0479-EBB4-4660-8CE6-18DA4DAED6CD}" type="presParOf" srcId="{EE4D6890-D075-45DF-9C1B-2DD45C5BD52A}" destId="{AE3679EC-D38C-4D26-88C3-158E93B529F5}" srcOrd="1" destOrd="0" presId="urn:microsoft.com/office/officeart/2008/layout/RadialCluster"/>
    <dgm:cxn modelId="{10A30D77-FB6E-4CC7-9663-11EFFD81C402}" type="presParOf" srcId="{EE4D6890-D075-45DF-9C1B-2DD45C5BD52A}" destId="{0D49D475-5540-4446-A6CC-C2B4AA235020}" srcOrd="2" destOrd="0" presId="urn:microsoft.com/office/officeart/2008/layout/RadialCluster"/>
    <dgm:cxn modelId="{5052F44D-D5CD-4822-84D1-FD83A18EADCD}" type="presParOf" srcId="{EE4D6890-D075-45DF-9C1B-2DD45C5BD52A}" destId="{C87964FA-812B-47FF-9D96-F0B3A4214C08}" srcOrd="3" destOrd="0" presId="urn:microsoft.com/office/officeart/2008/layout/RadialCluster"/>
    <dgm:cxn modelId="{CF83016B-BAA9-4448-8F16-DBF2A48BDA16}" type="presParOf" srcId="{EE4D6890-D075-45DF-9C1B-2DD45C5BD52A}" destId="{866A1CF4-B79E-4EB4-9CE0-DC82E3AF7792}" srcOrd="4" destOrd="0" presId="urn:microsoft.com/office/officeart/2008/layout/RadialCluster"/>
    <dgm:cxn modelId="{77AC1A73-7D79-45EE-96C8-51F5D1CC1552}" type="presParOf" srcId="{EE4D6890-D075-45DF-9C1B-2DD45C5BD52A}" destId="{F690260F-A05B-43CC-A8E7-2907A973CAE5}" srcOrd="5" destOrd="0" presId="urn:microsoft.com/office/officeart/2008/layout/RadialCluster"/>
    <dgm:cxn modelId="{CA25BE1C-EB56-4C3D-A70B-BA2AAE1EAC12}" type="presParOf" srcId="{EE4D6890-D075-45DF-9C1B-2DD45C5BD52A}" destId="{6A7AF63B-A5A7-49A4-8FDC-2767227DC7E3}" srcOrd="6" destOrd="0" presId="urn:microsoft.com/office/officeart/2008/layout/RadialCluster"/>
    <dgm:cxn modelId="{A6B28171-5899-4B97-9CED-749D4AF67506}" type="presParOf" srcId="{EE4D6890-D075-45DF-9C1B-2DD45C5BD52A}" destId="{23AFCB36-FE32-4C16-8AD6-0EE82A4301B7}" srcOrd="7" destOrd="0" presId="urn:microsoft.com/office/officeart/2008/layout/RadialCluster"/>
    <dgm:cxn modelId="{839CDF5B-BE0E-4A2C-8E08-E87CB6B8398B}" type="presParOf" srcId="{EE4D6890-D075-45DF-9C1B-2DD45C5BD52A}" destId="{4E05BF3B-1030-42C8-A224-0EA68C68CA76}" srcOrd="8" destOrd="0" presId="urn:microsoft.com/office/officeart/2008/layout/RadialCluster"/>
    <dgm:cxn modelId="{9DAE5CA7-A143-4B87-AB7A-54B272EBCA66}" type="presParOf" srcId="{EE4D6890-D075-45DF-9C1B-2DD45C5BD52A}" destId="{E99EE26D-8D24-428B-B79C-CA3642CFEAC6}" srcOrd="9" destOrd="0" presId="urn:microsoft.com/office/officeart/2008/layout/RadialCluster"/>
    <dgm:cxn modelId="{93ECB486-E912-434B-BB4E-2F0789FA8C13}" type="presParOf" srcId="{EE4D6890-D075-45DF-9C1B-2DD45C5BD52A}" destId="{7F6135E0-7752-41D9-8949-2C6C50C5480B}" srcOrd="10" destOrd="0" presId="urn:microsoft.com/office/officeart/2008/layout/RadialCluster"/>
    <dgm:cxn modelId="{71633915-E6DC-4EB3-B59A-87421698D8D9}" type="presParOf" srcId="{EE4D6890-D075-45DF-9C1B-2DD45C5BD52A}" destId="{4EA53240-6A3B-44EF-982F-E7C805897FA5}" srcOrd="11" destOrd="0" presId="urn:microsoft.com/office/officeart/2008/layout/RadialCluster"/>
    <dgm:cxn modelId="{64ED508B-A417-47C0-8E4A-93BB6B449E1B}" type="presParOf" srcId="{EE4D6890-D075-45DF-9C1B-2DD45C5BD52A}" destId="{354B78F2-DB64-4575-B54A-84ADF163CDF2}" srcOrd="12" destOrd="0" presId="urn:microsoft.com/office/officeart/2008/layout/RadialCluster"/>
    <dgm:cxn modelId="{A6662482-F738-44A3-A04F-1C83C907FD82}" type="presParOf" srcId="{EE4D6890-D075-45DF-9C1B-2DD45C5BD52A}" destId="{7E739126-418B-4B04-96A2-EEDCE3C318D4}" srcOrd="13" destOrd="0" presId="urn:microsoft.com/office/officeart/2008/layout/RadialCluster"/>
    <dgm:cxn modelId="{CBC28053-8F7B-4CAC-BB43-BA1B922F53E1}" type="presParOf" srcId="{EE4D6890-D075-45DF-9C1B-2DD45C5BD52A}" destId="{653CDA86-6ED9-412E-BAE5-E781E737A9C2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35B5E-8E87-4DE3-B351-F67DE7D61007}">
      <dsp:nvSpPr>
        <dsp:cNvPr id="0" name=""/>
        <dsp:cNvSpPr/>
      </dsp:nvSpPr>
      <dsp:spPr>
        <a:xfrm>
          <a:off x="3187976" y="2012133"/>
          <a:ext cx="2310846" cy="16302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</a:t>
          </a:r>
          <a:r>
            <a:rPr lang="vi-VN" sz="1600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trongly suggested for a </a:t>
          </a:r>
          <a:r>
            <a:rPr lang="vi-VN" sz="1600" u="sng" kern="120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better learning </a:t>
          </a:r>
          <a:r>
            <a:rPr lang="vi-VN" sz="1600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and </a:t>
          </a:r>
          <a:r>
            <a:rPr lang="vi-VN" sz="1600" u="sng" kern="1200" smtClean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understanding</a:t>
          </a:r>
          <a:r>
            <a:rPr lang="vi-VN" sz="1600" u="sng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vi-VN" sz="1600" kern="120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of this course:</a:t>
          </a:r>
          <a:endParaRPr lang="en-US" sz="1600" kern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3267556" y="2091713"/>
        <a:ext cx="2151686" cy="1471043"/>
      </dsp:txXfrm>
    </dsp:sp>
    <dsp:sp modelId="{AE3679EC-D38C-4D26-88C3-158E93B529F5}">
      <dsp:nvSpPr>
        <dsp:cNvPr id="0" name=""/>
        <dsp:cNvSpPr/>
      </dsp:nvSpPr>
      <dsp:spPr>
        <a:xfrm rot="16200000">
          <a:off x="3910939" y="1579672"/>
          <a:ext cx="8649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4920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9D475-5540-4446-A6CC-C2B4AA235020}">
      <dsp:nvSpPr>
        <dsp:cNvPr id="0" name=""/>
        <dsp:cNvSpPr/>
      </dsp:nvSpPr>
      <dsp:spPr>
        <a:xfrm>
          <a:off x="3340666" y="54975"/>
          <a:ext cx="2005466" cy="1092236"/>
        </a:xfrm>
        <a:prstGeom prst="round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50000"/>
                <a:satMod val="300000"/>
              </a:schemeClr>
            </a:gs>
            <a:gs pos="35000">
              <a:schemeClr val="accent5">
                <a:hueOff val="-1419125"/>
                <a:satOff val="5687"/>
                <a:lumOff val="1233"/>
                <a:alphaOff val="0"/>
                <a:tint val="37000"/>
                <a:satMod val="30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kern="1200" smtClean="0">
              <a:latin typeface="+mn-lt"/>
            </a:rPr>
            <a:t>Noting down the </a:t>
          </a:r>
          <a:r>
            <a:rPr lang="vi-VN" sz="1300" b="1" i="1" u="sng" kern="1200" smtClean="0">
              <a:latin typeface="+mn-lt"/>
            </a:rPr>
            <a:t>key concepts</a:t>
          </a:r>
          <a:r>
            <a:rPr lang="vi-VN" sz="1300" kern="1200" smtClean="0">
              <a:latin typeface="+mn-lt"/>
            </a:rPr>
            <a:t> in the class</a:t>
          </a:r>
          <a:endParaRPr lang="en-US" sz="1300" kern="1200">
            <a:latin typeface="+mn-lt"/>
          </a:endParaRPr>
        </a:p>
      </dsp:txBody>
      <dsp:txXfrm>
        <a:off x="3393985" y="108294"/>
        <a:ext cx="1898828" cy="985598"/>
      </dsp:txXfrm>
    </dsp:sp>
    <dsp:sp modelId="{C87964FA-812B-47FF-9D96-F0B3A4214C08}">
      <dsp:nvSpPr>
        <dsp:cNvPr id="0" name=""/>
        <dsp:cNvSpPr/>
      </dsp:nvSpPr>
      <dsp:spPr>
        <a:xfrm rot="19668420">
          <a:off x="5483769" y="2047654"/>
          <a:ext cx="195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838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A1CF4-B79E-4EB4-9CE0-DC82E3AF7792}">
      <dsp:nvSpPr>
        <dsp:cNvPr id="0" name=""/>
        <dsp:cNvSpPr/>
      </dsp:nvSpPr>
      <dsp:spPr>
        <a:xfrm>
          <a:off x="5401151" y="903249"/>
          <a:ext cx="2261716" cy="1092236"/>
        </a:xfrm>
        <a:prstGeom prst="roundRect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50000"/>
                <a:satMod val="300000"/>
              </a:schemeClr>
            </a:gs>
            <a:gs pos="35000">
              <a:schemeClr val="accent5">
                <a:hueOff val="-2838251"/>
                <a:satOff val="11375"/>
                <a:lumOff val="2465"/>
                <a:alphaOff val="0"/>
                <a:tint val="37000"/>
                <a:satMod val="30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b="1" i="1" u="sng" kern="1200" smtClean="0">
              <a:latin typeface="+mn-lt"/>
            </a:rPr>
            <a:t>Analyze</a:t>
          </a:r>
          <a:r>
            <a:rPr lang="vi-VN" sz="1300" kern="1200" smtClean="0">
              <a:latin typeface="+mn-lt"/>
            </a:rPr>
            <a:t> all the examples / code snippets provided</a:t>
          </a:r>
          <a:endParaRPr lang="en-US" sz="1300" kern="1200">
            <a:latin typeface="+mn-lt"/>
          </a:endParaRPr>
        </a:p>
      </dsp:txBody>
      <dsp:txXfrm>
        <a:off x="5454470" y="956568"/>
        <a:ext cx="2155078" cy="985598"/>
      </dsp:txXfrm>
    </dsp:sp>
    <dsp:sp modelId="{F690260F-A05B-43CC-A8E7-2907A973CAE5}">
      <dsp:nvSpPr>
        <dsp:cNvPr id="0" name=""/>
        <dsp:cNvSpPr/>
      </dsp:nvSpPr>
      <dsp:spPr>
        <a:xfrm rot="689225">
          <a:off x="5497640" y="3073795"/>
          <a:ext cx="1180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082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AF63B-A5A7-49A4-8FDC-2767227DC7E3}">
      <dsp:nvSpPr>
        <dsp:cNvPr id="0" name=""/>
        <dsp:cNvSpPr/>
      </dsp:nvSpPr>
      <dsp:spPr>
        <a:xfrm>
          <a:off x="5614540" y="2743207"/>
          <a:ext cx="2005466" cy="1092236"/>
        </a:xfrm>
        <a:prstGeom prst="round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50000"/>
                <a:satMod val="300000"/>
              </a:schemeClr>
            </a:gs>
            <a:gs pos="35000">
              <a:schemeClr val="accent5">
                <a:hueOff val="-4257376"/>
                <a:satOff val="17062"/>
                <a:lumOff val="3698"/>
                <a:alphaOff val="0"/>
                <a:tint val="37000"/>
                <a:satMod val="30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kern="1200" smtClean="0">
              <a:latin typeface="+mn-lt"/>
            </a:rPr>
            <a:t>Study and understand the </a:t>
          </a:r>
          <a:r>
            <a:rPr lang="vi-VN" sz="1300" b="1" i="1" u="sng" kern="1200" smtClean="0">
              <a:latin typeface="+mn-lt"/>
            </a:rPr>
            <a:t>self study topics</a:t>
          </a:r>
          <a:endParaRPr lang="en-US" sz="1300" b="1" i="1" u="sng" kern="1200">
            <a:latin typeface="+mn-lt"/>
          </a:endParaRPr>
        </a:p>
      </dsp:txBody>
      <dsp:txXfrm>
        <a:off x="5667859" y="2796526"/>
        <a:ext cx="1898828" cy="985598"/>
      </dsp:txXfrm>
    </dsp:sp>
    <dsp:sp modelId="{23AFCB36-FE32-4C16-8AD6-0EE82A4301B7}">
      <dsp:nvSpPr>
        <dsp:cNvPr id="0" name=""/>
        <dsp:cNvSpPr/>
      </dsp:nvSpPr>
      <dsp:spPr>
        <a:xfrm rot="3323854">
          <a:off x="4736589" y="3964561"/>
          <a:ext cx="7829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294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5BF3B-1030-42C8-A224-0EA68C68CA76}">
      <dsp:nvSpPr>
        <dsp:cNvPr id="0" name=""/>
        <dsp:cNvSpPr/>
      </dsp:nvSpPr>
      <dsp:spPr>
        <a:xfrm>
          <a:off x="4495805" y="4286785"/>
          <a:ext cx="2462676" cy="1092236"/>
        </a:xfrm>
        <a:prstGeom prst="roundRect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50000"/>
                <a:satMod val="300000"/>
              </a:schemeClr>
            </a:gs>
            <a:gs pos="35000">
              <a:schemeClr val="accent5">
                <a:hueOff val="-5676501"/>
                <a:satOff val="22749"/>
                <a:lumOff val="4930"/>
                <a:alphaOff val="0"/>
                <a:tint val="37000"/>
                <a:satMod val="30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b="1" i="1" u="sng" kern="1200" smtClean="0">
              <a:latin typeface="+mn-lt"/>
            </a:rPr>
            <a:t>Completion</a:t>
          </a:r>
          <a:r>
            <a:rPr lang="vi-VN" sz="1300" kern="1200" smtClean="0">
              <a:latin typeface="+mn-lt"/>
            </a:rPr>
            <a:t> and </a:t>
          </a:r>
          <a:r>
            <a:rPr lang="vi-VN" sz="1300" b="1" i="1" u="sng" kern="1200" smtClean="0">
              <a:latin typeface="+mn-lt"/>
            </a:rPr>
            <a:t>submission</a:t>
          </a:r>
          <a:r>
            <a:rPr lang="vi-VN" sz="1300" kern="1200" smtClean="0">
              <a:latin typeface="+mn-lt"/>
            </a:rPr>
            <a:t> of all the assignments, on time</a:t>
          </a:r>
          <a:endParaRPr lang="en-US" sz="1300" kern="1200">
            <a:latin typeface="+mn-lt"/>
          </a:endParaRPr>
        </a:p>
      </dsp:txBody>
      <dsp:txXfrm>
        <a:off x="4549124" y="4340104"/>
        <a:ext cx="2356038" cy="985598"/>
      </dsp:txXfrm>
    </dsp:sp>
    <dsp:sp modelId="{E99EE26D-8D24-428B-B79C-CA3642CFEAC6}">
      <dsp:nvSpPr>
        <dsp:cNvPr id="0" name=""/>
        <dsp:cNvSpPr/>
      </dsp:nvSpPr>
      <dsp:spPr>
        <a:xfrm rot="7148535">
          <a:off x="3340333" y="3964569"/>
          <a:ext cx="7378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786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135E0-7752-41D9-8949-2C6C50C5480B}">
      <dsp:nvSpPr>
        <dsp:cNvPr id="0" name=""/>
        <dsp:cNvSpPr/>
      </dsp:nvSpPr>
      <dsp:spPr>
        <a:xfrm>
          <a:off x="2057396" y="4286802"/>
          <a:ext cx="2335431" cy="1092236"/>
        </a:xfrm>
        <a:prstGeom prst="round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50000"/>
                <a:satMod val="300000"/>
              </a:schemeClr>
            </a:gs>
            <a:gs pos="35000">
              <a:schemeClr val="accent5">
                <a:hueOff val="-7095626"/>
                <a:satOff val="28436"/>
                <a:lumOff val="6163"/>
                <a:alphaOff val="0"/>
                <a:tint val="37000"/>
                <a:satMod val="30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kern="1200" smtClean="0">
              <a:latin typeface="+mn-lt"/>
            </a:rPr>
            <a:t>Completion of the </a:t>
          </a:r>
          <a:r>
            <a:rPr lang="vi-VN" sz="1300" b="1" i="1" u="sng" kern="1200" smtClean="0">
              <a:latin typeface="+mn-lt"/>
            </a:rPr>
            <a:t>self</a:t>
          </a:r>
          <a:r>
            <a:rPr lang="vi-VN" sz="1300" kern="1200" smtClean="0">
              <a:latin typeface="+mn-lt"/>
            </a:rPr>
            <a:t> </a:t>
          </a:r>
          <a:r>
            <a:rPr lang="vi-VN" sz="1300" b="1" i="1" u="sng" kern="1200" smtClean="0">
              <a:latin typeface="+mn-lt"/>
            </a:rPr>
            <a:t>review</a:t>
          </a:r>
          <a:r>
            <a:rPr lang="vi-VN" sz="1300" kern="1200" smtClean="0">
              <a:latin typeface="+mn-lt"/>
            </a:rPr>
            <a:t> questions in the lab guide</a:t>
          </a:r>
          <a:endParaRPr lang="en-US" sz="1300" kern="1200">
            <a:latin typeface="+mn-lt"/>
          </a:endParaRPr>
        </a:p>
      </dsp:txBody>
      <dsp:txXfrm>
        <a:off x="2110715" y="4340121"/>
        <a:ext cx="2228793" cy="985598"/>
      </dsp:txXfrm>
    </dsp:sp>
    <dsp:sp modelId="{4EA53240-6A3B-44EF-982F-E7C805897FA5}">
      <dsp:nvSpPr>
        <dsp:cNvPr id="0" name=""/>
        <dsp:cNvSpPr/>
      </dsp:nvSpPr>
      <dsp:spPr>
        <a:xfrm rot="10062607">
          <a:off x="3070900" y="3091549"/>
          <a:ext cx="1184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433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B78F2-DB64-4575-B54A-84ADF163CDF2}">
      <dsp:nvSpPr>
        <dsp:cNvPr id="0" name=""/>
        <dsp:cNvSpPr/>
      </dsp:nvSpPr>
      <dsp:spPr>
        <a:xfrm>
          <a:off x="1066791" y="2776481"/>
          <a:ext cx="2005466" cy="1092236"/>
        </a:xfrm>
        <a:prstGeom prst="roundRect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50000"/>
                <a:satMod val="300000"/>
              </a:schemeClr>
            </a:gs>
            <a:gs pos="35000">
              <a:schemeClr val="accent5">
                <a:hueOff val="-8514751"/>
                <a:satOff val="34124"/>
                <a:lumOff val="7395"/>
                <a:alphaOff val="0"/>
                <a:tint val="37000"/>
                <a:satMod val="30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b="1" i="1" u="sng" kern="1200" smtClean="0">
              <a:latin typeface="+mn-lt"/>
            </a:rPr>
            <a:t>Study</a:t>
          </a:r>
          <a:r>
            <a:rPr lang="vi-VN" sz="1300" kern="1200" smtClean="0">
              <a:latin typeface="+mn-lt"/>
            </a:rPr>
            <a:t> and understand all the artifacts</a:t>
          </a:r>
          <a:endParaRPr lang="en-US" sz="1300" kern="1200">
            <a:latin typeface="+mn-lt"/>
          </a:endParaRPr>
        </a:p>
      </dsp:txBody>
      <dsp:txXfrm>
        <a:off x="1120110" y="2829800"/>
        <a:ext cx="1898828" cy="985598"/>
      </dsp:txXfrm>
    </dsp:sp>
    <dsp:sp modelId="{7E739126-418B-4B04-96A2-EEDCE3C318D4}">
      <dsp:nvSpPr>
        <dsp:cNvPr id="0" name=""/>
        <dsp:cNvSpPr/>
      </dsp:nvSpPr>
      <dsp:spPr>
        <a:xfrm rot="12712634">
          <a:off x="3009318" y="2057662"/>
          <a:ext cx="1932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3229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CDA86-6ED9-412E-BAE5-E781E737A9C2}">
      <dsp:nvSpPr>
        <dsp:cNvPr id="0" name=""/>
        <dsp:cNvSpPr/>
      </dsp:nvSpPr>
      <dsp:spPr>
        <a:xfrm>
          <a:off x="1066797" y="914403"/>
          <a:ext cx="2157877" cy="1092236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vi-VN" sz="1300" b="1" i="1" u="sng" kern="1200" smtClean="0">
              <a:latin typeface="+mn-lt"/>
            </a:rPr>
            <a:t>Completion</a:t>
          </a:r>
          <a:r>
            <a:rPr lang="vi-VN" sz="1300" kern="1200" smtClean="0">
              <a:latin typeface="+mn-lt"/>
            </a:rPr>
            <a:t> of the project on time inclusive of individual and group activities</a:t>
          </a:r>
          <a:endParaRPr lang="en-US" sz="1300" kern="1200">
            <a:latin typeface="+mn-lt"/>
          </a:endParaRPr>
        </a:p>
      </dsp:txBody>
      <dsp:txXfrm>
        <a:off x="1120116" y="967722"/>
        <a:ext cx="2051239" cy="98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7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1682B4-A840-489C-B61F-6F1908AB7A0A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249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vi-VN" altLang="en-US" sz="2800" smtClean="0"/>
              <a:t>The following are strongly suggested for a better learning and understanding of this course: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Noting down the key concepts in the class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Analyze all the examples / code snippets provided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Study and understand the self study topics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Completion and submission of all the assignments, on time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Completion of the self review questions in the lab guide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Study and understand all the artifacts including the reference materials / e-learning / supplementary materials specified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Completion of the project (if application for this course) on time inclusive of individual and group activities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Taking part in the self assessment activities</a:t>
            </a: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altLang="en-US" sz="2000" smtClean="0"/>
              <a:t>Participation in the doubt clearing Sections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720ED6-4FE4-4B42-A83F-06B276502389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375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* Có thể cập nhật code đã cài đặt mà ko ảnh hưởng đến những đoạn mã khác mà đang sử dụng đến những đoạn mã bị cập nhật.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B1E059-8FF4-4C31-A63B-D0FA34B00C9B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849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Java package removes naming collision:</a:t>
            </a:r>
            <a:r>
              <a:rPr lang="en-GB" sz="1200" baseline="0" smtClean="0"/>
              <a:t> xung đột đặt tên</a:t>
            </a:r>
            <a:endParaRPr lang="en-US" sz="1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alt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General vs. Specific</a:t>
            </a:r>
          </a:p>
          <a:p>
            <a:pPr algn="just" eaLnBrk="1" hangingPunct="1"/>
            <a:r>
              <a:rPr lang="en-US" alt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The "super" and "sub" terms can be a little counterintuitive:</a:t>
            </a:r>
          </a:p>
          <a:p>
            <a:pPr lvl="1" algn="just"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Superclass has fewer properties, is less constrained, is </a:t>
            </a:r>
            <a:r>
              <a:rPr lang="en-US" altLang="en-US" sz="240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general 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(confusingly, the word "super" can suggests a class with more properties) .</a:t>
            </a:r>
          </a:p>
          <a:p>
            <a:pPr lvl="1" algn="just" eaLnBrk="1" hangingPunct="1"/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Subclass has more properties, is more constrained, is </a:t>
            </a:r>
            <a:r>
              <a:rPr lang="en-US" altLang="en-US" sz="240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specific</a:t>
            </a:r>
            <a:r>
              <a:rPr lang="en-US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047941-C6A8-418E-91C4-749A6FDF9A85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843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Java does not support multiple inheritance in classes, but interface is OK.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9499E05-F9CA-4C59-A60B-DF2136001B2D}" type="slidenum">
              <a:rPr lang="en-US" altLang="en-US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1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Circle and Rectangle inherit Shape, so Circle and Rectangle has Color property, which is inherited from Shape.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Shape is superclass.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Circle and Rectangle are subclasses.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Circle </a:t>
            </a:r>
            <a:r>
              <a:rPr lang="en-US" altLang="en-US" sz="260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r>
              <a:rPr lang="en-US" alt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 Shape, but Shape </a:t>
            </a:r>
            <a:r>
              <a:rPr lang="en-US" altLang="en-US" sz="260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a </a:t>
            </a:r>
            <a:r>
              <a:rPr lang="en-US" alt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Circle.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Method draw() in Circle overriding method draw() in Shape.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600" smtClean="0">
                <a:latin typeface="Arial" panose="020B0604020202020204" pitchFamily="34" charset="0"/>
                <a:cs typeface="Arial" panose="020B0604020202020204" pitchFamily="34" charset="0"/>
              </a:rPr>
              <a:t>If we add/remove property to/from Shape, then it’s affected to Circle and Rectangle.</a:t>
            </a:r>
          </a:p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2BE6FA-B01B-4E79-8DCA-698759C47F4F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959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313" y="6359525"/>
            <a:ext cx="5028289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rm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48092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2313" y="6350000"/>
            <a:ext cx="5059362" cy="37147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0"/>
            <a:ext cx="7114264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1" y="887412"/>
            <a:ext cx="4313914" cy="534193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887412"/>
            <a:ext cx="4238625" cy="534193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190214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53224" y="6356350"/>
            <a:ext cx="2133600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0" y="0"/>
            <a:ext cx="8038189" cy="667657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411" y="0"/>
            <a:ext cx="7133314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411" y="781050"/>
            <a:ext cx="8733514" cy="539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1325" y="63309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505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800" b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OOP IN JAVA</a:t>
            </a:r>
            <a:endParaRPr lang="en-US" altLang="en-US" sz="4800" b="1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600450"/>
            <a:ext cx="8073887" cy="2038350"/>
          </a:xfrm>
        </p:spPr>
        <p:txBody>
          <a:bodyPr>
            <a:normAutofit/>
          </a:bodyPr>
          <a:lstStyle/>
          <a:p>
            <a:r>
              <a:rPr lang="en-US" smtClean="0"/>
              <a:t>Instructor: 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/>
              <a:t>Hiding internal details and showing functionality</a:t>
            </a:r>
            <a:r>
              <a:rPr lang="en-US"/>
              <a:t> is known as abstraction. </a:t>
            </a:r>
          </a:p>
          <a:p>
            <a:pPr lvl="1" algn="just"/>
            <a:r>
              <a:rPr lang="en-US" smtClean="0"/>
              <a:t>Use </a:t>
            </a:r>
            <a:r>
              <a:rPr lang="en-US" b="1"/>
              <a:t>abstract class </a:t>
            </a:r>
            <a:r>
              <a:rPr lang="en-US"/>
              <a:t>and </a:t>
            </a:r>
            <a:r>
              <a:rPr lang="en-US" b="1"/>
              <a:t>interface</a:t>
            </a:r>
            <a:r>
              <a:rPr lang="en-US"/>
              <a:t> to achieve abstraction.</a:t>
            </a:r>
          </a:p>
          <a:p>
            <a:pPr algn="just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7" y="2230210"/>
            <a:ext cx="5067300" cy="31813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001" y="4239332"/>
            <a:ext cx="5238750" cy="20002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0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Encapsulation means putting together all the </a:t>
            </a:r>
            <a:r>
              <a:rPr lang="en-US" b="1"/>
              <a:t>variables</a:t>
            </a:r>
            <a:r>
              <a:rPr lang="en-US"/>
              <a:t> (instance variables) and the </a:t>
            </a:r>
            <a:r>
              <a:rPr lang="en-US" b="1"/>
              <a:t>methods</a:t>
            </a:r>
            <a:r>
              <a:rPr lang="en-US"/>
              <a:t> into a single unit called </a:t>
            </a:r>
            <a:r>
              <a:rPr lang="en-US" b="1"/>
              <a:t>Class</a:t>
            </a:r>
            <a:r>
              <a:rPr lang="en-US" smtClean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 It also means hiding data and methods within an Object</a:t>
            </a:r>
            <a:r>
              <a:rPr lang="en-US" smtClean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 programmer can access and use the </a:t>
            </a:r>
            <a:r>
              <a:rPr lang="en-US" b="1"/>
              <a:t>methods</a:t>
            </a:r>
            <a:r>
              <a:rPr lang="en-US"/>
              <a:t> and </a:t>
            </a:r>
            <a:r>
              <a:rPr lang="en-US" b="1"/>
              <a:t>data</a:t>
            </a:r>
            <a:r>
              <a:rPr lang="en-US"/>
              <a:t> contained in the </a:t>
            </a:r>
            <a:r>
              <a:rPr lang="en-US" b="1"/>
              <a:t>black box but cannot change them</a:t>
            </a:r>
            <a:r>
              <a:rPr lang="en-US" smtClean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mtClean="0"/>
              <a:t>Use access modifier: </a:t>
            </a:r>
            <a:r>
              <a:rPr lang="en-US" b="1" smtClean="0"/>
              <a:t>private</a:t>
            </a:r>
            <a:r>
              <a:rPr lang="en-US" smtClean="0"/>
              <a:t>, </a:t>
            </a:r>
            <a:r>
              <a:rPr lang="en-US" b="1" smtClean="0"/>
              <a:t>protected</a:t>
            </a:r>
            <a:r>
              <a:rPr lang="en-US" smtClean="0"/>
              <a:t>, </a:t>
            </a:r>
            <a:r>
              <a:rPr lang="en-US" b="1" smtClean="0"/>
              <a:t>default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Encapsulation Overview</a:t>
            </a:r>
            <a:endParaRPr lang="en-US" altLang="en-US" sz="3600" smtClean="0"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smtClean="0"/>
              <a:t>Encapsulation</a:t>
            </a:r>
            <a:r>
              <a:rPr lang="en-US" altLang="en-US" sz="2400" smtClean="0"/>
              <a:t>: </a:t>
            </a:r>
            <a:r>
              <a:rPr lang="en-US" altLang="en-US" sz="2400" smtClean="0">
                <a:solidFill>
                  <a:srgbClr val="3333FF"/>
                </a:solidFill>
              </a:rPr>
              <a:t>Hiding implementation details </a:t>
            </a:r>
            <a:r>
              <a:rPr lang="en-US" altLang="en-US" sz="2400" smtClean="0"/>
              <a:t>from clients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000" smtClean="0"/>
              <a:t>Is the technique of </a:t>
            </a:r>
            <a:r>
              <a:rPr lang="en-US" altLang="en-US" sz="2000" smtClean="0">
                <a:solidFill>
                  <a:srgbClr val="3333FF"/>
                </a:solidFill>
              </a:rPr>
              <a:t>making the fields in a class private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000" smtClean="0">
                <a:solidFill>
                  <a:srgbClr val="3333FF"/>
                </a:solidFill>
              </a:rPr>
              <a:t>Providing access </a:t>
            </a:r>
            <a:r>
              <a:rPr lang="en-US" altLang="en-US" sz="2000" smtClean="0"/>
              <a:t>to the fields </a:t>
            </a:r>
            <a:r>
              <a:rPr lang="en-US" altLang="en-US" sz="2000" smtClean="0">
                <a:solidFill>
                  <a:srgbClr val="3333FF"/>
                </a:solidFill>
              </a:rPr>
              <a:t>via public methods</a:t>
            </a:r>
            <a:r>
              <a:rPr lang="en-US" altLang="en-US" sz="2000" smtClean="0"/>
              <a:t>.</a:t>
            </a:r>
          </a:p>
          <a:p>
            <a:pPr lvl="2" algn="just" eaLnBrk="1" hangingPunct="1">
              <a:spcBef>
                <a:spcPts val="1200"/>
              </a:spcBef>
            </a:pPr>
            <a:r>
              <a:rPr lang="en-US" altLang="en-US" sz="1600" smtClean="0"/>
              <a:t>Prevents the </a:t>
            </a:r>
            <a:r>
              <a:rPr lang="en-US" altLang="en-US" sz="1600" i="1" smtClean="0"/>
              <a:t>code</a:t>
            </a:r>
            <a:r>
              <a:rPr lang="en-US" altLang="en-US" sz="1600" smtClean="0"/>
              <a:t> and </a:t>
            </a:r>
            <a:r>
              <a:rPr lang="en-US" altLang="en-US" sz="1600" i="1" smtClean="0"/>
              <a:t>data</a:t>
            </a:r>
            <a:r>
              <a:rPr lang="en-US" altLang="en-US" sz="1600" smtClean="0"/>
              <a:t> being randomly accessed by other code defined outside the class.</a:t>
            </a:r>
          </a:p>
          <a:p>
            <a:pPr lvl="2" algn="just" eaLnBrk="1" hangingPunct="1">
              <a:spcBef>
                <a:spcPts val="1200"/>
              </a:spcBef>
            </a:pPr>
            <a:r>
              <a:rPr lang="en-US" altLang="en-US" sz="1600" smtClean="0"/>
              <a:t>The ability to </a:t>
            </a:r>
            <a:r>
              <a:rPr lang="en-US" altLang="en-US" sz="1600" i="1" smtClean="0"/>
              <a:t>modify</a:t>
            </a:r>
            <a:r>
              <a:rPr lang="en-US" altLang="en-US" sz="1600" smtClean="0"/>
              <a:t> our implemented code </a:t>
            </a:r>
            <a:r>
              <a:rPr lang="en-US" altLang="en-US" sz="1600" i="1" smtClean="0"/>
              <a:t>without breaking </a:t>
            </a:r>
            <a:r>
              <a:rPr lang="en-US" altLang="en-US" sz="1600" smtClean="0"/>
              <a:t>the code of others who use our code.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90"/>
          <a:stretch>
            <a:fillRect/>
          </a:stretch>
        </p:blipFill>
        <p:spPr bwMode="auto">
          <a:xfrm>
            <a:off x="5867400" y="4030663"/>
            <a:ext cx="13716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5"/>
          <a:stretch>
            <a:fillRect/>
          </a:stretch>
        </p:blipFill>
        <p:spPr bwMode="auto">
          <a:xfrm>
            <a:off x="903288" y="4030663"/>
            <a:ext cx="4445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2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example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Two steps to implement encapsulation feature:</a:t>
            </a:r>
          </a:p>
          <a:p>
            <a:pPr lvl="1" algn="just"/>
            <a:r>
              <a:rPr lang="en-GB" smtClean="0"/>
              <a:t>Make </a:t>
            </a:r>
            <a:r>
              <a:rPr lang="en-GB"/>
              <a:t>the </a:t>
            </a:r>
            <a:r>
              <a:rPr lang="en-GB" b="1">
                <a:solidFill>
                  <a:schemeClr val="tx2">
                    <a:lumMod val="60000"/>
                    <a:lumOff val="40000"/>
                  </a:schemeClr>
                </a:solidFill>
              </a:rPr>
              <a:t>instance variables private </a:t>
            </a:r>
            <a:r>
              <a:rPr lang="en-GB"/>
              <a:t>so that they cannot be accessed directly from outside the class. You can only set and get values of these variables through the methods of the </a:t>
            </a:r>
            <a:r>
              <a:rPr lang="en-GB"/>
              <a:t>class</a:t>
            </a:r>
            <a:r>
              <a:rPr lang="en-GB" smtClean="0"/>
              <a:t>.</a:t>
            </a:r>
          </a:p>
          <a:p>
            <a:pPr lvl="1" algn="just"/>
            <a:r>
              <a:rPr lang="en-GB" smtClean="0"/>
              <a:t>Have </a:t>
            </a:r>
            <a:r>
              <a:rPr lang="en-GB" b="1">
                <a:solidFill>
                  <a:schemeClr val="tx2">
                    <a:lumMod val="60000"/>
                    <a:lumOff val="40000"/>
                  </a:schemeClr>
                </a:solidFill>
              </a:rPr>
              <a:t>getter</a:t>
            </a:r>
            <a:r>
              <a:rPr lang="en-GB"/>
              <a:t> and </a:t>
            </a:r>
            <a:r>
              <a:rPr lang="en-GB" b="1">
                <a:solidFill>
                  <a:schemeClr val="tx2">
                    <a:lumMod val="60000"/>
                    <a:lumOff val="40000"/>
                  </a:schemeClr>
                </a:solidFill>
              </a:rPr>
              <a:t>setter</a:t>
            </a:r>
            <a:r>
              <a:rPr lang="en-GB"/>
              <a:t> </a:t>
            </a:r>
            <a:r>
              <a:rPr lang="en-GB" b="1">
                <a:solidFill>
                  <a:schemeClr val="tx2">
                    <a:lumMod val="60000"/>
                    <a:lumOff val="40000"/>
                  </a:schemeClr>
                </a:solidFill>
              </a:rPr>
              <a:t>methods</a:t>
            </a:r>
            <a:r>
              <a:rPr lang="en-GB"/>
              <a:t> in the class to set and get the values of the fields.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Encapsulation in Java | Realtime Example, Advantage - Scientech Ea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25" y="2978606"/>
            <a:ext cx="4874621" cy="31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2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Getter and setter method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smtClean="0"/>
              <a:t>Getter</a:t>
            </a:r>
            <a:r>
              <a:rPr lang="en-US" smtClean="0"/>
              <a:t> </a:t>
            </a:r>
            <a:r>
              <a:rPr lang="en-US"/>
              <a:t>and </a:t>
            </a:r>
            <a:r>
              <a:rPr lang="en-US" b="1"/>
              <a:t>setter</a:t>
            </a:r>
            <a:r>
              <a:rPr lang="en-US"/>
              <a:t> are two conventional methods that are used for </a:t>
            </a:r>
            <a:r>
              <a:rPr lang="en-US" b="1"/>
              <a:t>retrieving</a:t>
            </a:r>
            <a:r>
              <a:rPr lang="en-US"/>
              <a:t> and </a:t>
            </a:r>
            <a:r>
              <a:rPr lang="en-US" b="1"/>
              <a:t>updating</a:t>
            </a:r>
            <a:r>
              <a:rPr lang="en-US"/>
              <a:t> value of a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 descr="Káº¿t quáº£ hÃ¬nh áº£nh cho getter setter method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Káº¿t quáº£ hÃ¬nh áº£nh cho getter setter method ja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Káº¿t quáº£ hÃ¬nh áº£nh cho getter setter method jav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45" y="2222980"/>
            <a:ext cx="6751581" cy="288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8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Getter and setter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/>
              <a:t>The following code is an example of simple class with a private variable and a couple of getter/setter methods</a:t>
            </a:r>
            <a:r>
              <a:rPr lang="en-US" sz="2000" smtClean="0"/>
              <a:t>:</a:t>
            </a:r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r>
              <a:rPr lang="en-US" sz="2000" smtClean="0"/>
              <a:t>“</a:t>
            </a:r>
            <a:r>
              <a:rPr lang="en-US" sz="2000" b="1" smtClean="0"/>
              <a:t>number</a:t>
            </a:r>
            <a:r>
              <a:rPr lang="en-US" sz="2000" smtClean="0"/>
              <a:t>”</a:t>
            </a:r>
            <a:r>
              <a:rPr lang="en-US" sz="2000"/>
              <a:t> is private, code from outside this class cannot access the variable </a:t>
            </a:r>
            <a:r>
              <a:rPr lang="en-US" sz="2000" smtClean="0"/>
              <a:t>directly:</a:t>
            </a:r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r>
              <a:rPr lang="en-US" sz="2000"/>
              <a:t>Instead, the outside code have to invoke the getter, </a:t>
            </a:r>
            <a:r>
              <a:rPr lang="en-US" sz="2000" b="1"/>
              <a:t>getNumber</a:t>
            </a:r>
            <a:r>
              <a:rPr lang="en-US" sz="2000"/>
              <a:t>() and the setter, </a:t>
            </a:r>
            <a:r>
              <a:rPr lang="en-US" sz="2000" b="1"/>
              <a:t>setNumber</a:t>
            </a:r>
            <a:r>
              <a:rPr lang="en-US" sz="2000"/>
              <a:t>() in order to read or update the variable, for example:</a:t>
            </a:r>
          </a:p>
          <a:p>
            <a:pPr algn="just"/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666875"/>
            <a:ext cx="38671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3" y="4154261"/>
            <a:ext cx="4981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5522192"/>
            <a:ext cx="43624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7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getter and setter?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By using </a:t>
            </a:r>
            <a:r>
              <a:rPr lang="en-US" b="1"/>
              <a:t>getter</a:t>
            </a:r>
            <a:r>
              <a:rPr lang="en-US"/>
              <a:t> and </a:t>
            </a:r>
            <a:r>
              <a:rPr lang="en-US" b="1"/>
              <a:t>setter</a:t>
            </a:r>
            <a:r>
              <a:rPr lang="en-US"/>
              <a:t>, the programmer can control </a:t>
            </a:r>
            <a:r>
              <a:rPr lang="en-US" smtClean="0"/>
              <a:t>how to variables </a:t>
            </a:r>
            <a:r>
              <a:rPr lang="en-US"/>
              <a:t>are accessed and updated in a </a:t>
            </a:r>
            <a:r>
              <a:rPr lang="en-US" b="1"/>
              <a:t>correct</a:t>
            </a:r>
            <a:r>
              <a:rPr lang="en-US"/>
              <a:t> </a:t>
            </a:r>
            <a:r>
              <a:rPr lang="en-US" smtClean="0"/>
              <a:t>manner.</a:t>
            </a:r>
          </a:p>
          <a:p>
            <a:pPr algn="just"/>
            <a:r>
              <a:rPr lang="en-US" smtClean="0"/>
              <a:t>Example:</a:t>
            </a:r>
          </a:p>
          <a:p>
            <a:pPr algn="just"/>
            <a:endParaRPr lang="en-US"/>
          </a:p>
          <a:p>
            <a:pPr algn="just"/>
            <a:endParaRPr lang="en-US" smtClean="0"/>
          </a:p>
          <a:p>
            <a:pPr algn="just"/>
            <a:endParaRPr lang="en-US"/>
          </a:p>
          <a:p>
            <a:pPr algn="just"/>
            <a:endParaRPr lang="en-US" smtClean="0"/>
          </a:p>
          <a:p>
            <a:pPr lvl="1" algn="just"/>
            <a:r>
              <a:rPr lang="en-US" smtClean="0"/>
              <a:t>That </a:t>
            </a:r>
            <a:r>
              <a:rPr lang="en-US"/>
              <a:t>ensures the value of number is always set between 10 and 100.  </a:t>
            </a:r>
            <a:endParaRPr lang="en-US" smtClean="0"/>
          </a:p>
          <a:p>
            <a:pPr lvl="1" algn="just"/>
            <a:r>
              <a:rPr lang="en-US" smtClean="0"/>
              <a:t>Suppose </a:t>
            </a:r>
            <a:r>
              <a:rPr lang="en-US"/>
              <a:t>the variable number can be updated directly, the caller can set any arbitrary value to it: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2321716"/>
            <a:ext cx="5390043" cy="120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58" y="5339397"/>
            <a:ext cx="3248923" cy="31656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Naming convention for getter and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The naming scheme of setter and getter should follow </a:t>
            </a:r>
            <a:r>
              <a:rPr lang="en-US" sz="1800" i="1"/>
              <a:t>Java bean naming convention</a:t>
            </a:r>
            <a:r>
              <a:rPr lang="en-US" sz="1800"/>
              <a:t> as follows: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/>
              <a:t>getXXX() </a:t>
            </a:r>
            <a:r>
              <a:rPr lang="en-US" sz="1800"/>
              <a:t>and </a:t>
            </a:r>
            <a:r>
              <a:rPr lang="en-US" sz="1800" b="1"/>
              <a:t>setXXX()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/>
              <a:t>where XXX is name of the variable. </a:t>
            </a:r>
            <a:endParaRPr lang="en-US" sz="140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smtClean="0"/>
              <a:t>For </a:t>
            </a:r>
            <a:r>
              <a:rPr lang="en-US" sz="1800"/>
              <a:t>example with the following variable name</a:t>
            </a:r>
            <a:r>
              <a:rPr lang="en-US" sz="180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/>
              <a:t>If the variable is of type boolean, then the getter’s name can be </a:t>
            </a:r>
            <a:r>
              <a:rPr lang="en-US" sz="1800" smtClean="0"/>
              <a:t>either</a:t>
            </a:r>
            <a:r>
              <a:rPr lang="en-US" sz="1800"/>
              <a:t> </a:t>
            </a:r>
            <a:r>
              <a:rPr lang="en-US" sz="1800" b="1"/>
              <a:t>isXXX</a:t>
            </a:r>
            <a:r>
              <a:rPr lang="en-US" sz="1800"/>
              <a:t>() or </a:t>
            </a:r>
            <a:r>
              <a:rPr lang="en-US" sz="1800" b="1"/>
              <a:t>getXXX</a:t>
            </a:r>
            <a:r>
              <a:rPr lang="en-US" sz="1800"/>
              <a:t>(), but the former naming is preferred</a:t>
            </a:r>
            <a:r>
              <a:rPr lang="en-US" sz="1800" smtClean="0"/>
              <a:t>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21" y="3110593"/>
            <a:ext cx="3186794" cy="337994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21" y="3576979"/>
            <a:ext cx="3980390" cy="64157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20" y="5313589"/>
            <a:ext cx="3419367" cy="662668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keyword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mtClean="0"/>
              <a:t>“</a:t>
            </a:r>
            <a:r>
              <a:rPr lang="en-US" sz="1800" b="1" smtClean="0"/>
              <a:t>this</a:t>
            </a:r>
            <a:r>
              <a:rPr lang="en-US" sz="1800" smtClean="0"/>
              <a:t>” keyword </a:t>
            </a:r>
            <a:r>
              <a:rPr lang="en-US" sz="1800"/>
              <a:t>in java can be used inside the </a:t>
            </a:r>
            <a:r>
              <a:rPr lang="en-US" sz="1800" smtClean="0"/>
              <a:t>m</a:t>
            </a:r>
            <a:r>
              <a:rPr lang="en-US" sz="1800" i="1" smtClean="0"/>
              <a:t>ethod</a:t>
            </a:r>
            <a:r>
              <a:rPr lang="en-US" sz="1800"/>
              <a:t> or </a:t>
            </a:r>
            <a:r>
              <a:rPr lang="en-US" sz="1800" i="1"/>
              <a:t>constructor</a:t>
            </a:r>
            <a:r>
              <a:rPr lang="en-US" sz="1800"/>
              <a:t> of  Class. </a:t>
            </a:r>
            <a:endParaRPr lang="en-US" sz="1800" smtClean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mtClean="0"/>
              <a:t>It (</a:t>
            </a:r>
            <a:r>
              <a:rPr lang="en-US" sz="1800" b="1" i="1" smtClean="0"/>
              <a:t>this</a:t>
            </a:r>
            <a:r>
              <a:rPr lang="en-US" sz="1800" b="1" i="1"/>
              <a:t>) </a:t>
            </a:r>
            <a:r>
              <a:rPr lang="en-US" sz="1800"/>
              <a:t>works as a reference to the current Object, whose Method or constructor is being invoked. </a:t>
            </a:r>
            <a:endParaRPr lang="en-US" sz="1800" smtClean="0"/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/>
              <a:t>this </a:t>
            </a:r>
            <a:r>
              <a:rPr lang="en-US" sz="1800"/>
              <a:t>keyword with a </a:t>
            </a:r>
            <a:r>
              <a:rPr lang="en-US" sz="1800" b="1" smtClean="0"/>
              <a:t>field </a:t>
            </a:r>
            <a:r>
              <a:rPr lang="en-US" sz="1800" smtClean="0"/>
              <a:t>and</a:t>
            </a:r>
            <a:r>
              <a:rPr lang="en-US" sz="1800" b="1" smtClean="0"/>
              <a:t> constructor:</a:t>
            </a:r>
            <a:endParaRPr lang="en-US" sz="18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52" y="2582625"/>
            <a:ext cx="4283280" cy="335280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43" y="5070475"/>
            <a:ext cx="5886450" cy="128587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3371085"/>
            <a:ext cx="4572000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2000" b="1" smtClean="0">
                <a:latin typeface="Candara" panose="020E0502030303020204" pitchFamily="34" charset="0"/>
              </a:rPr>
              <a:t>Output:</a:t>
            </a:r>
          </a:p>
          <a:p>
            <a:pPr lvl="1"/>
            <a:r>
              <a:rPr lang="en-US" smtClean="0"/>
              <a:t>Constructor </a:t>
            </a:r>
            <a:r>
              <a:rPr lang="en-US"/>
              <a:t>with 2 params!</a:t>
            </a:r>
          </a:p>
          <a:p>
            <a:pPr lvl="1"/>
            <a:r>
              <a:rPr lang="en-US"/>
              <a:t>Constructor with 4 params!</a:t>
            </a:r>
          </a:p>
          <a:p>
            <a:pPr lvl="1"/>
            <a:r>
              <a:rPr lang="en-US"/>
              <a:t>Samsung Galaxy S9</a:t>
            </a:r>
          </a:p>
        </p:txBody>
      </p:sp>
    </p:spTree>
    <p:extLst>
      <p:ext uri="{BB962C8B-B14F-4D97-AF65-F5344CB8AC3E}">
        <p14:creationId xmlns:p14="http://schemas.microsoft.com/office/powerpoint/2010/main" val="321956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Table of contents</a:t>
            </a:r>
            <a:endParaRPr lang="en-US" altLang="en-US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6971" y="778566"/>
            <a:ext cx="7474857" cy="5436704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  <a:buFont typeface="Candara" panose="020E0502030303020204" pitchFamily="34" charset="0"/>
              <a:buChar char="◊"/>
            </a:pPr>
            <a:r>
              <a:rPr lang="en-US" sz="3200" b="1" smtClean="0"/>
              <a:t>Principles </a:t>
            </a:r>
            <a:r>
              <a:rPr lang="en-US" sz="3200" b="1"/>
              <a:t>of OOP</a:t>
            </a:r>
          </a:p>
          <a:p>
            <a:pPr lvl="0" rtl="0">
              <a:spcBef>
                <a:spcPts val="1200"/>
              </a:spcBef>
              <a:spcAft>
                <a:spcPts val="1200"/>
              </a:spcAft>
              <a:buFont typeface="Candara" panose="020E0502030303020204" pitchFamily="34" charset="0"/>
              <a:buChar char="◊"/>
            </a:pPr>
            <a:r>
              <a:rPr lang="en-US" sz="3200" b="1" smtClean="0"/>
              <a:t>Encapsulation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 typeface="Candara" panose="020E0502030303020204" pitchFamily="34" charset="0"/>
              <a:buChar char="◊"/>
            </a:pPr>
            <a:r>
              <a:rPr lang="en-US" sz="3200" b="1" smtClean="0"/>
              <a:t>Inheritance</a:t>
            </a:r>
            <a:endParaRPr lang="en-US" sz="32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1800"/>
              <a:t>A </a:t>
            </a:r>
            <a:r>
              <a:rPr lang="en-US" sz="1800" b="1"/>
              <a:t>java package</a:t>
            </a:r>
            <a:r>
              <a:rPr lang="en-US" sz="1800"/>
              <a:t> is a group of </a:t>
            </a:r>
            <a:r>
              <a:rPr 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similar types of classes</a:t>
            </a:r>
            <a:r>
              <a:rPr lang="en-US" sz="1800"/>
              <a:t>, </a:t>
            </a:r>
            <a:r>
              <a:rPr 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interfaces</a:t>
            </a:r>
            <a:r>
              <a:rPr lang="en-US" sz="1800"/>
              <a:t> and </a:t>
            </a:r>
            <a:r>
              <a:rPr 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sub-packages</a:t>
            </a:r>
            <a:r>
              <a:rPr lang="en-US" sz="180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1800"/>
              <a:t>Package in java can be categorized in </a:t>
            </a:r>
            <a:r>
              <a:rPr lang="en-US" sz="1800"/>
              <a:t>two </a:t>
            </a:r>
            <a:r>
              <a:rPr lang="en-US" sz="1800" smtClean="0"/>
              <a:t>form: </a:t>
            </a:r>
            <a:r>
              <a:rPr lang="en-US" sz="1800" b="1" smtClean="0"/>
              <a:t>built-in </a:t>
            </a:r>
            <a:r>
              <a:rPr lang="en-US" sz="1800" b="1"/>
              <a:t>package </a:t>
            </a:r>
            <a:r>
              <a:rPr lang="en-US" sz="1800"/>
              <a:t>and </a:t>
            </a:r>
            <a:r>
              <a:rPr lang="en-US" sz="1800" b="1"/>
              <a:t>user-defined package</a:t>
            </a:r>
            <a:r>
              <a:rPr lang="en-US" sz="1800"/>
              <a:t>.</a:t>
            </a:r>
          </a:p>
          <a:p>
            <a:pPr lvl="1" algn="just">
              <a:spcBef>
                <a:spcPts val="600"/>
              </a:spcBef>
            </a:pPr>
            <a:r>
              <a:rPr lang="en-US" sz="1600"/>
              <a:t>There are many built-in packages such as </a:t>
            </a:r>
            <a:r>
              <a:rPr lang="en-US" sz="1600" i="1"/>
              <a:t>java</a:t>
            </a:r>
            <a:r>
              <a:rPr lang="en-US" sz="1600"/>
              <a:t>, </a:t>
            </a:r>
            <a:r>
              <a:rPr lang="en-US" sz="1600" i="1"/>
              <a:t>lang</a:t>
            </a:r>
            <a:r>
              <a:rPr lang="en-US" sz="1600"/>
              <a:t>, </a:t>
            </a:r>
            <a:r>
              <a:rPr lang="en-US" sz="1600" i="1"/>
              <a:t>awt</a:t>
            </a:r>
            <a:r>
              <a:rPr lang="en-US" sz="1600"/>
              <a:t>, </a:t>
            </a:r>
            <a:r>
              <a:rPr lang="en-US" sz="1600" i="1"/>
              <a:t>javax</a:t>
            </a:r>
            <a:r>
              <a:rPr lang="en-US" sz="1600"/>
              <a:t>, </a:t>
            </a:r>
            <a:r>
              <a:rPr lang="en-US" sz="1600" i="1"/>
              <a:t>swing</a:t>
            </a:r>
            <a:r>
              <a:rPr lang="en-US" sz="1600"/>
              <a:t>, </a:t>
            </a:r>
            <a:r>
              <a:rPr lang="en-US" sz="1600" i="1"/>
              <a:t>net</a:t>
            </a:r>
            <a:r>
              <a:rPr lang="en-US" sz="1600"/>
              <a:t>, </a:t>
            </a:r>
            <a:r>
              <a:rPr lang="en-US" sz="1600" i="1"/>
              <a:t>io</a:t>
            </a:r>
            <a:r>
              <a:rPr lang="en-US" sz="1600"/>
              <a:t>, </a:t>
            </a:r>
            <a:r>
              <a:rPr lang="en-US" sz="1600" i="1"/>
              <a:t>util</a:t>
            </a:r>
            <a:r>
              <a:rPr lang="en-US" sz="1600"/>
              <a:t>, </a:t>
            </a:r>
            <a:r>
              <a:rPr lang="en-US" sz="1600" i="1"/>
              <a:t>sql</a:t>
            </a:r>
            <a:r>
              <a:rPr lang="en-US" sz="1600"/>
              <a:t> </a:t>
            </a:r>
            <a:r>
              <a:rPr lang="en-US" sz="1600"/>
              <a:t>etc</a:t>
            </a:r>
            <a:r>
              <a:rPr lang="en-US" sz="1600" smtClean="0"/>
              <a:t>.</a:t>
            </a:r>
          </a:p>
          <a:p>
            <a:pPr lvl="1" algn="just">
              <a:spcBef>
                <a:spcPts val="600"/>
              </a:spcBef>
            </a:pPr>
            <a:r>
              <a:rPr lang="en-GB" sz="1600"/>
              <a:t>W</a:t>
            </a:r>
            <a:r>
              <a:rPr lang="en-GB" sz="1600" smtClean="0"/>
              <a:t>e </a:t>
            </a:r>
            <a:r>
              <a:rPr lang="en-GB" sz="1600"/>
              <a:t>will have the detailed learning of creating and using user-defined packages.</a:t>
            </a:r>
            <a:endParaRPr lang="en-US" sz="1600"/>
          </a:p>
          <a:p>
            <a:pPr algn="just">
              <a:spcBef>
                <a:spcPts val="600"/>
              </a:spcBef>
            </a:pPr>
            <a:r>
              <a:rPr lang="en-US" sz="1800"/>
              <a:t>Advantage of </a:t>
            </a:r>
            <a:r>
              <a:rPr lang="en-US" sz="1800"/>
              <a:t>Java </a:t>
            </a:r>
            <a:r>
              <a:rPr lang="en-US" sz="1800" smtClean="0"/>
              <a:t>Package:</a:t>
            </a:r>
          </a:p>
          <a:p>
            <a:pPr lvl="1" algn="just">
              <a:spcBef>
                <a:spcPts val="600"/>
              </a:spcBef>
            </a:pPr>
            <a:r>
              <a:rPr lang="en-GB" sz="1400"/>
              <a:t>Java package is used to categorize the classes and interfaces so that they can be easily maintained.</a:t>
            </a:r>
          </a:p>
          <a:p>
            <a:pPr lvl="1" algn="just">
              <a:spcBef>
                <a:spcPts val="600"/>
              </a:spcBef>
            </a:pPr>
            <a:r>
              <a:rPr lang="en-GB" sz="1400" smtClean="0"/>
              <a:t>Java </a:t>
            </a:r>
            <a:r>
              <a:rPr lang="en-GB" sz="1400"/>
              <a:t>package provides access protection.</a:t>
            </a:r>
          </a:p>
          <a:p>
            <a:pPr lvl="1" algn="just">
              <a:spcBef>
                <a:spcPts val="600"/>
              </a:spcBef>
            </a:pPr>
            <a:r>
              <a:rPr lang="en-GB" sz="1400" smtClean="0"/>
              <a:t>Java </a:t>
            </a:r>
            <a:r>
              <a:rPr lang="en-GB" sz="1400"/>
              <a:t>package removes naming </a:t>
            </a:r>
            <a:r>
              <a:rPr lang="en-GB" sz="1400"/>
              <a:t>collision</a:t>
            </a:r>
            <a:r>
              <a:rPr lang="en-GB" sz="140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GB" sz="1800"/>
              <a:t>There are three ways to access </a:t>
            </a:r>
            <a:r>
              <a:rPr lang="en-GB" sz="1800"/>
              <a:t>the </a:t>
            </a:r>
            <a:endParaRPr lang="en-GB" sz="180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en-GB" sz="1800"/>
              <a:t> </a:t>
            </a:r>
            <a:r>
              <a:rPr lang="en-GB" sz="1800" smtClean="0"/>
              <a:t>    package </a:t>
            </a:r>
            <a:r>
              <a:rPr lang="en-GB" sz="1800"/>
              <a:t>from outside </a:t>
            </a:r>
            <a:r>
              <a:rPr lang="en-GB" sz="1800"/>
              <a:t>the </a:t>
            </a:r>
            <a:r>
              <a:rPr lang="en-GB" sz="1800" smtClean="0"/>
              <a:t>package</a:t>
            </a:r>
            <a:r>
              <a:rPr lang="en-GB" sz="1800"/>
              <a:t>:</a:t>
            </a:r>
          </a:p>
          <a:p>
            <a:pPr lvl="1" algn="just">
              <a:spcBef>
                <a:spcPts val="600"/>
              </a:spcBef>
            </a:pPr>
            <a:r>
              <a:rPr lang="en-GB" sz="1400"/>
              <a:t>import package.*;</a:t>
            </a:r>
          </a:p>
          <a:p>
            <a:pPr lvl="1" algn="just">
              <a:spcBef>
                <a:spcPts val="600"/>
              </a:spcBef>
            </a:pPr>
            <a:r>
              <a:rPr lang="en-GB" sz="1400"/>
              <a:t>import package.classname;</a:t>
            </a:r>
          </a:p>
          <a:p>
            <a:pPr lvl="1" algn="just">
              <a:spcBef>
                <a:spcPts val="600"/>
              </a:spcBef>
            </a:pPr>
            <a:r>
              <a:rPr lang="en-GB" sz="1400"/>
              <a:t>fully qualified name.</a:t>
            </a:r>
            <a:endParaRPr lang="en-US" sz="1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 descr="package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12875" r="4892"/>
          <a:stretch/>
        </p:blipFill>
        <p:spPr bwMode="auto">
          <a:xfrm>
            <a:off x="4494882" y="3821171"/>
            <a:ext cx="4443631" cy="253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GB" sz="2000"/>
              <a:t>There are two types of modifiers in Java: </a:t>
            </a:r>
            <a:r>
              <a:rPr lang="en-GB" sz="2000" b="1"/>
              <a:t>access modifiers</a:t>
            </a:r>
            <a:r>
              <a:rPr lang="en-GB" sz="2000"/>
              <a:t> and </a:t>
            </a:r>
            <a:r>
              <a:rPr lang="en-GB" sz="2000" b="1"/>
              <a:t>non-access modifiers</a:t>
            </a:r>
            <a:r>
              <a:rPr lang="en-GB" sz="2000"/>
              <a:t>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/>
              <a:t>The access modifiers in Java specifies the accessibility or scope of a </a:t>
            </a:r>
            <a:r>
              <a:rPr lang="en-GB" b="1"/>
              <a:t>field</a:t>
            </a:r>
            <a:r>
              <a:rPr lang="en-GB"/>
              <a:t>, </a:t>
            </a:r>
            <a:r>
              <a:rPr lang="en-GB" b="1"/>
              <a:t>method</a:t>
            </a:r>
            <a:r>
              <a:rPr lang="en-GB"/>
              <a:t>, </a:t>
            </a:r>
            <a:r>
              <a:rPr lang="en-GB" b="1"/>
              <a:t>constructor</a:t>
            </a:r>
            <a:r>
              <a:rPr lang="en-GB"/>
              <a:t>, or </a:t>
            </a:r>
            <a:r>
              <a:rPr lang="en-GB" b="1"/>
              <a:t>class</a:t>
            </a:r>
            <a:r>
              <a:rPr lang="en-GB"/>
              <a:t>. </a:t>
            </a:r>
            <a:endParaRPr lang="en-GB" smtClean="0"/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mtClean="0"/>
              <a:t>There </a:t>
            </a:r>
            <a:r>
              <a:rPr lang="en-GB"/>
              <a:t>are </a:t>
            </a:r>
            <a:r>
              <a:rPr lang="en-GB" b="1">
                <a:solidFill>
                  <a:schemeClr val="tx2">
                    <a:lumMod val="60000"/>
                    <a:lumOff val="40000"/>
                  </a:schemeClr>
                </a:solidFill>
              </a:rPr>
              <a:t>four types </a:t>
            </a:r>
            <a:r>
              <a:rPr lang="en-GB"/>
              <a:t>of Java access </a:t>
            </a:r>
            <a:r>
              <a:rPr lang="en-GB"/>
              <a:t>modifiers</a:t>
            </a:r>
            <a:r>
              <a:rPr lang="en-GB" smtClean="0"/>
              <a:t>: </a:t>
            </a:r>
          </a:p>
          <a:p>
            <a:pPr lvl="2" algn="just">
              <a:lnSpc>
                <a:spcPct val="120000"/>
              </a:lnSpc>
              <a:spcBef>
                <a:spcPts val="1200"/>
              </a:spcBef>
            </a:pPr>
            <a:r>
              <a:rPr lang="en-GB" sz="1600" b="1"/>
              <a:t>Private</a:t>
            </a:r>
            <a:r>
              <a:rPr lang="en-GB" sz="1600"/>
              <a:t>: The access level of a private modifier is only within the class. It cannot be accessed from outside the class.</a:t>
            </a:r>
          </a:p>
          <a:p>
            <a:pPr lvl="2" algn="just">
              <a:lnSpc>
                <a:spcPct val="120000"/>
              </a:lnSpc>
              <a:spcBef>
                <a:spcPts val="1200"/>
              </a:spcBef>
            </a:pPr>
            <a:r>
              <a:rPr lang="en-GB" sz="1600" b="1"/>
              <a:t>Default</a:t>
            </a:r>
            <a:r>
              <a:rPr lang="en-GB" sz="1600"/>
              <a:t>: The access level of a default modifier is only within the package. It cannot be accessed from outside the package. If you do not specify any access level, it will be the default.</a:t>
            </a:r>
          </a:p>
          <a:p>
            <a:pPr lvl="2" algn="just">
              <a:lnSpc>
                <a:spcPct val="120000"/>
              </a:lnSpc>
              <a:spcBef>
                <a:spcPts val="1200"/>
              </a:spcBef>
            </a:pPr>
            <a:r>
              <a:rPr lang="en-GB" sz="1600" b="1"/>
              <a:t>Protected</a:t>
            </a:r>
            <a:r>
              <a:rPr lang="en-GB" sz="1600"/>
              <a:t>: The access level of a protected modifier is within the package and outside the package through child class. If you do not make the child class, it cannot be accessed from outside the package.</a:t>
            </a:r>
          </a:p>
          <a:p>
            <a:pPr lvl="2" algn="just">
              <a:lnSpc>
                <a:spcPct val="120000"/>
              </a:lnSpc>
              <a:spcBef>
                <a:spcPts val="1200"/>
              </a:spcBef>
            </a:pPr>
            <a:r>
              <a:rPr lang="en-GB" sz="1600" b="1"/>
              <a:t>Public</a:t>
            </a:r>
            <a:r>
              <a:rPr lang="en-GB" sz="1600"/>
              <a:t>: The access level of a public modifier is everywhere. It can be accessed from within the class, outside the class, within the package and outside the </a:t>
            </a:r>
            <a:r>
              <a:rPr lang="en-GB" sz="1600"/>
              <a:t>package</a:t>
            </a:r>
            <a:r>
              <a:rPr lang="en-GB" sz="1600" smtClean="0"/>
              <a:t>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b="1" smtClean="0"/>
              <a:t>Non-access modifiers</a:t>
            </a:r>
            <a:r>
              <a:rPr lang="en-GB" smtClean="0"/>
              <a:t>: static</a:t>
            </a:r>
            <a:r>
              <a:rPr lang="en-GB"/>
              <a:t>, abstract, synchronized, native, volatile, transient, </a:t>
            </a:r>
            <a:r>
              <a:rPr lang="en-GB"/>
              <a:t>etc</a:t>
            </a:r>
            <a:r>
              <a:rPr lang="en-GB" smtClean="0"/>
              <a:t>.</a:t>
            </a:r>
            <a:endParaRPr lang="en-GB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9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44273"/>
              </p:ext>
            </p:extLst>
          </p:nvPr>
        </p:nvGraphicFramePr>
        <p:xfrm>
          <a:off x="191410" y="976178"/>
          <a:ext cx="8714050" cy="2404436"/>
        </p:xfrm>
        <a:graphic>
          <a:graphicData uri="http://schemas.openxmlformats.org/drawingml/2006/table">
            <a:tbl>
              <a:tblPr/>
              <a:tblGrid>
                <a:gridCol w="1742810">
                  <a:extLst>
                    <a:ext uri="{9D8B030D-6E8A-4147-A177-3AD203B41FA5}">
                      <a16:colId xmlns:a16="http://schemas.microsoft.com/office/drawing/2014/main" val="3535471932"/>
                    </a:ext>
                  </a:extLst>
                </a:gridCol>
                <a:gridCol w="1742810">
                  <a:extLst>
                    <a:ext uri="{9D8B030D-6E8A-4147-A177-3AD203B41FA5}">
                      <a16:colId xmlns:a16="http://schemas.microsoft.com/office/drawing/2014/main" val="367389975"/>
                    </a:ext>
                  </a:extLst>
                </a:gridCol>
                <a:gridCol w="1742810">
                  <a:extLst>
                    <a:ext uri="{9D8B030D-6E8A-4147-A177-3AD203B41FA5}">
                      <a16:colId xmlns:a16="http://schemas.microsoft.com/office/drawing/2014/main" val="1635234653"/>
                    </a:ext>
                  </a:extLst>
                </a:gridCol>
                <a:gridCol w="1742810">
                  <a:extLst>
                    <a:ext uri="{9D8B030D-6E8A-4147-A177-3AD203B41FA5}">
                      <a16:colId xmlns:a16="http://schemas.microsoft.com/office/drawing/2014/main" val="2222115551"/>
                    </a:ext>
                  </a:extLst>
                </a:gridCol>
                <a:gridCol w="1742810">
                  <a:extLst>
                    <a:ext uri="{9D8B030D-6E8A-4147-A177-3AD203B41FA5}">
                      <a16:colId xmlns:a16="http://schemas.microsoft.com/office/drawing/2014/main" val="1383703944"/>
                    </a:ext>
                  </a:extLst>
                </a:gridCol>
              </a:tblGrid>
              <a:tr h="501125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Access Modifier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Within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76200" marR="76200" marT="76200" marB="76200" anchor="ctr">
                    <a:lnL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Within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76200" marR="76200" marT="76200" marB="76200" anchor="ctr">
                    <a:lnL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</a:t>
                      </a: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package by subclass only</a:t>
                      </a:r>
                    </a:p>
                  </a:txBody>
                  <a:tcPr marL="76200" marR="76200" marT="76200" marB="76200" anchor="ctr">
                    <a:lnL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Outside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76200" marR="76200" marT="76200" marB="76200" anchor="ctr">
                    <a:lnL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3D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17902"/>
                  </a:ext>
                </a:extLst>
              </a:tr>
              <a:tr h="471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Private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97396"/>
                  </a:ext>
                </a:extLst>
              </a:tr>
              <a:tr h="471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Default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161275"/>
                  </a:ext>
                </a:extLst>
              </a:tr>
              <a:tr h="471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Protected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89172"/>
                  </a:ext>
                </a:extLst>
              </a:tr>
              <a:tr h="47156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01607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Inheritance </a:t>
            </a:r>
            <a:r>
              <a:rPr lang="en-US" smtClean="0"/>
              <a:t> Overview </a:t>
            </a:r>
            <a:r>
              <a:rPr lang="en-US" sz="1800" smtClean="0">
                <a:solidFill>
                  <a:schemeClr val="tx1"/>
                </a:solidFill>
              </a:rPr>
              <a:t>(1/2</a:t>
            </a:r>
            <a:r>
              <a:rPr lang="en-US" sz="1800">
                <a:solidFill>
                  <a:schemeClr val="tx1"/>
                </a:solidFill>
              </a:rPr>
              <a:t>)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400" smtClean="0"/>
              <a:t>Inheritance allows you to define a </a:t>
            </a:r>
            <a:r>
              <a:rPr lang="en-US" altLang="en-US" sz="2400" smtClean="0">
                <a:solidFill>
                  <a:srgbClr val="FF00FF"/>
                </a:solidFill>
              </a:rPr>
              <a:t>new class </a:t>
            </a:r>
            <a:r>
              <a:rPr lang="en-US" altLang="en-US" sz="2400" smtClean="0"/>
              <a:t>by specifying only the ways in which it differs from an </a:t>
            </a:r>
            <a:r>
              <a:rPr lang="en-US" altLang="en-US" sz="2400" smtClean="0">
                <a:solidFill>
                  <a:srgbClr val="FF00FF"/>
                </a:solidFill>
              </a:rPr>
              <a:t>existing class</a:t>
            </a:r>
            <a:r>
              <a:rPr lang="en-US" altLang="en-US" sz="2400" smtClean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400" smtClean="0"/>
              <a:t>Inheritance promotes software reusability (tính tái sử dụng</a:t>
            </a:r>
            <a:r>
              <a:rPr lang="en-US" altLang="en-US" sz="2400" smtClean="0"/>
              <a:t>)</a:t>
            </a:r>
            <a:endParaRPr lang="en-US" altLang="en-US" sz="2400" smtClean="0"/>
          </a:p>
          <a:p>
            <a:pPr marL="744538" lvl="1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smtClean="0"/>
              <a:t>Create new class from existing class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Absorb existing class’s </a:t>
            </a:r>
            <a:r>
              <a:rPr lang="en-US" altLang="en-US" sz="2000" smtClean="0">
                <a:solidFill>
                  <a:srgbClr val="3333FF"/>
                </a:solidFill>
              </a:rPr>
              <a:t>data and behaviors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Enhance with </a:t>
            </a:r>
            <a:r>
              <a:rPr lang="en-US" altLang="en-US" sz="2000" smtClean="0">
                <a:solidFill>
                  <a:srgbClr val="3333FF"/>
                </a:solidFill>
              </a:rPr>
              <a:t>new </a:t>
            </a:r>
            <a:r>
              <a:rPr lang="en-US" altLang="en-US" sz="2000" smtClean="0">
                <a:solidFill>
                  <a:srgbClr val="3333FF"/>
                </a:solidFill>
              </a:rPr>
              <a:t>capabilities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/>
              <a:t>Inheritance represents the </a:t>
            </a:r>
            <a:r>
              <a:rPr lang="en-GB" b="1"/>
              <a:t>IS-A relationship</a:t>
            </a:r>
            <a:r>
              <a:rPr lang="en-GB"/>
              <a:t> which is also known as a </a:t>
            </a:r>
            <a:r>
              <a:rPr lang="en-GB" i="1"/>
              <a:t>parent-child</a:t>
            </a:r>
            <a:r>
              <a:rPr lang="en-GB"/>
              <a:t> relationship.</a:t>
            </a:r>
            <a:endParaRPr lang="en-US" altLang="en-US" sz="2600" smtClean="0">
              <a:solidFill>
                <a:srgbClr val="3333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BDB17BA-40EE-4C09-BEB2-63159E06BBE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Terms used in Inheritance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b="1" smtClean="0"/>
              <a:t>Syntax</a:t>
            </a:r>
            <a:r>
              <a:rPr lang="en-US" sz="2000" smtClean="0"/>
              <a:t>:</a:t>
            </a:r>
          </a:p>
          <a:p>
            <a:pPr>
              <a:spcBef>
                <a:spcPts val="1200"/>
              </a:spcBef>
            </a:pPr>
            <a:endParaRPr lang="en-GB"/>
          </a:p>
          <a:p>
            <a:pPr>
              <a:spcBef>
                <a:spcPts val="1200"/>
              </a:spcBef>
            </a:pPr>
            <a:endParaRPr lang="en-GB" smtClean="0"/>
          </a:p>
          <a:p>
            <a:pPr>
              <a:spcBef>
                <a:spcPts val="1200"/>
              </a:spcBef>
            </a:pPr>
            <a:endParaRPr lang="en-GB"/>
          </a:p>
          <a:p>
            <a:pPr algn="just">
              <a:spcBef>
                <a:spcPts val="1200"/>
              </a:spcBef>
            </a:pPr>
            <a:r>
              <a:rPr lang="en-GB" sz="2000" b="1" smtClean="0"/>
              <a:t>Terms:</a:t>
            </a:r>
          </a:p>
          <a:p>
            <a:pPr lvl="1" algn="just">
              <a:spcBef>
                <a:spcPts val="1200"/>
              </a:spcBef>
            </a:pPr>
            <a:r>
              <a:rPr lang="en-GB" sz="1600" b="1" smtClean="0"/>
              <a:t>Class</a:t>
            </a:r>
            <a:r>
              <a:rPr lang="en-GB" sz="1600" b="1"/>
              <a:t>:</a:t>
            </a:r>
            <a:r>
              <a:rPr lang="en-GB" sz="1600"/>
              <a:t> A class is a group of objects which have common </a:t>
            </a:r>
            <a:r>
              <a:rPr lang="en-GB" sz="1600"/>
              <a:t>properties</a:t>
            </a:r>
            <a:r>
              <a:rPr lang="en-GB" sz="1600" smtClean="0"/>
              <a:t>.</a:t>
            </a:r>
            <a:endParaRPr lang="en-GB" sz="1600"/>
          </a:p>
          <a:p>
            <a:pPr lvl="1" algn="just">
              <a:spcBef>
                <a:spcPts val="1200"/>
              </a:spcBef>
            </a:pPr>
            <a:r>
              <a:rPr lang="en-GB" sz="1600" b="1"/>
              <a:t>Sub Class/Child Class:</a:t>
            </a:r>
            <a:r>
              <a:rPr lang="en-GB" sz="1600"/>
              <a:t> Subclass is a class which inherits the other class. It is also called a derived class, extended class, or child class.</a:t>
            </a:r>
          </a:p>
          <a:p>
            <a:pPr lvl="1" algn="just">
              <a:spcBef>
                <a:spcPts val="1200"/>
              </a:spcBef>
            </a:pPr>
            <a:r>
              <a:rPr lang="en-GB" sz="1600" b="1"/>
              <a:t>Super Class/Parent Class:</a:t>
            </a:r>
            <a:r>
              <a:rPr lang="en-GB" sz="1600"/>
              <a:t> Superclass is the class from where a subclass inherits the features. It is also called a base class or a parent class.</a:t>
            </a:r>
          </a:p>
          <a:p>
            <a:pPr lvl="1" algn="just">
              <a:spcBef>
                <a:spcPts val="1200"/>
              </a:spcBef>
            </a:pPr>
            <a:r>
              <a:rPr lang="en-GB" sz="1600" b="1"/>
              <a:t>Reusability:</a:t>
            </a:r>
            <a:r>
              <a:rPr lang="en-GB" sz="1600"/>
              <a:t> As the name specifies, reusability is a mechanism which facilitates you to reuse the fields and methods of the existing class when you create a new class. You can use the same fields and methods already defined in the previous </a:t>
            </a:r>
            <a:r>
              <a:rPr lang="en-GB" sz="1600"/>
              <a:t>class</a:t>
            </a:r>
            <a:r>
              <a:rPr lang="en-GB" sz="1600" smtClean="0"/>
              <a:t>.</a:t>
            </a:r>
            <a:endParaRPr lang="en-GB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20494" y="1379328"/>
            <a:ext cx="645588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mtClean="0">
                <a:solidFill>
                  <a:srgbClr val="000000"/>
                </a:solidFill>
                <a:latin typeface="Consolas" panose="020B0609020204030204" pitchFamily="49" charset="0"/>
              </a:rPr>
              <a:t>SubclassName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b="1">
                <a:solidFill>
                  <a:srgbClr val="006699"/>
                </a:solidFill>
                <a:latin typeface="Consolas" panose="020B0609020204030204" pitchFamily="49" charset="0"/>
              </a:rPr>
              <a:t>extends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mtClean="0">
                <a:solidFill>
                  <a:srgbClr val="000000"/>
                </a:solidFill>
                <a:latin typeface="Consolas" panose="020B0609020204030204" pitchFamily="49" charset="0"/>
              </a:rPr>
              <a:t>SuperclassName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>
                <a:solidFill>
                  <a:srgbClr val="008200"/>
                </a:solidFill>
                <a:latin typeface="Consolas" panose="020B0609020204030204" pitchFamily="49" charset="0"/>
              </a:rPr>
              <a:t>//methods and fields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GB" b="0" i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23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inheritance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000"/>
              <a:t>T</a:t>
            </a:r>
            <a:r>
              <a:rPr lang="en-GB" sz="2000" smtClean="0"/>
              <a:t>hree </a:t>
            </a:r>
            <a:r>
              <a:rPr lang="en-GB" sz="2000"/>
              <a:t>types of inheritance in java: </a:t>
            </a:r>
            <a:r>
              <a:rPr lang="en-GB" sz="2000">
                <a:solidFill>
                  <a:schemeClr val="tx2">
                    <a:lumMod val="60000"/>
                    <a:lumOff val="40000"/>
                  </a:schemeClr>
                </a:solidFill>
              </a:rPr>
              <a:t>single</a:t>
            </a:r>
            <a:r>
              <a:rPr lang="en-GB" sz="2000"/>
              <a:t>, </a:t>
            </a:r>
            <a:r>
              <a:rPr lang="en-GB" sz="2000">
                <a:solidFill>
                  <a:schemeClr val="tx2">
                    <a:lumMod val="60000"/>
                    <a:lumOff val="40000"/>
                  </a:schemeClr>
                </a:solidFill>
              </a:rPr>
              <a:t>multilevel</a:t>
            </a:r>
            <a:r>
              <a:rPr lang="en-GB" sz="2000"/>
              <a:t> and </a:t>
            </a:r>
            <a:r>
              <a:rPr lang="en-GB" sz="2000">
                <a:solidFill>
                  <a:schemeClr val="tx2">
                    <a:lumMod val="60000"/>
                    <a:lumOff val="40000"/>
                  </a:schemeClr>
                </a:solidFill>
              </a:rPr>
              <a:t>hierarchical</a:t>
            </a:r>
            <a:r>
              <a:rPr lang="en-GB" sz="2000" smtClean="0"/>
              <a:t>.</a:t>
            </a:r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endParaRPr lang="en-GB" sz="2000" smtClean="0"/>
          </a:p>
          <a:p>
            <a:pPr algn="just"/>
            <a:endParaRPr lang="en-GB" sz="2000"/>
          </a:p>
          <a:p>
            <a:pPr algn="just"/>
            <a:r>
              <a:rPr lang="en-GB" sz="2000" i="1">
                <a:solidFill>
                  <a:srgbClr val="FF0000"/>
                </a:solidFill>
              </a:rPr>
              <a:t>Note: Multiple inheritance is not supported in Java through class.</a:t>
            </a:r>
          </a:p>
          <a:p>
            <a:pPr algn="just"/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 descr="Types of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3" y="1163770"/>
            <a:ext cx="4558975" cy="241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ultiple inheritance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2"/>
          <a:stretch/>
        </p:blipFill>
        <p:spPr bwMode="auto">
          <a:xfrm>
            <a:off x="2641382" y="4228813"/>
            <a:ext cx="3814107" cy="19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76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Inheritance</a:t>
            </a:r>
            <a:endParaRPr lang="en-US" altLang="en-US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defRPr/>
            </a:pPr>
            <a:r>
              <a:rPr lang="en-US" altLang="en-US" sz="2400" b="1"/>
              <a:t>Two kinds: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en-US" sz="2000" smtClean="0">
                <a:cs typeface="Arial" charset="0"/>
              </a:rPr>
              <a:t>implementation: the code that defines methods.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altLang="en-US" sz="2000" smtClean="0">
                <a:cs typeface="Arial" charset="0"/>
              </a:rPr>
              <a:t>interface: the method prototypes only.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400"/>
              <a:t>You </a:t>
            </a:r>
            <a:r>
              <a:rPr lang="en-US" altLang="en-US" sz="2400">
                <a:solidFill>
                  <a:srgbClr val="FF0000"/>
                </a:solidFill>
              </a:rPr>
              <a:t>can't extend </a:t>
            </a:r>
            <a:r>
              <a:rPr lang="en-US" altLang="en-US" sz="2400"/>
              <a:t>more than one class!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000" smtClean="0">
                <a:cs typeface="Arial" charset="0"/>
              </a:rPr>
              <a:t>the </a:t>
            </a:r>
            <a:r>
              <a:rPr lang="en-US" altLang="en-US" sz="2000">
                <a:cs typeface="Arial" charset="0"/>
              </a:rPr>
              <a:t>derived class can't have more than one base class.</a:t>
            </a:r>
          </a:p>
          <a:p>
            <a:pPr algn="just">
              <a:spcBef>
                <a:spcPts val="600"/>
              </a:spcBef>
              <a:defRPr/>
            </a:pPr>
            <a:r>
              <a:rPr lang="en-US" altLang="en-US" sz="2400"/>
              <a:t>You can do multiple inheritance with </a:t>
            </a:r>
            <a:r>
              <a:rPr lang="en-US" altLang="en-US" sz="2400" i="1"/>
              <a:t>interface</a:t>
            </a:r>
            <a:r>
              <a:rPr lang="en-US" altLang="en-US" sz="2400"/>
              <a:t> inheritance.</a:t>
            </a:r>
          </a:p>
          <a:p>
            <a:pPr marL="457200" lvl="1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en-US" sz="2400" smtClean="0">
              <a:cs typeface="Arial" charset="0"/>
            </a:endParaRPr>
          </a:p>
          <a:p>
            <a:pPr marL="457200" lvl="1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en-US" sz="2400">
              <a:cs typeface="Arial" charset="0"/>
            </a:endParaRPr>
          </a:p>
          <a:p>
            <a:pPr marL="457200" lvl="1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en-US" sz="2400" smtClean="0">
              <a:cs typeface="Arial" charset="0"/>
            </a:endParaRPr>
          </a:p>
          <a:p>
            <a:pPr marL="457200" lvl="1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en-US" sz="2400">
              <a:cs typeface="Arial" charset="0"/>
            </a:endParaRPr>
          </a:p>
          <a:p>
            <a:pPr marL="457200" lvl="1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en-US" sz="700" smtClean="0">
              <a:cs typeface="Arial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altLang="en-US" sz="2400" smtClean="0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54102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58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/>
              <a:t>Inheritance </a:t>
            </a:r>
            <a:r>
              <a:rPr lang="en-US" altLang="en-US" smtClean="0"/>
              <a:t>Vocabulary </a:t>
            </a:r>
            <a:r>
              <a:rPr lang="en-US" altLang="en-US" sz="1800" smtClean="0">
                <a:solidFill>
                  <a:schemeClr val="tx1"/>
                </a:solidFill>
              </a:rPr>
              <a:t>(1/3)</a:t>
            </a:r>
            <a:endParaRPr lang="en-US" altLang="en-US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400" b="1" smtClean="0"/>
              <a:t>Inheritance Vocabulary</a:t>
            </a:r>
            <a:r>
              <a:rPr lang="en-US" altLang="en-US" sz="2400" smtClean="0"/>
              <a:t>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Superclass/Subclass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OOP Hierarchy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Overriding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"</a:t>
            </a:r>
            <a:r>
              <a:rPr lang="en-US" altLang="en-US" sz="2000" smtClean="0">
                <a:solidFill>
                  <a:srgbClr val="E31DE3"/>
                </a:solidFill>
              </a:rPr>
              <a:t>isa</a:t>
            </a:r>
            <a:r>
              <a:rPr lang="en-US" altLang="en-US" sz="2000" smtClean="0"/>
              <a:t>“ - an instance of a subclass is-a </a:t>
            </a:r>
          </a:p>
          <a:p>
            <a:pPr marL="457200" lvl="1" indent="0" algn="just" eaLnBrk="1" hangingPunct="1">
              <a:spcBef>
                <a:spcPts val="600"/>
              </a:spcBef>
              <a:spcAft>
                <a:spcPts val="600"/>
              </a:spcAft>
              <a:buSzPct val="120000"/>
              <a:buNone/>
            </a:pPr>
            <a:r>
              <a:rPr lang="en-US" altLang="en-US" sz="2000"/>
              <a:t>	</a:t>
            </a:r>
            <a:r>
              <a:rPr lang="en-US" altLang="en-US" sz="2000" smtClean="0"/>
              <a:t>instance of the superclass.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pic>
        <p:nvPicPr>
          <p:cNvPr id="33796" name="Picture 5" descr="http://jitendrazaa.com/blog/wp-content/uploads/2010/08/Inheritanc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8" y="1143000"/>
            <a:ext cx="39608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29000"/>
            <a:ext cx="12192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29125" y="3429000"/>
            <a:ext cx="2435225" cy="1905000"/>
            <a:chOff x="4429125" y="3429001"/>
            <a:chExt cx="2435627" cy="1905000"/>
          </a:xfrm>
        </p:grpSpPr>
        <p:pic>
          <p:nvPicPr>
            <p:cNvPr id="338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3429001"/>
              <a:ext cx="1302152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3" name="TextBox 1"/>
            <p:cNvSpPr txBox="1">
              <a:spLocks noChangeArrowheads="1"/>
            </p:cNvSpPr>
            <p:nvPr/>
          </p:nvSpPr>
          <p:spPr bwMode="auto">
            <a:xfrm>
              <a:off x="4429125" y="3476625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>
                  <a:solidFill>
                    <a:srgbClr val="E31DE3"/>
                  </a:solidFill>
                  <a:latin typeface="Times New Roman" panose="02020603050405020304" pitchFamily="18" charset="0"/>
                </a:rPr>
                <a:t>Superclass</a:t>
              </a:r>
            </a:p>
          </p:txBody>
        </p:sp>
        <p:sp>
          <p:nvSpPr>
            <p:cNvPr id="33804" name="TextBox 7"/>
            <p:cNvSpPr txBox="1">
              <a:spLocks noChangeArrowheads="1"/>
            </p:cNvSpPr>
            <p:nvPr/>
          </p:nvSpPr>
          <p:spPr bwMode="auto">
            <a:xfrm>
              <a:off x="4430227" y="4574881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ü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>
                  <a:solidFill>
                    <a:srgbClr val="E31DE3"/>
                  </a:solidFill>
                  <a:latin typeface="Times New Roman" panose="02020603050405020304" pitchFamily="18" charset="0"/>
                </a:rPr>
                <a:t>Subclass</a:t>
              </a:r>
            </a:p>
          </p:txBody>
        </p:sp>
      </p:grp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3429000"/>
            <a:ext cx="3400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509963"/>
            <a:ext cx="21812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1" descr="https://www.artima.com/objectsandjava/webuscript/images/inheFig1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05200"/>
            <a:ext cx="441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65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Inheritance </a:t>
            </a:r>
            <a:r>
              <a:rPr lang="en-US" altLang="en-US" smtClean="0"/>
              <a:t>Vocabulary </a:t>
            </a:r>
            <a:r>
              <a:rPr lang="en-US" altLang="en-US" sz="1800" smtClean="0">
                <a:solidFill>
                  <a:prstClr val="black"/>
                </a:solidFill>
              </a:rPr>
              <a:t>(2/3</a:t>
            </a:r>
            <a:r>
              <a:rPr lang="en-US" altLang="en-US" sz="1800">
                <a:solidFill>
                  <a:prstClr val="black"/>
                </a:solidFill>
              </a:rPr>
              <a:t>)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1410" y="831574"/>
            <a:ext cx="5523589" cy="5370443"/>
          </a:xfrm>
        </p:spPr>
        <p:txBody>
          <a:bodyPr/>
          <a:lstStyle/>
          <a:p>
            <a:pPr algn="just">
              <a:spcBef>
                <a:spcPts val="600"/>
              </a:spcBef>
              <a:buSzPct val="120000"/>
              <a:defRPr/>
            </a:pPr>
            <a:r>
              <a:rPr lang="en-US" altLang="en-US" sz="2400" b="1" smtClean="0">
                <a:cs typeface="Arial" charset="0"/>
              </a:rPr>
              <a:t>“</a:t>
            </a:r>
            <a:r>
              <a:rPr lang="en-US" altLang="en-US" sz="2400" b="1">
                <a:cs typeface="Arial" charset="0"/>
              </a:rPr>
              <a:t>IS-A” </a:t>
            </a:r>
            <a:endParaRPr lang="en-US" altLang="en-US" sz="2400" b="1" smtClean="0">
              <a:cs typeface="Arial" charset="0"/>
            </a:endParaRPr>
          </a:p>
          <a:p>
            <a:pPr algn="just" eaLnBrk="1" hangingPunct="1">
              <a:spcBef>
                <a:spcPts val="600"/>
              </a:spcBef>
              <a:buClrTx/>
              <a:buSzPct val="120000"/>
              <a:buFont typeface="Wingdings" panose="05000000000000000000" pitchFamily="2" charset="2"/>
              <a:buChar char="ü"/>
              <a:defRPr/>
            </a:pPr>
            <a:r>
              <a:rPr lang="en-US" altLang="en-US" sz="1800" smtClean="0">
                <a:cs typeface="Arial" charset="0"/>
              </a:rPr>
              <a:t>“</a:t>
            </a:r>
            <a:r>
              <a:rPr lang="en-US" altLang="en-US" sz="1800" smtClean="0">
                <a:solidFill>
                  <a:srgbClr val="CC3399"/>
                </a:solidFill>
                <a:cs typeface="Arial" charset="0"/>
              </a:rPr>
              <a:t>IS-A</a:t>
            </a:r>
            <a:r>
              <a:rPr lang="en-US" altLang="en-US" sz="1800" smtClean="0">
                <a:cs typeface="Arial" charset="0"/>
              </a:rPr>
              <a:t>” relationship – this thing </a:t>
            </a:r>
            <a:r>
              <a:rPr lang="en-US" altLang="en-US" sz="1800" b="1" smtClean="0">
                <a:cs typeface="Arial" charset="0"/>
              </a:rPr>
              <a:t>is a</a:t>
            </a:r>
            <a:r>
              <a:rPr lang="en-US" altLang="en-US" sz="1800" smtClean="0">
                <a:cs typeface="Arial" charset="0"/>
              </a:rPr>
              <a:t> type of that thing</a:t>
            </a:r>
          </a:p>
          <a:p>
            <a:pPr lvl="1" algn="just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1800">
                <a:solidFill>
                  <a:srgbClr val="CC3399"/>
                </a:solidFill>
                <a:cs typeface="Arial" charset="0"/>
              </a:rPr>
              <a:t>Inheritance</a:t>
            </a:r>
          </a:p>
          <a:p>
            <a:pPr lvl="1" algn="just" eaLnBrk="1" hangingPunct="1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1800" smtClean="0">
                <a:cs typeface="Arial" charset="0"/>
              </a:rPr>
              <a:t>Subclass object treated </a:t>
            </a:r>
            <a:r>
              <a:rPr lang="en-US" altLang="en-US" sz="1800" u="sng" smtClean="0">
                <a:cs typeface="Arial" charset="0"/>
              </a:rPr>
              <a:t>as</a:t>
            </a:r>
            <a:r>
              <a:rPr lang="en-US" altLang="en-US" sz="1800" smtClean="0">
                <a:cs typeface="Arial" charset="0"/>
              </a:rPr>
              <a:t> superclass object</a:t>
            </a:r>
          </a:p>
          <a:p>
            <a:pPr algn="just">
              <a:spcBef>
                <a:spcPts val="600"/>
              </a:spcBef>
              <a:buSzPct val="120000"/>
              <a:defRPr/>
            </a:pPr>
            <a:r>
              <a:rPr lang="en-US" altLang="en-US" sz="2400" b="1">
                <a:cs typeface="Arial" charset="0"/>
              </a:rPr>
              <a:t>“HAS-A</a:t>
            </a:r>
            <a:r>
              <a:rPr lang="en-US" altLang="en-US" sz="2400" b="1" smtClean="0">
                <a:cs typeface="Arial" charset="0"/>
              </a:rPr>
              <a:t>”</a:t>
            </a:r>
            <a:endParaRPr lang="en-US" altLang="en-US" sz="2400" smtClean="0">
              <a:cs typeface="Arial" charset="0"/>
            </a:endParaRPr>
          </a:p>
          <a:p>
            <a:pPr marL="342900" lvl="1" indent="-342900" algn="just" eaLnBrk="1" hangingPunct="1">
              <a:spcBef>
                <a:spcPts val="600"/>
              </a:spcBef>
              <a:buSzPct val="120000"/>
              <a:defRPr/>
            </a:pPr>
            <a:r>
              <a:rPr lang="en-US" altLang="en-US" sz="1800">
                <a:cs typeface="Arial" charset="0"/>
              </a:rPr>
              <a:t>“</a:t>
            </a:r>
            <a:r>
              <a:rPr lang="en-US" altLang="en-US" sz="1800">
                <a:solidFill>
                  <a:srgbClr val="CC3399"/>
                </a:solidFill>
                <a:cs typeface="Arial" charset="0"/>
              </a:rPr>
              <a:t>HAS-A</a:t>
            </a:r>
            <a:r>
              <a:rPr lang="en-US" altLang="en-US" sz="1800">
                <a:cs typeface="Arial" charset="0"/>
              </a:rPr>
              <a:t>” </a:t>
            </a:r>
            <a:r>
              <a:rPr lang="en-US" altLang="en-US" sz="1800" smtClean="0">
                <a:cs typeface="Arial" charset="0"/>
              </a:rPr>
              <a:t>relationship - </a:t>
            </a:r>
            <a:r>
              <a:rPr lang="en-US" altLang="en-US" sz="1800">
                <a:cs typeface="Arial" charset="0"/>
              </a:rPr>
              <a:t>class A </a:t>
            </a:r>
            <a:r>
              <a:rPr lang="en-US" altLang="en-US" sz="1800" b="1">
                <a:cs typeface="Arial" charset="0"/>
              </a:rPr>
              <a:t>HAS-A</a:t>
            </a:r>
            <a:r>
              <a:rPr lang="en-US" altLang="en-US" sz="1800">
                <a:cs typeface="Arial" charset="0"/>
              </a:rPr>
              <a:t> B if code in class A has a reference to an instance of class B</a:t>
            </a:r>
            <a:r>
              <a:rPr lang="en-US" altLang="en-US" sz="1800" i="1" smtClean="0">
                <a:cs typeface="Arial" charset="0"/>
              </a:rPr>
              <a:t>.</a:t>
            </a:r>
          </a:p>
          <a:p>
            <a:pPr lvl="1" algn="just">
              <a:spcBef>
                <a:spcPts val="600"/>
              </a:spcBef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1800" smtClean="0">
                <a:solidFill>
                  <a:srgbClr val="CC3399"/>
                </a:solidFill>
                <a:cs typeface="Arial" charset="0"/>
              </a:rPr>
              <a:t>Aggregation</a:t>
            </a:r>
          </a:p>
          <a:p>
            <a:pPr lvl="1" algn="just">
              <a:spcBef>
                <a:spcPts val="600"/>
              </a:spcBef>
              <a:buSzPct val="120000"/>
              <a:buFont typeface="Wingdings" panose="05000000000000000000" pitchFamily="2" charset="2"/>
              <a:buChar char="§"/>
              <a:defRPr/>
            </a:pPr>
            <a:r>
              <a:rPr lang="en-US" altLang="en-US" sz="1800" smtClean="0">
                <a:cs typeface="Arial" charset="0"/>
              </a:rPr>
              <a:t>Object </a:t>
            </a:r>
            <a:r>
              <a:rPr lang="en-US" altLang="en-US" sz="1800" u="sng">
                <a:cs typeface="Arial" charset="0"/>
              </a:rPr>
              <a:t>contains</a:t>
            </a:r>
            <a:r>
              <a:rPr lang="en-US" altLang="en-US" sz="1800">
                <a:cs typeface="Arial" charset="0"/>
              </a:rPr>
              <a:t> one or more objects of other classes as </a:t>
            </a:r>
            <a:r>
              <a:rPr lang="en-US" altLang="en-US" sz="1800" smtClean="0">
                <a:cs typeface="Arial" charset="0"/>
              </a:rPr>
              <a:t>members</a:t>
            </a:r>
            <a:endParaRPr lang="en-US" altLang="en-US" sz="1800" b="1" smtClean="0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8C1130C-CB96-4168-8173-1BF9EC42B88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pic>
        <p:nvPicPr>
          <p:cNvPr id="5" name="Picture 4" descr="http://www.w3resource.com/java-tutorial/images/car-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88" y="2590800"/>
            <a:ext cx="317817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2 (Accent Bar) 5"/>
          <p:cNvSpPr/>
          <p:nvPr/>
        </p:nvSpPr>
        <p:spPr>
          <a:xfrm>
            <a:off x="5715000" y="1143000"/>
            <a:ext cx="3370263" cy="936625"/>
          </a:xfrm>
          <a:prstGeom prst="accentCallout2">
            <a:avLst>
              <a:gd name="adj1" fmla="val 44987"/>
              <a:gd name="adj2" fmla="val -1617"/>
              <a:gd name="adj3" fmla="val 88716"/>
              <a:gd name="adj4" fmla="val -11288"/>
              <a:gd name="adj5" fmla="val 176476"/>
              <a:gd name="adj6" fmla="val 6381"/>
            </a:avLst>
          </a:prstGeom>
          <a:solidFill>
            <a:schemeClr val="bg1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spcBef>
                <a:spcPct val="20000"/>
              </a:spcBef>
              <a:defRPr/>
            </a:pPr>
            <a:r>
              <a:rPr lang="en-US" altLang="en-US" sz="1600" b="1">
                <a:solidFill>
                  <a:prstClr val="black"/>
                </a:solidFill>
                <a:latin typeface="Arial" charset="0"/>
                <a:cs typeface="Arial" charset="0"/>
              </a:rPr>
              <a:t>Example</a:t>
            </a:r>
            <a:r>
              <a:rPr lang="en-US" altLang="en-US" sz="1600">
                <a:solidFill>
                  <a:prstClr val="black"/>
                </a:solidFill>
                <a:latin typeface="Arial" charset="0"/>
                <a:cs typeface="Arial" charset="0"/>
              </a:rPr>
              <a:t>: Maruti </a:t>
            </a:r>
            <a:r>
              <a:rPr lang="en-US" altLang="en-US" sz="1600" i="1">
                <a:solidFill>
                  <a:srgbClr val="CC3399"/>
                </a:solidFill>
                <a:latin typeface="Arial" charset="0"/>
                <a:cs typeface="Arial" charset="0"/>
              </a:rPr>
              <a:t>is a</a:t>
            </a:r>
            <a:r>
              <a:rPr lang="en-US" altLang="en-US" sz="1600">
                <a:solidFill>
                  <a:srgbClr val="CC3399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600">
                <a:solidFill>
                  <a:prstClr val="black"/>
                </a:solidFill>
                <a:latin typeface="Arial" charset="0"/>
                <a:cs typeface="Arial" charset="0"/>
              </a:rPr>
              <a:t>Car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en-US" sz="1600">
                <a:solidFill>
                  <a:prstClr val="black"/>
                </a:solidFill>
                <a:latin typeface="Arial" charset="0"/>
                <a:cs typeface="Arial" charset="0"/>
              </a:rPr>
              <a:t>Car properties/behaviors also Maruti properties/behaviors</a:t>
            </a:r>
          </a:p>
        </p:txBody>
      </p:sp>
      <p:sp>
        <p:nvSpPr>
          <p:cNvPr id="7" name="Line Callout 2 (Accent Bar) 6"/>
          <p:cNvSpPr/>
          <p:nvPr/>
        </p:nvSpPr>
        <p:spPr>
          <a:xfrm>
            <a:off x="5562600" y="4953000"/>
            <a:ext cx="3522663" cy="936625"/>
          </a:xfrm>
          <a:prstGeom prst="accentCallout2">
            <a:avLst>
              <a:gd name="adj1" fmla="val 44987"/>
              <a:gd name="adj2" fmla="val -1617"/>
              <a:gd name="adj3" fmla="val -12772"/>
              <a:gd name="adj4" fmla="val 9259"/>
              <a:gd name="adj5" fmla="val -70745"/>
              <a:gd name="adj6" fmla="val 64323"/>
            </a:avLst>
          </a:prstGeom>
          <a:solidFill>
            <a:schemeClr val="bg1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57150" algn="just" eaLnBrk="1" hangingPunct="1">
              <a:spcBef>
                <a:spcPts val="600"/>
              </a:spcBef>
              <a:buSzPct val="120000"/>
              <a:defRPr/>
            </a:pPr>
            <a:r>
              <a:rPr lang="en-US" altLang="en-US" sz="1600" b="1">
                <a:solidFill>
                  <a:prstClr val="black"/>
                </a:solidFill>
                <a:latin typeface="Arial" charset="0"/>
                <a:cs typeface="Arial" charset="0"/>
              </a:rPr>
              <a:t>Example</a:t>
            </a:r>
            <a:r>
              <a:rPr lang="en-US" altLang="en-US" sz="1600">
                <a:solidFill>
                  <a:prstClr val="black"/>
                </a:solidFill>
                <a:latin typeface="Arial" charset="0"/>
                <a:cs typeface="Arial" charset="0"/>
              </a:rPr>
              <a:t>: Maruti </a:t>
            </a:r>
            <a:r>
              <a:rPr lang="en-US" altLang="en-US" sz="1600" i="1">
                <a:solidFill>
                  <a:srgbClr val="CC3399"/>
                </a:solidFill>
                <a:latin typeface="Arial" charset="0"/>
                <a:cs typeface="Arial" charset="0"/>
              </a:rPr>
              <a:t>has a </a:t>
            </a:r>
            <a:r>
              <a:rPr lang="en-US" altLang="en-US" sz="1600">
                <a:solidFill>
                  <a:prstClr val="black"/>
                </a:solidFill>
                <a:latin typeface="Arial" charset="0"/>
                <a:cs typeface="Arial" charset="0"/>
              </a:rPr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347927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latin typeface="Arial" charset="0"/>
                <a:cs typeface="Arial" charset="0"/>
              </a:rPr>
              <a:t>Learning Approach</a:t>
            </a:r>
            <a:endParaRPr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92056"/>
              </p:ext>
            </p:extLst>
          </p:nvPr>
        </p:nvGraphicFramePr>
        <p:xfrm>
          <a:off x="201706" y="838201"/>
          <a:ext cx="8686800" cy="543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B35B5E-8E87-4DE3-B351-F67DE7D61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3679EC-D38C-4D26-88C3-158E93B52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49D475-5540-4446-A6CC-C2B4AA235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87964FA-812B-47FF-9D96-F0B3A4214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6A1CF4-B79E-4EB4-9CE0-DC82E3AF7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90260F-A05B-43CC-A8E7-2907A973C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7AF63B-A5A7-49A4-8FDC-2767227DC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AFCB36-FE32-4C16-8AD6-0EE82A430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05BF3B-1030-42C8-A224-0EA68C68C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9EE26D-8D24-428B-B79C-CA3642CFE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6135E0-7752-41D9-8949-2C6C50C54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A53240-6A3B-44EF-982F-E7C805897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4B78F2-DB64-4575-B54A-84ADF163C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739126-418B-4B04-96A2-EEDCE3C31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3CDA86-6ED9-412E-BAE5-E781E737A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Inheritance </a:t>
            </a:r>
            <a:r>
              <a:rPr lang="en-US" altLang="en-US" smtClean="0"/>
              <a:t>Vocabulary </a:t>
            </a:r>
            <a:r>
              <a:rPr lang="en-US" altLang="en-US" sz="1800" smtClean="0">
                <a:solidFill>
                  <a:prstClr val="black"/>
                </a:solidFill>
              </a:rPr>
              <a:t>(3/3</a:t>
            </a:r>
            <a:r>
              <a:rPr lang="en-US" altLang="en-US" sz="1800">
                <a:solidFill>
                  <a:prstClr val="black"/>
                </a:solidFill>
              </a:rPr>
              <a:t>)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smtClean="0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smtClean="0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smtClean="0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smtClean="0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smtClean="0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 smtClean="0">
              <a:latin typeface="Arial" charset="0"/>
              <a:cs typeface="Arial" charset="0"/>
            </a:endParaRPr>
          </a:p>
          <a:p>
            <a:pPr marL="5715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b="1">
              <a:latin typeface="Arial" charset="0"/>
              <a:cs typeface="Arial" charset="0"/>
            </a:endParaRPr>
          </a:p>
          <a:p>
            <a:pPr marL="400050">
              <a:defRPr/>
            </a:pPr>
            <a:r>
              <a:rPr lang="en-US" altLang="en-US" sz="2400" b="1" smtClean="0">
                <a:latin typeface="Arial" charset="0"/>
                <a:cs typeface="Arial" charset="0"/>
              </a:rPr>
              <a:t>Multiple inheritance: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en-US" sz="1600" smtClean="0">
                <a:latin typeface="Arial" charset="0"/>
                <a:cs typeface="Arial" charset="0"/>
              </a:rPr>
              <a:t>Inherits from </a:t>
            </a:r>
            <a:r>
              <a:rPr lang="en-US" altLang="en-US" sz="1600" smtClean="0">
                <a:solidFill>
                  <a:srgbClr val="3333FF"/>
                </a:solidFill>
                <a:latin typeface="Arial" charset="0"/>
                <a:cs typeface="Arial" charset="0"/>
              </a:rPr>
              <a:t>multiple superclasses</a:t>
            </a:r>
          </a:p>
          <a:p>
            <a:pPr lvl="2" eaLnBrk="1" hangingPunct="1">
              <a:defRPr/>
            </a:pPr>
            <a:r>
              <a:rPr lang="en-US" alt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Java does not support multiple inheritance in </a:t>
            </a:r>
            <a:r>
              <a:rPr lang="en-US" altLang="en-US" sz="2000" b="1" i="1" smtClean="0">
                <a:solidFill>
                  <a:srgbClr val="FF0000"/>
                </a:solidFill>
                <a:latin typeface="Arial" charset="0"/>
                <a:cs typeface="Arial" charset="0"/>
              </a:rPr>
              <a:t>classes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D0CA616-1C65-42B3-A81D-365136F2DF1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6744" y="1133028"/>
            <a:ext cx="8839200" cy="3562350"/>
            <a:chOff x="246744" y="1133028"/>
            <a:chExt cx="8839200" cy="3562350"/>
          </a:xfrm>
        </p:grpSpPr>
        <p:pic>
          <p:nvPicPr>
            <p:cNvPr id="9221" name="Picture 4" descr="Inherit0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44" y="1415603"/>
              <a:ext cx="3160713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Line Callout 2 (Accent Bar) 1"/>
            <p:cNvSpPr/>
            <p:nvPr/>
          </p:nvSpPr>
          <p:spPr>
            <a:xfrm>
              <a:off x="3599544" y="1133028"/>
              <a:ext cx="5486400" cy="936625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87560"/>
                <a:gd name="adj6" fmla="val -18807"/>
              </a:avLst>
            </a:prstGeom>
            <a:solidFill>
              <a:schemeClr val="bg1"/>
            </a:solidFill>
            <a:ln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en-US" sz="20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Direct superclass</a:t>
              </a:r>
              <a:r>
                <a:rPr lang="en-US" altLang="en-US" sz="2000" baseline="30000">
                  <a:solidFill>
                    <a:prstClr val="black"/>
                  </a:solidFill>
                  <a:latin typeface="Arial" charset="0"/>
                  <a:cs typeface="Arial" charset="0"/>
                </a:rPr>
                <a:t>[kế </a:t>
              </a:r>
              <a:r>
                <a:rPr lang="en-US" altLang="en-US" sz="2400" i="1" baseline="30000">
                  <a:solidFill>
                    <a:prstClr val="black"/>
                  </a:solidFill>
                  <a:latin typeface="Arial" charset="0"/>
                  <a:cs typeface="Arial" charset="0"/>
                </a:rPr>
                <a:t>thừa trực tiếp]</a:t>
              </a:r>
              <a:r>
                <a:rPr lang="en-US" altLang="en-US" sz="2400">
                  <a:solidFill>
                    <a:prstClr val="black"/>
                  </a:solidFill>
                  <a:latin typeface="Arial" charset="0"/>
                  <a:cs typeface="Arial" charset="0"/>
                </a:rPr>
                <a:t>:</a:t>
              </a:r>
              <a:endParaRPr lang="en-US" altLang="en-US" sz="2400" i="1" baseline="3000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marL="342900" indent="-342900" eaLnBrk="1" hangingPunct="1">
                <a:spcBef>
                  <a:spcPct val="20000"/>
                </a:spcBef>
                <a:buFont typeface="Wingdings" panose="05000000000000000000" pitchFamily="2" charset="2"/>
                <a:buChar char="ü"/>
                <a:defRPr/>
              </a:pPr>
              <a:r>
                <a:rPr lang="en-US" altLang="en-US" sz="2000">
                  <a:solidFill>
                    <a:prstClr val="black"/>
                  </a:solidFill>
                  <a:latin typeface="Arial" charset="0"/>
                  <a:cs typeface="Arial" charset="0"/>
                </a:rPr>
                <a:t>Inherited explicitly (</a:t>
              </a:r>
              <a:r>
                <a:rPr lang="en-US" altLang="en-US" sz="2000">
                  <a:solidFill>
                    <a:srgbClr val="3333FF"/>
                  </a:solidFill>
                  <a:latin typeface="Arial" charset="0"/>
                  <a:cs typeface="Arial" charset="0"/>
                </a:rPr>
                <a:t>one level </a:t>
              </a:r>
              <a:r>
                <a:rPr lang="en-US" altLang="en-US" sz="2000">
                  <a:solidFill>
                    <a:prstClr val="black"/>
                  </a:solidFill>
                  <a:latin typeface="Arial" charset="0"/>
                  <a:cs typeface="Arial" charset="0"/>
                </a:rPr>
                <a:t>up hierarchy)</a:t>
              </a:r>
            </a:p>
          </p:txBody>
        </p:sp>
        <p:sp>
          <p:nvSpPr>
            <p:cNvPr id="7" name="Line Callout 2 (Accent Bar) 6"/>
            <p:cNvSpPr/>
            <p:nvPr/>
          </p:nvSpPr>
          <p:spPr>
            <a:xfrm>
              <a:off x="856344" y="3704778"/>
              <a:ext cx="8153400" cy="990600"/>
            </a:xfrm>
            <a:prstGeom prst="accentCallout2">
              <a:avLst>
                <a:gd name="adj1" fmla="val 18750"/>
                <a:gd name="adj2" fmla="val -4020"/>
                <a:gd name="adj3" fmla="val 7389"/>
                <a:gd name="adj4" fmla="val -2346"/>
                <a:gd name="adj5" fmla="val -26757"/>
                <a:gd name="adj6" fmla="val -1469"/>
              </a:avLst>
            </a:prstGeom>
            <a:solidFill>
              <a:schemeClr val="bg1"/>
            </a:solidFill>
            <a:ln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en-US" sz="20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Indirect (multilevel) superclass</a:t>
              </a:r>
            </a:p>
            <a:p>
              <a:pPr marL="342900" indent="-342900" eaLnBrk="1" hangingPunct="1">
                <a:spcBef>
                  <a:spcPct val="20000"/>
                </a:spcBef>
                <a:buFont typeface="Wingdings" panose="05000000000000000000" pitchFamily="2" charset="2"/>
                <a:buChar char="ü"/>
                <a:defRPr/>
              </a:pPr>
              <a:r>
                <a:rPr lang="en-US" altLang="en-US" sz="2000">
                  <a:solidFill>
                    <a:prstClr val="black"/>
                  </a:solidFill>
                  <a:latin typeface="Arial" charset="0"/>
                  <a:cs typeface="Arial" charset="0"/>
                </a:rPr>
                <a:t>Inherited </a:t>
              </a:r>
              <a:r>
                <a:rPr lang="en-US" altLang="en-US" sz="2000">
                  <a:solidFill>
                    <a:srgbClr val="3333FF"/>
                  </a:solidFill>
                  <a:latin typeface="Arial" charset="0"/>
                  <a:cs typeface="Arial" charset="0"/>
                </a:rPr>
                <a:t>two or more levels </a:t>
              </a:r>
              <a:r>
                <a:rPr lang="en-US" altLang="en-US" sz="2000">
                  <a:solidFill>
                    <a:prstClr val="black"/>
                  </a:solidFill>
                  <a:latin typeface="Arial" charset="0"/>
                  <a:cs typeface="Arial" charset="0"/>
                </a:rPr>
                <a:t>up hierarchy</a:t>
              </a:r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161144" y="2460178"/>
              <a:ext cx="7848600" cy="990600"/>
              <a:chOff x="1219200" y="2793697"/>
              <a:chExt cx="7848599" cy="990600"/>
            </a:xfrm>
          </p:grpSpPr>
          <p:sp>
            <p:nvSpPr>
              <p:cNvPr id="8" name="Line Callout 2 (Accent Bar) 7"/>
              <p:cNvSpPr/>
              <p:nvPr/>
            </p:nvSpPr>
            <p:spPr>
              <a:xfrm>
                <a:off x="3886200" y="2793697"/>
                <a:ext cx="5181599" cy="990600"/>
              </a:xfrm>
              <a:prstGeom prst="accentCallout2">
                <a:avLst>
                  <a:gd name="adj1" fmla="val 18750"/>
                  <a:gd name="adj2" fmla="val -4020"/>
                  <a:gd name="adj3" fmla="val 15910"/>
                  <a:gd name="adj4" fmla="val -6961"/>
                  <a:gd name="adj5" fmla="val 7326"/>
                  <a:gd name="adj6" fmla="val -14501"/>
                </a:avLst>
              </a:prstGeom>
              <a:solidFill>
                <a:schemeClr val="bg1"/>
              </a:solidFill>
              <a:ln>
                <a:solidFill>
                  <a:srgbClr val="CC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altLang="en-US" sz="2000" b="1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Single inheritance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/>
                </a:pPr>
                <a:r>
                  <a:rPr lang="en-US" altLang="en-US" sz="200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Inherits from </a:t>
                </a:r>
                <a:r>
                  <a:rPr lang="en-US" altLang="en-US" sz="2000">
                    <a:solidFill>
                      <a:srgbClr val="3333FF"/>
                    </a:solidFill>
                    <a:latin typeface="Arial" charset="0"/>
                    <a:cs typeface="Arial" charset="0"/>
                  </a:rPr>
                  <a:t>one superclass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 flipH="1">
                <a:off x="1219200" y="2971497"/>
                <a:ext cx="2362200" cy="533400"/>
              </a:xfrm>
              <a:prstGeom prst="line">
                <a:avLst/>
              </a:prstGeom>
              <a:ln w="25400">
                <a:solidFill>
                  <a:srgbClr val="CC33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25" name="Rectangle 3"/>
          <p:cNvSpPr txBox="1">
            <a:spLocks noChangeArrowheads="1"/>
          </p:cNvSpPr>
          <p:nvPr/>
        </p:nvSpPr>
        <p:spPr bwMode="auto">
          <a:xfrm>
            <a:off x="92765" y="720675"/>
            <a:ext cx="8839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1200"/>
              </a:spcBef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1061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dirty="0">
                <a:cs typeface="Arial" charset="0"/>
              </a:rPr>
              <a:t>Inheritance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31</a:t>
            </a:fld>
            <a:endParaRPr lang="en-US"/>
          </a:p>
        </p:txBody>
      </p:sp>
      <p:grpSp>
        <p:nvGrpSpPr>
          <p:cNvPr id="35843" name="Group 65"/>
          <p:cNvGrpSpPr>
            <a:grpSpLocks/>
          </p:cNvGrpSpPr>
          <p:nvPr/>
        </p:nvGrpSpPr>
        <p:grpSpPr bwMode="auto">
          <a:xfrm>
            <a:off x="4191000" y="1308100"/>
            <a:ext cx="4800600" cy="3884613"/>
            <a:chOff x="1447800" y="1219200"/>
            <a:chExt cx="6324600" cy="4039232"/>
          </a:xfrm>
        </p:grpSpPr>
        <p:grpSp>
          <p:nvGrpSpPr>
            <p:cNvPr id="35851" name="Group 15"/>
            <p:cNvGrpSpPr>
              <a:grpSpLocks/>
            </p:cNvGrpSpPr>
            <p:nvPr/>
          </p:nvGrpSpPr>
          <p:grpSpPr bwMode="auto">
            <a:xfrm>
              <a:off x="3657600" y="1219200"/>
              <a:ext cx="1828800" cy="1931739"/>
              <a:chOff x="-3429000" y="1600200"/>
              <a:chExt cx="1828800" cy="193173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3428117" y="1600200"/>
                <a:ext cx="1827944" cy="3070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b="1" dirty="0">
                    <a:latin typeface="+mn-lt"/>
                  </a:rPr>
                  <a:t>Shape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-3428117" y="1981509"/>
                <a:ext cx="1827944" cy="3070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latin typeface="+mn-lt"/>
                  </a:rPr>
                  <a:t>Color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3428117" y="2362818"/>
                <a:ext cx="1827944" cy="1168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getColor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setColor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i="1" dirty="0">
                    <a:solidFill>
                      <a:srgbClr val="FF0000"/>
                    </a:solidFill>
                    <a:latin typeface="+mn-lt"/>
                  </a:rPr>
                  <a:t>draw()</a:t>
                </a:r>
              </a:p>
              <a:p>
                <a:pPr eaLnBrk="1" hangingPunct="1">
                  <a:defRPr/>
                </a:pPr>
                <a:r>
                  <a:rPr lang="en-US" sz="1400" i="1" dirty="0" err="1">
                    <a:solidFill>
                      <a:srgbClr val="FF0000"/>
                    </a:solidFill>
                    <a:latin typeface="+mn-lt"/>
                  </a:rPr>
                  <a:t>getPerimeter</a:t>
                </a:r>
                <a:r>
                  <a:rPr lang="en-US" sz="1400" i="1" dirty="0">
                    <a:solidFill>
                      <a:srgbClr val="FF0000"/>
                    </a:solidFill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i="1" dirty="0" err="1">
                    <a:solidFill>
                      <a:srgbClr val="FF0000"/>
                    </a:solidFill>
                    <a:latin typeface="+mn-lt"/>
                  </a:rPr>
                  <a:t>getArea</a:t>
                </a:r>
                <a:r>
                  <a:rPr lang="en-US" sz="1400" i="1" dirty="0">
                    <a:solidFill>
                      <a:srgbClr val="FF0000"/>
                    </a:solidFill>
                    <a:latin typeface="+mn-lt"/>
                  </a:rPr>
                  <a:t>()</a:t>
                </a:r>
              </a:p>
            </p:txBody>
          </p:sp>
        </p:grpSp>
        <p:grpSp>
          <p:nvGrpSpPr>
            <p:cNvPr id="35852" name="Group 23"/>
            <p:cNvGrpSpPr>
              <a:grpSpLocks/>
            </p:cNvGrpSpPr>
            <p:nvPr/>
          </p:nvGrpSpPr>
          <p:grpSpPr bwMode="auto">
            <a:xfrm>
              <a:off x="1447800" y="2590934"/>
              <a:ext cx="1828800" cy="2667498"/>
              <a:chOff x="-3429000" y="1600334"/>
              <a:chExt cx="1828800" cy="266749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-3429000" y="1600322"/>
                <a:ext cx="1827944" cy="3070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b="1" dirty="0">
                    <a:latin typeface="+mn-lt"/>
                  </a:rPr>
                  <a:t>Circle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-3429000" y="1981630"/>
                <a:ext cx="1827944" cy="5232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latin typeface="+mn-lt"/>
                  </a:rPr>
                  <a:t>Center</a:t>
                </a:r>
              </a:p>
              <a:p>
                <a:pPr eaLnBrk="1" hangingPunct="1">
                  <a:defRPr/>
                </a:pPr>
                <a:r>
                  <a:rPr lang="en-US" sz="1400" dirty="0">
                    <a:latin typeface="+mn-lt"/>
                  </a:rPr>
                  <a:t>Radius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-3429000" y="2667238"/>
                <a:ext cx="1828800" cy="160059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getCenter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setCenter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getRadius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setRadius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strike="sngStrike" dirty="0">
                    <a:latin typeface="+mn-lt"/>
                  </a:rPr>
                  <a:t>draw()</a:t>
                </a:r>
              </a:p>
              <a:p>
                <a:pPr eaLnBrk="1" hangingPunct="1">
                  <a:defRPr/>
                </a:pPr>
                <a:r>
                  <a:rPr lang="en-US" sz="1400" strike="sngStrike" dirty="0" err="1">
                    <a:latin typeface="+mn-lt"/>
                  </a:rPr>
                  <a:t>getPerimeter</a:t>
                </a:r>
                <a:r>
                  <a:rPr lang="en-US" sz="1400" strike="sngStrike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strike="sngStrike" dirty="0" err="1">
                    <a:latin typeface="+mn-lt"/>
                  </a:rPr>
                  <a:t>getArea</a:t>
                </a:r>
                <a:r>
                  <a:rPr lang="en-US" sz="1400" strike="sngStrike" dirty="0">
                    <a:latin typeface="+mn-lt"/>
                  </a:rPr>
                  <a:t>()</a:t>
                </a:r>
              </a:p>
            </p:txBody>
          </p:sp>
        </p:grpSp>
        <p:sp>
          <p:nvSpPr>
            <p:cNvPr id="31" name="Right Arrow 30"/>
            <p:cNvSpPr/>
            <p:nvPr/>
          </p:nvSpPr>
          <p:spPr>
            <a:xfrm>
              <a:off x="2361772" y="1295132"/>
              <a:ext cx="1296710" cy="305378"/>
            </a:xfrm>
            <a:prstGeom prst="rightArrow">
              <a:avLst>
                <a:gd name="adj1" fmla="val 0"/>
                <a:gd name="adj2" fmla="val 5229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/>
            </a:p>
          </p:txBody>
        </p:sp>
        <p:grpSp>
          <p:nvGrpSpPr>
            <p:cNvPr id="35854" name="Group 32"/>
            <p:cNvGrpSpPr>
              <a:grpSpLocks/>
            </p:cNvGrpSpPr>
            <p:nvPr/>
          </p:nvGrpSpPr>
          <p:grpSpPr bwMode="auto">
            <a:xfrm>
              <a:off x="5943600" y="2554417"/>
              <a:ext cx="1828800" cy="2667498"/>
              <a:chOff x="-3429000" y="1600786"/>
              <a:chExt cx="1828800" cy="2667498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-3428144" y="1600975"/>
                <a:ext cx="1827944" cy="3070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b="1" dirty="0">
                    <a:latin typeface="+mn-lt"/>
                  </a:rPr>
                  <a:t>Rectangle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-3428144" y="1982283"/>
                <a:ext cx="1827944" cy="5232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>
                    <a:latin typeface="+mn-lt"/>
                  </a:rPr>
                  <a:t>Length</a:t>
                </a:r>
              </a:p>
              <a:p>
                <a:pPr eaLnBrk="1" hangingPunct="1">
                  <a:defRPr/>
                </a:pPr>
                <a:r>
                  <a:rPr lang="en-US" sz="1400" dirty="0">
                    <a:latin typeface="+mn-lt"/>
                  </a:rPr>
                  <a:t>Width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-3429000" y="2667690"/>
                <a:ext cx="1828800" cy="160059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getLenght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setLenght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getWidth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dirty="0" err="1">
                    <a:latin typeface="+mn-lt"/>
                  </a:rPr>
                  <a:t>setWidth</a:t>
                </a:r>
                <a:r>
                  <a:rPr lang="en-US" sz="1400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strike="sngStrike" dirty="0">
                    <a:latin typeface="+mn-lt"/>
                  </a:rPr>
                  <a:t>draw()</a:t>
                </a:r>
              </a:p>
              <a:p>
                <a:pPr eaLnBrk="1" hangingPunct="1">
                  <a:defRPr/>
                </a:pPr>
                <a:r>
                  <a:rPr lang="en-US" sz="1400" strike="sngStrike" dirty="0" err="1">
                    <a:latin typeface="+mn-lt"/>
                  </a:rPr>
                  <a:t>getPerimeter</a:t>
                </a:r>
                <a:r>
                  <a:rPr lang="en-US" sz="1400" strike="sngStrike" dirty="0">
                    <a:latin typeface="+mn-lt"/>
                  </a:rPr>
                  <a:t>()</a:t>
                </a:r>
              </a:p>
              <a:p>
                <a:pPr eaLnBrk="1" hangingPunct="1">
                  <a:defRPr/>
                </a:pPr>
                <a:r>
                  <a:rPr lang="en-US" sz="1400" strike="sngStrike" dirty="0" err="1">
                    <a:latin typeface="+mn-lt"/>
                  </a:rPr>
                  <a:t>getArea</a:t>
                </a:r>
                <a:r>
                  <a:rPr lang="en-US" sz="1400" strike="sngStrike" dirty="0">
                    <a:latin typeface="+mn-lt"/>
                  </a:rPr>
                  <a:t>()</a:t>
                </a:r>
              </a:p>
            </p:txBody>
          </p:sp>
        </p:grpSp>
        <p:sp>
          <p:nvSpPr>
            <p:cNvPr id="37" name="Right Arrow 36"/>
            <p:cNvSpPr/>
            <p:nvPr/>
          </p:nvSpPr>
          <p:spPr>
            <a:xfrm rot="10800000">
              <a:off x="5486426" y="1295132"/>
              <a:ext cx="1372003" cy="305378"/>
            </a:xfrm>
            <a:prstGeom prst="rightArrow">
              <a:avLst>
                <a:gd name="adj1" fmla="val 0"/>
                <a:gd name="adj2" fmla="val 5229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/>
            </a:p>
          </p:txBody>
        </p:sp>
        <p:cxnSp>
          <p:nvCxnSpPr>
            <p:cNvPr id="39" name="Straight Connector 38"/>
            <p:cNvCxnSpPr>
              <a:stCxn id="31" idx="1"/>
            </p:cNvCxnSpPr>
            <p:nvPr/>
          </p:nvCxnSpPr>
          <p:spPr>
            <a:xfrm rot="10800000" flipV="1">
              <a:off x="2361772" y="1448646"/>
              <a:ext cx="2091" cy="11422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4" idx="0"/>
            </p:cNvCxnSpPr>
            <p:nvPr/>
          </p:nvCxnSpPr>
          <p:spPr>
            <a:xfrm>
              <a:off x="6858429" y="1448646"/>
              <a:ext cx="0" cy="11059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Line Callout 2 (Accent Bar) 1"/>
          <p:cNvSpPr/>
          <p:nvPr/>
        </p:nvSpPr>
        <p:spPr>
          <a:xfrm>
            <a:off x="0" y="1163638"/>
            <a:ext cx="3962400" cy="658812"/>
          </a:xfrm>
          <a:prstGeom prst="accentCallout2">
            <a:avLst>
              <a:gd name="adj1" fmla="val 25901"/>
              <a:gd name="adj2" fmla="val 105765"/>
              <a:gd name="adj3" fmla="val -2939"/>
              <a:gd name="adj4" fmla="val 115718"/>
              <a:gd name="adj5" fmla="val 25657"/>
              <a:gd name="adj6" fmla="val 1473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r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000">
                <a:solidFill>
                  <a:prstClr val="black"/>
                </a:solidFill>
                <a:latin typeface="Arial" charset="0"/>
                <a:cs typeface="Arial" charset="0"/>
              </a:rPr>
              <a:t>Shape is </a:t>
            </a:r>
            <a:r>
              <a:rPr lang="en-US" altLang="en-US" sz="2000">
                <a:solidFill>
                  <a:srgbClr val="E31DE3"/>
                </a:solidFill>
                <a:latin typeface="Arial" charset="0"/>
                <a:cs typeface="Arial" charset="0"/>
              </a:rPr>
              <a:t>superclass</a:t>
            </a:r>
          </a:p>
        </p:txBody>
      </p:sp>
      <p:sp>
        <p:nvSpPr>
          <p:cNvPr id="21" name="Line Callout 2 (Accent Bar) 20"/>
          <p:cNvSpPr/>
          <p:nvPr/>
        </p:nvSpPr>
        <p:spPr>
          <a:xfrm>
            <a:off x="0" y="1976438"/>
            <a:ext cx="3962400" cy="660400"/>
          </a:xfrm>
          <a:prstGeom prst="accentCallout2">
            <a:avLst>
              <a:gd name="adj1" fmla="val 25901"/>
              <a:gd name="adj2" fmla="val 105765"/>
              <a:gd name="adj3" fmla="val 19772"/>
              <a:gd name="adj4" fmla="val 121014"/>
              <a:gd name="adj5" fmla="val -10681"/>
              <a:gd name="adj6" fmla="val 1492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lang="en-US" altLang="en-US" sz="2000">
                <a:solidFill>
                  <a:schemeClr val="tx1"/>
                </a:solidFill>
                <a:latin typeface="Arial" charset="0"/>
                <a:cs typeface="Arial" charset="0"/>
              </a:rPr>
              <a:t>Circle </a:t>
            </a:r>
            <a:r>
              <a:rPr lang="en-US" altLang="en-US" sz="2000">
                <a:solidFill>
                  <a:prstClr val="black"/>
                </a:solidFill>
                <a:latin typeface="Arial" charset="0"/>
                <a:cs typeface="Arial" charset="0"/>
              </a:rPr>
              <a:t>and </a:t>
            </a:r>
            <a:r>
              <a:rPr lang="en-US" altLang="en-US" sz="2000">
                <a:solidFill>
                  <a:schemeClr val="tx1"/>
                </a:solidFill>
                <a:latin typeface="Arial" charset="0"/>
                <a:cs typeface="Arial" charset="0"/>
              </a:rPr>
              <a:t>Rectangle </a:t>
            </a:r>
            <a:r>
              <a:rPr lang="en-US" altLang="en-US" sz="2000">
                <a:solidFill>
                  <a:prstClr val="black"/>
                </a:solidFill>
                <a:latin typeface="Arial" charset="0"/>
                <a:cs typeface="Arial" charset="0"/>
              </a:rPr>
              <a:t>has </a:t>
            </a:r>
            <a:r>
              <a:rPr lang="en-US" altLang="en-US" sz="2000">
                <a:solidFill>
                  <a:srgbClr val="E31DE3"/>
                </a:solidFill>
                <a:latin typeface="Arial" charset="0"/>
                <a:cs typeface="Arial" charset="0"/>
              </a:rPr>
              <a:t>Color</a:t>
            </a:r>
            <a:r>
              <a:rPr lang="en-US" altLang="en-US" sz="2000">
                <a:solidFill>
                  <a:prstClr val="black"/>
                </a:solidFill>
                <a:latin typeface="Arial" charset="0"/>
                <a:cs typeface="Arial" charset="0"/>
              </a:rPr>
              <a:t> property</a:t>
            </a:r>
            <a:endParaRPr lang="en-US" sz="180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940175" y="2889250"/>
            <a:ext cx="3962400" cy="3333750"/>
            <a:chOff x="3939915" y="2888790"/>
            <a:chExt cx="3962400" cy="3333840"/>
          </a:xfrm>
        </p:grpSpPr>
        <p:sp>
          <p:nvSpPr>
            <p:cNvPr id="22" name="Line Callout 2 (Accent Bar) 21"/>
            <p:cNvSpPr/>
            <p:nvPr/>
          </p:nvSpPr>
          <p:spPr>
            <a:xfrm>
              <a:off x="3939915" y="5562212"/>
              <a:ext cx="3962400" cy="660418"/>
            </a:xfrm>
            <a:prstGeom prst="accentCallout2">
              <a:avLst>
                <a:gd name="adj1" fmla="val -5895"/>
                <a:gd name="adj2" fmla="val 105008"/>
                <a:gd name="adj3" fmla="val -34735"/>
                <a:gd name="adj4" fmla="val 75995"/>
                <a:gd name="adj5" fmla="val -403515"/>
                <a:gd name="adj6" fmla="val 4100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algn="ctr" eaLnBrk="1" hangingPunct="1">
                <a:spcBef>
                  <a:spcPts val="600"/>
                </a:spcBef>
                <a:defRPr/>
              </a:pPr>
              <a:r>
                <a:rPr lang="en-US" alt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Circle </a:t>
              </a:r>
              <a:r>
                <a:rPr lang="en-US" altLang="en-US" sz="2000">
                  <a:solidFill>
                    <a:prstClr val="black"/>
                  </a:solidFill>
                  <a:latin typeface="Arial" charset="0"/>
                  <a:cs typeface="Arial" charset="0"/>
                </a:rPr>
                <a:t>and </a:t>
              </a:r>
              <a:r>
                <a:rPr lang="en-US" altLang="en-US" sz="2000">
                  <a:solidFill>
                    <a:schemeClr val="tx1"/>
                  </a:solidFill>
                  <a:latin typeface="Arial" charset="0"/>
                  <a:cs typeface="Arial" charset="0"/>
                </a:rPr>
                <a:t>Rectangle </a:t>
              </a:r>
              <a:r>
                <a:rPr lang="en-US" altLang="en-US" sz="2000">
                  <a:solidFill>
                    <a:prstClr val="black"/>
                  </a:solidFill>
                  <a:latin typeface="Arial" charset="0"/>
                  <a:cs typeface="Arial" charset="0"/>
                </a:rPr>
                <a:t>are </a:t>
              </a:r>
              <a:r>
                <a:rPr lang="en-US" altLang="en-US" sz="2000">
                  <a:solidFill>
                    <a:srgbClr val="E31DE3"/>
                  </a:solidFill>
                  <a:latin typeface="Arial" charset="0"/>
                  <a:cs typeface="Arial" charset="0"/>
                </a:rPr>
                <a:t>subclasses</a:t>
              </a:r>
              <a:endParaRPr lang="en-US" altLang="en-US" sz="200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6933940" y="2888790"/>
              <a:ext cx="669925" cy="244481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0800" y="2959100"/>
            <a:ext cx="41402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Circle </a:t>
            </a:r>
            <a:r>
              <a:rPr lang="en-US" altLang="en-US" sz="1800">
                <a:solidFill>
                  <a:srgbClr val="E31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Shape, but Shape </a:t>
            </a:r>
            <a:r>
              <a:rPr lang="en-US" altLang="en-US" sz="1800">
                <a:solidFill>
                  <a:srgbClr val="E31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a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Circle.</a:t>
            </a:r>
          </a:p>
          <a:p>
            <a:pPr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altLang="en-US" sz="1800">
                <a:solidFill>
                  <a:srgbClr val="E31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en-US" sz="1800">
                <a:solidFill>
                  <a:srgbClr val="E31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getPerimeter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en-US" sz="1800">
                <a:solidFill>
                  <a:srgbClr val="E31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getArea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() in Circle overriding method draw() , getPerimeter(), getArea() in Shape.</a:t>
            </a:r>
          </a:p>
          <a:p>
            <a:pPr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If we add/remove property to/from Shape, then it’s </a:t>
            </a:r>
            <a:r>
              <a:rPr lang="en-US" altLang="en-US" sz="1800">
                <a:solidFill>
                  <a:srgbClr val="E31D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affected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to Circle and Rectangle.</a:t>
            </a:r>
          </a:p>
        </p:txBody>
      </p:sp>
    </p:spTree>
    <p:extLst>
      <p:ext uri="{BB962C8B-B14F-4D97-AF65-F5344CB8AC3E}">
        <p14:creationId xmlns:p14="http://schemas.microsoft.com/office/powerpoint/2010/main" val="39464074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Inheritance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SzPct val="120000"/>
            </a:pPr>
            <a:r>
              <a:rPr lang="en-US" altLang="en-US" sz="2400" b="1" smtClean="0"/>
              <a:t>Final class: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000" smtClean="0"/>
              <a:t>You can declare an class is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en-US" sz="2000" smtClean="0"/>
              <a:t> - this prevents the class from being subclassed.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000" smtClean="0"/>
              <a:t>Of course, an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en-US" sz="2000" smtClean="0"/>
              <a:t> class cannot be a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en-US" sz="2000" smtClean="0"/>
              <a:t> class.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D3341C1-152F-4F41-8E4F-E007F85803C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pic>
        <p:nvPicPr>
          <p:cNvPr id="12293" name="Picture 6" descr="https://encrypted-tbn1.gstatic.com/images?q=tbn:ANd9GcREZoxv5DRh-y5Xp4GkgX_9ef23eLkiPFe_vtujNn7oZHB-Qw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19400"/>
            <a:ext cx="35814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6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Superclasses and Subclasses</a:t>
            </a:r>
            <a:r>
              <a:rPr lang="en-US" altLang="en-US" sz="3200" smtClean="0"/>
              <a:t/>
            </a:r>
            <a:br>
              <a:rPr lang="en-US" altLang="en-US" sz="3200" smtClean="0"/>
            </a:br>
            <a:r>
              <a:rPr lang="en-US" altLang="en-US" sz="1600">
                <a:solidFill>
                  <a:schemeClr val="tx1"/>
                </a:solidFill>
              </a:rPr>
              <a:t>Contructor and Finalizers </a:t>
            </a:r>
            <a:endParaRPr lang="en-US" altLang="en-US" sz="24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/>
              <a:t>Instantiating subclass object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i="1"/>
              <a:t>Chain of constructor calls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S</a:t>
            </a:r>
            <a:r>
              <a:rPr lang="en-US" altLang="en-US" smtClean="0"/>
              <a:t>ubclass </a:t>
            </a:r>
            <a:r>
              <a:rPr lang="en-US" altLang="en-US"/>
              <a:t>constructor </a:t>
            </a:r>
            <a:r>
              <a:rPr lang="en-US" altLang="en-US" b="1"/>
              <a:t>invokes</a:t>
            </a:r>
            <a:r>
              <a:rPr lang="en-US" altLang="en-US"/>
              <a:t> superclass constructor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en-US" b="1"/>
              <a:t>Implicitly</a:t>
            </a:r>
            <a:r>
              <a:rPr lang="en-US" altLang="en-US"/>
              <a:t> or </a:t>
            </a:r>
            <a:r>
              <a:rPr lang="en-US" altLang="en-US" b="1"/>
              <a:t>explicitly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Base of inheritance hierarchy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Last constructor called in chain is </a:t>
            </a:r>
            <a:r>
              <a:rPr lang="en-US" altLang="en-US">
                <a:latin typeface="Lucida Console" panose="020B0609040504020204" pitchFamily="49" charset="0"/>
              </a:rPr>
              <a:t>Object</a:t>
            </a:r>
            <a:r>
              <a:rPr lang="en-US" altLang="en-US"/>
              <a:t>’s constructor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Original subclass constructor’s body finishes executing last.</a:t>
            </a:r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9FEB91F-6021-4463-9A3D-182C6FEEAB5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prstClr val="white"/>
                </a:solidFill>
              </a:rPr>
              <a:t>Superclasses and Subclasses</a:t>
            </a:r>
            <a:r>
              <a:rPr lang="en-US" altLang="en-US" sz="3200">
                <a:solidFill>
                  <a:prstClr val="white"/>
                </a:solidFill>
              </a:rPr>
              <a:t/>
            </a:r>
            <a:br>
              <a:rPr lang="en-US" altLang="en-US" sz="3200">
                <a:solidFill>
                  <a:prstClr val="white"/>
                </a:solidFill>
              </a:rPr>
            </a:br>
            <a:r>
              <a:rPr lang="en-US" altLang="en-US" sz="1600">
                <a:solidFill>
                  <a:prstClr val="black"/>
                </a:solidFill>
              </a:rPr>
              <a:t>Contructor and Finalizers 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>Examples: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6831" y="1240784"/>
            <a:ext cx="425858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nsolas"/>
              </a:rPr>
              <a:t> Building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    Building()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smtClean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smtClean="0">
                <a:solidFill>
                  <a:srgbClr val="2A00FF"/>
                </a:solidFill>
                <a:latin typeface="Consolas"/>
              </a:rPr>
              <a:t>"b "</a:t>
            </a:r>
            <a:r>
              <a:rPr lang="en-US" sz="1400" b="1" i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400" smtClean="0">
              <a:latin typeface="Consolas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    Building(String </a:t>
            </a:r>
            <a:r>
              <a:rPr lang="en-US" sz="140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smtClean="0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 smtClean="0">
                <a:solidFill>
                  <a:srgbClr val="2A00FF"/>
                </a:solidFill>
                <a:latin typeface="Consolas"/>
              </a:rPr>
              <a:t>"bn "</a:t>
            </a:r>
            <a:r>
              <a:rPr lang="en-US" sz="1400" b="1" i="1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i="1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789467" y="3106727"/>
            <a:ext cx="5962647" cy="3108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House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Building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House()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>
                <a:solidFill>
                  <a:srgbClr val="2A00FF"/>
                </a:solidFill>
                <a:latin typeface="Consolas"/>
              </a:rPr>
              <a:t>"h "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House(String </a:t>
            </a:r>
            <a:r>
              <a:rPr lang="en-US" sz="140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4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.print(</a:t>
            </a:r>
            <a:r>
              <a:rPr lang="en-US" sz="1400" b="1" i="1">
                <a:solidFill>
                  <a:srgbClr val="2A00FF"/>
                </a:solidFill>
                <a:latin typeface="Consolas"/>
              </a:rPr>
              <a:t>"hn "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 House(</a:t>
            </a:r>
            <a:r>
              <a:rPr lang="en-US" sz="1400" b="1">
                <a:solidFill>
                  <a:srgbClr val="2A00FF"/>
                </a:solidFill>
                <a:latin typeface="Consolas"/>
              </a:rPr>
              <a:t>"x "</a:t>
            </a:r>
            <a:r>
              <a:rPr lang="en-US" sz="1400" b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478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Superclasses and Subclasses</a:t>
            </a:r>
            <a:br>
              <a:rPr lang="en-US" altLang="en-US" sz="2800" smtClean="0"/>
            </a:br>
            <a:r>
              <a:rPr lang="en-US" altLang="en-US" sz="1600">
                <a:solidFill>
                  <a:schemeClr val="tx1"/>
                </a:solidFill>
              </a:rPr>
              <a:t>Contructor and Finalizers </a:t>
            </a:r>
            <a:endParaRPr lang="en-US" altLang="en-US" sz="240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/>
              <a:t>Garbage collecting subclass object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Chain of </a:t>
            </a:r>
            <a:r>
              <a:rPr lang="en-US" altLang="en-US" sz="2000">
                <a:latin typeface="Lucida Console" panose="020B0609040504020204" pitchFamily="49" charset="0"/>
              </a:rPr>
              <a:t>finalize</a:t>
            </a:r>
            <a:r>
              <a:rPr lang="en-US" altLang="en-US" sz="2000"/>
              <a:t> method calls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 b="1"/>
              <a:t>Reverse</a:t>
            </a:r>
            <a:r>
              <a:rPr lang="en-US" altLang="en-US"/>
              <a:t> order of constructor chain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Finalizer of </a:t>
            </a:r>
            <a:r>
              <a:rPr lang="en-US" altLang="en-US" b="1"/>
              <a:t>subclass called first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Finalizer of </a:t>
            </a:r>
            <a:r>
              <a:rPr lang="en-US" altLang="en-US" b="1"/>
              <a:t>next superclass </a:t>
            </a:r>
            <a:r>
              <a:rPr lang="en-US" altLang="en-US"/>
              <a:t>up hierarchy next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Continue up hierarchy until final superreached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After final superclass (</a:t>
            </a:r>
            <a:r>
              <a:rPr lang="en-US" altLang="en-US">
                <a:latin typeface="Lucida Console" panose="020B0609040504020204" pitchFamily="49" charset="0"/>
              </a:rPr>
              <a:t>Object</a:t>
            </a:r>
            <a:r>
              <a:rPr lang="en-US" altLang="en-US"/>
              <a:t>) finalizer, object removed from memory</a:t>
            </a:r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9FEB91F-6021-4463-9A3D-182C6FEEAB5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super keyword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en-US" sz="2400" smtClean="0"/>
              <a:t>Can use </a:t>
            </a:r>
            <a:r>
              <a:rPr lang="en-US" altLang="en-US" sz="2400" b="1" smtClean="0">
                <a:solidFill>
                  <a:srgbClr val="FF0000"/>
                </a:solidFill>
              </a:rPr>
              <a:t>super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keyword to access all (non-private) superclass methods.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altLang="en-US" sz="2000" smtClean="0"/>
              <a:t>even those replaced with new versions in the derived class.</a:t>
            </a:r>
          </a:p>
          <a:p>
            <a:pPr algn="just">
              <a:spcBef>
                <a:spcPts val="1200"/>
              </a:spcBef>
            </a:pPr>
            <a:r>
              <a:rPr lang="en-US" altLang="en-US" sz="2400" smtClean="0"/>
              <a:t>Can use </a:t>
            </a:r>
            <a:r>
              <a:rPr lang="en-US" altLang="en-US" sz="2400" b="1" smtClean="0">
                <a:solidFill>
                  <a:srgbClr val="FF0000"/>
                </a:solidFill>
              </a:rPr>
              <a:t>super() </a:t>
            </a:r>
            <a:r>
              <a:rPr lang="en-US" altLang="en-US" sz="2400" smtClean="0"/>
              <a:t>to call base class constructor.</a:t>
            </a:r>
          </a:p>
          <a:p>
            <a:pPr algn="just">
              <a:spcBef>
                <a:spcPts val="1200"/>
              </a:spcBef>
            </a:pPr>
            <a:endParaRPr lang="en-US" altLang="en-US" sz="2400"/>
          </a:p>
          <a:p>
            <a:pPr algn="just">
              <a:spcBef>
                <a:spcPts val="1200"/>
              </a:spcBef>
            </a:pPr>
            <a:endParaRPr lang="en-US" altLang="en-US" sz="2400" smtClean="0"/>
          </a:p>
          <a:p>
            <a:pPr algn="just">
              <a:spcBef>
                <a:spcPts val="1200"/>
              </a:spcBef>
            </a:pPr>
            <a:endParaRPr lang="en-US" altLang="en-US" sz="2400"/>
          </a:p>
          <a:p>
            <a:pPr algn="just">
              <a:spcBef>
                <a:spcPts val="1200"/>
              </a:spcBef>
            </a:pPr>
            <a:endParaRPr lang="en-US" altLang="en-US" sz="2400" smtClean="0"/>
          </a:p>
          <a:p>
            <a:pPr algn="just">
              <a:spcBef>
                <a:spcPts val="1200"/>
              </a:spcBef>
            </a:pPr>
            <a:endParaRPr lang="en-US" altLang="en-US" sz="2400"/>
          </a:p>
          <a:p>
            <a:pPr algn="just">
              <a:spcBef>
                <a:spcPts val="1200"/>
              </a:spcBef>
            </a:pPr>
            <a:endParaRPr lang="en-US" altLang="en-US" sz="2400" smtClean="0"/>
          </a:p>
          <a:p>
            <a:pPr algn="just">
              <a:spcBef>
                <a:spcPts val="1200"/>
              </a:spcBef>
            </a:pPr>
            <a:r>
              <a:rPr lang="en-US" altLang="en-US" sz="2400">
                <a:solidFill>
                  <a:srgbClr val="FF0000"/>
                </a:solidFill>
              </a:rPr>
              <a:t>Subclass methods are </a:t>
            </a:r>
            <a:r>
              <a:rPr lang="en-US" altLang="en-US" sz="2400" b="1">
                <a:solidFill>
                  <a:srgbClr val="FF0000"/>
                </a:solidFill>
              </a:rPr>
              <a:t>not</a:t>
            </a:r>
            <a:r>
              <a:rPr lang="en-US" altLang="en-US" sz="2400">
                <a:solidFill>
                  <a:srgbClr val="FF0000"/>
                </a:solidFill>
              </a:rPr>
              <a:t> superclass </a:t>
            </a:r>
            <a:r>
              <a:rPr lang="en-US" altLang="en-US" sz="2400" smtClean="0">
                <a:solidFill>
                  <a:srgbClr val="FF0000"/>
                </a:solidFill>
              </a:rPr>
              <a:t>methods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36</a:t>
            </a:fld>
            <a:endParaRPr lang="en-US"/>
          </a:p>
        </p:txBody>
      </p:sp>
      <p:pic>
        <p:nvPicPr>
          <p:cNvPr id="64516" name="Picture 5" descr="https://upload.wikimedia.org/wikipedia/commons/thumb/2/2e/Calling_super_in_ruby.jpg/200px-Calling_super_in_rub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686" y="2653847"/>
            <a:ext cx="2445517" cy="308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http://www.studytonight.com/java/images/super-exampl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21"/>
          <a:stretch/>
        </p:blipFill>
        <p:spPr bwMode="auto">
          <a:xfrm>
            <a:off x="954314" y="2840265"/>
            <a:ext cx="3661229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5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Casting Objects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SzPct val="10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en-US" sz="2000" smtClean="0">
                <a:latin typeface="Arial" charset="0"/>
                <a:cs typeface="Arial" charset="0"/>
              </a:rPr>
              <a:t>Java permits</a:t>
            </a:r>
            <a:r>
              <a:rPr lang="en-US" altLang="en-US" sz="2000" baseline="30000" smtClean="0">
                <a:latin typeface="Arial" charset="0"/>
                <a:cs typeface="Arial" charset="0"/>
              </a:rPr>
              <a:t>[cho phép]</a:t>
            </a:r>
            <a:r>
              <a:rPr lang="en-US" altLang="en-US" sz="2000" smtClean="0">
                <a:latin typeface="Arial" charset="0"/>
                <a:cs typeface="Arial" charset="0"/>
              </a:rPr>
              <a:t> an object of a </a:t>
            </a:r>
            <a:r>
              <a:rPr lang="en-US" altLang="en-US" sz="2000" smtClean="0">
                <a:solidFill>
                  <a:srgbClr val="3333FF"/>
                </a:solidFill>
                <a:latin typeface="Arial" charset="0"/>
                <a:cs typeface="Arial" charset="0"/>
              </a:rPr>
              <a:t>subclass type </a:t>
            </a:r>
            <a:r>
              <a:rPr lang="en-US" altLang="en-US" sz="2000" smtClean="0">
                <a:latin typeface="Arial" charset="0"/>
                <a:cs typeface="Arial" charset="0"/>
              </a:rPr>
              <a:t>to be treated </a:t>
            </a:r>
            <a:r>
              <a:rPr lang="en-US" altLang="en-US" sz="2000" smtClean="0">
                <a:solidFill>
                  <a:srgbClr val="3333FF"/>
                </a:solidFill>
                <a:latin typeface="Arial" charset="0"/>
                <a:cs typeface="Arial" charset="0"/>
              </a:rPr>
              <a:t>as an object of any superclass type</a:t>
            </a:r>
            <a:r>
              <a:rPr lang="en-US" altLang="en-US" sz="2000" smtClean="0">
                <a:latin typeface="Arial" charset="0"/>
                <a:cs typeface="Arial" charset="0"/>
              </a:rPr>
              <a:t>. </a:t>
            </a:r>
            <a:r>
              <a:rPr lang="en-US" altLang="en-US" sz="2000" i="1" smtClean="0">
                <a:latin typeface="Arial" charset="0"/>
                <a:cs typeface="Arial" charset="0"/>
              </a:rPr>
              <a:t>This is called upcasting. </a:t>
            </a:r>
            <a:endParaRPr lang="en-US" altLang="en-US" sz="2400" i="1" smtClean="0">
              <a:latin typeface="Arial" charset="0"/>
              <a:cs typeface="Arial" charset="0"/>
            </a:endParaRPr>
          </a:p>
          <a:p>
            <a:pPr algn="just">
              <a:spcBef>
                <a:spcPts val="1200"/>
              </a:spcBef>
              <a:buSzPct val="100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en-US" sz="2000" smtClean="0">
                <a:latin typeface="Arial" charset="0"/>
                <a:cs typeface="Arial" charset="0"/>
              </a:rPr>
              <a:t>Upcasting </a:t>
            </a:r>
            <a:r>
              <a:rPr lang="en-US" altLang="en-US" sz="2000">
                <a:latin typeface="Arial" charset="0"/>
                <a:cs typeface="Arial" charset="0"/>
              </a:rPr>
              <a:t>and downcasting are </a:t>
            </a:r>
            <a:r>
              <a:rPr lang="en-US" altLang="en-US" sz="2000">
                <a:solidFill>
                  <a:srgbClr val="3333FF"/>
                </a:solidFill>
                <a:latin typeface="Arial" charset="0"/>
                <a:cs typeface="Arial" charset="0"/>
              </a:rPr>
              <a:t>NOT like </a:t>
            </a:r>
            <a:r>
              <a:rPr lang="en-US" altLang="en-US" sz="2000">
                <a:latin typeface="Arial" charset="0"/>
                <a:cs typeface="Arial" charset="0"/>
              </a:rPr>
              <a:t>casting primitives from one to </a:t>
            </a:r>
            <a:r>
              <a:rPr lang="en-US" altLang="en-US" sz="2000" smtClean="0">
                <a:latin typeface="Arial" charset="0"/>
                <a:cs typeface="Arial" charset="0"/>
              </a:rPr>
              <a:t>other.</a:t>
            </a:r>
            <a:endParaRPr lang="en-US" altLang="en-US" sz="2000">
              <a:latin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37</a:t>
            </a:fld>
            <a:endParaRPr lang="en-US"/>
          </a:p>
        </p:txBody>
      </p:sp>
      <p:pic>
        <p:nvPicPr>
          <p:cNvPr id="67589" name="Picture 5" descr="http://www.studytonight.com/java/images/downcasting-in-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50564"/>
            <a:ext cx="40354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Callout 3 (Accent Bar) 1"/>
          <p:cNvSpPr/>
          <p:nvPr/>
        </p:nvSpPr>
        <p:spPr>
          <a:xfrm>
            <a:off x="4933950" y="4302964"/>
            <a:ext cx="3962400" cy="709612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3655"/>
              <a:gd name="adj6" fmla="val -35034"/>
              <a:gd name="adj7" fmla="val 67278"/>
              <a:gd name="adj8" fmla="val -5386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sz="2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Upcasting is done automatically.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4933950" y="5245939"/>
            <a:ext cx="3962400" cy="709612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21508"/>
              <a:gd name="adj6" fmla="val -17005"/>
              <a:gd name="adj7" fmla="val 55197"/>
              <a:gd name="adj8" fmla="val -470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sz="200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Downcasting must be manually done by the programmer</a:t>
            </a:r>
          </a:p>
        </p:txBody>
      </p:sp>
      <p:pic>
        <p:nvPicPr>
          <p:cNvPr id="67591" name="Picture 7" descr="http://javaimg.c4learn.com/2013/10/Type-Casting-Different-Form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17" y="2020139"/>
            <a:ext cx="3221038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cs typeface="Arial" charset="0"/>
              </a:rPr>
              <a:t>Casting </a:t>
            </a:r>
            <a:r>
              <a:rPr lang="en-US" altLang="en-US" smtClean="0">
                <a:cs typeface="Arial" charset="0"/>
              </a:rPr>
              <a:t>Objects Examples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7296" y="845601"/>
            <a:ext cx="7656287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Animal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eat()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2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200" b="1" i="1">
                <a:solidFill>
                  <a:srgbClr val="2A00FF"/>
                </a:solidFill>
                <a:latin typeface="Consolas"/>
              </a:rPr>
              <a:t>"Generic Animal Eating Generically"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200">
              <a:latin typeface="Consolas"/>
            </a:endParaRPr>
          </a:p>
          <a:p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Horse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Animal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eat()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2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200" b="1" i="1">
                <a:solidFill>
                  <a:srgbClr val="2A00FF"/>
                </a:solidFill>
                <a:latin typeface="Consolas"/>
              </a:rPr>
              <a:t>"Horse eating hay, oats, "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200" b="1" i="1">
                <a:solidFill>
                  <a:srgbClr val="2A00FF"/>
                </a:solidFill>
                <a:latin typeface="Consolas"/>
              </a:rPr>
              <a:t>"and horse treats"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buck()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System.</a:t>
            </a:r>
            <a:r>
              <a:rPr lang="en-US" sz="1200" b="1" i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.println(</a:t>
            </a:r>
            <a:r>
              <a:rPr lang="en-US" sz="1200" b="1" i="1">
                <a:solidFill>
                  <a:srgbClr val="2A00FF"/>
                </a:solidFill>
                <a:latin typeface="Consolas"/>
              </a:rPr>
              <a:t>"This is buck"</a:t>
            </a:r>
            <a:r>
              <a:rPr lang="en-US" sz="1200" b="1" i="1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}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837296" y="3894401"/>
            <a:ext cx="7656286" cy="2492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TestAnimals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200" b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Animal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Animal();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Animal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Horse(); </a:t>
            </a:r>
            <a:r>
              <a:rPr lang="en-US" sz="1200" b="1">
                <a:solidFill>
                  <a:srgbClr val="3F7F5F"/>
                </a:solidFill>
                <a:latin typeface="Consolas"/>
              </a:rPr>
              <a:t>// Animal ref, but a Horse object – upcasting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Horse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h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Horse();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.eat();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Runs what?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.eat();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Runs what?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>
                <a:solidFill>
                  <a:srgbClr val="3F7F5F"/>
                </a:solidFill>
                <a:latin typeface="Consolas"/>
              </a:rPr>
              <a:t>// What is the result?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Animal </a:t>
            </a:r>
            <a:r>
              <a:rPr lang="en-US" sz="1200">
                <a:solidFill>
                  <a:srgbClr val="6A3E3E"/>
                </a:solidFill>
                <a:latin typeface="Consolas"/>
              </a:rPr>
              <a:t>c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/>
              </a:rPr>
              <a:t> Horse();</a:t>
            </a: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    c1.buck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>
              <a:latin typeface="Consolas"/>
            </a:endParaRPr>
          </a:p>
          <a:p>
            <a:r>
              <a:rPr lang="en-US" sz="1200">
                <a:solidFill>
                  <a:srgbClr val="000000"/>
                </a:solidFill>
                <a:latin typeface="Consolas"/>
              </a:rPr>
              <a:t>}</a:t>
            </a:r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3135087" y="5757987"/>
            <a:ext cx="535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 algn="just">
              <a:buFont typeface="Wingdings" panose="05000000000000000000" pitchFamily="2" charset="2"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Cannot invoke </a:t>
            </a:r>
            <a:r>
              <a:rPr lang="en-US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subclass-only 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(Horse) </a:t>
            </a:r>
            <a:r>
              <a:rPr lang="en-US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methods on 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subclass </a:t>
            </a:r>
            <a:r>
              <a:rPr lang="en-US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object through superclass 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</a:rPr>
              <a:t>(Animal) </a:t>
            </a:r>
            <a:r>
              <a:rPr lang="en-US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2440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sz="3200" smtClean="0"/>
              <a:t>  Members in </a:t>
            </a:r>
            <a:r>
              <a:rPr lang="en-US" sz="3200" smtClean="0"/>
              <a:t>Inheritance </a:t>
            </a:r>
            <a:r>
              <a:rPr lang="en-US" sz="1800" smtClean="0">
                <a:solidFill>
                  <a:schemeClr val="tx1"/>
                </a:solidFill>
              </a:rPr>
              <a:t>(1/2)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protected</a:t>
            </a:r>
            <a:r>
              <a:rPr lang="en-US" altLang="en-US" sz="2400" smtClean="0"/>
              <a:t> access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Intermediate level of protection between </a:t>
            </a:r>
            <a:r>
              <a:rPr lang="en-US" altLang="en-US" sz="2000" b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public</a:t>
            </a:r>
            <a:r>
              <a:rPr lang="en-US" altLang="en-US" sz="2000" smtClean="0"/>
              <a:t> and </a:t>
            </a:r>
            <a:r>
              <a:rPr lang="en-US" altLang="en-US" sz="2000" b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private;</a:t>
            </a:r>
            <a:endParaRPr lang="en-US" altLang="en-US" sz="2000" b="1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protected</a:t>
            </a:r>
            <a:r>
              <a:rPr lang="en-US" altLang="en-US" sz="2000" smtClean="0"/>
              <a:t> members accessible to: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superclass members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subclass members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Class members in the same package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Subclass access superclass member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Keyword </a:t>
            </a:r>
            <a:r>
              <a:rPr lang="en-US" altLang="en-US" b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super</a:t>
            </a:r>
            <a:r>
              <a:rPr lang="en-US" altLang="en-US" smtClean="0"/>
              <a:t> and a dot (.)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There is </a:t>
            </a:r>
            <a:r>
              <a:rPr lang="en-US" altLang="en-US" b="1" smtClean="0"/>
              <a:t>no </a:t>
            </a:r>
            <a:r>
              <a:rPr lang="en-US" altLang="en-US" b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super.super</a:t>
            </a:r>
            <a:r>
              <a:rPr lang="en-US" altLang="en-US" smtClean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C87DA6B-3E40-4CD7-9C58-0DC77644BDB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Principles of </a:t>
            </a:r>
            <a:r>
              <a:rPr lang="en-US" smtClean="0"/>
              <a:t>OOP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sz="3200">
                <a:solidFill>
                  <a:prstClr val="white"/>
                </a:solidFill>
              </a:rPr>
              <a:t>  Members in </a:t>
            </a:r>
            <a:r>
              <a:rPr lang="en-US" sz="3200">
                <a:solidFill>
                  <a:prstClr val="white"/>
                </a:solidFill>
              </a:rPr>
              <a:t>Inheritance </a:t>
            </a:r>
            <a:r>
              <a:rPr lang="en-US" sz="1800" smtClean="0">
                <a:solidFill>
                  <a:prstClr val="black"/>
                </a:solidFill>
              </a:rPr>
              <a:t>(2/2</a:t>
            </a:r>
            <a:r>
              <a:rPr lang="en-US" sz="1800">
                <a:solidFill>
                  <a:prstClr val="black"/>
                </a:solidFill>
              </a:rPr>
              <a:t>)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Using </a:t>
            </a:r>
            <a:r>
              <a:rPr lang="en-US" altLang="en-US" sz="2000" b="1" smtClean="0">
                <a:solidFill>
                  <a:srgbClr val="CC3399"/>
                </a:solidFill>
                <a:latin typeface=".VnCourier" panose="020B7200000000000000" pitchFamily="34" charset="0"/>
              </a:rPr>
              <a:t>protected</a:t>
            </a:r>
            <a:r>
              <a:rPr lang="en-US" altLang="en-US" sz="2000" smtClean="0">
                <a:solidFill>
                  <a:srgbClr val="CC3399"/>
                </a:solidFill>
              </a:rPr>
              <a:t> </a:t>
            </a:r>
            <a:r>
              <a:rPr lang="en-US" altLang="en-US" sz="2000" smtClean="0"/>
              <a:t>instance variables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/>
              <a:t>Advantages</a:t>
            </a:r>
            <a:endParaRPr lang="en-US" altLang="en-US" sz="2400" b="1" smtClean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subclasses can </a:t>
            </a:r>
            <a:r>
              <a:rPr lang="en-US" altLang="en-US" sz="2000" smtClean="0">
                <a:solidFill>
                  <a:srgbClr val="CC3399"/>
                </a:solidFill>
              </a:rPr>
              <a:t>modify</a:t>
            </a:r>
            <a:r>
              <a:rPr lang="en-US" altLang="en-US" sz="2000" smtClean="0"/>
              <a:t> values directly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Slight increase in </a:t>
            </a:r>
            <a:r>
              <a:rPr lang="en-US" altLang="en-US" sz="2000" smtClean="0">
                <a:solidFill>
                  <a:srgbClr val="CC3399"/>
                </a:solidFill>
              </a:rPr>
              <a:t>performance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/>
              <a:t>Avoid set/get function call overhead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smtClean="0"/>
              <a:t>Disadvantages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No validity checking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/>
              <a:t>subclass can </a:t>
            </a:r>
            <a:r>
              <a:rPr lang="en-US" altLang="en-US" sz="1800" smtClean="0">
                <a:solidFill>
                  <a:srgbClr val="CC3399"/>
                </a:solidFill>
              </a:rPr>
              <a:t>assign illegal value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smtClean="0"/>
              <a:t>Implementation </a:t>
            </a:r>
            <a:r>
              <a:rPr lang="en-US" altLang="en-US" sz="2000" smtClean="0">
                <a:solidFill>
                  <a:srgbClr val="CC3399"/>
                </a:solidFill>
              </a:rPr>
              <a:t>dependent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/>
              <a:t>subclass methods more likely dependent on superclass implementation</a:t>
            </a:r>
          </a:p>
          <a:p>
            <a:pPr lvl="3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1800" smtClean="0"/>
              <a:t>superclass implementation changes may result in subclass modifications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F7569EA-A724-4B31-A082-4F8A4C6AEE6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40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Practice time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ts val="600"/>
              </a:spcBef>
              <a:buSzPct val="120000"/>
            </a:pPr>
            <a:r>
              <a:rPr lang="en-US" altLang="en-US" sz="2000" smtClean="0"/>
              <a:t>In class diagrams, as shown in following Figure. Let’s implement it using Java: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A1B374C-CF6A-4F65-BACA-931344262DF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41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  <p:pic>
        <p:nvPicPr>
          <p:cNvPr id="17414" name="Picture 6" descr="https://encrypted-tbn3.gstatic.com/images?q=tbn:ANd9GcRBqkmbkn0yr7fFssFxXP0XuSxEz4QenaDYjiHm9XKkM4jabyof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85" y="5180703"/>
            <a:ext cx="1161041" cy="117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56" y="1362002"/>
            <a:ext cx="5456559" cy="47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0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mtClean="0">
                <a:cs typeface="Arial" charset="0"/>
              </a:rPr>
              <a:t>The class Object</a:t>
            </a:r>
            <a:endParaRPr lang="en-US" altLang="en-US" b="0" smtClean="0">
              <a:cs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SzPct val="100000"/>
            </a:pPr>
            <a:r>
              <a:rPr lang="en-US" altLang="en-US" sz="2400" smtClean="0"/>
              <a:t>Granddaddy of all Java classes.</a:t>
            </a:r>
          </a:p>
          <a:p>
            <a:pPr algn="just">
              <a:spcBef>
                <a:spcPts val="1200"/>
              </a:spcBef>
              <a:buSzPct val="100000"/>
            </a:pPr>
            <a:r>
              <a:rPr lang="en-US" altLang="en-US" sz="2400" smtClean="0"/>
              <a:t>All methods defined in the class Object are available in every class.</a:t>
            </a:r>
          </a:p>
          <a:p>
            <a:pPr algn="just">
              <a:spcBef>
                <a:spcPts val="1200"/>
              </a:spcBef>
              <a:buSzPct val="100000"/>
            </a:pPr>
            <a:r>
              <a:rPr lang="en-US" altLang="en-US" sz="2400" smtClean="0"/>
              <a:t>Any object can be cast as an </a:t>
            </a:r>
            <a:r>
              <a:rPr lang="en-US" altLang="en-US" sz="24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Object</a:t>
            </a:r>
            <a:r>
              <a:rPr lang="en-US" altLang="en-US" sz="2400" smtClean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42</a:t>
            </a:fld>
            <a:endParaRPr lang="en-US"/>
          </a:p>
        </p:txBody>
      </p:sp>
      <p:pic>
        <p:nvPicPr>
          <p:cNvPr id="69641" name="Picture 9" descr="https://docs.oracle.com/javase/tutorial/figures/java/classes-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11" y="2779429"/>
            <a:ext cx="6619418" cy="357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Summary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Inheritance is a mechanism that allows one class to </a:t>
            </a:r>
            <a:r>
              <a:rPr lang="en-US" altLang="en-US" sz="2000" b="1" smtClean="0">
                <a:solidFill>
                  <a:srgbClr val="CC3399"/>
                </a:solidFill>
              </a:rPr>
              <a:t>reuse</a:t>
            </a:r>
            <a:r>
              <a:rPr lang="en-US" altLang="en-US" sz="2000" smtClean="0">
                <a:solidFill>
                  <a:srgbClr val="CC3399"/>
                </a:solidFill>
              </a:rPr>
              <a:t> </a:t>
            </a:r>
            <a:r>
              <a:rPr lang="en-US" altLang="en-US" sz="2000" smtClean="0"/>
              <a:t>the implementation provided by another.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A class always </a:t>
            </a:r>
            <a:r>
              <a:rPr lang="en-US" altLang="en-US" sz="2000" b="1" smtClean="0">
                <a:solidFill>
                  <a:srgbClr val="CC3399"/>
                </a:solidFill>
              </a:rPr>
              <a:t>extends</a:t>
            </a:r>
            <a:r>
              <a:rPr lang="en-US" altLang="en-US" sz="2000" smtClean="0">
                <a:solidFill>
                  <a:srgbClr val="CC3399"/>
                </a:solidFill>
              </a:rPr>
              <a:t> </a:t>
            </a:r>
            <a:r>
              <a:rPr lang="en-US" altLang="en-US" sz="2000" smtClean="0"/>
              <a:t>exactly one superclass. 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1600" smtClean="0"/>
              <a:t>If a </a:t>
            </a:r>
            <a:r>
              <a:rPr lang="en-US" altLang="en-US" sz="1600" smtClean="0">
                <a:solidFill>
                  <a:srgbClr val="CC3399"/>
                </a:solidFill>
              </a:rPr>
              <a:t>class does not explicitly extend another</a:t>
            </a:r>
            <a:r>
              <a:rPr lang="en-US" altLang="en-US" sz="1600" smtClean="0"/>
              <a:t>, it implicitly extends the class </a:t>
            </a:r>
            <a:r>
              <a:rPr lang="en-US" altLang="en-US" sz="1600" smtClean="0">
                <a:solidFill>
                  <a:srgbClr val="CC3399"/>
                </a:solidFill>
              </a:rPr>
              <a:t>Object</a:t>
            </a:r>
            <a:r>
              <a:rPr lang="en-US" altLang="en-US" sz="1600" smtClean="0"/>
              <a:t>. </a:t>
            </a:r>
            <a:endParaRPr lang="en-US" altLang="en-US" sz="2000" smtClean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A superclass method or field can be accessed using a </a:t>
            </a:r>
            <a:r>
              <a:rPr lang="en-US" altLang="en-US" sz="2000" b="1" smtClean="0">
                <a:solidFill>
                  <a:srgbClr val="CC3399"/>
                </a:solidFill>
              </a:rPr>
              <a:t>super</a:t>
            </a:r>
            <a:r>
              <a:rPr lang="en-US" altLang="en-US" sz="2000" smtClean="0">
                <a:solidFill>
                  <a:srgbClr val="CC3399"/>
                </a:solidFill>
              </a:rPr>
              <a:t>.</a:t>
            </a:r>
            <a:r>
              <a:rPr lang="en-US" altLang="en-US" sz="2000" smtClean="0"/>
              <a:t> keyword.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Subclass objects </a:t>
            </a:r>
            <a:r>
              <a:rPr lang="en-US" altLang="en-US" sz="2000" smtClean="0">
                <a:solidFill>
                  <a:srgbClr val="CC3399"/>
                </a:solidFill>
              </a:rPr>
              <a:t>can not access </a:t>
            </a:r>
            <a:r>
              <a:rPr lang="en-US" altLang="en-US" sz="2000" smtClean="0"/>
              <a:t>superclass’s </a:t>
            </a:r>
            <a:r>
              <a:rPr lang="en-US" altLang="en-US" sz="2000" smtClean="0">
                <a:solidFill>
                  <a:srgbClr val="CC3399"/>
                </a:solidFill>
              </a:rPr>
              <a:t>private</a:t>
            </a:r>
            <a:r>
              <a:rPr lang="en-US" altLang="en-US" sz="2000" smtClean="0"/>
              <a:t> data </a:t>
            </a:r>
            <a:r>
              <a:rPr lang="en-US" altLang="en-US" sz="2000" smtClean="0">
                <a:solidFill>
                  <a:srgbClr val="CC3399"/>
                </a:solidFill>
              </a:rPr>
              <a:t>unless</a:t>
            </a:r>
            <a:r>
              <a:rPr lang="en-US" altLang="en-US" sz="2000" smtClean="0"/>
              <a:t> they change into </a:t>
            </a:r>
            <a:r>
              <a:rPr lang="en-US" altLang="en-US" sz="2000" b="1" smtClean="0">
                <a:solidFill>
                  <a:srgbClr val="CC3399"/>
                </a:solidFill>
              </a:rPr>
              <a:t>protected</a:t>
            </a:r>
            <a:r>
              <a:rPr lang="en-US" altLang="en-US" sz="2000" smtClean="0">
                <a:solidFill>
                  <a:srgbClr val="CC3399"/>
                </a:solidFill>
              </a:rPr>
              <a:t> </a:t>
            </a:r>
            <a:r>
              <a:rPr lang="en-US" altLang="en-US" sz="2000" smtClean="0"/>
              <a:t>access level.</a:t>
            </a:r>
            <a:endParaRPr lang="en-US" altLang="en-US" sz="2400" smtClean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20000"/>
            </a:pPr>
            <a:r>
              <a:rPr lang="en-US" altLang="en-US" sz="2000" smtClean="0"/>
              <a:t>If a constructor does not </a:t>
            </a:r>
            <a:r>
              <a:rPr lang="en-US" altLang="en-US" sz="2000" smtClean="0">
                <a:solidFill>
                  <a:srgbClr val="CC3399"/>
                </a:solidFill>
              </a:rPr>
              <a:t>explicitly</a:t>
            </a:r>
            <a:r>
              <a:rPr lang="en-US" altLang="en-US" sz="2000" smtClean="0"/>
              <a:t> invoke another (this() or super()) constructor, it </a:t>
            </a:r>
            <a:r>
              <a:rPr lang="en-US" altLang="en-US" sz="2000" smtClean="0">
                <a:solidFill>
                  <a:srgbClr val="CC3399"/>
                </a:solidFill>
              </a:rPr>
              <a:t>implicitly</a:t>
            </a:r>
            <a:r>
              <a:rPr lang="en-US" altLang="en-US" sz="2000" smtClean="0"/>
              <a:t> invokes the superclass's no-args constructor.</a:t>
            </a:r>
          </a:p>
          <a:p>
            <a:pPr algn="just">
              <a:spcBef>
                <a:spcPts val="600"/>
              </a:spcBef>
              <a:buSzPct val="100000"/>
            </a:pPr>
            <a:r>
              <a:rPr lang="en-US" altLang="en-US" sz="2000">
                <a:solidFill>
                  <a:srgbClr val="E31DE3"/>
                </a:solidFill>
              </a:rPr>
              <a:t>Encapsulation</a:t>
            </a:r>
            <a:r>
              <a:rPr lang="en-US" altLang="en-US" sz="2000"/>
              <a:t>:</a:t>
            </a:r>
          </a:p>
          <a:p>
            <a:pPr lvl="1" algn="just">
              <a:spcBef>
                <a:spcPts val="600"/>
              </a:spcBef>
            </a:pPr>
            <a:r>
              <a:rPr lang="en-US" altLang="en-US" sz="1800"/>
              <a:t>Hiding implementation details from clients</a:t>
            </a:r>
            <a:r>
              <a:rPr lang="en-US" altLang="en-US" sz="1800" smtClean="0"/>
              <a:t>.</a:t>
            </a:r>
            <a:endParaRPr lang="en-US" altLang="en-US" sz="1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3E5619E-7A7F-4194-9396-2F33FCA6284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SzTx/>
                <a:buFontTx/>
                <a:buNone/>
              </a:pPr>
              <a:t>43</a:t>
            </a:fld>
            <a:endParaRPr lang="en-US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E46C0A"/>
                </a:solidFill>
              </a:rPr>
              <a:t>Thank you</a:t>
            </a:r>
            <a:endParaRPr lang="en-US" sz="60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Principles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GB" sz="2000" b="1" smtClean="0"/>
              <a:t>Object - Oriented </a:t>
            </a:r>
            <a:r>
              <a:rPr lang="en-GB" sz="2000" b="1"/>
              <a:t>P</a:t>
            </a:r>
            <a:r>
              <a:rPr lang="en-GB" sz="2000" b="1" smtClean="0"/>
              <a:t>rogramming </a:t>
            </a:r>
            <a:r>
              <a:rPr lang="en-GB" sz="2000" smtClean="0"/>
              <a:t>system (OOPs</a:t>
            </a:r>
            <a:r>
              <a:rPr lang="en-GB" sz="2000"/>
              <a:t>) is a programming paradigm based on the concept of “</a:t>
            </a:r>
            <a:r>
              <a:rPr lang="en-GB" sz="2000">
                <a:solidFill>
                  <a:schemeClr val="tx2">
                    <a:lumMod val="60000"/>
                    <a:lumOff val="40000"/>
                  </a:schemeClr>
                </a:solidFill>
              </a:rPr>
              <a:t>objects</a:t>
            </a:r>
            <a:r>
              <a:rPr lang="en-GB" sz="2000"/>
              <a:t>” that contain </a:t>
            </a:r>
            <a:r>
              <a:rPr lang="en-GB" sz="2000" u="sng"/>
              <a:t>data</a:t>
            </a:r>
            <a:r>
              <a:rPr lang="en-GB" sz="2000"/>
              <a:t> and </a:t>
            </a:r>
            <a:r>
              <a:rPr lang="en-GB" sz="2000" u="sng"/>
              <a:t>methods</a:t>
            </a:r>
            <a:r>
              <a:rPr lang="en-GB" sz="2000"/>
              <a:t>. </a:t>
            </a:r>
            <a:endParaRPr lang="en-GB" sz="2000" smtClean="0"/>
          </a:p>
          <a:p>
            <a:pPr algn="just">
              <a:spcBef>
                <a:spcPts val="600"/>
              </a:spcBef>
            </a:pPr>
            <a:r>
              <a:rPr lang="en-GB" sz="2000" smtClean="0"/>
              <a:t>The </a:t>
            </a:r>
            <a:r>
              <a:rPr lang="en-GB" sz="2000"/>
              <a:t>primary purpose of object-oriented programming is to </a:t>
            </a:r>
            <a:r>
              <a:rPr lang="en-GB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increase the flexibility and maintainability</a:t>
            </a:r>
            <a:r>
              <a:rPr lang="en-GB" sz="2000"/>
              <a:t> of </a:t>
            </a:r>
            <a:r>
              <a:rPr lang="en-GB" sz="2000"/>
              <a:t>programs</a:t>
            </a:r>
            <a:r>
              <a:rPr lang="en-GB" sz="200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000" smtClean="0"/>
              <a:t>Java </a:t>
            </a:r>
            <a:r>
              <a:rPr lang="en-US" sz="2000"/>
              <a:t>is an </a:t>
            </a:r>
            <a:r>
              <a:rPr lang="en-US" sz="2000" b="1"/>
              <a:t>object oriented language </a:t>
            </a:r>
            <a:r>
              <a:rPr lang="en-US" sz="2000"/>
              <a:t>because it provides the features to implement an object oriented model. </a:t>
            </a:r>
            <a:endParaRPr lang="en-US" sz="2000" smtClean="0"/>
          </a:p>
          <a:p>
            <a:pPr algn="just">
              <a:spcBef>
                <a:spcPts val="600"/>
              </a:spcBef>
            </a:pPr>
            <a:r>
              <a:rPr lang="en-US" sz="2000" smtClean="0"/>
              <a:t>These </a:t>
            </a:r>
            <a:r>
              <a:rPr lang="en-US" sz="2000"/>
              <a:t>features includes </a:t>
            </a:r>
            <a:r>
              <a:rPr lang="en-US" sz="2000" b="1"/>
              <a:t>Abstraction</a:t>
            </a:r>
            <a:r>
              <a:rPr lang="en-US" sz="2000"/>
              <a:t>, </a:t>
            </a:r>
            <a:r>
              <a:rPr lang="en-US" sz="2000" b="1"/>
              <a:t>E</a:t>
            </a:r>
            <a:r>
              <a:rPr lang="en-US" sz="2000" b="1" smtClean="0"/>
              <a:t>ncapsulation</a:t>
            </a:r>
            <a:r>
              <a:rPr lang="en-US" sz="2000"/>
              <a:t>, </a:t>
            </a:r>
            <a:r>
              <a:rPr lang="en-US" sz="2000" b="1"/>
              <a:t>I</a:t>
            </a:r>
            <a:r>
              <a:rPr lang="en-US" sz="2000" b="1" smtClean="0"/>
              <a:t>nheritance</a:t>
            </a:r>
            <a:r>
              <a:rPr lang="en-US" sz="2000" smtClean="0"/>
              <a:t> </a:t>
            </a:r>
            <a:r>
              <a:rPr lang="en-US" sz="2000"/>
              <a:t>and </a:t>
            </a:r>
            <a:r>
              <a:rPr lang="en-US" sz="2000" b="1"/>
              <a:t>P</a:t>
            </a:r>
            <a:r>
              <a:rPr lang="en-US" sz="2000" b="1" smtClean="0"/>
              <a:t>olymorphism</a:t>
            </a:r>
            <a:r>
              <a:rPr lang="en-US" sz="200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5</a:t>
            </a:fld>
            <a:endParaRPr lang="en-US"/>
          </a:p>
        </p:txBody>
      </p:sp>
      <p:pic>
        <p:nvPicPr>
          <p:cNvPr id="10245" name="Picture 5" descr="Káº¿t quáº£ hÃ¬nh áº£nh cho Principles of 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41" y="3758875"/>
            <a:ext cx="4912790" cy="245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000" i="1"/>
              <a:t>When one object acquires all the </a:t>
            </a:r>
            <a:r>
              <a:rPr lang="en-US" sz="2000" b="1" i="1"/>
              <a:t>properties</a:t>
            </a:r>
            <a:r>
              <a:rPr lang="en-US" sz="2000" i="1"/>
              <a:t> and </a:t>
            </a:r>
            <a:r>
              <a:rPr lang="en-US" sz="2000" b="1" i="1"/>
              <a:t>behaviors</a:t>
            </a:r>
            <a:r>
              <a:rPr lang="en-US" sz="2000" i="1"/>
              <a:t> of a </a:t>
            </a:r>
            <a:r>
              <a:rPr lang="en-US" sz="2000" b="1" i="1"/>
              <a:t>parent object</a:t>
            </a:r>
            <a:r>
              <a:rPr lang="en-US" sz="2000"/>
              <a:t>, it is known as </a:t>
            </a:r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inheritance</a:t>
            </a:r>
            <a:r>
              <a:rPr lang="en-US" sz="2000"/>
              <a:t>. It provides code </a:t>
            </a:r>
            <a:r>
              <a:rPr lang="en-US" sz="2000" smtClean="0"/>
              <a:t>reusability.</a:t>
            </a:r>
          </a:p>
          <a:p>
            <a:pPr algn="just">
              <a:spcBef>
                <a:spcPts val="600"/>
              </a:spcBef>
            </a:pPr>
            <a:r>
              <a:rPr lang="en-GB" sz="2000"/>
              <a:t>Inheritance provides the idea of </a:t>
            </a:r>
            <a:r>
              <a:rPr lang="en-GB" sz="2000" b="1">
                <a:solidFill>
                  <a:schemeClr val="tx2">
                    <a:lumMod val="60000"/>
                    <a:lumOff val="40000"/>
                  </a:schemeClr>
                </a:solidFill>
              </a:rPr>
              <a:t>reusability</a:t>
            </a:r>
            <a:r>
              <a:rPr lang="en-GB" sz="2000"/>
              <a:t> of code and </a:t>
            </a:r>
            <a:r>
              <a:rPr lang="en-GB" sz="2000" i="1"/>
              <a:t>each </a:t>
            </a:r>
            <a:r>
              <a:rPr lang="en-GB" sz="2000" b="1" i="1" smtClean="0"/>
              <a:t>subclass</a:t>
            </a:r>
            <a:r>
              <a:rPr lang="en-GB" sz="2000" i="1" smtClean="0"/>
              <a:t> </a:t>
            </a:r>
            <a:r>
              <a:rPr lang="en-GB" sz="2000" i="1"/>
              <a:t>defines only those features that are unique to it</a:t>
            </a:r>
            <a:r>
              <a:rPr lang="en-GB" sz="2000" i="1"/>
              <a:t>, </a:t>
            </a:r>
            <a:r>
              <a:rPr lang="en-GB" sz="2000" i="1" smtClean="0"/>
              <a:t>the rest </a:t>
            </a:r>
            <a:r>
              <a:rPr lang="en-GB" sz="2000" i="1"/>
              <a:t>of the features can be inherited from the </a:t>
            </a:r>
            <a:r>
              <a:rPr lang="en-GB" sz="2000" b="1" i="1"/>
              <a:t>parent </a:t>
            </a:r>
            <a:r>
              <a:rPr lang="en-GB" sz="2000" b="1" i="1"/>
              <a:t>class</a:t>
            </a:r>
            <a:r>
              <a:rPr lang="en-GB" sz="2000" smtClean="0"/>
              <a:t>.</a:t>
            </a:r>
          </a:p>
          <a:p>
            <a:pPr lvl="1" algn="just">
              <a:spcBef>
                <a:spcPts val="600"/>
              </a:spcBef>
            </a:pPr>
            <a:r>
              <a:rPr lang="en-GB" sz="1800"/>
              <a:t>Inheritance is a process of </a:t>
            </a:r>
            <a:r>
              <a:rPr lang="en-GB" sz="1800"/>
              <a:t>defining </a:t>
            </a:r>
            <a:r>
              <a:rPr lang="en-GB" sz="1800" smtClean="0"/>
              <a:t>a </a:t>
            </a:r>
            <a:r>
              <a:rPr lang="en-GB" sz="1800"/>
              <a:t>new class based on an existing class by extending its common data members and methods.</a:t>
            </a:r>
          </a:p>
          <a:p>
            <a:pPr lvl="1" algn="just">
              <a:spcBef>
                <a:spcPts val="600"/>
              </a:spcBef>
            </a:pPr>
            <a:r>
              <a:rPr lang="en-GB" sz="1800"/>
              <a:t>Inheritance allows us to reuse of code, it improves reusability in your java application.</a:t>
            </a:r>
          </a:p>
          <a:p>
            <a:pPr lvl="1" algn="just">
              <a:spcBef>
                <a:spcPts val="600"/>
              </a:spcBef>
            </a:pPr>
            <a:r>
              <a:rPr lang="en-GB" sz="1800"/>
              <a:t>The parent class is called the </a:t>
            </a:r>
            <a:r>
              <a:rPr lang="en-GB" sz="1800" b="1"/>
              <a:t>base class</a:t>
            </a:r>
            <a:r>
              <a:rPr lang="en-GB" sz="1800"/>
              <a:t> or </a:t>
            </a:r>
            <a:r>
              <a:rPr lang="en-GB" sz="1800" b="1"/>
              <a:t>super class</a:t>
            </a:r>
            <a:r>
              <a:rPr lang="en-GB" sz="1800"/>
              <a:t>. The child class that extends the base class is called the derived class or </a:t>
            </a:r>
            <a:r>
              <a:rPr lang="en-GB" sz="1800" b="1"/>
              <a:t>sub class</a:t>
            </a:r>
            <a:r>
              <a:rPr lang="en-GB" sz="1800"/>
              <a:t> or </a:t>
            </a:r>
            <a:r>
              <a:rPr lang="en-GB" sz="1800" b="1"/>
              <a:t>child class</a:t>
            </a:r>
            <a:r>
              <a:rPr lang="en-GB" sz="1800"/>
              <a:t>.</a:t>
            </a:r>
          </a:p>
          <a:p>
            <a:pPr lvl="1" algn="just">
              <a:spcBef>
                <a:spcPts val="600"/>
              </a:spcBef>
            </a:pPr>
            <a:endParaRPr lang="en-US" sz="16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Java Programming Tutorial on Gener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88" y="4476224"/>
            <a:ext cx="4196696" cy="18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smtClean="0"/>
              <a:t>You </a:t>
            </a:r>
            <a:r>
              <a:rPr lang="en-US" sz="2000"/>
              <a:t>can look into the following example </a:t>
            </a:r>
            <a:r>
              <a:rPr lang="en-US" sz="2000" smtClean="0"/>
              <a:t>for </a:t>
            </a:r>
            <a:r>
              <a:rPr lang="en-US" sz="2000"/>
              <a:t>inheritance concept. </a:t>
            </a:r>
            <a:endParaRPr lang="en-US" sz="2000" smtClean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smtClean="0"/>
              <a:t>Mobile</a:t>
            </a:r>
            <a:r>
              <a:rPr lang="en-US" sz="2000" smtClean="0"/>
              <a:t> class: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3" y="2018198"/>
            <a:ext cx="6459810" cy="3873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mtClean="0"/>
              <a:t>The </a:t>
            </a:r>
            <a:r>
              <a:rPr lang="en-US" b="1" smtClean="0"/>
              <a:t>Mobile</a:t>
            </a:r>
            <a:r>
              <a:rPr lang="en-US" smtClean="0"/>
              <a:t> </a:t>
            </a:r>
            <a:r>
              <a:rPr lang="en-US"/>
              <a:t>class extended by other specific class like </a:t>
            </a:r>
            <a:r>
              <a:rPr lang="en-US" b="1"/>
              <a:t>Android</a:t>
            </a:r>
            <a:r>
              <a:rPr lang="en-US"/>
              <a:t> and </a:t>
            </a:r>
            <a:r>
              <a:rPr lang="en-US" b="1"/>
              <a:t>Blackberry</a:t>
            </a:r>
            <a:r>
              <a:rPr lang="en-US" smtClean="0"/>
              <a:t>.</a:t>
            </a:r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smtClean="0"/>
              <a:t>Android</a:t>
            </a:r>
            <a:r>
              <a:rPr lang="en-US" smtClean="0"/>
              <a:t> class:</a:t>
            </a:r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smtClean="0"/>
              <a:t>Blackberry</a:t>
            </a:r>
            <a:r>
              <a:rPr lang="en-US" smtClean="0"/>
              <a:t> class</a:t>
            </a:r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mtClean="0"/>
          </a:p>
          <a:p>
            <a:pPr marL="342900" lvl="1" indent="-342900" algn="just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79" y="1668236"/>
            <a:ext cx="5067300" cy="201930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9" y="4253120"/>
            <a:ext cx="5334000" cy="196215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If </a:t>
            </a:r>
            <a:r>
              <a:rPr lang="en-US" i="1"/>
              <a:t>one task is performed by different ways</a:t>
            </a:r>
            <a:r>
              <a:rPr lang="en-US"/>
              <a:t>, it is known as polymorphism. </a:t>
            </a:r>
            <a:endParaRPr lang="en-US" smtClean="0"/>
          </a:p>
          <a:p>
            <a:pPr lvl="1" algn="just"/>
            <a:r>
              <a:rPr lang="en-US" smtClean="0"/>
              <a:t>Use</a:t>
            </a:r>
            <a:r>
              <a:rPr lang="en-US" b="1" smtClean="0"/>
              <a:t> method </a:t>
            </a:r>
            <a:r>
              <a:rPr lang="en-US" b="1"/>
              <a:t>overloading </a:t>
            </a:r>
            <a:r>
              <a:rPr lang="en-US"/>
              <a:t>and </a:t>
            </a:r>
            <a:r>
              <a:rPr lang="en-US" b="1"/>
              <a:t>method overriding </a:t>
            </a:r>
            <a:r>
              <a:rPr lang="en-US"/>
              <a:t>to achieve polymorphism.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18" y="2533929"/>
            <a:ext cx="3568706" cy="31948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58" y="3076854"/>
            <a:ext cx="4032247" cy="19578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2288</TotalTime>
  <Words>3415</Words>
  <Application>Microsoft Office PowerPoint</Application>
  <PresentationFormat>On-screen Show (4:3)</PresentationFormat>
  <Paragraphs>530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Arial Unicode MS</vt:lpstr>
      <vt:lpstr>.VnCourier</vt:lpstr>
      <vt:lpstr>Arial</vt:lpstr>
      <vt:lpstr>Calibri</vt:lpstr>
      <vt:lpstr>Candara</vt:lpstr>
      <vt:lpstr>Consolas</vt:lpstr>
      <vt:lpstr>Courier New</vt:lpstr>
      <vt:lpstr>Lucida Console</vt:lpstr>
      <vt:lpstr>times new roman</vt:lpstr>
      <vt:lpstr>times new roman</vt:lpstr>
      <vt:lpstr>verdana</vt:lpstr>
      <vt:lpstr>Wingdings</vt:lpstr>
      <vt:lpstr>Wingdings 2</vt:lpstr>
      <vt:lpstr>Presentation2</vt:lpstr>
      <vt:lpstr>OOP IN JAVA</vt:lpstr>
      <vt:lpstr>Table of contents</vt:lpstr>
      <vt:lpstr>Learning Approach</vt:lpstr>
      <vt:lpstr>Principles of OOP</vt:lpstr>
      <vt:lpstr>Principles of OOP</vt:lpstr>
      <vt:lpstr>Inheritance</vt:lpstr>
      <vt:lpstr>Inheritance</vt:lpstr>
      <vt:lpstr>Inheritance</vt:lpstr>
      <vt:lpstr>Polymorphism</vt:lpstr>
      <vt:lpstr>Abstraction</vt:lpstr>
      <vt:lpstr>Encapsulation</vt:lpstr>
      <vt:lpstr>Encapsulation</vt:lpstr>
      <vt:lpstr>Encapsulation Overview</vt:lpstr>
      <vt:lpstr>Encapsulation example in Java</vt:lpstr>
      <vt:lpstr>Getter and setter method</vt:lpstr>
      <vt:lpstr>Getter and setter method</vt:lpstr>
      <vt:lpstr>Why getter and setter?</vt:lpstr>
      <vt:lpstr>Naming convention for getter and setter</vt:lpstr>
      <vt:lpstr>this keyword</vt:lpstr>
      <vt:lpstr>Java Package</vt:lpstr>
      <vt:lpstr>Access Modifiers</vt:lpstr>
      <vt:lpstr>Access Modifiers</vt:lpstr>
      <vt:lpstr>Inheritance</vt:lpstr>
      <vt:lpstr>Inheritance  Overview (1/2)</vt:lpstr>
      <vt:lpstr>Terms used in Inheritance</vt:lpstr>
      <vt:lpstr>Types of inheritance in java</vt:lpstr>
      <vt:lpstr>Inheritance</vt:lpstr>
      <vt:lpstr>Inheritance Vocabulary (1/3)</vt:lpstr>
      <vt:lpstr>Inheritance Vocabulary (2/3)</vt:lpstr>
      <vt:lpstr>Inheritance Vocabulary (3/3)</vt:lpstr>
      <vt:lpstr>Inheritance Example</vt:lpstr>
      <vt:lpstr>Inheritance</vt:lpstr>
      <vt:lpstr>Superclasses and Subclasses Contructor and Finalizers </vt:lpstr>
      <vt:lpstr>Superclasses and Subclasses Contructor and Finalizers </vt:lpstr>
      <vt:lpstr>Superclasses and Subclasses Contructor and Finalizers </vt:lpstr>
      <vt:lpstr>super keyword</vt:lpstr>
      <vt:lpstr>Casting Objects</vt:lpstr>
      <vt:lpstr>Casting Objects Examples</vt:lpstr>
      <vt:lpstr>protected  Members in Inheritance (1/2)</vt:lpstr>
      <vt:lpstr>protected  Members in Inheritance (2/2)</vt:lpstr>
      <vt:lpstr>Practice time</vt:lpstr>
      <vt:lpstr>The class Object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(FA.HN)</cp:lastModifiedBy>
  <cp:revision>276</cp:revision>
  <dcterms:created xsi:type="dcterms:W3CDTF">2016-11-02T02:13:02Z</dcterms:created>
  <dcterms:modified xsi:type="dcterms:W3CDTF">2020-07-13T14:49:20Z</dcterms:modified>
</cp:coreProperties>
</file>