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61" r:id="rId2"/>
    <p:sldId id="262" r:id="rId3"/>
    <p:sldId id="263" r:id="rId4"/>
    <p:sldId id="275" r:id="rId5"/>
    <p:sldId id="319" r:id="rId6"/>
    <p:sldId id="320" r:id="rId7"/>
    <p:sldId id="326" r:id="rId8"/>
    <p:sldId id="321" r:id="rId9"/>
    <p:sldId id="322" r:id="rId10"/>
    <p:sldId id="323" r:id="rId11"/>
    <p:sldId id="324" r:id="rId12"/>
    <p:sldId id="325" r:id="rId13"/>
    <p:sldId id="342" r:id="rId14"/>
    <p:sldId id="327" r:id="rId15"/>
    <p:sldId id="328" r:id="rId16"/>
    <p:sldId id="343" r:id="rId17"/>
    <p:sldId id="349" r:id="rId18"/>
    <p:sldId id="329" r:id="rId19"/>
    <p:sldId id="330" r:id="rId20"/>
    <p:sldId id="331" r:id="rId21"/>
    <p:sldId id="351" r:id="rId22"/>
    <p:sldId id="277" r:id="rId23"/>
    <p:sldId id="345" r:id="rId24"/>
    <p:sldId id="350" r:id="rId25"/>
    <p:sldId id="352" r:id="rId26"/>
    <p:sldId id="353" r:id="rId27"/>
    <p:sldId id="346" r:id="rId28"/>
    <p:sldId id="348" r:id="rId29"/>
    <p:sldId id="354" r:id="rId30"/>
    <p:sldId id="355" r:id="rId31"/>
    <p:sldId id="356" r:id="rId32"/>
    <p:sldId id="357" r:id="rId33"/>
    <p:sldId id="332" r:id="rId34"/>
    <p:sldId id="333" r:id="rId35"/>
    <p:sldId id="337" r:id="rId36"/>
    <p:sldId id="358" r:id="rId37"/>
    <p:sldId id="338" r:id="rId38"/>
    <p:sldId id="339" r:id="rId39"/>
    <p:sldId id="359" r:id="rId40"/>
    <p:sldId id="283" r:id="rId41"/>
    <p:sldId id="360" r:id="rId42"/>
    <p:sldId id="362" r:id="rId43"/>
    <p:sldId id="361" r:id="rId44"/>
    <p:sldId id="287" r:id="rId45"/>
    <p:sldId id="365" r:id="rId46"/>
    <p:sldId id="364" r:id="rId47"/>
    <p:sldId id="289" r:id="rId48"/>
    <p:sldId id="290" r:id="rId49"/>
    <p:sldId id="291" r:id="rId50"/>
    <p:sldId id="366" r:id="rId51"/>
    <p:sldId id="363" r:id="rId52"/>
    <p:sldId id="367" r:id="rId53"/>
    <p:sldId id="334" r:id="rId54"/>
    <p:sldId id="299" r:id="rId55"/>
    <p:sldId id="258"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3B0DD7-5D35-482E-9563-B36E4ABE2161}">
          <p14:sldIdLst>
            <p14:sldId id="261"/>
            <p14:sldId id="262"/>
            <p14:sldId id="263"/>
          </p14:sldIdLst>
        </p14:section>
        <p14:section name="Section 1: Polymorphism" id="{7824C57B-0558-4C26-8487-E9D69FBD29B1}">
          <p14:sldIdLst>
            <p14:sldId id="275"/>
            <p14:sldId id="319"/>
            <p14:sldId id="320"/>
            <p14:sldId id="326"/>
            <p14:sldId id="321"/>
            <p14:sldId id="322"/>
            <p14:sldId id="323"/>
            <p14:sldId id="324"/>
            <p14:sldId id="325"/>
            <p14:sldId id="342"/>
            <p14:sldId id="327"/>
            <p14:sldId id="328"/>
            <p14:sldId id="343"/>
            <p14:sldId id="349"/>
            <p14:sldId id="329"/>
            <p14:sldId id="330"/>
            <p14:sldId id="331"/>
            <p14:sldId id="351"/>
            <p14:sldId id="277"/>
            <p14:sldId id="345"/>
            <p14:sldId id="350"/>
            <p14:sldId id="352"/>
            <p14:sldId id="353"/>
            <p14:sldId id="346"/>
            <p14:sldId id="348"/>
            <p14:sldId id="354"/>
            <p14:sldId id="355"/>
            <p14:sldId id="356"/>
            <p14:sldId id="357"/>
          </p14:sldIdLst>
        </p14:section>
        <p14:section name="Section 2: Abstraction" id="{E1DC79C2-3BF6-4BDE-92FD-C3FC2771A55E}">
          <p14:sldIdLst>
            <p14:sldId id="332"/>
            <p14:sldId id="333"/>
            <p14:sldId id="337"/>
            <p14:sldId id="358"/>
            <p14:sldId id="338"/>
            <p14:sldId id="339"/>
            <p14:sldId id="359"/>
            <p14:sldId id="283"/>
            <p14:sldId id="360"/>
            <p14:sldId id="362"/>
            <p14:sldId id="361"/>
            <p14:sldId id="287"/>
            <p14:sldId id="365"/>
            <p14:sldId id="364"/>
            <p14:sldId id="289"/>
            <p14:sldId id="290"/>
            <p14:sldId id="291"/>
            <p14:sldId id="366"/>
            <p14:sldId id="363"/>
            <p14:sldId id="367"/>
            <p14:sldId id="334"/>
            <p14:sldId id="299"/>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8" autoAdjust="0"/>
    <p:restoredTop sz="92147" autoAdjust="0"/>
  </p:normalViewPr>
  <p:slideViewPr>
    <p:cSldViewPr snapToGrid="0" snapToObjects="1" showGuides="1">
      <p:cViewPr varScale="1">
        <p:scale>
          <a:sx n="60" d="100"/>
          <a:sy n="60" d="100"/>
        </p:scale>
        <p:origin x="140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hyperlink" Target="https://www.javatpoint.com/java-constructor"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javatpoint.com/java-constructor"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b="1" u="sng"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b="1" u="sng"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custT="1"/>
      <dgm:spPr/>
      <dgm:t>
        <a:bodyPr/>
        <a:lstStyle/>
        <a:p>
          <a:pPr rtl="0">
            <a:lnSpc>
              <a:spcPct val="100000"/>
            </a:lnSpc>
            <a:spcBef>
              <a:spcPts val="1200"/>
            </a:spcBef>
            <a:spcAft>
              <a:spcPts val="0"/>
            </a:spcAft>
          </a:pPr>
          <a:r>
            <a:rPr lang="vi-VN" sz="1300" smtClean="0"/>
            <a:t>Noting down the </a:t>
          </a:r>
          <a:r>
            <a:rPr lang="vi-VN" sz="1300" b="1" i="1" u="sng" smtClean="0"/>
            <a:t>key concepts</a:t>
          </a:r>
          <a:r>
            <a:rPr lang="vi-VN" sz="1300" smtClean="0"/>
            <a:t> in the class</a:t>
          </a:r>
          <a:endParaRPr lang="en-US" sz="1300"/>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custT="1"/>
      <dgm:spPr/>
      <dgm:t>
        <a:bodyPr/>
        <a:lstStyle/>
        <a:p>
          <a:pPr rtl="0">
            <a:lnSpc>
              <a:spcPct val="100000"/>
            </a:lnSpc>
            <a:spcBef>
              <a:spcPts val="1200"/>
            </a:spcBef>
            <a:spcAft>
              <a:spcPts val="0"/>
            </a:spcAft>
          </a:pPr>
          <a:r>
            <a:rPr lang="vi-VN" sz="1300" b="1" i="1" u="sng" smtClean="0"/>
            <a:t>Analyze</a:t>
          </a:r>
          <a:r>
            <a:rPr lang="vi-VN" sz="1300" smtClean="0"/>
            <a:t> all the examples / code snippets provided</a:t>
          </a:r>
          <a:endParaRPr lang="en-US" sz="1300"/>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custT="1"/>
      <dgm:spPr/>
      <dgm:t>
        <a:bodyPr/>
        <a:lstStyle/>
        <a:p>
          <a:pPr rtl="0">
            <a:lnSpc>
              <a:spcPct val="100000"/>
            </a:lnSpc>
            <a:spcBef>
              <a:spcPts val="1200"/>
            </a:spcBef>
            <a:spcAft>
              <a:spcPts val="0"/>
            </a:spcAft>
          </a:pPr>
          <a:r>
            <a:rPr lang="vi-VN" sz="1300" smtClean="0"/>
            <a:t>Study and understand the </a:t>
          </a:r>
          <a:r>
            <a:rPr lang="vi-VN" sz="1300" b="1" i="1" u="sng" smtClean="0"/>
            <a:t>self study topics</a:t>
          </a:r>
          <a:endParaRPr lang="en-US" sz="1300"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custT="1"/>
      <dgm:spPr/>
      <dgm:t>
        <a:bodyPr/>
        <a:lstStyle/>
        <a:p>
          <a:pPr rtl="0">
            <a:lnSpc>
              <a:spcPct val="100000"/>
            </a:lnSpc>
            <a:spcBef>
              <a:spcPts val="1200"/>
            </a:spcBef>
            <a:spcAft>
              <a:spcPts val="0"/>
            </a:spcAft>
          </a:pPr>
          <a:r>
            <a:rPr lang="vi-VN" sz="1300" b="1" i="1" u="sng" smtClean="0"/>
            <a:t>Completion</a:t>
          </a:r>
          <a:r>
            <a:rPr lang="vi-VN" sz="1300" smtClean="0"/>
            <a:t> and </a:t>
          </a:r>
          <a:r>
            <a:rPr lang="vi-VN" sz="1300" b="1" i="1" u="sng" smtClean="0"/>
            <a:t>submission</a:t>
          </a:r>
          <a:r>
            <a:rPr lang="vi-VN" sz="1300" smtClean="0"/>
            <a:t> of all the assignments, on time</a:t>
          </a:r>
          <a:endParaRPr lang="en-US" sz="1300"/>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custT="1"/>
      <dgm:spPr/>
      <dgm:t>
        <a:bodyPr/>
        <a:lstStyle/>
        <a:p>
          <a:pPr rtl="0">
            <a:lnSpc>
              <a:spcPct val="100000"/>
            </a:lnSpc>
            <a:spcBef>
              <a:spcPts val="1200"/>
            </a:spcBef>
            <a:spcAft>
              <a:spcPts val="0"/>
            </a:spcAft>
          </a:pPr>
          <a:r>
            <a:rPr lang="vi-VN" sz="1300" smtClean="0"/>
            <a:t>Completion of the </a:t>
          </a:r>
          <a:r>
            <a:rPr lang="vi-VN" sz="1300" b="1" i="1" u="sng" smtClean="0"/>
            <a:t>self</a:t>
          </a:r>
          <a:r>
            <a:rPr lang="vi-VN" sz="1300" smtClean="0"/>
            <a:t> </a:t>
          </a:r>
          <a:r>
            <a:rPr lang="vi-VN" sz="1300" b="1" i="1" u="sng" smtClean="0"/>
            <a:t>review</a:t>
          </a:r>
          <a:r>
            <a:rPr lang="vi-VN" sz="1300" smtClean="0"/>
            <a:t> questions in the lab guide</a:t>
          </a:r>
          <a:endParaRPr lang="en-US" sz="1300"/>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custT="1"/>
      <dgm:spPr/>
      <dgm:t>
        <a:bodyPr/>
        <a:lstStyle/>
        <a:p>
          <a:pPr rtl="0">
            <a:lnSpc>
              <a:spcPct val="100000"/>
            </a:lnSpc>
            <a:spcBef>
              <a:spcPts val="1200"/>
            </a:spcBef>
            <a:spcAft>
              <a:spcPts val="0"/>
            </a:spcAft>
          </a:pPr>
          <a:r>
            <a:rPr lang="vi-VN" sz="1300" b="1" i="1" u="sng" smtClean="0"/>
            <a:t>Study</a:t>
          </a:r>
          <a:r>
            <a:rPr lang="vi-VN" sz="1300" smtClean="0"/>
            <a:t> and understand all the artifacts</a:t>
          </a:r>
          <a:endParaRPr lang="en-US" sz="1300"/>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custT="1"/>
      <dgm:spPr/>
      <dgm:t>
        <a:bodyPr/>
        <a:lstStyle/>
        <a:p>
          <a:pPr rtl="0">
            <a:lnSpc>
              <a:spcPct val="100000"/>
            </a:lnSpc>
            <a:spcBef>
              <a:spcPts val="1200"/>
            </a:spcBef>
            <a:spcAft>
              <a:spcPts val="0"/>
            </a:spcAft>
          </a:pPr>
          <a:r>
            <a:rPr lang="vi-VN" sz="1300" b="1" i="1" u="sng" smtClean="0"/>
            <a:t>Completion</a:t>
          </a:r>
          <a:r>
            <a:rPr lang="vi-VN" sz="1300" smtClean="0"/>
            <a:t> of the project on time inclusive of individual and group activities</a:t>
          </a:r>
          <a:endParaRPr lang="en-US" sz="1300"/>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t>
        <a:bodyPr/>
        <a:lstStyle/>
        <a:p>
          <a:endParaRPr lang="en-US"/>
        </a:p>
      </dgm:t>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t>
        <a:bodyPr/>
        <a:lstStyle/>
        <a:p>
          <a:endParaRPr lang="en-US"/>
        </a:p>
      </dgm:t>
    </dgm:pt>
    <dgm:pt modelId="{AE3679EC-D38C-4D26-88C3-158E93B529F5}" type="pres">
      <dgm:prSet presAssocID="{7BC2D0F0-F80C-4D5E-86FF-BDC4F3B1BC52}" presName="Name56" presStyleLbl="parChTrans1D2" presStyleIdx="0" presStyleCnt="7" custSzX="1120330"/>
      <dgm:spPr/>
      <dgm:t>
        <a:bodyPr/>
        <a:lstStyle/>
        <a:p>
          <a:endParaRPr lang="en-US"/>
        </a:p>
      </dgm:t>
    </dgm:pt>
    <dgm:pt modelId="{0D49D475-5540-4446-A6CC-C2B4AA235020}" type="pres">
      <dgm:prSet presAssocID="{09FD0BB5-D9ED-44D6-8F5A-64BDE9A96EF5}" presName="text0" presStyleLbl="node1" presStyleIdx="1" presStyleCnt="8" custScaleX="183611">
        <dgm:presLayoutVars>
          <dgm:bulletEnabled val="1"/>
        </dgm:presLayoutVars>
      </dgm:prSet>
      <dgm:spPr/>
      <dgm:t>
        <a:bodyPr/>
        <a:lstStyle/>
        <a:p>
          <a:endParaRPr lang="en-US"/>
        </a:p>
      </dgm:t>
    </dgm:pt>
    <dgm:pt modelId="{C87964FA-812B-47FF-9D96-F0B3A4214C08}" type="pres">
      <dgm:prSet presAssocID="{36301273-7918-4C4F-9A5E-000C7C6C2736}" presName="Name56" presStyleLbl="parChTrans1D2" presStyleIdx="1" presStyleCnt="7" custSzX="55585"/>
      <dgm:spPr/>
      <dgm:t>
        <a:bodyPr/>
        <a:lstStyle/>
        <a:p>
          <a:endParaRPr lang="en-US"/>
        </a:p>
      </dgm:t>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t>
        <a:bodyPr/>
        <a:lstStyle/>
        <a:p>
          <a:endParaRPr lang="en-US"/>
        </a:p>
      </dgm:t>
    </dgm:pt>
    <dgm:pt modelId="{F690260F-A05B-43CC-A8E7-2907A973CAE5}" type="pres">
      <dgm:prSet presAssocID="{359071B1-7672-4E4C-8310-811227C9CC72}" presName="Name56" presStyleLbl="parChTrans1D2" presStyleIdx="2" presStyleCnt="7" custSzX="319889"/>
      <dgm:spPr/>
      <dgm:t>
        <a:bodyPr/>
        <a:lstStyle/>
        <a:p>
          <a:endParaRPr lang="en-US"/>
        </a:p>
      </dgm:t>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t>
        <a:bodyPr/>
        <a:lstStyle/>
        <a:p>
          <a:endParaRPr lang="en-US"/>
        </a:p>
      </dgm:t>
    </dgm:pt>
    <dgm:pt modelId="{23AFCB36-FE32-4C16-8AD6-0EE82A4301B7}" type="pres">
      <dgm:prSet presAssocID="{0F7E9C3F-6564-4523-916F-BB3D08F72BA5}" presName="Name56" presStyleLbl="parChTrans1D2" presStyleIdx="3" presStyleCnt="7" custSzX="926527"/>
      <dgm:spPr/>
      <dgm:t>
        <a:bodyPr/>
        <a:lstStyle/>
        <a:p>
          <a:endParaRPr lang="en-US"/>
        </a:p>
      </dgm:t>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t>
        <a:bodyPr/>
        <a:lstStyle/>
        <a:p>
          <a:endParaRPr lang="en-US"/>
        </a:p>
      </dgm:t>
    </dgm:pt>
    <dgm:pt modelId="{E99EE26D-8D24-428B-B79C-CA3642CFEAC6}" type="pres">
      <dgm:prSet presAssocID="{31D0ADF1-A3C1-4870-94E6-6DA60E828DFF}" presName="Name56" presStyleLbl="parChTrans1D2" presStyleIdx="4" presStyleCnt="7" custSzX="926527"/>
      <dgm:spPr/>
      <dgm:t>
        <a:bodyPr/>
        <a:lstStyle/>
        <a:p>
          <a:endParaRPr lang="en-US"/>
        </a:p>
      </dgm:t>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t>
        <a:bodyPr/>
        <a:lstStyle/>
        <a:p>
          <a:endParaRPr lang="en-US"/>
        </a:p>
      </dgm:t>
    </dgm:pt>
    <dgm:pt modelId="{4EA53240-6A3B-44EF-982F-E7C805897FA5}" type="pres">
      <dgm:prSet presAssocID="{B56F218C-BB7C-486D-89B1-59996C104BDF}" presName="Name56" presStyleLbl="parChTrans1D2" presStyleIdx="5" presStyleCnt="7" custSzX="319889"/>
      <dgm:spPr/>
      <dgm:t>
        <a:bodyPr/>
        <a:lstStyle/>
        <a:p>
          <a:endParaRPr lang="en-US"/>
        </a:p>
      </dgm:t>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t>
        <a:bodyPr/>
        <a:lstStyle/>
        <a:p>
          <a:endParaRPr lang="en-US"/>
        </a:p>
      </dgm:t>
    </dgm:pt>
    <dgm:pt modelId="{7E739126-418B-4B04-96A2-EEDCE3C318D4}" type="pres">
      <dgm:prSet presAssocID="{2231BB2D-3E47-4C58-8D4E-24A79D5A6A0D}" presName="Name56" presStyleLbl="parChTrans1D2" presStyleIdx="6" presStyleCnt="7" custSzX="55585"/>
      <dgm:spPr/>
      <dgm:t>
        <a:bodyPr/>
        <a:lstStyle/>
        <a:p>
          <a:endParaRPr lang="en-US"/>
        </a:p>
      </dgm:t>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t>
        <a:bodyPr/>
        <a:lstStyle/>
        <a:p>
          <a:endParaRPr lang="en-US"/>
        </a:p>
      </dgm:t>
    </dgm:pt>
  </dgm:ptLst>
  <dgm:cxnLst>
    <dgm:cxn modelId="{0C7FA807-A24D-4CDB-960F-1667E6705509}" type="presOf" srcId="{31D0ADF1-A3C1-4870-94E6-6DA60E828DFF}" destId="{E99EE26D-8D24-428B-B79C-CA3642CFEAC6}"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F9EA4501-5B16-4DC0-B6DA-5CDE9A24616F}" type="presOf" srcId="{BC8E53E0-8FDA-43AB-B376-E75DE79329E8}" destId="{9F0755B4-B1E5-4DC4-8D0A-C4353DC9CEE9}" srcOrd="0" destOrd="0" presId="urn:microsoft.com/office/officeart/2008/layout/RadialCluster"/>
    <dgm:cxn modelId="{D243B099-0704-4412-90A6-E18A1BD1BA62}" srcId="{BD87FCD7-769B-45BA-BA79-627DB77D736A}" destId="{622A10AD-3038-4F26-B3AA-D427CD38C3CE}" srcOrd="3" destOrd="0" parTransId="{0F7E9C3F-6564-4523-916F-BB3D08F72BA5}" sibTransId="{A560373E-0666-4530-A9DB-63AB6BD4367D}"/>
    <dgm:cxn modelId="{76013B05-1403-4AEF-8D1A-4BC7A105E202}" type="presOf" srcId="{09FD0BB5-D9ED-44D6-8F5A-64BDE9A96EF5}" destId="{0D49D475-5540-4446-A6CC-C2B4AA235020}" srcOrd="0" destOrd="0" presId="urn:microsoft.com/office/officeart/2008/layout/RadialCluster"/>
    <dgm:cxn modelId="{5932B34B-9282-4C3D-BC83-FE022BFB852D}" type="presOf" srcId="{2231BB2D-3E47-4C58-8D4E-24A79D5A6A0D}" destId="{7E739126-418B-4B04-96A2-EEDCE3C318D4}" srcOrd="0" destOrd="0" presId="urn:microsoft.com/office/officeart/2008/layout/RadialCluster"/>
    <dgm:cxn modelId="{C4119676-6BB6-4ADB-8280-F032628062B0}" type="presOf" srcId="{3DD56A26-0399-4EC9-A5B1-AEDE607CDD6A}" destId="{7F6135E0-7752-41D9-8949-2C6C50C5480B}" srcOrd="0" destOrd="0" presId="urn:microsoft.com/office/officeart/2008/layout/RadialCluster"/>
    <dgm:cxn modelId="{D340CA00-6454-4D27-A6C4-1910283D6296}" type="presOf" srcId="{0AE5C5FA-8757-4776-8520-9922D54530BD}" destId="{354B78F2-DB64-4575-B54A-84ADF163CDF2}"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AEA9EC58-50D4-443C-AD83-3F9898924B55}" srcId="{BD87FCD7-769B-45BA-BA79-627DB77D736A}" destId="{3746A2A6-D4BB-4EB2-99AC-092641D11829}" srcOrd="6" destOrd="0" parTransId="{2231BB2D-3E47-4C58-8D4E-24A79D5A6A0D}" sibTransId="{2909CCD7-7AC3-41A8-A2DA-3564EED0A7D9}"/>
    <dgm:cxn modelId="{BED88102-AD32-409E-A631-C4ED7823C898}" type="presOf" srcId="{BD87FCD7-769B-45BA-BA79-627DB77D736A}" destId="{68B35B5E-8E87-4DE3-B351-F67DE7D61007}" srcOrd="0" destOrd="0" presId="urn:microsoft.com/office/officeart/2008/layout/RadialCluster"/>
    <dgm:cxn modelId="{EDE10D25-9A40-486F-93BE-2BCCE50AD5D1}" type="presOf" srcId="{B56F218C-BB7C-486D-89B1-59996C104BDF}" destId="{4EA53240-6A3B-44EF-982F-E7C805897FA5}" srcOrd="0" destOrd="0" presId="urn:microsoft.com/office/officeart/2008/layout/RadialCluster"/>
    <dgm:cxn modelId="{A891B145-D9EE-49CF-BEE4-C36069A586EE}" srcId="{BD87FCD7-769B-45BA-BA79-627DB77D736A}" destId="{2C8B8FE9-E4FB-4FAA-9216-88E814C6F70A}" srcOrd="7" destOrd="0" parTransId="{71D143BD-A7FD-41B3-9F6C-0DEF41714C97}" sibTransId="{66235F82-A26F-4065-A223-1F6E4A1167D8}"/>
    <dgm:cxn modelId="{9E706100-4319-42BB-9D38-E04C4DB2EDF8}" type="presOf" srcId="{3746A2A6-D4BB-4EB2-99AC-092641D11829}" destId="{653CDA86-6ED9-412E-BAE5-E781E737A9C2}" srcOrd="0" destOrd="0" presId="urn:microsoft.com/office/officeart/2008/layout/RadialCluster"/>
    <dgm:cxn modelId="{2C0E5951-C130-406B-A819-8507738E6C4B}" srcId="{BC8E53E0-8FDA-43AB-B376-E75DE79329E8}" destId="{BD87FCD7-769B-45BA-BA79-627DB77D736A}" srcOrd="0" destOrd="0" parTransId="{F59786FE-6C6D-425F-9EC2-FDB3DA767A3F}" sibTransId="{B67C3481-B8CE-44C2-A5F3-EF1AD5B37B75}"/>
    <dgm:cxn modelId="{E208158B-3D04-4948-A13A-59C12769F79B}" type="presOf" srcId="{359071B1-7672-4E4C-8310-811227C9CC72}" destId="{F690260F-A05B-43CC-A8E7-2907A973CAE5}" srcOrd="0" destOrd="0" presId="urn:microsoft.com/office/officeart/2008/layout/RadialCluster"/>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0EF38AAC-BFDD-429B-B073-777A5FF97889}" type="presOf" srcId="{84C9CA04-C288-4FEE-8078-22B89A0FB357}" destId="{6A7AF63B-A5A7-49A4-8FDC-2767227DC7E3}" srcOrd="0" destOrd="0" presId="urn:microsoft.com/office/officeart/2008/layout/RadialCluster"/>
    <dgm:cxn modelId="{88F936F1-B54C-4116-8541-90B4CCE65B96}" srcId="{BD87FCD7-769B-45BA-BA79-627DB77D736A}" destId="{84C9CA04-C288-4FEE-8078-22B89A0FB357}" srcOrd="2" destOrd="0" parTransId="{359071B1-7672-4E4C-8310-811227C9CC72}" sibTransId="{696A269F-5EE8-4C28-B8EA-F47871EF35C5}"/>
    <dgm:cxn modelId="{7EC7BEEC-148B-48B2-839A-73DF97D04A66}" type="presOf" srcId="{0F7E9C3F-6564-4523-916F-BB3D08F72BA5}" destId="{23AFCB36-FE32-4C16-8AD6-0EE82A4301B7}" srcOrd="0" destOrd="0" presId="urn:microsoft.com/office/officeart/2008/layout/RadialCluster"/>
    <dgm:cxn modelId="{FAF4FDD9-E23E-40DE-9480-B3614DD770C7}" type="presOf" srcId="{36301273-7918-4C4F-9A5E-000C7C6C2736}" destId="{C87964FA-812B-47FF-9D96-F0B3A4214C08}" srcOrd="0" destOrd="0" presId="urn:microsoft.com/office/officeart/2008/layout/RadialCluster"/>
    <dgm:cxn modelId="{E741F6AB-0A19-4A54-B185-7A9A936E07E8}" type="presOf" srcId="{0F4DBE79-9305-4DDC-A2AD-84EB0ABB7AE6}" destId="{866A1CF4-B79E-4EB4-9CE0-DC82E3AF7792}" srcOrd="0" destOrd="0" presId="urn:microsoft.com/office/officeart/2008/layout/RadialCluster"/>
    <dgm:cxn modelId="{035D3829-912E-442C-8903-3F2AC9E22628}" type="presOf" srcId="{7BC2D0F0-F80C-4D5E-86FF-BDC4F3B1BC52}" destId="{AE3679EC-D38C-4D26-88C3-158E93B529F5}"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6966CEDD-859C-4EEB-9310-20B256E05CF8}" type="presOf" srcId="{622A10AD-3038-4F26-B3AA-D427CD38C3CE}" destId="{4E05BF3B-1030-42C8-A224-0EA68C68CA76}" srcOrd="0" destOrd="0" presId="urn:microsoft.com/office/officeart/2008/layout/RadialCluster"/>
    <dgm:cxn modelId="{33BAB5AA-009D-412F-971D-3553A9B87987}" type="presParOf" srcId="{9F0755B4-B1E5-4DC4-8D0A-C4353DC9CEE9}" destId="{EE4D6890-D075-45DF-9C1B-2DD45C5BD52A}" srcOrd="0" destOrd="0" presId="urn:microsoft.com/office/officeart/2008/layout/RadialCluster"/>
    <dgm:cxn modelId="{8090BA4D-8853-4ED0-9409-D72093E9C2DD}" type="presParOf" srcId="{EE4D6890-D075-45DF-9C1B-2DD45C5BD52A}" destId="{68B35B5E-8E87-4DE3-B351-F67DE7D61007}" srcOrd="0" destOrd="0" presId="urn:microsoft.com/office/officeart/2008/layout/RadialCluster"/>
    <dgm:cxn modelId="{68B81DAD-E2B6-4F6E-B513-33D716903A9D}" type="presParOf" srcId="{EE4D6890-D075-45DF-9C1B-2DD45C5BD52A}" destId="{AE3679EC-D38C-4D26-88C3-158E93B529F5}" srcOrd="1" destOrd="0" presId="urn:microsoft.com/office/officeart/2008/layout/RadialCluster"/>
    <dgm:cxn modelId="{3106E88E-B1C9-49AB-84C5-F4CE8C0EA1DB}" type="presParOf" srcId="{EE4D6890-D075-45DF-9C1B-2DD45C5BD52A}" destId="{0D49D475-5540-4446-A6CC-C2B4AA235020}" srcOrd="2" destOrd="0" presId="urn:microsoft.com/office/officeart/2008/layout/RadialCluster"/>
    <dgm:cxn modelId="{64AC11C0-444C-4163-83A8-6997F3A12A95}" type="presParOf" srcId="{EE4D6890-D075-45DF-9C1B-2DD45C5BD52A}" destId="{C87964FA-812B-47FF-9D96-F0B3A4214C08}" srcOrd="3" destOrd="0" presId="urn:microsoft.com/office/officeart/2008/layout/RadialCluster"/>
    <dgm:cxn modelId="{2F706A9F-3651-4E7D-9B91-3722177B2CF9}" type="presParOf" srcId="{EE4D6890-D075-45DF-9C1B-2DD45C5BD52A}" destId="{866A1CF4-B79E-4EB4-9CE0-DC82E3AF7792}" srcOrd="4" destOrd="0" presId="urn:microsoft.com/office/officeart/2008/layout/RadialCluster"/>
    <dgm:cxn modelId="{32A8B414-2209-4ABD-8266-20A39EF8101E}" type="presParOf" srcId="{EE4D6890-D075-45DF-9C1B-2DD45C5BD52A}" destId="{F690260F-A05B-43CC-A8E7-2907A973CAE5}" srcOrd="5" destOrd="0" presId="urn:microsoft.com/office/officeart/2008/layout/RadialCluster"/>
    <dgm:cxn modelId="{63CFC49C-A7D3-4498-B1DF-50E468A2D9D7}" type="presParOf" srcId="{EE4D6890-D075-45DF-9C1B-2DD45C5BD52A}" destId="{6A7AF63B-A5A7-49A4-8FDC-2767227DC7E3}" srcOrd="6" destOrd="0" presId="urn:microsoft.com/office/officeart/2008/layout/RadialCluster"/>
    <dgm:cxn modelId="{63B0061C-B135-4E5D-AF7B-8C35A7804564}" type="presParOf" srcId="{EE4D6890-D075-45DF-9C1B-2DD45C5BD52A}" destId="{23AFCB36-FE32-4C16-8AD6-0EE82A4301B7}" srcOrd="7" destOrd="0" presId="urn:microsoft.com/office/officeart/2008/layout/RadialCluster"/>
    <dgm:cxn modelId="{BCEEFA74-47F2-49C3-8A43-FBB9AA8033F3}" type="presParOf" srcId="{EE4D6890-D075-45DF-9C1B-2DD45C5BD52A}" destId="{4E05BF3B-1030-42C8-A224-0EA68C68CA76}" srcOrd="8" destOrd="0" presId="urn:microsoft.com/office/officeart/2008/layout/RadialCluster"/>
    <dgm:cxn modelId="{638F870A-E0E5-4702-A552-55F6EDC4B290}" type="presParOf" srcId="{EE4D6890-D075-45DF-9C1B-2DD45C5BD52A}" destId="{E99EE26D-8D24-428B-B79C-CA3642CFEAC6}" srcOrd="9" destOrd="0" presId="urn:microsoft.com/office/officeart/2008/layout/RadialCluster"/>
    <dgm:cxn modelId="{9D199936-2083-4229-BC7A-AEA789937899}" type="presParOf" srcId="{EE4D6890-D075-45DF-9C1B-2DD45C5BD52A}" destId="{7F6135E0-7752-41D9-8949-2C6C50C5480B}" srcOrd="10" destOrd="0" presId="urn:microsoft.com/office/officeart/2008/layout/RadialCluster"/>
    <dgm:cxn modelId="{9F993CA8-A288-40AA-A08F-420DFAB57F96}" type="presParOf" srcId="{EE4D6890-D075-45DF-9C1B-2DD45C5BD52A}" destId="{4EA53240-6A3B-44EF-982F-E7C805897FA5}" srcOrd="11" destOrd="0" presId="urn:microsoft.com/office/officeart/2008/layout/RadialCluster"/>
    <dgm:cxn modelId="{7D122643-70AF-40D1-B53E-40219ACA7213}" type="presParOf" srcId="{EE4D6890-D075-45DF-9C1B-2DD45C5BD52A}" destId="{354B78F2-DB64-4575-B54A-84ADF163CDF2}" srcOrd="12" destOrd="0" presId="urn:microsoft.com/office/officeart/2008/layout/RadialCluster"/>
    <dgm:cxn modelId="{A7299607-8BE0-4CC4-896E-271D3D849E8B}" type="presParOf" srcId="{EE4D6890-D075-45DF-9C1B-2DD45C5BD52A}" destId="{7E739126-418B-4B04-96A2-EEDCE3C318D4}" srcOrd="13" destOrd="0" presId="urn:microsoft.com/office/officeart/2008/layout/RadialCluster"/>
    <dgm:cxn modelId="{FB601B42-91BE-4AB7-9E4B-AC65D369EAA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21A7-8A64-456A-BCFE-0D90F1B4E471}"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86730A3C-5B8A-4FAB-94A7-D2D1462D5CEA}">
      <dgm:prSet phldrT="[Text]" custT="1"/>
      <dgm:spPr/>
      <dgm:t>
        <a:bodyPr/>
        <a:lstStyle/>
        <a:p>
          <a:r>
            <a:rPr lang="en-GB" sz="1800" b="0" i="0" smtClean="0">
              <a:latin typeface="Arial" panose="020B0604020202020204" pitchFamily="34" charset="0"/>
              <a:cs typeface="Arial" panose="020B0604020202020204" pitchFamily="34" charset="0"/>
            </a:rPr>
            <a:t>It can have abstract and non-abstract methods.</a:t>
          </a:r>
          <a:endParaRPr lang="en-US" sz="1800">
            <a:latin typeface="Arial" panose="020B0604020202020204" pitchFamily="34" charset="0"/>
            <a:cs typeface="Arial" panose="020B0604020202020204" pitchFamily="34" charset="0"/>
          </a:endParaRPr>
        </a:p>
      </dgm:t>
    </dgm:pt>
    <dgm:pt modelId="{0457D4B9-E215-43C7-8511-CE5F184C81FD}" type="parTrans" cxnId="{F03FE81C-7D8C-45E5-A39D-8F8A40ABA765}">
      <dgm:prSet/>
      <dgm:spPr/>
      <dgm:t>
        <a:bodyPr/>
        <a:lstStyle/>
        <a:p>
          <a:endParaRPr lang="en-US"/>
        </a:p>
      </dgm:t>
    </dgm:pt>
    <dgm:pt modelId="{699E1D47-2FE1-4DC3-A491-3F744A3C7869}" type="sibTrans" cxnId="{F03FE81C-7D8C-45E5-A39D-8F8A40ABA765}">
      <dgm:prSet/>
      <dgm:spPr/>
      <dgm:t>
        <a:bodyPr/>
        <a:lstStyle/>
        <a:p>
          <a:endParaRPr lang="en-US"/>
        </a:p>
      </dgm:t>
    </dgm:pt>
    <dgm:pt modelId="{65D602C0-0854-473E-A78B-08625F3E5E1C}">
      <dgm:prSet phldrT="[Text]" custT="1"/>
      <dgm:spPr/>
      <dgm:t>
        <a:bodyPr/>
        <a:lstStyle/>
        <a:p>
          <a:r>
            <a:rPr lang="en-US" sz="1800" b="0" i="0" smtClean="0">
              <a:latin typeface="Arial" panose="020B0604020202020204" pitchFamily="34" charset="0"/>
              <a:cs typeface="Arial" panose="020B0604020202020204" pitchFamily="34" charset="0"/>
            </a:rPr>
            <a:t>It </a:t>
          </a:r>
          <a:r>
            <a:rPr lang="en-US" sz="1800" b="0" i="0" smtClean="0">
              <a:solidFill>
                <a:srgbClr val="FF0000"/>
              </a:solidFill>
              <a:latin typeface="Arial" panose="020B0604020202020204" pitchFamily="34" charset="0"/>
              <a:cs typeface="Arial" panose="020B0604020202020204" pitchFamily="34" charset="0"/>
            </a:rPr>
            <a:t>cannot</a:t>
          </a:r>
          <a:r>
            <a:rPr lang="en-US" sz="1800" b="0" i="0" smtClean="0">
              <a:latin typeface="Arial" panose="020B0604020202020204" pitchFamily="34" charset="0"/>
              <a:cs typeface="Arial" panose="020B0604020202020204" pitchFamily="34" charset="0"/>
            </a:rPr>
            <a:t> be instantiated.</a:t>
          </a:r>
          <a:endParaRPr lang="en-US" sz="1800">
            <a:latin typeface="Arial" panose="020B0604020202020204" pitchFamily="34" charset="0"/>
            <a:cs typeface="Arial" panose="020B0604020202020204" pitchFamily="34" charset="0"/>
          </a:endParaRPr>
        </a:p>
      </dgm:t>
    </dgm:pt>
    <dgm:pt modelId="{38DB8500-4592-410C-BDD6-11FEB74B72B2}" type="parTrans" cxnId="{475C002B-B223-4E68-9FDB-0DE32353DEC2}">
      <dgm:prSet/>
      <dgm:spPr/>
      <dgm:t>
        <a:bodyPr/>
        <a:lstStyle/>
        <a:p>
          <a:endParaRPr lang="en-US"/>
        </a:p>
      </dgm:t>
    </dgm:pt>
    <dgm:pt modelId="{57ABCDCB-5249-452E-A3CD-EB41237E9175}" type="sibTrans" cxnId="{475C002B-B223-4E68-9FDB-0DE32353DEC2}">
      <dgm:prSet/>
      <dgm:spPr/>
      <dgm:t>
        <a:bodyPr/>
        <a:lstStyle/>
        <a:p>
          <a:endParaRPr lang="en-US"/>
        </a:p>
      </dgm:t>
    </dgm:pt>
    <dgm:pt modelId="{EE4FCBA7-7DB6-409A-9BAB-B84C6E67BB9B}">
      <dgm:prSet phldrT="[Text]" custT="1"/>
      <dgm:spPr/>
      <dgm:t>
        <a:bodyPr/>
        <a:lstStyle/>
        <a:p>
          <a:r>
            <a:rPr lang="en-GB" sz="1800" b="0" i="0" smtClean="0">
              <a:latin typeface="Arial" panose="020B0604020202020204" pitchFamily="34" charset="0"/>
              <a:cs typeface="Arial" panose="020B0604020202020204" pitchFamily="34" charset="0"/>
            </a:rPr>
            <a:t>It can have </a:t>
          </a:r>
          <a:r>
            <a:rPr lang="en-GB" sz="1800" b="0" i="0" smtClean="0">
              <a:latin typeface="Arial" panose="020B0604020202020204" pitchFamily="34" charset="0"/>
              <a:cs typeface="Arial" panose="020B0604020202020204" pitchFamily="34" charset="0"/>
              <a:hlinkClick xmlns:r="http://schemas.openxmlformats.org/officeDocument/2006/relationships" r:id="rId1"/>
            </a:rPr>
            <a:t>constructors</a:t>
          </a:r>
          <a:r>
            <a:rPr lang="en-GB" sz="1800" b="0" i="0" smtClean="0">
              <a:latin typeface="Arial" panose="020B0604020202020204" pitchFamily="34" charset="0"/>
              <a:cs typeface="Arial" panose="020B0604020202020204" pitchFamily="34" charset="0"/>
            </a:rPr>
            <a:t> and static methods also.</a:t>
          </a:r>
          <a:endParaRPr lang="en-US" sz="1800">
            <a:latin typeface="Arial" panose="020B0604020202020204" pitchFamily="34" charset="0"/>
            <a:cs typeface="Arial" panose="020B0604020202020204" pitchFamily="34" charset="0"/>
          </a:endParaRPr>
        </a:p>
      </dgm:t>
    </dgm:pt>
    <dgm:pt modelId="{120193F5-4CC4-4E71-93D8-2972358EB636}" type="parTrans" cxnId="{E3B84437-50A7-428F-9387-ACA152C4C62F}">
      <dgm:prSet/>
      <dgm:spPr/>
      <dgm:t>
        <a:bodyPr/>
        <a:lstStyle/>
        <a:p>
          <a:endParaRPr lang="en-US"/>
        </a:p>
      </dgm:t>
    </dgm:pt>
    <dgm:pt modelId="{D57BE6AF-7AC1-48BE-93B1-70AB75A87C47}" type="sibTrans" cxnId="{E3B84437-50A7-428F-9387-ACA152C4C62F}">
      <dgm:prSet/>
      <dgm:spPr/>
      <dgm:t>
        <a:bodyPr/>
        <a:lstStyle/>
        <a:p>
          <a:endParaRPr lang="en-US"/>
        </a:p>
      </dgm:t>
    </dgm:pt>
    <dgm:pt modelId="{98C5E07B-A2FA-4AEC-B659-F86A96A05BC7}">
      <dgm:prSet phldrT="[Text]" custT="1"/>
      <dgm:spPr/>
      <dgm:t>
        <a:bodyPr/>
        <a:lstStyle/>
        <a:p>
          <a:r>
            <a:rPr lang="en-GB" sz="1800" b="0" i="0" smtClean="0">
              <a:latin typeface="Arial" panose="020B0604020202020204" pitchFamily="34" charset="0"/>
              <a:cs typeface="Arial" panose="020B0604020202020204" pitchFamily="34" charset="0"/>
            </a:rPr>
            <a:t>It can have final methods which will force the subclass not to change the body of the method.</a:t>
          </a:r>
          <a:endParaRPr lang="en-US" sz="1800">
            <a:latin typeface="Arial" panose="020B0604020202020204" pitchFamily="34" charset="0"/>
            <a:cs typeface="Arial" panose="020B0604020202020204" pitchFamily="34" charset="0"/>
          </a:endParaRPr>
        </a:p>
      </dgm:t>
    </dgm:pt>
    <dgm:pt modelId="{354CDDA8-372E-4B4B-B2D9-BCE1DB9A125D}" type="parTrans" cxnId="{287D7D33-CE90-4A11-80BF-71D441C8C378}">
      <dgm:prSet/>
      <dgm:spPr/>
      <dgm:t>
        <a:bodyPr/>
        <a:lstStyle/>
        <a:p>
          <a:endParaRPr lang="en-US"/>
        </a:p>
      </dgm:t>
    </dgm:pt>
    <dgm:pt modelId="{CCD08A11-EFB8-49A0-B627-6FFCB7E93334}" type="sibTrans" cxnId="{287D7D33-CE90-4A11-80BF-71D441C8C378}">
      <dgm:prSet/>
      <dgm:spPr/>
      <dgm:t>
        <a:bodyPr/>
        <a:lstStyle/>
        <a:p>
          <a:endParaRPr lang="en-US"/>
        </a:p>
      </dgm:t>
    </dgm:pt>
    <dgm:pt modelId="{BAB7EC09-10A1-4C23-9B6B-26A659C6A34C}">
      <dgm:prSet phldrT="[Text]" custT="1"/>
      <dgm:spPr/>
      <dgm:t>
        <a:bodyPr/>
        <a:lstStyle/>
        <a:p>
          <a:r>
            <a:rPr lang="en-GB" sz="1800" smtClean="0">
              <a:latin typeface="Arial" panose="020B0604020202020204" pitchFamily="34" charset="0"/>
              <a:cs typeface="Arial" panose="020B0604020202020204" pitchFamily="34" charset="0"/>
            </a:rPr>
            <a:t>1</a:t>
          </a:r>
          <a:endParaRPr lang="en-US" sz="1800">
            <a:latin typeface="Arial" panose="020B0604020202020204" pitchFamily="34" charset="0"/>
            <a:cs typeface="Arial" panose="020B0604020202020204" pitchFamily="34" charset="0"/>
          </a:endParaRPr>
        </a:p>
      </dgm:t>
    </dgm:pt>
    <dgm:pt modelId="{019336A0-2420-4EEF-AF77-30B390E4F361}" type="parTrans" cxnId="{410B4AEF-944E-41A0-9132-12FFAB5893C1}">
      <dgm:prSet/>
      <dgm:spPr/>
      <dgm:t>
        <a:bodyPr/>
        <a:lstStyle/>
        <a:p>
          <a:endParaRPr lang="en-US"/>
        </a:p>
      </dgm:t>
    </dgm:pt>
    <dgm:pt modelId="{C6D70D9E-AF86-4101-A1AD-8FEDA9521683}" type="sibTrans" cxnId="{410B4AEF-944E-41A0-9132-12FFAB5893C1}">
      <dgm:prSet/>
      <dgm:spPr/>
      <dgm:t>
        <a:bodyPr/>
        <a:lstStyle/>
        <a:p>
          <a:endParaRPr lang="en-US"/>
        </a:p>
      </dgm:t>
    </dgm:pt>
    <dgm:pt modelId="{16B0C315-F75A-4DFB-9D00-D732E30A24FA}">
      <dgm:prSet phldrT="[Text]"/>
      <dgm:spPr/>
      <dgm:t>
        <a:bodyPr/>
        <a:lstStyle/>
        <a:p>
          <a:r>
            <a:rPr lang="en-GB" smtClean="0">
              <a:latin typeface="Arial" panose="020B0604020202020204" pitchFamily="34" charset="0"/>
              <a:cs typeface="Arial" panose="020B0604020202020204" pitchFamily="34" charset="0"/>
            </a:rPr>
            <a:t>An abstract class must </a:t>
          </a:r>
          <a:r>
            <a:rPr lang="en-GB" b="0" i="0" smtClean="0">
              <a:latin typeface="Arial" panose="020B0604020202020204" pitchFamily="34" charset="0"/>
              <a:cs typeface="Arial" panose="020B0604020202020204" pitchFamily="34" charset="0"/>
            </a:rPr>
            <a:t>be declared with an abstract keyword.</a:t>
          </a:r>
          <a:endParaRPr lang="en-US"/>
        </a:p>
      </dgm:t>
    </dgm:pt>
    <dgm:pt modelId="{FDD94470-6135-4B9A-A146-ED0CB5B5DAEA}" type="parTrans" cxnId="{62246A28-E78A-43A5-86F1-F1C97B57C964}">
      <dgm:prSet/>
      <dgm:spPr/>
      <dgm:t>
        <a:bodyPr/>
        <a:lstStyle/>
        <a:p>
          <a:endParaRPr lang="en-US"/>
        </a:p>
      </dgm:t>
    </dgm:pt>
    <dgm:pt modelId="{FAA5C280-2A30-4549-A9E0-04942F8FD1EB}" type="sibTrans" cxnId="{62246A28-E78A-43A5-86F1-F1C97B57C964}">
      <dgm:prSet/>
      <dgm:spPr/>
      <dgm:t>
        <a:bodyPr/>
        <a:lstStyle/>
        <a:p>
          <a:endParaRPr lang="en-US"/>
        </a:p>
      </dgm:t>
    </dgm:pt>
    <dgm:pt modelId="{92C73683-88FD-4FED-80D2-8AD860D171A1}">
      <dgm:prSet phldrT="[Text]" custT="1"/>
      <dgm:spPr/>
      <dgm:t>
        <a:bodyPr/>
        <a:lstStyle/>
        <a:p>
          <a:r>
            <a:rPr lang="en-GB" sz="1800" smtClean="0">
              <a:latin typeface="Arial" panose="020B0604020202020204" pitchFamily="34" charset="0"/>
              <a:cs typeface="Arial" panose="020B0604020202020204" pitchFamily="34" charset="0"/>
            </a:rPr>
            <a:t>2</a:t>
          </a:r>
          <a:endParaRPr lang="en-US" sz="1800">
            <a:latin typeface="Arial" panose="020B0604020202020204" pitchFamily="34" charset="0"/>
            <a:cs typeface="Arial" panose="020B0604020202020204" pitchFamily="34" charset="0"/>
          </a:endParaRPr>
        </a:p>
      </dgm:t>
    </dgm:pt>
    <dgm:pt modelId="{E52A600A-E1AC-42D4-A60A-AD35D7F4CA41}" type="parTrans" cxnId="{E487FB4A-D8EB-4CE3-941F-7719D05725CD}">
      <dgm:prSet/>
      <dgm:spPr/>
      <dgm:t>
        <a:bodyPr/>
        <a:lstStyle/>
        <a:p>
          <a:endParaRPr lang="en-US"/>
        </a:p>
      </dgm:t>
    </dgm:pt>
    <dgm:pt modelId="{42C662FB-5D6D-4C93-8209-85F6D13B55F2}" type="sibTrans" cxnId="{E487FB4A-D8EB-4CE3-941F-7719D05725CD}">
      <dgm:prSet/>
      <dgm:spPr/>
      <dgm:t>
        <a:bodyPr/>
        <a:lstStyle/>
        <a:p>
          <a:endParaRPr lang="en-US"/>
        </a:p>
      </dgm:t>
    </dgm:pt>
    <dgm:pt modelId="{B87BD9A4-1AD8-451A-B285-A8B45C462D04}">
      <dgm:prSet phldrT="[Text]" custT="1"/>
      <dgm:spPr/>
      <dgm:t>
        <a:bodyPr/>
        <a:lstStyle/>
        <a:p>
          <a:r>
            <a:rPr lang="en-GB" sz="1800" smtClean="0">
              <a:latin typeface="Arial" panose="020B0604020202020204" pitchFamily="34" charset="0"/>
              <a:cs typeface="Arial" panose="020B0604020202020204" pitchFamily="34" charset="0"/>
            </a:rPr>
            <a:t>3</a:t>
          </a:r>
          <a:endParaRPr lang="en-US" sz="1800">
            <a:latin typeface="Arial" panose="020B0604020202020204" pitchFamily="34" charset="0"/>
            <a:cs typeface="Arial" panose="020B0604020202020204" pitchFamily="34" charset="0"/>
          </a:endParaRPr>
        </a:p>
      </dgm:t>
    </dgm:pt>
    <dgm:pt modelId="{FF2DF582-335F-4B38-8D00-9EF967923BAC}" type="parTrans" cxnId="{84A4384F-1DA6-4A1A-8708-B361CE308645}">
      <dgm:prSet/>
      <dgm:spPr/>
      <dgm:t>
        <a:bodyPr/>
        <a:lstStyle/>
        <a:p>
          <a:endParaRPr lang="en-US"/>
        </a:p>
      </dgm:t>
    </dgm:pt>
    <dgm:pt modelId="{6B7AB0E4-C9B0-48B3-A185-04435FE3D19A}" type="sibTrans" cxnId="{84A4384F-1DA6-4A1A-8708-B361CE308645}">
      <dgm:prSet/>
      <dgm:spPr/>
      <dgm:t>
        <a:bodyPr/>
        <a:lstStyle/>
        <a:p>
          <a:endParaRPr lang="en-US"/>
        </a:p>
      </dgm:t>
    </dgm:pt>
    <dgm:pt modelId="{99CB7180-6340-4047-B51D-654F085C7F29}">
      <dgm:prSet phldrT="[Text]" custT="1"/>
      <dgm:spPr/>
      <dgm:t>
        <a:bodyPr/>
        <a:lstStyle/>
        <a:p>
          <a:r>
            <a:rPr lang="en-GB" sz="1800" smtClean="0">
              <a:latin typeface="Arial" panose="020B0604020202020204" pitchFamily="34" charset="0"/>
              <a:cs typeface="Arial" panose="020B0604020202020204" pitchFamily="34" charset="0"/>
            </a:rPr>
            <a:t>4</a:t>
          </a:r>
          <a:endParaRPr lang="en-US" sz="1800">
            <a:latin typeface="Arial" panose="020B0604020202020204" pitchFamily="34" charset="0"/>
            <a:cs typeface="Arial" panose="020B0604020202020204" pitchFamily="34" charset="0"/>
          </a:endParaRPr>
        </a:p>
      </dgm:t>
    </dgm:pt>
    <dgm:pt modelId="{9864792B-A7EF-4521-AF97-C6CAA6456943}" type="parTrans" cxnId="{086C5DE4-3FE4-4C54-B07E-37CD90203565}">
      <dgm:prSet/>
      <dgm:spPr/>
      <dgm:t>
        <a:bodyPr/>
        <a:lstStyle/>
        <a:p>
          <a:endParaRPr lang="en-US"/>
        </a:p>
      </dgm:t>
    </dgm:pt>
    <dgm:pt modelId="{6C95CE11-FE0E-4827-9211-386DB5BEA31D}" type="sibTrans" cxnId="{086C5DE4-3FE4-4C54-B07E-37CD90203565}">
      <dgm:prSet/>
      <dgm:spPr/>
      <dgm:t>
        <a:bodyPr/>
        <a:lstStyle/>
        <a:p>
          <a:endParaRPr lang="en-US"/>
        </a:p>
      </dgm:t>
    </dgm:pt>
    <dgm:pt modelId="{B3FB728A-A8D8-423F-B492-5ECAA93F6A30}">
      <dgm:prSet phldrT="[Text]" custT="1"/>
      <dgm:spPr/>
      <dgm:t>
        <a:bodyPr/>
        <a:lstStyle/>
        <a:p>
          <a:r>
            <a:rPr lang="en-GB" sz="1800" smtClean="0">
              <a:latin typeface="Arial" panose="020B0604020202020204" pitchFamily="34" charset="0"/>
              <a:cs typeface="Arial" panose="020B0604020202020204" pitchFamily="34" charset="0"/>
            </a:rPr>
            <a:t>5</a:t>
          </a:r>
          <a:endParaRPr lang="en-US" sz="1800">
            <a:latin typeface="Arial" panose="020B0604020202020204" pitchFamily="34" charset="0"/>
            <a:cs typeface="Arial" panose="020B0604020202020204" pitchFamily="34" charset="0"/>
          </a:endParaRPr>
        </a:p>
      </dgm:t>
    </dgm:pt>
    <dgm:pt modelId="{A17DEA68-AD12-4A87-94FF-9D765941AC87}" type="parTrans" cxnId="{8A3F0ACF-A704-4B93-BFB5-5A198C819886}">
      <dgm:prSet/>
      <dgm:spPr/>
      <dgm:t>
        <a:bodyPr/>
        <a:lstStyle/>
        <a:p>
          <a:endParaRPr lang="en-US"/>
        </a:p>
      </dgm:t>
    </dgm:pt>
    <dgm:pt modelId="{4E8D94C4-9C73-4AD1-8572-4CEED9589DE2}" type="sibTrans" cxnId="{8A3F0ACF-A704-4B93-BFB5-5A198C819886}">
      <dgm:prSet/>
      <dgm:spPr/>
      <dgm:t>
        <a:bodyPr/>
        <a:lstStyle/>
        <a:p>
          <a:endParaRPr lang="en-US"/>
        </a:p>
      </dgm:t>
    </dgm:pt>
    <dgm:pt modelId="{82B4F72F-A398-454F-B388-4BD62252A447}" type="pres">
      <dgm:prSet presAssocID="{C77221A7-8A64-456A-BCFE-0D90F1B4E471}" presName="linearFlow" presStyleCnt="0">
        <dgm:presLayoutVars>
          <dgm:dir/>
          <dgm:animLvl val="lvl"/>
          <dgm:resizeHandles val="exact"/>
        </dgm:presLayoutVars>
      </dgm:prSet>
      <dgm:spPr/>
    </dgm:pt>
    <dgm:pt modelId="{C50B48AF-9AA7-487B-AC1A-ECFD54094387}" type="pres">
      <dgm:prSet presAssocID="{BAB7EC09-10A1-4C23-9B6B-26A659C6A34C}" presName="composite" presStyleCnt="0"/>
      <dgm:spPr/>
    </dgm:pt>
    <dgm:pt modelId="{3F76FF81-BE3D-408D-A73C-D83069E0CEAA}" type="pres">
      <dgm:prSet presAssocID="{BAB7EC09-10A1-4C23-9B6B-26A659C6A34C}" presName="parentText" presStyleLbl="alignNode1" presStyleIdx="0" presStyleCnt="5">
        <dgm:presLayoutVars>
          <dgm:chMax val="1"/>
          <dgm:bulletEnabled val="1"/>
        </dgm:presLayoutVars>
      </dgm:prSet>
      <dgm:spPr/>
    </dgm:pt>
    <dgm:pt modelId="{B0362C4B-FA1D-4D44-9D80-F35CA0753C06}" type="pres">
      <dgm:prSet presAssocID="{BAB7EC09-10A1-4C23-9B6B-26A659C6A34C}" presName="descendantText" presStyleLbl="alignAcc1" presStyleIdx="0" presStyleCnt="5">
        <dgm:presLayoutVars>
          <dgm:bulletEnabled val="1"/>
        </dgm:presLayoutVars>
      </dgm:prSet>
      <dgm:spPr/>
      <dgm:t>
        <a:bodyPr/>
        <a:lstStyle/>
        <a:p>
          <a:endParaRPr lang="en-US"/>
        </a:p>
      </dgm:t>
    </dgm:pt>
    <dgm:pt modelId="{C6AA1492-E89D-40F7-B752-C6D348D63B1E}" type="pres">
      <dgm:prSet presAssocID="{C6D70D9E-AF86-4101-A1AD-8FEDA9521683}" presName="sp" presStyleCnt="0"/>
      <dgm:spPr/>
    </dgm:pt>
    <dgm:pt modelId="{9A94E742-3065-4715-BD4B-484345077675}" type="pres">
      <dgm:prSet presAssocID="{92C73683-88FD-4FED-80D2-8AD860D171A1}" presName="composite" presStyleCnt="0"/>
      <dgm:spPr/>
    </dgm:pt>
    <dgm:pt modelId="{7813AE91-76F6-4A12-BAA3-8B73CEBD7B29}" type="pres">
      <dgm:prSet presAssocID="{92C73683-88FD-4FED-80D2-8AD860D171A1}" presName="parentText" presStyleLbl="alignNode1" presStyleIdx="1" presStyleCnt="5">
        <dgm:presLayoutVars>
          <dgm:chMax val="1"/>
          <dgm:bulletEnabled val="1"/>
        </dgm:presLayoutVars>
      </dgm:prSet>
      <dgm:spPr/>
    </dgm:pt>
    <dgm:pt modelId="{B9E16546-6F07-4622-A4C2-FBDDC6F67560}" type="pres">
      <dgm:prSet presAssocID="{92C73683-88FD-4FED-80D2-8AD860D171A1}" presName="descendantText" presStyleLbl="alignAcc1" presStyleIdx="1" presStyleCnt="5">
        <dgm:presLayoutVars>
          <dgm:bulletEnabled val="1"/>
        </dgm:presLayoutVars>
      </dgm:prSet>
      <dgm:spPr/>
    </dgm:pt>
    <dgm:pt modelId="{9243017D-5407-4DC7-ABE6-65571E14956C}" type="pres">
      <dgm:prSet presAssocID="{42C662FB-5D6D-4C93-8209-85F6D13B55F2}" presName="sp" presStyleCnt="0"/>
      <dgm:spPr/>
    </dgm:pt>
    <dgm:pt modelId="{08D6834D-F64A-4611-8074-AFC7CC56D750}" type="pres">
      <dgm:prSet presAssocID="{B87BD9A4-1AD8-451A-B285-A8B45C462D04}" presName="composite" presStyleCnt="0"/>
      <dgm:spPr/>
    </dgm:pt>
    <dgm:pt modelId="{79E4CC4A-BE20-4546-AB9D-7DF196B8E146}" type="pres">
      <dgm:prSet presAssocID="{B87BD9A4-1AD8-451A-B285-A8B45C462D04}" presName="parentText" presStyleLbl="alignNode1" presStyleIdx="2" presStyleCnt="5">
        <dgm:presLayoutVars>
          <dgm:chMax val="1"/>
          <dgm:bulletEnabled val="1"/>
        </dgm:presLayoutVars>
      </dgm:prSet>
      <dgm:spPr/>
    </dgm:pt>
    <dgm:pt modelId="{728E834D-9E5F-4952-85F8-26142E361B3F}" type="pres">
      <dgm:prSet presAssocID="{B87BD9A4-1AD8-451A-B285-A8B45C462D04}" presName="descendantText" presStyleLbl="alignAcc1" presStyleIdx="2" presStyleCnt="5">
        <dgm:presLayoutVars>
          <dgm:bulletEnabled val="1"/>
        </dgm:presLayoutVars>
      </dgm:prSet>
      <dgm:spPr/>
    </dgm:pt>
    <dgm:pt modelId="{65185773-8C08-4891-9A13-B8E24BE2B4D1}" type="pres">
      <dgm:prSet presAssocID="{6B7AB0E4-C9B0-48B3-A185-04435FE3D19A}" presName="sp" presStyleCnt="0"/>
      <dgm:spPr/>
    </dgm:pt>
    <dgm:pt modelId="{0ACDF6FB-5214-495F-8B27-36C36B028B6C}" type="pres">
      <dgm:prSet presAssocID="{99CB7180-6340-4047-B51D-654F085C7F29}" presName="composite" presStyleCnt="0"/>
      <dgm:spPr/>
    </dgm:pt>
    <dgm:pt modelId="{E8E64D78-0AA5-48E5-B837-E3333FB04109}" type="pres">
      <dgm:prSet presAssocID="{99CB7180-6340-4047-B51D-654F085C7F29}" presName="parentText" presStyleLbl="alignNode1" presStyleIdx="3" presStyleCnt="5">
        <dgm:presLayoutVars>
          <dgm:chMax val="1"/>
          <dgm:bulletEnabled val="1"/>
        </dgm:presLayoutVars>
      </dgm:prSet>
      <dgm:spPr/>
    </dgm:pt>
    <dgm:pt modelId="{37ED2571-E12E-4108-B40C-3CDC591BAE94}" type="pres">
      <dgm:prSet presAssocID="{99CB7180-6340-4047-B51D-654F085C7F29}" presName="descendantText" presStyleLbl="alignAcc1" presStyleIdx="3" presStyleCnt="5">
        <dgm:presLayoutVars>
          <dgm:bulletEnabled val="1"/>
        </dgm:presLayoutVars>
      </dgm:prSet>
      <dgm:spPr/>
    </dgm:pt>
    <dgm:pt modelId="{BBF810A3-4E9D-4943-8FE3-24A6DAC3C5D8}" type="pres">
      <dgm:prSet presAssocID="{6C95CE11-FE0E-4827-9211-386DB5BEA31D}" presName="sp" presStyleCnt="0"/>
      <dgm:spPr/>
    </dgm:pt>
    <dgm:pt modelId="{BAF9D933-98F2-45BC-829C-E88410DCEAF6}" type="pres">
      <dgm:prSet presAssocID="{B3FB728A-A8D8-423F-B492-5ECAA93F6A30}" presName="composite" presStyleCnt="0"/>
      <dgm:spPr/>
    </dgm:pt>
    <dgm:pt modelId="{38606A58-4434-451E-8506-2E342BF54E80}" type="pres">
      <dgm:prSet presAssocID="{B3FB728A-A8D8-423F-B492-5ECAA93F6A30}" presName="parentText" presStyleLbl="alignNode1" presStyleIdx="4" presStyleCnt="5">
        <dgm:presLayoutVars>
          <dgm:chMax val="1"/>
          <dgm:bulletEnabled val="1"/>
        </dgm:presLayoutVars>
      </dgm:prSet>
      <dgm:spPr/>
    </dgm:pt>
    <dgm:pt modelId="{56BD3687-0FF1-46E0-9BCB-72FBA15711BA}" type="pres">
      <dgm:prSet presAssocID="{B3FB728A-A8D8-423F-B492-5ECAA93F6A30}" presName="descendantText" presStyleLbl="alignAcc1" presStyleIdx="4" presStyleCnt="5">
        <dgm:presLayoutVars>
          <dgm:bulletEnabled val="1"/>
        </dgm:presLayoutVars>
      </dgm:prSet>
      <dgm:spPr/>
    </dgm:pt>
  </dgm:ptLst>
  <dgm:cxnLst>
    <dgm:cxn modelId="{44AE5B97-DA38-4CE5-9227-E6968B09B5E4}" type="presOf" srcId="{C77221A7-8A64-456A-BCFE-0D90F1B4E471}" destId="{82B4F72F-A398-454F-B388-4BD62252A447}" srcOrd="0" destOrd="0" presId="urn:microsoft.com/office/officeart/2005/8/layout/chevron2"/>
    <dgm:cxn modelId="{84A4384F-1DA6-4A1A-8708-B361CE308645}" srcId="{C77221A7-8A64-456A-BCFE-0D90F1B4E471}" destId="{B87BD9A4-1AD8-451A-B285-A8B45C462D04}" srcOrd="2" destOrd="0" parTransId="{FF2DF582-335F-4B38-8D00-9EF967923BAC}" sibTransId="{6B7AB0E4-C9B0-48B3-A185-04435FE3D19A}"/>
    <dgm:cxn modelId="{E487FB4A-D8EB-4CE3-941F-7719D05725CD}" srcId="{C77221A7-8A64-456A-BCFE-0D90F1B4E471}" destId="{92C73683-88FD-4FED-80D2-8AD860D171A1}" srcOrd="1" destOrd="0" parTransId="{E52A600A-E1AC-42D4-A60A-AD35D7F4CA41}" sibTransId="{42C662FB-5D6D-4C93-8209-85F6D13B55F2}"/>
    <dgm:cxn modelId="{B89435C8-6AD1-4B7C-8978-7AA4D0624E6B}" type="presOf" srcId="{86730A3C-5B8A-4FAB-94A7-D2D1462D5CEA}" destId="{B9E16546-6F07-4622-A4C2-FBDDC6F67560}" srcOrd="0" destOrd="0" presId="urn:microsoft.com/office/officeart/2005/8/layout/chevron2"/>
    <dgm:cxn modelId="{4E517E89-D8A3-40C1-A71F-A95CEF95AD02}" type="presOf" srcId="{98C5E07B-A2FA-4AEC-B659-F86A96A05BC7}" destId="{56BD3687-0FF1-46E0-9BCB-72FBA15711BA}" srcOrd="0" destOrd="0" presId="urn:microsoft.com/office/officeart/2005/8/layout/chevron2"/>
    <dgm:cxn modelId="{08B450C6-10BC-4EF2-921F-DF13BAC2DD63}" type="presOf" srcId="{B87BD9A4-1AD8-451A-B285-A8B45C462D04}" destId="{79E4CC4A-BE20-4546-AB9D-7DF196B8E146}" srcOrd="0" destOrd="0" presId="urn:microsoft.com/office/officeart/2005/8/layout/chevron2"/>
    <dgm:cxn modelId="{F03FE81C-7D8C-45E5-A39D-8F8A40ABA765}" srcId="{92C73683-88FD-4FED-80D2-8AD860D171A1}" destId="{86730A3C-5B8A-4FAB-94A7-D2D1462D5CEA}" srcOrd="0" destOrd="0" parTransId="{0457D4B9-E215-43C7-8511-CE5F184C81FD}" sibTransId="{699E1D47-2FE1-4DC3-A491-3F744A3C7869}"/>
    <dgm:cxn modelId="{F802CF1E-0A78-4CE3-BAD9-375B89412A55}" type="presOf" srcId="{92C73683-88FD-4FED-80D2-8AD860D171A1}" destId="{7813AE91-76F6-4A12-BAA3-8B73CEBD7B29}" srcOrd="0" destOrd="0" presId="urn:microsoft.com/office/officeart/2005/8/layout/chevron2"/>
    <dgm:cxn modelId="{8A3F0ACF-A704-4B93-BFB5-5A198C819886}" srcId="{C77221A7-8A64-456A-BCFE-0D90F1B4E471}" destId="{B3FB728A-A8D8-423F-B492-5ECAA93F6A30}" srcOrd="4" destOrd="0" parTransId="{A17DEA68-AD12-4A87-94FF-9D765941AC87}" sibTransId="{4E8D94C4-9C73-4AD1-8572-4CEED9589DE2}"/>
    <dgm:cxn modelId="{E3B84437-50A7-428F-9387-ACA152C4C62F}" srcId="{99CB7180-6340-4047-B51D-654F085C7F29}" destId="{EE4FCBA7-7DB6-409A-9BAB-B84C6E67BB9B}" srcOrd="0" destOrd="0" parTransId="{120193F5-4CC4-4E71-93D8-2972358EB636}" sibTransId="{D57BE6AF-7AC1-48BE-93B1-70AB75A87C47}"/>
    <dgm:cxn modelId="{AE2F4D34-BDBB-4A81-A7AB-71E263F68F1D}" type="presOf" srcId="{99CB7180-6340-4047-B51D-654F085C7F29}" destId="{E8E64D78-0AA5-48E5-B837-E3333FB04109}" srcOrd="0" destOrd="0" presId="urn:microsoft.com/office/officeart/2005/8/layout/chevron2"/>
    <dgm:cxn modelId="{AD68F76B-8CCC-4BB8-A43E-00FFFFFF8ECB}" type="presOf" srcId="{BAB7EC09-10A1-4C23-9B6B-26A659C6A34C}" destId="{3F76FF81-BE3D-408D-A73C-D83069E0CEAA}" srcOrd="0" destOrd="0" presId="urn:microsoft.com/office/officeart/2005/8/layout/chevron2"/>
    <dgm:cxn modelId="{CB9D995D-9DAB-47D7-BF0A-B7E23C8EE518}" type="presOf" srcId="{65D602C0-0854-473E-A78B-08625F3E5E1C}" destId="{728E834D-9E5F-4952-85F8-26142E361B3F}" srcOrd="0" destOrd="0" presId="urn:microsoft.com/office/officeart/2005/8/layout/chevron2"/>
    <dgm:cxn modelId="{086C5DE4-3FE4-4C54-B07E-37CD90203565}" srcId="{C77221A7-8A64-456A-BCFE-0D90F1B4E471}" destId="{99CB7180-6340-4047-B51D-654F085C7F29}" srcOrd="3" destOrd="0" parTransId="{9864792B-A7EF-4521-AF97-C6CAA6456943}" sibTransId="{6C95CE11-FE0E-4827-9211-386DB5BEA31D}"/>
    <dgm:cxn modelId="{B3532FFE-B79E-4DA0-9B6C-A06D062FEC14}" type="presOf" srcId="{EE4FCBA7-7DB6-409A-9BAB-B84C6E67BB9B}" destId="{37ED2571-E12E-4108-B40C-3CDC591BAE94}" srcOrd="0" destOrd="0" presId="urn:microsoft.com/office/officeart/2005/8/layout/chevron2"/>
    <dgm:cxn modelId="{287D7D33-CE90-4A11-80BF-71D441C8C378}" srcId="{B3FB728A-A8D8-423F-B492-5ECAA93F6A30}" destId="{98C5E07B-A2FA-4AEC-B659-F86A96A05BC7}" srcOrd="0" destOrd="0" parTransId="{354CDDA8-372E-4B4B-B2D9-BCE1DB9A125D}" sibTransId="{CCD08A11-EFB8-49A0-B627-6FFCB7E93334}"/>
    <dgm:cxn modelId="{2B73CD08-FCF2-40B4-9094-9B606635488B}" type="presOf" srcId="{16B0C315-F75A-4DFB-9D00-D732E30A24FA}" destId="{B0362C4B-FA1D-4D44-9D80-F35CA0753C06}" srcOrd="0" destOrd="0" presId="urn:microsoft.com/office/officeart/2005/8/layout/chevron2"/>
    <dgm:cxn modelId="{410B4AEF-944E-41A0-9132-12FFAB5893C1}" srcId="{C77221A7-8A64-456A-BCFE-0D90F1B4E471}" destId="{BAB7EC09-10A1-4C23-9B6B-26A659C6A34C}" srcOrd="0" destOrd="0" parTransId="{019336A0-2420-4EEF-AF77-30B390E4F361}" sibTransId="{C6D70D9E-AF86-4101-A1AD-8FEDA9521683}"/>
    <dgm:cxn modelId="{EFA3C15E-31C2-4F0B-A415-41F36EFB581C}" type="presOf" srcId="{B3FB728A-A8D8-423F-B492-5ECAA93F6A30}" destId="{38606A58-4434-451E-8506-2E342BF54E80}" srcOrd="0" destOrd="0" presId="urn:microsoft.com/office/officeart/2005/8/layout/chevron2"/>
    <dgm:cxn modelId="{62246A28-E78A-43A5-86F1-F1C97B57C964}" srcId="{BAB7EC09-10A1-4C23-9B6B-26A659C6A34C}" destId="{16B0C315-F75A-4DFB-9D00-D732E30A24FA}" srcOrd="0" destOrd="0" parTransId="{FDD94470-6135-4B9A-A146-ED0CB5B5DAEA}" sibTransId="{FAA5C280-2A30-4549-A9E0-04942F8FD1EB}"/>
    <dgm:cxn modelId="{475C002B-B223-4E68-9FDB-0DE32353DEC2}" srcId="{B87BD9A4-1AD8-451A-B285-A8B45C462D04}" destId="{65D602C0-0854-473E-A78B-08625F3E5E1C}" srcOrd="0" destOrd="0" parTransId="{38DB8500-4592-410C-BDD6-11FEB74B72B2}" sibTransId="{57ABCDCB-5249-452E-A3CD-EB41237E9175}"/>
    <dgm:cxn modelId="{B213F137-CD13-4CE9-82D8-7A6B543D7994}" type="presParOf" srcId="{82B4F72F-A398-454F-B388-4BD62252A447}" destId="{C50B48AF-9AA7-487B-AC1A-ECFD54094387}" srcOrd="0" destOrd="0" presId="urn:microsoft.com/office/officeart/2005/8/layout/chevron2"/>
    <dgm:cxn modelId="{8352DAC1-B2F1-4407-81F2-4133B51ABF56}" type="presParOf" srcId="{C50B48AF-9AA7-487B-AC1A-ECFD54094387}" destId="{3F76FF81-BE3D-408D-A73C-D83069E0CEAA}" srcOrd="0" destOrd="0" presId="urn:microsoft.com/office/officeart/2005/8/layout/chevron2"/>
    <dgm:cxn modelId="{865D43F2-C7B2-4C0A-921D-5C714853E819}" type="presParOf" srcId="{C50B48AF-9AA7-487B-AC1A-ECFD54094387}" destId="{B0362C4B-FA1D-4D44-9D80-F35CA0753C06}" srcOrd="1" destOrd="0" presId="urn:microsoft.com/office/officeart/2005/8/layout/chevron2"/>
    <dgm:cxn modelId="{00666D88-A96C-4560-A2FD-FB2E195D8C27}" type="presParOf" srcId="{82B4F72F-A398-454F-B388-4BD62252A447}" destId="{C6AA1492-E89D-40F7-B752-C6D348D63B1E}" srcOrd="1" destOrd="0" presId="urn:microsoft.com/office/officeart/2005/8/layout/chevron2"/>
    <dgm:cxn modelId="{B5DBC964-41DB-4C0D-A296-A57AE8677AA8}" type="presParOf" srcId="{82B4F72F-A398-454F-B388-4BD62252A447}" destId="{9A94E742-3065-4715-BD4B-484345077675}" srcOrd="2" destOrd="0" presId="urn:microsoft.com/office/officeart/2005/8/layout/chevron2"/>
    <dgm:cxn modelId="{E6A3FEF7-BA34-478D-A03F-3D48DB3D4114}" type="presParOf" srcId="{9A94E742-3065-4715-BD4B-484345077675}" destId="{7813AE91-76F6-4A12-BAA3-8B73CEBD7B29}" srcOrd="0" destOrd="0" presId="urn:microsoft.com/office/officeart/2005/8/layout/chevron2"/>
    <dgm:cxn modelId="{A50C1DF4-A4E7-4F8F-95FA-BFC8367D7A6E}" type="presParOf" srcId="{9A94E742-3065-4715-BD4B-484345077675}" destId="{B9E16546-6F07-4622-A4C2-FBDDC6F67560}" srcOrd="1" destOrd="0" presId="urn:microsoft.com/office/officeart/2005/8/layout/chevron2"/>
    <dgm:cxn modelId="{B2DDE60C-9C66-4312-8B33-E45C27C76FF7}" type="presParOf" srcId="{82B4F72F-A398-454F-B388-4BD62252A447}" destId="{9243017D-5407-4DC7-ABE6-65571E14956C}" srcOrd="3" destOrd="0" presId="urn:microsoft.com/office/officeart/2005/8/layout/chevron2"/>
    <dgm:cxn modelId="{4B892D76-2DA1-4D80-90AF-12868C4BCC62}" type="presParOf" srcId="{82B4F72F-A398-454F-B388-4BD62252A447}" destId="{08D6834D-F64A-4611-8074-AFC7CC56D750}" srcOrd="4" destOrd="0" presId="urn:microsoft.com/office/officeart/2005/8/layout/chevron2"/>
    <dgm:cxn modelId="{989827B4-2B21-4863-ABC4-105DC8EB8E6F}" type="presParOf" srcId="{08D6834D-F64A-4611-8074-AFC7CC56D750}" destId="{79E4CC4A-BE20-4546-AB9D-7DF196B8E146}" srcOrd="0" destOrd="0" presId="urn:microsoft.com/office/officeart/2005/8/layout/chevron2"/>
    <dgm:cxn modelId="{C1898017-1ACD-4D72-80EB-6CAD8086947B}" type="presParOf" srcId="{08D6834D-F64A-4611-8074-AFC7CC56D750}" destId="{728E834D-9E5F-4952-85F8-26142E361B3F}" srcOrd="1" destOrd="0" presId="urn:microsoft.com/office/officeart/2005/8/layout/chevron2"/>
    <dgm:cxn modelId="{A234E535-CE68-4AED-BBA3-0461BDC5B326}" type="presParOf" srcId="{82B4F72F-A398-454F-B388-4BD62252A447}" destId="{65185773-8C08-4891-9A13-B8E24BE2B4D1}" srcOrd="5" destOrd="0" presId="urn:microsoft.com/office/officeart/2005/8/layout/chevron2"/>
    <dgm:cxn modelId="{3386F218-A397-4F7F-91B6-E21887D0B448}" type="presParOf" srcId="{82B4F72F-A398-454F-B388-4BD62252A447}" destId="{0ACDF6FB-5214-495F-8B27-36C36B028B6C}" srcOrd="6" destOrd="0" presId="urn:microsoft.com/office/officeart/2005/8/layout/chevron2"/>
    <dgm:cxn modelId="{D0EA21EC-859B-449C-8606-0FE4AF5A33A7}" type="presParOf" srcId="{0ACDF6FB-5214-495F-8B27-36C36B028B6C}" destId="{E8E64D78-0AA5-48E5-B837-E3333FB04109}" srcOrd="0" destOrd="0" presId="urn:microsoft.com/office/officeart/2005/8/layout/chevron2"/>
    <dgm:cxn modelId="{DAF2400F-7B91-43C6-AE29-EDD452693289}" type="presParOf" srcId="{0ACDF6FB-5214-495F-8B27-36C36B028B6C}" destId="{37ED2571-E12E-4108-B40C-3CDC591BAE94}" srcOrd="1" destOrd="0" presId="urn:microsoft.com/office/officeart/2005/8/layout/chevron2"/>
    <dgm:cxn modelId="{547E9207-B441-4EEF-AA5E-DF5A969FF7F7}" type="presParOf" srcId="{82B4F72F-A398-454F-B388-4BD62252A447}" destId="{BBF810A3-4E9D-4943-8FE3-24A6DAC3C5D8}" srcOrd="7" destOrd="0" presId="urn:microsoft.com/office/officeart/2005/8/layout/chevron2"/>
    <dgm:cxn modelId="{AD108DFE-03A2-4DCB-A4DC-A32BB24CF6C3}" type="presParOf" srcId="{82B4F72F-A398-454F-B388-4BD62252A447}" destId="{BAF9D933-98F2-45BC-829C-E88410DCEAF6}" srcOrd="8" destOrd="0" presId="urn:microsoft.com/office/officeart/2005/8/layout/chevron2"/>
    <dgm:cxn modelId="{C220E2B1-DB83-4DAA-8DD9-F88256E41001}" type="presParOf" srcId="{BAF9D933-98F2-45BC-829C-E88410DCEAF6}" destId="{38606A58-4434-451E-8506-2E342BF54E80}" srcOrd="0" destOrd="0" presId="urn:microsoft.com/office/officeart/2005/8/layout/chevron2"/>
    <dgm:cxn modelId="{15FCBE03-1866-46F6-A8B4-56BFF636EAA6}" type="presParOf" srcId="{BAF9D933-98F2-45BC-829C-E88410DCEAF6}" destId="{56BD3687-0FF1-46E0-9BCB-72FBA15711B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7221A7-8A64-456A-BCFE-0D90F1B4E471}"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86730A3C-5B8A-4FAB-94A7-D2D1462D5CEA}">
      <dgm:prSet phldrT="[Text]" custT="1"/>
      <dgm:spPr/>
      <dgm:t>
        <a:bodyPr/>
        <a:lstStyle/>
        <a:p>
          <a:r>
            <a:rPr lang="en-GB" sz="2400" b="0" i="0" smtClean="0"/>
            <a:t>By interface, we can support the functionality of multiple inheritance.</a:t>
          </a:r>
          <a:endParaRPr lang="en-US" sz="2400">
            <a:latin typeface="Arial" panose="020B0604020202020204" pitchFamily="34" charset="0"/>
            <a:cs typeface="Arial" panose="020B0604020202020204" pitchFamily="34" charset="0"/>
          </a:endParaRPr>
        </a:p>
      </dgm:t>
    </dgm:pt>
    <dgm:pt modelId="{0457D4B9-E215-43C7-8511-CE5F184C81FD}" type="parTrans" cxnId="{F03FE81C-7D8C-45E5-A39D-8F8A40ABA765}">
      <dgm:prSet/>
      <dgm:spPr/>
      <dgm:t>
        <a:bodyPr/>
        <a:lstStyle/>
        <a:p>
          <a:endParaRPr lang="en-US"/>
        </a:p>
      </dgm:t>
    </dgm:pt>
    <dgm:pt modelId="{699E1D47-2FE1-4DC3-A491-3F744A3C7869}" type="sibTrans" cxnId="{F03FE81C-7D8C-45E5-A39D-8F8A40ABA765}">
      <dgm:prSet/>
      <dgm:spPr/>
      <dgm:t>
        <a:bodyPr/>
        <a:lstStyle/>
        <a:p>
          <a:endParaRPr lang="en-US"/>
        </a:p>
      </dgm:t>
    </dgm:pt>
    <dgm:pt modelId="{98C5E07B-A2FA-4AEC-B659-F86A96A05BC7}">
      <dgm:prSet phldrT="[Text]" custT="1"/>
      <dgm:spPr/>
      <dgm:t>
        <a:bodyPr/>
        <a:lstStyle/>
        <a:p>
          <a:r>
            <a:rPr lang="en-GB" sz="2400" b="0" i="0" smtClean="0"/>
            <a:t>It can be used to achieve loose coupling</a:t>
          </a:r>
          <a:r>
            <a:rPr lang="en-GB" sz="2400" b="0" i="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dgm:t>
    </dgm:pt>
    <dgm:pt modelId="{354CDDA8-372E-4B4B-B2D9-BCE1DB9A125D}" type="parTrans" cxnId="{287D7D33-CE90-4A11-80BF-71D441C8C378}">
      <dgm:prSet/>
      <dgm:spPr/>
      <dgm:t>
        <a:bodyPr/>
        <a:lstStyle/>
        <a:p>
          <a:endParaRPr lang="en-US"/>
        </a:p>
      </dgm:t>
    </dgm:pt>
    <dgm:pt modelId="{CCD08A11-EFB8-49A0-B627-6FFCB7E93334}" type="sibTrans" cxnId="{287D7D33-CE90-4A11-80BF-71D441C8C378}">
      <dgm:prSet/>
      <dgm:spPr/>
      <dgm:t>
        <a:bodyPr/>
        <a:lstStyle/>
        <a:p>
          <a:endParaRPr lang="en-US"/>
        </a:p>
      </dgm:t>
    </dgm:pt>
    <dgm:pt modelId="{BAB7EC09-10A1-4C23-9B6B-26A659C6A34C}">
      <dgm:prSet phldrT="[Text]" custT="1"/>
      <dgm:spPr/>
      <dgm:t>
        <a:bodyPr/>
        <a:lstStyle/>
        <a:p>
          <a:r>
            <a:rPr lang="en-GB" sz="2400" smtClean="0">
              <a:latin typeface="Arial" panose="020B0604020202020204" pitchFamily="34" charset="0"/>
              <a:cs typeface="Arial" panose="020B0604020202020204" pitchFamily="34" charset="0"/>
            </a:rPr>
            <a:t>1</a:t>
          </a:r>
          <a:endParaRPr lang="en-US" sz="2400">
            <a:latin typeface="Arial" panose="020B0604020202020204" pitchFamily="34" charset="0"/>
            <a:cs typeface="Arial" panose="020B0604020202020204" pitchFamily="34" charset="0"/>
          </a:endParaRPr>
        </a:p>
      </dgm:t>
    </dgm:pt>
    <dgm:pt modelId="{019336A0-2420-4EEF-AF77-30B390E4F361}" type="parTrans" cxnId="{410B4AEF-944E-41A0-9132-12FFAB5893C1}">
      <dgm:prSet/>
      <dgm:spPr/>
      <dgm:t>
        <a:bodyPr/>
        <a:lstStyle/>
        <a:p>
          <a:endParaRPr lang="en-US"/>
        </a:p>
      </dgm:t>
    </dgm:pt>
    <dgm:pt modelId="{C6D70D9E-AF86-4101-A1AD-8FEDA9521683}" type="sibTrans" cxnId="{410B4AEF-944E-41A0-9132-12FFAB5893C1}">
      <dgm:prSet/>
      <dgm:spPr/>
      <dgm:t>
        <a:bodyPr/>
        <a:lstStyle/>
        <a:p>
          <a:endParaRPr lang="en-US"/>
        </a:p>
      </dgm:t>
    </dgm:pt>
    <dgm:pt modelId="{16B0C315-F75A-4DFB-9D00-D732E30A24FA}">
      <dgm:prSet phldrT="[Text]" custT="1"/>
      <dgm:spPr/>
      <dgm:t>
        <a:bodyPr/>
        <a:lstStyle/>
        <a:p>
          <a:r>
            <a:rPr lang="en-GB" sz="2400" b="0" i="0" smtClean="0"/>
            <a:t>It is used to achieve abstraction</a:t>
          </a:r>
          <a:r>
            <a:rPr lang="en-GB" sz="2400" b="0" i="0" smtClean="0">
              <a:latin typeface="Arial" panose="020B0604020202020204" pitchFamily="34" charset="0"/>
              <a:cs typeface="Arial" panose="020B0604020202020204" pitchFamily="34" charset="0"/>
            </a:rPr>
            <a:t>.</a:t>
          </a:r>
          <a:endParaRPr lang="en-US" sz="2400"/>
        </a:p>
      </dgm:t>
    </dgm:pt>
    <dgm:pt modelId="{FDD94470-6135-4B9A-A146-ED0CB5B5DAEA}" type="parTrans" cxnId="{62246A28-E78A-43A5-86F1-F1C97B57C964}">
      <dgm:prSet/>
      <dgm:spPr/>
      <dgm:t>
        <a:bodyPr/>
        <a:lstStyle/>
        <a:p>
          <a:endParaRPr lang="en-US"/>
        </a:p>
      </dgm:t>
    </dgm:pt>
    <dgm:pt modelId="{FAA5C280-2A30-4549-A9E0-04942F8FD1EB}" type="sibTrans" cxnId="{62246A28-E78A-43A5-86F1-F1C97B57C964}">
      <dgm:prSet/>
      <dgm:spPr/>
      <dgm:t>
        <a:bodyPr/>
        <a:lstStyle/>
        <a:p>
          <a:endParaRPr lang="en-US"/>
        </a:p>
      </dgm:t>
    </dgm:pt>
    <dgm:pt modelId="{92C73683-88FD-4FED-80D2-8AD860D171A1}">
      <dgm:prSet phldrT="[Text]" custT="1"/>
      <dgm:spPr/>
      <dgm:t>
        <a:bodyPr/>
        <a:lstStyle/>
        <a:p>
          <a:r>
            <a:rPr lang="en-GB" sz="2400" smtClean="0">
              <a:latin typeface="Arial" panose="020B0604020202020204" pitchFamily="34" charset="0"/>
              <a:cs typeface="Arial" panose="020B0604020202020204" pitchFamily="34" charset="0"/>
            </a:rPr>
            <a:t>2</a:t>
          </a:r>
          <a:endParaRPr lang="en-US" sz="2400">
            <a:latin typeface="Arial" panose="020B0604020202020204" pitchFamily="34" charset="0"/>
            <a:cs typeface="Arial" panose="020B0604020202020204" pitchFamily="34" charset="0"/>
          </a:endParaRPr>
        </a:p>
      </dgm:t>
    </dgm:pt>
    <dgm:pt modelId="{E52A600A-E1AC-42D4-A60A-AD35D7F4CA41}" type="parTrans" cxnId="{E487FB4A-D8EB-4CE3-941F-7719D05725CD}">
      <dgm:prSet/>
      <dgm:spPr/>
      <dgm:t>
        <a:bodyPr/>
        <a:lstStyle/>
        <a:p>
          <a:endParaRPr lang="en-US"/>
        </a:p>
      </dgm:t>
    </dgm:pt>
    <dgm:pt modelId="{42C662FB-5D6D-4C93-8209-85F6D13B55F2}" type="sibTrans" cxnId="{E487FB4A-D8EB-4CE3-941F-7719D05725CD}">
      <dgm:prSet/>
      <dgm:spPr/>
      <dgm:t>
        <a:bodyPr/>
        <a:lstStyle/>
        <a:p>
          <a:endParaRPr lang="en-US"/>
        </a:p>
      </dgm:t>
    </dgm:pt>
    <dgm:pt modelId="{B3FB728A-A8D8-423F-B492-5ECAA93F6A30}">
      <dgm:prSet phldrT="[Text]" custT="1"/>
      <dgm:spPr/>
      <dgm:t>
        <a:bodyPr/>
        <a:lstStyle/>
        <a:p>
          <a:r>
            <a:rPr lang="en-GB" sz="2400" smtClean="0">
              <a:latin typeface="Arial" panose="020B0604020202020204" pitchFamily="34" charset="0"/>
              <a:cs typeface="Arial" panose="020B0604020202020204" pitchFamily="34" charset="0"/>
            </a:rPr>
            <a:t>3</a:t>
          </a:r>
          <a:endParaRPr lang="en-US" sz="2400">
            <a:latin typeface="Arial" panose="020B0604020202020204" pitchFamily="34" charset="0"/>
            <a:cs typeface="Arial" panose="020B0604020202020204" pitchFamily="34" charset="0"/>
          </a:endParaRPr>
        </a:p>
      </dgm:t>
    </dgm:pt>
    <dgm:pt modelId="{A17DEA68-AD12-4A87-94FF-9D765941AC87}" type="parTrans" cxnId="{8A3F0ACF-A704-4B93-BFB5-5A198C819886}">
      <dgm:prSet/>
      <dgm:spPr/>
      <dgm:t>
        <a:bodyPr/>
        <a:lstStyle/>
        <a:p>
          <a:endParaRPr lang="en-US"/>
        </a:p>
      </dgm:t>
    </dgm:pt>
    <dgm:pt modelId="{4E8D94C4-9C73-4AD1-8572-4CEED9589DE2}" type="sibTrans" cxnId="{8A3F0ACF-A704-4B93-BFB5-5A198C819886}">
      <dgm:prSet/>
      <dgm:spPr/>
      <dgm:t>
        <a:bodyPr/>
        <a:lstStyle/>
        <a:p>
          <a:endParaRPr lang="en-US"/>
        </a:p>
      </dgm:t>
    </dgm:pt>
    <dgm:pt modelId="{82B4F72F-A398-454F-B388-4BD62252A447}" type="pres">
      <dgm:prSet presAssocID="{C77221A7-8A64-456A-BCFE-0D90F1B4E471}" presName="linearFlow" presStyleCnt="0">
        <dgm:presLayoutVars>
          <dgm:dir/>
          <dgm:animLvl val="lvl"/>
          <dgm:resizeHandles val="exact"/>
        </dgm:presLayoutVars>
      </dgm:prSet>
      <dgm:spPr/>
    </dgm:pt>
    <dgm:pt modelId="{C50B48AF-9AA7-487B-AC1A-ECFD54094387}" type="pres">
      <dgm:prSet presAssocID="{BAB7EC09-10A1-4C23-9B6B-26A659C6A34C}" presName="composite" presStyleCnt="0"/>
      <dgm:spPr/>
    </dgm:pt>
    <dgm:pt modelId="{3F76FF81-BE3D-408D-A73C-D83069E0CEAA}" type="pres">
      <dgm:prSet presAssocID="{BAB7EC09-10A1-4C23-9B6B-26A659C6A34C}" presName="parentText" presStyleLbl="alignNode1" presStyleIdx="0" presStyleCnt="3">
        <dgm:presLayoutVars>
          <dgm:chMax val="1"/>
          <dgm:bulletEnabled val="1"/>
        </dgm:presLayoutVars>
      </dgm:prSet>
      <dgm:spPr/>
    </dgm:pt>
    <dgm:pt modelId="{B0362C4B-FA1D-4D44-9D80-F35CA0753C06}" type="pres">
      <dgm:prSet presAssocID="{BAB7EC09-10A1-4C23-9B6B-26A659C6A34C}" presName="descendantText" presStyleLbl="alignAcc1" presStyleIdx="0" presStyleCnt="3">
        <dgm:presLayoutVars>
          <dgm:bulletEnabled val="1"/>
        </dgm:presLayoutVars>
      </dgm:prSet>
      <dgm:spPr/>
      <dgm:t>
        <a:bodyPr/>
        <a:lstStyle/>
        <a:p>
          <a:endParaRPr lang="en-US"/>
        </a:p>
      </dgm:t>
    </dgm:pt>
    <dgm:pt modelId="{C6AA1492-E89D-40F7-B752-C6D348D63B1E}" type="pres">
      <dgm:prSet presAssocID="{C6D70D9E-AF86-4101-A1AD-8FEDA9521683}" presName="sp" presStyleCnt="0"/>
      <dgm:spPr/>
    </dgm:pt>
    <dgm:pt modelId="{9A94E742-3065-4715-BD4B-484345077675}" type="pres">
      <dgm:prSet presAssocID="{92C73683-88FD-4FED-80D2-8AD860D171A1}" presName="composite" presStyleCnt="0"/>
      <dgm:spPr/>
    </dgm:pt>
    <dgm:pt modelId="{7813AE91-76F6-4A12-BAA3-8B73CEBD7B29}" type="pres">
      <dgm:prSet presAssocID="{92C73683-88FD-4FED-80D2-8AD860D171A1}" presName="parentText" presStyleLbl="alignNode1" presStyleIdx="1" presStyleCnt="3">
        <dgm:presLayoutVars>
          <dgm:chMax val="1"/>
          <dgm:bulletEnabled val="1"/>
        </dgm:presLayoutVars>
      </dgm:prSet>
      <dgm:spPr/>
    </dgm:pt>
    <dgm:pt modelId="{B9E16546-6F07-4622-A4C2-FBDDC6F67560}" type="pres">
      <dgm:prSet presAssocID="{92C73683-88FD-4FED-80D2-8AD860D171A1}" presName="descendantText" presStyleLbl="alignAcc1" presStyleIdx="1" presStyleCnt="3">
        <dgm:presLayoutVars>
          <dgm:bulletEnabled val="1"/>
        </dgm:presLayoutVars>
      </dgm:prSet>
      <dgm:spPr/>
      <dgm:t>
        <a:bodyPr/>
        <a:lstStyle/>
        <a:p>
          <a:endParaRPr lang="en-US"/>
        </a:p>
      </dgm:t>
    </dgm:pt>
    <dgm:pt modelId="{9243017D-5407-4DC7-ABE6-65571E14956C}" type="pres">
      <dgm:prSet presAssocID="{42C662FB-5D6D-4C93-8209-85F6D13B55F2}" presName="sp" presStyleCnt="0"/>
      <dgm:spPr/>
    </dgm:pt>
    <dgm:pt modelId="{BAF9D933-98F2-45BC-829C-E88410DCEAF6}" type="pres">
      <dgm:prSet presAssocID="{B3FB728A-A8D8-423F-B492-5ECAA93F6A30}" presName="composite" presStyleCnt="0"/>
      <dgm:spPr/>
    </dgm:pt>
    <dgm:pt modelId="{38606A58-4434-451E-8506-2E342BF54E80}" type="pres">
      <dgm:prSet presAssocID="{B3FB728A-A8D8-423F-B492-5ECAA93F6A30}" presName="parentText" presStyleLbl="alignNode1" presStyleIdx="2" presStyleCnt="3">
        <dgm:presLayoutVars>
          <dgm:chMax val="1"/>
          <dgm:bulletEnabled val="1"/>
        </dgm:presLayoutVars>
      </dgm:prSet>
      <dgm:spPr/>
      <dgm:t>
        <a:bodyPr/>
        <a:lstStyle/>
        <a:p>
          <a:endParaRPr lang="en-US"/>
        </a:p>
      </dgm:t>
    </dgm:pt>
    <dgm:pt modelId="{56BD3687-0FF1-46E0-9BCB-72FBA15711BA}" type="pres">
      <dgm:prSet presAssocID="{B3FB728A-A8D8-423F-B492-5ECAA93F6A30}" presName="descendantText" presStyleLbl="alignAcc1" presStyleIdx="2" presStyleCnt="3">
        <dgm:presLayoutVars>
          <dgm:bulletEnabled val="1"/>
        </dgm:presLayoutVars>
      </dgm:prSet>
      <dgm:spPr/>
      <dgm:t>
        <a:bodyPr/>
        <a:lstStyle/>
        <a:p>
          <a:endParaRPr lang="en-US"/>
        </a:p>
      </dgm:t>
    </dgm:pt>
  </dgm:ptLst>
  <dgm:cxnLst>
    <dgm:cxn modelId="{410B4AEF-944E-41A0-9132-12FFAB5893C1}" srcId="{C77221A7-8A64-456A-BCFE-0D90F1B4E471}" destId="{BAB7EC09-10A1-4C23-9B6B-26A659C6A34C}" srcOrd="0" destOrd="0" parTransId="{019336A0-2420-4EEF-AF77-30B390E4F361}" sibTransId="{C6D70D9E-AF86-4101-A1AD-8FEDA9521683}"/>
    <dgm:cxn modelId="{F03FE81C-7D8C-45E5-A39D-8F8A40ABA765}" srcId="{92C73683-88FD-4FED-80D2-8AD860D171A1}" destId="{86730A3C-5B8A-4FAB-94A7-D2D1462D5CEA}" srcOrd="0" destOrd="0" parTransId="{0457D4B9-E215-43C7-8511-CE5F184C81FD}" sibTransId="{699E1D47-2FE1-4DC3-A491-3F744A3C7869}"/>
    <dgm:cxn modelId="{F802CF1E-0A78-4CE3-BAD9-375B89412A55}" type="presOf" srcId="{92C73683-88FD-4FED-80D2-8AD860D171A1}" destId="{7813AE91-76F6-4A12-BAA3-8B73CEBD7B29}" srcOrd="0" destOrd="0" presId="urn:microsoft.com/office/officeart/2005/8/layout/chevron2"/>
    <dgm:cxn modelId="{62246A28-E78A-43A5-86F1-F1C97B57C964}" srcId="{BAB7EC09-10A1-4C23-9B6B-26A659C6A34C}" destId="{16B0C315-F75A-4DFB-9D00-D732E30A24FA}" srcOrd="0" destOrd="0" parTransId="{FDD94470-6135-4B9A-A146-ED0CB5B5DAEA}" sibTransId="{FAA5C280-2A30-4549-A9E0-04942F8FD1EB}"/>
    <dgm:cxn modelId="{E487FB4A-D8EB-4CE3-941F-7719D05725CD}" srcId="{C77221A7-8A64-456A-BCFE-0D90F1B4E471}" destId="{92C73683-88FD-4FED-80D2-8AD860D171A1}" srcOrd="1" destOrd="0" parTransId="{E52A600A-E1AC-42D4-A60A-AD35D7F4CA41}" sibTransId="{42C662FB-5D6D-4C93-8209-85F6D13B55F2}"/>
    <dgm:cxn modelId="{4E517E89-D8A3-40C1-A71F-A95CEF95AD02}" type="presOf" srcId="{98C5E07B-A2FA-4AEC-B659-F86A96A05BC7}" destId="{56BD3687-0FF1-46E0-9BCB-72FBA15711BA}" srcOrd="0" destOrd="0" presId="urn:microsoft.com/office/officeart/2005/8/layout/chevron2"/>
    <dgm:cxn modelId="{2B73CD08-FCF2-40B4-9094-9B606635488B}" type="presOf" srcId="{16B0C315-F75A-4DFB-9D00-D732E30A24FA}" destId="{B0362C4B-FA1D-4D44-9D80-F35CA0753C06}" srcOrd="0" destOrd="0" presId="urn:microsoft.com/office/officeart/2005/8/layout/chevron2"/>
    <dgm:cxn modelId="{AD68F76B-8CCC-4BB8-A43E-00FFFFFF8ECB}" type="presOf" srcId="{BAB7EC09-10A1-4C23-9B6B-26A659C6A34C}" destId="{3F76FF81-BE3D-408D-A73C-D83069E0CEAA}" srcOrd="0" destOrd="0" presId="urn:microsoft.com/office/officeart/2005/8/layout/chevron2"/>
    <dgm:cxn modelId="{8A3F0ACF-A704-4B93-BFB5-5A198C819886}" srcId="{C77221A7-8A64-456A-BCFE-0D90F1B4E471}" destId="{B3FB728A-A8D8-423F-B492-5ECAA93F6A30}" srcOrd="2" destOrd="0" parTransId="{A17DEA68-AD12-4A87-94FF-9D765941AC87}" sibTransId="{4E8D94C4-9C73-4AD1-8572-4CEED9589DE2}"/>
    <dgm:cxn modelId="{287D7D33-CE90-4A11-80BF-71D441C8C378}" srcId="{B3FB728A-A8D8-423F-B492-5ECAA93F6A30}" destId="{98C5E07B-A2FA-4AEC-B659-F86A96A05BC7}" srcOrd="0" destOrd="0" parTransId="{354CDDA8-372E-4B4B-B2D9-BCE1DB9A125D}" sibTransId="{CCD08A11-EFB8-49A0-B627-6FFCB7E93334}"/>
    <dgm:cxn modelId="{B89435C8-6AD1-4B7C-8978-7AA4D0624E6B}" type="presOf" srcId="{86730A3C-5B8A-4FAB-94A7-D2D1462D5CEA}" destId="{B9E16546-6F07-4622-A4C2-FBDDC6F67560}" srcOrd="0" destOrd="0" presId="urn:microsoft.com/office/officeart/2005/8/layout/chevron2"/>
    <dgm:cxn modelId="{44AE5B97-DA38-4CE5-9227-E6968B09B5E4}" type="presOf" srcId="{C77221A7-8A64-456A-BCFE-0D90F1B4E471}" destId="{82B4F72F-A398-454F-B388-4BD62252A447}" srcOrd="0" destOrd="0" presId="urn:microsoft.com/office/officeart/2005/8/layout/chevron2"/>
    <dgm:cxn modelId="{EFA3C15E-31C2-4F0B-A415-41F36EFB581C}" type="presOf" srcId="{B3FB728A-A8D8-423F-B492-5ECAA93F6A30}" destId="{38606A58-4434-451E-8506-2E342BF54E80}" srcOrd="0" destOrd="0" presId="urn:microsoft.com/office/officeart/2005/8/layout/chevron2"/>
    <dgm:cxn modelId="{B213F137-CD13-4CE9-82D8-7A6B543D7994}" type="presParOf" srcId="{82B4F72F-A398-454F-B388-4BD62252A447}" destId="{C50B48AF-9AA7-487B-AC1A-ECFD54094387}" srcOrd="0" destOrd="0" presId="urn:microsoft.com/office/officeart/2005/8/layout/chevron2"/>
    <dgm:cxn modelId="{8352DAC1-B2F1-4407-81F2-4133B51ABF56}" type="presParOf" srcId="{C50B48AF-9AA7-487B-AC1A-ECFD54094387}" destId="{3F76FF81-BE3D-408D-A73C-D83069E0CEAA}" srcOrd="0" destOrd="0" presId="urn:microsoft.com/office/officeart/2005/8/layout/chevron2"/>
    <dgm:cxn modelId="{865D43F2-C7B2-4C0A-921D-5C714853E819}" type="presParOf" srcId="{C50B48AF-9AA7-487B-AC1A-ECFD54094387}" destId="{B0362C4B-FA1D-4D44-9D80-F35CA0753C06}" srcOrd="1" destOrd="0" presId="urn:microsoft.com/office/officeart/2005/8/layout/chevron2"/>
    <dgm:cxn modelId="{00666D88-A96C-4560-A2FD-FB2E195D8C27}" type="presParOf" srcId="{82B4F72F-A398-454F-B388-4BD62252A447}" destId="{C6AA1492-E89D-40F7-B752-C6D348D63B1E}" srcOrd="1" destOrd="0" presId="urn:microsoft.com/office/officeart/2005/8/layout/chevron2"/>
    <dgm:cxn modelId="{B5DBC964-41DB-4C0D-A296-A57AE8677AA8}" type="presParOf" srcId="{82B4F72F-A398-454F-B388-4BD62252A447}" destId="{9A94E742-3065-4715-BD4B-484345077675}" srcOrd="2" destOrd="0" presId="urn:microsoft.com/office/officeart/2005/8/layout/chevron2"/>
    <dgm:cxn modelId="{E6A3FEF7-BA34-478D-A03F-3D48DB3D4114}" type="presParOf" srcId="{9A94E742-3065-4715-BD4B-484345077675}" destId="{7813AE91-76F6-4A12-BAA3-8B73CEBD7B29}" srcOrd="0" destOrd="0" presId="urn:microsoft.com/office/officeart/2005/8/layout/chevron2"/>
    <dgm:cxn modelId="{A50C1DF4-A4E7-4F8F-95FA-BFC8367D7A6E}" type="presParOf" srcId="{9A94E742-3065-4715-BD4B-484345077675}" destId="{B9E16546-6F07-4622-A4C2-FBDDC6F67560}" srcOrd="1" destOrd="0" presId="urn:microsoft.com/office/officeart/2005/8/layout/chevron2"/>
    <dgm:cxn modelId="{B2DDE60C-9C66-4312-8B33-E45C27C76FF7}" type="presParOf" srcId="{82B4F72F-A398-454F-B388-4BD62252A447}" destId="{9243017D-5407-4DC7-ABE6-65571E14956C}" srcOrd="3" destOrd="0" presId="urn:microsoft.com/office/officeart/2005/8/layout/chevron2"/>
    <dgm:cxn modelId="{AD108DFE-03A2-4DCB-A4DC-A32BB24CF6C3}" type="presParOf" srcId="{82B4F72F-A398-454F-B388-4BD62252A447}" destId="{BAF9D933-98F2-45BC-829C-E88410DCEAF6}" srcOrd="4" destOrd="0" presId="urn:microsoft.com/office/officeart/2005/8/layout/chevron2"/>
    <dgm:cxn modelId="{C220E2B1-DB83-4DAA-8DD9-F88256E41001}" type="presParOf" srcId="{BAF9D933-98F2-45BC-829C-E88410DCEAF6}" destId="{38606A58-4434-451E-8506-2E342BF54E80}" srcOrd="0" destOrd="0" presId="urn:microsoft.com/office/officeart/2005/8/layout/chevron2"/>
    <dgm:cxn modelId="{15FCBE03-1866-46F6-A8B4-56BFF636EAA6}" type="presParOf" srcId="{BAF9D933-98F2-45BC-829C-E88410DCEAF6}" destId="{56BD3687-0FF1-46E0-9BCB-72FBA15711BA}"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711200" rtl="0">
            <a:lnSpc>
              <a:spcPct val="100000"/>
            </a:lnSpc>
            <a:spcBef>
              <a:spcPct val="0"/>
            </a:spcBef>
            <a:spcAft>
              <a:spcPts val="0"/>
            </a:spcAft>
          </a:pPr>
          <a:r>
            <a:rPr lang="en-US"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b="1" u="sng" kern="1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kern="12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b="1" u="sng" kern="1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kern="12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kern="1200">
            <a:latin typeface="Arial Unicode MS" panose="020B0604020202020204" pitchFamily="34" charset="-128"/>
            <a:ea typeface="Arial Unicode MS" panose="020B0604020202020204" pitchFamily="34" charset="-128"/>
            <a:cs typeface="Arial Unicode MS" panose="020B0604020202020204" pitchFamily="34" charset="-128"/>
          </a:endParaRPr>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kern="1200" smtClean="0"/>
            <a:t>Noting down the </a:t>
          </a:r>
          <a:r>
            <a:rPr lang="vi-VN" sz="1300" b="1" i="1" u="sng" kern="1200" smtClean="0"/>
            <a:t>key concepts</a:t>
          </a:r>
          <a:r>
            <a:rPr lang="vi-VN" sz="1300" kern="1200" smtClean="0"/>
            <a:t> in the class</a:t>
          </a:r>
          <a:endParaRPr lang="en-US" sz="13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b="1" i="1" u="sng" kern="1200" smtClean="0"/>
            <a:t>Analyze</a:t>
          </a:r>
          <a:r>
            <a:rPr lang="vi-VN" sz="1300" kern="1200" smtClean="0"/>
            <a:t> all the examples / code snippets provided</a:t>
          </a:r>
          <a:endParaRPr lang="en-US" sz="13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kern="1200" smtClean="0"/>
            <a:t>Study and understand the </a:t>
          </a:r>
          <a:r>
            <a:rPr lang="vi-VN" sz="1300" b="1" i="1" u="sng" kern="1200" smtClean="0"/>
            <a:t>self study topics</a:t>
          </a:r>
          <a:endParaRPr lang="en-US" sz="13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b="1" i="1" u="sng" kern="1200" smtClean="0"/>
            <a:t>Completion</a:t>
          </a:r>
          <a:r>
            <a:rPr lang="vi-VN" sz="1300" kern="1200" smtClean="0"/>
            <a:t> and </a:t>
          </a:r>
          <a:r>
            <a:rPr lang="vi-VN" sz="1300" b="1" i="1" u="sng" kern="1200" smtClean="0"/>
            <a:t>submission</a:t>
          </a:r>
          <a:r>
            <a:rPr lang="vi-VN" sz="1300" kern="1200" smtClean="0"/>
            <a:t> of all the assignments, on time</a:t>
          </a:r>
          <a:endParaRPr lang="en-US" sz="13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kern="1200" smtClean="0"/>
            <a:t>Completion of the </a:t>
          </a:r>
          <a:r>
            <a:rPr lang="vi-VN" sz="1300" b="1" i="1" u="sng" kern="1200" smtClean="0"/>
            <a:t>self</a:t>
          </a:r>
          <a:r>
            <a:rPr lang="vi-VN" sz="1300" kern="1200" smtClean="0"/>
            <a:t> </a:t>
          </a:r>
          <a:r>
            <a:rPr lang="vi-VN" sz="1300" b="1" i="1" u="sng" kern="1200" smtClean="0"/>
            <a:t>review</a:t>
          </a:r>
          <a:r>
            <a:rPr lang="vi-VN" sz="1300" kern="1200" smtClean="0"/>
            <a:t> questions in the lab guide</a:t>
          </a:r>
          <a:endParaRPr lang="en-US" sz="13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b="1" i="1" u="sng" kern="1200" smtClean="0"/>
            <a:t>Study</a:t>
          </a:r>
          <a:r>
            <a:rPr lang="vi-VN" sz="1300" kern="1200" smtClean="0"/>
            <a:t> and understand all the artifacts</a:t>
          </a:r>
          <a:endParaRPr lang="en-US" sz="13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lvl="0" algn="ctr" defTabSz="577850" rtl="0">
            <a:lnSpc>
              <a:spcPct val="100000"/>
            </a:lnSpc>
            <a:spcBef>
              <a:spcPct val="0"/>
            </a:spcBef>
            <a:spcAft>
              <a:spcPts val="0"/>
            </a:spcAft>
          </a:pPr>
          <a:r>
            <a:rPr lang="vi-VN" sz="1300" b="1" i="1" u="sng" kern="1200" smtClean="0"/>
            <a:t>Completion</a:t>
          </a:r>
          <a:r>
            <a:rPr lang="vi-VN" sz="1300" kern="1200" smtClean="0"/>
            <a:t> of the project on time inclusive of individual and group activities</a:t>
          </a:r>
          <a:endParaRPr lang="en-US" sz="1300" kern="1200"/>
        </a:p>
      </dsp:txBody>
      <dsp:txXfrm>
        <a:off x="1120116" y="967722"/>
        <a:ext cx="2051239" cy="985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6FF81-BE3D-408D-A73C-D83069E0CEAA}">
      <dsp:nvSpPr>
        <dsp:cNvPr id="0" name=""/>
        <dsp:cNvSpPr/>
      </dsp:nvSpPr>
      <dsp:spPr>
        <a:xfrm rot="5400000">
          <a:off x="-118643" y="121353"/>
          <a:ext cx="790958" cy="55367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smtClean="0">
              <a:latin typeface="Arial" panose="020B0604020202020204" pitchFamily="34" charset="0"/>
              <a:cs typeface="Arial" panose="020B0604020202020204" pitchFamily="34" charset="0"/>
            </a:rPr>
            <a:t>1</a:t>
          </a:r>
          <a:endParaRPr lang="en-US" sz="1800" kern="1200">
            <a:latin typeface="Arial" panose="020B0604020202020204" pitchFamily="34" charset="0"/>
            <a:cs typeface="Arial" panose="020B0604020202020204" pitchFamily="34" charset="0"/>
          </a:endParaRPr>
        </a:p>
      </dsp:txBody>
      <dsp:txXfrm rot="-5400000">
        <a:off x="1" y="279544"/>
        <a:ext cx="553670" cy="237288"/>
      </dsp:txXfrm>
    </dsp:sp>
    <dsp:sp modelId="{B0362C4B-FA1D-4D44-9D80-F35CA0753C06}">
      <dsp:nvSpPr>
        <dsp:cNvPr id="0" name=""/>
        <dsp:cNvSpPr/>
      </dsp:nvSpPr>
      <dsp:spPr>
        <a:xfrm rot="5400000">
          <a:off x="3621449" y="-3065068"/>
          <a:ext cx="514393" cy="6649951"/>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latin typeface="Arial" panose="020B0604020202020204" pitchFamily="34" charset="0"/>
              <a:cs typeface="Arial" panose="020B0604020202020204" pitchFamily="34" charset="0"/>
            </a:rPr>
            <a:t>An abstract class must </a:t>
          </a:r>
          <a:r>
            <a:rPr lang="en-GB" sz="1800" b="0" i="0" kern="1200" smtClean="0">
              <a:latin typeface="Arial" panose="020B0604020202020204" pitchFamily="34" charset="0"/>
              <a:cs typeface="Arial" panose="020B0604020202020204" pitchFamily="34" charset="0"/>
            </a:rPr>
            <a:t>be declared with an abstract keyword.</a:t>
          </a:r>
          <a:endParaRPr lang="en-US" sz="1800" kern="1200"/>
        </a:p>
      </dsp:txBody>
      <dsp:txXfrm rot="-5400000">
        <a:off x="553671" y="27821"/>
        <a:ext cx="6624840" cy="464171"/>
      </dsp:txXfrm>
    </dsp:sp>
    <dsp:sp modelId="{7813AE91-76F6-4A12-BAA3-8B73CEBD7B29}">
      <dsp:nvSpPr>
        <dsp:cNvPr id="0" name=""/>
        <dsp:cNvSpPr/>
      </dsp:nvSpPr>
      <dsp:spPr>
        <a:xfrm rot="5400000">
          <a:off x="-118643" y="790281"/>
          <a:ext cx="790958" cy="553670"/>
        </a:xfrm>
        <a:prstGeom prst="chevron">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smtClean="0">
              <a:latin typeface="Arial" panose="020B0604020202020204" pitchFamily="34" charset="0"/>
              <a:cs typeface="Arial" panose="020B0604020202020204" pitchFamily="34" charset="0"/>
            </a:rPr>
            <a:t>2</a:t>
          </a:r>
          <a:endParaRPr lang="en-US" sz="1800" kern="1200">
            <a:latin typeface="Arial" panose="020B0604020202020204" pitchFamily="34" charset="0"/>
            <a:cs typeface="Arial" panose="020B0604020202020204" pitchFamily="34" charset="0"/>
          </a:endParaRPr>
        </a:p>
      </dsp:txBody>
      <dsp:txXfrm rot="-5400000">
        <a:off x="1" y="948472"/>
        <a:ext cx="553670" cy="237288"/>
      </dsp:txXfrm>
    </dsp:sp>
    <dsp:sp modelId="{B9E16546-6F07-4622-A4C2-FBDDC6F67560}">
      <dsp:nvSpPr>
        <dsp:cNvPr id="0" name=""/>
        <dsp:cNvSpPr/>
      </dsp:nvSpPr>
      <dsp:spPr>
        <a:xfrm rot="5400000">
          <a:off x="3621584" y="-2396276"/>
          <a:ext cx="514122" cy="6649951"/>
        </a:xfrm>
        <a:prstGeom prst="round2Same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b="0" i="0" kern="1200" smtClean="0">
              <a:latin typeface="Arial" panose="020B0604020202020204" pitchFamily="34" charset="0"/>
              <a:cs typeface="Arial" panose="020B0604020202020204" pitchFamily="34" charset="0"/>
            </a:rPr>
            <a:t>It can have abstract and non-abstract methods.</a:t>
          </a:r>
          <a:endParaRPr lang="en-US" sz="1800" kern="1200">
            <a:latin typeface="Arial" panose="020B0604020202020204" pitchFamily="34" charset="0"/>
            <a:cs typeface="Arial" panose="020B0604020202020204" pitchFamily="34" charset="0"/>
          </a:endParaRPr>
        </a:p>
      </dsp:txBody>
      <dsp:txXfrm rot="-5400000">
        <a:off x="553670" y="696735"/>
        <a:ext cx="6624854" cy="463928"/>
      </dsp:txXfrm>
    </dsp:sp>
    <dsp:sp modelId="{79E4CC4A-BE20-4546-AB9D-7DF196B8E146}">
      <dsp:nvSpPr>
        <dsp:cNvPr id="0" name=""/>
        <dsp:cNvSpPr/>
      </dsp:nvSpPr>
      <dsp:spPr>
        <a:xfrm rot="5400000">
          <a:off x="-118643" y="1459209"/>
          <a:ext cx="790958" cy="553670"/>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smtClean="0">
              <a:latin typeface="Arial" panose="020B0604020202020204" pitchFamily="34" charset="0"/>
              <a:cs typeface="Arial" panose="020B0604020202020204" pitchFamily="34" charset="0"/>
            </a:rPr>
            <a:t>3</a:t>
          </a:r>
          <a:endParaRPr lang="en-US" sz="1800" kern="1200">
            <a:latin typeface="Arial" panose="020B0604020202020204" pitchFamily="34" charset="0"/>
            <a:cs typeface="Arial" panose="020B0604020202020204" pitchFamily="34" charset="0"/>
          </a:endParaRPr>
        </a:p>
      </dsp:txBody>
      <dsp:txXfrm rot="-5400000">
        <a:off x="1" y="1617400"/>
        <a:ext cx="553670" cy="237288"/>
      </dsp:txXfrm>
    </dsp:sp>
    <dsp:sp modelId="{728E834D-9E5F-4952-85F8-26142E361B3F}">
      <dsp:nvSpPr>
        <dsp:cNvPr id="0" name=""/>
        <dsp:cNvSpPr/>
      </dsp:nvSpPr>
      <dsp:spPr>
        <a:xfrm rot="5400000">
          <a:off x="3621584" y="-1727348"/>
          <a:ext cx="514122" cy="6649951"/>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smtClean="0">
              <a:latin typeface="Arial" panose="020B0604020202020204" pitchFamily="34" charset="0"/>
              <a:cs typeface="Arial" panose="020B0604020202020204" pitchFamily="34" charset="0"/>
            </a:rPr>
            <a:t>It </a:t>
          </a:r>
          <a:r>
            <a:rPr lang="en-US" sz="1800" b="0" i="0" kern="1200" smtClean="0">
              <a:solidFill>
                <a:srgbClr val="FF0000"/>
              </a:solidFill>
              <a:latin typeface="Arial" panose="020B0604020202020204" pitchFamily="34" charset="0"/>
              <a:cs typeface="Arial" panose="020B0604020202020204" pitchFamily="34" charset="0"/>
            </a:rPr>
            <a:t>cannot</a:t>
          </a:r>
          <a:r>
            <a:rPr lang="en-US" sz="1800" b="0" i="0" kern="1200" smtClean="0">
              <a:latin typeface="Arial" panose="020B0604020202020204" pitchFamily="34" charset="0"/>
              <a:cs typeface="Arial" panose="020B0604020202020204" pitchFamily="34" charset="0"/>
            </a:rPr>
            <a:t> be instantiated.</a:t>
          </a:r>
          <a:endParaRPr lang="en-US" sz="1800" kern="1200">
            <a:latin typeface="Arial" panose="020B0604020202020204" pitchFamily="34" charset="0"/>
            <a:cs typeface="Arial" panose="020B0604020202020204" pitchFamily="34" charset="0"/>
          </a:endParaRPr>
        </a:p>
      </dsp:txBody>
      <dsp:txXfrm rot="-5400000">
        <a:off x="553670" y="1365663"/>
        <a:ext cx="6624854" cy="463928"/>
      </dsp:txXfrm>
    </dsp:sp>
    <dsp:sp modelId="{E8E64D78-0AA5-48E5-B837-E3333FB04109}">
      <dsp:nvSpPr>
        <dsp:cNvPr id="0" name=""/>
        <dsp:cNvSpPr/>
      </dsp:nvSpPr>
      <dsp:spPr>
        <a:xfrm rot="5400000">
          <a:off x="-118643" y="2128136"/>
          <a:ext cx="790958" cy="553670"/>
        </a:xfrm>
        <a:prstGeom prst="chevron">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smtClean="0">
              <a:latin typeface="Arial" panose="020B0604020202020204" pitchFamily="34" charset="0"/>
              <a:cs typeface="Arial" panose="020B0604020202020204" pitchFamily="34" charset="0"/>
            </a:rPr>
            <a:t>4</a:t>
          </a:r>
          <a:endParaRPr lang="en-US" sz="1800" kern="1200">
            <a:latin typeface="Arial" panose="020B0604020202020204" pitchFamily="34" charset="0"/>
            <a:cs typeface="Arial" panose="020B0604020202020204" pitchFamily="34" charset="0"/>
          </a:endParaRPr>
        </a:p>
      </dsp:txBody>
      <dsp:txXfrm rot="-5400000">
        <a:off x="1" y="2286327"/>
        <a:ext cx="553670" cy="237288"/>
      </dsp:txXfrm>
    </dsp:sp>
    <dsp:sp modelId="{37ED2571-E12E-4108-B40C-3CDC591BAE94}">
      <dsp:nvSpPr>
        <dsp:cNvPr id="0" name=""/>
        <dsp:cNvSpPr/>
      </dsp:nvSpPr>
      <dsp:spPr>
        <a:xfrm rot="5400000">
          <a:off x="3621584" y="-1058421"/>
          <a:ext cx="514122" cy="6649951"/>
        </a:xfrm>
        <a:prstGeom prst="round2Same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b="0" i="0" kern="1200" smtClean="0">
              <a:latin typeface="Arial" panose="020B0604020202020204" pitchFamily="34" charset="0"/>
              <a:cs typeface="Arial" panose="020B0604020202020204" pitchFamily="34" charset="0"/>
            </a:rPr>
            <a:t>It can have </a:t>
          </a:r>
          <a:r>
            <a:rPr lang="en-GB" sz="1800" b="0" i="0" kern="1200" smtClean="0">
              <a:latin typeface="Arial" panose="020B0604020202020204" pitchFamily="34" charset="0"/>
              <a:cs typeface="Arial" panose="020B0604020202020204" pitchFamily="34" charset="0"/>
              <a:hlinkClick xmlns:r="http://schemas.openxmlformats.org/officeDocument/2006/relationships" r:id="rId1"/>
            </a:rPr>
            <a:t>constructors</a:t>
          </a:r>
          <a:r>
            <a:rPr lang="en-GB" sz="1800" b="0" i="0" kern="1200" smtClean="0">
              <a:latin typeface="Arial" panose="020B0604020202020204" pitchFamily="34" charset="0"/>
              <a:cs typeface="Arial" panose="020B0604020202020204" pitchFamily="34" charset="0"/>
            </a:rPr>
            <a:t> and static methods also.</a:t>
          </a:r>
          <a:endParaRPr lang="en-US" sz="1800" kern="1200">
            <a:latin typeface="Arial" panose="020B0604020202020204" pitchFamily="34" charset="0"/>
            <a:cs typeface="Arial" panose="020B0604020202020204" pitchFamily="34" charset="0"/>
          </a:endParaRPr>
        </a:p>
      </dsp:txBody>
      <dsp:txXfrm rot="-5400000">
        <a:off x="553670" y="2034590"/>
        <a:ext cx="6624854" cy="463928"/>
      </dsp:txXfrm>
    </dsp:sp>
    <dsp:sp modelId="{38606A58-4434-451E-8506-2E342BF54E80}">
      <dsp:nvSpPr>
        <dsp:cNvPr id="0" name=""/>
        <dsp:cNvSpPr/>
      </dsp:nvSpPr>
      <dsp:spPr>
        <a:xfrm rot="5400000">
          <a:off x="-118643" y="2797064"/>
          <a:ext cx="790958" cy="553670"/>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smtClean="0">
              <a:latin typeface="Arial" panose="020B0604020202020204" pitchFamily="34" charset="0"/>
              <a:cs typeface="Arial" panose="020B0604020202020204" pitchFamily="34" charset="0"/>
            </a:rPr>
            <a:t>5</a:t>
          </a:r>
          <a:endParaRPr lang="en-US" sz="1800" kern="1200">
            <a:latin typeface="Arial" panose="020B0604020202020204" pitchFamily="34" charset="0"/>
            <a:cs typeface="Arial" panose="020B0604020202020204" pitchFamily="34" charset="0"/>
          </a:endParaRPr>
        </a:p>
      </dsp:txBody>
      <dsp:txXfrm rot="-5400000">
        <a:off x="1" y="2955255"/>
        <a:ext cx="553670" cy="237288"/>
      </dsp:txXfrm>
    </dsp:sp>
    <dsp:sp modelId="{56BD3687-0FF1-46E0-9BCB-72FBA15711BA}">
      <dsp:nvSpPr>
        <dsp:cNvPr id="0" name=""/>
        <dsp:cNvSpPr/>
      </dsp:nvSpPr>
      <dsp:spPr>
        <a:xfrm rot="5400000">
          <a:off x="3621584" y="-389493"/>
          <a:ext cx="514122" cy="6649951"/>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b="0" i="0" kern="1200" smtClean="0">
              <a:latin typeface="Arial" panose="020B0604020202020204" pitchFamily="34" charset="0"/>
              <a:cs typeface="Arial" panose="020B0604020202020204" pitchFamily="34" charset="0"/>
            </a:rPr>
            <a:t>It can have final methods which will force the subclass not to change the body of the method.</a:t>
          </a:r>
          <a:endParaRPr lang="en-US" sz="1800" kern="1200">
            <a:latin typeface="Arial" panose="020B0604020202020204" pitchFamily="34" charset="0"/>
            <a:cs typeface="Arial" panose="020B0604020202020204" pitchFamily="34" charset="0"/>
          </a:endParaRPr>
        </a:p>
      </dsp:txBody>
      <dsp:txXfrm rot="-5400000">
        <a:off x="553670" y="2703518"/>
        <a:ext cx="6624854" cy="463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6FF81-BE3D-408D-A73C-D83069E0CEAA}">
      <dsp:nvSpPr>
        <dsp:cNvPr id="0" name=""/>
        <dsp:cNvSpPr/>
      </dsp:nvSpPr>
      <dsp:spPr>
        <a:xfrm rot="5400000">
          <a:off x="-157294" y="160192"/>
          <a:ext cx="1048630" cy="73404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smtClean="0">
              <a:latin typeface="Arial" panose="020B0604020202020204" pitchFamily="34" charset="0"/>
              <a:cs typeface="Arial" panose="020B0604020202020204" pitchFamily="34" charset="0"/>
            </a:rPr>
            <a:t>1</a:t>
          </a:r>
          <a:endParaRPr lang="en-US" sz="2400" kern="1200">
            <a:latin typeface="Arial" panose="020B0604020202020204" pitchFamily="34" charset="0"/>
            <a:cs typeface="Arial" panose="020B0604020202020204" pitchFamily="34" charset="0"/>
          </a:endParaRPr>
        </a:p>
      </dsp:txBody>
      <dsp:txXfrm rot="-5400000">
        <a:off x="1" y="369919"/>
        <a:ext cx="734041" cy="314589"/>
      </dsp:txXfrm>
    </dsp:sp>
    <dsp:sp modelId="{B0362C4B-FA1D-4D44-9D80-F35CA0753C06}">
      <dsp:nvSpPr>
        <dsp:cNvPr id="0" name=""/>
        <dsp:cNvSpPr/>
      </dsp:nvSpPr>
      <dsp:spPr>
        <a:xfrm rot="5400000">
          <a:off x="3754961" y="-3018022"/>
          <a:ext cx="681968" cy="672380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smtClean="0"/>
            <a:t>It is used to achieve abstraction</a:t>
          </a:r>
          <a:r>
            <a:rPr lang="en-GB" sz="2400" b="0" i="0" kern="1200" smtClean="0">
              <a:latin typeface="Arial" panose="020B0604020202020204" pitchFamily="34" charset="0"/>
              <a:cs typeface="Arial" panose="020B0604020202020204" pitchFamily="34" charset="0"/>
            </a:rPr>
            <a:t>.</a:t>
          </a:r>
          <a:endParaRPr lang="en-US" sz="2400" kern="1200"/>
        </a:p>
      </dsp:txBody>
      <dsp:txXfrm rot="-5400000">
        <a:off x="734042" y="36188"/>
        <a:ext cx="6690516" cy="615386"/>
      </dsp:txXfrm>
    </dsp:sp>
    <dsp:sp modelId="{7813AE91-76F6-4A12-BAA3-8B73CEBD7B29}">
      <dsp:nvSpPr>
        <dsp:cNvPr id="0" name=""/>
        <dsp:cNvSpPr/>
      </dsp:nvSpPr>
      <dsp:spPr>
        <a:xfrm rot="5400000">
          <a:off x="-157294" y="1003957"/>
          <a:ext cx="1048630" cy="73404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smtClean="0">
              <a:latin typeface="Arial" panose="020B0604020202020204" pitchFamily="34" charset="0"/>
              <a:cs typeface="Arial" panose="020B0604020202020204" pitchFamily="34" charset="0"/>
            </a:rPr>
            <a:t>2</a:t>
          </a:r>
          <a:endParaRPr lang="en-US" sz="2400" kern="1200">
            <a:latin typeface="Arial" panose="020B0604020202020204" pitchFamily="34" charset="0"/>
            <a:cs typeface="Arial" panose="020B0604020202020204" pitchFamily="34" charset="0"/>
          </a:endParaRPr>
        </a:p>
      </dsp:txBody>
      <dsp:txXfrm rot="-5400000">
        <a:off x="1" y="1213684"/>
        <a:ext cx="734041" cy="314589"/>
      </dsp:txXfrm>
    </dsp:sp>
    <dsp:sp modelId="{B9E16546-6F07-4622-A4C2-FBDDC6F67560}">
      <dsp:nvSpPr>
        <dsp:cNvPr id="0" name=""/>
        <dsp:cNvSpPr/>
      </dsp:nvSpPr>
      <dsp:spPr>
        <a:xfrm rot="5400000">
          <a:off x="3755140" y="-2174435"/>
          <a:ext cx="681609" cy="6723807"/>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smtClean="0"/>
            <a:t>By interface, we can support the functionality of multiple inheritance.</a:t>
          </a:r>
          <a:endParaRPr lang="en-US" sz="2400" kern="1200">
            <a:latin typeface="Arial" panose="020B0604020202020204" pitchFamily="34" charset="0"/>
            <a:cs typeface="Arial" panose="020B0604020202020204" pitchFamily="34" charset="0"/>
          </a:endParaRPr>
        </a:p>
      </dsp:txBody>
      <dsp:txXfrm rot="-5400000">
        <a:off x="734042" y="879936"/>
        <a:ext cx="6690534" cy="615063"/>
      </dsp:txXfrm>
    </dsp:sp>
    <dsp:sp modelId="{38606A58-4434-451E-8506-2E342BF54E80}">
      <dsp:nvSpPr>
        <dsp:cNvPr id="0" name=""/>
        <dsp:cNvSpPr/>
      </dsp:nvSpPr>
      <dsp:spPr>
        <a:xfrm rot="5400000">
          <a:off x="-157294" y="1847723"/>
          <a:ext cx="1048630" cy="73404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smtClean="0">
              <a:latin typeface="Arial" panose="020B0604020202020204" pitchFamily="34" charset="0"/>
              <a:cs typeface="Arial" panose="020B0604020202020204" pitchFamily="34" charset="0"/>
            </a:rPr>
            <a:t>3</a:t>
          </a:r>
          <a:endParaRPr lang="en-US" sz="2400" kern="1200">
            <a:latin typeface="Arial" panose="020B0604020202020204" pitchFamily="34" charset="0"/>
            <a:cs typeface="Arial" panose="020B0604020202020204" pitchFamily="34" charset="0"/>
          </a:endParaRPr>
        </a:p>
      </dsp:txBody>
      <dsp:txXfrm rot="-5400000">
        <a:off x="1" y="2057450"/>
        <a:ext cx="734041" cy="314589"/>
      </dsp:txXfrm>
    </dsp:sp>
    <dsp:sp modelId="{56BD3687-0FF1-46E0-9BCB-72FBA15711BA}">
      <dsp:nvSpPr>
        <dsp:cNvPr id="0" name=""/>
        <dsp:cNvSpPr/>
      </dsp:nvSpPr>
      <dsp:spPr>
        <a:xfrm rot="5400000">
          <a:off x="3755140" y="-1330670"/>
          <a:ext cx="681609" cy="6723807"/>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smtClean="0"/>
            <a:t>It can be used to achieve loose coupling</a:t>
          </a:r>
          <a:r>
            <a:rPr lang="en-GB" sz="2400" b="0" i="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dsp:txBody>
      <dsp:txXfrm rot="-5400000">
        <a:off x="734042" y="1723701"/>
        <a:ext cx="6690534" cy="61506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7/14/2020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7/14/2020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529102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178167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latin typeface="Arial" panose="020B0604020202020204" pitchFamily="34" charset="0"/>
                <a:cs typeface="Arial" panose="020B0604020202020204" pitchFamily="34" charset="0"/>
              </a:rPr>
              <a:t>Another way, it shows only important things to the user and hides the internal details </a:t>
            </a:r>
          </a:p>
          <a:p>
            <a:pPr lvl="1" algn="just" eaLnBrk="1" hangingPunct="1"/>
            <a:r>
              <a:rPr lang="en-US" altLang="en-US" sz="2000" smtClean="0">
                <a:latin typeface="Arial" panose="020B0604020202020204" pitchFamily="34" charset="0"/>
                <a:cs typeface="Arial" panose="020B0604020202020204" pitchFamily="34" charset="0"/>
              </a:rPr>
              <a:t>Example sending sms, you just type the text and send the message. You don't know the internal processing about the message delivery.</a:t>
            </a:r>
          </a:p>
          <a:p>
            <a:pPr algn="just" eaLnBrk="1" hangingPunct="1"/>
            <a:r>
              <a:rPr lang="en-US" altLang="en-US" sz="2400" smtClean="0">
                <a:latin typeface="Arial" panose="020B0604020202020204" pitchFamily="34" charset="0"/>
                <a:cs typeface="Arial" panose="020B0604020202020204" pitchFamily="34" charset="0"/>
              </a:rPr>
              <a:t>Abstraction lets you focus on </a:t>
            </a:r>
            <a:r>
              <a:rPr lang="en-US" altLang="en-US" sz="2400" smtClean="0">
                <a:solidFill>
                  <a:srgbClr val="3333FF"/>
                </a:solidFill>
                <a:latin typeface="Arial" panose="020B0604020202020204" pitchFamily="34" charset="0"/>
                <a:cs typeface="Arial" panose="020B0604020202020204" pitchFamily="34" charset="0"/>
              </a:rPr>
              <a:t>what the object </a:t>
            </a:r>
            <a:r>
              <a:rPr lang="en-US" altLang="en-US" sz="2400" smtClean="0">
                <a:latin typeface="Arial" panose="020B0604020202020204" pitchFamily="34" charset="0"/>
                <a:cs typeface="Arial" panose="020B0604020202020204" pitchFamily="34" charset="0"/>
              </a:rPr>
              <a:t>does </a:t>
            </a:r>
            <a:r>
              <a:rPr lang="en-US" altLang="en-US" sz="2400" b="1" i="1" smtClean="0">
                <a:latin typeface="Arial" panose="020B0604020202020204" pitchFamily="34" charset="0"/>
                <a:cs typeface="Arial" panose="020B0604020202020204" pitchFamily="34" charset="0"/>
              </a:rPr>
              <a:t>instead</a:t>
            </a:r>
            <a:r>
              <a:rPr lang="en-US" altLang="en-US" sz="2400" smtClean="0">
                <a:latin typeface="Arial" panose="020B0604020202020204" pitchFamily="34" charset="0"/>
                <a:cs typeface="Arial" panose="020B0604020202020204" pitchFamily="34" charset="0"/>
              </a:rPr>
              <a:t> </a:t>
            </a:r>
            <a:r>
              <a:rPr lang="en-US" altLang="en-US" sz="2400" b="1" i="1" smtClean="0">
                <a:latin typeface="Arial" panose="020B0604020202020204" pitchFamily="34" charset="0"/>
                <a:cs typeface="Arial" panose="020B0604020202020204" pitchFamily="34" charset="0"/>
              </a:rPr>
              <a:t>of</a:t>
            </a:r>
            <a:r>
              <a:rPr lang="en-US" altLang="en-US" sz="2400" smtClean="0">
                <a:latin typeface="Arial" panose="020B0604020202020204" pitchFamily="34" charset="0"/>
                <a:cs typeface="Arial" panose="020B0604020202020204" pitchFamily="34" charset="0"/>
              </a:rPr>
              <a:t> </a:t>
            </a:r>
            <a:r>
              <a:rPr lang="en-US" altLang="en-US" sz="2400" smtClean="0">
                <a:solidFill>
                  <a:srgbClr val="3333FF"/>
                </a:solidFill>
                <a:latin typeface="Arial" panose="020B0604020202020204" pitchFamily="34" charset="0"/>
                <a:cs typeface="Arial" panose="020B0604020202020204" pitchFamily="34" charset="0"/>
              </a:rPr>
              <a:t>how it does it</a:t>
            </a:r>
            <a:r>
              <a:rPr lang="en-US" altLang="en-US" sz="2400" smtClean="0">
                <a:latin typeface="Arial" panose="020B0604020202020204" pitchFamily="34" charset="0"/>
                <a:cs typeface="Arial" panose="020B0604020202020204" pitchFamily="34" charset="0"/>
              </a:rPr>
              <a:t>.</a:t>
            </a:r>
          </a:p>
          <a:p>
            <a:pPr algn="just" eaLnBrk="1" hangingPunct="1"/>
            <a:r>
              <a:rPr lang="en-US" altLang="en-US" sz="2400" smtClean="0">
                <a:latin typeface="Arial" panose="020B0604020202020204" pitchFamily="34" charset="0"/>
                <a:cs typeface="Arial" panose="020B0604020202020204" pitchFamily="34" charset="0"/>
              </a:rPr>
              <a:t>There are two ways to achieve abstraction in java:</a:t>
            </a:r>
          </a:p>
          <a:p>
            <a:pPr lvl="1" algn="just" eaLnBrk="1" hangingPunct="1"/>
            <a:r>
              <a:rPr lang="en-US" altLang="en-US" sz="2000" smtClean="0">
                <a:latin typeface="Arial" panose="020B0604020202020204" pitchFamily="34" charset="0"/>
                <a:cs typeface="Arial" panose="020B0604020202020204" pitchFamily="34" charset="0"/>
              </a:rPr>
              <a:t>Abstract class (0 to 100%)</a:t>
            </a:r>
          </a:p>
          <a:p>
            <a:pPr lvl="1" algn="just" eaLnBrk="1" hangingPunct="1"/>
            <a:r>
              <a:rPr lang="en-US" altLang="en-US" sz="2000" smtClean="0">
                <a:latin typeface="Arial" panose="020B0604020202020204" pitchFamily="34" charset="0"/>
                <a:cs typeface="Arial" panose="020B0604020202020204" pitchFamily="34" charset="0"/>
              </a:rPr>
              <a:t>Interface (100%)</a:t>
            </a:r>
          </a:p>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41930D-F318-48E2-867C-5F80C272F91E}" type="slidenum">
              <a:rPr lang="en-US" altLang="en-US" smtClean="0"/>
              <a:pPr>
                <a:spcBef>
                  <a:spcPct val="0"/>
                </a:spcBef>
              </a:pPr>
              <a:t>35</a:t>
            </a:fld>
            <a:endParaRPr lang="en-US" altLang="en-US" smtClean="0"/>
          </a:p>
        </p:txBody>
      </p:sp>
    </p:spTree>
    <p:extLst>
      <p:ext uri="{BB962C8B-B14F-4D97-AF65-F5344CB8AC3E}">
        <p14:creationId xmlns:p14="http://schemas.microsoft.com/office/powerpoint/2010/main" val="1916894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smtClean="0">
                <a:solidFill>
                  <a:schemeClr val="tx1"/>
                </a:solidFill>
                <a:effectLst/>
                <a:latin typeface="+mn-lt"/>
                <a:ea typeface="+mn-ea"/>
                <a:cs typeface="+mn-cs"/>
              </a:rPr>
              <a:t>Since Java 8, we can have </a:t>
            </a:r>
            <a:r>
              <a:rPr lang="en-GB" sz="1200" b="1" i="0" kern="1200" smtClean="0">
                <a:solidFill>
                  <a:schemeClr val="tx1"/>
                </a:solidFill>
                <a:effectLst/>
                <a:latin typeface="+mn-lt"/>
                <a:ea typeface="+mn-ea"/>
                <a:cs typeface="+mn-cs"/>
              </a:rPr>
              <a:t>default and static methods</a:t>
            </a:r>
            <a:r>
              <a:rPr lang="en-GB" sz="1200" b="0" i="0" kern="1200" smtClean="0">
                <a:solidFill>
                  <a:schemeClr val="tx1"/>
                </a:solidFill>
                <a:effectLst/>
                <a:latin typeface="+mn-lt"/>
                <a:ea typeface="+mn-ea"/>
                <a:cs typeface="+mn-cs"/>
              </a:rPr>
              <a:t> in an interface.</a:t>
            </a:r>
          </a:p>
          <a:p>
            <a:r>
              <a:rPr lang="en-GB" sz="1200" b="0" i="0" kern="1200" smtClean="0">
                <a:solidFill>
                  <a:schemeClr val="tx1"/>
                </a:solidFill>
                <a:effectLst/>
                <a:latin typeface="+mn-lt"/>
                <a:ea typeface="+mn-ea"/>
                <a:cs typeface="+mn-cs"/>
              </a:rPr>
              <a:t>Since Java 9, we can have </a:t>
            </a:r>
            <a:r>
              <a:rPr lang="en-GB" sz="1200" b="1" i="0" kern="1200" smtClean="0">
                <a:solidFill>
                  <a:schemeClr val="tx1"/>
                </a:solidFill>
                <a:effectLst/>
                <a:latin typeface="+mn-lt"/>
                <a:ea typeface="+mn-ea"/>
                <a:cs typeface="+mn-cs"/>
              </a:rPr>
              <a:t>private methods</a:t>
            </a:r>
            <a:r>
              <a:rPr lang="en-GB" sz="1200" b="0" i="0" kern="1200" smtClean="0">
                <a:solidFill>
                  <a:schemeClr val="tx1"/>
                </a:solidFill>
                <a:effectLst/>
                <a:latin typeface="+mn-lt"/>
                <a:ea typeface="+mn-ea"/>
                <a:cs typeface="+mn-cs"/>
              </a:rPr>
              <a:t> in an interface.</a:t>
            </a: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41</a:t>
            </a:fld>
            <a:endParaRPr lang="en-US"/>
          </a:p>
        </p:txBody>
      </p:sp>
    </p:spTree>
    <p:extLst>
      <p:ext uri="{BB962C8B-B14F-4D97-AF65-F5344CB8AC3E}">
        <p14:creationId xmlns:p14="http://schemas.microsoft.com/office/powerpoint/2010/main" val="2312555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mtClean="0"/>
              <a:t>Note:</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phần thân khai báo các các</a:t>
            </a:r>
            <a:r>
              <a:rPr lang="vi-VN" b="1" smtClean="0">
                <a:solidFill>
                  <a:srgbClr val="040410"/>
                </a:solidFill>
                <a:cs typeface="Times New Roman" pitchFamily="18" charset="0"/>
              </a:rPr>
              <a:t> hằng</a:t>
            </a:r>
            <a:r>
              <a:rPr lang="vi-VN" smtClean="0">
                <a:solidFill>
                  <a:srgbClr val="040410"/>
                </a:solidFill>
                <a:cs typeface="Times New Roman" pitchFamily="18" charset="0"/>
              </a:rPr>
              <a:t>, các </a:t>
            </a:r>
            <a:r>
              <a:rPr lang="vi-VN" b="1" smtClean="0">
                <a:solidFill>
                  <a:srgbClr val="040410"/>
                </a:solidFill>
                <a:cs typeface="Times New Roman" pitchFamily="18" charset="0"/>
              </a:rPr>
              <a:t>phương thức rỗng</a:t>
            </a:r>
            <a:r>
              <a:rPr lang="vi-VN" smtClean="0">
                <a:solidFill>
                  <a:srgbClr val="040410"/>
                </a:solidFill>
                <a:cs typeface="Times New Roman" pitchFamily="18" charset="0"/>
              </a:rPr>
              <a:t>( không có cài đặt ), các phương thức này phải kết thúc với dấu chấm phẩy ‘;’, bởi vì chúng không có phần cài đặt</a:t>
            </a:r>
            <a:r>
              <a:rPr lang="en-US" smtClean="0">
                <a:solidFill>
                  <a:srgbClr val="040410"/>
                </a:solidFill>
                <a:cs typeface="Times New Roman" pitchFamily="18" charset="0"/>
              </a:rPr>
              <a:t>.</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Tất cả các thành phần của một giao diện tự động là public do vậy ta không cần phải cho bổ từ này vào</a:t>
            </a:r>
            <a:r>
              <a:rPr lang="en-US" smtClean="0">
                <a:solidFill>
                  <a:srgbClr val="040410"/>
                </a:solidFill>
                <a:cs typeface="Times New Roman" pitchFamily="18" charset="0"/>
              </a:rPr>
              <a:t> và n</a:t>
            </a:r>
            <a:r>
              <a:rPr lang="vi-VN" smtClean="0">
                <a:solidFill>
                  <a:srgbClr val="040410"/>
                </a:solidFill>
                <a:cs typeface="Times New Roman" pitchFamily="18" charset="0"/>
              </a:rPr>
              <a:t>ếu ta thêm các bổ từ khác như private, protected trước các khai báo thì ta sẽ nhận được một lỗi lúc dịch</a:t>
            </a:r>
            <a:r>
              <a:rPr lang="en-US" smtClean="0">
                <a:solidFill>
                  <a:srgbClr val="040410"/>
                </a:solidFill>
                <a:cs typeface="Times New Roman" pitchFamily="18" charset="0"/>
              </a:rPr>
              <a:t>.</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Tất cả các trường tự động là final và static, nên ta không cần phải cho bổ từ này vào.</a:t>
            </a:r>
          </a:p>
          <a:p>
            <a:pPr>
              <a:defRPr/>
            </a:pPr>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DC390E-36AA-4BF0-B6BD-52B95934E4CC}" type="slidenum">
              <a:rPr lang="en-US" altLang="en-US" smtClean="0"/>
              <a:pPr>
                <a:spcBef>
                  <a:spcPct val="0"/>
                </a:spcBef>
              </a:pPr>
              <a:t>42</a:t>
            </a:fld>
            <a:endParaRPr lang="en-US" altLang="en-US" smtClean="0"/>
          </a:p>
        </p:txBody>
      </p:sp>
    </p:spTree>
    <p:extLst>
      <p:ext uri="{BB962C8B-B14F-4D97-AF65-F5344CB8AC3E}">
        <p14:creationId xmlns:p14="http://schemas.microsoft.com/office/powerpoint/2010/main" val="403018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mtClean="0"/>
              <a:t>Note:</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phần thân khai báo các các</a:t>
            </a:r>
            <a:r>
              <a:rPr lang="vi-VN" b="1" smtClean="0">
                <a:solidFill>
                  <a:srgbClr val="040410"/>
                </a:solidFill>
                <a:cs typeface="Times New Roman" pitchFamily="18" charset="0"/>
              </a:rPr>
              <a:t> hằng</a:t>
            </a:r>
            <a:r>
              <a:rPr lang="vi-VN" smtClean="0">
                <a:solidFill>
                  <a:srgbClr val="040410"/>
                </a:solidFill>
                <a:cs typeface="Times New Roman" pitchFamily="18" charset="0"/>
              </a:rPr>
              <a:t>, các </a:t>
            </a:r>
            <a:r>
              <a:rPr lang="vi-VN" b="1" smtClean="0">
                <a:solidFill>
                  <a:srgbClr val="040410"/>
                </a:solidFill>
                <a:cs typeface="Times New Roman" pitchFamily="18" charset="0"/>
              </a:rPr>
              <a:t>phương thức rỗng</a:t>
            </a:r>
            <a:r>
              <a:rPr lang="vi-VN" smtClean="0">
                <a:solidFill>
                  <a:srgbClr val="040410"/>
                </a:solidFill>
                <a:cs typeface="Times New Roman" pitchFamily="18" charset="0"/>
              </a:rPr>
              <a:t>( không có cài đặt ), các phương thức này phải kết thúc với dấu chấm phẩy ‘;’, bởi vì chúng không có phần cài đặt</a:t>
            </a:r>
            <a:r>
              <a:rPr lang="en-US" smtClean="0">
                <a:solidFill>
                  <a:srgbClr val="040410"/>
                </a:solidFill>
                <a:cs typeface="Times New Roman" pitchFamily="18" charset="0"/>
              </a:rPr>
              <a:t>.</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Tất cả các thành phần của một giao diện tự động là public do vậy ta không cần phải cho bổ từ này vào</a:t>
            </a:r>
            <a:r>
              <a:rPr lang="en-US" smtClean="0">
                <a:solidFill>
                  <a:srgbClr val="040410"/>
                </a:solidFill>
                <a:cs typeface="Times New Roman" pitchFamily="18" charset="0"/>
              </a:rPr>
              <a:t> và n</a:t>
            </a:r>
            <a:r>
              <a:rPr lang="vi-VN" smtClean="0">
                <a:solidFill>
                  <a:srgbClr val="040410"/>
                </a:solidFill>
                <a:cs typeface="Times New Roman" pitchFamily="18" charset="0"/>
              </a:rPr>
              <a:t>ếu ta thêm các bổ từ khác như private, protected trước các khai báo thì ta sẽ nhận được một lỗi lúc dịch</a:t>
            </a:r>
            <a:r>
              <a:rPr lang="en-US" smtClean="0">
                <a:solidFill>
                  <a:srgbClr val="040410"/>
                </a:solidFill>
                <a:cs typeface="Times New Roman" pitchFamily="18" charset="0"/>
              </a:rPr>
              <a:t>.</a:t>
            </a:r>
          </a:p>
          <a:p>
            <a:pPr marL="457200" indent="-457200" algn="just" eaLnBrk="1" hangingPunct="1">
              <a:lnSpc>
                <a:spcPct val="150000"/>
              </a:lnSpc>
              <a:buFont typeface="Wingdings" pitchFamily="2" charset="2"/>
              <a:buChar char="ü"/>
              <a:defRPr/>
            </a:pPr>
            <a:r>
              <a:rPr lang="vi-VN" smtClean="0">
                <a:solidFill>
                  <a:srgbClr val="040410"/>
                </a:solidFill>
                <a:cs typeface="Times New Roman" pitchFamily="18" charset="0"/>
              </a:rPr>
              <a:t>Tất cả các trường tự động là final và static, nên ta không cần phải cho bổ từ này vào.</a:t>
            </a:r>
          </a:p>
          <a:p>
            <a:pPr>
              <a:defRPr/>
            </a:pPr>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DC390E-36AA-4BF0-B6BD-52B95934E4CC}" type="slidenum">
              <a:rPr lang="en-US" altLang="en-US" smtClean="0"/>
              <a:pPr>
                <a:spcBef>
                  <a:spcPct val="0"/>
                </a:spcBef>
              </a:pPr>
              <a:t>51</a:t>
            </a:fld>
            <a:endParaRPr lang="en-US" altLang="en-US" smtClean="0"/>
          </a:p>
        </p:txBody>
      </p:sp>
    </p:spTree>
    <p:extLst>
      <p:ext uri="{BB962C8B-B14F-4D97-AF65-F5344CB8AC3E}">
        <p14:creationId xmlns:p14="http://schemas.microsoft.com/office/powerpoint/2010/main" val="422914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48624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smtClean="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smtClean="0"/>
              <a:t>Noting down the key concepts in the class</a:t>
            </a:r>
          </a:p>
          <a:p>
            <a:pPr marL="342900" indent="-342900" eaLnBrk="1" hangingPunct="1">
              <a:spcBef>
                <a:spcPts val="600"/>
              </a:spcBef>
              <a:buFont typeface="Arial" panose="020B0604020202020204" pitchFamily="34" charset="0"/>
              <a:buChar char="•"/>
              <a:defRPr/>
            </a:pPr>
            <a:r>
              <a:rPr lang="vi-VN" altLang="en-US" sz="2000" smtClean="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smtClean="0"/>
              <a:t>Study and understand the self study topics</a:t>
            </a:r>
          </a:p>
          <a:p>
            <a:pPr marL="342900" indent="-342900" eaLnBrk="1" hangingPunct="1">
              <a:spcBef>
                <a:spcPts val="600"/>
              </a:spcBef>
              <a:buFont typeface="Arial" panose="020B0604020202020204" pitchFamily="34" charset="0"/>
              <a:buChar char="•"/>
              <a:defRPr/>
            </a:pPr>
            <a:r>
              <a:rPr lang="vi-VN" altLang="en-US" sz="2000" smtClean="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smtClean="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smtClean="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smtClean="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smtClean="0"/>
              <a:t>Taking part in the self assessment activities</a:t>
            </a:r>
          </a:p>
          <a:p>
            <a:pPr marL="342900" indent="-342900" eaLnBrk="1" hangingPunct="1">
              <a:spcBef>
                <a:spcPts val="600"/>
              </a:spcBef>
              <a:buFont typeface="Arial" panose="020B0604020202020204" pitchFamily="34" charset="0"/>
              <a:buChar char="•"/>
              <a:defRPr/>
            </a:pPr>
            <a:r>
              <a:rPr lang="vi-VN" altLang="en-US" sz="2000" smtClean="0"/>
              <a:t>Participation in the doubt clearing Sections</a:t>
            </a: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87F69D-E2C5-4FEE-8790-63398725D5A1}" type="slidenum">
              <a:rPr lang="en-US" altLang="en-US" smtClean="0"/>
              <a:pPr>
                <a:spcBef>
                  <a:spcPct val="0"/>
                </a:spcBef>
              </a:pPr>
              <a:t>3</a:t>
            </a:fld>
            <a:endParaRPr lang="en-US" altLang="en-US" smtClean="0"/>
          </a:p>
        </p:txBody>
      </p:sp>
    </p:spTree>
    <p:extLst>
      <p:ext uri="{BB962C8B-B14F-4D97-AF65-F5344CB8AC3E}">
        <p14:creationId xmlns:p14="http://schemas.microsoft.com/office/powerpoint/2010/main" val="408214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smtClean="0">
                <a:solidFill>
                  <a:srgbClr val="CC3399"/>
                </a:solidFill>
                <a:latin typeface="Arial" panose="020B0604020202020204" pitchFamily="34" charset="0"/>
                <a:cs typeface="Arial" panose="020B0604020202020204" pitchFamily="34" charset="0"/>
              </a:rPr>
              <a:t>automatically figures out: tự động hiểu ra</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smtClean="0"/>
              <a:t>Polymorphism  is a generic term for having many forms. You can use the same name for several different things and the compiler automatically figures out which version you wanted. There are several forms of polymorphism supported in Java, shadowing, overriding, and overloading </a:t>
            </a:r>
          </a:p>
          <a:p>
            <a:pPr marL="171450" indent="-171450">
              <a:buFont typeface="Arial" panose="020B0604020202020204" pitchFamily="34" charset="0"/>
              <a:buChar char="•"/>
            </a:pPr>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3FA34032-08BB-4811-88F2-28B32553AFF6}" type="slidenum">
              <a:rPr lang="en-US" altLang="en-US" sz="1200" smtClean="0">
                <a:latin typeface="Times New Roman" panose="02020603050405020304" pitchFamily="18" charset="0"/>
              </a:rPr>
              <a:pPr/>
              <a:t>7</a:t>
            </a:fld>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203419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Remember, we declare </a:t>
            </a:r>
            <a:r>
              <a:rPr lang="en-US" altLang="en-US" b="1" smtClean="0">
                <a:solidFill>
                  <a:srgbClr val="FF0000"/>
                </a:solidFill>
                <a:latin typeface="Courier New" panose="02070309020205020404" pitchFamily="49" charset="0"/>
                <a:cs typeface="Courier New" panose="02070309020205020404" pitchFamily="49" charset="0"/>
              </a:rPr>
              <a:t>myFirstCircle</a:t>
            </a:r>
            <a:r>
              <a:rPr lang="en-US" altLang="en-US" smtClean="0">
                <a:solidFill>
                  <a:srgbClr val="FF0000"/>
                </a:solidFill>
                <a:latin typeface="Courier New" panose="02070309020205020404" pitchFamily="49" charset="0"/>
                <a:cs typeface="Courier New" panose="02070309020205020404" pitchFamily="49" charset="0"/>
              </a:rPr>
              <a:t>  as a Shape and point to a Circle instance, then when draw, it should drawing as a Circle</a:t>
            </a:r>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2766BB-86A3-4F7C-A2F9-BE8A2CA4D5A0}"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104914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86D840-7959-4427-BF98-EEB7B6442523}"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75362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0" hangingPunct="0">
              <a:spcBef>
                <a:spcPct val="0"/>
              </a:spcBef>
            </a:pPr>
            <a:fld id="{EA7C70FF-A807-40D3-9C17-2F8DA9E1E20B}" type="slidenum">
              <a:rPr lang="en-US" altLang="en-US" smtClean="0">
                <a:latin typeface="Times" panose="02020603050405020304" pitchFamily="18" charset="0"/>
              </a:rPr>
              <a:pPr eaLnBrk="0" hangingPunct="0">
                <a:spcBef>
                  <a:spcPct val="0"/>
                </a:spcBef>
              </a:pPr>
              <a:t>22</a:t>
            </a:fld>
            <a:endParaRPr lang="en-US" altLang="en-US" smtClean="0">
              <a:latin typeface="Times"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47572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first is Shape, which contains one instance method and one class method.</a:t>
            </a:r>
          </a:p>
          <a:p>
            <a:r>
              <a:rPr lang="en-US" altLang="en-US" smtClean="0"/>
              <a:t>The second class, a subclass of Shape, is called Circle. The Circle class overrides the instance method in Shape and hides the class method in Shape.</a:t>
            </a:r>
          </a:p>
          <a:p>
            <a:endParaRPr lang="en-US" altLang="en-US" smtClean="0"/>
          </a:p>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DBB15E1-8FDA-4EE8-99B6-EF3E491FFCC2}" type="slidenum">
              <a:rPr lang="en-US" altLang="en-US" sz="1200" smtClean="0">
                <a:latin typeface="Times New Roman" panose="02020603050405020304" pitchFamily="18" charset="0"/>
              </a:rPr>
              <a:pPr/>
              <a:t>25</a:t>
            </a:fld>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423250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 promised, the version of the hidden method that gets invoked is the one in the superclass, and the version of the overridden method that gets invoked is the one in the subclass.</a:t>
            </a:r>
          </a:p>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B7F605A8-8FEC-4DF8-AF9C-35549FBA001E}" type="slidenum">
              <a:rPr lang="en-US" altLang="en-US" sz="1200" smtClean="0">
                <a:latin typeface="Times New Roman" panose="02020603050405020304" pitchFamily="18" charset="0"/>
              </a:rPr>
              <a:pPr/>
              <a:t>26</a:t>
            </a:fld>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86053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411" y="2130425"/>
            <a:ext cx="8661041" cy="1470025"/>
          </a:xfrm>
        </p:spPr>
        <p:txBody>
          <a:bodyPr>
            <a:normAutofit/>
          </a:bodyPr>
          <a:lstStyle>
            <a:lvl1pPr algn="l">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91411" y="3776870"/>
            <a:ext cx="8661041" cy="186193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4828264" cy="365125"/>
          </a:xfrm>
        </p:spPr>
        <p:txBody>
          <a:bodyPr/>
          <a:lstStyle/>
          <a:p>
            <a:r>
              <a:rPr lang="en-GB"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0"/>
            <a:ext cx="7029450" cy="677242"/>
          </a:xfrm>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266700" y="831574"/>
            <a:ext cx="8620125" cy="5370443"/>
          </a:xfrm>
        </p:spPr>
        <p:txBody>
          <a:bodyPr>
            <a:normAutofit/>
          </a:bodyPr>
          <a:lstStyle>
            <a:lvl1pPr marL="457200" indent="-4572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6700" y="6356349"/>
            <a:ext cx="4686300" cy="365126"/>
          </a:xfrm>
        </p:spPr>
        <p:txBody>
          <a:bodyPr/>
          <a:lstStyle/>
          <a:p>
            <a:r>
              <a:rPr lang="en-GB" smtClean="0"/>
              <a:t>09e-BM/DT/FSOFT - ©FPT SOFTWARE – Fresher Academy - Internal Use</a:t>
            </a:r>
            <a:endParaRPr lang="en-US" dirty="0"/>
          </a:p>
        </p:txBody>
      </p:sp>
      <p:sp>
        <p:nvSpPr>
          <p:cNvPr id="6" name="Slide Number Placeholder 5"/>
          <p:cNvSpPr>
            <a:spLocks noGrp="1"/>
          </p:cNvSpPr>
          <p:nvPr>
            <p:ph type="sldNum" sz="quarter" idx="12"/>
          </p:nvPr>
        </p:nvSpPr>
        <p:spPr>
          <a:xfrm>
            <a:off x="6441799" y="6356349"/>
            <a:ext cx="2445026"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722313" y="6340476"/>
            <a:ext cx="4792662" cy="330199"/>
          </a:xfrm>
        </p:spPr>
        <p:txBody>
          <a:bodyPr/>
          <a:lstStyle/>
          <a:p>
            <a:r>
              <a:rPr lang="en-GB"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7650" y="0"/>
            <a:ext cx="6981826" cy="64935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47649" y="863670"/>
            <a:ext cx="4314825" cy="526249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863670"/>
            <a:ext cx="4162425" cy="526249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247650" y="6340476"/>
            <a:ext cx="5000625" cy="330199"/>
          </a:xfrm>
        </p:spPr>
        <p:txBody>
          <a:bodyPr/>
          <a:lstStyle/>
          <a:p>
            <a:r>
              <a:rPr lang="en-GB" smtClean="0"/>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6" y="0"/>
            <a:ext cx="6915150" cy="649357"/>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314324" y="831574"/>
            <a:ext cx="8572501" cy="53704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441799" y="6305550"/>
            <a:ext cx="24450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314325" y="6340476"/>
            <a:ext cx="4933950" cy="3302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Clr>
          <a:schemeClr val="tx1">
            <a:lumMod val="95000"/>
            <a:lumOff val="5000"/>
          </a:schemeClr>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2" panose="05020102010507070707" pitchFamily="18" charset="2"/>
        <a:buChar char="P"/>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ginnersbook.com/2014/01/method-overriding-in-java-with-example/" TargetMode="External"/><Relationship Id="rId2" Type="http://schemas.openxmlformats.org/officeDocument/2006/relationships/hyperlink" Target="https://beginnersbook.com/2013/04/runtime-compile-time-polymorphis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s://www.javatpoint.com/abstract-class-in-java" TargetMode="External"/><Relationship Id="rId7" Type="http://schemas.openxmlformats.org/officeDocument/2006/relationships/diagramQuickStyle" Target="../diagrams/quickStyle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s://www.javatpoint.com/inheritance-in-java" TargetMode="External"/><Relationship Id="rId9" Type="http://schemas.microsoft.com/office/2007/relationships/diagramDrawing" Target="../diagrams/drawing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p:nvPr>
        </p:nvSpPr>
        <p:spPr>
          <a:xfrm>
            <a:off x="191411" y="2130425"/>
            <a:ext cx="8661041" cy="1069975"/>
          </a:xfrm>
        </p:spPr>
        <p:txBody>
          <a:bodyPr/>
          <a:lstStyle/>
          <a:p>
            <a:pPr eaLnBrk="1" hangingPunct="1"/>
            <a:r>
              <a:rPr lang="en-US" sz="3600" smtClean="0">
                <a:solidFill>
                  <a:schemeClr val="accent6">
                    <a:lumMod val="75000"/>
                  </a:schemeClr>
                </a:solidFill>
                <a:cs typeface="Arial" panose="020B0604020202020204" pitchFamily="34" charset="0"/>
              </a:rPr>
              <a:t>ADVANCED OOP WITH JAVA</a:t>
            </a:r>
          </a:p>
        </p:txBody>
      </p:sp>
      <p:sp>
        <p:nvSpPr>
          <p:cNvPr id="2" name="Subtitle 1"/>
          <p:cNvSpPr>
            <a:spLocks noGrp="1"/>
          </p:cNvSpPr>
          <p:nvPr>
            <p:ph type="subTitle" idx="1"/>
          </p:nvPr>
        </p:nvSpPr>
        <p:spPr>
          <a:xfrm>
            <a:off x="191411" y="3200400"/>
            <a:ext cx="8661041" cy="2438400"/>
          </a:xfrm>
        </p:spPr>
        <p:txBody>
          <a:bodyPr>
            <a:normAutofit/>
          </a:bodyPr>
          <a:lstStyle/>
          <a:p>
            <a:r>
              <a:rPr lang="en-US" smtClean="0"/>
              <a:t>Instructor:</a:t>
            </a:r>
            <a:endParaRPr lang="en-US" sz="1800"/>
          </a:p>
        </p:txBody>
      </p:sp>
      <p:sp>
        <p:nvSpPr>
          <p:cNvPr id="3075"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9FE2D378-EFCD-454F-A4E0-7DE306945D56}" type="slidenum">
              <a:rPr lang="en-US" altLang="en-US" sz="1200" smtClean="0">
                <a:solidFill>
                  <a:srgbClr val="898989"/>
                </a:solidFill>
              </a:rPr>
              <a:pPr>
                <a:spcBef>
                  <a:spcPct val="0"/>
                </a:spcBef>
                <a:buSzTx/>
                <a:buFontTx/>
                <a:buNone/>
              </a:pPr>
              <a:t>1</a:t>
            </a:fld>
            <a:endParaRPr lang="en-US" altLang="en-US" sz="1200" smtClean="0">
              <a:solidFill>
                <a:srgbClr val="898989"/>
              </a:solidFill>
            </a:endParaRPr>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956449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a:defRPr/>
            </a:pPr>
            <a:r>
              <a:rPr lang="en-US" altLang="en-US" smtClean="0">
                <a:cs typeface="Arial" charset="0"/>
              </a:rPr>
              <a:t>Polymorphism example </a:t>
            </a:r>
            <a:r>
              <a:rPr lang="en-US" altLang="en-US" sz="2000" smtClean="0">
                <a:solidFill>
                  <a:prstClr val="black"/>
                </a:solidFill>
                <a:cs typeface="Arial" charset="0"/>
              </a:rPr>
              <a:t>(2/4</a:t>
            </a:r>
            <a:r>
              <a:rPr lang="en-US" altLang="en-US" sz="2000">
                <a:solidFill>
                  <a:prstClr val="black"/>
                </a:solidFill>
                <a:cs typeface="Arial" charset="0"/>
              </a:rPr>
              <a:t>)</a:t>
            </a:r>
            <a:endParaRPr lang="en-US" altLang="en-US" smtClean="0">
              <a:cs typeface="Arial" charset="0"/>
            </a:endParaRPr>
          </a:p>
        </p:txBody>
      </p:sp>
      <p:sp>
        <p:nvSpPr>
          <p:cNvPr id="40963" name="Rectangle 3"/>
          <p:cNvSpPr>
            <a:spLocks noGrp="1" noChangeArrowheads="1"/>
          </p:cNvSpPr>
          <p:nvPr>
            <p:ph idx="1"/>
          </p:nvPr>
        </p:nvSpPr>
        <p:spPr/>
        <p:style>
          <a:lnRef idx="1">
            <a:schemeClr val="accent3"/>
          </a:lnRef>
          <a:fillRef idx="2">
            <a:schemeClr val="accent3"/>
          </a:fillRef>
          <a:effectRef idx="1">
            <a:schemeClr val="accent3"/>
          </a:effectRef>
          <a:fontRef idx="minor">
            <a:schemeClr val="dk1"/>
          </a:fontRef>
        </p:style>
        <p:txBody>
          <a:bodyPr/>
          <a:lstStyle/>
          <a:p>
            <a:pPr marL="0" indent="0">
              <a:buFont typeface="Wingdings" panose="05000000000000000000" pitchFamily="2" charset="2"/>
              <a:buNone/>
            </a:pPr>
            <a:r>
              <a:rPr lang="en-US" altLang="en-US" sz="1800" b="1" smtClean="0">
                <a:solidFill>
                  <a:srgbClr val="7F0055"/>
                </a:solidFill>
                <a:latin typeface="Consolas" panose="020B0609020204030204" pitchFamily="49" charset="0"/>
              </a:rPr>
              <a:t>public</a:t>
            </a:r>
            <a:r>
              <a:rPr lang="en-US" altLang="en-US" sz="1800" b="1" smtClean="0">
                <a:solidFill>
                  <a:srgbClr val="000000"/>
                </a:solidFill>
                <a:latin typeface="Consolas" panose="020B0609020204030204" pitchFamily="49" charset="0"/>
              </a:rPr>
              <a:t> </a:t>
            </a:r>
            <a:r>
              <a:rPr lang="en-US" altLang="en-US" sz="1800" b="1" smtClean="0">
                <a:solidFill>
                  <a:srgbClr val="7F0055"/>
                </a:solidFill>
                <a:latin typeface="Consolas" panose="020B0609020204030204" pitchFamily="49" charset="0"/>
              </a:rPr>
              <a:t>class</a:t>
            </a:r>
            <a:r>
              <a:rPr lang="en-US" altLang="en-US" sz="1800" b="1" smtClean="0">
                <a:solidFill>
                  <a:srgbClr val="000000"/>
                </a:solidFill>
                <a:latin typeface="Consolas" panose="020B0609020204030204" pitchFamily="49" charset="0"/>
              </a:rPr>
              <a:t> Circle </a:t>
            </a:r>
            <a:r>
              <a:rPr lang="en-US" altLang="en-US" sz="1800" b="1" smtClean="0">
                <a:solidFill>
                  <a:srgbClr val="7F0055"/>
                </a:solidFill>
                <a:latin typeface="Consolas" panose="020B0609020204030204" pitchFamily="49" charset="0"/>
              </a:rPr>
              <a:t>extends</a:t>
            </a:r>
            <a:r>
              <a:rPr lang="en-US" altLang="en-US" sz="1800" b="1" smtClean="0">
                <a:solidFill>
                  <a:srgbClr val="000000"/>
                </a:solidFill>
                <a:latin typeface="Consolas" panose="020B0609020204030204" pitchFamily="49" charset="0"/>
              </a:rPr>
              <a:t> Shape {</a:t>
            </a:r>
            <a:endParaRPr lang="en-US" altLang="en-US" sz="1800" smtClean="0">
              <a:latin typeface="Consolas" panose="020B0609020204030204" pitchFamily="49" charset="0"/>
            </a:endParaRPr>
          </a:p>
          <a:p>
            <a:pPr marL="400050" lvl="1" indent="0">
              <a:buFont typeface="Wingdings" panose="05000000000000000000" pitchFamily="2" charset="2"/>
              <a:buNone/>
            </a:pPr>
            <a:r>
              <a:rPr lang="en-US" altLang="en-US" sz="1800" smtClean="0">
                <a:solidFill>
                  <a:srgbClr val="3F5FBF"/>
                </a:solidFill>
                <a:latin typeface="Consolas" panose="020B0609020204030204" pitchFamily="49" charset="0"/>
              </a:rPr>
              <a:t>/**</a:t>
            </a:r>
          </a:p>
          <a:p>
            <a:pPr marL="400050" lvl="1" indent="0">
              <a:buFont typeface="Wingdings" panose="05000000000000000000" pitchFamily="2" charset="2"/>
              <a:buNone/>
            </a:pPr>
            <a:r>
              <a:rPr lang="en-US" altLang="en-US" sz="1800" smtClean="0">
                <a:solidFill>
                  <a:srgbClr val="3F5FBF"/>
                </a:solidFill>
                <a:latin typeface="Consolas" panose="020B0609020204030204" pitchFamily="49" charset="0"/>
              </a:rPr>
              <a:t> * </a:t>
            </a:r>
            <a:r>
              <a:rPr lang="en-US" altLang="en-US" sz="1800" b="1" smtClean="0">
                <a:solidFill>
                  <a:srgbClr val="7F9FBF"/>
                </a:solidFill>
                <a:latin typeface="Consolas" panose="020B0609020204030204" pitchFamily="49" charset="0"/>
              </a:rPr>
              <a:t>@param</a:t>
            </a:r>
            <a:r>
              <a:rPr lang="en-US" altLang="en-US" sz="1800" b="1" smtClean="0">
                <a:solidFill>
                  <a:srgbClr val="3F5FBF"/>
                </a:solidFill>
                <a:latin typeface="Consolas" panose="020B0609020204030204" pitchFamily="49" charset="0"/>
              </a:rPr>
              <a:t> color</a:t>
            </a:r>
          </a:p>
          <a:p>
            <a:pPr marL="400050" lvl="1" indent="0">
              <a:buFont typeface="Wingdings" panose="05000000000000000000" pitchFamily="2" charset="2"/>
              <a:buNone/>
            </a:pPr>
            <a:r>
              <a:rPr lang="en-US" altLang="en-US" sz="1800" smtClean="0">
                <a:solidFill>
                  <a:srgbClr val="3F5FBF"/>
                </a:solidFill>
                <a:latin typeface="Consolas" panose="020B0609020204030204" pitchFamily="49" charset="0"/>
              </a:rPr>
              <a:t> */</a:t>
            </a:r>
          </a:p>
          <a:p>
            <a:pPr marL="400050" lvl="1" indent="0">
              <a:buFont typeface="Wingdings" panose="05000000000000000000" pitchFamily="2" charset="2"/>
              <a:buNone/>
            </a:pPr>
            <a:r>
              <a:rPr lang="en-US" altLang="en-US" sz="1800" b="1" smtClean="0">
                <a:solidFill>
                  <a:srgbClr val="7F0055"/>
                </a:solidFill>
                <a:latin typeface="Consolas" panose="020B0609020204030204" pitchFamily="49" charset="0"/>
              </a:rPr>
              <a:t>public</a:t>
            </a:r>
            <a:r>
              <a:rPr lang="en-US" altLang="en-US" sz="1800" b="1" smtClean="0">
                <a:solidFill>
                  <a:srgbClr val="000000"/>
                </a:solidFill>
                <a:latin typeface="Consolas" panose="020B0609020204030204" pitchFamily="49" charset="0"/>
              </a:rPr>
              <a:t> Circle(String </a:t>
            </a:r>
            <a:r>
              <a:rPr lang="en-US" altLang="en-US" sz="1800" b="1" smtClean="0">
                <a:solidFill>
                  <a:srgbClr val="6A3E3E"/>
                </a:solidFill>
                <a:latin typeface="Consolas" panose="020B0609020204030204" pitchFamily="49" charset="0"/>
              </a:rPr>
              <a:t>color</a:t>
            </a:r>
            <a:r>
              <a:rPr lang="en-US" altLang="en-US" sz="1800" b="1" smtClean="0">
                <a:solidFill>
                  <a:srgbClr val="000000"/>
                </a:solidFill>
                <a:latin typeface="Consolas" panose="020B0609020204030204" pitchFamily="49" charset="0"/>
              </a:rPr>
              <a:t>) {</a:t>
            </a:r>
            <a:endParaRPr lang="en-US" altLang="en-US" sz="1800" b="1" smtClean="0">
              <a:solidFill>
                <a:srgbClr val="3F7F5F"/>
              </a:solidFill>
              <a:latin typeface="Consolas" panose="020B0609020204030204" pitchFamily="49" charset="0"/>
            </a:endParaRPr>
          </a:p>
          <a:p>
            <a:pPr marL="400050" lvl="1" indent="0">
              <a:buFont typeface="Wingdings" panose="05000000000000000000" pitchFamily="2" charset="2"/>
              <a:buNone/>
            </a:pPr>
            <a:r>
              <a:rPr lang="en-US" altLang="en-US" sz="1800" b="1" smtClean="0">
                <a:solidFill>
                  <a:srgbClr val="3F7F5F"/>
                </a:solidFill>
                <a:latin typeface="Consolas" panose="020B0609020204030204" pitchFamily="49" charset="0"/>
              </a:rPr>
              <a:t>	</a:t>
            </a:r>
            <a:r>
              <a:rPr lang="en-US" altLang="en-US" sz="1800" b="1" smtClean="0">
                <a:solidFill>
                  <a:srgbClr val="7F0055"/>
                </a:solidFill>
                <a:latin typeface="Consolas" panose="020B0609020204030204" pitchFamily="49" charset="0"/>
              </a:rPr>
              <a:t> 	super</a:t>
            </a:r>
            <a:r>
              <a:rPr lang="en-US" altLang="en-US" sz="1800" b="1" smtClean="0">
                <a:solidFill>
                  <a:srgbClr val="000000"/>
                </a:solidFill>
                <a:latin typeface="Consolas" panose="020B0609020204030204" pitchFamily="49" charset="0"/>
              </a:rPr>
              <a:t>(</a:t>
            </a:r>
            <a:r>
              <a:rPr lang="en-US" altLang="en-US" sz="1800" b="1" smtClean="0">
                <a:solidFill>
                  <a:srgbClr val="6A3E3E"/>
                </a:solidFill>
                <a:latin typeface="Consolas" panose="020B0609020204030204" pitchFamily="49" charset="0"/>
              </a:rPr>
              <a:t>color</a:t>
            </a:r>
            <a:r>
              <a:rPr lang="en-US" altLang="en-US" sz="1800" b="1" smtClean="0">
                <a:solidFill>
                  <a:srgbClr val="000000"/>
                </a:solidFill>
                <a:latin typeface="Consolas" panose="020B0609020204030204" pitchFamily="49" charset="0"/>
              </a:rPr>
              <a:t>);</a:t>
            </a:r>
            <a:endParaRPr lang="en-US" altLang="en-US" sz="1800" b="1" smtClean="0">
              <a:solidFill>
                <a:srgbClr val="3F7F5F"/>
              </a:solidFill>
              <a:latin typeface="Consolas" panose="020B0609020204030204" pitchFamily="49" charset="0"/>
            </a:endParaRPr>
          </a:p>
          <a:p>
            <a:pPr marL="400050" lvl="1" indent="0">
              <a:buFont typeface="Wingdings" panose="05000000000000000000" pitchFamily="2" charset="2"/>
              <a:buNone/>
            </a:pPr>
            <a:r>
              <a:rPr lang="en-US" altLang="en-US" sz="1800" smtClean="0">
                <a:solidFill>
                  <a:srgbClr val="000000"/>
                </a:solidFill>
                <a:latin typeface="Consolas" panose="020B0609020204030204" pitchFamily="49" charset="0"/>
              </a:rPr>
              <a:t>}</a:t>
            </a:r>
          </a:p>
          <a:p>
            <a:pPr marL="400050" lvl="1" indent="0">
              <a:buFont typeface="Wingdings" panose="05000000000000000000" pitchFamily="2" charset="2"/>
              <a:buNone/>
            </a:pPr>
            <a:endParaRPr lang="en-US" altLang="en-US" sz="1800" smtClean="0">
              <a:latin typeface="Consolas" panose="020B0609020204030204" pitchFamily="49" charset="0"/>
            </a:endParaRPr>
          </a:p>
          <a:p>
            <a:pPr marL="400050" lvl="1" indent="0">
              <a:buFont typeface="Wingdings" panose="05000000000000000000" pitchFamily="2" charset="2"/>
              <a:buNone/>
            </a:pPr>
            <a:r>
              <a:rPr lang="en-US" altLang="en-US" sz="1800" smtClean="0">
                <a:solidFill>
                  <a:srgbClr val="646464"/>
                </a:solidFill>
                <a:latin typeface="Consolas" panose="020B0609020204030204" pitchFamily="49" charset="0"/>
              </a:rPr>
              <a:t>@Override</a:t>
            </a:r>
          </a:p>
          <a:p>
            <a:pPr marL="400050" lvl="1" indent="0">
              <a:buFont typeface="Wingdings" panose="05000000000000000000" pitchFamily="2" charset="2"/>
              <a:buNone/>
            </a:pPr>
            <a:r>
              <a:rPr lang="en-US" altLang="en-US" sz="1800" b="1" smtClean="0">
                <a:solidFill>
                  <a:srgbClr val="7F0055"/>
                </a:solidFill>
                <a:latin typeface="Consolas" panose="020B0609020204030204" pitchFamily="49" charset="0"/>
              </a:rPr>
              <a:t>public</a:t>
            </a:r>
            <a:r>
              <a:rPr lang="en-US" altLang="en-US" sz="1800" b="1" smtClean="0">
                <a:solidFill>
                  <a:srgbClr val="000000"/>
                </a:solidFill>
                <a:latin typeface="Consolas" panose="020B0609020204030204" pitchFamily="49" charset="0"/>
              </a:rPr>
              <a:t> String draw() {</a:t>
            </a:r>
            <a:endParaRPr lang="en-US" altLang="en-US" sz="1800" b="1" smtClean="0">
              <a:solidFill>
                <a:srgbClr val="3F7F5F"/>
              </a:solidFill>
              <a:latin typeface="Consolas" panose="020B0609020204030204" pitchFamily="49" charset="0"/>
            </a:endParaRPr>
          </a:p>
          <a:p>
            <a:pPr marL="400050" lvl="1" indent="0">
              <a:buFont typeface="Wingdings" panose="05000000000000000000" pitchFamily="2" charset="2"/>
              <a:buNone/>
            </a:pPr>
            <a:r>
              <a:rPr lang="en-US" altLang="en-US" sz="1800" smtClean="0">
                <a:solidFill>
                  <a:srgbClr val="000000"/>
                </a:solidFill>
                <a:latin typeface="Consolas" panose="020B0609020204030204" pitchFamily="49" charset="0"/>
              </a:rPr>
              <a:t>        </a:t>
            </a:r>
            <a:r>
              <a:rPr lang="en-US" altLang="en-US" sz="1800" b="1" smtClean="0">
                <a:solidFill>
                  <a:srgbClr val="7F0055"/>
                </a:solidFill>
                <a:latin typeface="Consolas" panose="020B0609020204030204" pitchFamily="49" charset="0"/>
              </a:rPr>
              <a:t>return</a:t>
            </a:r>
            <a:r>
              <a:rPr lang="en-US" altLang="en-US" sz="1800" b="1" smtClean="0">
                <a:solidFill>
                  <a:srgbClr val="000000"/>
                </a:solidFill>
                <a:latin typeface="Consolas" panose="020B0609020204030204" pitchFamily="49" charset="0"/>
              </a:rPr>
              <a:t> </a:t>
            </a:r>
            <a:r>
              <a:rPr lang="en-US" altLang="en-US" sz="1800" b="1" smtClean="0">
                <a:solidFill>
                  <a:srgbClr val="2A00FF"/>
                </a:solidFill>
                <a:latin typeface="Consolas" panose="020B0609020204030204" pitchFamily="49" charset="0"/>
              </a:rPr>
              <a:t>"I'm a "</a:t>
            </a:r>
            <a:r>
              <a:rPr lang="en-US" altLang="en-US" sz="1800" b="1" smtClean="0">
                <a:solidFill>
                  <a:srgbClr val="000000"/>
                </a:solidFill>
                <a:latin typeface="Consolas" panose="020B0609020204030204" pitchFamily="49" charset="0"/>
              </a:rPr>
              <a:t> + </a:t>
            </a:r>
            <a:r>
              <a:rPr lang="en-US" altLang="en-US" sz="1800" b="1" smtClean="0">
                <a:solidFill>
                  <a:srgbClr val="7F0055"/>
                </a:solidFill>
                <a:latin typeface="Consolas" panose="020B0609020204030204" pitchFamily="49" charset="0"/>
              </a:rPr>
              <a:t>this</a:t>
            </a:r>
            <a:r>
              <a:rPr lang="en-US" altLang="en-US" sz="1800" b="1" smtClean="0">
                <a:solidFill>
                  <a:srgbClr val="000000"/>
                </a:solidFill>
                <a:latin typeface="Consolas" panose="020B0609020204030204" pitchFamily="49" charset="0"/>
              </a:rPr>
              <a:t>.getColor() + </a:t>
            </a:r>
            <a:r>
              <a:rPr lang="en-US" altLang="en-US" sz="1800" b="1" smtClean="0">
                <a:solidFill>
                  <a:srgbClr val="2A00FF"/>
                </a:solidFill>
                <a:latin typeface="Consolas" panose="020B0609020204030204" pitchFamily="49" charset="0"/>
              </a:rPr>
              <a:t>" circle."</a:t>
            </a:r>
            <a:r>
              <a:rPr lang="en-US" altLang="en-US" sz="1800" b="1" smtClean="0">
                <a:solidFill>
                  <a:srgbClr val="000000"/>
                </a:solidFill>
                <a:latin typeface="Consolas" panose="020B0609020204030204" pitchFamily="49" charset="0"/>
              </a:rPr>
              <a:t>;</a:t>
            </a:r>
          </a:p>
          <a:p>
            <a:pPr marL="400050" lvl="1" indent="0">
              <a:buFont typeface="Wingdings" panose="05000000000000000000" pitchFamily="2" charset="2"/>
              <a:buNone/>
            </a:pPr>
            <a:r>
              <a:rPr lang="en-US" altLang="en-US" sz="1800" smtClean="0">
                <a:solidFill>
                  <a:srgbClr val="000000"/>
                </a:solidFill>
                <a:latin typeface="Consolas" panose="020B0609020204030204" pitchFamily="49" charset="0"/>
              </a:rPr>
              <a:t>}</a:t>
            </a:r>
            <a:endParaRPr lang="en-US" altLang="en-US" sz="1800" smtClean="0">
              <a:latin typeface="Consolas" panose="020B0609020204030204" pitchFamily="49" charset="0"/>
            </a:endParaRPr>
          </a:p>
          <a:p>
            <a:pPr marL="0" indent="0">
              <a:buFont typeface="Wingdings" panose="05000000000000000000" pitchFamily="2" charset="2"/>
              <a:buNone/>
            </a:pPr>
            <a:r>
              <a:rPr lang="en-US" altLang="en-US" sz="1800" smtClean="0">
                <a:solidFill>
                  <a:srgbClr val="000000"/>
                </a:solidFill>
                <a:latin typeface="Consolas" panose="020B0609020204030204" pitchFamily="49" charset="0"/>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10</a:t>
            </a:fld>
            <a:endParaRPr lang="en-US"/>
          </a:p>
        </p:txBody>
      </p:sp>
    </p:spTree>
    <p:extLst>
      <p:ext uri="{BB962C8B-B14F-4D97-AF65-F5344CB8AC3E}">
        <p14:creationId xmlns:p14="http://schemas.microsoft.com/office/powerpoint/2010/main" val="34644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en-US" altLang="en-US" smtClean="0">
                <a:cs typeface="Arial" charset="0"/>
              </a:rPr>
              <a:t>Polymorphism example </a:t>
            </a:r>
            <a:r>
              <a:rPr lang="en-US" altLang="en-US" sz="2000" smtClean="0">
                <a:solidFill>
                  <a:schemeClr val="tx1"/>
                </a:solidFill>
                <a:cs typeface="Arial" charset="0"/>
              </a:rPr>
              <a:t>(3/4)</a:t>
            </a:r>
          </a:p>
        </p:txBody>
      </p:sp>
      <p:sp>
        <p:nvSpPr>
          <p:cNvPr id="46083" name="Rectangle 3"/>
          <p:cNvSpPr>
            <a:spLocks noGrp="1" noChangeArrowheads="1"/>
          </p:cNvSpPr>
          <p:nvPr>
            <p:ph idx="1"/>
          </p:nvPr>
        </p:nvSpPr>
        <p:spPr>
          <a:extLst/>
        </p:spPr>
        <p:style>
          <a:lnRef idx="1">
            <a:schemeClr val="accent3"/>
          </a:lnRef>
          <a:fillRef idx="2">
            <a:schemeClr val="accent3"/>
          </a:fillRef>
          <a:effectRef idx="1">
            <a:schemeClr val="accent3"/>
          </a:effectRef>
          <a:fontRef idx="minor">
            <a:schemeClr val="dk1"/>
          </a:fontRef>
        </p:style>
        <p:txBody>
          <a:bodyPr/>
          <a:lstStyle/>
          <a:p>
            <a:pPr marL="0" indent="0">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a:t>
            </a:r>
            <a:r>
              <a:rPr lang="en-US" sz="1800" b="1">
                <a:solidFill>
                  <a:srgbClr val="7F0055"/>
                </a:solidFill>
                <a:latin typeface="Consolas"/>
              </a:rPr>
              <a:t>class</a:t>
            </a:r>
            <a:r>
              <a:rPr lang="en-US" sz="1800" b="1">
                <a:solidFill>
                  <a:srgbClr val="000000"/>
                </a:solidFill>
                <a:latin typeface="Consolas"/>
              </a:rPr>
              <a:t> Rectangle </a:t>
            </a:r>
            <a:r>
              <a:rPr lang="en-US" sz="1800" b="1">
                <a:solidFill>
                  <a:srgbClr val="7F0055"/>
                </a:solidFill>
                <a:latin typeface="Consolas"/>
              </a:rPr>
              <a:t>extends</a:t>
            </a:r>
            <a:r>
              <a:rPr lang="en-US" sz="1800" b="1">
                <a:solidFill>
                  <a:srgbClr val="000000"/>
                </a:solidFill>
                <a:latin typeface="Consolas"/>
              </a:rPr>
              <a:t> Shape </a:t>
            </a:r>
            <a:r>
              <a:rPr lang="en-US" sz="1800" b="1" smtClean="0">
                <a:solidFill>
                  <a:srgbClr val="000000"/>
                </a:solidFill>
                <a:latin typeface="Consolas"/>
              </a:rPr>
              <a:t>{</a:t>
            </a:r>
            <a:endParaRPr lang="en-US" sz="1800">
              <a:latin typeface="Consolas"/>
            </a:endParaRPr>
          </a:p>
          <a:p>
            <a:pPr marL="400050" lvl="1" indent="0">
              <a:buFont typeface="Wingdings" panose="05000000000000000000" pitchFamily="2" charset="2"/>
              <a:buNone/>
              <a:defRPr/>
            </a:pPr>
            <a:r>
              <a:rPr lang="en-US" sz="1800">
                <a:solidFill>
                  <a:srgbClr val="3F5FBF"/>
                </a:solidFill>
                <a:latin typeface="Consolas"/>
              </a:rPr>
              <a:t>/**</a:t>
            </a:r>
          </a:p>
          <a:p>
            <a:pPr marL="400050" lvl="1" indent="0">
              <a:buFont typeface="Wingdings" panose="05000000000000000000" pitchFamily="2" charset="2"/>
              <a:buNone/>
              <a:defRPr/>
            </a:pPr>
            <a:r>
              <a:rPr lang="en-US" sz="1800">
                <a:solidFill>
                  <a:srgbClr val="3F5FBF"/>
                </a:solidFill>
                <a:latin typeface="Consolas"/>
              </a:rPr>
              <a:t> * </a:t>
            </a:r>
            <a:r>
              <a:rPr lang="en-US" sz="1800" b="1">
                <a:solidFill>
                  <a:srgbClr val="7F9FBF"/>
                </a:solidFill>
                <a:latin typeface="Consolas"/>
              </a:rPr>
              <a:t>@param</a:t>
            </a:r>
            <a:r>
              <a:rPr lang="en-US" sz="1800" b="1">
                <a:solidFill>
                  <a:srgbClr val="3F5FBF"/>
                </a:solidFill>
                <a:latin typeface="Consolas"/>
              </a:rPr>
              <a:t> color</a:t>
            </a:r>
          </a:p>
          <a:p>
            <a:pPr marL="400050" lvl="1" indent="0">
              <a:buFont typeface="Wingdings" panose="05000000000000000000" pitchFamily="2" charset="2"/>
              <a:buNone/>
              <a:defRPr/>
            </a:pPr>
            <a:r>
              <a:rPr lang="en-US" sz="1800">
                <a:solidFill>
                  <a:srgbClr val="3F5FBF"/>
                </a:solidFill>
                <a:latin typeface="Consolas"/>
              </a:rPr>
              <a:t> */</a:t>
            </a:r>
          </a:p>
          <a:p>
            <a:pPr marL="400050" lvl="1" indent="0">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Rectangle(String </a:t>
            </a:r>
            <a:r>
              <a:rPr lang="en-US" sz="1800" b="1">
                <a:solidFill>
                  <a:srgbClr val="6A3E3E"/>
                </a:solidFill>
                <a:latin typeface="Consolas"/>
              </a:rPr>
              <a:t>color</a:t>
            </a:r>
            <a:r>
              <a:rPr lang="en-US" sz="1800" b="1">
                <a:solidFill>
                  <a:srgbClr val="000000"/>
                </a:solidFill>
                <a:latin typeface="Consolas"/>
              </a:rPr>
              <a:t>) </a:t>
            </a:r>
            <a:r>
              <a:rPr lang="en-US" sz="1800" b="1" smtClean="0">
                <a:solidFill>
                  <a:srgbClr val="000000"/>
                </a:solidFill>
                <a:latin typeface="Consolas"/>
              </a:rPr>
              <a:t>{</a:t>
            </a:r>
          </a:p>
          <a:p>
            <a:pPr marL="400050" lvl="1" indent="0">
              <a:buFont typeface="Wingdings" panose="05000000000000000000" pitchFamily="2" charset="2"/>
              <a:buNone/>
              <a:defRPr/>
            </a:pPr>
            <a:r>
              <a:rPr lang="en-US" sz="1800" b="1" smtClean="0">
                <a:solidFill>
                  <a:srgbClr val="7F0055"/>
                </a:solidFill>
                <a:latin typeface="Consolas"/>
              </a:rPr>
              <a:t>		super</a:t>
            </a:r>
            <a:r>
              <a:rPr lang="en-US" sz="1800" b="1" smtClean="0">
                <a:solidFill>
                  <a:srgbClr val="000000"/>
                </a:solidFill>
                <a:latin typeface="Consolas"/>
              </a:rPr>
              <a:t>(</a:t>
            </a:r>
            <a:r>
              <a:rPr lang="en-US" sz="1800" b="1" smtClean="0">
                <a:solidFill>
                  <a:srgbClr val="6A3E3E"/>
                </a:solidFill>
                <a:latin typeface="Consolas"/>
              </a:rPr>
              <a:t>color</a:t>
            </a:r>
            <a:r>
              <a:rPr lang="en-US" sz="1800" b="1" smtClean="0">
                <a:solidFill>
                  <a:srgbClr val="000000"/>
                </a:solidFill>
                <a:latin typeface="Consolas"/>
              </a:rPr>
              <a:t>);</a:t>
            </a:r>
            <a:endParaRPr lang="en-US" sz="1800" b="1">
              <a:solidFill>
                <a:srgbClr val="3F7F5F"/>
              </a:solidFill>
              <a:latin typeface="Consolas"/>
            </a:endParaRPr>
          </a:p>
          <a:p>
            <a:pPr marL="400050" lvl="1" indent="0">
              <a:buFont typeface="Wingdings" panose="05000000000000000000" pitchFamily="2" charset="2"/>
              <a:buNone/>
              <a:defRPr/>
            </a:pPr>
            <a:r>
              <a:rPr lang="en-US" sz="1800">
                <a:solidFill>
                  <a:srgbClr val="000000"/>
                </a:solidFill>
                <a:latin typeface="Consolas"/>
              </a:rPr>
              <a:t>}</a:t>
            </a:r>
          </a:p>
          <a:p>
            <a:pPr marL="400050" lvl="1" indent="0">
              <a:buFont typeface="Wingdings" panose="05000000000000000000" pitchFamily="2" charset="2"/>
              <a:buNone/>
              <a:defRPr/>
            </a:pPr>
            <a:endParaRPr lang="en-US" sz="1800">
              <a:latin typeface="Consolas"/>
            </a:endParaRPr>
          </a:p>
          <a:p>
            <a:pPr marL="400050" lvl="1" indent="0">
              <a:buFont typeface="Wingdings" panose="05000000000000000000" pitchFamily="2" charset="2"/>
              <a:buNone/>
              <a:defRPr/>
            </a:pPr>
            <a:r>
              <a:rPr lang="en-US" sz="1800" smtClean="0">
                <a:solidFill>
                  <a:srgbClr val="646464"/>
                </a:solidFill>
                <a:latin typeface="Consolas"/>
              </a:rPr>
              <a:t>@</a:t>
            </a:r>
            <a:r>
              <a:rPr lang="en-US" sz="1800">
                <a:solidFill>
                  <a:srgbClr val="646464"/>
                </a:solidFill>
                <a:latin typeface="Consolas"/>
              </a:rPr>
              <a:t>Override</a:t>
            </a:r>
          </a:p>
          <a:p>
            <a:pPr marL="400050" lvl="1" indent="0">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String draw() {</a:t>
            </a:r>
          </a:p>
          <a:p>
            <a:pPr marL="400050" lvl="1" indent="0">
              <a:buFont typeface="Wingdings" panose="05000000000000000000" pitchFamily="2" charset="2"/>
              <a:buNone/>
              <a:defRPr/>
            </a:pPr>
            <a:r>
              <a:rPr lang="en-US" sz="1800" b="1" smtClean="0">
                <a:solidFill>
                  <a:srgbClr val="7F0055"/>
                </a:solidFill>
                <a:latin typeface="Consolas"/>
              </a:rPr>
              <a:t>		</a:t>
            </a:r>
            <a:r>
              <a:rPr lang="en-US" sz="1800" b="1" smtClean="0">
                <a:solidFill>
                  <a:srgbClr val="7F0055"/>
                </a:solidFill>
                <a:highlight>
                  <a:srgbClr val="D4D4D4"/>
                </a:highlight>
                <a:latin typeface="Consolas"/>
              </a:rPr>
              <a:t>return</a:t>
            </a:r>
            <a:r>
              <a:rPr lang="en-US" sz="1800" b="1" smtClean="0">
                <a:solidFill>
                  <a:srgbClr val="000000"/>
                </a:solidFill>
                <a:highlight>
                  <a:srgbClr val="D4D4D4"/>
                </a:highlight>
                <a:latin typeface="Consolas"/>
              </a:rPr>
              <a:t> </a:t>
            </a:r>
            <a:r>
              <a:rPr lang="en-US" sz="1800" b="1">
                <a:solidFill>
                  <a:srgbClr val="2A00FF"/>
                </a:solidFill>
                <a:highlight>
                  <a:srgbClr val="D4D4D4"/>
                </a:highlight>
                <a:latin typeface="Consolas"/>
              </a:rPr>
              <a:t>"I'm a "</a:t>
            </a:r>
            <a:r>
              <a:rPr lang="en-US" sz="1800" b="1">
                <a:solidFill>
                  <a:srgbClr val="000000"/>
                </a:solidFill>
                <a:highlight>
                  <a:srgbClr val="D4D4D4"/>
                </a:highlight>
                <a:latin typeface="Consolas"/>
              </a:rPr>
              <a:t> + </a:t>
            </a:r>
            <a:r>
              <a:rPr lang="en-US" sz="1800" b="1">
                <a:solidFill>
                  <a:srgbClr val="7F0055"/>
                </a:solidFill>
                <a:highlight>
                  <a:srgbClr val="D4D4D4"/>
                </a:highlight>
                <a:latin typeface="Consolas"/>
              </a:rPr>
              <a:t>this</a:t>
            </a:r>
            <a:r>
              <a:rPr lang="en-US" sz="1800" b="1">
                <a:solidFill>
                  <a:srgbClr val="000000"/>
                </a:solidFill>
                <a:highlight>
                  <a:srgbClr val="D4D4D4"/>
                </a:highlight>
                <a:latin typeface="Consolas"/>
              </a:rPr>
              <a:t>.getColor() + </a:t>
            </a:r>
            <a:r>
              <a:rPr lang="en-US" sz="1800" b="1">
                <a:solidFill>
                  <a:srgbClr val="2A00FF"/>
                </a:solidFill>
                <a:highlight>
                  <a:srgbClr val="D4D4D4"/>
                </a:highlight>
                <a:latin typeface="Consolas"/>
              </a:rPr>
              <a:t>" rectangle."</a:t>
            </a:r>
            <a:r>
              <a:rPr lang="en-US" sz="1800" b="1">
                <a:solidFill>
                  <a:srgbClr val="000000"/>
                </a:solidFill>
                <a:highlight>
                  <a:srgbClr val="D4D4D4"/>
                </a:highlight>
                <a:latin typeface="Consolas"/>
              </a:rPr>
              <a:t>;</a:t>
            </a:r>
            <a:endParaRPr lang="en-US" sz="1800" b="1">
              <a:solidFill>
                <a:srgbClr val="000000"/>
              </a:solidFill>
              <a:latin typeface="Consolas"/>
            </a:endParaRPr>
          </a:p>
          <a:p>
            <a:pPr marL="400050" lvl="1" indent="0">
              <a:buFont typeface="Wingdings" panose="05000000000000000000" pitchFamily="2" charset="2"/>
              <a:buNone/>
              <a:defRPr/>
            </a:pPr>
            <a:r>
              <a:rPr lang="en-US" sz="1800" smtClean="0">
                <a:solidFill>
                  <a:srgbClr val="000000"/>
                </a:solidFill>
                <a:latin typeface="Consolas"/>
              </a:rPr>
              <a:t>}</a:t>
            </a:r>
            <a:endParaRPr lang="en-US" sz="1800">
              <a:latin typeface="Consolas"/>
            </a:endParaRPr>
          </a:p>
          <a:p>
            <a:pPr marL="0" indent="0">
              <a:buFont typeface="Wingdings" panose="05000000000000000000" pitchFamily="2" charset="2"/>
              <a:buNone/>
              <a:defRPr/>
            </a:pPr>
            <a:r>
              <a:rPr lang="en-US" sz="1800">
                <a:solidFill>
                  <a:srgbClr val="000000"/>
                </a:solidFill>
                <a:latin typeface="Consolas"/>
              </a:rPr>
              <a:t>}</a:t>
            </a:r>
            <a:endParaRPr lang="en-US" altLang="en-US" sz="180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11</a:t>
            </a:fld>
            <a:endParaRPr lang="en-US"/>
          </a:p>
        </p:txBody>
      </p:sp>
    </p:spTree>
    <p:extLst>
      <p:ext uri="{BB962C8B-B14F-4D97-AF65-F5344CB8AC3E}">
        <p14:creationId xmlns:p14="http://schemas.microsoft.com/office/powerpoint/2010/main" val="424807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a:defRPr/>
            </a:pPr>
            <a:r>
              <a:rPr lang="en-US" altLang="en-US" smtClean="0">
                <a:cs typeface="Arial" charset="0"/>
              </a:rPr>
              <a:t>Polymorphism example </a:t>
            </a:r>
            <a:r>
              <a:rPr lang="en-US" altLang="en-US" sz="2000" smtClean="0">
                <a:solidFill>
                  <a:schemeClr val="tx1"/>
                </a:solidFill>
                <a:cs typeface="Arial" charset="0"/>
              </a:rPr>
              <a:t>(4/4)</a:t>
            </a:r>
          </a:p>
        </p:txBody>
      </p:sp>
      <p:sp>
        <p:nvSpPr>
          <p:cNvPr id="43011" name="Rectangle 3"/>
          <p:cNvSpPr>
            <a:spLocks noGrp="1" noChangeArrowheads="1"/>
          </p:cNvSpPr>
          <p:nvPr>
            <p:ph idx="1"/>
          </p:nvPr>
        </p:nvSpPr>
        <p:spPr/>
        <p:txBody>
          <a:bodyPr>
            <a:normAutofit lnSpcReduction="10000"/>
          </a:bodyPr>
          <a:lstStyle/>
          <a:p>
            <a:pPr marL="0" indent="0">
              <a:buFont typeface="Wingdings" panose="05000000000000000000" pitchFamily="2" charset="2"/>
              <a:buNone/>
            </a:pPr>
            <a:r>
              <a:rPr lang="en-US" altLang="en-US" sz="1400" b="1" smtClean="0">
                <a:solidFill>
                  <a:srgbClr val="7F0055"/>
                </a:solidFill>
                <a:latin typeface="Consolas" panose="020B0609020204030204" pitchFamily="49" charset="0"/>
              </a:rPr>
              <a:t>public</a:t>
            </a:r>
            <a:r>
              <a:rPr lang="en-US" altLang="en-US" sz="1400" b="1" smtClean="0">
                <a:solidFill>
                  <a:srgbClr val="000000"/>
                </a:solidFill>
                <a:latin typeface="Consolas" panose="020B0609020204030204" pitchFamily="49" charset="0"/>
              </a:rPr>
              <a:t> </a:t>
            </a:r>
            <a:r>
              <a:rPr lang="en-US" altLang="en-US" sz="1400" b="1" smtClean="0">
                <a:solidFill>
                  <a:srgbClr val="7F0055"/>
                </a:solidFill>
                <a:latin typeface="Consolas" panose="020B0609020204030204" pitchFamily="49" charset="0"/>
              </a:rPr>
              <a:t>class</a:t>
            </a:r>
            <a:r>
              <a:rPr lang="en-US" altLang="en-US" sz="1400" b="1" smtClean="0">
                <a:solidFill>
                  <a:srgbClr val="000000"/>
                </a:solidFill>
                <a:latin typeface="Consolas" panose="020B0609020204030204" pitchFamily="49" charset="0"/>
              </a:rPr>
              <a:t> PolymorphismExample {</a:t>
            </a:r>
            <a:endParaRPr lang="en-US" altLang="en-US" sz="1400" smtClean="0">
              <a:latin typeface="Consolas" panose="020B0609020204030204" pitchFamily="49" charset="0"/>
            </a:endParaRPr>
          </a:p>
          <a:p>
            <a:pPr marL="400050" lvl="1" indent="0">
              <a:buFont typeface="Wingdings" panose="05000000000000000000" pitchFamily="2" charset="2"/>
              <a:buNone/>
            </a:pPr>
            <a:r>
              <a:rPr lang="en-US" altLang="en-US" sz="1600" b="1" smtClean="0">
                <a:solidFill>
                  <a:srgbClr val="7F0055"/>
                </a:solidFill>
                <a:latin typeface="Consolas" panose="020B0609020204030204" pitchFamily="49" charset="0"/>
              </a:rPr>
              <a:t>private</a:t>
            </a:r>
            <a:r>
              <a:rPr lang="en-US" altLang="en-US" sz="1600" b="1" smtClean="0">
                <a:solidFill>
                  <a:srgbClr val="000000"/>
                </a:solidFill>
                <a:latin typeface="Consolas" panose="020B0609020204030204" pitchFamily="49" charset="0"/>
              </a:rPr>
              <a:t> List&lt;Shape&gt; </a:t>
            </a:r>
            <a:r>
              <a:rPr lang="en-US" altLang="en-US" sz="1600" b="1" smtClean="0">
                <a:solidFill>
                  <a:srgbClr val="0000C0"/>
                </a:solidFill>
                <a:latin typeface="Consolas" panose="020B0609020204030204" pitchFamily="49" charset="0"/>
              </a:rPr>
              <a:t>shapes</a:t>
            </a:r>
            <a:r>
              <a:rPr lang="en-US" altLang="en-US" sz="1600" b="1" smtClean="0">
                <a:solidFill>
                  <a:srgbClr val="000000"/>
                </a:solidFill>
                <a:latin typeface="Consolas" panose="020B0609020204030204" pitchFamily="49" charset="0"/>
              </a:rPr>
              <a:t> = </a:t>
            </a:r>
            <a:r>
              <a:rPr lang="en-US" altLang="en-US" sz="1600" b="1" smtClean="0">
                <a:solidFill>
                  <a:srgbClr val="7F0055"/>
                </a:solidFill>
                <a:latin typeface="Consolas" panose="020B0609020204030204" pitchFamily="49" charset="0"/>
              </a:rPr>
              <a:t>new</a:t>
            </a:r>
            <a:r>
              <a:rPr lang="en-US" altLang="en-US" sz="1600" b="1" smtClean="0">
                <a:solidFill>
                  <a:srgbClr val="000000"/>
                </a:solidFill>
                <a:latin typeface="Consolas" panose="020B0609020204030204" pitchFamily="49" charset="0"/>
              </a:rPr>
              <a:t> ArrayList&lt;Shape&gt;();</a:t>
            </a:r>
            <a:endParaRPr lang="en-US" altLang="en-US" sz="1600" smtClean="0">
              <a:latin typeface="Consolas" panose="020B0609020204030204" pitchFamily="49" charset="0"/>
            </a:endParaRPr>
          </a:p>
          <a:p>
            <a:pPr marL="400050" lvl="1" indent="0">
              <a:buFont typeface="Wingdings" panose="05000000000000000000" pitchFamily="2" charset="2"/>
              <a:buNone/>
            </a:pPr>
            <a:r>
              <a:rPr lang="en-US" altLang="en-US" sz="1600" b="1" smtClean="0">
                <a:solidFill>
                  <a:srgbClr val="7F0055"/>
                </a:solidFill>
                <a:latin typeface="Consolas" panose="020B0609020204030204" pitchFamily="49" charset="0"/>
              </a:rPr>
              <a:t>public</a:t>
            </a:r>
            <a:r>
              <a:rPr lang="en-US" altLang="en-US" sz="1600" b="1" smtClean="0">
                <a:solidFill>
                  <a:srgbClr val="000000"/>
                </a:solidFill>
                <a:latin typeface="Consolas" panose="020B0609020204030204" pitchFamily="49" charset="0"/>
              </a:rPr>
              <a:t> PolymorphismExample() {</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Shape </a:t>
            </a:r>
            <a:r>
              <a:rPr lang="en-US" altLang="en-US" sz="1400" smtClean="0">
                <a:solidFill>
                  <a:srgbClr val="6A3E3E"/>
                </a:solidFill>
                <a:latin typeface="Consolas" panose="020B0609020204030204" pitchFamily="49" charset="0"/>
              </a:rPr>
              <a:t>myFirstCircle</a:t>
            </a:r>
            <a:r>
              <a:rPr lang="en-US" altLang="en-US" sz="1400" smtClean="0">
                <a:solidFill>
                  <a:srgbClr val="000000"/>
                </a:solidFill>
                <a:latin typeface="Consolas" panose="020B0609020204030204" pitchFamily="49" charset="0"/>
              </a:rPr>
              <a:t>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Circle(</a:t>
            </a:r>
            <a:r>
              <a:rPr lang="en-US" altLang="en-US" sz="1400" b="1" smtClean="0">
                <a:solidFill>
                  <a:srgbClr val="2A00FF"/>
                </a:solidFill>
                <a:latin typeface="Consolas" panose="020B0609020204030204" pitchFamily="49" charset="0"/>
              </a:rPr>
              <a:t>"Red"</a:t>
            </a:r>
            <a:r>
              <a:rPr lang="en-US" altLang="en-US" sz="1400" b="1" smtClean="0">
                <a:solidFill>
                  <a:srgbClr val="000000"/>
                </a:solidFill>
                <a:latin typeface="Consolas" panose="020B0609020204030204" pitchFamily="49" charset="0"/>
              </a:rPr>
              <a:t>);</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Circle </a:t>
            </a:r>
            <a:r>
              <a:rPr lang="en-US" altLang="en-US" sz="1400" smtClean="0">
                <a:solidFill>
                  <a:srgbClr val="6A3E3E"/>
                </a:solidFill>
                <a:latin typeface="Consolas" panose="020B0609020204030204" pitchFamily="49" charset="0"/>
              </a:rPr>
              <a:t>mySecondCircle</a:t>
            </a:r>
            <a:r>
              <a:rPr lang="en-US" altLang="en-US" sz="1400" smtClean="0">
                <a:solidFill>
                  <a:srgbClr val="000000"/>
                </a:solidFill>
                <a:latin typeface="Consolas" panose="020B0609020204030204" pitchFamily="49" charset="0"/>
              </a:rPr>
              <a:t>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Circle(</a:t>
            </a:r>
            <a:r>
              <a:rPr lang="en-US" altLang="en-US" sz="1400" b="1" smtClean="0">
                <a:solidFill>
                  <a:srgbClr val="2A00FF"/>
                </a:solidFill>
                <a:latin typeface="Consolas" panose="020B0609020204030204" pitchFamily="49" charset="0"/>
              </a:rPr>
              <a:t>"Blue"</a:t>
            </a:r>
            <a:r>
              <a:rPr lang="en-US" altLang="en-US" sz="1400" b="1" smtClean="0">
                <a:solidFill>
                  <a:srgbClr val="000000"/>
                </a:solidFill>
                <a:latin typeface="Consolas" panose="020B0609020204030204" pitchFamily="49" charset="0"/>
              </a:rPr>
              <a:t>);</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Rectangle </a:t>
            </a:r>
            <a:r>
              <a:rPr lang="en-US" altLang="en-US" sz="1400" smtClean="0">
                <a:solidFill>
                  <a:srgbClr val="6A3E3E"/>
                </a:solidFill>
                <a:latin typeface="Consolas" panose="020B0609020204030204" pitchFamily="49" charset="0"/>
              </a:rPr>
              <a:t>myFirstRectangle</a:t>
            </a:r>
            <a:r>
              <a:rPr lang="en-US" altLang="en-US" sz="1400" smtClean="0">
                <a:solidFill>
                  <a:srgbClr val="000000"/>
                </a:solidFill>
                <a:latin typeface="Consolas" panose="020B0609020204030204" pitchFamily="49" charset="0"/>
              </a:rPr>
              <a:t>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Rectangle(</a:t>
            </a:r>
            <a:r>
              <a:rPr lang="en-US" altLang="en-US" sz="1400" b="1" smtClean="0">
                <a:solidFill>
                  <a:srgbClr val="2A00FF"/>
                </a:solidFill>
                <a:latin typeface="Consolas" panose="020B0609020204030204" pitchFamily="49" charset="0"/>
              </a:rPr>
              <a:t>"Green"</a:t>
            </a:r>
            <a:r>
              <a:rPr lang="en-US" altLang="en-US" sz="1400" b="1" smtClean="0">
                <a:solidFill>
                  <a:srgbClr val="000000"/>
                </a:solidFill>
                <a:latin typeface="Consolas" panose="020B0609020204030204" pitchFamily="49" charset="0"/>
              </a:rPr>
              <a:t>);</a:t>
            </a:r>
          </a:p>
          <a:p>
            <a:pPr marL="800100" lvl="2" indent="0">
              <a:buFont typeface="Wingdings" panose="05000000000000000000" pitchFamily="2" charset="2"/>
              <a:buNone/>
            </a:pPr>
            <a:r>
              <a:rPr lang="en-US" altLang="en-US" sz="1400" smtClean="0">
                <a:solidFill>
                  <a:srgbClr val="0000C0"/>
                </a:solidFill>
                <a:latin typeface="Consolas" panose="020B0609020204030204" pitchFamily="49" charset="0"/>
              </a:rPr>
              <a:t>shapes</a:t>
            </a:r>
            <a:r>
              <a:rPr lang="en-US" altLang="en-US" sz="1400" smtClean="0">
                <a:solidFill>
                  <a:srgbClr val="000000"/>
                </a:solidFill>
                <a:latin typeface="Consolas" panose="020B0609020204030204" pitchFamily="49" charset="0"/>
              </a:rPr>
              <a:t>.add(</a:t>
            </a:r>
            <a:r>
              <a:rPr lang="en-US" altLang="en-US" sz="1400" smtClean="0">
                <a:solidFill>
                  <a:srgbClr val="6A3E3E"/>
                </a:solidFill>
                <a:latin typeface="Consolas" panose="020B0609020204030204" pitchFamily="49" charset="0"/>
              </a:rPr>
              <a:t>myFirstCircle</a:t>
            </a:r>
            <a:r>
              <a:rPr lang="en-US" altLang="en-US" sz="1400" smtClean="0">
                <a:solidFill>
                  <a:srgbClr val="000000"/>
                </a:solidFill>
                <a:latin typeface="Consolas" panose="020B0609020204030204" pitchFamily="49" charset="0"/>
              </a:rPr>
              <a:t>);</a:t>
            </a:r>
          </a:p>
          <a:p>
            <a:pPr marL="800100" lvl="2" indent="0">
              <a:buFont typeface="Wingdings" panose="05000000000000000000" pitchFamily="2" charset="2"/>
              <a:buNone/>
            </a:pPr>
            <a:r>
              <a:rPr lang="en-US" altLang="en-US" sz="1400" smtClean="0">
                <a:solidFill>
                  <a:srgbClr val="0000C0"/>
                </a:solidFill>
                <a:latin typeface="Consolas" panose="020B0609020204030204" pitchFamily="49" charset="0"/>
              </a:rPr>
              <a:t>shapes</a:t>
            </a:r>
            <a:r>
              <a:rPr lang="en-US" altLang="en-US" sz="1400" smtClean="0">
                <a:solidFill>
                  <a:srgbClr val="000000"/>
                </a:solidFill>
                <a:latin typeface="Consolas" panose="020B0609020204030204" pitchFamily="49" charset="0"/>
              </a:rPr>
              <a:t>.add(</a:t>
            </a:r>
            <a:r>
              <a:rPr lang="en-US" altLang="en-US" sz="1400" smtClean="0">
                <a:solidFill>
                  <a:srgbClr val="6A3E3E"/>
                </a:solidFill>
                <a:latin typeface="Consolas" panose="020B0609020204030204" pitchFamily="49" charset="0"/>
              </a:rPr>
              <a:t>mySecondCircle</a:t>
            </a:r>
            <a:r>
              <a:rPr lang="en-US" altLang="en-US" sz="1400" smtClean="0">
                <a:solidFill>
                  <a:srgbClr val="000000"/>
                </a:solidFill>
                <a:latin typeface="Consolas" panose="020B0609020204030204" pitchFamily="49" charset="0"/>
              </a:rPr>
              <a:t>);</a:t>
            </a:r>
          </a:p>
          <a:p>
            <a:pPr marL="800100" lvl="2" indent="0">
              <a:buFont typeface="Wingdings" panose="05000000000000000000" pitchFamily="2" charset="2"/>
              <a:buNone/>
            </a:pPr>
            <a:r>
              <a:rPr lang="en-US" altLang="en-US" sz="1400" smtClean="0">
                <a:solidFill>
                  <a:srgbClr val="0000C0"/>
                </a:solidFill>
                <a:latin typeface="Consolas" panose="020B0609020204030204" pitchFamily="49" charset="0"/>
              </a:rPr>
              <a:t>shapes</a:t>
            </a:r>
            <a:r>
              <a:rPr lang="en-US" altLang="en-US" sz="1400" smtClean="0">
                <a:solidFill>
                  <a:srgbClr val="000000"/>
                </a:solidFill>
                <a:latin typeface="Consolas" panose="020B0609020204030204" pitchFamily="49" charset="0"/>
              </a:rPr>
              <a:t>.add(</a:t>
            </a:r>
            <a:r>
              <a:rPr lang="en-US" altLang="en-US" sz="1400" smtClean="0">
                <a:solidFill>
                  <a:srgbClr val="6A3E3E"/>
                </a:solidFill>
                <a:latin typeface="Consolas" panose="020B0609020204030204" pitchFamily="49" charset="0"/>
              </a:rPr>
              <a:t>myFirstRectangle</a:t>
            </a:r>
            <a:r>
              <a:rPr lang="en-US" altLang="en-US" sz="1400" smtClean="0">
                <a:solidFill>
                  <a:srgbClr val="000000"/>
                </a:solidFill>
                <a:latin typeface="Consolas" panose="020B0609020204030204" pitchFamily="49" charset="0"/>
              </a:rPr>
              <a:t>);</a:t>
            </a:r>
          </a:p>
          <a:p>
            <a:pPr marL="400050" lvl="1" indent="0">
              <a:buFont typeface="Wingdings" panose="05000000000000000000" pitchFamily="2" charset="2"/>
              <a:buNone/>
            </a:pPr>
            <a:r>
              <a:rPr lang="en-US" altLang="en-US" sz="1600" smtClean="0">
                <a:solidFill>
                  <a:srgbClr val="000000"/>
                </a:solidFill>
                <a:latin typeface="Consolas" panose="020B0609020204030204" pitchFamily="49" charset="0"/>
              </a:rPr>
              <a:t>}</a:t>
            </a:r>
            <a:endParaRPr lang="en-US" altLang="en-US" sz="1600" smtClean="0">
              <a:latin typeface="Consolas" panose="020B0609020204030204" pitchFamily="49" charset="0"/>
            </a:endParaRPr>
          </a:p>
          <a:p>
            <a:pPr marL="400050" lvl="1" indent="0">
              <a:buFont typeface="Wingdings" panose="05000000000000000000" pitchFamily="2" charset="2"/>
              <a:buNone/>
            </a:pPr>
            <a:r>
              <a:rPr lang="en-US" altLang="en-US" sz="1600" b="1" smtClean="0">
                <a:solidFill>
                  <a:srgbClr val="7F0055"/>
                </a:solidFill>
                <a:latin typeface="Consolas" panose="020B0609020204030204" pitchFamily="49" charset="0"/>
              </a:rPr>
              <a:t>public</a:t>
            </a:r>
            <a:r>
              <a:rPr lang="en-US" altLang="en-US" sz="1600" b="1" smtClean="0">
                <a:solidFill>
                  <a:srgbClr val="000000"/>
                </a:solidFill>
                <a:latin typeface="Consolas" panose="020B0609020204030204" pitchFamily="49" charset="0"/>
              </a:rPr>
              <a:t> List&lt;Shape&gt; getShapes() {</a:t>
            </a:r>
          </a:p>
          <a:p>
            <a:pPr marL="400050" lvl="1" indent="0">
              <a:buFont typeface="Wingdings" panose="05000000000000000000" pitchFamily="2" charset="2"/>
              <a:buNone/>
            </a:pPr>
            <a:r>
              <a:rPr lang="en-US" altLang="en-US" sz="1600" b="1" smtClean="0">
                <a:solidFill>
                  <a:srgbClr val="7F0055"/>
                </a:solidFill>
                <a:latin typeface="Consolas" panose="020B0609020204030204" pitchFamily="49" charset="0"/>
              </a:rPr>
              <a:t>	return</a:t>
            </a:r>
            <a:r>
              <a:rPr lang="en-US" altLang="en-US" sz="1600" b="1" smtClean="0">
                <a:solidFill>
                  <a:srgbClr val="000000"/>
                </a:solidFill>
                <a:latin typeface="Consolas" panose="020B0609020204030204" pitchFamily="49" charset="0"/>
              </a:rPr>
              <a:t> </a:t>
            </a:r>
            <a:r>
              <a:rPr lang="en-US" altLang="en-US" sz="1600" b="1" smtClean="0">
                <a:solidFill>
                  <a:srgbClr val="0000C0"/>
                </a:solidFill>
                <a:latin typeface="Consolas" panose="020B0609020204030204" pitchFamily="49" charset="0"/>
              </a:rPr>
              <a:t>shapes</a:t>
            </a:r>
            <a:r>
              <a:rPr lang="en-US" altLang="en-US" sz="1600" b="1" smtClean="0">
                <a:solidFill>
                  <a:srgbClr val="000000"/>
                </a:solidFill>
                <a:latin typeface="Consolas" panose="020B0609020204030204" pitchFamily="49" charset="0"/>
              </a:rPr>
              <a:t>;</a:t>
            </a:r>
          </a:p>
          <a:p>
            <a:pPr marL="400050" lvl="1" indent="0">
              <a:buFont typeface="Wingdings" panose="05000000000000000000" pitchFamily="2" charset="2"/>
              <a:buNone/>
            </a:pPr>
            <a:r>
              <a:rPr lang="en-US" altLang="en-US" sz="1600" smtClean="0">
                <a:solidFill>
                  <a:srgbClr val="000000"/>
                </a:solidFill>
                <a:latin typeface="Consolas" panose="020B0609020204030204" pitchFamily="49" charset="0"/>
              </a:rPr>
              <a:t>}</a:t>
            </a:r>
            <a:endParaRPr lang="en-US" altLang="en-US" sz="1600" smtClean="0">
              <a:latin typeface="Consolas" panose="020B0609020204030204" pitchFamily="49" charset="0"/>
            </a:endParaRPr>
          </a:p>
          <a:p>
            <a:pPr marL="400050" lvl="1" indent="0">
              <a:buFont typeface="Wingdings" panose="05000000000000000000" pitchFamily="2" charset="2"/>
              <a:buNone/>
            </a:pPr>
            <a:r>
              <a:rPr lang="en-US" altLang="en-US" sz="1600" b="1" smtClean="0">
                <a:solidFill>
                  <a:srgbClr val="7F0055"/>
                </a:solidFill>
                <a:latin typeface="Consolas" panose="020B0609020204030204" pitchFamily="49" charset="0"/>
              </a:rPr>
              <a:t>public</a:t>
            </a:r>
            <a:r>
              <a:rPr lang="en-US" altLang="en-US" sz="1600" b="1" smtClean="0">
                <a:solidFill>
                  <a:srgbClr val="000000"/>
                </a:solidFill>
                <a:latin typeface="Consolas" panose="020B0609020204030204" pitchFamily="49" charset="0"/>
              </a:rPr>
              <a:t> </a:t>
            </a:r>
            <a:r>
              <a:rPr lang="en-US" altLang="en-US" sz="1600" b="1" smtClean="0">
                <a:solidFill>
                  <a:srgbClr val="7F0055"/>
                </a:solidFill>
                <a:latin typeface="Consolas" panose="020B0609020204030204" pitchFamily="49" charset="0"/>
              </a:rPr>
              <a:t>static</a:t>
            </a:r>
            <a:r>
              <a:rPr lang="en-US" altLang="en-US" sz="1600" b="1" smtClean="0">
                <a:solidFill>
                  <a:srgbClr val="000000"/>
                </a:solidFill>
                <a:latin typeface="Consolas" panose="020B0609020204030204" pitchFamily="49" charset="0"/>
              </a:rPr>
              <a:t> </a:t>
            </a:r>
            <a:r>
              <a:rPr lang="en-US" altLang="en-US" sz="1600" b="1" smtClean="0">
                <a:solidFill>
                  <a:srgbClr val="7F0055"/>
                </a:solidFill>
                <a:latin typeface="Consolas" panose="020B0609020204030204" pitchFamily="49" charset="0"/>
              </a:rPr>
              <a:t>void</a:t>
            </a:r>
            <a:r>
              <a:rPr lang="en-US" altLang="en-US" sz="1600" b="1" smtClean="0">
                <a:solidFill>
                  <a:srgbClr val="000000"/>
                </a:solidFill>
                <a:latin typeface="Consolas" panose="020B0609020204030204" pitchFamily="49" charset="0"/>
              </a:rPr>
              <a:t> main(String[] </a:t>
            </a:r>
            <a:r>
              <a:rPr lang="en-US" altLang="en-US" sz="1600" b="1" smtClean="0">
                <a:solidFill>
                  <a:srgbClr val="6A3E3E"/>
                </a:solidFill>
                <a:latin typeface="Consolas" panose="020B0609020204030204" pitchFamily="49" charset="0"/>
              </a:rPr>
              <a:t>args</a:t>
            </a:r>
            <a:r>
              <a:rPr lang="en-US" altLang="en-US" sz="1600" b="1" smtClean="0">
                <a:solidFill>
                  <a:srgbClr val="000000"/>
                </a:solidFill>
                <a:latin typeface="Consolas" panose="020B0609020204030204" pitchFamily="49" charset="0"/>
              </a:rPr>
              <a:t>) {</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PolymorphismExample </a:t>
            </a:r>
            <a:r>
              <a:rPr lang="en-US" altLang="en-US" sz="1400" smtClean="0">
                <a:solidFill>
                  <a:srgbClr val="6A3E3E"/>
                </a:solidFill>
                <a:latin typeface="Consolas" panose="020B0609020204030204" pitchFamily="49" charset="0"/>
              </a:rPr>
              <a:t>example</a:t>
            </a:r>
            <a:r>
              <a:rPr lang="en-US" altLang="en-US" sz="1400" smtClean="0">
                <a:solidFill>
                  <a:srgbClr val="000000"/>
                </a:solidFill>
                <a:latin typeface="Consolas" panose="020B0609020204030204" pitchFamily="49" charset="0"/>
              </a:rPr>
              <a:t>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PolymorphismExample();</a:t>
            </a:r>
          </a:p>
          <a:p>
            <a:pPr marL="800100" lvl="2" indent="0">
              <a:buFont typeface="Wingdings" panose="05000000000000000000" pitchFamily="2" charset="2"/>
              <a:buNone/>
            </a:pPr>
            <a:r>
              <a:rPr lang="en-US" altLang="en-US" sz="1400" b="1" smtClean="0">
                <a:solidFill>
                  <a:srgbClr val="7F0055"/>
                </a:solidFill>
                <a:latin typeface="Consolas" panose="020B0609020204030204" pitchFamily="49" charset="0"/>
              </a:rPr>
              <a:t>for</a:t>
            </a:r>
            <a:r>
              <a:rPr lang="en-US" altLang="en-US" sz="1400" b="1" smtClean="0">
                <a:solidFill>
                  <a:srgbClr val="000000"/>
                </a:solidFill>
                <a:latin typeface="Consolas" panose="020B0609020204030204" pitchFamily="49" charset="0"/>
              </a:rPr>
              <a:t> (Shape </a:t>
            </a:r>
            <a:r>
              <a:rPr lang="en-US" altLang="en-US" sz="1400" b="1" smtClean="0">
                <a:solidFill>
                  <a:srgbClr val="6A3E3E"/>
                </a:solidFill>
                <a:latin typeface="Consolas" panose="020B0609020204030204" pitchFamily="49" charset="0"/>
              </a:rPr>
              <a:t>shape</a:t>
            </a:r>
            <a:r>
              <a:rPr lang="en-US" altLang="en-US" sz="1400" b="1" smtClean="0">
                <a:solidFill>
                  <a:srgbClr val="000000"/>
                </a:solidFill>
                <a:latin typeface="Consolas" panose="020B0609020204030204" pitchFamily="49" charset="0"/>
              </a:rPr>
              <a:t> : </a:t>
            </a:r>
            <a:r>
              <a:rPr lang="en-US" altLang="en-US" sz="1400" b="1" smtClean="0">
                <a:solidFill>
                  <a:srgbClr val="6A3E3E"/>
                </a:solidFill>
                <a:latin typeface="Consolas" panose="020B0609020204030204" pitchFamily="49" charset="0"/>
              </a:rPr>
              <a:t>example</a:t>
            </a:r>
            <a:r>
              <a:rPr lang="en-US" altLang="en-US" sz="1400" b="1" smtClean="0">
                <a:solidFill>
                  <a:srgbClr val="000000"/>
                </a:solidFill>
                <a:latin typeface="Consolas" panose="020B0609020204030204" pitchFamily="49" charset="0"/>
              </a:rPr>
              <a:t>.getShapes()) {</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		System.</a:t>
            </a:r>
            <a:r>
              <a:rPr lang="en-US" altLang="en-US" sz="1400" b="1" i="1" smtClean="0">
                <a:solidFill>
                  <a:srgbClr val="0000C0"/>
                </a:solidFill>
                <a:latin typeface="Consolas" panose="020B0609020204030204" pitchFamily="49" charset="0"/>
              </a:rPr>
              <a:t>out</a:t>
            </a:r>
            <a:r>
              <a:rPr lang="en-US" altLang="en-US" sz="1400" b="1" i="1" smtClean="0">
                <a:solidFill>
                  <a:srgbClr val="000000"/>
                </a:solidFill>
                <a:latin typeface="Consolas" panose="020B0609020204030204" pitchFamily="49" charset="0"/>
              </a:rPr>
              <a:t>.println(</a:t>
            </a:r>
            <a:r>
              <a:rPr lang="en-US" altLang="en-US" sz="1400" b="1" i="1" smtClean="0">
                <a:solidFill>
                  <a:srgbClr val="6A3E3E"/>
                </a:solidFill>
                <a:latin typeface="Consolas" panose="020B0609020204030204" pitchFamily="49" charset="0"/>
              </a:rPr>
              <a:t>shape</a:t>
            </a:r>
            <a:r>
              <a:rPr lang="en-US" altLang="en-US" sz="1400" b="1" i="1" smtClean="0">
                <a:solidFill>
                  <a:srgbClr val="000000"/>
                </a:solidFill>
                <a:latin typeface="Consolas" panose="020B0609020204030204" pitchFamily="49" charset="0"/>
              </a:rPr>
              <a:t>.draw());</a:t>
            </a:r>
          </a:p>
          <a:p>
            <a:pPr marL="800100" lvl="2" indent="0">
              <a:buFont typeface="Wingdings" panose="05000000000000000000" pitchFamily="2" charset="2"/>
              <a:buNone/>
            </a:pPr>
            <a:r>
              <a:rPr lang="en-US" altLang="en-US" sz="1400" smtClean="0">
                <a:solidFill>
                  <a:srgbClr val="000000"/>
                </a:solidFill>
                <a:latin typeface="Consolas" panose="020B0609020204030204" pitchFamily="49" charset="0"/>
              </a:rPr>
              <a:t>}</a:t>
            </a:r>
            <a:endParaRPr lang="en-US" altLang="en-US" sz="1200" smtClean="0">
              <a:solidFill>
                <a:srgbClr val="000000"/>
              </a:solidFill>
              <a:latin typeface="Consolas" panose="020B0609020204030204" pitchFamily="49" charset="0"/>
            </a:endParaRPr>
          </a:p>
          <a:p>
            <a:pPr marL="400050" lvl="1" indent="0">
              <a:buFont typeface="Wingdings" panose="05000000000000000000" pitchFamily="2" charset="2"/>
              <a:buNone/>
            </a:pPr>
            <a:r>
              <a:rPr lang="en-US" altLang="en-US" sz="1600" smtClean="0">
                <a:solidFill>
                  <a:srgbClr val="000000"/>
                </a:solidFill>
                <a:latin typeface="Consolas" panose="020B0609020204030204" pitchFamily="49" charset="0"/>
              </a:rPr>
              <a:t>}</a:t>
            </a:r>
            <a:endParaRPr lang="en-US" altLang="en-US" sz="1000" smtClean="0">
              <a:latin typeface="Consolas" panose="020B0609020204030204" pitchFamily="49" charset="0"/>
            </a:endParaRPr>
          </a:p>
          <a:p>
            <a:pPr marL="0" indent="0">
              <a:buFont typeface="Wingdings" panose="05000000000000000000" pitchFamily="2" charset="2"/>
              <a:buNone/>
            </a:pPr>
            <a:r>
              <a:rPr lang="en-US" altLang="en-US" sz="1400" smtClean="0">
                <a:solidFill>
                  <a:srgbClr val="000000"/>
                </a:solidFill>
                <a:latin typeface="Consolas" panose="020B0609020204030204" pitchFamily="49" charset="0"/>
              </a:rPr>
              <a:t>}</a:t>
            </a:r>
            <a:endParaRPr lang="en-US" altLang="en-US" sz="1400" smtClean="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12</a:t>
            </a:fld>
            <a:endParaRPr lang="en-US"/>
          </a:p>
        </p:txBody>
      </p:sp>
      <p:sp>
        <p:nvSpPr>
          <p:cNvPr id="4" name="Content Placeholder 2"/>
          <p:cNvSpPr txBox="1">
            <a:spLocks/>
          </p:cNvSpPr>
          <p:nvPr/>
        </p:nvSpPr>
        <p:spPr bwMode="auto">
          <a:xfrm>
            <a:off x="5507314" y="5103812"/>
            <a:ext cx="3490912" cy="1266825"/>
          </a:xfrm>
          <a:prstGeom prst="rect">
            <a:avLst/>
          </a:prstGeom>
          <a:ln/>
        </p:spPr>
        <p:style>
          <a:lnRef idx="1">
            <a:schemeClr val="accent4"/>
          </a:lnRef>
          <a:fillRef idx="2">
            <a:schemeClr val="accent4"/>
          </a:fillRef>
          <a:effectRef idx="1">
            <a:schemeClr val="accent4"/>
          </a:effectRef>
          <a:fontRef idx="minor">
            <a:schemeClr val="dk1"/>
          </a:fontRef>
        </p:style>
        <p:txBody>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0"/>
              </a:spcBef>
              <a:buFont typeface="Wingdings" pitchFamily="2" charset="2"/>
              <a:buNone/>
              <a:defRPr/>
            </a:pPr>
            <a:r>
              <a:rPr lang="en-US" altLang="en-US" sz="2000" b="1" smtClean="0">
                <a:latin typeface="Arial" charset="0"/>
                <a:cs typeface="Arial" charset="0"/>
              </a:rPr>
              <a:t>Output:</a:t>
            </a:r>
            <a:r>
              <a:rPr lang="en-US" altLang="en-US" sz="2400" smtClean="0">
                <a:latin typeface="Arial" charset="0"/>
                <a:cs typeface="Arial" charset="0"/>
              </a:rPr>
              <a:t> </a:t>
            </a:r>
          </a:p>
          <a:p>
            <a:pPr eaLnBrk="1" hangingPunct="1">
              <a:spcBef>
                <a:spcPts val="0"/>
              </a:spcBef>
              <a:buFont typeface="Wingdings" pitchFamily="2" charset="2"/>
              <a:buNone/>
              <a:defRPr/>
            </a:pPr>
            <a:r>
              <a:rPr lang="en-US" altLang="en-US" sz="1800" smtClean="0">
                <a:latin typeface="Courier New" pitchFamily="49" charset="0"/>
                <a:cs typeface="Courier New" pitchFamily="49" charset="0"/>
              </a:rPr>
              <a:t>I'm a Red circle.</a:t>
            </a:r>
          </a:p>
          <a:p>
            <a:pPr eaLnBrk="1" hangingPunct="1">
              <a:spcBef>
                <a:spcPts val="0"/>
              </a:spcBef>
              <a:buFont typeface="Wingdings" pitchFamily="2" charset="2"/>
              <a:buNone/>
              <a:defRPr/>
            </a:pPr>
            <a:r>
              <a:rPr lang="en-US" altLang="en-US" sz="1800" smtClean="0">
                <a:latin typeface="Courier New" pitchFamily="49" charset="0"/>
                <a:cs typeface="Courier New" pitchFamily="49" charset="0"/>
              </a:rPr>
              <a:t>I'm a Blue circle.</a:t>
            </a:r>
          </a:p>
          <a:p>
            <a:pPr eaLnBrk="1" hangingPunct="1">
              <a:spcBef>
                <a:spcPts val="0"/>
              </a:spcBef>
              <a:buFont typeface="Wingdings" pitchFamily="2" charset="2"/>
              <a:buNone/>
              <a:defRPr/>
            </a:pPr>
            <a:r>
              <a:rPr lang="en-US" altLang="en-US" sz="1800" smtClean="0">
                <a:latin typeface="Courier New" pitchFamily="49" charset="0"/>
                <a:cs typeface="Courier New" pitchFamily="49" charset="0"/>
              </a:rPr>
              <a:t>I'm a Green rectangle.</a:t>
            </a:r>
          </a:p>
        </p:txBody>
      </p:sp>
    </p:spTree>
    <p:extLst>
      <p:ext uri="{BB962C8B-B14F-4D97-AF65-F5344CB8AC3E}">
        <p14:creationId xmlns:p14="http://schemas.microsoft.com/office/powerpoint/2010/main" val="75871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Polymorphism </a:t>
            </a:r>
            <a:endParaRPr lang="en-US"/>
          </a:p>
        </p:txBody>
      </p:sp>
      <p:sp>
        <p:nvSpPr>
          <p:cNvPr id="3" name="Content Placeholder 2"/>
          <p:cNvSpPr>
            <a:spLocks noGrp="1"/>
          </p:cNvSpPr>
          <p:nvPr>
            <p:ph idx="1"/>
          </p:nvPr>
        </p:nvSpPr>
        <p:spPr/>
        <p:txBody>
          <a:bodyPr>
            <a:noAutofit/>
          </a:bodyPr>
          <a:lstStyle/>
          <a:p>
            <a:pPr>
              <a:lnSpc>
                <a:spcPct val="120000"/>
              </a:lnSpc>
              <a:spcBef>
                <a:spcPts val="600"/>
              </a:spcBef>
              <a:spcAft>
                <a:spcPts val="600"/>
              </a:spcAft>
            </a:pPr>
            <a:r>
              <a:rPr lang="en-US" sz="2400"/>
              <a:t>There are two types of polymorphism in java:</a:t>
            </a:r>
          </a:p>
          <a:p>
            <a:pPr lvl="1" algn="just">
              <a:lnSpc>
                <a:spcPct val="120000"/>
              </a:lnSpc>
              <a:spcBef>
                <a:spcPts val="600"/>
              </a:spcBef>
              <a:spcAft>
                <a:spcPts val="600"/>
              </a:spcAft>
            </a:pPr>
            <a:r>
              <a:rPr lang="en-US" sz="2000" b="1" smtClean="0"/>
              <a:t>Static </a:t>
            </a:r>
            <a:r>
              <a:rPr lang="en-US" sz="2000" b="1"/>
              <a:t>Polymorphism</a:t>
            </a:r>
            <a:r>
              <a:rPr lang="en-US" sz="2000"/>
              <a:t> also known as </a:t>
            </a:r>
            <a:r>
              <a:rPr lang="en-US" sz="2000" b="1"/>
              <a:t>compile time </a:t>
            </a:r>
            <a:r>
              <a:rPr lang="en-US" sz="2000"/>
              <a:t>polymorphism</a:t>
            </a:r>
          </a:p>
          <a:p>
            <a:pPr lvl="1" algn="just">
              <a:lnSpc>
                <a:spcPct val="120000"/>
              </a:lnSpc>
              <a:spcBef>
                <a:spcPts val="600"/>
              </a:spcBef>
              <a:spcAft>
                <a:spcPts val="600"/>
              </a:spcAft>
            </a:pPr>
            <a:r>
              <a:rPr lang="en-US" sz="2000" b="1" smtClean="0"/>
              <a:t>Dynamic </a:t>
            </a:r>
            <a:r>
              <a:rPr lang="en-US" sz="2000" b="1"/>
              <a:t>Polymorphism </a:t>
            </a:r>
            <a:r>
              <a:rPr lang="en-US" sz="2000"/>
              <a:t>also known as </a:t>
            </a:r>
            <a:r>
              <a:rPr lang="en-US" sz="2000" b="1"/>
              <a:t>runtime</a:t>
            </a:r>
            <a:r>
              <a:rPr lang="en-US" sz="2000"/>
              <a:t> </a:t>
            </a:r>
            <a:r>
              <a:rPr lang="en-US" sz="2000" smtClean="0"/>
              <a:t>polymorphism</a:t>
            </a:r>
          </a:p>
          <a:p>
            <a:pPr algn="just">
              <a:lnSpc>
                <a:spcPct val="120000"/>
              </a:lnSpc>
              <a:spcBef>
                <a:spcPts val="600"/>
              </a:spcBef>
              <a:spcAft>
                <a:spcPts val="600"/>
              </a:spcAft>
            </a:pPr>
            <a:r>
              <a:rPr lang="en-US" sz="2400" b="1"/>
              <a:t>Compile time Polymorphism </a:t>
            </a:r>
            <a:r>
              <a:rPr lang="en-US" sz="2400"/>
              <a:t>(or Static polymorphism)</a:t>
            </a:r>
          </a:p>
          <a:p>
            <a:pPr lvl="1" algn="just">
              <a:lnSpc>
                <a:spcPct val="120000"/>
              </a:lnSpc>
              <a:spcBef>
                <a:spcPts val="600"/>
              </a:spcBef>
              <a:spcAft>
                <a:spcPts val="600"/>
              </a:spcAft>
            </a:pPr>
            <a:r>
              <a:rPr lang="en-US" sz="2000"/>
              <a:t>Polymorphism that is resolved during compiler time is known as static polymorphism. Method overloading is an example of compile time polymorphism.</a:t>
            </a:r>
          </a:p>
          <a:p>
            <a:pPr lvl="1" algn="just">
              <a:lnSpc>
                <a:spcPct val="120000"/>
              </a:lnSpc>
              <a:spcBef>
                <a:spcPts val="600"/>
              </a:spcBef>
              <a:spcAft>
                <a:spcPts val="600"/>
              </a:spcAft>
            </a:pPr>
            <a:r>
              <a:rPr lang="en-US" sz="2000" b="1"/>
              <a:t>Method Overloading</a:t>
            </a:r>
            <a:r>
              <a:rPr lang="en-US" sz="2000"/>
              <a:t>: This allows us to have </a:t>
            </a:r>
            <a:r>
              <a:rPr lang="en-US" sz="2000" b="1"/>
              <a:t>more than one method </a:t>
            </a:r>
            <a:r>
              <a:rPr lang="en-US" sz="2000"/>
              <a:t>having the </a:t>
            </a:r>
            <a:r>
              <a:rPr lang="en-US" sz="2000" b="1"/>
              <a:t>same name</a:t>
            </a:r>
            <a:r>
              <a:rPr lang="en-US" sz="2000"/>
              <a:t>, if the parameters of methods are different in number, sequence and data types of parameters. </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Tree>
    <p:extLst>
      <p:ext uri="{BB962C8B-B14F-4D97-AF65-F5344CB8AC3E}">
        <p14:creationId xmlns:p14="http://schemas.microsoft.com/office/powerpoint/2010/main" val="2062502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mtClean="0">
                <a:latin typeface="Arial" panose="020B0604020202020204" pitchFamily="34" charset="0"/>
              </a:rPr>
              <a:t>Method Overloading</a:t>
            </a:r>
          </a:p>
        </p:txBody>
      </p:sp>
      <p:sp>
        <p:nvSpPr>
          <p:cNvPr id="20483" name="Rectangle 3"/>
          <p:cNvSpPr>
            <a:spLocks noGrp="1" noChangeArrowheads="1"/>
          </p:cNvSpPr>
          <p:nvPr>
            <p:ph idx="1"/>
          </p:nvPr>
        </p:nvSpPr>
        <p:spPr/>
        <p:txBody>
          <a:bodyPr>
            <a:normAutofit/>
          </a:bodyPr>
          <a:lstStyle/>
          <a:p>
            <a:pPr algn="just">
              <a:spcBef>
                <a:spcPts val="1200"/>
              </a:spcBef>
            </a:pPr>
            <a:r>
              <a:rPr lang="en-US" altLang="en-US" sz="2000" smtClean="0"/>
              <a:t>Overloaded methods let you reuse the </a:t>
            </a:r>
            <a:r>
              <a:rPr lang="en-US" altLang="en-US" sz="2000" smtClean="0">
                <a:solidFill>
                  <a:srgbClr val="CC3399"/>
                </a:solidFill>
              </a:rPr>
              <a:t>same method name</a:t>
            </a:r>
            <a:r>
              <a:rPr lang="en-US" altLang="en-US" sz="2000" smtClean="0"/>
              <a:t> in a class, but with </a:t>
            </a:r>
            <a:r>
              <a:rPr lang="en-US" altLang="en-US" sz="2000" smtClean="0">
                <a:solidFill>
                  <a:srgbClr val="CC3399"/>
                </a:solidFill>
              </a:rPr>
              <a:t>different arguments</a:t>
            </a:r>
            <a:r>
              <a:rPr lang="en-US" altLang="en-US" sz="2000" smtClean="0"/>
              <a:t> (and optionally, a different return type</a:t>
            </a:r>
            <a:r>
              <a:rPr lang="en-US" altLang="en-US" sz="2000" smtClean="0"/>
              <a:t>).</a:t>
            </a:r>
          </a:p>
          <a:p>
            <a:pPr>
              <a:spcBef>
                <a:spcPts val="1200"/>
              </a:spcBef>
            </a:pPr>
            <a:r>
              <a:rPr lang="en-GB" sz="2000" smtClean="0"/>
              <a:t>There </a:t>
            </a:r>
            <a:r>
              <a:rPr lang="en-GB" sz="2000"/>
              <a:t>are two ways to overload the method </a:t>
            </a:r>
            <a:r>
              <a:rPr lang="en-GB" sz="2000"/>
              <a:t>in </a:t>
            </a:r>
            <a:r>
              <a:rPr lang="en-GB" sz="2000" smtClean="0"/>
              <a:t>java:</a:t>
            </a:r>
            <a:endParaRPr lang="en-GB" sz="2000"/>
          </a:p>
          <a:p>
            <a:pPr lvl="1">
              <a:spcBef>
                <a:spcPts val="1200"/>
              </a:spcBef>
            </a:pPr>
            <a:r>
              <a:rPr lang="en-GB" sz="1800"/>
              <a:t>By changing number of arguments</a:t>
            </a:r>
          </a:p>
          <a:p>
            <a:pPr lvl="1">
              <a:spcBef>
                <a:spcPts val="1200"/>
              </a:spcBef>
            </a:pPr>
            <a:r>
              <a:rPr lang="en-GB" sz="1800"/>
              <a:t>By changing the </a:t>
            </a:r>
            <a:r>
              <a:rPr lang="en-GB" sz="1800"/>
              <a:t>data </a:t>
            </a:r>
            <a:r>
              <a:rPr lang="en-GB" sz="1800" smtClean="0"/>
              <a:t>type</a:t>
            </a:r>
          </a:p>
          <a:p>
            <a:pPr algn="just">
              <a:spcBef>
                <a:spcPts val="1200"/>
              </a:spcBef>
            </a:pPr>
            <a:r>
              <a:rPr lang="en-US" altLang="en-US"/>
              <a:t>In a subclass, </a:t>
            </a:r>
          </a:p>
          <a:p>
            <a:pPr lvl="1" algn="just">
              <a:spcBef>
                <a:spcPts val="1200"/>
              </a:spcBef>
            </a:pPr>
            <a:r>
              <a:rPr lang="en-US" altLang="en-US"/>
              <a:t>you can </a:t>
            </a:r>
            <a:r>
              <a:rPr lang="en-US" altLang="en-US">
                <a:solidFill>
                  <a:srgbClr val="CC3399"/>
                </a:solidFill>
              </a:rPr>
              <a:t>overload</a:t>
            </a:r>
            <a:r>
              <a:rPr lang="en-US" altLang="en-US"/>
              <a:t> the methods inherited </a:t>
            </a:r>
            <a:r>
              <a:rPr lang="en-US" altLang="en-US">
                <a:solidFill>
                  <a:srgbClr val="CC3399"/>
                </a:solidFill>
              </a:rPr>
              <a:t>from the superclass</a:t>
            </a:r>
            <a:r>
              <a:rPr lang="en-US" altLang="en-US"/>
              <a:t>. </a:t>
            </a:r>
          </a:p>
          <a:p>
            <a:pPr lvl="1" algn="just">
              <a:spcBef>
                <a:spcPts val="1200"/>
              </a:spcBef>
            </a:pPr>
            <a:r>
              <a:rPr lang="en-US" altLang="en-US"/>
              <a:t>such overloaded methods </a:t>
            </a:r>
            <a:r>
              <a:rPr lang="en-US" altLang="en-US">
                <a:solidFill>
                  <a:srgbClr val="CC3399"/>
                </a:solidFill>
              </a:rPr>
              <a:t>neither hide nor override</a:t>
            </a:r>
            <a:r>
              <a:rPr lang="en-US" altLang="en-US"/>
              <a:t> the superclass methods</a:t>
            </a:r>
          </a:p>
          <a:p>
            <a:pPr lvl="1" algn="just">
              <a:spcBef>
                <a:spcPts val="1200"/>
              </a:spcBef>
            </a:pPr>
            <a:r>
              <a:rPr lang="en-US" altLang="en-US"/>
              <a:t>they are </a:t>
            </a:r>
            <a:r>
              <a:rPr lang="en-US" altLang="en-US">
                <a:solidFill>
                  <a:srgbClr val="CC3399"/>
                </a:solidFill>
              </a:rPr>
              <a:t>new me</a:t>
            </a:r>
            <a:r>
              <a:rPr lang="en-US" altLang="en-US"/>
              <a:t>thods, </a:t>
            </a:r>
            <a:r>
              <a:rPr lang="en-US" altLang="en-US">
                <a:solidFill>
                  <a:srgbClr val="CC3399"/>
                </a:solidFill>
              </a:rPr>
              <a:t>unique</a:t>
            </a:r>
            <a:r>
              <a:rPr lang="en-US" altLang="en-US"/>
              <a:t> to the </a:t>
            </a:r>
            <a:r>
              <a:rPr lang="en-US" altLang="en-US"/>
              <a:t>subclass</a:t>
            </a:r>
            <a:r>
              <a:rPr lang="en-US" altLang="en-US" smtClean="0"/>
              <a:t>.</a:t>
            </a:r>
            <a:endParaRPr lang="en-US" alt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2867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779DB4DB-CF3D-4DE8-BC69-5AECE2E76E1D}" type="slidenum">
              <a:rPr lang="en-US" altLang="en-US" sz="1200" smtClean="0">
                <a:solidFill>
                  <a:srgbClr val="898989"/>
                </a:solidFill>
              </a:rPr>
              <a:pPr>
                <a:spcBef>
                  <a:spcPct val="0"/>
                </a:spcBef>
                <a:buSzTx/>
                <a:buFontTx/>
                <a:buNone/>
              </a:pPr>
              <a:t>14</a:t>
            </a:fld>
            <a:endParaRPr lang="en-US" altLang="en-US" sz="1200" smtClean="0">
              <a:solidFill>
                <a:srgbClr val="898989"/>
              </a:solidFill>
            </a:endParaRPr>
          </a:p>
        </p:txBody>
      </p:sp>
    </p:spTree>
    <p:extLst>
      <p:ext uri="{BB962C8B-B14F-4D97-AF65-F5344CB8AC3E}">
        <p14:creationId xmlns:p14="http://schemas.microsoft.com/office/powerpoint/2010/main" val="94112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mtClean="0">
                <a:latin typeface="Arial" panose="020B0604020202020204" pitchFamily="34" charset="0"/>
              </a:rPr>
              <a:t>Method Overloading</a:t>
            </a:r>
          </a:p>
        </p:txBody>
      </p:sp>
      <p:sp>
        <p:nvSpPr>
          <p:cNvPr id="29699" name="Rectangle 3"/>
          <p:cNvSpPr>
            <a:spLocks noGrp="1" noChangeArrowheads="1"/>
          </p:cNvSpPr>
          <p:nvPr>
            <p:ph idx="1"/>
          </p:nvPr>
        </p:nvSpPr>
        <p:spPr/>
        <p:txBody>
          <a:bodyPr>
            <a:normAutofit/>
          </a:bodyPr>
          <a:lstStyle/>
          <a:p>
            <a:pPr algn="just">
              <a:spcBef>
                <a:spcPts val="1200"/>
              </a:spcBef>
            </a:pPr>
            <a:r>
              <a:rPr lang="en-US" altLang="en-US" smtClean="0"/>
              <a:t>Some main rules for overloading a method:</a:t>
            </a:r>
          </a:p>
          <a:p>
            <a:pPr lvl="1" algn="just" eaLnBrk="1" hangingPunct="1">
              <a:spcBef>
                <a:spcPts val="1200"/>
              </a:spcBef>
            </a:pPr>
            <a:r>
              <a:rPr lang="en-US" altLang="en-US" smtClean="0"/>
              <a:t>Overloaded methods </a:t>
            </a:r>
            <a:r>
              <a:rPr lang="en-US" altLang="en-US" b="1" smtClean="0">
                <a:solidFill>
                  <a:srgbClr val="CC3399"/>
                </a:solidFill>
              </a:rPr>
              <a:t>must change the argument list</a:t>
            </a:r>
            <a:r>
              <a:rPr lang="en-US" altLang="en-US" smtClean="0"/>
              <a:t>.</a:t>
            </a:r>
          </a:p>
          <a:p>
            <a:pPr lvl="1" algn="just" eaLnBrk="1" hangingPunct="1">
              <a:spcBef>
                <a:spcPts val="1200"/>
              </a:spcBef>
            </a:pPr>
            <a:r>
              <a:rPr lang="en-US" altLang="en-US" smtClean="0"/>
              <a:t>Overloaded methods </a:t>
            </a:r>
            <a:r>
              <a:rPr lang="en-US" altLang="en-US" b="1" smtClean="0">
                <a:solidFill>
                  <a:srgbClr val="CC3399"/>
                </a:solidFill>
              </a:rPr>
              <a:t>can change the return type</a:t>
            </a:r>
            <a:r>
              <a:rPr lang="en-US" altLang="en-US" smtClean="0"/>
              <a:t>.</a:t>
            </a:r>
          </a:p>
          <a:p>
            <a:pPr lvl="1" algn="just" eaLnBrk="1" hangingPunct="1">
              <a:spcBef>
                <a:spcPts val="1200"/>
              </a:spcBef>
            </a:pPr>
            <a:r>
              <a:rPr lang="en-US" altLang="en-US" smtClean="0"/>
              <a:t>Overloaded methods </a:t>
            </a:r>
            <a:r>
              <a:rPr lang="en-US" altLang="en-US" b="1" smtClean="0">
                <a:solidFill>
                  <a:srgbClr val="CC3399"/>
                </a:solidFill>
              </a:rPr>
              <a:t>can change the access modifier</a:t>
            </a:r>
            <a:r>
              <a:rPr lang="en-US" altLang="en-US" smtClean="0"/>
              <a:t>.</a:t>
            </a:r>
          </a:p>
          <a:p>
            <a:pPr lvl="2" algn="just" eaLnBrk="1" hangingPunct="1">
              <a:spcBef>
                <a:spcPts val="1200"/>
              </a:spcBef>
            </a:pPr>
            <a:r>
              <a:rPr lang="en-US" altLang="en-US" i="1" u="sng" smtClean="0"/>
              <a:t>With override: Cannot reduce the visibility</a:t>
            </a:r>
          </a:p>
          <a:p>
            <a:pPr lvl="1" algn="just" eaLnBrk="1" hangingPunct="1">
              <a:spcBef>
                <a:spcPts val="1200"/>
              </a:spcBef>
            </a:pPr>
            <a:r>
              <a:rPr lang="en-US" altLang="en-US" smtClean="0"/>
              <a:t>A method can be overloaded in the </a:t>
            </a:r>
            <a:r>
              <a:rPr lang="en-US" altLang="en-US" smtClean="0">
                <a:solidFill>
                  <a:srgbClr val="CC3399"/>
                </a:solidFill>
              </a:rPr>
              <a:t>same class </a:t>
            </a:r>
            <a:r>
              <a:rPr lang="en-US" altLang="en-US" smtClean="0"/>
              <a:t>or in a </a:t>
            </a:r>
            <a:r>
              <a:rPr lang="en-US" altLang="en-US" smtClean="0">
                <a:solidFill>
                  <a:srgbClr val="CC3399"/>
                </a:solidFill>
              </a:rPr>
              <a:t>subclass</a:t>
            </a:r>
            <a:r>
              <a:rPr lang="en-US" altLang="en-US" smtClean="0"/>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2970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3F430BDC-38CE-4BCD-90E3-B2207011F5A9}" type="slidenum">
              <a:rPr lang="en-US" altLang="en-US" sz="1200" smtClean="0">
                <a:solidFill>
                  <a:srgbClr val="898989"/>
                </a:solidFill>
              </a:rPr>
              <a:pPr>
                <a:spcBef>
                  <a:spcPct val="0"/>
                </a:spcBef>
                <a:buSzTx/>
                <a:buFontTx/>
                <a:buNone/>
              </a:pPr>
              <a:t>15</a:t>
            </a:fld>
            <a:endParaRPr lang="en-US" altLang="en-US" sz="1200" smtClean="0">
              <a:solidFill>
                <a:srgbClr val="898989"/>
              </a:solidFill>
            </a:endParaRPr>
          </a:p>
        </p:txBody>
      </p:sp>
      <p:sp>
        <p:nvSpPr>
          <p:cNvPr id="3" name="Rectangle 2"/>
          <p:cNvSpPr/>
          <p:nvPr/>
        </p:nvSpPr>
        <p:spPr>
          <a:xfrm>
            <a:off x="171800" y="4032703"/>
            <a:ext cx="8809923" cy="1200329"/>
          </a:xfrm>
          <a:prstGeom prst="rect">
            <a:avLst/>
          </a:prstGeom>
        </p:spPr>
        <p:txBody>
          <a:bodyPr wrap="square">
            <a:spAutoFit/>
          </a:bodyPr>
          <a:lstStyle/>
          <a:p>
            <a:pPr algn="just"/>
            <a:r>
              <a:rPr lang="en-GB" i="1" smtClean="0">
                <a:solidFill>
                  <a:srgbClr val="222426"/>
                </a:solidFill>
                <a:latin typeface="PT Sans"/>
              </a:rPr>
              <a:t>Note: When </a:t>
            </a:r>
            <a:r>
              <a:rPr lang="en-GB" i="1">
                <a:solidFill>
                  <a:srgbClr val="222426"/>
                </a:solidFill>
                <a:latin typeface="PT Sans"/>
              </a:rPr>
              <a:t>I say method signature I am not talking about return type of the method, for example if two methods have same name, same parameters and have different return type, then this is not a valid method overloading example. This will throw compilation error.</a:t>
            </a:r>
            <a:endParaRPr lang="en-US" i="1"/>
          </a:p>
        </p:txBody>
      </p:sp>
    </p:spTree>
    <p:extLst>
      <p:ext uri="{BB962C8B-B14F-4D97-AF65-F5344CB8AC3E}">
        <p14:creationId xmlns:p14="http://schemas.microsoft.com/office/powerpoint/2010/main" val="2648665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a:t>
            </a:r>
            <a:r>
              <a:rPr lang="en-US" smtClean="0"/>
              <a:t>of </a:t>
            </a:r>
            <a:r>
              <a:rPr lang="en-US"/>
              <a:t>Polymorphism </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
        <p:nvSpPr>
          <p:cNvPr id="7" name="Rectangle 6"/>
          <p:cNvSpPr/>
          <p:nvPr/>
        </p:nvSpPr>
        <p:spPr>
          <a:xfrm>
            <a:off x="350520" y="767925"/>
            <a:ext cx="8488680" cy="3308598"/>
          </a:xfrm>
          <a:prstGeom prst="rect">
            <a:avLst/>
          </a:prstGeom>
        </p:spPr>
        <p:txBody>
          <a:bodyPr wrap="square">
            <a:spAutoFit/>
          </a:bodyPr>
          <a:lstStyle/>
          <a:p>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SimpleCalculator {</a:t>
            </a:r>
          </a:p>
          <a:p>
            <a:endParaRPr lang="en-US" sz="900">
              <a:latin typeface="Consolas"/>
            </a:endParaRPr>
          </a:p>
          <a:p>
            <a:r>
              <a:rPr lang="en-US" sz="1600">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add(</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number2</a:t>
            </a:r>
            <a:r>
              <a:rPr lang="en-US" sz="1600" b="1">
                <a:solidFill>
                  <a:srgbClr val="000000"/>
                </a:solidFill>
                <a:latin typeface="Consolas"/>
              </a:rPr>
              <a:t>) {</a:t>
            </a:r>
          </a:p>
          <a:p>
            <a:r>
              <a:rPr lang="en-US" sz="1600">
                <a:solidFill>
                  <a:srgbClr val="000000"/>
                </a:solidFill>
                <a:latin typeface="Consolas"/>
              </a:rPr>
              <a:t>    </a:t>
            </a:r>
            <a:r>
              <a:rPr lang="en-US" sz="1600" b="1">
                <a:solidFill>
                  <a:srgbClr val="7F0055"/>
                </a:solidFill>
                <a:latin typeface="Consolas"/>
              </a:rPr>
              <a:t>return</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 </a:t>
            </a:r>
            <a:r>
              <a:rPr lang="en-US" sz="1600" b="1">
                <a:solidFill>
                  <a:srgbClr val="6A3E3E"/>
                </a:solidFill>
                <a:latin typeface="Consolas"/>
              </a:rPr>
              <a:t>number2</a:t>
            </a:r>
            <a:r>
              <a:rPr lang="en-US" sz="1600" b="1">
                <a:solidFill>
                  <a:srgbClr val="000000"/>
                </a:solidFill>
                <a:latin typeface="Consolas"/>
              </a:rPr>
              <a:t>;</a:t>
            </a:r>
          </a:p>
          <a:p>
            <a:r>
              <a:rPr lang="en-US" sz="1600">
                <a:solidFill>
                  <a:srgbClr val="000000"/>
                </a:solidFill>
                <a:latin typeface="Consolas"/>
              </a:rPr>
              <a:t>  }</a:t>
            </a:r>
          </a:p>
          <a:p>
            <a:endParaRPr lang="en-US" sz="1000">
              <a:latin typeface="Consolas"/>
            </a:endParaRPr>
          </a:p>
          <a:p>
            <a:r>
              <a:rPr lang="en-US" sz="1600">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add(</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number2</a:t>
            </a:r>
            <a:r>
              <a:rPr lang="en-US" sz="1600" b="1">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number3</a:t>
            </a:r>
            <a:r>
              <a:rPr lang="en-US" sz="1600" b="1">
                <a:solidFill>
                  <a:srgbClr val="000000"/>
                </a:solidFill>
                <a:latin typeface="Consolas"/>
              </a:rPr>
              <a:t>) {</a:t>
            </a:r>
          </a:p>
          <a:p>
            <a:r>
              <a:rPr lang="en-US" sz="1600">
                <a:solidFill>
                  <a:srgbClr val="000000"/>
                </a:solidFill>
                <a:latin typeface="Consolas"/>
              </a:rPr>
              <a:t>    </a:t>
            </a:r>
            <a:r>
              <a:rPr lang="en-US" sz="1600" b="1">
                <a:solidFill>
                  <a:srgbClr val="7F0055"/>
                </a:solidFill>
                <a:latin typeface="Consolas"/>
              </a:rPr>
              <a:t>return</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 </a:t>
            </a:r>
            <a:r>
              <a:rPr lang="en-US" sz="1600" b="1">
                <a:solidFill>
                  <a:srgbClr val="6A3E3E"/>
                </a:solidFill>
                <a:latin typeface="Consolas"/>
              </a:rPr>
              <a:t>number2</a:t>
            </a:r>
            <a:r>
              <a:rPr lang="en-US" sz="1600" b="1">
                <a:solidFill>
                  <a:srgbClr val="000000"/>
                </a:solidFill>
                <a:latin typeface="Consolas"/>
              </a:rPr>
              <a:t> + </a:t>
            </a:r>
            <a:r>
              <a:rPr lang="en-US" sz="1600" b="1">
                <a:solidFill>
                  <a:srgbClr val="6A3E3E"/>
                </a:solidFill>
                <a:latin typeface="Consolas"/>
              </a:rPr>
              <a:t>number3</a:t>
            </a:r>
            <a:r>
              <a:rPr lang="en-US" sz="1600" b="1">
                <a:solidFill>
                  <a:srgbClr val="000000"/>
                </a:solidFill>
                <a:latin typeface="Consolas"/>
              </a:rPr>
              <a:t>;</a:t>
            </a:r>
          </a:p>
          <a:p>
            <a:r>
              <a:rPr lang="en-US" sz="1600">
                <a:solidFill>
                  <a:srgbClr val="000000"/>
                </a:solidFill>
                <a:latin typeface="Consolas"/>
              </a:rPr>
              <a:t>  }</a:t>
            </a:r>
          </a:p>
          <a:p>
            <a:endParaRPr lang="en-US" sz="900">
              <a:latin typeface="Consolas"/>
            </a:endParaRPr>
          </a:p>
          <a:p>
            <a:r>
              <a:rPr lang="en-US" sz="1600">
                <a:solidFill>
                  <a:srgbClr val="000000"/>
                </a:solidFill>
                <a:latin typeface="Consolas"/>
              </a:rPr>
              <a:t>  </a:t>
            </a:r>
            <a:r>
              <a:rPr lang="en-US" sz="1600" b="1">
                <a:solidFill>
                  <a:srgbClr val="7F0055"/>
                </a:solidFill>
                <a:latin typeface="Consolas"/>
              </a:rPr>
              <a:t>double</a:t>
            </a:r>
            <a:r>
              <a:rPr lang="en-US" sz="1600" b="1">
                <a:solidFill>
                  <a:srgbClr val="000000"/>
                </a:solidFill>
                <a:latin typeface="Consolas"/>
              </a:rPr>
              <a:t> add(</a:t>
            </a:r>
            <a:r>
              <a:rPr lang="en-US" sz="1600" b="1">
                <a:solidFill>
                  <a:srgbClr val="7F0055"/>
                </a:solidFill>
                <a:latin typeface="Consolas"/>
              </a:rPr>
              <a:t>double</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a:t>
            </a:r>
            <a:r>
              <a:rPr lang="en-US" sz="1600" b="1">
                <a:solidFill>
                  <a:srgbClr val="7F0055"/>
                </a:solidFill>
                <a:latin typeface="Consolas"/>
              </a:rPr>
              <a:t>double</a:t>
            </a:r>
            <a:r>
              <a:rPr lang="en-US" sz="1600" b="1">
                <a:solidFill>
                  <a:srgbClr val="000000"/>
                </a:solidFill>
                <a:latin typeface="Consolas"/>
              </a:rPr>
              <a:t> </a:t>
            </a:r>
            <a:r>
              <a:rPr lang="en-US" sz="1600" b="1">
                <a:solidFill>
                  <a:srgbClr val="6A3E3E"/>
                </a:solidFill>
                <a:latin typeface="Consolas"/>
              </a:rPr>
              <a:t>number2</a:t>
            </a:r>
            <a:r>
              <a:rPr lang="en-US" sz="1600" b="1">
                <a:solidFill>
                  <a:srgbClr val="000000"/>
                </a:solidFill>
                <a:latin typeface="Consolas"/>
              </a:rPr>
              <a:t>) {</a:t>
            </a:r>
          </a:p>
          <a:p>
            <a:r>
              <a:rPr lang="en-US" sz="1600">
                <a:solidFill>
                  <a:srgbClr val="000000"/>
                </a:solidFill>
                <a:latin typeface="Consolas"/>
              </a:rPr>
              <a:t>    </a:t>
            </a:r>
            <a:r>
              <a:rPr lang="en-US" sz="1600" b="1">
                <a:solidFill>
                  <a:srgbClr val="7F0055"/>
                </a:solidFill>
                <a:latin typeface="Consolas"/>
              </a:rPr>
              <a:t>return</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 </a:t>
            </a:r>
            <a:r>
              <a:rPr lang="en-US" sz="1600" b="1">
                <a:solidFill>
                  <a:srgbClr val="6A3E3E"/>
                </a:solidFill>
                <a:latin typeface="Consolas"/>
              </a:rPr>
              <a:t>number2</a:t>
            </a:r>
            <a:r>
              <a:rPr lang="en-US" sz="1600" b="1">
                <a:solidFill>
                  <a:srgbClr val="000000"/>
                </a:solidFill>
                <a:latin typeface="Consolas"/>
              </a:rPr>
              <a:t>;</a:t>
            </a:r>
          </a:p>
          <a:p>
            <a:r>
              <a:rPr lang="en-US" sz="1600">
                <a:solidFill>
                  <a:srgbClr val="000000"/>
                </a:solidFill>
                <a:latin typeface="Consolas"/>
              </a:rPr>
              <a:t>  }</a:t>
            </a:r>
          </a:p>
          <a:p>
            <a:r>
              <a:rPr lang="en-US" sz="1600">
                <a:solidFill>
                  <a:srgbClr val="000000"/>
                </a:solidFill>
                <a:latin typeface="Consolas"/>
              </a:rPr>
              <a:t>}</a:t>
            </a:r>
          </a:p>
        </p:txBody>
      </p:sp>
      <p:sp>
        <p:nvSpPr>
          <p:cNvPr id="9" name="Rectangle 8"/>
          <p:cNvSpPr/>
          <p:nvPr/>
        </p:nvSpPr>
        <p:spPr>
          <a:xfrm>
            <a:off x="381000" y="3967400"/>
            <a:ext cx="8351520" cy="2462213"/>
          </a:xfrm>
          <a:prstGeom prst="rect">
            <a:avLst/>
          </a:prstGeom>
        </p:spPr>
        <p:txBody>
          <a:bodyPr wrap="square">
            <a:spAutoFit/>
          </a:bodyPr>
          <a:lstStyle/>
          <a:p>
            <a:endParaRPr lang="en-US" sz="1400">
              <a:latin typeface="Consolas"/>
            </a:endParaRPr>
          </a:p>
          <a:p>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TestSimpleCalculator {</a:t>
            </a:r>
          </a:p>
          <a:p>
            <a:endParaRPr lang="en-US" sz="1400">
              <a:latin typeface="Consolas"/>
            </a:endParaRP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a:solidFill>
                  <a:srgbClr val="6A3E3E"/>
                </a:solidFill>
                <a:latin typeface="Consolas"/>
              </a:rPr>
              <a:t>args</a:t>
            </a:r>
            <a:r>
              <a:rPr lang="en-US" sz="1400" b="1">
                <a:solidFill>
                  <a:srgbClr val="000000"/>
                </a:solidFill>
                <a:latin typeface="Consolas"/>
              </a:rPr>
              <a:t>) {</a:t>
            </a:r>
          </a:p>
          <a:p>
            <a:r>
              <a:rPr lang="en-US" sz="1400" smtClean="0">
                <a:solidFill>
                  <a:srgbClr val="000000"/>
                </a:solidFill>
                <a:latin typeface="Consolas"/>
              </a:rPr>
              <a:t>    SimpleCalculator </a:t>
            </a:r>
            <a:r>
              <a:rPr lang="en-US" sz="1400">
                <a:solidFill>
                  <a:srgbClr val="6A3E3E"/>
                </a:solidFill>
                <a:latin typeface="Consolas"/>
              </a:rPr>
              <a:t>simpleCalculator</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SimpleCalculator();</a:t>
            </a:r>
          </a:p>
          <a:p>
            <a:r>
              <a:rPr lang="en-US" sz="1400">
                <a:solidFill>
                  <a:srgbClr val="000000"/>
                </a:solidFill>
                <a:latin typeface="Consolas"/>
              </a:rPr>
              <a:t>    </a:t>
            </a:r>
          </a:p>
          <a:p>
            <a:r>
              <a:rPr lang="en-US" sz="1400">
                <a:solidFill>
                  <a:srgbClr val="000000"/>
                </a:solidFill>
                <a:latin typeface="Consolas"/>
              </a:rPr>
              <a:t>    </a:t>
            </a:r>
            <a:r>
              <a:rPr lang="en-US" sz="1400">
                <a:solidFill>
                  <a:srgbClr val="000000"/>
                </a:solidFill>
                <a:highlight>
                  <a:srgbClr val="D4D4D4"/>
                </a:highlight>
                <a:latin typeface="Consolas"/>
              </a:rPr>
              <a:t>System.</a:t>
            </a:r>
            <a:r>
              <a:rPr lang="en-US" sz="1400" b="1" i="1">
                <a:solidFill>
                  <a:srgbClr val="0000C0"/>
                </a:solidFill>
                <a:highlight>
                  <a:srgbClr val="D4D4D4"/>
                </a:highlight>
                <a:latin typeface="Consolas"/>
              </a:rPr>
              <a:t>out</a:t>
            </a:r>
            <a:r>
              <a:rPr lang="en-US" sz="1400" b="1" i="1">
                <a:solidFill>
                  <a:srgbClr val="000000"/>
                </a:solidFill>
                <a:highlight>
                  <a:srgbClr val="D4D4D4"/>
                </a:highlight>
                <a:latin typeface="Consolas"/>
              </a:rPr>
              <a:t>.println(</a:t>
            </a:r>
            <a:r>
              <a:rPr lang="en-US" sz="1400" b="1" i="1">
                <a:solidFill>
                  <a:srgbClr val="6A3E3E"/>
                </a:solidFill>
                <a:highlight>
                  <a:srgbClr val="D4D4D4"/>
                </a:highlight>
                <a:latin typeface="Consolas"/>
              </a:rPr>
              <a:t>simpleCalculator</a:t>
            </a:r>
            <a:r>
              <a:rPr lang="en-US" sz="1400" b="1" i="1">
                <a:solidFill>
                  <a:srgbClr val="000000"/>
                </a:solidFill>
                <a:highlight>
                  <a:srgbClr val="D4D4D4"/>
                </a:highlight>
                <a:latin typeface="Consolas"/>
              </a:rPr>
              <a:t>.add(10, 20));</a:t>
            </a:r>
          </a:p>
          <a:p>
            <a:r>
              <a:rPr lang="en-US" sz="1400">
                <a:solidFill>
                  <a:srgbClr val="000000"/>
                </a:solidFill>
                <a:latin typeface="Consolas"/>
              </a:rPr>
              <a:t>    </a:t>
            </a:r>
            <a:r>
              <a:rPr lang="en-US" sz="1400">
                <a:solidFill>
                  <a:srgbClr val="000000"/>
                </a:solidFill>
                <a:highlight>
                  <a:srgbClr val="D4D4D4"/>
                </a:highlight>
                <a:latin typeface="Consolas"/>
              </a:rPr>
              <a:t>System.</a:t>
            </a:r>
            <a:r>
              <a:rPr lang="en-US" sz="1400" b="1" i="1">
                <a:solidFill>
                  <a:srgbClr val="0000C0"/>
                </a:solidFill>
                <a:highlight>
                  <a:srgbClr val="D4D4D4"/>
                </a:highlight>
                <a:latin typeface="Consolas"/>
              </a:rPr>
              <a:t>out</a:t>
            </a:r>
            <a:r>
              <a:rPr lang="en-US" sz="1400" b="1" i="1">
                <a:solidFill>
                  <a:srgbClr val="000000"/>
                </a:solidFill>
                <a:highlight>
                  <a:srgbClr val="D4D4D4"/>
                </a:highlight>
                <a:latin typeface="Consolas"/>
              </a:rPr>
              <a:t>.println(</a:t>
            </a:r>
            <a:r>
              <a:rPr lang="en-US" sz="1400" b="1" i="1">
                <a:solidFill>
                  <a:srgbClr val="6A3E3E"/>
                </a:solidFill>
                <a:highlight>
                  <a:srgbClr val="D4D4D4"/>
                </a:highlight>
                <a:latin typeface="Consolas"/>
              </a:rPr>
              <a:t>simpleCalculator</a:t>
            </a:r>
            <a:r>
              <a:rPr lang="en-US" sz="1400" b="1" i="1">
                <a:solidFill>
                  <a:srgbClr val="000000"/>
                </a:solidFill>
                <a:highlight>
                  <a:srgbClr val="D4D4D4"/>
                </a:highlight>
                <a:latin typeface="Consolas"/>
              </a:rPr>
              <a:t>.add(10, 20, 30));</a:t>
            </a:r>
          </a:p>
          <a:p>
            <a:r>
              <a:rPr lang="en-US" sz="1400">
                <a:solidFill>
                  <a:srgbClr val="000000"/>
                </a:solidFill>
                <a:latin typeface="Consolas"/>
              </a:rPr>
              <a:t>    </a:t>
            </a:r>
            <a:r>
              <a:rPr lang="en-US" sz="1400">
                <a:solidFill>
                  <a:srgbClr val="000000"/>
                </a:solidFill>
                <a:highlight>
                  <a:srgbClr val="D4D4D4"/>
                </a:highlight>
                <a:latin typeface="Consolas"/>
              </a:rPr>
              <a:t>System.</a:t>
            </a:r>
            <a:r>
              <a:rPr lang="en-US" sz="1400" b="1" i="1">
                <a:solidFill>
                  <a:srgbClr val="0000C0"/>
                </a:solidFill>
                <a:highlight>
                  <a:srgbClr val="D4D4D4"/>
                </a:highlight>
                <a:latin typeface="Consolas"/>
              </a:rPr>
              <a:t>out</a:t>
            </a:r>
            <a:r>
              <a:rPr lang="en-US" sz="1400" b="1" i="1">
                <a:solidFill>
                  <a:srgbClr val="000000"/>
                </a:solidFill>
                <a:highlight>
                  <a:srgbClr val="D4D4D4"/>
                </a:highlight>
                <a:latin typeface="Consolas"/>
              </a:rPr>
              <a:t>.println(</a:t>
            </a:r>
            <a:r>
              <a:rPr lang="en-US" sz="1400" b="1" i="1">
                <a:solidFill>
                  <a:srgbClr val="6A3E3E"/>
                </a:solidFill>
                <a:highlight>
                  <a:srgbClr val="D4D4D4"/>
                </a:highlight>
                <a:latin typeface="Consolas"/>
              </a:rPr>
              <a:t>simpleCalculator</a:t>
            </a:r>
            <a:r>
              <a:rPr lang="en-US" sz="1400" b="1" i="1">
                <a:solidFill>
                  <a:srgbClr val="000000"/>
                </a:solidFill>
                <a:highlight>
                  <a:srgbClr val="D4D4D4"/>
                </a:highlight>
                <a:latin typeface="Consolas"/>
              </a:rPr>
              <a:t>.add(12.5, 20.5));</a:t>
            </a:r>
          </a:p>
          <a:p>
            <a:r>
              <a:rPr lang="en-US" sz="1400">
                <a:solidFill>
                  <a:srgbClr val="000000"/>
                </a:solidFill>
                <a:latin typeface="Consolas"/>
              </a:rPr>
              <a:t>  </a:t>
            </a:r>
            <a:r>
              <a:rPr lang="en-US" sz="1400" smtClean="0">
                <a:solidFill>
                  <a:srgbClr val="000000"/>
                </a:solidFill>
                <a:latin typeface="Consolas"/>
              </a:rPr>
              <a:t>}</a:t>
            </a:r>
            <a:endParaRPr lang="en-US" sz="1400">
              <a:latin typeface="Consolas"/>
            </a:endParaRPr>
          </a:p>
          <a:p>
            <a:r>
              <a:rPr lang="en-US" sz="1400">
                <a:solidFill>
                  <a:srgbClr val="000000"/>
                </a:solidFill>
                <a:latin typeface="Consolas"/>
              </a:rPr>
              <a:t>}</a:t>
            </a:r>
          </a:p>
        </p:txBody>
      </p:sp>
    </p:spTree>
    <p:extLst>
      <p:ext uri="{BB962C8B-B14F-4D97-AF65-F5344CB8AC3E}">
        <p14:creationId xmlns:p14="http://schemas.microsoft.com/office/powerpoint/2010/main" val="339047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a:t>Method Overloading and Type Promotion</a:t>
            </a:r>
            <a:endParaRPr lang="en-US" sz="2400"/>
          </a:p>
        </p:txBody>
      </p:sp>
      <p:sp>
        <p:nvSpPr>
          <p:cNvPr id="3" name="Content Placeholder 2"/>
          <p:cNvSpPr>
            <a:spLocks noGrp="1"/>
          </p:cNvSpPr>
          <p:nvPr>
            <p:ph idx="1"/>
          </p:nvPr>
        </p:nvSpPr>
        <p:spPr/>
        <p:txBody>
          <a:bodyPr>
            <a:normAutofit/>
          </a:bodyPr>
          <a:lstStyle/>
          <a:p>
            <a:pPr algn="just"/>
            <a:r>
              <a:rPr lang="en-GB" sz="2000"/>
              <a:t>One type is promoted to another implicitly if no matching datatype </a:t>
            </a:r>
            <a:r>
              <a:rPr lang="en-GB" sz="2000"/>
              <a:t>is </a:t>
            </a:r>
            <a:r>
              <a:rPr lang="en-GB" sz="2000" smtClean="0"/>
              <a:t>found:</a:t>
            </a:r>
            <a:endParaRPr lang="en-US" sz="20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pic>
        <p:nvPicPr>
          <p:cNvPr id="1026" name="Picture 2" descr="Java Method Overloading with Type Promo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1589427"/>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96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latin typeface="Arial" panose="020B0604020202020204" pitchFamily="34" charset="0"/>
              </a:rPr>
              <a:t>Practice time</a:t>
            </a:r>
          </a:p>
        </p:txBody>
      </p:sp>
      <p:sp>
        <p:nvSpPr>
          <p:cNvPr id="60419" name="Rectangle 3"/>
          <p:cNvSpPr>
            <a:spLocks noGrp="1" noChangeArrowheads="1"/>
          </p:cNvSpPr>
          <p:nvPr>
            <p:ph idx="1"/>
          </p:nvPr>
        </p:nvSpPr>
        <p:spPr/>
        <p:txBody>
          <a:bodyPr/>
          <a:lstStyle/>
          <a:p>
            <a:pPr algn="just" eaLnBrk="1" hangingPunct="1">
              <a:spcBef>
                <a:spcPts val="600"/>
              </a:spcBef>
              <a:spcAft>
                <a:spcPts val="600"/>
              </a:spcAft>
              <a:buSzTx/>
              <a:buFont typeface="Wingdings" panose="05000000000000000000" pitchFamily="2" charset="2"/>
              <a:buBlip>
                <a:blip r:embed="rId3"/>
              </a:buBlip>
            </a:pPr>
            <a:r>
              <a:rPr lang="en-US" altLang="en-US" sz="2000" smtClean="0"/>
              <a:t>A program calculates and displays bonus amounts to pay various types of employees. There are 3 separate departments, numbered 1, 2, and 3. </a:t>
            </a:r>
          </a:p>
          <a:p>
            <a:pPr lvl="1" algn="just" eaLnBrk="1" hangingPunct="1">
              <a:spcBef>
                <a:spcPts val="600"/>
              </a:spcBef>
              <a:spcAft>
                <a:spcPts val="600"/>
              </a:spcAft>
            </a:pPr>
            <a:r>
              <a:rPr lang="en-US" altLang="en-US" sz="1600" b="1" i="1" smtClean="0"/>
              <a:t>Department 1</a:t>
            </a:r>
            <a:r>
              <a:rPr lang="en-US" altLang="en-US" sz="1600" smtClean="0"/>
              <a:t> employees are paid a bonus based on their sales: If their sales amount is over $5000 they get 5% of those sales, otherwise they get nothing. </a:t>
            </a:r>
          </a:p>
          <a:p>
            <a:pPr lvl="1" algn="just" eaLnBrk="1" hangingPunct="1">
              <a:spcBef>
                <a:spcPts val="600"/>
              </a:spcBef>
              <a:spcAft>
                <a:spcPts val="600"/>
              </a:spcAft>
            </a:pPr>
            <a:r>
              <a:rPr lang="en-US" altLang="en-US" sz="1600" b="1" i="1" smtClean="0"/>
              <a:t>Department 2 </a:t>
            </a:r>
            <a:r>
              <a:rPr lang="en-US" altLang="en-US" sz="1600" smtClean="0"/>
              <a:t>employees are paid a bonus based on the number of units they sell: They get $100 per unit sold, and an extra $50 per unit if they sell more than 25 units; if they sell no units, they get nothing. </a:t>
            </a:r>
          </a:p>
          <a:p>
            <a:pPr lvl="1" algn="just" eaLnBrk="1" hangingPunct="1">
              <a:spcBef>
                <a:spcPts val="600"/>
              </a:spcBef>
              <a:spcAft>
                <a:spcPts val="600"/>
              </a:spcAft>
            </a:pPr>
            <a:r>
              <a:rPr lang="en-US" altLang="en-US" sz="1600" b="1" i="1" smtClean="0"/>
              <a:t>Department 3</a:t>
            </a:r>
            <a:r>
              <a:rPr lang="en-US" altLang="en-US" sz="1600" smtClean="0"/>
              <a:t> employees assemble parts in the plant and are paid a bonus of 10 cents per part if they reach a certain level: Part-time employees must assemble more than 250 parts to get the 10-cent-per-part bonus, and full-time employees must assemble more than 700.</a:t>
            </a:r>
          </a:p>
          <a:p>
            <a:pPr algn="just" eaLnBrk="1" hangingPunct="1">
              <a:spcBef>
                <a:spcPts val="600"/>
              </a:spcBef>
              <a:spcAft>
                <a:spcPts val="600"/>
              </a:spcAft>
              <a:buSzTx/>
              <a:buFont typeface="Wingdings" panose="05000000000000000000" pitchFamily="2" charset="2"/>
              <a:buBlip>
                <a:blip r:embed="rId3"/>
              </a:buBlip>
            </a:pPr>
            <a:r>
              <a:rPr lang="en-US" altLang="en-US" sz="2000" smtClean="0"/>
              <a:t>Write a set of 3 overloaded methods called getBonus() that works with the program below, according to the specifications described above.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18</a:t>
            </a:fld>
            <a:endParaRPr lang="en-US"/>
          </a:p>
        </p:txBody>
      </p:sp>
      <p:pic>
        <p:nvPicPr>
          <p:cNvPr id="30724" name="Picture 6" descr="https://encrypted-tbn3.gstatic.com/images?q=tbn:ANd9GcRBqkmbkn0yr7fFssFxXP0XuSxEz4QenaDYjiHm9XKkM4jabyofa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818" y="5070506"/>
            <a:ext cx="1297408" cy="131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372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 Overriding</a:t>
            </a:r>
            <a:endParaRPr lang="en-US"/>
          </a:p>
        </p:txBody>
      </p:sp>
      <p:sp>
        <p:nvSpPr>
          <p:cNvPr id="3" name="Content Placeholder 2"/>
          <p:cNvSpPr>
            <a:spLocks noGrp="1"/>
          </p:cNvSpPr>
          <p:nvPr>
            <p:ph idx="1"/>
          </p:nvPr>
        </p:nvSpPr>
        <p:spPr/>
        <p:txBody>
          <a:bodyPr>
            <a:normAutofit/>
          </a:bodyPr>
          <a:lstStyle/>
          <a:p>
            <a:pPr algn="just">
              <a:lnSpc>
                <a:spcPct val="120000"/>
              </a:lnSpc>
              <a:spcBef>
                <a:spcPts val="600"/>
              </a:spcBef>
              <a:spcAft>
                <a:spcPts val="600"/>
              </a:spcAft>
            </a:pPr>
            <a:r>
              <a:rPr lang="en-US" sz="2000"/>
              <a:t>Declaring a method in </a:t>
            </a:r>
            <a:r>
              <a:rPr lang="en-US" sz="2000" b="1"/>
              <a:t>subclass</a:t>
            </a:r>
            <a:r>
              <a:rPr lang="en-US" sz="2000"/>
              <a:t> which is already present in </a:t>
            </a:r>
            <a:r>
              <a:rPr lang="en-US" sz="2000" b="1"/>
              <a:t>parent class</a:t>
            </a:r>
            <a:r>
              <a:rPr lang="en-US" sz="2000"/>
              <a:t> is known as method overriding</a:t>
            </a:r>
            <a:r>
              <a:rPr lang="en-US" sz="2000" smtClean="0"/>
              <a:t>.</a:t>
            </a:r>
          </a:p>
          <a:p>
            <a:pPr algn="just">
              <a:lnSpc>
                <a:spcPct val="120000"/>
              </a:lnSpc>
              <a:spcBef>
                <a:spcPts val="600"/>
              </a:spcBef>
              <a:spcAft>
                <a:spcPts val="600"/>
              </a:spcAft>
            </a:pPr>
            <a:r>
              <a:rPr lang="en-US" sz="2000"/>
              <a:t>The main advantage of method overriding </a:t>
            </a:r>
            <a:r>
              <a:rPr lang="en-US" sz="2000" smtClean="0"/>
              <a:t>is:</a:t>
            </a:r>
          </a:p>
          <a:p>
            <a:pPr lvl="1" algn="just">
              <a:lnSpc>
                <a:spcPct val="120000"/>
              </a:lnSpc>
              <a:spcBef>
                <a:spcPts val="600"/>
              </a:spcBef>
              <a:spcAft>
                <a:spcPts val="600"/>
              </a:spcAft>
            </a:pPr>
            <a:r>
              <a:rPr lang="en-US" sz="1800" smtClean="0"/>
              <a:t>the </a:t>
            </a:r>
            <a:r>
              <a:rPr lang="en-US" sz="1800"/>
              <a:t>class can give its own specific implementation to a inherited method without even modifying the parent class(base class</a:t>
            </a:r>
            <a:r>
              <a:rPr lang="en-US" sz="1800" smtClean="0"/>
              <a:t>).</a:t>
            </a:r>
            <a:endParaRPr lang="en-US" sz="2000" smtClean="0"/>
          </a:p>
          <a:p>
            <a:pPr algn="just">
              <a:lnSpc>
                <a:spcPct val="120000"/>
              </a:lnSpc>
              <a:spcBef>
                <a:spcPts val="600"/>
              </a:spcBef>
              <a:spcAft>
                <a:spcPts val="600"/>
              </a:spcAft>
            </a:pPr>
            <a:r>
              <a:rPr lang="en-US" sz="2000" b="1"/>
              <a:t>Rules of method overriding in </a:t>
            </a:r>
            <a:r>
              <a:rPr lang="en-US" sz="2000" b="1" smtClean="0"/>
              <a:t>Java:</a:t>
            </a:r>
          </a:p>
          <a:p>
            <a:pPr lvl="1" algn="just">
              <a:lnSpc>
                <a:spcPct val="120000"/>
              </a:lnSpc>
              <a:spcBef>
                <a:spcPts val="600"/>
              </a:spcBef>
              <a:spcAft>
                <a:spcPts val="600"/>
              </a:spcAft>
            </a:pPr>
            <a:r>
              <a:rPr lang="en-GB" sz="1800" smtClean="0">
                <a:solidFill>
                  <a:srgbClr val="FF0000"/>
                </a:solidFill>
              </a:rPr>
              <a:t>Method name: </a:t>
            </a:r>
            <a:r>
              <a:rPr lang="en-GB" sz="1800" smtClean="0"/>
              <a:t>method </a:t>
            </a:r>
            <a:r>
              <a:rPr lang="en-GB" sz="1800"/>
              <a:t>must have the same name as in the </a:t>
            </a:r>
            <a:r>
              <a:rPr lang="en-GB" sz="1800"/>
              <a:t>parent </a:t>
            </a:r>
            <a:r>
              <a:rPr lang="en-GB" sz="1800" smtClean="0"/>
              <a:t>class.</a:t>
            </a:r>
            <a:endParaRPr lang="en-US" sz="1800" smtClean="0">
              <a:solidFill>
                <a:srgbClr val="FF0000"/>
              </a:solidFill>
            </a:endParaRPr>
          </a:p>
          <a:p>
            <a:pPr lvl="1" algn="just">
              <a:lnSpc>
                <a:spcPct val="120000"/>
              </a:lnSpc>
              <a:spcBef>
                <a:spcPts val="600"/>
              </a:spcBef>
              <a:spcAft>
                <a:spcPts val="600"/>
              </a:spcAft>
            </a:pPr>
            <a:r>
              <a:rPr lang="en-US" sz="1800" smtClean="0">
                <a:solidFill>
                  <a:srgbClr val="FF0000"/>
                </a:solidFill>
              </a:rPr>
              <a:t>Argument </a:t>
            </a:r>
            <a:r>
              <a:rPr lang="en-US" sz="1800">
                <a:solidFill>
                  <a:srgbClr val="FF0000"/>
                </a:solidFill>
              </a:rPr>
              <a:t>list</a:t>
            </a:r>
            <a:r>
              <a:rPr lang="en-US" sz="1800"/>
              <a:t>: must be same as that of the method in parent </a:t>
            </a:r>
            <a:r>
              <a:rPr lang="en-US" sz="1800" smtClean="0"/>
              <a:t>class,</a:t>
            </a:r>
          </a:p>
          <a:p>
            <a:pPr lvl="1" algn="just">
              <a:lnSpc>
                <a:spcPct val="120000"/>
              </a:lnSpc>
              <a:spcBef>
                <a:spcPts val="600"/>
              </a:spcBef>
              <a:spcAft>
                <a:spcPts val="600"/>
              </a:spcAft>
            </a:pPr>
            <a:r>
              <a:rPr lang="en-US" sz="1800">
                <a:solidFill>
                  <a:srgbClr val="FF0000"/>
                </a:solidFill>
              </a:rPr>
              <a:t>Access Modifier</a:t>
            </a:r>
            <a:r>
              <a:rPr lang="en-US" sz="1800"/>
              <a:t>: cannot be more restrictive than the overridden method of parent </a:t>
            </a:r>
            <a:r>
              <a:rPr lang="en-US" sz="1800" smtClean="0"/>
              <a:t>class.</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spTree>
    <p:extLst>
      <p:ext uri="{BB962C8B-B14F-4D97-AF65-F5344CB8AC3E}">
        <p14:creationId xmlns:p14="http://schemas.microsoft.com/office/powerpoint/2010/main" val="3802301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hangingPunct="1"/>
            <a:r>
              <a:rPr lang="en-US" smtClean="0"/>
              <a:t>Table of contents</a:t>
            </a:r>
            <a:endParaRPr lang="en-US" smtClean="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2</a:t>
            </a:fld>
            <a:endParaRPr lang="en-US"/>
          </a:p>
        </p:txBody>
      </p:sp>
      <p:sp>
        <p:nvSpPr>
          <p:cNvPr id="7" name="Content Placeholder 6"/>
          <p:cNvSpPr>
            <a:spLocks noGrp="1"/>
          </p:cNvSpPr>
          <p:nvPr>
            <p:ph idx="1"/>
          </p:nvPr>
        </p:nvSpPr>
        <p:spPr>
          <a:xfrm>
            <a:off x="1175658" y="703146"/>
            <a:ext cx="7184572" cy="5408094"/>
          </a:xfrm>
        </p:spPr>
        <p:txBody>
          <a:bodyPr>
            <a:noAutofit/>
          </a:bodyPr>
          <a:lstStyle/>
          <a:p>
            <a:pPr>
              <a:lnSpc>
                <a:spcPct val="114000"/>
              </a:lnSpc>
              <a:spcBef>
                <a:spcPts val="600"/>
              </a:spcBef>
              <a:spcAft>
                <a:spcPts val="600"/>
              </a:spcAft>
              <a:buFont typeface="Candara" panose="020E0502030303020204" pitchFamily="34" charset="0"/>
              <a:buChar char="◊"/>
            </a:pPr>
            <a:r>
              <a:rPr lang="en-US" altLang="en-US" sz="2800" b="1" smtClean="0">
                <a:cs typeface="Arial" charset="0"/>
              </a:rPr>
              <a:t>Polymorphism</a:t>
            </a:r>
            <a:endParaRPr lang="en-US" altLang="en-US" sz="2800" b="1">
              <a:cs typeface="Arial" charset="0"/>
            </a:endParaRPr>
          </a:p>
          <a:p>
            <a:pPr lvl="1">
              <a:lnSpc>
                <a:spcPct val="114000"/>
              </a:lnSpc>
              <a:spcBef>
                <a:spcPts val="600"/>
              </a:spcBef>
              <a:spcAft>
                <a:spcPts val="600"/>
              </a:spcAft>
              <a:defRPr/>
            </a:pPr>
            <a:r>
              <a:rPr lang="en-US" altLang="en-US" sz="2400">
                <a:solidFill>
                  <a:srgbClr val="FF00FF"/>
                </a:solidFill>
                <a:cs typeface="Arial" charset="0"/>
              </a:rPr>
              <a:t>Types of </a:t>
            </a:r>
            <a:r>
              <a:rPr lang="en-US" altLang="en-US" sz="2400" smtClean="0">
                <a:solidFill>
                  <a:srgbClr val="FF00FF"/>
                </a:solidFill>
                <a:cs typeface="Arial" charset="0"/>
              </a:rPr>
              <a:t>Polymorphism</a:t>
            </a:r>
            <a:endParaRPr lang="en-US" altLang="en-US" sz="2400">
              <a:solidFill>
                <a:srgbClr val="FF00FF"/>
              </a:solidFill>
              <a:cs typeface="Arial" charset="0"/>
            </a:endParaRPr>
          </a:p>
          <a:p>
            <a:pPr lvl="1">
              <a:lnSpc>
                <a:spcPct val="114000"/>
              </a:lnSpc>
              <a:spcBef>
                <a:spcPts val="600"/>
              </a:spcBef>
              <a:spcAft>
                <a:spcPts val="600"/>
              </a:spcAft>
              <a:defRPr/>
            </a:pPr>
            <a:r>
              <a:rPr lang="en-US" altLang="en-US" sz="2400" smtClean="0">
                <a:solidFill>
                  <a:srgbClr val="FF00FF"/>
                </a:solidFill>
                <a:cs typeface="Arial" charset="0"/>
              </a:rPr>
              <a:t>Method Overloadding</a:t>
            </a:r>
          </a:p>
          <a:p>
            <a:pPr lvl="1">
              <a:lnSpc>
                <a:spcPct val="114000"/>
              </a:lnSpc>
              <a:spcBef>
                <a:spcPts val="600"/>
              </a:spcBef>
              <a:spcAft>
                <a:spcPts val="600"/>
              </a:spcAft>
              <a:defRPr/>
            </a:pPr>
            <a:r>
              <a:rPr lang="en-US" altLang="en-US" sz="2400" smtClean="0">
                <a:solidFill>
                  <a:srgbClr val="FF00FF"/>
                </a:solidFill>
                <a:cs typeface="Arial" charset="0"/>
              </a:rPr>
              <a:t>Method </a:t>
            </a:r>
            <a:r>
              <a:rPr lang="en-US" altLang="en-US" sz="2400" smtClean="0">
                <a:solidFill>
                  <a:srgbClr val="FF00FF"/>
                </a:solidFill>
                <a:cs typeface="Arial" charset="0"/>
              </a:rPr>
              <a:t>Overriding</a:t>
            </a:r>
          </a:p>
          <a:p>
            <a:pPr lvl="1">
              <a:lnSpc>
                <a:spcPct val="114000"/>
              </a:lnSpc>
              <a:spcBef>
                <a:spcPts val="600"/>
              </a:spcBef>
              <a:spcAft>
                <a:spcPts val="600"/>
              </a:spcAft>
              <a:defRPr/>
            </a:pPr>
            <a:r>
              <a:rPr lang="en-US" altLang="en-US" sz="2400">
                <a:solidFill>
                  <a:srgbClr val="FF00FF"/>
                </a:solidFill>
                <a:cs typeface="Arial" charset="0"/>
              </a:rPr>
              <a:t>Static and Dynamic binding</a:t>
            </a:r>
            <a:r>
              <a:rPr lang="en-US" altLang="en-US" sz="2400">
                <a:solidFill>
                  <a:srgbClr val="FF00FF"/>
                </a:solidFill>
                <a:cs typeface="Arial" charset="0"/>
              </a:rPr>
              <a:t> </a:t>
            </a:r>
            <a:endParaRPr lang="en-US" altLang="en-US" sz="2400" smtClean="0">
              <a:solidFill>
                <a:srgbClr val="FF00FF"/>
              </a:solidFill>
              <a:cs typeface="Arial" charset="0"/>
            </a:endParaRPr>
          </a:p>
          <a:p>
            <a:pPr>
              <a:lnSpc>
                <a:spcPct val="114000"/>
              </a:lnSpc>
              <a:spcBef>
                <a:spcPts val="600"/>
              </a:spcBef>
              <a:spcAft>
                <a:spcPts val="600"/>
              </a:spcAft>
              <a:buFont typeface="Candara" panose="020E0502030303020204" pitchFamily="34" charset="0"/>
              <a:buChar char="◊"/>
              <a:defRPr/>
            </a:pPr>
            <a:r>
              <a:rPr lang="en-US" sz="2800" b="1" smtClean="0">
                <a:cs typeface="Arial" charset="0"/>
              </a:rPr>
              <a:t>Abstraction</a:t>
            </a:r>
            <a:endParaRPr lang="en-US" sz="2800" b="1" smtClean="0">
              <a:cs typeface="Arial" charset="0"/>
            </a:endParaRPr>
          </a:p>
          <a:p>
            <a:pPr lvl="1">
              <a:lnSpc>
                <a:spcPct val="114000"/>
              </a:lnSpc>
              <a:spcBef>
                <a:spcPts val="600"/>
              </a:spcBef>
              <a:spcAft>
                <a:spcPts val="600"/>
              </a:spcAft>
              <a:defRPr/>
            </a:pPr>
            <a:r>
              <a:rPr lang="en-US" sz="2400">
                <a:solidFill>
                  <a:srgbClr val="FF00FF"/>
                </a:solidFill>
                <a:cs typeface="Arial" charset="0"/>
              </a:rPr>
              <a:t>Abstract</a:t>
            </a:r>
            <a:r>
              <a:rPr lang="en-US" sz="2400">
                <a:solidFill>
                  <a:srgbClr val="FF00FF"/>
                </a:solidFill>
                <a:cs typeface="Arial" charset="0"/>
              </a:rPr>
              <a:t> </a:t>
            </a:r>
            <a:r>
              <a:rPr lang="en-US" sz="2400">
                <a:solidFill>
                  <a:srgbClr val="FF00FF"/>
                </a:solidFill>
                <a:cs typeface="Arial" charset="0"/>
              </a:rPr>
              <a:t>class</a:t>
            </a:r>
          </a:p>
          <a:p>
            <a:pPr lvl="1">
              <a:lnSpc>
                <a:spcPct val="114000"/>
              </a:lnSpc>
              <a:spcBef>
                <a:spcPts val="600"/>
              </a:spcBef>
              <a:spcAft>
                <a:spcPts val="600"/>
              </a:spcAft>
              <a:defRPr/>
            </a:pPr>
            <a:r>
              <a:rPr lang="en-US" sz="2400">
                <a:solidFill>
                  <a:srgbClr val="FF00FF"/>
                </a:solidFill>
                <a:cs typeface="Arial" charset="0"/>
              </a:rPr>
              <a:t>Interfaces</a:t>
            </a:r>
          </a:p>
        </p:txBody>
      </p:sp>
    </p:spTree>
    <p:extLst>
      <p:ext uri="{BB962C8B-B14F-4D97-AF65-F5344CB8AC3E}">
        <p14:creationId xmlns:p14="http://schemas.microsoft.com/office/powerpoint/2010/main" val="626372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Overriding Examples</a:t>
            </a:r>
            <a:endParaRPr lang="en-US"/>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r>
              <a:rPr lang="en-US" b="1">
                <a:solidFill>
                  <a:srgbClr val="7F0055"/>
                </a:solidFill>
                <a:latin typeface="Consolas"/>
              </a:rPr>
              <a:t>class</a:t>
            </a:r>
            <a:r>
              <a:rPr lang="en-US" b="1">
                <a:solidFill>
                  <a:srgbClr val="000000"/>
                </a:solidFill>
                <a:latin typeface="Consolas"/>
              </a:rPr>
              <a:t> Mammal {</a:t>
            </a:r>
          </a:p>
          <a:p>
            <a:pPr marL="0" indent="0">
              <a:buNone/>
            </a:pPr>
            <a:r>
              <a:rPr lang="en-US">
                <a:solidFill>
                  <a:srgbClr val="000000"/>
                </a:solidFill>
                <a:latin typeface="Consolas"/>
              </a:rPr>
              <a:t>    String makeNoise() {</a:t>
            </a:r>
          </a:p>
          <a:p>
            <a:pPr marL="0" indent="0">
              <a:buNone/>
            </a:pPr>
            <a:r>
              <a:rPr lang="en-US">
                <a:solidFill>
                  <a:srgbClr val="000000"/>
                </a:solidFill>
                <a:latin typeface="Consolas"/>
              </a:rPr>
              <a:t>        </a:t>
            </a:r>
            <a:r>
              <a:rPr lang="en-US" b="1">
                <a:solidFill>
                  <a:srgbClr val="7F0055"/>
                </a:solidFill>
                <a:latin typeface="Consolas"/>
              </a:rPr>
              <a:t>return</a:t>
            </a:r>
            <a:r>
              <a:rPr lang="en-US" b="1">
                <a:solidFill>
                  <a:srgbClr val="000000"/>
                </a:solidFill>
                <a:latin typeface="Consolas"/>
              </a:rPr>
              <a:t> </a:t>
            </a:r>
            <a:r>
              <a:rPr lang="en-US" b="1">
                <a:solidFill>
                  <a:srgbClr val="2A00FF"/>
                </a:solidFill>
                <a:latin typeface="Consolas"/>
              </a:rPr>
              <a:t>"generic noise"</a:t>
            </a:r>
            <a:r>
              <a:rPr lang="en-US" b="1">
                <a:solidFill>
                  <a:srgbClr val="000000"/>
                </a:solidFill>
                <a:latin typeface="Consolas"/>
              </a:rPr>
              <a:t>;</a:t>
            </a:r>
          </a:p>
          <a:p>
            <a:pPr marL="0" indent="0">
              <a:buNone/>
            </a:pPr>
            <a:r>
              <a:rPr lang="en-US">
                <a:solidFill>
                  <a:srgbClr val="000000"/>
                </a:solidFill>
                <a:latin typeface="Consolas"/>
              </a:rPr>
              <a:t>    }</a:t>
            </a:r>
          </a:p>
          <a:p>
            <a:pPr marL="0" indent="0">
              <a:buNone/>
            </a:pPr>
            <a:r>
              <a:rPr lang="en-US">
                <a:solidFill>
                  <a:srgbClr val="000000"/>
                </a:solidFill>
                <a:latin typeface="Consolas"/>
              </a:rPr>
              <a:t>}</a:t>
            </a:r>
          </a:p>
          <a:p>
            <a:pPr marL="0" indent="0">
              <a:buNone/>
            </a:pPr>
            <a:endParaRPr lang="en-US">
              <a:latin typeface="Consolas"/>
            </a:endParaRPr>
          </a:p>
          <a:p>
            <a:pPr marL="0" indent="0">
              <a:buNone/>
            </a:pPr>
            <a:r>
              <a:rPr lang="en-US" b="1">
                <a:solidFill>
                  <a:srgbClr val="7F0055"/>
                </a:solidFill>
                <a:latin typeface="Consolas"/>
              </a:rPr>
              <a:t>class</a:t>
            </a:r>
            <a:r>
              <a:rPr lang="en-US" b="1">
                <a:solidFill>
                  <a:srgbClr val="000000"/>
                </a:solidFill>
                <a:latin typeface="Consolas"/>
              </a:rPr>
              <a:t> Zebra </a:t>
            </a:r>
            <a:r>
              <a:rPr lang="en-US" b="1">
                <a:solidFill>
                  <a:srgbClr val="7F0055"/>
                </a:solidFill>
                <a:latin typeface="Consolas"/>
              </a:rPr>
              <a:t>extends</a:t>
            </a:r>
            <a:r>
              <a:rPr lang="en-US" b="1">
                <a:solidFill>
                  <a:srgbClr val="000000"/>
                </a:solidFill>
                <a:latin typeface="Consolas"/>
              </a:rPr>
              <a:t> Mammal {</a:t>
            </a:r>
          </a:p>
          <a:p>
            <a:pPr marL="0" indent="0">
              <a:buNone/>
            </a:pPr>
            <a:r>
              <a:rPr lang="en-US">
                <a:solidFill>
                  <a:srgbClr val="000000"/>
                </a:solidFill>
                <a:latin typeface="Consolas"/>
              </a:rPr>
              <a:t>    String makeNoise() {</a:t>
            </a:r>
          </a:p>
          <a:p>
            <a:pPr marL="0" indent="0">
              <a:buNone/>
            </a:pPr>
            <a:r>
              <a:rPr lang="en-US">
                <a:solidFill>
                  <a:srgbClr val="000000"/>
                </a:solidFill>
                <a:latin typeface="Consolas"/>
              </a:rPr>
              <a:t>        </a:t>
            </a:r>
            <a:r>
              <a:rPr lang="en-US" b="1">
                <a:solidFill>
                  <a:srgbClr val="7F0055"/>
                </a:solidFill>
                <a:latin typeface="Consolas"/>
              </a:rPr>
              <a:t>return</a:t>
            </a:r>
            <a:r>
              <a:rPr lang="en-US" b="1">
                <a:solidFill>
                  <a:srgbClr val="000000"/>
                </a:solidFill>
                <a:latin typeface="Consolas"/>
              </a:rPr>
              <a:t> </a:t>
            </a:r>
            <a:r>
              <a:rPr lang="en-US" b="1">
                <a:solidFill>
                  <a:srgbClr val="2A00FF"/>
                </a:solidFill>
                <a:latin typeface="Consolas"/>
              </a:rPr>
              <a:t>"bray"</a:t>
            </a:r>
            <a:r>
              <a:rPr lang="en-US" b="1">
                <a:solidFill>
                  <a:srgbClr val="000000"/>
                </a:solidFill>
                <a:latin typeface="Consolas"/>
              </a:rPr>
              <a:t>;</a:t>
            </a:r>
          </a:p>
          <a:p>
            <a:pPr marL="0" indent="0">
              <a:buNone/>
            </a:pPr>
            <a:r>
              <a:rPr lang="en-US">
                <a:solidFill>
                  <a:srgbClr val="000000"/>
                </a:solidFill>
                <a:latin typeface="Consolas"/>
              </a:rPr>
              <a:t>    }</a:t>
            </a:r>
          </a:p>
          <a:p>
            <a:pPr marL="0" indent="0">
              <a:buNone/>
            </a:pPr>
            <a:r>
              <a:rPr lang="en-US">
                <a:solidFill>
                  <a:srgbClr val="000000"/>
                </a:solidFill>
                <a:latin typeface="Consolas"/>
              </a:rPr>
              <a:t>}</a:t>
            </a:r>
          </a:p>
          <a:p>
            <a:pPr marL="0" indent="0">
              <a:buNone/>
            </a:pPr>
            <a:endParaRPr lang="en-US">
              <a:latin typeface="Consolas"/>
            </a:endParaRPr>
          </a:p>
          <a:p>
            <a:pPr marL="0" indent="0">
              <a:buNone/>
            </a:pPr>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ZooKeeper {</a:t>
            </a:r>
          </a:p>
          <a:p>
            <a:pPr marL="0" indent="0">
              <a:buNone/>
            </a:pPr>
            <a:r>
              <a:rPr lang="en-US">
                <a:solidFill>
                  <a:srgbClr val="000000"/>
                </a:solidFill>
                <a:latin typeface="Consolas"/>
              </a:rPr>
              <a:t>    </a:t>
            </a:r>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a:solidFill>
                  <a:srgbClr val="6A3E3E"/>
                </a:solidFill>
                <a:latin typeface="Consolas"/>
              </a:rPr>
              <a:t>args</a:t>
            </a:r>
            <a:r>
              <a:rPr lang="en-US" b="1">
                <a:solidFill>
                  <a:srgbClr val="000000"/>
                </a:solidFill>
                <a:latin typeface="Consolas"/>
              </a:rPr>
              <a:t>) {</a:t>
            </a:r>
          </a:p>
          <a:p>
            <a:pPr marL="0" indent="0">
              <a:buNone/>
            </a:pPr>
            <a:r>
              <a:rPr lang="en-US">
                <a:solidFill>
                  <a:srgbClr val="000000"/>
                </a:solidFill>
                <a:latin typeface="Consolas"/>
              </a:rPr>
              <a:t>        Mammal </a:t>
            </a:r>
            <a:r>
              <a:rPr lang="en-US">
                <a:solidFill>
                  <a:srgbClr val="6A3E3E"/>
                </a:solidFill>
                <a:latin typeface="Consolas"/>
              </a:rPr>
              <a:t>m</a:t>
            </a:r>
            <a:r>
              <a:rPr lang="en-US">
                <a:solidFill>
                  <a:srgbClr val="000000"/>
                </a:solidFill>
                <a:latin typeface="Consolas"/>
              </a:rPr>
              <a:t> = </a:t>
            </a:r>
            <a:r>
              <a:rPr lang="en-US" b="1">
                <a:solidFill>
                  <a:srgbClr val="7F0055"/>
                </a:solidFill>
                <a:latin typeface="Consolas"/>
              </a:rPr>
              <a:t>new</a:t>
            </a:r>
            <a:r>
              <a:rPr lang="en-US" b="1">
                <a:solidFill>
                  <a:srgbClr val="000000"/>
                </a:solidFill>
                <a:latin typeface="Consolas"/>
              </a:rPr>
              <a:t> Zebra();</a:t>
            </a:r>
          </a:p>
          <a:p>
            <a:pPr marL="0" indent="0">
              <a:buNone/>
            </a:pPr>
            <a:r>
              <a:rPr lang="en-US">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6A3E3E"/>
                </a:solidFill>
                <a:latin typeface="Consolas"/>
              </a:rPr>
              <a:t>m</a:t>
            </a:r>
            <a:r>
              <a:rPr lang="en-US" b="1" i="1">
                <a:solidFill>
                  <a:srgbClr val="000000"/>
                </a:solidFill>
                <a:latin typeface="Consolas"/>
              </a:rPr>
              <a:t>.makeNoise());</a:t>
            </a:r>
          </a:p>
          <a:p>
            <a:pPr marL="0" indent="0">
              <a:buNone/>
            </a:pPr>
            <a:r>
              <a:rPr lang="en-US">
                <a:solidFill>
                  <a:srgbClr val="000000"/>
                </a:solidFill>
                <a:latin typeface="Consolas"/>
              </a:rPr>
              <a:t>    }</a:t>
            </a:r>
          </a:p>
          <a:p>
            <a:pPr marL="0" indent="0">
              <a:buNone/>
            </a:pPr>
            <a:r>
              <a:rPr lang="en-US">
                <a:solidFill>
                  <a:srgbClr val="000000"/>
                </a:solidFill>
                <a:latin typeface="Consolas"/>
              </a:rPr>
              <a:t>}</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73395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 real example </a:t>
            </a:r>
            <a:r>
              <a:rPr lang="en-GB"/>
              <a:t>of </a:t>
            </a:r>
            <a:r>
              <a:rPr lang="en-GB" smtClean="0"/>
              <a:t>Method </a:t>
            </a:r>
            <a:r>
              <a:rPr lang="en-GB"/>
              <a:t>Overriding</a:t>
            </a:r>
            <a:endParaRPr lang="en-US"/>
          </a:p>
        </p:txBody>
      </p:sp>
      <p:sp>
        <p:nvSpPr>
          <p:cNvPr id="3" name="Content Placeholder 2"/>
          <p:cNvSpPr>
            <a:spLocks noGrp="1"/>
          </p:cNvSpPr>
          <p:nvPr>
            <p:ph idx="1"/>
          </p:nvPr>
        </p:nvSpPr>
        <p:spPr/>
        <p:txBody>
          <a:bodyPr>
            <a:normAutofit/>
          </a:bodyPr>
          <a:lstStyle/>
          <a:p>
            <a:pPr algn="just"/>
            <a:r>
              <a:rPr lang="en-GB" sz="1800"/>
              <a:t>Consider a scenario where </a:t>
            </a:r>
            <a:r>
              <a:rPr lang="en-GB" sz="1800" b="1"/>
              <a:t>Bank</a:t>
            </a:r>
            <a:r>
              <a:rPr lang="en-GB" sz="1800"/>
              <a:t> is a class that provides functionality to get the rate of interest. However, the rate of interest varies according to banks</a:t>
            </a:r>
            <a:r>
              <a:rPr lang="en-GB" sz="1800"/>
              <a:t>. </a:t>
            </a:r>
            <a:endParaRPr lang="en-GB" sz="1800" smtClean="0"/>
          </a:p>
          <a:p>
            <a:pPr algn="just"/>
            <a:r>
              <a:rPr lang="en-GB" sz="1800" smtClean="0"/>
              <a:t>For </a:t>
            </a:r>
            <a:r>
              <a:rPr lang="en-GB" sz="1800"/>
              <a:t>example, </a:t>
            </a:r>
            <a:r>
              <a:rPr lang="en-GB" sz="1800">
                <a:solidFill>
                  <a:srgbClr val="FF0000"/>
                </a:solidFill>
              </a:rPr>
              <a:t>SBI</a:t>
            </a:r>
            <a:r>
              <a:rPr lang="en-GB" sz="1800"/>
              <a:t>, </a:t>
            </a:r>
            <a:r>
              <a:rPr lang="en-GB" sz="1800">
                <a:solidFill>
                  <a:srgbClr val="FF0000"/>
                </a:solidFill>
              </a:rPr>
              <a:t>ICICI</a:t>
            </a:r>
            <a:r>
              <a:rPr lang="en-GB" sz="1800"/>
              <a:t> and </a:t>
            </a:r>
            <a:r>
              <a:rPr lang="en-GB" sz="1800">
                <a:solidFill>
                  <a:srgbClr val="FF0000"/>
                </a:solidFill>
              </a:rPr>
              <a:t>AXIS</a:t>
            </a:r>
            <a:r>
              <a:rPr lang="en-GB" sz="1800"/>
              <a:t> banks could provide </a:t>
            </a:r>
            <a:r>
              <a:rPr lang="en-GB" sz="1800">
                <a:solidFill>
                  <a:srgbClr val="FF0000"/>
                </a:solidFill>
              </a:rPr>
              <a:t>8%</a:t>
            </a:r>
            <a:r>
              <a:rPr lang="en-GB" sz="1800"/>
              <a:t>, </a:t>
            </a:r>
            <a:r>
              <a:rPr lang="en-GB" sz="1800">
                <a:solidFill>
                  <a:srgbClr val="FF0000"/>
                </a:solidFill>
              </a:rPr>
              <a:t>7%</a:t>
            </a:r>
            <a:r>
              <a:rPr lang="en-GB" sz="1800"/>
              <a:t>, and </a:t>
            </a:r>
            <a:r>
              <a:rPr lang="en-GB" sz="1800">
                <a:solidFill>
                  <a:srgbClr val="FF0000"/>
                </a:solidFill>
              </a:rPr>
              <a:t>9%</a:t>
            </a:r>
            <a:r>
              <a:rPr lang="en-GB" sz="1800"/>
              <a:t> rate of interest.</a:t>
            </a:r>
            <a:endParaRPr lang="en-US"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pic>
        <p:nvPicPr>
          <p:cNvPr id="2050" name="Picture 2" descr="Java method overriding example of b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 y="2245774"/>
            <a:ext cx="8201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25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5"/>
          <p:cNvSpPr>
            <a:spLocks noGrp="1" noChangeArrowheads="1"/>
          </p:cNvSpPr>
          <p:nvPr>
            <p:ph type="title"/>
          </p:nvPr>
        </p:nvSpPr>
        <p:spPr/>
        <p:txBody>
          <a:bodyPr>
            <a:normAutofit/>
          </a:bodyPr>
          <a:lstStyle/>
          <a:p>
            <a:pPr eaLnBrk="1" hangingPunct="1"/>
            <a:r>
              <a:rPr lang="en-US" smtClean="0">
                <a:latin typeface="Arial" panose="020B0604020202020204" pitchFamily="34" charset="0"/>
              </a:rPr>
              <a:t>Shadowing</a:t>
            </a:r>
          </a:p>
        </p:txBody>
      </p:sp>
      <p:sp>
        <p:nvSpPr>
          <p:cNvPr id="10246" name="Rectangle 6"/>
          <p:cNvSpPr>
            <a:spLocks noGrp="1" noChangeArrowheads="1"/>
          </p:cNvSpPr>
          <p:nvPr>
            <p:ph idx="1"/>
          </p:nvPr>
        </p:nvSpPr>
        <p:spPr>
          <a:xfrm>
            <a:off x="92766" y="649358"/>
            <a:ext cx="8905460" cy="5552660"/>
          </a:xfrm>
        </p:spPr>
        <p:txBody>
          <a:bodyPr/>
          <a:lstStyle/>
          <a:p>
            <a:pPr algn="just" eaLnBrk="1" hangingPunct="1"/>
            <a:r>
              <a:rPr lang="en-US" altLang="en-US" sz="2000" smtClean="0"/>
              <a:t>This is called </a:t>
            </a:r>
            <a:r>
              <a:rPr lang="en-US" altLang="en-US" sz="2000" smtClean="0">
                <a:solidFill>
                  <a:schemeClr val="tx2"/>
                </a:solidFill>
              </a:rPr>
              <a:t>shadowing</a:t>
            </a:r>
            <a:r>
              <a:rPr lang="en-US" altLang="en-US" sz="2000" smtClean="0"/>
              <a:t>—</a:t>
            </a:r>
            <a:r>
              <a:rPr lang="en-US" altLang="en-US" sz="2000" smtClean="0">
                <a:solidFill>
                  <a:schemeClr val="accent2"/>
                </a:solidFill>
                <a:latin typeface="Trebuchet MS" panose="020B0603020202020204" pitchFamily="34" charset="0"/>
              </a:rPr>
              <a:t>name</a:t>
            </a:r>
            <a:r>
              <a:rPr lang="en-US" altLang="en-US" sz="2000" smtClean="0"/>
              <a:t> in class </a:t>
            </a:r>
            <a:r>
              <a:rPr lang="en-US" altLang="en-US" sz="2000" smtClean="0">
                <a:solidFill>
                  <a:schemeClr val="accent2"/>
                </a:solidFill>
                <a:latin typeface="Trebuchet MS" panose="020B0603020202020204" pitchFamily="34" charset="0"/>
              </a:rPr>
              <a:t>Dog</a:t>
            </a:r>
            <a:r>
              <a:rPr lang="en-US" altLang="en-US" sz="2000" smtClean="0"/>
              <a:t> shadows </a:t>
            </a:r>
            <a:r>
              <a:rPr lang="en-US" altLang="en-US" sz="2000" smtClean="0">
                <a:solidFill>
                  <a:schemeClr val="accent2"/>
                </a:solidFill>
                <a:latin typeface="Trebuchet MS" panose="020B0603020202020204" pitchFamily="34" charset="0"/>
              </a:rPr>
              <a:t>name</a:t>
            </a:r>
            <a:r>
              <a:rPr lang="en-US" altLang="en-US" sz="2000" smtClean="0"/>
              <a:t> in class </a:t>
            </a:r>
            <a:r>
              <a:rPr lang="en-US" altLang="en-US" sz="2000" smtClean="0">
                <a:solidFill>
                  <a:schemeClr val="accent2"/>
                </a:solidFill>
                <a:latin typeface="Trebuchet MS" panose="020B0603020202020204" pitchFamily="34" charset="0"/>
              </a:rPr>
              <a:t>Animal</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2253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Tx/>
              <a:buFontTx/>
              <a:buNone/>
            </a:pPr>
            <a:fld id="{EE8997DF-8A5D-428A-BA4D-588858AB880A}" type="slidenum">
              <a:rPr lang="en-US" altLang="en-US" sz="1400" smtClean="0">
                <a:latin typeface="Arial" panose="020B0604020202020204" pitchFamily="34" charset="0"/>
              </a:rPr>
              <a:pPr eaLnBrk="1" hangingPunct="1">
                <a:spcBef>
                  <a:spcPct val="0"/>
                </a:spcBef>
                <a:buSzTx/>
                <a:buFontTx/>
                <a:buNone/>
              </a:pPr>
              <a:t>22</a:t>
            </a:fld>
            <a:endParaRPr lang="en-US" altLang="en-US" sz="1400" smtClean="0">
              <a:latin typeface="Arial" panose="020B0604020202020204" pitchFamily="34" charset="0"/>
            </a:endParaRPr>
          </a:p>
        </p:txBody>
      </p:sp>
      <p:sp>
        <p:nvSpPr>
          <p:cNvPr id="10243" name="Text Box 3"/>
          <p:cNvSpPr txBox="1">
            <a:spLocks noChangeArrowheads="1"/>
          </p:cNvSpPr>
          <p:nvPr/>
        </p:nvSpPr>
        <p:spPr bwMode="auto">
          <a:xfrm>
            <a:off x="824128" y="1558788"/>
            <a:ext cx="7442735" cy="398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chemeClr val="folHlink"/>
              </a:buClr>
              <a:buFont typeface="Wingdings" panose="05000000000000000000" pitchFamily="2" charset="2"/>
              <a:buNone/>
            </a:pPr>
            <a:r>
              <a:rPr lang="en-US" altLang="en-US" sz="1200" b="1">
                <a:solidFill>
                  <a:srgbClr val="7F0055"/>
                </a:solidFill>
                <a:latin typeface="Consolas" panose="020B0609020204030204" pitchFamily="49" charset="0"/>
              </a:rPr>
              <a:t>public class</a:t>
            </a:r>
            <a:r>
              <a:rPr lang="en-US" altLang="en-US" sz="1200" b="1">
                <a:solidFill>
                  <a:srgbClr val="000000"/>
                </a:solidFill>
                <a:latin typeface="Consolas" panose="020B0609020204030204" pitchFamily="49" charset="0"/>
              </a:rPr>
              <a:t> Animal {</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String </a:t>
            </a:r>
            <a:r>
              <a:rPr lang="en-US" altLang="en-US" sz="1200">
                <a:solidFill>
                  <a:srgbClr val="0000C0"/>
                </a:solidFill>
                <a:latin typeface="Consolas" panose="020B0609020204030204" pitchFamily="49" charset="0"/>
              </a:rPr>
              <a:t>name</a:t>
            </a:r>
            <a:r>
              <a:rPr lang="en-US" altLang="en-US" sz="1200">
                <a:solidFill>
                  <a:srgbClr val="000000"/>
                </a:solidFill>
                <a:latin typeface="Consolas" panose="020B0609020204030204" pitchFamily="49" charset="0"/>
              </a:rPr>
              <a:t> = </a:t>
            </a:r>
            <a:r>
              <a:rPr lang="en-US" altLang="en-US" sz="1200">
                <a:solidFill>
                  <a:srgbClr val="2A00FF"/>
                </a:solidFill>
                <a:latin typeface="Consolas" panose="020B0609020204030204" pitchFamily="49" charset="0"/>
              </a:rPr>
              <a:t>"Animal"</a:t>
            </a:r>
            <a:r>
              <a:rPr lang="en-US" altLang="en-US" sz="1200">
                <a:solidFill>
                  <a:srgbClr val="000000"/>
                </a:solidFill>
                <a:latin typeface="Consolas" panose="020B0609020204030204" pitchFamily="49" charset="0"/>
              </a:rPr>
              <a:t>;</a:t>
            </a:r>
          </a:p>
          <a:p>
            <a:pPr lvl="1">
              <a:buFont typeface="Wingdings" panose="05000000000000000000" pitchFamily="2" charset="2"/>
              <a:buNone/>
            </a:pPr>
            <a:r>
              <a:rPr lang="en-US" altLang="en-US" sz="1200" b="1">
                <a:solidFill>
                  <a:srgbClr val="7F0055"/>
                </a:solidFill>
                <a:latin typeface="Courier New" panose="02070309020205020404" pitchFamily="49" charset="0"/>
              </a:rPr>
              <a:t>public</a:t>
            </a:r>
            <a:r>
              <a:rPr lang="en-US" altLang="en-US" sz="1200" b="1">
                <a:solidFill>
                  <a:srgbClr val="000000"/>
                </a:solidFill>
                <a:latin typeface="Courier New" panose="02070309020205020404" pitchFamily="49" charset="0"/>
              </a:rPr>
              <a:t> </a:t>
            </a:r>
            <a:r>
              <a:rPr lang="en-US" altLang="en-US" sz="1200" b="1">
                <a:solidFill>
                  <a:srgbClr val="7F0055"/>
                </a:solidFill>
                <a:latin typeface="Courier New" panose="02070309020205020404" pitchFamily="49" charset="0"/>
              </a:rPr>
              <a:t>void</a:t>
            </a:r>
            <a:r>
              <a:rPr lang="en-US" altLang="en-US" sz="1200" b="1">
                <a:solidFill>
                  <a:srgbClr val="000000"/>
                </a:solidFill>
                <a:latin typeface="Courier New" panose="02070309020205020404" pitchFamily="49" charset="0"/>
              </a:rPr>
              <a:t> speak() {</a:t>
            </a:r>
          </a:p>
          <a:p>
            <a:pPr lvl="1">
              <a:buFont typeface="Wingdings" panose="05000000000000000000" pitchFamily="2" charset="2"/>
              <a:buNone/>
            </a:pPr>
            <a:r>
              <a:rPr lang="en-US" altLang="en-US" sz="1200">
                <a:solidFill>
                  <a:srgbClr val="000000"/>
                </a:solidFill>
                <a:latin typeface="Courier New" panose="02070309020205020404" pitchFamily="49" charset="0"/>
              </a:rPr>
              <a:t>	System.</a:t>
            </a:r>
            <a:r>
              <a:rPr lang="en-US" altLang="en-US" sz="1200" b="1" i="1">
                <a:solidFill>
                  <a:srgbClr val="0000C0"/>
                </a:solidFill>
                <a:latin typeface="Courier New" panose="02070309020205020404" pitchFamily="49" charset="0"/>
              </a:rPr>
              <a:t>out</a:t>
            </a:r>
            <a:r>
              <a:rPr lang="en-US" altLang="en-US" sz="1200" b="1" i="1">
                <a:solidFill>
                  <a:srgbClr val="000000"/>
                </a:solidFill>
                <a:latin typeface="Courier New" panose="02070309020205020404" pitchFamily="49" charset="0"/>
              </a:rPr>
              <a:t>.println(</a:t>
            </a:r>
            <a:r>
              <a:rPr lang="en-US" altLang="en-US" sz="1200" b="1" i="1">
                <a:solidFill>
                  <a:srgbClr val="2A00FF"/>
                </a:solidFill>
                <a:latin typeface="Courier New" panose="02070309020205020404" pitchFamily="49" charset="0"/>
              </a:rPr>
              <a:t>"generic speak!"</a:t>
            </a:r>
            <a:r>
              <a:rPr lang="en-US" altLang="en-US" sz="1200" b="1" i="1">
                <a:solidFill>
                  <a:srgbClr val="000000"/>
                </a:solidFill>
                <a:latin typeface="Courier New" panose="02070309020205020404" pitchFamily="49" charset="0"/>
              </a:rPr>
              <a:t>);</a:t>
            </a:r>
          </a:p>
          <a:p>
            <a:pPr lvl="1">
              <a:buFont typeface="Wingdings" panose="05000000000000000000" pitchFamily="2" charset="2"/>
              <a:buNone/>
            </a:pPr>
            <a:r>
              <a:rPr lang="en-US" altLang="en-US" sz="1200">
                <a:solidFill>
                  <a:srgbClr val="000000"/>
                </a:solidFill>
                <a:latin typeface="Courier New" panose="02070309020205020404" pitchFamily="49" charset="0"/>
              </a:rPr>
              <a:t>}</a:t>
            </a:r>
            <a:endParaRPr lang="en-US" altLang="en-US" sz="1200">
              <a:latin typeface="Consolas" panose="020B0609020204030204" pitchFamily="49" charset="0"/>
            </a:endParaRP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a:t>
            </a:r>
            <a:r>
              <a:rPr lang="en-US" altLang="en-US" sz="1200" b="1">
                <a:solidFill>
                  <a:srgbClr val="7F0055"/>
                </a:solidFill>
                <a:latin typeface="Consolas" panose="020B0609020204030204" pitchFamily="49" charset="0"/>
              </a:rPr>
              <a:t>public</a:t>
            </a:r>
            <a:r>
              <a:rPr lang="en-US" altLang="en-US" sz="1200" b="1">
                <a:solidFill>
                  <a:srgbClr val="000000"/>
                </a:solidFill>
                <a:latin typeface="Consolas" panose="020B0609020204030204" pitchFamily="49" charset="0"/>
              </a:rPr>
              <a:t> </a:t>
            </a:r>
            <a:r>
              <a:rPr lang="en-US" altLang="en-US" sz="1200" b="1">
                <a:solidFill>
                  <a:srgbClr val="7F0055"/>
                </a:solidFill>
                <a:latin typeface="Consolas" panose="020B0609020204030204" pitchFamily="49" charset="0"/>
              </a:rPr>
              <a:t>static</a:t>
            </a:r>
            <a:r>
              <a:rPr lang="en-US" altLang="en-US" sz="1200" b="1">
                <a:solidFill>
                  <a:srgbClr val="000000"/>
                </a:solidFill>
                <a:latin typeface="Consolas" panose="020B0609020204030204" pitchFamily="49" charset="0"/>
              </a:rPr>
              <a:t> </a:t>
            </a:r>
            <a:r>
              <a:rPr lang="en-US" altLang="en-US" sz="1200" b="1">
                <a:solidFill>
                  <a:srgbClr val="7F0055"/>
                </a:solidFill>
                <a:latin typeface="Consolas" panose="020B0609020204030204" pitchFamily="49" charset="0"/>
              </a:rPr>
              <a:t>void</a:t>
            </a:r>
            <a:r>
              <a:rPr lang="en-US" altLang="en-US" sz="1200" b="1">
                <a:solidFill>
                  <a:srgbClr val="000000"/>
                </a:solidFill>
                <a:latin typeface="Consolas" panose="020B0609020204030204" pitchFamily="49" charset="0"/>
              </a:rPr>
              <a:t> main(String </a:t>
            </a:r>
            <a:r>
              <a:rPr lang="en-US" altLang="en-US" sz="1200" b="1">
                <a:solidFill>
                  <a:srgbClr val="6A3E3E"/>
                </a:solidFill>
                <a:latin typeface="Consolas" panose="020B0609020204030204" pitchFamily="49" charset="0"/>
              </a:rPr>
              <a:t>args</a:t>
            </a:r>
            <a:r>
              <a:rPr lang="en-US" altLang="en-US" sz="1200" b="1">
                <a:solidFill>
                  <a:srgbClr val="000000"/>
                </a:solidFill>
                <a:latin typeface="Consolas" panose="020B0609020204030204" pitchFamily="49" charset="0"/>
              </a:rPr>
              <a:t>[]) {</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Animal </a:t>
            </a:r>
            <a:r>
              <a:rPr lang="en-US" altLang="en-US" sz="1200">
                <a:solidFill>
                  <a:srgbClr val="6A3E3E"/>
                </a:solidFill>
                <a:latin typeface="Consolas" panose="020B0609020204030204" pitchFamily="49" charset="0"/>
              </a:rPr>
              <a:t>animal1</a:t>
            </a:r>
            <a:r>
              <a:rPr lang="en-US" altLang="en-US" sz="1200">
                <a:solidFill>
                  <a:srgbClr val="000000"/>
                </a:solidFill>
                <a:latin typeface="Consolas" panose="020B0609020204030204" pitchFamily="49" charset="0"/>
              </a:rPr>
              <a:t> = </a:t>
            </a:r>
            <a:r>
              <a:rPr lang="en-US" altLang="en-US" sz="1200" b="1">
                <a:solidFill>
                  <a:srgbClr val="7F0055"/>
                </a:solidFill>
                <a:latin typeface="Consolas" panose="020B0609020204030204" pitchFamily="49" charset="0"/>
              </a:rPr>
              <a:t>new</a:t>
            </a:r>
            <a:r>
              <a:rPr lang="en-US" altLang="en-US" sz="1200" b="1">
                <a:solidFill>
                  <a:srgbClr val="000000"/>
                </a:solidFill>
                <a:latin typeface="Consolas" panose="020B0609020204030204" pitchFamily="49" charset="0"/>
              </a:rPr>
              <a:t> Animal();</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Animal </a:t>
            </a:r>
            <a:r>
              <a:rPr lang="en-US" altLang="en-US" sz="1200">
                <a:solidFill>
                  <a:srgbClr val="6A3E3E"/>
                </a:solidFill>
                <a:latin typeface="Consolas" panose="020B0609020204030204" pitchFamily="49" charset="0"/>
              </a:rPr>
              <a:t>animal2</a:t>
            </a:r>
            <a:r>
              <a:rPr lang="en-US" altLang="en-US" sz="1200">
                <a:solidFill>
                  <a:srgbClr val="000000"/>
                </a:solidFill>
                <a:latin typeface="Consolas" panose="020B0609020204030204" pitchFamily="49" charset="0"/>
              </a:rPr>
              <a:t> = </a:t>
            </a:r>
            <a:r>
              <a:rPr lang="en-US" altLang="en-US" sz="1200" b="1">
                <a:solidFill>
                  <a:srgbClr val="7F0055"/>
                </a:solidFill>
                <a:latin typeface="Consolas" panose="020B0609020204030204" pitchFamily="49" charset="0"/>
              </a:rPr>
              <a:t>new</a:t>
            </a:r>
            <a:r>
              <a:rPr lang="en-US" altLang="en-US" sz="1200" b="1">
                <a:solidFill>
                  <a:srgbClr val="000000"/>
                </a:solidFill>
                <a:latin typeface="Consolas" panose="020B0609020204030204" pitchFamily="49" charset="0"/>
              </a:rPr>
              <a:t> Dog();</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Dog </a:t>
            </a:r>
            <a:r>
              <a:rPr lang="en-US" altLang="en-US" sz="1200">
                <a:solidFill>
                  <a:srgbClr val="6A3E3E"/>
                </a:solidFill>
                <a:latin typeface="Consolas" panose="020B0609020204030204" pitchFamily="49" charset="0"/>
              </a:rPr>
              <a:t>dog</a:t>
            </a:r>
            <a:r>
              <a:rPr lang="en-US" altLang="en-US" sz="1200">
                <a:solidFill>
                  <a:srgbClr val="000000"/>
                </a:solidFill>
                <a:latin typeface="Consolas" panose="020B0609020204030204" pitchFamily="49" charset="0"/>
              </a:rPr>
              <a:t> = </a:t>
            </a:r>
            <a:r>
              <a:rPr lang="en-US" altLang="en-US" sz="1200" b="1">
                <a:solidFill>
                  <a:srgbClr val="7F0055"/>
                </a:solidFill>
                <a:latin typeface="Consolas" panose="020B0609020204030204" pitchFamily="49" charset="0"/>
              </a:rPr>
              <a:t>new</a:t>
            </a:r>
            <a:r>
              <a:rPr lang="en-US" altLang="en-US" sz="1200" b="1">
                <a:solidFill>
                  <a:srgbClr val="000000"/>
                </a:solidFill>
                <a:latin typeface="Consolas" panose="020B0609020204030204" pitchFamily="49" charset="0"/>
              </a:rPr>
              <a:t> Dog();</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System.</a:t>
            </a:r>
            <a:r>
              <a:rPr lang="en-US" altLang="en-US" sz="1200" b="1" i="1">
                <a:solidFill>
                  <a:srgbClr val="0000C0"/>
                </a:solidFill>
                <a:latin typeface="Consolas" panose="020B0609020204030204" pitchFamily="49" charset="0"/>
              </a:rPr>
              <a:t>out</a:t>
            </a:r>
            <a:r>
              <a:rPr lang="en-US" altLang="en-US" sz="1200" b="1" i="1">
                <a:solidFill>
                  <a:srgbClr val="000000"/>
                </a:solidFill>
                <a:latin typeface="Consolas" panose="020B0609020204030204" pitchFamily="49" charset="0"/>
              </a:rPr>
              <a:t>.println(</a:t>
            </a:r>
            <a:r>
              <a:rPr lang="en-US" altLang="en-US" sz="1200" b="1" i="1">
                <a:solidFill>
                  <a:srgbClr val="6A3E3E"/>
                </a:solidFill>
                <a:latin typeface="Consolas" panose="020B0609020204030204" pitchFamily="49" charset="0"/>
              </a:rPr>
              <a:t>animal1</a:t>
            </a:r>
            <a:r>
              <a:rPr lang="en-US" altLang="en-US" sz="1200" b="1" i="1">
                <a:solidFill>
                  <a:srgbClr val="000000"/>
                </a:solidFill>
                <a:latin typeface="Consolas" panose="020B0609020204030204" pitchFamily="49" charset="0"/>
              </a:rPr>
              <a:t>.</a:t>
            </a:r>
            <a:r>
              <a:rPr lang="en-US" altLang="en-US" sz="1200" b="1" i="1">
                <a:solidFill>
                  <a:srgbClr val="0000C0"/>
                </a:solidFill>
                <a:latin typeface="Consolas" panose="020B0609020204030204" pitchFamily="49" charset="0"/>
              </a:rPr>
              <a:t>name</a:t>
            </a:r>
            <a:r>
              <a:rPr lang="en-US" altLang="en-US" sz="1200" b="1" i="1">
                <a:solidFill>
                  <a:srgbClr val="000000"/>
                </a:solidFill>
                <a:latin typeface="Consolas" panose="020B0609020204030204" pitchFamily="49" charset="0"/>
              </a:rPr>
              <a:t> + </a:t>
            </a:r>
            <a:r>
              <a:rPr lang="en-US" altLang="en-US" sz="1200" b="1" i="1">
                <a:solidFill>
                  <a:srgbClr val="2A00FF"/>
                </a:solidFill>
                <a:latin typeface="Consolas" panose="020B0609020204030204" pitchFamily="49" charset="0"/>
              </a:rPr>
              <a:t>" "</a:t>
            </a:r>
            <a:r>
              <a:rPr lang="en-US" altLang="en-US" sz="1200" b="1" i="1">
                <a:solidFill>
                  <a:srgbClr val="000000"/>
                </a:solidFill>
                <a:latin typeface="Consolas" panose="020B0609020204030204" pitchFamily="49" charset="0"/>
              </a:rPr>
              <a:t> + </a:t>
            </a:r>
            <a:r>
              <a:rPr lang="en-US" altLang="en-US" sz="1200" b="1" i="1">
                <a:solidFill>
                  <a:srgbClr val="6A3E3E"/>
                </a:solidFill>
                <a:latin typeface="Consolas" panose="020B0609020204030204" pitchFamily="49" charset="0"/>
              </a:rPr>
              <a:t>animal2.</a:t>
            </a:r>
            <a:r>
              <a:rPr lang="en-US" altLang="en-US" sz="1200" b="1" i="1">
                <a:solidFill>
                  <a:srgbClr val="3333FF"/>
                </a:solidFill>
                <a:latin typeface="Consolas" panose="020B0609020204030204" pitchFamily="49" charset="0"/>
              </a:rPr>
              <a:t>name</a:t>
            </a:r>
            <a:r>
              <a:rPr lang="en-US" altLang="en-US" sz="1200" b="1" i="1">
                <a:solidFill>
                  <a:srgbClr val="6A3E3E"/>
                </a:solidFill>
                <a:latin typeface="Consolas" panose="020B0609020204030204" pitchFamily="49" charset="0"/>
              </a:rPr>
              <a:t> +</a:t>
            </a:r>
            <a:r>
              <a:rPr lang="en-US" altLang="en-US" sz="1200" b="1" i="1">
                <a:solidFill>
                  <a:srgbClr val="2A00FF"/>
                </a:solidFill>
                <a:latin typeface="Consolas" panose="020B0609020204030204" pitchFamily="49" charset="0"/>
              </a:rPr>
              <a:t>" "</a:t>
            </a:r>
            <a:r>
              <a:rPr lang="en-US" altLang="en-US" sz="1200" b="1" i="1">
                <a:solidFill>
                  <a:srgbClr val="000000"/>
                </a:solidFill>
                <a:latin typeface="Consolas" panose="020B0609020204030204" pitchFamily="49" charset="0"/>
              </a:rPr>
              <a:t> + </a:t>
            </a:r>
            <a:r>
              <a:rPr lang="en-US" altLang="en-US" sz="1200" b="1" i="1">
                <a:solidFill>
                  <a:srgbClr val="6A3E3E"/>
                </a:solidFill>
                <a:latin typeface="Consolas" panose="020B0609020204030204" pitchFamily="49" charset="0"/>
              </a:rPr>
              <a:t>dog</a:t>
            </a:r>
            <a:r>
              <a:rPr lang="en-US" altLang="en-US" sz="1200" b="1" i="1">
                <a:solidFill>
                  <a:srgbClr val="000000"/>
                </a:solidFill>
                <a:latin typeface="Consolas" panose="020B0609020204030204" pitchFamily="49" charset="0"/>
              </a:rPr>
              <a:t>.</a:t>
            </a:r>
            <a:r>
              <a:rPr lang="en-US" altLang="en-US" sz="1200" b="1" i="1">
                <a:solidFill>
                  <a:srgbClr val="0000C0"/>
                </a:solidFill>
                <a:latin typeface="Consolas" panose="020B0609020204030204" pitchFamily="49" charset="0"/>
              </a:rPr>
              <a:t>name</a:t>
            </a:r>
            <a:r>
              <a:rPr lang="en-US" altLang="en-US" sz="1200" b="1" i="1">
                <a:solidFill>
                  <a:srgbClr val="000000"/>
                </a:solidFill>
                <a:latin typeface="Consolas" panose="020B0609020204030204" pitchFamily="49" charset="0"/>
              </a:rPr>
              <a:t>);</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a:t>
            </a:r>
            <a:endParaRPr lang="en-US" altLang="en-US" sz="1200">
              <a:latin typeface="Consolas" panose="020B0609020204030204" pitchFamily="49" charset="0"/>
            </a:endParaRPr>
          </a:p>
          <a:p>
            <a:pPr>
              <a:buClr>
                <a:schemeClr val="folHlink"/>
              </a:buClr>
              <a:buFont typeface="Wingdings" panose="05000000000000000000" pitchFamily="2" charset="2"/>
              <a:buNone/>
            </a:pPr>
            <a:r>
              <a:rPr lang="en-US" altLang="en-US" sz="1200" b="1">
                <a:solidFill>
                  <a:srgbClr val="7F0055"/>
                </a:solidFill>
                <a:latin typeface="Consolas" panose="020B0609020204030204" pitchFamily="49" charset="0"/>
              </a:rPr>
              <a:t>class</a:t>
            </a:r>
            <a:r>
              <a:rPr lang="en-US" altLang="en-US" sz="1200" b="1">
                <a:solidFill>
                  <a:srgbClr val="000000"/>
                </a:solidFill>
                <a:latin typeface="Consolas" panose="020B0609020204030204" pitchFamily="49" charset="0"/>
              </a:rPr>
              <a:t> Dog </a:t>
            </a:r>
            <a:r>
              <a:rPr lang="en-US" altLang="en-US" sz="1200" b="1">
                <a:solidFill>
                  <a:srgbClr val="7F0055"/>
                </a:solidFill>
                <a:latin typeface="Consolas" panose="020B0609020204030204" pitchFamily="49" charset="0"/>
              </a:rPr>
              <a:t>extends</a:t>
            </a:r>
            <a:r>
              <a:rPr lang="en-US" altLang="en-US" sz="1200" b="1">
                <a:solidFill>
                  <a:srgbClr val="000000"/>
                </a:solidFill>
                <a:latin typeface="Consolas" panose="020B0609020204030204" pitchFamily="49" charset="0"/>
              </a:rPr>
              <a:t> Animal {</a:t>
            </a: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    String </a:t>
            </a:r>
            <a:r>
              <a:rPr lang="en-US" altLang="en-US" sz="1200">
                <a:solidFill>
                  <a:srgbClr val="0000C0"/>
                </a:solidFill>
                <a:latin typeface="Consolas" panose="020B0609020204030204" pitchFamily="49" charset="0"/>
              </a:rPr>
              <a:t>name</a:t>
            </a:r>
            <a:r>
              <a:rPr lang="en-US" altLang="en-US" sz="1200">
                <a:solidFill>
                  <a:srgbClr val="000000"/>
                </a:solidFill>
                <a:latin typeface="Consolas" panose="020B0609020204030204" pitchFamily="49" charset="0"/>
              </a:rPr>
              <a:t> = </a:t>
            </a:r>
            <a:r>
              <a:rPr lang="en-US" altLang="en-US" sz="1200">
                <a:solidFill>
                  <a:srgbClr val="2A00FF"/>
                </a:solidFill>
                <a:latin typeface="Consolas" panose="020B0609020204030204" pitchFamily="49" charset="0"/>
              </a:rPr>
              <a:t>"Dog"</a:t>
            </a:r>
            <a:r>
              <a:rPr lang="en-US" altLang="en-US" sz="1200">
                <a:solidFill>
                  <a:srgbClr val="000000"/>
                </a:solidFill>
                <a:latin typeface="Consolas" panose="020B0609020204030204" pitchFamily="49" charset="0"/>
              </a:rPr>
              <a:t>;</a:t>
            </a:r>
          </a:p>
          <a:p>
            <a:pPr lvl="1">
              <a:buFont typeface="Wingdings" panose="05000000000000000000" pitchFamily="2" charset="2"/>
              <a:buNone/>
            </a:pPr>
            <a:r>
              <a:rPr lang="en-US" altLang="en-US" sz="1200" b="1">
                <a:solidFill>
                  <a:srgbClr val="7F0055"/>
                </a:solidFill>
                <a:latin typeface="Courier New" panose="02070309020205020404" pitchFamily="49" charset="0"/>
              </a:rPr>
              <a:t>public</a:t>
            </a:r>
            <a:r>
              <a:rPr lang="en-US" altLang="en-US" sz="1200" b="1">
                <a:solidFill>
                  <a:srgbClr val="000000"/>
                </a:solidFill>
                <a:latin typeface="Courier New" panose="02070309020205020404" pitchFamily="49" charset="0"/>
              </a:rPr>
              <a:t> </a:t>
            </a:r>
            <a:r>
              <a:rPr lang="en-US" altLang="en-US" sz="1200" b="1">
                <a:solidFill>
                  <a:srgbClr val="7F0055"/>
                </a:solidFill>
                <a:latin typeface="Courier New" panose="02070309020205020404" pitchFamily="49" charset="0"/>
              </a:rPr>
              <a:t>void</a:t>
            </a:r>
            <a:r>
              <a:rPr lang="en-US" altLang="en-US" sz="1200" b="1">
                <a:solidFill>
                  <a:srgbClr val="000000"/>
                </a:solidFill>
                <a:latin typeface="Courier New" panose="02070309020205020404" pitchFamily="49" charset="0"/>
              </a:rPr>
              <a:t> speak() {</a:t>
            </a:r>
          </a:p>
          <a:p>
            <a:pPr lvl="1">
              <a:buFont typeface="Wingdings" panose="05000000000000000000" pitchFamily="2" charset="2"/>
              <a:buNone/>
            </a:pPr>
            <a:r>
              <a:rPr lang="en-US" altLang="en-US" sz="1200">
                <a:solidFill>
                  <a:srgbClr val="000000"/>
                </a:solidFill>
                <a:latin typeface="Courier New" panose="02070309020205020404" pitchFamily="49" charset="0"/>
              </a:rPr>
              <a:t>	System.</a:t>
            </a:r>
            <a:r>
              <a:rPr lang="en-US" altLang="en-US" sz="1200" b="1" i="1">
                <a:solidFill>
                  <a:srgbClr val="0000C0"/>
                </a:solidFill>
                <a:latin typeface="Courier New" panose="02070309020205020404" pitchFamily="49" charset="0"/>
              </a:rPr>
              <a:t>out</a:t>
            </a:r>
            <a:r>
              <a:rPr lang="en-US" altLang="en-US" sz="1200" b="1" i="1">
                <a:solidFill>
                  <a:srgbClr val="000000"/>
                </a:solidFill>
                <a:latin typeface="Courier New" panose="02070309020205020404" pitchFamily="49" charset="0"/>
              </a:rPr>
              <a:t>.println(</a:t>
            </a:r>
            <a:r>
              <a:rPr lang="en-US" altLang="en-US" sz="1200" b="1" i="1">
                <a:solidFill>
                  <a:srgbClr val="2A00FF"/>
                </a:solidFill>
                <a:latin typeface="Courier New" panose="02070309020205020404" pitchFamily="49" charset="0"/>
              </a:rPr>
              <a:t>"dog speak!"</a:t>
            </a:r>
            <a:r>
              <a:rPr lang="en-US" altLang="en-US" sz="1200" b="1" i="1">
                <a:solidFill>
                  <a:srgbClr val="000000"/>
                </a:solidFill>
                <a:latin typeface="Courier New" panose="02070309020205020404" pitchFamily="49" charset="0"/>
              </a:rPr>
              <a:t>);</a:t>
            </a:r>
          </a:p>
          <a:p>
            <a:pPr lvl="1">
              <a:buFont typeface="Wingdings" panose="05000000000000000000" pitchFamily="2" charset="2"/>
              <a:buNone/>
            </a:pPr>
            <a:r>
              <a:rPr lang="en-US" altLang="en-US" sz="1200">
                <a:solidFill>
                  <a:srgbClr val="000000"/>
                </a:solidFill>
                <a:latin typeface="Courier New" panose="02070309020205020404" pitchFamily="49" charset="0"/>
              </a:rPr>
              <a:t>}</a:t>
            </a:r>
            <a:endParaRPr lang="en-US" altLang="en-US" sz="1200">
              <a:solidFill>
                <a:srgbClr val="000000"/>
              </a:solidFill>
              <a:latin typeface="Consolas" panose="020B0609020204030204" pitchFamily="49" charset="0"/>
            </a:endParaRPr>
          </a:p>
          <a:p>
            <a:pPr>
              <a:buClr>
                <a:schemeClr val="folHlink"/>
              </a:buClr>
              <a:buFont typeface="Wingdings" panose="05000000000000000000" pitchFamily="2" charset="2"/>
              <a:buNone/>
            </a:pPr>
            <a:r>
              <a:rPr lang="en-US" altLang="en-US" sz="1200">
                <a:solidFill>
                  <a:srgbClr val="000000"/>
                </a:solidFill>
                <a:latin typeface="Consolas" panose="020B0609020204030204" pitchFamily="49" charset="0"/>
              </a:rPr>
              <a:t>}</a:t>
            </a:r>
          </a:p>
        </p:txBody>
      </p:sp>
      <p:sp>
        <p:nvSpPr>
          <p:cNvPr id="10244" name="Text Box 4"/>
          <p:cNvSpPr txBox="1">
            <a:spLocks noChangeArrowheads="1"/>
          </p:cNvSpPr>
          <p:nvPr/>
        </p:nvSpPr>
        <p:spPr bwMode="auto">
          <a:xfrm>
            <a:off x="266700" y="5670719"/>
            <a:ext cx="3248025" cy="4000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SzTx/>
              <a:buFontTx/>
              <a:buNone/>
            </a:pPr>
            <a:r>
              <a:rPr lang="en-US" altLang="en-US" sz="2000">
                <a:solidFill>
                  <a:schemeClr val="bg1"/>
                </a:solidFill>
                <a:latin typeface="Trebuchet MS" panose="020B0603020202020204" pitchFamily="34" charset="0"/>
              </a:rPr>
              <a:t>Animal Animal Dog</a:t>
            </a:r>
          </a:p>
        </p:txBody>
      </p:sp>
    </p:spTree>
    <p:extLst>
      <p:ext uri="{BB962C8B-B14F-4D97-AF65-F5344CB8AC3E}">
        <p14:creationId xmlns:p14="http://schemas.microsoft.com/office/powerpoint/2010/main" val="268810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up)">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dissolve">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6">
                                            <p:txEl>
                                              <p:pRg st="0" end="0"/>
                                            </p:txEl>
                                          </p:spTgt>
                                        </p:tgtEl>
                                        <p:attrNameLst>
                                          <p:attrName>style.visibility</p:attrName>
                                        </p:attrNameLst>
                                      </p:cBhvr>
                                      <p:to>
                                        <p:strVal val="visible"/>
                                      </p:to>
                                    </p:set>
                                    <p:animEffect transition="in" filter="wipe(left)">
                                      <p:cBhvr>
                                        <p:cTn id="17" dur="500"/>
                                        <p:tgtEl>
                                          <p:spTgt spid="102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bldLvl="4" autoUpdateAnimBg="0"/>
      <p:bldP spid="10243" grpId="0" autoUpdateAnimBg="0"/>
      <p:bldP spid="1024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and Dynamic binding</a:t>
            </a:r>
          </a:p>
        </p:txBody>
      </p:sp>
      <p:sp>
        <p:nvSpPr>
          <p:cNvPr id="3" name="Content Placeholder 2"/>
          <p:cNvSpPr>
            <a:spLocks noGrp="1"/>
          </p:cNvSpPr>
          <p:nvPr>
            <p:ph idx="1"/>
          </p:nvPr>
        </p:nvSpPr>
        <p:spPr/>
        <p:txBody>
          <a:bodyPr>
            <a:noAutofit/>
          </a:bodyPr>
          <a:lstStyle/>
          <a:p>
            <a:pPr marL="514350" indent="-457200" algn="just">
              <a:spcBef>
                <a:spcPts val="600"/>
              </a:spcBef>
            </a:pPr>
            <a:r>
              <a:rPr lang="en-US" b="1" smtClean="0">
                <a:solidFill>
                  <a:schemeClr val="tx2">
                    <a:lumMod val="60000"/>
                    <a:lumOff val="40000"/>
                  </a:schemeClr>
                </a:solidFill>
              </a:rPr>
              <a:t>Static binding</a:t>
            </a:r>
            <a:r>
              <a:rPr lang="en-US" smtClean="0"/>
              <a:t>:</a:t>
            </a:r>
            <a:endParaRPr lang="en-US"/>
          </a:p>
          <a:p>
            <a:pPr marL="739775" lvl="1" indent="-282575" algn="just">
              <a:spcBef>
                <a:spcPts val="600"/>
              </a:spcBef>
            </a:pPr>
            <a:r>
              <a:rPr lang="en-US" sz="1800" smtClean="0"/>
              <a:t>The </a:t>
            </a:r>
            <a:r>
              <a:rPr lang="en-US" sz="1800"/>
              <a:t>binding which can be resolved at compile time by compiler is known as static or </a:t>
            </a:r>
            <a:r>
              <a:rPr lang="en-US" sz="1800"/>
              <a:t>early </a:t>
            </a:r>
            <a:r>
              <a:rPr lang="en-US" sz="1800" smtClean="0"/>
              <a:t>binding.</a:t>
            </a:r>
          </a:p>
          <a:p>
            <a:pPr marL="739775" lvl="1" indent="-282575" algn="just">
              <a:spcBef>
                <a:spcPts val="600"/>
              </a:spcBef>
            </a:pPr>
            <a:r>
              <a:rPr lang="en-US" sz="1800" smtClean="0"/>
              <a:t>The </a:t>
            </a:r>
            <a:r>
              <a:rPr lang="en-US" sz="1800"/>
              <a:t>binding of static, private and final methods is </a:t>
            </a:r>
            <a:r>
              <a:rPr lang="en-US" sz="1800">
                <a:hlinkClick r:id="rId2"/>
              </a:rPr>
              <a:t>compile-time</a:t>
            </a:r>
            <a:r>
              <a:rPr lang="en-US" sz="1800"/>
              <a:t>. </a:t>
            </a:r>
            <a:r>
              <a:rPr lang="en-US" sz="1800"/>
              <a:t>The </a:t>
            </a:r>
            <a:r>
              <a:rPr lang="en-US" sz="1800"/>
              <a:t>reason is that the these method cannot be overridden and the type of the class is determined </a:t>
            </a:r>
            <a:r>
              <a:rPr lang="en-US" sz="1800"/>
              <a:t>at the compile time. </a:t>
            </a:r>
            <a:endParaRPr lang="en-US" sz="1800" smtClean="0"/>
          </a:p>
          <a:p>
            <a:pPr algn="just">
              <a:spcBef>
                <a:spcPts val="600"/>
              </a:spcBef>
            </a:pPr>
            <a:r>
              <a:rPr lang="en-US" b="1">
                <a:solidFill>
                  <a:schemeClr val="tx2">
                    <a:lumMod val="60000"/>
                    <a:lumOff val="40000"/>
                  </a:schemeClr>
                </a:solidFill>
              </a:rPr>
              <a:t>Dynamic </a:t>
            </a:r>
            <a:r>
              <a:rPr lang="en-US" b="1" smtClean="0">
                <a:solidFill>
                  <a:schemeClr val="tx2">
                    <a:lumMod val="60000"/>
                    <a:lumOff val="40000"/>
                  </a:schemeClr>
                </a:solidFill>
              </a:rPr>
              <a:t>binding:</a:t>
            </a:r>
          </a:p>
          <a:p>
            <a:pPr lvl="1" algn="just">
              <a:spcBef>
                <a:spcPts val="600"/>
              </a:spcBef>
            </a:pPr>
            <a:r>
              <a:rPr lang="en-US" sz="1800" smtClean="0"/>
              <a:t>When </a:t>
            </a:r>
            <a:r>
              <a:rPr lang="en-US" sz="1800"/>
              <a:t>compiler is not able to resolve the call/binding at compile time, such binding is known as Dynamic or late Binding.</a:t>
            </a:r>
            <a:r>
              <a:rPr lang="en-US" sz="1800"/>
              <a:t> </a:t>
            </a:r>
            <a:endParaRPr lang="en-US" sz="1800" smtClean="0"/>
          </a:p>
          <a:p>
            <a:pPr lvl="1" algn="just">
              <a:spcBef>
                <a:spcPts val="600"/>
              </a:spcBef>
            </a:pPr>
            <a:r>
              <a:rPr lang="en-US" sz="1800" b="1" smtClean="0">
                <a:hlinkClick r:id="rId3"/>
              </a:rPr>
              <a:t>Method </a:t>
            </a:r>
            <a:r>
              <a:rPr lang="en-US" sz="1800" b="1">
                <a:hlinkClick r:id="rId3"/>
              </a:rPr>
              <a:t>Overriding</a:t>
            </a:r>
            <a:r>
              <a:rPr lang="en-US" sz="1800"/>
              <a:t> is a perfect example of dynamic binding as in overriding both parent and child classes have same method and in this case the </a:t>
            </a:r>
            <a:r>
              <a:rPr lang="en-US" sz="1800" b="1"/>
              <a:t>type of the object </a:t>
            </a:r>
            <a:r>
              <a:rPr lang="en-US" sz="1800"/>
              <a:t>determines which method is to be executed. </a:t>
            </a:r>
          </a:p>
          <a:p>
            <a:pPr lvl="1" algn="just">
              <a:spcBef>
                <a:spcPts val="600"/>
              </a:spcBef>
            </a:pPr>
            <a:r>
              <a:rPr lang="en-US" sz="1800"/>
              <a:t>The type of object is determined at the run time so this is known as dynamic </a:t>
            </a:r>
            <a:r>
              <a:rPr lang="en-US" sz="1800"/>
              <a:t>binding</a:t>
            </a:r>
            <a:r>
              <a:rPr lang="en-US" sz="1800" smtClean="0"/>
              <a:t>.</a:t>
            </a:r>
            <a:endParaRPr lang="en-US" sz="1800"/>
          </a:p>
        </p:txBody>
      </p:sp>
      <p:sp>
        <p:nvSpPr>
          <p:cNvPr id="4" name="Footer Placeholder 3"/>
          <p:cNvSpPr>
            <a:spLocks noGrp="1"/>
          </p:cNvSpPr>
          <p:nvPr>
            <p:ph type="ftr" sz="quarter" idx="11"/>
          </p:nvPr>
        </p:nvSpPr>
        <p:spPr/>
        <p:txBody>
          <a:bodyPr/>
          <a:lstStyle/>
          <a:p>
            <a:r>
              <a:rPr lang="en-US" smtClean="0"/>
              <a:t>09e-BM/DT/FSOFT </a:t>
            </a:r>
            <a:r>
              <a:rPr lang="en-US" smtClean="0"/>
              <a:t>-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1206192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and Dynamic binding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6459323"/>
              </p:ext>
            </p:extLst>
          </p:nvPr>
        </p:nvGraphicFramePr>
        <p:xfrm>
          <a:off x="841893" y="987014"/>
          <a:ext cx="7469740" cy="2225040"/>
        </p:xfrm>
        <a:graphic>
          <a:graphicData uri="http://schemas.openxmlformats.org/drawingml/2006/table">
            <a:tbl>
              <a:tblPr firstRow="1" bandRow="1">
                <a:tableStyleId>{5C22544A-7EE6-4342-B048-85BDC9FD1C3A}</a:tableStyleId>
              </a:tblPr>
              <a:tblGrid>
                <a:gridCol w="3734870">
                  <a:extLst>
                    <a:ext uri="{9D8B030D-6E8A-4147-A177-3AD203B41FA5}">
                      <a16:colId xmlns:a16="http://schemas.microsoft.com/office/drawing/2014/main" val="887441350"/>
                    </a:ext>
                  </a:extLst>
                </a:gridCol>
                <a:gridCol w="3734870">
                  <a:extLst>
                    <a:ext uri="{9D8B030D-6E8A-4147-A177-3AD203B41FA5}">
                      <a16:colId xmlns:a16="http://schemas.microsoft.com/office/drawing/2014/main" val="2313947862"/>
                    </a:ext>
                  </a:extLst>
                </a:gridCol>
              </a:tblGrid>
              <a:tr h="370840">
                <a:tc>
                  <a:txBody>
                    <a:bodyPr/>
                    <a:lstStyle/>
                    <a:p>
                      <a:r>
                        <a:rPr lang="en-GB" smtClean="0"/>
                        <a:t>Static binding</a:t>
                      </a:r>
                      <a:endParaRPr lang="en-US"/>
                    </a:p>
                  </a:txBody>
                  <a:tcPr/>
                </a:tc>
                <a:tc>
                  <a:txBody>
                    <a:bodyPr/>
                    <a:lstStyle/>
                    <a:p>
                      <a:r>
                        <a:rPr lang="en-GB" smtClean="0"/>
                        <a:t>Dynamic binding</a:t>
                      </a:r>
                      <a:endParaRPr lang="en-US"/>
                    </a:p>
                  </a:txBody>
                  <a:tcPr/>
                </a:tc>
                <a:extLst>
                  <a:ext uri="{0D108BD9-81ED-4DB2-BD59-A6C34878D82A}">
                    <a16:rowId xmlns:a16="http://schemas.microsoft.com/office/drawing/2014/main" val="1781554916"/>
                  </a:ext>
                </a:extLst>
              </a:tr>
              <a:tr h="370840">
                <a:tc>
                  <a:txBody>
                    <a:bodyPr/>
                    <a:lstStyle/>
                    <a:p>
                      <a:r>
                        <a:rPr lang="en-GB" smtClean="0"/>
                        <a:t>Happens at Compile time</a:t>
                      </a:r>
                      <a:endParaRPr lang="en-US"/>
                    </a:p>
                  </a:txBody>
                  <a:tcPr/>
                </a:tc>
                <a:tc>
                  <a:txBody>
                    <a:bodyPr/>
                    <a:lstStyle/>
                    <a:p>
                      <a:r>
                        <a:rPr lang="en-GB" smtClean="0"/>
                        <a:t>Happens at Runtime</a:t>
                      </a:r>
                      <a:endParaRPr lang="en-US"/>
                    </a:p>
                  </a:txBody>
                  <a:tcPr/>
                </a:tc>
                <a:extLst>
                  <a:ext uri="{0D108BD9-81ED-4DB2-BD59-A6C34878D82A}">
                    <a16:rowId xmlns:a16="http://schemas.microsoft.com/office/drawing/2014/main" val="1202157276"/>
                  </a:ext>
                </a:extLst>
              </a:tr>
              <a:tr h="370840">
                <a:tc>
                  <a:txBody>
                    <a:bodyPr/>
                    <a:lstStyle/>
                    <a:p>
                      <a:r>
                        <a:rPr lang="en-GB" smtClean="0"/>
                        <a:t>Actual</a:t>
                      </a:r>
                      <a:r>
                        <a:rPr lang="en-GB" baseline="0" smtClean="0"/>
                        <a:t> object is not used</a:t>
                      </a:r>
                      <a:endParaRPr lang="en-US"/>
                    </a:p>
                  </a:txBody>
                  <a:tcPr/>
                </a:tc>
                <a:tc>
                  <a:txBody>
                    <a:bodyPr/>
                    <a:lstStyle/>
                    <a:p>
                      <a:r>
                        <a:rPr lang="en-GB" smtClean="0"/>
                        <a:t>Actual object</a:t>
                      </a:r>
                      <a:r>
                        <a:rPr lang="en-GB" baseline="0" smtClean="0"/>
                        <a:t> is used</a:t>
                      </a:r>
                      <a:endParaRPr lang="en-US"/>
                    </a:p>
                  </a:txBody>
                  <a:tcPr/>
                </a:tc>
                <a:extLst>
                  <a:ext uri="{0D108BD9-81ED-4DB2-BD59-A6C34878D82A}">
                    <a16:rowId xmlns:a16="http://schemas.microsoft.com/office/drawing/2014/main" val="2666515233"/>
                  </a:ext>
                </a:extLst>
              </a:tr>
              <a:tr h="370840">
                <a:tc>
                  <a:txBody>
                    <a:bodyPr/>
                    <a:lstStyle/>
                    <a:p>
                      <a:r>
                        <a:rPr lang="en-GB" smtClean="0"/>
                        <a:t>Also</a:t>
                      </a:r>
                      <a:r>
                        <a:rPr lang="en-GB" baseline="0" smtClean="0"/>
                        <a:t> known as Early binding</a:t>
                      </a:r>
                      <a:endParaRPr lang="en-US"/>
                    </a:p>
                  </a:txBody>
                  <a:tcPr/>
                </a:tc>
                <a:tc>
                  <a:txBody>
                    <a:bodyPr/>
                    <a:lstStyle/>
                    <a:p>
                      <a:r>
                        <a:rPr lang="en-GB" smtClean="0"/>
                        <a:t>Also known as</a:t>
                      </a:r>
                      <a:r>
                        <a:rPr lang="en-GB" baseline="0" smtClean="0"/>
                        <a:t> Late binding</a:t>
                      </a:r>
                      <a:endParaRPr lang="en-US"/>
                    </a:p>
                  </a:txBody>
                  <a:tcPr/>
                </a:tc>
                <a:extLst>
                  <a:ext uri="{0D108BD9-81ED-4DB2-BD59-A6C34878D82A}">
                    <a16:rowId xmlns:a16="http://schemas.microsoft.com/office/drawing/2014/main" val="1329249886"/>
                  </a:ext>
                </a:extLst>
              </a:tr>
              <a:tr h="370840">
                <a:tc>
                  <a:txBody>
                    <a:bodyPr/>
                    <a:lstStyle/>
                    <a:p>
                      <a:r>
                        <a:rPr lang="en-GB" smtClean="0"/>
                        <a:t>Speed is</a:t>
                      </a:r>
                      <a:r>
                        <a:rPr lang="en-GB" baseline="0" smtClean="0"/>
                        <a:t> high</a:t>
                      </a:r>
                      <a:endParaRPr lang="en-US"/>
                    </a:p>
                  </a:txBody>
                  <a:tcPr/>
                </a:tc>
                <a:tc>
                  <a:txBody>
                    <a:bodyPr/>
                    <a:lstStyle/>
                    <a:p>
                      <a:r>
                        <a:rPr lang="en-GB" smtClean="0"/>
                        <a:t>Speed is</a:t>
                      </a:r>
                      <a:r>
                        <a:rPr lang="en-GB" baseline="0" smtClean="0"/>
                        <a:t> low</a:t>
                      </a:r>
                      <a:endParaRPr lang="en-US"/>
                    </a:p>
                  </a:txBody>
                  <a:tcPr/>
                </a:tc>
                <a:extLst>
                  <a:ext uri="{0D108BD9-81ED-4DB2-BD59-A6C34878D82A}">
                    <a16:rowId xmlns:a16="http://schemas.microsoft.com/office/drawing/2014/main" val="590041245"/>
                  </a:ext>
                </a:extLst>
              </a:tr>
              <a:tr h="370840">
                <a:tc>
                  <a:txBody>
                    <a:bodyPr/>
                    <a:lstStyle/>
                    <a:p>
                      <a:r>
                        <a:rPr lang="en-GB" smtClean="0"/>
                        <a:t>Ex:</a:t>
                      </a:r>
                      <a:r>
                        <a:rPr lang="en-GB" baseline="0" smtClean="0"/>
                        <a:t> - Method Overloading</a:t>
                      </a:r>
                      <a:endParaRPr lang="en-US"/>
                    </a:p>
                  </a:txBody>
                  <a:tcPr/>
                </a:tc>
                <a:tc>
                  <a:txBody>
                    <a:bodyPr/>
                    <a:lstStyle/>
                    <a:p>
                      <a:r>
                        <a:rPr lang="en-GB" smtClean="0"/>
                        <a:t>Ex:</a:t>
                      </a:r>
                      <a:r>
                        <a:rPr lang="en-GB" baseline="0" smtClean="0"/>
                        <a:t> - Method Overriding</a:t>
                      </a:r>
                      <a:endParaRPr lang="en-US"/>
                    </a:p>
                  </a:txBody>
                  <a:tcPr/>
                </a:tc>
                <a:extLst>
                  <a:ext uri="{0D108BD9-81ED-4DB2-BD59-A6C34878D82A}">
                    <a16:rowId xmlns:a16="http://schemas.microsoft.com/office/drawing/2014/main" val="606080936"/>
                  </a:ext>
                </a:extLst>
              </a:tr>
            </a:tbl>
          </a:graphicData>
        </a:graphic>
      </p:graphicFrame>
      <p:sp>
        <p:nvSpPr>
          <p:cNvPr id="4" name="Footer Placeholder 3"/>
          <p:cNvSpPr>
            <a:spLocks noGrp="1"/>
          </p:cNvSpPr>
          <p:nvPr>
            <p:ph type="ftr" sz="quarter" idx="11"/>
          </p:nvPr>
        </p:nvSpPr>
        <p:spPr/>
        <p:txBody>
          <a:bodyPr/>
          <a:lstStyle/>
          <a:p>
            <a:r>
              <a:rPr lang="en-US" smtClean="0"/>
              <a:t>09e-BM/DT/FSOFT </a:t>
            </a:r>
            <a:r>
              <a:rPr lang="en-US" smtClean="0"/>
              <a:t>-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pic>
        <p:nvPicPr>
          <p:cNvPr id="3074" name="Picture 2" descr="Static Binding and Dynamic Binding in Java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407" y="3521826"/>
            <a:ext cx="3112712" cy="283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03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a:t>Static </a:t>
            </a:r>
            <a:r>
              <a:rPr lang="en-US" smtClean="0"/>
              <a:t>binding (</a:t>
            </a:r>
            <a:r>
              <a:rPr lang="en-US" smtClean="0">
                <a:latin typeface="Arial" panose="020B0604020202020204" pitchFamily="34" charset="0"/>
              </a:rPr>
              <a:t>Hiding method)</a:t>
            </a:r>
            <a:endParaRPr lang="en-US" smtClean="0">
              <a:latin typeface="Arial" panose="020B0604020202020204" pitchFamily="34" charset="0"/>
            </a:endParaRPr>
          </a:p>
        </p:txBody>
      </p:sp>
      <p:sp>
        <p:nvSpPr>
          <p:cNvPr id="24579" name="Content Placeholder 2"/>
          <p:cNvSpPr>
            <a:spLocks noGrp="1"/>
          </p:cNvSpPr>
          <p:nvPr>
            <p:ph idx="1"/>
          </p:nvPr>
        </p:nvSpPr>
        <p:spPr/>
        <p:txBody>
          <a:bodyPr/>
          <a:lstStyle/>
          <a:p>
            <a:pPr algn="just">
              <a:spcBef>
                <a:spcPts val="1200"/>
              </a:spcBef>
            </a:pPr>
            <a:r>
              <a:rPr lang="en-US" altLang="en-US" sz="2400" smtClean="0"/>
              <a:t>If a subclass defines a </a:t>
            </a:r>
            <a:r>
              <a:rPr lang="en-US" altLang="en-US" sz="2400" b="1" u="sng" smtClean="0"/>
              <a:t>class method</a:t>
            </a:r>
            <a:r>
              <a:rPr lang="en-US" altLang="en-US" sz="2400" smtClean="0"/>
              <a:t> with the </a:t>
            </a:r>
            <a:r>
              <a:rPr lang="en-US" altLang="en-US" sz="2400" smtClean="0">
                <a:solidFill>
                  <a:srgbClr val="CC3399"/>
                </a:solidFill>
              </a:rPr>
              <a:t>same signature</a:t>
            </a:r>
            <a:r>
              <a:rPr lang="en-US" altLang="en-US" sz="2400" smtClean="0"/>
              <a:t> as a </a:t>
            </a:r>
            <a:r>
              <a:rPr lang="en-US" altLang="en-US" sz="2400" b="1" u="sng" smtClean="0"/>
              <a:t>class method</a:t>
            </a:r>
            <a:r>
              <a:rPr lang="en-US" altLang="en-US" sz="2400" smtClean="0"/>
              <a:t> in the superclass, the method in the subclass hides the one in the superclass.</a:t>
            </a:r>
          </a:p>
          <a:p>
            <a:pPr algn="just" eaLnBrk="1" hangingPunct="1"/>
            <a:endParaRPr lang="en-US" altLang="en-US" sz="24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2458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75F362F3-9A7A-4BDB-A283-226D3C101181}" type="slidenum">
              <a:rPr lang="en-US" altLang="en-US" sz="1200" smtClean="0">
                <a:solidFill>
                  <a:srgbClr val="898989"/>
                </a:solidFill>
              </a:rPr>
              <a:pPr>
                <a:spcBef>
                  <a:spcPct val="0"/>
                </a:spcBef>
                <a:buSzTx/>
                <a:buFontTx/>
                <a:buNone/>
              </a:pPr>
              <a:t>25</a:t>
            </a:fld>
            <a:endParaRPr lang="en-US" altLang="en-US" sz="1200" smtClean="0">
              <a:solidFill>
                <a:srgbClr val="898989"/>
              </a:solidFill>
            </a:endParaRP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05075"/>
            <a:ext cx="6043613"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95800"/>
            <a:ext cx="639286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10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t>Static binding (Hiding method)</a:t>
            </a:r>
            <a:endParaRPr lang="en-US" smtClean="0">
              <a:latin typeface="Arial" panose="020B0604020202020204" pitchFamily="34" charset="0"/>
            </a:endParaRPr>
          </a:p>
        </p:txBody>
      </p:sp>
      <p:sp>
        <p:nvSpPr>
          <p:cNvPr id="19459" name="Content Placeholder 2"/>
          <p:cNvSpPr>
            <a:spLocks noGrp="1"/>
          </p:cNvSpPr>
          <p:nvPr>
            <p:ph idx="1"/>
          </p:nvPr>
        </p:nvSpPr>
        <p:spPr/>
        <p:txBody>
          <a:bodyPr/>
          <a:lstStyle/>
          <a:p>
            <a:pPr marL="0" indent="0">
              <a:buFont typeface="Wingdings" panose="05000000000000000000" pitchFamily="2" charset="2"/>
              <a:buNone/>
              <a:defRPr/>
            </a:pP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TestOverridingAndHiding {</a:t>
            </a:r>
          </a:p>
          <a:p>
            <a:pPr marL="0" indent="0">
              <a:buFont typeface="Wingdings" panose="05000000000000000000" pitchFamily="2" charset="2"/>
              <a:buNone/>
              <a:defRPr/>
            </a:pPr>
            <a:r>
              <a:rPr lang="en-US" sz="1600">
                <a:solidFill>
                  <a:srgbClr val="000000"/>
                </a:solidFill>
                <a:latin typeface="Consolas"/>
              </a:rPr>
              <a:t>    </a:t>
            </a: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static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main(String[] </a:t>
            </a:r>
            <a:r>
              <a:rPr lang="en-US" sz="1600" b="1">
                <a:solidFill>
                  <a:srgbClr val="6A3E3E"/>
                </a:solidFill>
                <a:latin typeface="Consolas"/>
              </a:rPr>
              <a:t>args</a:t>
            </a:r>
            <a:r>
              <a:rPr lang="en-US" sz="1600" b="1">
                <a:solidFill>
                  <a:srgbClr val="000000"/>
                </a:solidFill>
                <a:latin typeface="Consolas"/>
              </a:rPr>
              <a:t>) {</a:t>
            </a:r>
          </a:p>
          <a:p>
            <a:pPr marL="0" indent="0">
              <a:buFont typeface="Wingdings" panose="05000000000000000000" pitchFamily="2" charset="2"/>
              <a:buNone/>
              <a:defRPr/>
            </a:pPr>
            <a:r>
              <a:rPr lang="en-US" sz="1600">
                <a:solidFill>
                  <a:srgbClr val="000000"/>
                </a:solidFill>
                <a:latin typeface="Consolas"/>
              </a:rPr>
              <a:t>        Circle </a:t>
            </a:r>
            <a:r>
              <a:rPr lang="en-US" sz="1600">
                <a:solidFill>
                  <a:srgbClr val="6A3E3E"/>
                </a:solidFill>
                <a:latin typeface="Consolas"/>
              </a:rPr>
              <a:t>myCircle</a:t>
            </a:r>
            <a:r>
              <a:rPr lang="en-US" sz="1600">
                <a:solidFill>
                  <a:srgbClr val="000000"/>
                </a:solidFill>
                <a:latin typeface="Consolas"/>
              </a:rPr>
              <a:t> = </a:t>
            </a:r>
            <a:r>
              <a:rPr lang="en-US" sz="1600" b="1">
                <a:solidFill>
                  <a:srgbClr val="7F0055"/>
                </a:solidFill>
                <a:latin typeface="Consolas"/>
              </a:rPr>
              <a:t>new</a:t>
            </a:r>
            <a:r>
              <a:rPr lang="en-US" sz="1600" b="1">
                <a:solidFill>
                  <a:srgbClr val="000000"/>
                </a:solidFill>
                <a:latin typeface="Consolas"/>
              </a:rPr>
              <a:t> Circle();</a:t>
            </a:r>
          </a:p>
          <a:p>
            <a:pPr marL="0" indent="0">
              <a:buFont typeface="Wingdings" panose="05000000000000000000" pitchFamily="2" charset="2"/>
              <a:buNone/>
              <a:defRPr/>
            </a:pPr>
            <a:r>
              <a:rPr lang="en-US" sz="1600">
                <a:solidFill>
                  <a:srgbClr val="000000"/>
                </a:solidFill>
                <a:latin typeface="Consolas"/>
              </a:rPr>
              <a:t>        Shape </a:t>
            </a:r>
            <a:r>
              <a:rPr lang="en-US" sz="1600">
                <a:solidFill>
                  <a:srgbClr val="6A3E3E"/>
                </a:solidFill>
                <a:latin typeface="Consolas"/>
              </a:rPr>
              <a:t>myShape</a:t>
            </a:r>
            <a:r>
              <a:rPr lang="en-US" sz="1600">
                <a:solidFill>
                  <a:srgbClr val="000000"/>
                </a:solidFill>
                <a:latin typeface="Consolas"/>
              </a:rPr>
              <a:t> = </a:t>
            </a:r>
            <a:r>
              <a:rPr lang="en-US" sz="1600">
                <a:solidFill>
                  <a:srgbClr val="6A3E3E"/>
                </a:solidFill>
                <a:latin typeface="Consolas"/>
              </a:rPr>
              <a:t>myCircle</a:t>
            </a:r>
            <a:r>
              <a:rPr lang="en-US" sz="1600" smtClean="0">
                <a:solidFill>
                  <a:srgbClr val="000000"/>
                </a:solidFill>
                <a:latin typeface="Consolas"/>
              </a:rPr>
              <a:t>;</a:t>
            </a:r>
          </a:p>
          <a:p>
            <a:pPr marL="0" indent="0">
              <a:buFont typeface="Wingdings" panose="05000000000000000000" pitchFamily="2" charset="2"/>
              <a:buNone/>
              <a:defRPr/>
            </a:pPr>
            <a:endParaRPr lang="en-US" sz="1600">
              <a:latin typeface="Consolas"/>
            </a:endParaRPr>
          </a:p>
          <a:p>
            <a:pPr marL="0" indent="0">
              <a:buFont typeface="Wingdings" panose="05000000000000000000" pitchFamily="2" charset="2"/>
              <a:buNone/>
              <a:defRPr/>
            </a:pPr>
            <a:r>
              <a:rPr lang="en-US" sz="1600">
                <a:solidFill>
                  <a:srgbClr val="000000"/>
                </a:solidFill>
                <a:latin typeface="Consolas"/>
              </a:rPr>
              <a:t>        Shape.</a:t>
            </a:r>
            <a:r>
              <a:rPr lang="en-US" sz="1600" i="1">
                <a:solidFill>
                  <a:srgbClr val="000000"/>
                </a:solidFill>
                <a:latin typeface="Consolas"/>
              </a:rPr>
              <a:t>testClassMethod();</a:t>
            </a:r>
          </a:p>
          <a:p>
            <a:pPr marL="0" indent="0">
              <a:buFont typeface="Wingdings" panose="05000000000000000000" pitchFamily="2" charset="2"/>
              <a:buNone/>
              <a:defRPr/>
            </a:pPr>
            <a:r>
              <a:rPr lang="en-US" sz="1600">
                <a:solidFill>
                  <a:srgbClr val="000000"/>
                </a:solidFill>
                <a:latin typeface="Consolas"/>
              </a:rPr>
              <a:t>        </a:t>
            </a:r>
            <a:r>
              <a:rPr lang="en-US" sz="1600">
                <a:solidFill>
                  <a:srgbClr val="6A3E3E"/>
                </a:solidFill>
                <a:latin typeface="Consolas"/>
              </a:rPr>
              <a:t>myShape</a:t>
            </a:r>
            <a:r>
              <a:rPr lang="en-US" sz="1600">
                <a:solidFill>
                  <a:srgbClr val="000000"/>
                </a:solidFill>
                <a:latin typeface="Consolas"/>
              </a:rPr>
              <a:t>.testInstanceMethod();</a:t>
            </a:r>
          </a:p>
          <a:p>
            <a:pPr marL="0" indent="0">
              <a:buFont typeface="Wingdings" panose="05000000000000000000" pitchFamily="2" charset="2"/>
              <a:buNone/>
              <a:defRPr/>
            </a:pPr>
            <a:r>
              <a:rPr lang="en-US" sz="1600">
                <a:solidFill>
                  <a:srgbClr val="000000"/>
                </a:solidFill>
                <a:latin typeface="Consolas"/>
              </a:rPr>
              <a:t>    }</a:t>
            </a:r>
          </a:p>
          <a:p>
            <a:pPr marL="0" indent="0">
              <a:buFont typeface="Wingdings" panose="05000000000000000000" pitchFamily="2" charset="2"/>
              <a:buNone/>
              <a:defRPr/>
            </a:pPr>
            <a:r>
              <a:rPr lang="en-US" sz="1600">
                <a:solidFill>
                  <a:srgbClr val="000000"/>
                </a:solidFill>
                <a:latin typeface="Consolas"/>
              </a:rPr>
              <a:t>}</a:t>
            </a:r>
            <a:endParaRPr lang="en-US" altLang="en-US" smtClean="0">
              <a:latin typeface="Arial" charset="0"/>
              <a:cs typeface="Arial" charset="0"/>
            </a:endParaRPr>
          </a:p>
          <a:p>
            <a:pPr eaLnBrk="1" hangingPunct="1">
              <a:buFont typeface="Wingdings" panose="05000000000000000000" pitchFamily="2" charset="2"/>
              <a:buNone/>
              <a:defRPr/>
            </a:pPr>
            <a:r>
              <a:rPr lang="en-US" altLang="en-US" sz="2400" b="1" smtClean="0">
                <a:latin typeface="Arial" charset="0"/>
                <a:cs typeface="Arial" charset="0"/>
              </a:rPr>
              <a:t>Output: </a:t>
            </a:r>
            <a:endParaRPr lang="en-US" altLang="en-US" sz="2000" smtClean="0">
              <a:latin typeface="Courier New" pitchFamily="49" charset="0"/>
              <a:cs typeface="Courier New" pitchFamily="49" charset="0"/>
            </a:endParaRPr>
          </a:p>
          <a:p>
            <a:pPr eaLnBrk="1" hangingPunct="1">
              <a:buFont typeface="Wingdings" panose="05000000000000000000" pitchFamily="2" charset="2"/>
              <a:buNone/>
              <a:defRPr/>
            </a:pPr>
            <a:r>
              <a:rPr lang="en-US" altLang="en-US" sz="2000" smtClean="0">
                <a:latin typeface="Courier New" pitchFamily="49" charset="0"/>
                <a:cs typeface="Courier New" pitchFamily="49" charset="0"/>
              </a:rPr>
              <a:t>The class method in Shape. </a:t>
            </a:r>
          </a:p>
          <a:p>
            <a:pPr eaLnBrk="1" hangingPunct="1">
              <a:buFont typeface="Wingdings" panose="05000000000000000000" pitchFamily="2" charset="2"/>
              <a:buNone/>
              <a:defRPr/>
            </a:pPr>
            <a:r>
              <a:rPr lang="en-US" altLang="en-US" sz="2000" smtClean="0">
                <a:latin typeface="Courier New" pitchFamily="49" charset="0"/>
                <a:cs typeface="Courier New" pitchFamily="49" charset="0"/>
              </a:rPr>
              <a:t>The instance method in Circle.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2662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3FCBF128-10F4-4633-BD58-9B31466CD0D9}" type="slidenum">
              <a:rPr lang="en-US" altLang="en-US" sz="1200" smtClean="0">
                <a:solidFill>
                  <a:srgbClr val="898989"/>
                </a:solidFill>
              </a:rPr>
              <a:pPr>
                <a:spcBef>
                  <a:spcPct val="0"/>
                </a:spcBef>
                <a:buSzTx/>
                <a:buFontTx/>
                <a:buNone/>
              </a:pPr>
              <a:t>26</a:t>
            </a:fld>
            <a:endParaRPr lang="en-US" altLang="en-US" sz="1200" smtClean="0">
              <a:solidFill>
                <a:srgbClr val="898989"/>
              </a:solidFill>
            </a:endParaRPr>
          </a:p>
        </p:txBody>
      </p:sp>
    </p:spTree>
    <p:extLst>
      <p:ext uri="{BB962C8B-B14F-4D97-AF65-F5344CB8AC3E}">
        <p14:creationId xmlns:p14="http://schemas.microsoft.com/office/powerpoint/2010/main" val="2966459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binding</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
        <p:nvSpPr>
          <p:cNvPr id="7" name="Rectangle 6"/>
          <p:cNvSpPr/>
          <p:nvPr/>
        </p:nvSpPr>
        <p:spPr>
          <a:xfrm>
            <a:off x="259080" y="831574"/>
            <a:ext cx="8625840" cy="5478423"/>
          </a:xfrm>
          <a:prstGeom prst="rect">
            <a:avLst/>
          </a:prstGeom>
        </p:spPr>
        <p:txBody>
          <a:bodyPr wrap="square">
            <a:spAutoFit/>
          </a:bodyPr>
          <a:lstStyle/>
          <a:p>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Boy </a:t>
            </a:r>
            <a:r>
              <a:rPr lang="en-US" sz="1400" b="1">
                <a:solidFill>
                  <a:srgbClr val="7F0055"/>
                </a:solidFill>
                <a:latin typeface="Consolas"/>
              </a:rPr>
              <a:t>extends</a:t>
            </a:r>
            <a:r>
              <a:rPr lang="en-US" sz="1400" b="1">
                <a:solidFill>
                  <a:srgbClr val="000000"/>
                </a:solidFill>
                <a:latin typeface="Consolas"/>
              </a:rPr>
              <a:t> Human {</a:t>
            </a: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walk() {</a:t>
            </a:r>
          </a:p>
          <a:p>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2A00FF"/>
                </a:solidFill>
                <a:latin typeface="Consolas"/>
              </a:rPr>
              <a:t>"Boy walks"</a:t>
            </a:r>
            <a:r>
              <a:rPr lang="en-US" sz="1400" b="1" i="1">
                <a:solidFill>
                  <a:srgbClr val="000000"/>
                </a:solidFill>
                <a:latin typeface="Consolas"/>
              </a:rPr>
              <a:t>);</a:t>
            </a:r>
          </a:p>
          <a:p>
            <a:r>
              <a:rPr lang="en-US" sz="1400">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a:solidFill>
                  <a:srgbClr val="6A3E3E"/>
                </a:solidFill>
                <a:latin typeface="Consolas"/>
              </a:rPr>
              <a:t>args</a:t>
            </a:r>
            <a:r>
              <a:rPr lang="en-US" sz="1400" b="1">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a:solidFill>
                  <a:srgbClr val="3F7F5F"/>
                </a:solidFill>
                <a:latin typeface="Consolas"/>
              </a:rPr>
              <a:t>/* Reference is of Human type and object is</a:t>
            </a:r>
          </a:p>
          <a:p>
            <a:r>
              <a:rPr lang="en-US" sz="1400">
                <a:solidFill>
                  <a:srgbClr val="3F7F5F"/>
                </a:solidFill>
                <a:latin typeface="Consolas"/>
              </a:rPr>
              <a:t>     * Boy type</a:t>
            </a:r>
          </a:p>
          <a:p>
            <a:r>
              <a:rPr lang="en-US" sz="1400">
                <a:solidFill>
                  <a:srgbClr val="3F7F5F"/>
                </a:solidFill>
                <a:latin typeface="Consolas"/>
              </a:rPr>
              <a:t>     */</a:t>
            </a:r>
          </a:p>
          <a:p>
            <a:r>
              <a:rPr lang="en-US" sz="1400">
                <a:solidFill>
                  <a:srgbClr val="000000"/>
                </a:solidFill>
                <a:latin typeface="Consolas"/>
              </a:rPr>
              <a:t>    Human </a:t>
            </a:r>
            <a:r>
              <a:rPr lang="en-US" sz="1400">
                <a:solidFill>
                  <a:srgbClr val="6A3E3E"/>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Boy();</a:t>
            </a:r>
          </a:p>
          <a:p>
            <a:r>
              <a:rPr lang="en-US" sz="1400">
                <a:solidFill>
                  <a:srgbClr val="000000"/>
                </a:solidFill>
                <a:latin typeface="Consolas"/>
              </a:rPr>
              <a:t>    </a:t>
            </a:r>
            <a:r>
              <a:rPr lang="en-US" sz="1400">
                <a:solidFill>
                  <a:srgbClr val="3F7F5F"/>
                </a:solidFill>
                <a:latin typeface="Consolas"/>
              </a:rPr>
              <a:t>/* Reference is of HUman type and object is</a:t>
            </a:r>
          </a:p>
          <a:p>
            <a:r>
              <a:rPr lang="en-US" sz="1400">
                <a:solidFill>
                  <a:srgbClr val="3F7F5F"/>
                </a:solidFill>
                <a:latin typeface="Consolas"/>
              </a:rPr>
              <a:t>     * of Human type.</a:t>
            </a:r>
          </a:p>
          <a:p>
            <a:r>
              <a:rPr lang="en-US" sz="1400">
                <a:solidFill>
                  <a:srgbClr val="3F7F5F"/>
                </a:solidFill>
                <a:latin typeface="Consolas"/>
              </a:rPr>
              <a:t>     */</a:t>
            </a:r>
          </a:p>
          <a:p>
            <a:r>
              <a:rPr lang="en-US" sz="1400">
                <a:solidFill>
                  <a:srgbClr val="000000"/>
                </a:solidFill>
                <a:latin typeface="Consolas"/>
              </a:rPr>
              <a:t>    Human </a:t>
            </a:r>
            <a:r>
              <a:rPr lang="en-US" sz="1400">
                <a:solidFill>
                  <a:srgbClr val="6A3E3E"/>
                </a:solidFill>
                <a:latin typeface="Consolas"/>
              </a:rPr>
              <a:t>obj2</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Human();</a:t>
            </a:r>
          </a:p>
          <a:p>
            <a:r>
              <a:rPr lang="en-US" sz="1400">
                <a:solidFill>
                  <a:srgbClr val="000000"/>
                </a:solidFill>
                <a:latin typeface="Consolas"/>
              </a:rPr>
              <a:t>    </a:t>
            </a:r>
            <a:r>
              <a:rPr lang="en-US" sz="1400">
                <a:solidFill>
                  <a:srgbClr val="6A3E3E"/>
                </a:solidFill>
                <a:latin typeface="Consolas"/>
              </a:rPr>
              <a:t>obj</a:t>
            </a:r>
            <a:r>
              <a:rPr lang="en-US" sz="1400">
                <a:solidFill>
                  <a:srgbClr val="000000"/>
                </a:solidFill>
                <a:latin typeface="Consolas"/>
              </a:rPr>
              <a:t>.</a:t>
            </a:r>
            <a:r>
              <a:rPr lang="en-US" sz="1400" i="1">
                <a:solidFill>
                  <a:srgbClr val="000000"/>
                </a:solidFill>
                <a:latin typeface="Consolas"/>
              </a:rPr>
              <a:t>walk();</a:t>
            </a:r>
          </a:p>
          <a:p>
            <a:r>
              <a:rPr lang="en-US" sz="1400">
                <a:solidFill>
                  <a:srgbClr val="000000"/>
                </a:solidFill>
                <a:latin typeface="Consolas"/>
              </a:rPr>
              <a:t>    </a:t>
            </a:r>
            <a:r>
              <a:rPr lang="en-US" sz="1400">
                <a:solidFill>
                  <a:srgbClr val="6A3E3E"/>
                </a:solidFill>
                <a:latin typeface="Consolas"/>
              </a:rPr>
              <a:t>obj2</a:t>
            </a:r>
            <a:r>
              <a:rPr lang="en-US" sz="1400">
                <a:solidFill>
                  <a:srgbClr val="000000"/>
                </a:solidFill>
                <a:latin typeface="Consolas"/>
              </a:rPr>
              <a:t>.</a:t>
            </a:r>
            <a:r>
              <a:rPr lang="en-US" sz="1400" i="1">
                <a:solidFill>
                  <a:srgbClr val="000000"/>
                </a:solidFill>
                <a:latin typeface="Consolas"/>
              </a:rPr>
              <a:t>walk();</a:t>
            </a:r>
          </a:p>
          <a:p>
            <a:r>
              <a:rPr lang="en-US" sz="1400">
                <a:solidFill>
                  <a:srgbClr val="000000"/>
                </a:solidFill>
                <a:latin typeface="Consolas"/>
              </a:rPr>
              <a:t>  }</a:t>
            </a:r>
          </a:p>
          <a:p>
            <a:r>
              <a:rPr lang="en-US" sz="1400">
                <a:solidFill>
                  <a:srgbClr val="000000"/>
                </a:solidFill>
                <a:latin typeface="Consolas"/>
              </a:rPr>
              <a:t>}</a:t>
            </a:r>
          </a:p>
          <a:p>
            <a:endParaRPr lang="en-US" sz="1400">
              <a:latin typeface="Consolas"/>
            </a:endParaRPr>
          </a:p>
          <a:p>
            <a:r>
              <a:rPr lang="en-US" sz="1400" b="1">
                <a:solidFill>
                  <a:srgbClr val="7F0055"/>
                </a:solidFill>
                <a:latin typeface="Consolas"/>
              </a:rPr>
              <a:t>class</a:t>
            </a:r>
            <a:r>
              <a:rPr lang="en-US" sz="1400" b="1">
                <a:solidFill>
                  <a:srgbClr val="000000"/>
                </a:solidFill>
                <a:latin typeface="Consolas"/>
              </a:rPr>
              <a:t> Human {</a:t>
            </a: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walk() {</a:t>
            </a:r>
          </a:p>
          <a:p>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2A00FF"/>
                </a:solidFill>
                <a:latin typeface="Consolas"/>
              </a:rPr>
              <a:t>"Human walks"</a:t>
            </a:r>
            <a:r>
              <a:rPr lang="en-US" sz="1400" b="1" i="1">
                <a:solidFill>
                  <a:srgbClr val="000000"/>
                </a:solidFill>
                <a:latin typeface="Consolas"/>
              </a:rPr>
              <a:t>);</a:t>
            </a:r>
          </a:p>
          <a:p>
            <a:r>
              <a:rPr lang="en-US" sz="1400">
                <a:solidFill>
                  <a:srgbClr val="000000"/>
                </a:solidFill>
                <a:latin typeface="Consolas"/>
              </a:rPr>
              <a:t>  }</a:t>
            </a:r>
          </a:p>
          <a:p>
            <a:r>
              <a:rPr lang="en-US" sz="1400">
                <a:solidFill>
                  <a:srgbClr val="000000"/>
                </a:solidFill>
                <a:latin typeface="Consolas"/>
              </a:rPr>
              <a:t>}</a:t>
            </a:r>
            <a:endParaRPr lang="en-US" sz="1400"/>
          </a:p>
        </p:txBody>
      </p:sp>
      <p:sp>
        <p:nvSpPr>
          <p:cNvPr id="8" name="Rectangle 1"/>
          <p:cNvSpPr>
            <a:spLocks noChangeArrowheads="1"/>
          </p:cNvSpPr>
          <p:nvPr/>
        </p:nvSpPr>
        <p:spPr bwMode="auto">
          <a:xfrm>
            <a:off x="5943600" y="5636758"/>
            <a:ext cx="2941320"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22426"/>
                </a:solidFill>
                <a:effectLst/>
                <a:latin typeface="PT Sans"/>
                <a:cs typeface="Arial" pitchFamily="34" charset="0"/>
              </a:rPr>
              <a:t>Output:</a:t>
            </a:r>
            <a:endParaRPr kumimoji="0" lang="en-US" altLang="en-US" sz="900" b="0" i="0" u="none" strike="noStrike" cap="none" normalizeH="0" baseline="0" smtClean="0">
              <a:ln>
                <a:noFill/>
              </a:ln>
              <a:solidFill>
                <a:srgbClr val="2B91AF"/>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B91AF"/>
                </a:solidFill>
                <a:effectLst/>
                <a:latin typeface="Consolas" pitchFamily="49" charset="0"/>
                <a:cs typeface="Consolas" pitchFamily="49" charset="0"/>
              </a:rPr>
              <a:t>Human</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walks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B91AF"/>
                </a:solidFill>
                <a:effectLst/>
                <a:latin typeface="Consolas" pitchFamily="49" charset="0"/>
                <a:cs typeface="Consolas" pitchFamily="49" charset="0"/>
              </a:rPr>
              <a:t>Human</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walks</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42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binding</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7" name="Rectangle 6"/>
          <p:cNvSpPr/>
          <p:nvPr/>
        </p:nvSpPr>
        <p:spPr>
          <a:xfrm>
            <a:off x="411480" y="858530"/>
            <a:ext cx="8397239" cy="5478423"/>
          </a:xfrm>
          <a:prstGeom prst="rect">
            <a:avLst/>
          </a:prstGeom>
        </p:spPr>
        <p:txBody>
          <a:bodyPr wrap="square">
            <a:spAutoFit/>
          </a:bodyPr>
          <a:lstStyle/>
          <a:p>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Boy </a:t>
            </a:r>
            <a:r>
              <a:rPr lang="en-US" sz="1400" b="1">
                <a:solidFill>
                  <a:srgbClr val="7F0055"/>
                </a:solidFill>
                <a:latin typeface="Consolas"/>
              </a:rPr>
              <a:t>extends</a:t>
            </a:r>
            <a:r>
              <a:rPr lang="en-US" sz="1400" b="1">
                <a:solidFill>
                  <a:srgbClr val="000000"/>
                </a:solidFill>
                <a:latin typeface="Consolas"/>
              </a:rPr>
              <a:t> Human {</a:t>
            </a: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walk() {</a:t>
            </a:r>
          </a:p>
          <a:p>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2A00FF"/>
                </a:solidFill>
                <a:latin typeface="Consolas"/>
              </a:rPr>
              <a:t>"Boy walks"</a:t>
            </a:r>
            <a:r>
              <a:rPr lang="en-US" sz="1400" b="1" i="1">
                <a:solidFill>
                  <a:srgbClr val="000000"/>
                </a:solidFill>
                <a:latin typeface="Consolas"/>
              </a:rPr>
              <a:t>);</a:t>
            </a:r>
          </a:p>
          <a:p>
            <a:r>
              <a:rPr lang="en-US" sz="1400">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a:solidFill>
                  <a:srgbClr val="6A3E3E"/>
                </a:solidFill>
                <a:latin typeface="Consolas"/>
              </a:rPr>
              <a:t>args</a:t>
            </a:r>
            <a:r>
              <a:rPr lang="en-US" sz="1400" b="1">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a:solidFill>
                  <a:srgbClr val="3F7F5F"/>
                </a:solidFill>
                <a:latin typeface="Consolas"/>
              </a:rPr>
              <a:t>/* Reference is of Human type and object is</a:t>
            </a:r>
          </a:p>
          <a:p>
            <a:r>
              <a:rPr lang="en-US" sz="1400">
                <a:solidFill>
                  <a:srgbClr val="3F7F5F"/>
                </a:solidFill>
                <a:latin typeface="Consolas"/>
              </a:rPr>
              <a:t>     * Boy type</a:t>
            </a:r>
          </a:p>
          <a:p>
            <a:r>
              <a:rPr lang="en-US" sz="1400">
                <a:solidFill>
                  <a:srgbClr val="3F7F5F"/>
                </a:solidFill>
                <a:latin typeface="Consolas"/>
              </a:rPr>
              <a:t>     */</a:t>
            </a:r>
          </a:p>
          <a:p>
            <a:r>
              <a:rPr lang="en-US" sz="1400">
                <a:solidFill>
                  <a:srgbClr val="000000"/>
                </a:solidFill>
                <a:latin typeface="Consolas"/>
              </a:rPr>
              <a:t>    Human </a:t>
            </a:r>
            <a:r>
              <a:rPr lang="en-US" sz="1400">
                <a:solidFill>
                  <a:srgbClr val="6A3E3E"/>
                </a:solidFill>
                <a:latin typeface="Consolas"/>
              </a:rPr>
              <a:t>obj</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Boy();</a:t>
            </a:r>
          </a:p>
          <a:p>
            <a:r>
              <a:rPr lang="en-US" sz="1400">
                <a:solidFill>
                  <a:srgbClr val="000000"/>
                </a:solidFill>
                <a:latin typeface="Consolas"/>
              </a:rPr>
              <a:t>    </a:t>
            </a:r>
            <a:r>
              <a:rPr lang="en-US" sz="1400">
                <a:solidFill>
                  <a:srgbClr val="3F7F5F"/>
                </a:solidFill>
                <a:latin typeface="Consolas"/>
              </a:rPr>
              <a:t>/* Reference is of HUman type and object is</a:t>
            </a:r>
          </a:p>
          <a:p>
            <a:r>
              <a:rPr lang="en-US" sz="1400">
                <a:solidFill>
                  <a:srgbClr val="3F7F5F"/>
                </a:solidFill>
                <a:latin typeface="Consolas"/>
              </a:rPr>
              <a:t>     * of Human type.</a:t>
            </a:r>
          </a:p>
          <a:p>
            <a:r>
              <a:rPr lang="en-US" sz="1400">
                <a:solidFill>
                  <a:srgbClr val="3F7F5F"/>
                </a:solidFill>
                <a:latin typeface="Consolas"/>
              </a:rPr>
              <a:t>     */</a:t>
            </a:r>
          </a:p>
          <a:p>
            <a:r>
              <a:rPr lang="en-US" sz="1400">
                <a:solidFill>
                  <a:srgbClr val="000000"/>
                </a:solidFill>
                <a:latin typeface="Consolas"/>
              </a:rPr>
              <a:t>    Human </a:t>
            </a:r>
            <a:r>
              <a:rPr lang="en-US" sz="1400">
                <a:solidFill>
                  <a:srgbClr val="6A3E3E"/>
                </a:solidFill>
                <a:latin typeface="Consolas"/>
              </a:rPr>
              <a:t>obj2</a:t>
            </a:r>
            <a:r>
              <a:rPr lang="en-US" sz="1400">
                <a:solidFill>
                  <a:srgbClr val="000000"/>
                </a:solidFill>
                <a:latin typeface="Consolas"/>
              </a:rPr>
              <a:t> = </a:t>
            </a:r>
            <a:r>
              <a:rPr lang="en-US" sz="1400" b="1">
                <a:solidFill>
                  <a:srgbClr val="7F0055"/>
                </a:solidFill>
                <a:latin typeface="Consolas"/>
              </a:rPr>
              <a:t>new</a:t>
            </a:r>
            <a:r>
              <a:rPr lang="en-US" sz="1400" b="1">
                <a:solidFill>
                  <a:srgbClr val="000000"/>
                </a:solidFill>
                <a:latin typeface="Consolas"/>
              </a:rPr>
              <a:t> Human();</a:t>
            </a:r>
          </a:p>
          <a:p>
            <a:r>
              <a:rPr lang="en-US" sz="1400">
                <a:solidFill>
                  <a:srgbClr val="000000"/>
                </a:solidFill>
                <a:latin typeface="Consolas"/>
              </a:rPr>
              <a:t>    </a:t>
            </a:r>
            <a:r>
              <a:rPr lang="en-US" sz="1400">
                <a:solidFill>
                  <a:srgbClr val="6A3E3E"/>
                </a:solidFill>
                <a:latin typeface="Consolas"/>
              </a:rPr>
              <a:t>obj</a:t>
            </a:r>
            <a:r>
              <a:rPr lang="en-US" sz="1400">
                <a:solidFill>
                  <a:srgbClr val="000000"/>
                </a:solidFill>
                <a:latin typeface="Consolas"/>
              </a:rPr>
              <a:t>.walk();</a:t>
            </a:r>
          </a:p>
          <a:p>
            <a:r>
              <a:rPr lang="en-US" sz="1400">
                <a:solidFill>
                  <a:srgbClr val="000000"/>
                </a:solidFill>
                <a:latin typeface="Consolas"/>
              </a:rPr>
              <a:t>    </a:t>
            </a:r>
            <a:r>
              <a:rPr lang="en-US" sz="1400">
                <a:solidFill>
                  <a:srgbClr val="6A3E3E"/>
                </a:solidFill>
                <a:latin typeface="Consolas"/>
              </a:rPr>
              <a:t>obj2</a:t>
            </a:r>
            <a:r>
              <a:rPr lang="en-US" sz="1400">
                <a:solidFill>
                  <a:srgbClr val="000000"/>
                </a:solidFill>
                <a:latin typeface="Consolas"/>
              </a:rPr>
              <a:t>.walk();</a:t>
            </a:r>
          </a:p>
          <a:p>
            <a:r>
              <a:rPr lang="en-US" sz="1400">
                <a:solidFill>
                  <a:srgbClr val="000000"/>
                </a:solidFill>
                <a:latin typeface="Consolas"/>
              </a:rPr>
              <a:t>  }</a:t>
            </a:r>
          </a:p>
          <a:p>
            <a:r>
              <a:rPr lang="en-US" sz="1400">
                <a:solidFill>
                  <a:srgbClr val="000000"/>
                </a:solidFill>
                <a:latin typeface="Consolas"/>
              </a:rPr>
              <a:t>}</a:t>
            </a:r>
          </a:p>
          <a:p>
            <a:endParaRPr lang="en-US" sz="1400">
              <a:latin typeface="Consolas"/>
            </a:endParaRPr>
          </a:p>
          <a:p>
            <a:r>
              <a:rPr lang="en-US" sz="1400" b="1">
                <a:solidFill>
                  <a:srgbClr val="7F0055"/>
                </a:solidFill>
                <a:latin typeface="Consolas"/>
              </a:rPr>
              <a:t>class</a:t>
            </a:r>
            <a:r>
              <a:rPr lang="en-US" sz="1400" b="1">
                <a:solidFill>
                  <a:srgbClr val="000000"/>
                </a:solidFill>
                <a:latin typeface="Consolas"/>
              </a:rPr>
              <a:t> Human {</a:t>
            </a: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highlight>
                  <a:srgbClr val="D4D4D4"/>
                </a:highlight>
                <a:latin typeface="Consolas"/>
              </a:rPr>
              <a:t>void</a:t>
            </a:r>
            <a:r>
              <a:rPr lang="en-US" sz="1400" b="1">
                <a:solidFill>
                  <a:srgbClr val="000000"/>
                </a:solidFill>
                <a:highlight>
                  <a:srgbClr val="D4D4D4"/>
                </a:highlight>
                <a:latin typeface="Consolas"/>
              </a:rPr>
              <a:t> walk() {</a:t>
            </a:r>
          </a:p>
          <a:p>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2A00FF"/>
                </a:solidFill>
                <a:latin typeface="Consolas"/>
              </a:rPr>
              <a:t>"Human walks"</a:t>
            </a:r>
            <a:r>
              <a:rPr lang="en-US" sz="1400" b="1" i="1">
                <a:solidFill>
                  <a:srgbClr val="000000"/>
                </a:solidFill>
                <a:latin typeface="Consolas"/>
              </a:rPr>
              <a:t>);</a:t>
            </a:r>
          </a:p>
          <a:p>
            <a:r>
              <a:rPr lang="en-US" sz="1400">
                <a:solidFill>
                  <a:srgbClr val="000000"/>
                </a:solidFill>
                <a:latin typeface="Consolas"/>
              </a:rPr>
              <a:t>  </a:t>
            </a:r>
            <a:r>
              <a:rPr lang="en-US" sz="1400">
                <a:solidFill>
                  <a:srgbClr val="000000"/>
                </a:solidFill>
                <a:highlight>
                  <a:srgbClr val="D4D4D4"/>
                </a:highlight>
                <a:latin typeface="Consolas"/>
              </a:rPr>
              <a:t>}</a:t>
            </a:r>
          </a:p>
          <a:p>
            <a:r>
              <a:rPr lang="en-US" sz="1400">
                <a:solidFill>
                  <a:srgbClr val="000000"/>
                </a:solidFill>
                <a:latin typeface="Consolas"/>
              </a:rPr>
              <a:t>}</a:t>
            </a:r>
            <a:endParaRPr lang="en-US" sz="1400"/>
          </a:p>
        </p:txBody>
      </p:sp>
      <p:sp>
        <p:nvSpPr>
          <p:cNvPr id="8" name="Rectangle 1"/>
          <p:cNvSpPr>
            <a:spLocks noChangeArrowheads="1"/>
          </p:cNvSpPr>
          <p:nvPr/>
        </p:nvSpPr>
        <p:spPr bwMode="auto">
          <a:xfrm>
            <a:off x="5989319" y="5524083"/>
            <a:ext cx="2773680"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22426"/>
                </a:solidFill>
                <a:effectLst/>
                <a:latin typeface="PT Sans"/>
                <a:cs typeface="Arial" pitchFamily="34" charset="0"/>
              </a:rPr>
              <a:t>Output:</a:t>
            </a:r>
            <a:endParaRPr kumimoji="0" lang="en-US" altLang="en-US" sz="900" b="0" i="0" u="none" strike="noStrike" cap="none" normalizeH="0" baseline="0" smtClean="0">
              <a:ln>
                <a:noFill/>
              </a:ln>
              <a:solidFill>
                <a:srgbClr val="2B91AF"/>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B91AF"/>
                </a:solidFill>
                <a:effectLst/>
                <a:latin typeface="Consolas" pitchFamily="49" charset="0"/>
                <a:cs typeface="Consolas" pitchFamily="49" charset="0"/>
              </a:rPr>
              <a:t>Boy</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walks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B91AF"/>
                </a:solidFill>
                <a:effectLst/>
                <a:latin typeface="Consolas" pitchFamily="49" charset="0"/>
                <a:cs typeface="Consolas" pitchFamily="49" charset="0"/>
              </a:rPr>
              <a:t>Human</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walks</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5102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Covariant Return Type</a:t>
            </a:r>
          </a:p>
        </p:txBody>
      </p:sp>
      <p:sp>
        <p:nvSpPr>
          <p:cNvPr id="3" name="Content Placeholder 2"/>
          <p:cNvSpPr>
            <a:spLocks noGrp="1"/>
          </p:cNvSpPr>
          <p:nvPr>
            <p:ph idx="1"/>
          </p:nvPr>
        </p:nvSpPr>
        <p:spPr>
          <a:xfrm>
            <a:off x="266700" y="744486"/>
            <a:ext cx="8620125" cy="5457531"/>
          </a:xfrm>
        </p:spPr>
        <p:txBody>
          <a:bodyPr>
            <a:normAutofit/>
          </a:bodyPr>
          <a:lstStyle/>
          <a:p>
            <a:pPr algn="just">
              <a:spcBef>
                <a:spcPts val="600"/>
              </a:spcBef>
            </a:pPr>
            <a:r>
              <a:rPr lang="en-GB" sz="1800"/>
              <a:t>The </a:t>
            </a:r>
            <a:r>
              <a:rPr lang="en-GB" sz="1800" b="1"/>
              <a:t>covariant return type </a:t>
            </a:r>
            <a:r>
              <a:rPr lang="en-GB" sz="1800"/>
              <a:t>specifies that the return type may vary in the same direction as the subclass.</a:t>
            </a:r>
          </a:p>
          <a:p>
            <a:pPr algn="just">
              <a:spcBef>
                <a:spcPts val="600"/>
              </a:spcBef>
            </a:pPr>
            <a:r>
              <a:rPr lang="en-GB" sz="1800" i="1"/>
              <a:t>Before Java5, it was not possible to override any method by changing the return type</a:t>
            </a:r>
            <a:r>
              <a:rPr lang="en-GB" sz="1800" i="1"/>
              <a:t>. </a:t>
            </a:r>
            <a:endParaRPr lang="en-GB" sz="1800" i="1" smtClean="0"/>
          </a:p>
          <a:p>
            <a:pPr algn="just">
              <a:spcBef>
                <a:spcPts val="600"/>
              </a:spcBef>
            </a:pPr>
            <a:r>
              <a:rPr lang="en-GB" sz="1800" smtClean="0"/>
              <a:t>But </a:t>
            </a:r>
            <a:r>
              <a:rPr lang="en-GB" sz="1800"/>
              <a:t>now, since Java5, it is possible to override method by changing the return type if subclass overrides any method whose return type is </a:t>
            </a:r>
            <a:r>
              <a:rPr lang="en-GB" sz="1800">
                <a:solidFill>
                  <a:srgbClr val="FF0000"/>
                </a:solidFill>
              </a:rPr>
              <a:t>Non-Primitive</a:t>
            </a:r>
            <a:r>
              <a:rPr lang="en-GB" sz="1800"/>
              <a:t> but it changes its return type to </a:t>
            </a:r>
            <a:r>
              <a:rPr lang="en-GB" sz="1800" b="1">
                <a:solidFill>
                  <a:srgbClr val="FF0000"/>
                </a:solidFill>
              </a:rPr>
              <a:t>subclass </a:t>
            </a:r>
            <a:r>
              <a:rPr lang="en-GB" sz="1800" b="1">
                <a:solidFill>
                  <a:srgbClr val="FF0000"/>
                </a:solidFill>
              </a:rPr>
              <a:t>type</a:t>
            </a:r>
            <a:r>
              <a:rPr lang="en-GB" sz="1800" smtClean="0"/>
              <a:t>.</a:t>
            </a:r>
          </a:p>
          <a:p>
            <a:pPr algn="just">
              <a:spcBef>
                <a:spcPts val="600"/>
              </a:spcBef>
            </a:pPr>
            <a:r>
              <a:rPr lang="en-GB" sz="1800" b="1" smtClean="0"/>
              <a:t>Example</a:t>
            </a:r>
            <a:r>
              <a:rPr lang="en-GB" sz="1800" smtClean="0"/>
              <a:t>:</a:t>
            </a:r>
            <a:endParaRPr lang="en-US"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sp>
        <p:nvSpPr>
          <p:cNvPr id="6" name="Rectangle 5"/>
          <p:cNvSpPr/>
          <p:nvPr/>
        </p:nvSpPr>
        <p:spPr>
          <a:xfrm>
            <a:off x="783771" y="3396005"/>
            <a:ext cx="7696200" cy="2893100"/>
          </a:xfrm>
          <a:prstGeom prst="rect">
            <a:avLst/>
          </a:prstGeom>
          <a:solidFill>
            <a:schemeClr val="bg1">
              <a:lumMod val="95000"/>
            </a:schemeClr>
          </a:solidFill>
        </p:spPr>
        <p:txBody>
          <a:bodyPr wrap="square">
            <a:spAutoFit/>
          </a:bodyPr>
          <a:lstStyle/>
          <a:p>
            <a:r>
              <a:rPr lang="en-US" sz="1400" b="1">
                <a:solidFill>
                  <a:srgbClr val="006699"/>
                </a:solidFill>
                <a:latin typeface="Consolas" panose="020B0609020204030204" pitchFamily="49" charset="0"/>
              </a:rPr>
              <a:t>class</a:t>
            </a:r>
            <a:r>
              <a:rPr lang="en-US" sz="1400">
                <a:solidFill>
                  <a:srgbClr val="000000"/>
                </a:solidFill>
                <a:latin typeface="Consolas" panose="020B0609020204030204" pitchFamily="49" charset="0"/>
              </a:rPr>
              <a:t> A{  </a:t>
            </a:r>
          </a:p>
          <a:p>
            <a:r>
              <a:rPr lang="en-US" sz="1400" smtClean="0">
                <a:solidFill>
                  <a:srgbClr val="000000"/>
                </a:solidFill>
                <a:latin typeface="Consolas" panose="020B0609020204030204" pitchFamily="49" charset="0"/>
              </a:rPr>
              <a:t>	</a:t>
            </a:r>
            <a:r>
              <a:rPr lang="en-US" sz="1400" b="1" smtClean="0">
                <a:solidFill>
                  <a:srgbClr val="FF0000"/>
                </a:solidFill>
                <a:latin typeface="Consolas" panose="020B0609020204030204" pitchFamily="49" charset="0"/>
              </a:rPr>
              <a:t>A</a:t>
            </a:r>
            <a:r>
              <a:rPr lang="en-US" sz="1400">
                <a:solidFill>
                  <a:srgbClr val="000000"/>
                </a:solidFill>
                <a:latin typeface="Consolas" panose="020B0609020204030204" pitchFamily="49" charset="0"/>
              </a:rPr>
              <a:t> get(){</a:t>
            </a:r>
            <a:r>
              <a:rPr lang="en-US" sz="1400" b="1">
                <a:solidFill>
                  <a:srgbClr val="006699"/>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this</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b="1">
                <a:solidFill>
                  <a:srgbClr val="006699"/>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B</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extends</a:t>
            </a:r>
            <a:r>
              <a:rPr lang="en-US" sz="1400">
                <a:solidFill>
                  <a:srgbClr val="000000"/>
                </a:solidFill>
                <a:latin typeface="Consolas" panose="020B0609020204030204" pitchFamily="49" charset="0"/>
              </a:rPr>
              <a:t> A{  </a:t>
            </a:r>
          </a:p>
          <a:p>
            <a:r>
              <a:rPr lang="en-US" sz="1400" smtClean="0">
                <a:solidFill>
                  <a:srgbClr val="000000"/>
                </a:solidFill>
                <a:latin typeface="Consolas" panose="020B0609020204030204" pitchFamily="49" charset="0"/>
              </a:rPr>
              <a:t>	</a:t>
            </a:r>
            <a:r>
              <a:rPr lang="en-US" sz="1400" b="1" smtClean="0">
                <a:solidFill>
                  <a:srgbClr val="FF0000"/>
                </a:solidFill>
                <a:latin typeface="Consolas" panose="020B0609020204030204" pitchFamily="49" charset="0"/>
              </a:rPr>
              <a:t>B</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get(a){</a:t>
            </a:r>
            <a:r>
              <a:rPr lang="en-US" sz="1400" b="1">
                <a:solidFill>
                  <a:srgbClr val="006699"/>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this</a:t>
            </a:r>
            <a:r>
              <a:rPr lang="en-US" sz="1400">
                <a:solidFill>
                  <a:srgbClr val="000000"/>
                </a:solidFill>
                <a:latin typeface="Consolas" panose="020B0609020204030204" pitchFamily="49" charset="0"/>
              </a:rPr>
              <a:t>;}  </a:t>
            </a:r>
          </a:p>
          <a:p>
            <a:r>
              <a:rPr lang="en-US" sz="1400" b="1" smtClean="0">
                <a:solidFill>
                  <a:srgbClr val="006699"/>
                </a:solidFill>
                <a:latin typeface="Consolas" panose="020B0609020204030204" pitchFamily="49" charset="0"/>
              </a:rPr>
              <a:t>	void</a:t>
            </a:r>
            <a:r>
              <a:rPr lang="en-US" sz="1400">
                <a:solidFill>
                  <a:srgbClr val="000000"/>
                </a:solidFill>
                <a:latin typeface="Consolas" panose="020B0609020204030204" pitchFamily="49" charset="0"/>
              </a:rPr>
              <a:t> message(){System.out.println(</a:t>
            </a:r>
            <a:r>
              <a:rPr lang="en-US" sz="1400">
                <a:solidFill>
                  <a:srgbClr val="0000FF"/>
                </a:solidFill>
                <a:latin typeface="Consolas" panose="020B0609020204030204" pitchFamily="49" charset="0"/>
              </a:rPr>
              <a:t>"welcome to covariant return </a:t>
            </a:r>
            <a:r>
              <a:rPr lang="en-US" sz="1400">
                <a:solidFill>
                  <a:srgbClr val="0000FF"/>
                </a:solidFill>
                <a:latin typeface="Consolas" panose="020B0609020204030204" pitchFamily="49" charset="0"/>
              </a:rPr>
              <a:t>type</a:t>
            </a:r>
            <a:r>
              <a:rPr lang="en-US" sz="1400" smtClean="0">
                <a:solidFill>
                  <a:srgbClr val="0000FF"/>
                </a:solidFill>
                <a:latin typeface="Consolas" panose="020B0609020204030204" pitchFamily="49" charset="0"/>
              </a:rPr>
              <a:t>"</a:t>
            </a:r>
            <a:r>
              <a:rPr lang="en-US" sz="1400" smtClean="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b="1" smtClean="0">
                <a:solidFill>
                  <a:srgbClr val="006699"/>
                </a:solidFill>
                <a:latin typeface="Consolas" panose="020B0609020204030204" pitchFamily="49" charset="0"/>
              </a:rPr>
              <a:t>	public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void</a:t>
            </a:r>
            <a:r>
              <a:rPr lang="en-US" sz="1400">
                <a:solidFill>
                  <a:srgbClr val="000000"/>
                </a:solidFill>
                <a:latin typeface="Consolas" panose="020B0609020204030204" pitchFamily="49" charset="0"/>
              </a:rPr>
              <a:t> main(String args[]){  </a:t>
            </a:r>
          </a:p>
          <a:p>
            <a:r>
              <a:rPr lang="en-US" sz="1400" b="1" smtClean="0">
                <a:solidFill>
                  <a:srgbClr val="006699"/>
                </a:solidFill>
                <a:latin typeface="Consolas" panose="020B0609020204030204" pitchFamily="49" charset="0"/>
              </a:rPr>
              <a:t>		new</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B().</a:t>
            </a:r>
            <a:r>
              <a:rPr lang="en-US" sz="1400">
                <a:solidFill>
                  <a:srgbClr val="000000"/>
                </a:solidFill>
                <a:latin typeface="Consolas" panose="020B0609020204030204" pitchFamily="49" charset="0"/>
              </a:rPr>
              <a:t>get().message();  </a:t>
            </a:r>
          </a:p>
          <a:p>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endParaRPr lang="en-US" sz="14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80447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eaLnBrk="1" hangingPunct="1"/>
            <a:r>
              <a:rPr lang="en-US" smtClean="0">
                <a:latin typeface="Arial" panose="020B0604020202020204" pitchFamily="34" charset="0"/>
              </a:rPr>
              <a:t>Learning Approach</a:t>
            </a:r>
            <a:endParaRPr smtClean="0">
              <a:latin typeface="Arial" panose="020B0604020202020204" pitchFamily="34"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312375152"/>
              </p:ext>
            </p:extLst>
          </p:nvPr>
        </p:nvGraphicFramePr>
        <p:xfrm>
          <a:off x="228600" y="834569"/>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13552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0000"/>
                </a:solidFill>
              </a:rPr>
              <a:t>instanceof</a:t>
            </a:r>
            <a:r>
              <a:rPr lang="en-GB" smtClean="0"/>
              <a:t> operator</a:t>
            </a:r>
            <a:endParaRPr lang="en-US"/>
          </a:p>
        </p:txBody>
      </p:sp>
      <p:sp>
        <p:nvSpPr>
          <p:cNvPr id="3" name="Content Placeholder 2"/>
          <p:cNvSpPr>
            <a:spLocks noGrp="1"/>
          </p:cNvSpPr>
          <p:nvPr>
            <p:ph idx="1"/>
          </p:nvPr>
        </p:nvSpPr>
        <p:spPr/>
        <p:txBody>
          <a:bodyPr>
            <a:normAutofit/>
          </a:bodyPr>
          <a:lstStyle/>
          <a:p>
            <a:pPr algn="just">
              <a:spcBef>
                <a:spcPts val="600"/>
              </a:spcBef>
            </a:pPr>
            <a:r>
              <a:rPr lang="en-GB" sz="2000"/>
              <a:t>The </a:t>
            </a:r>
            <a:r>
              <a:rPr lang="en-GB" sz="2000" b="1"/>
              <a:t>java instanceof operator</a:t>
            </a:r>
            <a:r>
              <a:rPr lang="en-GB" sz="2000"/>
              <a:t> is used to test whether the object is an instance of the specified type (class or subclass or interface).</a:t>
            </a:r>
          </a:p>
          <a:p>
            <a:pPr algn="just">
              <a:spcBef>
                <a:spcPts val="600"/>
              </a:spcBef>
            </a:pPr>
            <a:r>
              <a:rPr lang="en-GB" sz="2000"/>
              <a:t>The </a:t>
            </a:r>
            <a:r>
              <a:rPr lang="en-GB" sz="2000" b="1"/>
              <a:t>instanceof</a:t>
            </a:r>
            <a:r>
              <a:rPr lang="en-GB" sz="2000"/>
              <a:t> </a:t>
            </a:r>
            <a:r>
              <a:rPr lang="en-GB" sz="2000" smtClean="0"/>
              <a:t>is </a:t>
            </a:r>
            <a:r>
              <a:rPr lang="en-GB" sz="2000"/>
              <a:t>also known as type </a:t>
            </a:r>
            <a:r>
              <a:rPr lang="en-GB" sz="2000" i="1"/>
              <a:t>comparison operator</a:t>
            </a:r>
            <a:r>
              <a:rPr lang="en-GB" sz="2000"/>
              <a:t> because it compares the instance with type</a:t>
            </a:r>
            <a:r>
              <a:rPr lang="en-GB" sz="2000"/>
              <a:t>. </a:t>
            </a:r>
            <a:endParaRPr lang="en-GB" sz="2000" smtClean="0"/>
          </a:p>
          <a:p>
            <a:pPr lvl="1" algn="just">
              <a:spcBef>
                <a:spcPts val="600"/>
              </a:spcBef>
            </a:pPr>
            <a:r>
              <a:rPr lang="en-GB" sz="1800" smtClean="0"/>
              <a:t>It </a:t>
            </a:r>
            <a:r>
              <a:rPr lang="en-GB" sz="1800"/>
              <a:t>returns either </a:t>
            </a:r>
            <a:r>
              <a:rPr lang="en-GB" sz="1800" b="1">
                <a:solidFill>
                  <a:srgbClr val="FF0000"/>
                </a:solidFill>
              </a:rPr>
              <a:t>true</a:t>
            </a:r>
            <a:r>
              <a:rPr lang="en-GB" sz="1800"/>
              <a:t> or </a:t>
            </a:r>
            <a:r>
              <a:rPr lang="en-GB" sz="1800" b="1">
                <a:solidFill>
                  <a:srgbClr val="FF0000"/>
                </a:solidFill>
              </a:rPr>
              <a:t>false</a:t>
            </a:r>
            <a:r>
              <a:rPr lang="en-GB" sz="1800"/>
              <a:t>. </a:t>
            </a:r>
            <a:endParaRPr lang="en-GB" sz="1800" smtClean="0"/>
          </a:p>
          <a:p>
            <a:pPr lvl="1" algn="just">
              <a:spcBef>
                <a:spcPts val="600"/>
              </a:spcBef>
            </a:pPr>
            <a:r>
              <a:rPr lang="en-GB" sz="1800" smtClean="0"/>
              <a:t>If </a:t>
            </a:r>
            <a:r>
              <a:rPr lang="en-GB" sz="1800"/>
              <a:t>we apply the instanceof operator with any variable that has null value, it returns </a:t>
            </a:r>
            <a:r>
              <a:rPr lang="en-GB" sz="1800"/>
              <a:t>false</a:t>
            </a:r>
            <a:r>
              <a:rPr lang="en-GB" sz="1800" smtClean="0"/>
              <a:t>.</a:t>
            </a:r>
          </a:p>
          <a:p>
            <a:pPr algn="just">
              <a:spcBef>
                <a:spcPts val="600"/>
              </a:spcBef>
            </a:pPr>
            <a:r>
              <a:rPr lang="en-GB" sz="2000" b="1" smtClean="0"/>
              <a:t>Example</a:t>
            </a:r>
            <a:r>
              <a:rPr lang="en-GB" sz="2000" smtClean="0"/>
              <a:t>:</a:t>
            </a:r>
            <a:endParaRPr lang="en-GB" sz="2000"/>
          </a:p>
          <a:p>
            <a:pPr algn="just">
              <a:spcBef>
                <a:spcPts val="600"/>
              </a:spcBef>
            </a:pPr>
            <a:endParaRPr lang="en-US" sz="20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sp>
        <p:nvSpPr>
          <p:cNvPr id="6" name="Rectangle 5"/>
          <p:cNvSpPr/>
          <p:nvPr/>
        </p:nvSpPr>
        <p:spPr>
          <a:xfrm>
            <a:off x="712334" y="3642479"/>
            <a:ext cx="5280254" cy="2339102"/>
          </a:xfrm>
          <a:prstGeom prst="rect">
            <a:avLst/>
          </a:prstGeom>
          <a:solidFill>
            <a:schemeClr val="bg1">
              <a:lumMod val="95000"/>
            </a:schemeClr>
          </a:solidFill>
        </p:spPr>
        <p:txBody>
          <a:bodyPr wrap="square">
            <a:spAutoFit/>
          </a:bodyPr>
          <a:lstStyle/>
          <a:p>
            <a:pPr>
              <a:spcBef>
                <a:spcPts val="300"/>
              </a:spcBef>
            </a:pPr>
            <a:r>
              <a:rPr lang="en-US" sz="1400" b="1">
                <a:solidFill>
                  <a:srgbClr val="006699"/>
                </a:solidFill>
                <a:latin typeface="Consolas" panose="020B0609020204030204" pitchFamily="49" charset="0"/>
              </a:rPr>
              <a:t>class</a:t>
            </a:r>
            <a:r>
              <a:rPr lang="en-US" sz="1400">
                <a:solidFill>
                  <a:srgbClr val="000000"/>
                </a:solidFill>
                <a:latin typeface="Consolas" panose="020B0609020204030204" pitchFamily="49" charset="0"/>
              </a:rPr>
              <a:t> Animal{}  </a:t>
            </a:r>
          </a:p>
          <a:p>
            <a:pPr>
              <a:spcBef>
                <a:spcPts val="300"/>
              </a:spcBef>
            </a:pPr>
            <a:r>
              <a:rPr lang="en-US" sz="1400" b="1">
                <a:solidFill>
                  <a:srgbClr val="006699"/>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Dog</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extends</a:t>
            </a:r>
            <a:r>
              <a:rPr lang="en-US" sz="1400">
                <a:solidFill>
                  <a:srgbClr val="000000"/>
                </a:solidFill>
                <a:latin typeface="Consolas" panose="020B0609020204030204" pitchFamily="49" charset="0"/>
              </a:rPr>
              <a:t> Animal{</a:t>
            </a:r>
            <a:r>
              <a:rPr lang="en-US" sz="1400">
                <a:solidFill>
                  <a:srgbClr val="008200"/>
                </a:solidFill>
                <a:latin typeface="Consolas" panose="020B0609020204030204" pitchFamily="49" charset="0"/>
              </a:rPr>
              <a:t>//Dog inherits Animal</a:t>
            </a:r>
            <a:r>
              <a:rPr lang="en-US" sz="140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pPr>
              <a:spcBef>
                <a:spcPts val="300"/>
              </a:spcBef>
            </a:pP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void</a:t>
            </a:r>
            <a:r>
              <a:rPr lang="en-US" sz="1400">
                <a:solidFill>
                  <a:srgbClr val="000000"/>
                </a:solidFill>
                <a:latin typeface="Consolas" panose="020B0609020204030204" pitchFamily="49" charset="0"/>
              </a:rPr>
              <a:t> main(String args[]){ </a:t>
            </a:r>
            <a:r>
              <a:rPr lang="en-US" sz="1400">
                <a:solidFill>
                  <a:srgbClr val="000000"/>
                </a:solidFill>
                <a:latin typeface="Consolas" panose="020B0609020204030204" pitchFamily="49" charset="0"/>
              </a:rPr>
              <a:t> </a:t>
            </a:r>
            <a:endParaRPr lang="en-US" sz="1400" smtClean="0">
              <a:solidFill>
                <a:srgbClr val="000000"/>
              </a:solidFill>
              <a:latin typeface="Consolas" panose="020B0609020204030204" pitchFamily="49" charset="0"/>
            </a:endParaRPr>
          </a:p>
          <a:p>
            <a:pPr>
              <a:spcBef>
                <a:spcPts val="300"/>
              </a:spcBef>
            </a:pPr>
            <a:r>
              <a:rPr lang="en-GB" sz="1400">
                <a:solidFill>
                  <a:srgbClr val="000000"/>
                </a:solidFill>
                <a:latin typeface="Consolas" panose="020B0609020204030204" pitchFamily="49" charset="0"/>
              </a:rPr>
              <a:t> </a:t>
            </a:r>
            <a:r>
              <a:rPr lang="en-GB" sz="1400" smtClean="0">
                <a:solidFill>
                  <a:srgbClr val="000000"/>
                </a:solidFill>
                <a:latin typeface="Consolas" panose="020B0609020204030204" pitchFamily="49" charset="0"/>
              </a:rPr>
              <a:t>	Animal a = </a:t>
            </a:r>
            <a:r>
              <a:rPr lang="en-GB" sz="1400" b="1">
                <a:solidFill>
                  <a:srgbClr val="006699"/>
                </a:solidFill>
                <a:latin typeface="Consolas" panose="020B0609020204030204" pitchFamily="49" charset="0"/>
              </a:rPr>
              <a:t>new</a:t>
            </a:r>
            <a:r>
              <a:rPr lang="en-GB" sz="1400" smtClean="0">
                <a:solidFill>
                  <a:srgbClr val="000000"/>
                </a:solidFill>
                <a:latin typeface="Consolas" panose="020B0609020204030204" pitchFamily="49" charset="0"/>
              </a:rPr>
              <a:t> Animal();</a:t>
            </a:r>
            <a:endParaRPr lang="en-US" sz="1400">
              <a:solidFill>
                <a:srgbClr val="000000"/>
              </a:solidFill>
              <a:latin typeface="Consolas" panose="020B0609020204030204" pitchFamily="49" charset="0"/>
            </a:endParaRPr>
          </a:p>
          <a:p>
            <a:pPr>
              <a:spcBef>
                <a:spcPts val="300"/>
              </a:spcBef>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Dog</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d = </a:t>
            </a:r>
            <a:r>
              <a:rPr lang="en-US" sz="1400" b="1" smtClean="0">
                <a:solidFill>
                  <a:srgbClr val="006699"/>
                </a:solidFill>
                <a:latin typeface="Consolas" panose="020B0609020204030204" pitchFamily="49" charset="0"/>
              </a:rPr>
              <a:t>new</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Dog();</a:t>
            </a:r>
            <a:r>
              <a:rPr lang="en-US" sz="140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endParaRPr lang="en-US" sz="1400" smtClean="0">
              <a:solidFill>
                <a:srgbClr val="000000"/>
              </a:solidFill>
              <a:latin typeface="Consolas" panose="020B0609020204030204" pitchFamily="49" charset="0"/>
            </a:endParaRPr>
          </a:p>
          <a:p>
            <a:pPr>
              <a:spcBef>
                <a:spcPts val="300"/>
              </a:spcBef>
            </a:pPr>
            <a:r>
              <a:rPr lang="en-GB"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System.out.println(a</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instanceof</a:t>
            </a:r>
            <a:r>
              <a:rPr lang="en-US" sz="1400">
                <a:solidFill>
                  <a:srgbClr val="000000"/>
                </a:solidFill>
                <a:latin typeface="Consolas" panose="020B0609020204030204" pitchFamily="49" charset="0"/>
              </a:rPr>
              <a:t> Animal);</a:t>
            </a:r>
            <a:r>
              <a:rPr lang="en-US" sz="1400">
                <a:solidFill>
                  <a:srgbClr val="008200"/>
                </a:solidFill>
                <a:latin typeface="Consolas" panose="020B0609020204030204" pitchFamily="49" charset="0"/>
              </a:rPr>
              <a:t>//true</a:t>
            </a:r>
            <a:r>
              <a:rPr lang="en-US" sz="1400">
                <a:solidFill>
                  <a:srgbClr val="000000"/>
                </a:solidFill>
                <a:latin typeface="Consolas" panose="020B0609020204030204" pitchFamily="49" charset="0"/>
              </a:rPr>
              <a:t> </a:t>
            </a:r>
          </a:p>
          <a:p>
            <a:pPr>
              <a:spcBef>
                <a:spcPts val="300"/>
              </a:spcBef>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System.out.println(d</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instanceof</a:t>
            </a:r>
            <a:r>
              <a:rPr lang="en-US" sz="1400">
                <a:solidFill>
                  <a:srgbClr val="000000"/>
                </a:solidFill>
                <a:latin typeface="Consolas" panose="020B0609020204030204" pitchFamily="49" charset="0"/>
              </a:rPr>
              <a:t> </a:t>
            </a:r>
            <a:r>
              <a:rPr lang="en-US" sz="1400">
                <a:solidFill>
                  <a:srgbClr val="000000"/>
                </a:solidFill>
                <a:latin typeface="Consolas" panose="020B0609020204030204" pitchFamily="49" charset="0"/>
              </a:rPr>
              <a:t>Animal</a:t>
            </a:r>
            <a:r>
              <a:rPr lang="en-US" sz="1400" smtClean="0">
                <a:solidFill>
                  <a:srgbClr val="000000"/>
                </a:solidFill>
                <a:latin typeface="Consolas" panose="020B0609020204030204" pitchFamily="49" charset="0"/>
              </a:rPr>
              <a:t>);</a:t>
            </a:r>
            <a:r>
              <a:rPr lang="en-US" sz="1400" smtClean="0">
                <a:solidFill>
                  <a:srgbClr val="008200"/>
                </a:solidFill>
                <a:latin typeface="Consolas" panose="020B0609020204030204" pitchFamily="49" charset="0"/>
              </a:rPr>
              <a:t>//?</a:t>
            </a:r>
            <a:r>
              <a:rPr lang="en-US" sz="1400">
                <a:solidFill>
                  <a:srgbClr val="000000"/>
                </a:solidFill>
                <a:latin typeface="Consolas" panose="020B0609020204030204" pitchFamily="49" charset="0"/>
              </a:rPr>
              <a:t>  </a:t>
            </a:r>
          </a:p>
          <a:p>
            <a:pPr>
              <a:spcBef>
                <a:spcPts val="300"/>
              </a:spcBef>
            </a:pPr>
            <a:r>
              <a:rPr lang="en-US" sz="1400">
                <a:solidFill>
                  <a:srgbClr val="000000"/>
                </a:solidFill>
                <a:latin typeface="Consolas" panose="020B0609020204030204" pitchFamily="49" charset="0"/>
              </a:rPr>
              <a:t> }  </a:t>
            </a:r>
          </a:p>
          <a:p>
            <a:pPr>
              <a:spcBef>
                <a:spcPts val="300"/>
              </a:spcBef>
            </a:pPr>
            <a:r>
              <a:rPr lang="en-US" sz="1400">
                <a:solidFill>
                  <a:srgbClr val="000000"/>
                </a:solidFill>
                <a:latin typeface="Consolas" panose="020B0609020204030204" pitchFamily="49" charset="0"/>
              </a:rPr>
              <a:t>}  </a:t>
            </a:r>
            <a:endParaRPr lang="en-US" sz="1400" b="0" i="0">
              <a:solidFill>
                <a:srgbClr val="000000"/>
              </a:solidFill>
              <a:effectLst/>
              <a:latin typeface="Consolas" panose="020B0609020204030204" pitchFamily="49" charset="0"/>
            </a:endParaRPr>
          </a:p>
        </p:txBody>
      </p:sp>
      <p:sp>
        <p:nvSpPr>
          <p:cNvPr id="7" name="Rectangle 6"/>
          <p:cNvSpPr/>
          <p:nvPr/>
        </p:nvSpPr>
        <p:spPr>
          <a:xfrm>
            <a:off x="6357256" y="3645370"/>
            <a:ext cx="2447927" cy="1107996"/>
          </a:xfrm>
          <a:prstGeom prst="rect">
            <a:avLst/>
          </a:prstGeom>
          <a:solidFill>
            <a:schemeClr val="bg1">
              <a:lumMod val="95000"/>
            </a:schemeClr>
          </a:solidFill>
        </p:spPr>
        <p:txBody>
          <a:bodyPr wrap="square">
            <a:spAutoFit/>
          </a:bodyPr>
          <a:lstStyle/>
          <a:p>
            <a:pPr>
              <a:spcBef>
                <a:spcPts val="600"/>
              </a:spcBef>
            </a:pPr>
            <a:r>
              <a:rPr lang="en-GB" sz="2000" b="1" smtClean="0">
                <a:solidFill>
                  <a:srgbClr val="000000"/>
                </a:solidFill>
                <a:latin typeface="Arial" panose="020B0604020202020204" pitchFamily="34" charset="0"/>
                <a:cs typeface="Arial" panose="020B0604020202020204" pitchFamily="34" charset="0"/>
              </a:rPr>
              <a:t>Output:</a:t>
            </a:r>
            <a:endParaRPr lang="en-US" sz="2000" b="1" smtClean="0">
              <a:solidFill>
                <a:srgbClr val="000000"/>
              </a:solidFill>
              <a:latin typeface="Arial" panose="020B0604020202020204" pitchFamily="34" charset="0"/>
              <a:cs typeface="Arial" panose="020B0604020202020204" pitchFamily="34" charset="0"/>
            </a:endParaRPr>
          </a:p>
          <a:p>
            <a:pPr>
              <a:spcBef>
                <a:spcPts val="600"/>
              </a:spcBef>
            </a:pPr>
            <a:r>
              <a:rPr lang="en-US" smtClean="0">
                <a:solidFill>
                  <a:srgbClr val="000000"/>
                </a:solidFill>
                <a:latin typeface="Consolas" panose="020B0609020204030204" pitchFamily="49" charset="0"/>
              </a:rPr>
              <a:t>true</a:t>
            </a:r>
            <a:endParaRPr lang="en-US">
              <a:solidFill>
                <a:srgbClr val="000000"/>
              </a:solidFill>
              <a:latin typeface="Consolas" panose="020B0609020204030204" pitchFamily="49" charset="0"/>
            </a:endParaRPr>
          </a:p>
          <a:p>
            <a:pPr>
              <a:spcBef>
                <a:spcPts val="600"/>
              </a:spcBef>
            </a:pPr>
            <a:r>
              <a:rPr lang="en-US">
                <a:solidFill>
                  <a:srgbClr val="000000"/>
                </a:solidFill>
                <a:latin typeface="Consolas" panose="020B0609020204030204" pitchFamily="49" charset="0"/>
              </a:rPr>
              <a:t>true</a:t>
            </a:r>
          </a:p>
        </p:txBody>
      </p:sp>
    </p:spTree>
    <p:extLst>
      <p:ext uri="{BB962C8B-B14F-4D97-AF65-F5344CB8AC3E}">
        <p14:creationId xmlns:p14="http://schemas.microsoft.com/office/powerpoint/2010/main" val="76904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solidFill>
                  <a:srgbClr val="FF0000"/>
                </a:solidFill>
              </a:rPr>
              <a:t>instanceof</a:t>
            </a:r>
            <a:r>
              <a:rPr lang="en-GB"/>
              <a:t> </a:t>
            </a:r>
            <a:r>
              <a:rPr lang="en-GB" smtClean="0"/>
              <a:t>operator</a:t>
            </a:r>
            <a:br>
              <a:rPr lang="en-GB" smtClean="0"/>
            </a:br>
            <a:r>
              <a:rPr lang="en-GB" sz="1800" smtClean="0">
                <a:solidFill>
                  <a:schemeClr val="tx1">
                    <a:lumMod val="95000"/>
                    <a:lumOff val="5000"/>
                  </a:schemeClr>
                </a:solidFill>
              </a:rPr>
              <a:t>Downcasting</a:t>
            </a:r>
            <a:endParaRPr lang="en-US" sz="180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gn="just">
              <a:spcBef>
                <a:spcPts val="600"/>
              </a:spcBef>
            </a:pPr>
            <a:r>
              <a:rPr lang="en-GB" sz="2000" smtClean="0"/>
              <a:t>When </a:t>
            </a:r>
            <a:r>
              <a:rPr lang="en-GB" sz="2000"/>
              <a:t>Subclass type refers to the object of Parent class, it is known as downcasting.</a:t>
            </a:r>
            <a:r>
              <a:rPr lang="en-GB" sz="2000"/>
              <a:t> </a:t>
            </a:r>
            <a:endParaRPr lang="en-GB" sz="2000" smtClean="0"/>
          </a:p>
          <a:p>
            <a:pPr algn="just">
              <a:spcBef>
                <a:spcPts val="600"/>
              </a:spcBef>
            </a:pPr>
            <a:r>
              <a:rPr lang="en-US" sz="2000"/>
              <a:t>Let's see </a:t>
            </a:r>
            <a:r>
              <a:rPr lang="en-US" sz="2000"/>
              <a:t>the </a:t>
            </a:r>
            <a:r>
              <a:rPr lang="en-US" sz="2000" smtClean="0"/>
              <a:t>example, </a:t>
            </a:r>
            <a:r>
              <a:rPr lang="en-GB" sz="2000" smtClean="0"/>
              <a:t>downcasting be </a:t>
            </a:r>
            <a:r>
              <a:rPr lang="en-GB" sz="2000"/>
              <a:t>performed </a:t>
            </a:r>
            <a:r>
              <a:rPr lang="en-GB" sz="2000" u="sng"/>
              <a:t>without</a:t>
            </a:r>
            <a:r>
              <a:rPr lang="en-GB" sz="2000"/>
              <a:t> the use of </a:t>
            </a:r>
            <a:r>
              <a:rPr lang="en-GB" sz="2000"/>
              <a:t>instanceof </a:t>
            </a:r>
            <a:r>
              <a:rPr lang="en-GB" sz="2000" smtClean="0"/>
              <a:t>operator:</a:t>
            </a:r>
          </a:p>
          <a:p>
            <a:pPr lvl="1" algn="just">
              <a:spcBef>
                <a:spcPts val="600"/>
              </a:spcBef>
            </a:pPr>
            <a:r>
              <a:rPr lang="en-GB" sz="1600"/>
              <a:t>The actual object that is referred by a, is an object of Dog class. </a:t>
            </a:r>
            <a:r>
              <a:rPr lang="en-GB" sz="1600" b="1"/>
              <a:t>So if we downcast it, it is fine.</a:t>
            </a:r>
            <a:endParaRPr lang="en-US" sz="1600" b="1"/>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6" name="Rectangle 5"/>
          <p:cNvSpPr/>
          <p:nvPr/>
        </p:nvSpPr>
        <p:spPr>
          <a:xfrm>
            <a:off x="2012791" y="2955609"/>
            <a:ext cx="5127941" cy="3323987"/>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b="1">
                <a:solidFill>
                  <a:srgbClr val="000000"/>
                </a:solidFill>
                <a:latin typeface="Consolas" panose="020B0609020204030204" pitchFamily="49" charset="0"/>
              </a:rPr>
              <a:t>Animal </a:t>
            </a:r>
            <a:r>
              <a:rPr lang="en-US" sz="1400" b="1"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class</a:t>
            </a:r>
            <a:r>
              <a:rPr lang="en-GB" sz="1400" b="1">
                <a:solidFill>
                  <a:srgbClr val="000000"/>
                </a:solidFill>
                <a:latin typeface="Consolas" panose="020B0609020204030204" pitchFamily="49" charset="0"/>
              </a:rPr>
              <a:t> </a:t>
            </a:r>
            <a:r>
              <a:rPr lang="en-GB" sz="1400" b="1">
                <a:solidFill>
                  <a:srgbClr val="000000"/>
                </a:solidFill>
                <a:highlight>
                  <a:srgbClr val="D4D4D4"/>
                </a:highlight>
                <a:latin typeface="Consolas" panose="020B0609020204030204" pitchFamily="49" charset="0"/>
              </a:rPr>
              <a:t>Dog </a:t>
            </a:r>
            <a:r>
              <a:rPr lang="en-GB" sz="1400" b="1">
                <a:solidFill>
                  <a:srgbClr val="7F0055"/>
                </a:solidFill>
                <a:highlight>
                  <a:srgbClr val="D4D4D4"/>
                </a:highlight>
                <a:latin typeface="Consolas" panose="020B0609020204030204" pitchFamily="49" charset="0"/>
              </a:rPr>
              <a:t>extends</a:t>
            </a:r>
            <a:r>
              <a:rPr lang="en-GB" sz="1400" b="1">
                <a:solidFill>
                  <a:srgbClr val="000000"/>
                </a:solidFill>
                <a:highlight>
                  <a:srgbClr val="D4D4D4"/>
                </a:highlight>
                <a:latin typeface="Consolas" panose="020B0609020204030204" pitchFamily="49" charset="0"/>
              </a:rPr>
              <a:t> </a:t>
            </a:r>
            <a:r>
              <a:rPr lang="en-GB" sz="1400" b="1">
                <a:solidFill>
                  <a:srgbClr val="000000"/>
                </a:solidFill>
                <a:highlight>
                  <a:srgbClr val="D4D4D4"/>
                </a:highlight>
                <a:latin typeface="Consolas" panose="020B0609020204030204" pitchFamily="49" charset="0"/>
              </a:rPr>
              <a:t>Animal </a:t>
            </a:r>
            <a:r>
              <a:rPr lang="en-GB" sz="1400" b="1" smtClean="0">
                <a:solidFill>
                  <a:srgbClr val="000000"/>
                </a:solidFill>
                <a:highlight>
                  <a:srgbClr val="D4D4D4"/>
                </a:highlight>
                <a:latin typeface="Consolas" panose="020B0609020204030204" pitchFamily="49" charset="0"/>
              </a:rPr>
              <a:t>{</a:t>
            </a:r>
          </a:p>
          <a:p>
            <a:endParaRPr lang="en-GB" sz="1400" b="1">
              <a:solidFill>
                <a:srgbClr val="000000"/>
              </a:solidFill>
              <a:highlight>
                <a:srgbClr val="D4D4D4"/>
              </a:highlight>
              <a:latin typeface="Consolas" panose="020B0609020204030204" pitchFamily="49" charset="0"/>
            </a:endParaRPr>
          </a:p>
          <a:p>
            <a:r>
              <a:rPr lang="en-US" sz="1400" smtClean="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smtClean="0">
                <a:solidFill>
                  <a:srgbClr val="000000"/>
                </a:solidFill>
                <a:highlight>
                  <a:srgbClr val="D4D4D4"/>
                </a:highlight>
                <a:latin typeface="Consolas" panose="020B0609020204030204" pitchFamily="49" charset="0"/>
              </a:rPr>
              <a:t> </a:t>
            </a:r>
            <a:r>
              <a:rPr lang="en-US" sz="1400" b="1">
                <a:solidFill>
                  <a:srgbClr val="000000"/>
                </a:solidFill>
                <a:highlight>
                  <a:srgbClr val="D4D4D4"/>
                </a:highlight>
                <a:latin typeface="Consolas" panose="020B0609020204030204" pitchFamily="49" charset="0"/>
              </a:rPr>
              <a:t>cast(Animal </a:t>
            </a:r>
            <a:r>
              <a:rPr lang="en-US" sz="1400" b="1">
                <a:solidFill>
                  <a:srgbClr val="6A3E3E"/>
                </a:solidFill>
                <a:highlight>
                  <a:srgbClr val="D4D4D4"/>
                </a:highlight>
                <a:latin typeface="Consolas" panose="020B0609020204030204" pitchFamily="49" charset="0"/>
              </a:rPr>
              <a:t>a</a:t>
            </a:r>
            <a:r>
              <a:rPr lang="en-US" sz="1400" b="1">
                <a:solidFill>
                  <a:srgbClr val="000000"/>
                </a:solidFill>
                <a:highlight>
                  <a:srgbClr val="D4D4D4"/>
                </a:highlight>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00"/>
                </a:solidFill>
                <a:highlight>
                  <a:srgbClr val="D4D4D4"/>
                </a:highlight>
                <a:latin typeface="Consolas" panose="020B0609020204030204" pitchFamily="49" charset="0"/>
              </a:rPr>
              <a:t>Dog </a:t>
            </a:r>
            <a:r>
              <a:rPr lang="en-US" sz="1400">
                <a:solidFill>
                  <a:srgbClr val="6A3E3E"/>
                </a:solidFill>
                <a:highlight>
                  <a:srgbClr val="D4D4D4"/>
                </a:highlight>
                <a:latin typeface="Consolas" panose="020B0609020204030204" pitchFamily="49" charset="0"/>
              </a:rPr>
              <a:t>d</a:t>
            </a:r>
            <a:r>
              <a:rPr lang="en-US" sz="1400">
                <a:solidFill>
                  <a:srgbClr val="000000"/>
                </a:solidFill>
                <a:highlight>
                  <a:srgbClr val="D4D4D4"/>
                </a:highlight>
                <a:latin typeface="Consolas" panose="020B0609020204030204" pitchFamily="49" charset="0"/>
              </a:rPr>
              <a:t> = (Dog) </a:t>
            </a:r>
            <a:r>
              <a:rPr lang="en-US" sz="1400">
                <a:solidFill>
                  <a:srgbClr val="6A3E3E"/>
                </a:solidFill>
                <a:highlight>
                  <a:srgbClr val="D4D4D4"/>
                </a:highlight>
                <a:latin typeface="Consolas" panose="020B0609020204030204" pitchFamily="49" charset="0"/>
              </a:rPr>
              <a:t>a</a:t>
            </a:r>
            <a:r>
              <a:rPr lang="en-US" sz="1400" smtClean="0">
                <a:solidFill>
                  <a:srgbClr val="000000"/>
                </a:solidFill>
                <a:highlight>
                  <a:srgbClr val="D4D4D4"/>
                </a:highlight>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    System.</a:t>
            </a:r>
            <a:r>
              <a:rPr lang="en-US" sz="1400" b="1">
                <a:solidFill>
                  <a:srgbClr val="0000C0"/>
                </a:solidFill>
                <a:latin typeface="Consolas" panose="020B0609020204030204" pitchFamily="49" charset="0"/>
              </a:rPr>
              <a:t>out</a:t>
            </a:r>
            <a:r>
              <a:rPr lang="en-US" sz="1400" b="1">
                <a:solidFill>
                  <a:srgbClr val="000000"/>
                </a:solidFill>
                <a:latin typeface="Consolas" panose="020B0609020204030204" pitchFamily="49" charset="0"/>
              </a:rPr>
              <a:t>.println(</a:t>
            </a:r>
            <a:r>
              <a:rPr lang="en-US" sz="1400" b="1">
                <a:solidFill>
                  <a:srgbClr val="2A00FF"/>
                </a:solidFill>
                <a:latin typeface="Consolas" panose="020B0609020204030204" pitchFamily="49" charset="0"/>
              </a:rPr>
              <a:t>"Downcasting </a:t>
            </a:r>
            <a:r>
              <a:rPr lang="en-US" sz="1400" b="1">
                <a:solidFill>
                  <a:srgbClr val="2A00FF"/>
                </a:solidFill>
                <a:latin typeface="Consolas" panose="020B0609020204030204" pitchFamily="49" charset="0"/>
              </a:rPr>
              <a:t>performed</a:t>
            </a:r>
            <a:r>
              <a:rPr lang="en-US" sz="1400" b="1" smtClean="0">
                <a:solidFill>
                  <a:srgbClr val="2A00FF"/>
                </a:solidFill>
                <a:latin typeface="Consolas" panose="020B0609020204030204" pitchFamily="49" charset="0"/>
              </a:rPr>
              <a:t>"</a:t>
            </a:r>
            <a:r>
              <a:rPr lang="en-US" sz="1400" b="1" smtClean="0">
                <a:solidFill>
                  <a:srgbClr val="000000"/>
                </a:solidFill>
                <a:latin typeface="Consolas" panose="020B0609020204030204" pitchFamily="49" charset="0"/>
              </a:rPr>
              <a:t>);</a:t>
            </a:r>
            <a:endParaRPr lang="en-US" sz="1400" b="1">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r>
              <a:rPr lang="en-GB" sz="1400" b="1"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    Animal </a:t>
            </a:r>
            <a:r>
              <a:rPr lang="en-US" sz="1400">
                <a:solidFill>
                  <a:srgbClr val="6A3E3E"/>
                </a:solidFill>
                <a:latin typeface="Consolas" panose="020B0609020204030204" pitchFamily="49" charset="0"/>
              </a:rPr>
              <a:t>animal</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a:t>
            </a:r>
            <a:r>
              <a:rPr lang="en-US" sz="1400" b="1">
                <a:solidFill>
                  <a:srgbClr val="000000"/>
                </a:solidFill>
                <a:highlight>
                  <a:srgbClr val="D4D4D4"/>
                </a:highlight>
                <a:latin typeface="Consolas" panose="020B0609020204030204" pitchFamily="49" charset="0"/>
              </a:rPr>
              <a:t>Dog</a:t>
            </a:r>
            <a:r>
              <a:rPr lang="en-US" sz="1400" b="1" smtClean="0">
                <a:solidFill>
                  <a:srgbClr val="000000"/>
                </a:solidFill>
                <a:highlight>
                  <a:srgbClr val="D4D4D4"/>
                </a:highlight>
                <a:latin typeface="Consolas" panose="020B0609020204030204" pitchFamily="49" charset="0"/>
              </a:rPr>
              <a:t>();</a:t>
            </a:r>
            <a:endParaRPr lang="en-US" sz="1400">
              <a:latin typeface="Consolas" panose="020B0609020204030204" pitchFamily="49" charset="0"/>
            </a:endParaRPr>
          </a:p>
          <a:p>
            <a:r>
              <a:rPr lang="en-US" sz="1400" smtClean="0">
                <a:solidFill>
                  <a:srgbClr val="000000"/>
                </a:solidFill>
                <a:latin typeface="Consolas" panose="020B0609020204030204" pitchFamily="49" charset="0"/>
              </a:rPr>
              <a:t>    </a:t>
            </a:r>
            <a:r>
              <a:rPr lang="en-US" sz="1400" smtClean="0">
                <a:solidFill>
                  <a:srgbClr val="000000"/>
                </a:solidFill>
                <a:highlight>
                  <a:srgbClr val="D4D4D4"/>
                </a:highlight>
                <a:latin typeface="Consolas" panose="020B0609020204030204" pitchFamily="49" charset="0"/>
              </a:rPr>
              <a:t>cast(</a:t>
            </a:r>
            <a:r>
              <a:rPr lang="en-US" sz="1400" smtClean="0">
                <a:solidFill>
                  <a:srgbClr val="6A3E3E"/>
                </a:solidFill>
                <a:highlight>
                  <a:srgbClr val="D4D4D4"/>
                </a:highlight>
                <a:latin typeface="Consolas" panose="020B0609020204030204" pitchFamily="49" charset="0"/>
              </a:rPr>
              <a:t>animal</a:t>
            </a:r>
            <a:r>
              <a:rPr lang="en-US" sz="1400" smtClean="0">
                <a:solidFill>
                  <a:srgbClr val="000000"/>
                </a:solidFill>
                <a:highlight>
                  <a:srgbClr val="D4D4D4"/>
                </a:highlight>
                <a:latin typeface="Consolas" panose="020B0609020204030204" pitchFamily="49" charset="0"/>
              </a:rPr>
              <a:t>);</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endParaRPr lang="en-US" sz="1400"/>
          </a:p>
        </p:txBody>
      </p:sp>
    </p:spTree>
    <p:extLst>
      <p:ext uri="{BB962C8B-B14F-4D97-AF65-F5344CB8AC3E}">
        <p14:creationId xmlns:p14="http://schemas.microsoft.com/office/powerpoint/2010/main" val="3153988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solidFill>
                  <a:srgbClr val="FF0000"/>
                </a:solidFill>
              </a:rPr>
              <a:t>instanceof</a:t>
            </a:r>
            <a:r>
              <a:rPr lang="en-GB"/>
              <a:t> operator</a:t>
            </a:r>
            <a:endParaRPr lang="en-US"/>
          </a:p>
        </p:txBody>
      </p:sp>
      <p:sp>
        <p:nvSpPr>
          <p:cNvPr id="3" name="Content Placeholder 2"/>
          <p:cNvSpPr>
            <a:spLocks noGrp="1"/>
          </p:cNvSpPr>
          <p:nvPr>
            <p:ph idx="1"/>
          </p:nvPr>
        </p:nvSpPr>
        <p:spPr>
          <a:xfrm>
            <a:off x="266700" y="831574"/>
            <a:ext cx="8620125" cy="5643680"/>
          </a:xfrm>
        </p:spPr>
        <p:txBody>
          <a:bodyPr>
            <a:normAutofit/>
          </a:bodyPr>
          <a:lstStyle/>
          <a:p>
            <a:pPr marL="285750" indent="-285750"/>
            <a:r>
              <a:rPr lang="en-US" sz="1800" b="1"/>
              <a:t>But what will happen if we </a:t>
            </a:r>
            <a:r>
              <a:rPr lang="en-US" sz="1800" b="1"/>
              <a:t>write</a:t>
            </a:r>
            <a:r>
              <a:rPr lang="en-US" sz="1800" b="1" smtClean="0"/>
              <a:t>:</a:t>
            </a:r>
          </a:p>
          <a:p>
            <a:pPr marL="285750" indent="-285750"/>
            <a:endParaRPr lang="en-GB" sz="1800" b="1"/>
          </a:p>
          <a:p>
            <a:pPr marL="285750" indent="-285750"/>
            <a:endParaRPr lang="en-GB" sz="1400" b="1" smtClean="0"/>
          </a:p>
          <a:p>
            <a:pPr marL="285750" indent="-285750"/>
            <a:r>
              <a:rPr lang="en-GB" sz="1800" b="1" smtClean="0"/>
              <a:t>You faced with an exception:</a:t>
            </a:r>
          </a:p>
          <a:p>
            <a:pPr marL="285750" indent="-285750"/>
            <a:endParaRPr lang="en-GB" sz="1800" b="1"/>
          </a:p>
          <a:p>
            <a:pPr marL="0" indent="0">
              <a:buNone/>
            </a:pPr>
            <a:endParaRPr lang="en-GB" sz="1400" b="1"/>
          </a:p>
          <a:p>
            <a:pPr marL="285750" indent="-285750" algn="just"/>
            <a:r>
              <a:rPr lang="en-GB" sz="1800" b="1"/>
              <a:t>To resolve this problem</a:t>
            </a:r>
            <a:r>
              <a:rPr lang="en-GB" sz="1800" b="1"/>
              <a:t>, </a:t>
            </a:r>
            <a:r>
              <a:rPr lang="en-GB" sz="1800" smtClean="0"/>
              <a:t>should </a:t>
            </a:r>
            <a:r>
              <a:rPr lang="en-GB" sz="1800"/>
              <a:t>perform downcasting with java </a:t>
            </a:r>
            <a:r>
              <a:rPr lang="en-GB" sz="1800" b="1">
                <a:solidFill>
                  <a:srgbClr val="FF0000"/>
                </a:solidFill>
              </a:rPr>
              <a:t>instanceof</a:t>
            </a:r>
            <a:r>
              <a:rPr lang="en-GB" sz="1800"/>
              <a:t> </a:t>
            </a:r>
            <a:r>
              <a:rPr lang="en-GB" sz="1800"/>
              <a:t>operator</a:t>
            </a:r>
            <a:r>
              <a:rPr lang="en-GB" sz="1800" smtClean="0"/>
              <a:t>. Re-write code:</a:t>
            </a:r>
            <a:endParaRPr lang="en-GB"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
        <p:nvSpPr>
          <p:cNvPr id="8" name="Rectangle 7"/>
          <p:cNvSpPr/>
          <p:nvPr/>
        </p:nvSpPr>
        <p:spPr>
          <a:xfrm>
            <a:off x="2533989" y="1194471"/>
            <a:ext cx="4352245" cy="523220"/>
          </a:xfrm>
          <a:prstGeom prst="rect">
            <a:avLst/>
          </a:prstGeom>
          <a:solidFill>
            <a:schemeClr val="bg1">
              <a:lumMod val="95000"/>
            </a:schemeClr>
          </a:solidFill>
        </p:spPr>
        <p:txBody>
          <a:bodyPr wrap="square">
            <a:spAutoFit/>
          </a:bodyPr>
          <a:lstStyle/>
          <a:p>
            <a:r>
              <a:rPr lang="en-US" sz="1400">
                <a:solidFill>
                  <a:srgbClr val="000000"/>
                </a:solidFill>
                <a:highlight>
                  <a:srgbClr val="D4D4D4"/>
                </a:highlight>
                <a:latin typeface="Consolas" panose="020B0609020204030204" pitchFamily="49" charset="0"/>
              </a:rPr>
              <a:t>Animal </a:t>
            </a:r>
            <a:r>
              <a:rPr lang="en-US" sz="1400">
                <a:solidFill>
                  <a:srgbClr val="6A3E3E"/>
                </a:solidFill>
                <a:highlight>
                  <a:srgbClr val="D4D4D4"/>
                </a:highlight>
                <a:latin typeface="Consolas" panose="020B0609020204030204" pitchFamily="49" charset="0"/>
              </a:rPr>
              <a:t>animal</a:t>
            </a:r>
            <a:r>
              <a:rPr lang="en-US" sz="1400">
                <a:solidFill>
                  <a:srgbClr val="000000"/>
                </a:solidFill>
                <a:highlight>
                  <a:srgbClr val="D4D4D4"/>
                </a:highlight>
                <a:latin typeface="Consolas" panose="020B0609020204030204" pitchFamily="49" charset="0"/>
              </a:rPr>
              <a:t> = </a:t>
            </a:r>
            <a:r>
              <a:rPr lang="en-US" sz="1400" b="1">
                <a:solidFill>
                  <a:srgbClr val="7F0055"/>
                </a:solidFill>
                <a:highlight>
                  <a:srgbClr val="D4D4D4"/>
                </a:highlight>
                <a:latin typeface="Consolas" panose="020B0609020204030204" pitchFamily="49" charset="0"/>
              </a:rPr>
              <a:t>new</a:t>
            </a:r>
            <a:r>
              <a:rPr lang="en-US" sz="1400" b="1">
                <a:solidFill>
                  <a:srgbClr val="000000"/>
                </a:solidFill>
                <a:highlight>
                  <a:srgbClr val="D4D4D4"/>
                </a:highlight>
                <a:latin typeface="Consolas" panose="020B0609020204030204" pitchFamily="49" charset="0"/>
              </a:rPr>
              <a:t> Animal();</a:t>
            </a:r>
          </a:p>
          <a:p>
            <a:r>
              <a:rPr lang="en-US" sz="1400" smtClean="0">
                <a:solidFill>
                  <a:srgbClr val="000000"/>
                </a:solidFill>
                <a:latin typeface="Consolas" panose="020B0609020204030204" pitchFamily="49" charset="0"/>
              </a:rPr>
              <a:t>Dog </a:t>
            </a:r>
            <a:r>
              <a:rPr lang="en-US" sz="1400">
                <a:solidFill>
                  <a:srgbClr val="6A3E3E"/>
                </a:solidFill>
                <a:latin typeface="Consolas" panose="020B0609020204030204" pitchFamily="49" charset="0"/>
              </a:rPr>
              <a:t>d</a:t>
            </a:r>
            <a:r>
              <a:rPr lang="en-US" sz="1400">
                <a:solidFill>
                  <a:srgbClr val="000000"/>
                </a:solidFill>
                <a:latin typeface="Consolas" panose="020B0609020204030204" pitchFamily="49" charset="0"/>
              </a:rPr>
              <a:t> = cast(</a:t>
            </a:r>
            <a:r>
              <a:rPr lang="en-US" sz="1400">
                <a:solidFill>
                  <a:srgbClr val="6A3E3E"/>
                </a:solidFill>
                <a:latin typeface="Consolas" panose="020B0609020204030204" pitchFamily="49" charset="0"/>
              </a:rPr>
              <a:t>animal</a:t>
            </a:r>
            <a:r>
              <a:rPr lang="en-US" sz="1400">
                <a:solidFill>
                  <a:srgbClr val="000000"/>
                </a:solidFill>
                <a:latin typeface="Consolas" panose="020B0609020204030204" pitchFamily="49" charset="0"/>
              </a:rPr>
              <a:t>);</a:t>
            </a:r>
            <a:endParaRPr lang="en-US" sz="1400"/>
          </a:p>
        </p:txBody>
      </p:sp>
      <p:sp>
        <p:nvSpPr>
          <p:cNvPr id="9" name="Rectangle 8"/>
          <p:cNvSpPr/>
          <p:nvPr/>
        </p:nvSpPr>
        <p:spPr>
          <a:xfrm>
            <a:off x="533399" y="2156984"/>
            <a:ext cx="8353426" cy="461665"/>
          </a:xfrm>
          <a:prstGeom prst="rect">
            <a:avLst/>
          </a:prstGeom>
        </p:spPr>
        <p:txBody>
          <a:bodyPr wrap="square">
            <a:spAutoFit/>
          </a:bodyPr>
          <a:lstStyle/>
          <a:p>
            <a:r>
              <a:rPr lang="en-GB" sz="1200">
                <a:solidFill>
                  <a:srgbClr val="FF0000"/>
                </a:solidFill>
                <a:latin typeface="Consolas" panose="020B0609020204030204" pitchFamily="49" charset="0"/>
              </a:rPr>
              <a:t>Exception in thread "main" </a:t>
            </a:r>
            <a:r>
              <a:rPr lang="en-GB" sz="1200" u="sng">
                <a:solidFill>
                  <a:srgbClr val="0066CC"/>
                </a:solidFill>
                <a:latin typeface="Consolas" panose="020B0609020204030204" pitchFamily="49" charset="0"/>
              </a:rPr>
              <a:t>java.lang.ClassCastException</a:t>
            </a:r>
            <a:r>
              <a:rPr lang="en-GB" sz="1200" u="sng">
                <a:solidFill>
                  <a:srgbClr val="FF0000"/>
                </a:solidFill>
                <a:latin typeface="Consolas" panose="020B0609020204030204" pitchFamily="49" charset="0"/>
              </a:rPr>
              <a:t>: fa.training.jpe.Animal cannot be cast </a:t>
            </a:r>
            <a:r>
              <a:rPr lang="en-GB" sz="1200" u="sng">
                <a:solidFill>
                  <a:srgbClr val="FF0000"/>
                </a:solidFill>
                <a:latin typeface="Consolas" panose="020B0609020204030204" pitchFamily="49" charset="0"/>
              </a:rPr>
              <a:t>to </a:t>
            </a:r>
            <a:r>
              <a:rPr lang="en-GB" sz="1200" u="sng" smtClean="0">
                <a:solidFill>
                  <a:srgbClr val="FF0000"/>
                </a:solidFill>
                <a:latin typeface="Consolas" panose="020B0609020204030204" pitchFamily="49" charset="0"/>
              </a:rPr>
              <a:t>fa.training.jpe.Dog</a:t>
            </a:r>
            <a:endParaRPr lang="en-GB" sz="1200" u="sng">
              <a:solidFill>
                <a:srgbClr val="FF0000"/>
              </a:solidFill>
              <a:latin typeface="Consolas" panose="020B0609020204030204" pitchFamily="49" charset="0"/>
            </a:endParaRPr>
          </a:p>
        </p:txBody>
      </p:sp>
      <p:sp>
        <p:nvSpPr>
          <p:cNvPr id="10" name="Rectangle 9"/>
          <p:cNvSpPr/>
          <p:nvPr/>
        </p:nvSpPr>
        <p:spPr>
          <a:xfrm>
            <a:off x="1964504" y="3309361"/>
            <a:ext cx="5224515" cy="3046988"/>
          </a:xfrm>
          <a:prstGeom prst="rect">
            <a:avLst/>
          </a:prstGeom>
          <a:solidFill>
            <a:schemeClr val="bg1">
              <a:lumMod val="95000"/>
            </a:schemeClr>
          </a:solidFill>
        </p:spPr>
        <p:txBody>
          <a:bodyPr wrap="square">
            <a:spAutoFit/>
          </a:bodyPr>
          <a:lstStyle/>
          <a:p>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a:t>
            </a:r>
            <a:r>
              <a:rPr lang="en-US" sz="1200" b="1">
                <a:solidFill>
                  <a:srgbClr val="000000"/>
                </a:solidFill>
                <a:latin typeface="Consolas" panose="020B0609020204030204" pitchFamily="49" charset="0"/>
              </a:rPr>
              <a:t>Animal </a:t>
            </a:r>
            <a:r>
              <a:rPr lang="en-US" sz="1200" smtClean="0">
                <a:solidFill>
                  <a:srgbClr val="000000"/>
                </a:solidFill>
                <a:latin typeface="Consolas" panose="020B0609020204030204" pitchFamily="49" charset="0"/>
              </a:rPr>
              <a:t>{}</a:t>
            </a:r>
            <a:endParaRPr lang="en-US" sz="1200">
              <a:solidFill>
                <a:srgbClr val="000000"/>
              </a:solidFill>
              <a:latin typeface="Consolas" panose="020B0609020204030204" pitchFamily="49" charset="0"/>
            </a:endParaRPr>
          </a:p>
          <a:p>
            <a:endParaRPr lang="en-US" sz="1200">
              <a:latin typeface="Consolas" panose="020B0609020204030204" pitchFamily="49" charset="0"/>
            </a:endParaRPr>
          </a:p>
          <a:p>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class</a:t>
            </a:r>
            <a:r>
              <a:rPr lang="en-GB" sz="1200" b="1">
                <a:solidFill>
                  <a:srgbClr val="000000"/>
                </a:solidFill>
                <a:latin typeface="Consolas" panose="020B0609020204030204" pitchFamily="49" charset="0"/>
              </a:rPr>
              <a:t> Dog </a:t>
            </a:r>
            <a:r>
              <a:rPr lang="en-GB" sz="1200" b="1">
                <a:solidFill>
                  <a:srgbClr val="7F0055"/>
                </a:solidFill>
                <a:latin typeface="Consolas" panose="020B0609020204030204" pitchFamily="49" charset="0"/>
              </a:rPr>
              <a:t>extends</a:t>
            </a:r>
            <a:r>
              <a:rPr lang="en-GB" sz="1200" b="1">
                <a:solidFill>
                  <a:srgbClr val="000000"/>
                </a:solidFill>
                <a:latin typeface="Consolas" panose="020B0609020204030204" pitchFamily="49" charset="0"/>
              </a:rPr>
              <a:t> Animal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cast(Animal </a:t>
            </a:r>
            <a:r>
              <a:rPr lang="en-US" sz="1200" b="1">
                <a:solidFill>
                  <a:srgbClr val="6A3E3E"/>
                </a:solidFill>
                <a:latin typeface="Consolas" panose="020B0609020204030204" pitchFamily="49" charset="0"/>
              </a:rPr>
              <a:t>a</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a</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instanceof</a:t>
            </a:r>
            <a:r>
              <a:rPr lang="en-US" sz="1200" b="1">
                <a:solidFill>
                  <a:srgbClr val="000000"/>
                </a:solidFill>
                <a:latin typeface="Consolas" panose="020B0609020204030204" pitchFamily="49" charset="0"/>
              </a:rPr>
              <a:t> Dog) {</a:t>
            </a:r>
          </a:p>
          <a:p>
            <a:r>
              <a:rPr lang="en-US" sz="1200">
                <a:solidFill>
                  <a:srgbClr val="000000"/>
                </a:solidFill>
                <a:latin typeface="Consolas" panose="020B0609020204030204" pitchFamily="49" charset="0"/>
              </a:rPr>
              <a:t>      Dog </a:t>
            </a:r>
            <a:r>
              <a:rPr lang="en-US" sz="1200">
                <a:solidFill>
                  <a:srgbClr val="6A3E3E"/>
                </a:solidFill>
                <a:latin typeface="Consolas" panose="020B0609020204030204" pitchFamily="49" charset="0"/>
              </a:rPr>
              <a:t>d</a:t>
            </a:r>
            <a:r>
              <a:rPr lang="en-US" sz="1200">
                <a:solidFill>
                  <a:srgbClr val="000000"/>
                </a:solidFill>
                <a:latin typeface="Consolas" panose="020B0609020204030204" pitchFamily="49" charset="0"/>
              </a:rPr>
              <a:t> = (Dog) </a:t>
            </a:r>
            <a:r>
              <a:rPr lang="en-US" sz="1200">
                <a:solidFill>
                  <a:srgbClr val="6A3E3E"/>
                </a:solidFill>
                <a:latin typeface="Consolas" panose="020B0609020204030204" pitchFamily="49" charset="0"/>
              </a:rPr>
              <a:t>a</a:t>
            </a:r>
            <a:r>
              <a:rPr lang="en-US" sz="1200"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"Downcasting </a:t>
            </a:r>
            <a:r>
              <a:rPr lang="en-US" sz="1200" b="1" i="1">
                <a:solidFill>
                  <a:srgbClr val="2A00FF"/>
                </a:solidFill>
                <a:latin typeface="Consolas" panose="020B0609020204030204" pitchFamily="49" charset="0"/>
              </a:rPr>
              <a:t>performed</a:t>
            </a:r>
            <a:r>
              <a:rPr lang="en-US" sz="1200" b="1" i="1" smtClean="0">
                <a:solidFill>
                  <a:srgbClr val="2A00FF"/>
                </a:solidFill>
                <a:latin typeface="Consolas" panose="020B0609020204030204" pitchFamily="49" charset="0"/>
              </a:rPr>
              <a:t>"</a:t>
            </a:r>
            <a:r>
              <a:rPr lang="en-US" sz="1200" b="1" i="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endParaRPr lang="en-US" sz="1200">
              <a:latin typeface="Consolas" panose="020B0609020204030204" pitchFamily="49" charset="0"/>
            </a:endParaRPr>
          </a:p>
          <a:p>
            <a:r>
              <a:rPr lang="en-GB" sz="120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r>
              <a:rPr lang="en-GB" sz="1200" b="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Animal </a:t>
            </a:r>
            <a:r>
              <a:rPr lang="en-US" sz="1200">
                <a:solidFill>
                  <a:srgbClr val="6A3E3E"/>
                </a:solidFill>
                <a:latin typeface="Consolas" panose="020B0609020204030204" pitchFamily="49" charset="0"/>
              </a:rPr>
              <a:t>animal</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a:t>
            </a:r>
            <a:r>
              <a:rPr lang="en-US" sz="1200" b="1">
                <a:solidFill>
                  <a:srgbClr val="000000"/>
                </a:solidFill>
                <a:latin typeface="Consolas" panose="020B0609020204030204" pitchFamily="49" charset="0"/>
              </a:rPr>
              <a:t>Animal</a:t>
            </a:r>
            <a:r>
              <a:rPr lang="en-US" sz="1200" b="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i="1">
                <a:solidFill>
                  <a:srgbClr val="000000"/>
                </a:solidFill>
                <a:latin typeface="Consolas" panose="020B0609020204030204" pitchFamily="49" charset="0"/>
              </a:rPr>
              <a:t>cast(</a:t>
            </a:r>
            <a:r>
              <a:rPr lang="en-US" sz="1200" i="1">
                <a:solidFill>
                  <a:srgbClr val="6A3E3E"/>
                </a:solidFill>
                <a:latin typeface="Consolas" panose="020B0609020204030204" pitchFamily="49" charset="0"/>
              </a:rPr>
              <a:t>animal</a:t>
            </a:r>
            <a:r>
              <a:rPr lang="en-US" sz="1200" i="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2985881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smtClean="0"/>
              <a:t>ABSTRACTION</a:t>
            </a:r>
            <a:endParaRPr lang="en-US" dirty="0"/>
          </a:p>
        </p:txBody>
      </p:sp>
      <p:sp>
        <p:nvSpPr>
          <p:cNvPr id="6" name="Text Placeholder 5"/>
          <p:cNvSpPr>
            <a:spLocks noGrp="1"/>
          </p:cNvSpPr>
          <p:nvPr>
            <p:ph type="body" idx="1"/>
          </p:nvPr>
        </p:nvSpPr>
        <p:spPr/>
        <p:txBody>
          <a:bodyPr/>
          <a:lstStyle/>
          <a:p>
            <a:pPr eaLnBrk="1" hangingPunct="1">
              <a:defRPr/>
            </a:pPr>
            <a:r>
              <a:rPr lang="en-US" smtClean="0"/>
              <a:t>Section </a:t>
            </a:r>
            <a:r>
              <a:rPr lang="en-US"/>
              <a:t>2</a:t>
            </a:r>
            <a:endParaRPr lang="en-US" dirty="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1946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DD79CEBE-FFB5-498B-A70A-2D76288CA9A4}" type="slidenum">
              <a:rPr lang="en-US" altLang="en-US" sz="1200" smtClean="0">
                <a:solidFill>
                  <a:srgbClr val="898989"/>
                </a:solidFill>
              </a:rPr>
              <a:pPr>
                <a:spcBef>
                  <a:spcPct val="0"/>
                </a:spcBef>
                <a:buSzTx/>
                <a:buFontTx/>
                <a:buNone/>
              </a:pPr>
              <a:t>33</a:t>
            </a:fld>
            <a:endParaRPr lang="en-US" altLang="en-US" sz="1200" smtClean="0">
              <a:solidFill>
                <a:srgbClr val="898989"/>
              </a:solidFill>
            </a:endParaRPr>
          </a:p>
        </p:txBody>
      </p:sp>
    </p:spTree>
    <p:extLst>
      <p:ext uri="{BB962C8B-B14F-4D97-AF65-F5344CB8AC3E}">
        <p14:creationId xmlns:p14="http://schemas.microsoft.com/office/powerpoint/2010/main" val="2637851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en-US" smtClean="0">
                <a:cs typeface="Arial" charset="0"/>
              </a:rPr>
              <a:t>4 </a:t>
            </a:r>
            <a:r>
              <a:rPr lang="en-US" altLang="en-US">
                <a:cs typeface="Arial" charset="0"/>
              </a:rPr>
              <a:t>major principles of OOP</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34</a:t>
            </a:fld>
            <a:endParaRPr lang="en-US"/>
          </a:p>
        </p:txBody>
      </p:sp>
      <p:sp>
        <p:nvSpPr>
          <p:cNvPr id="5" name="Content Placeholder 4"/>
          <p:cNvSpPr>
            <a:spLocks noGrp="1"/>
          </p:cNvSpPr>
          <p:nvPr>
            <p:ph idx="1"/>
          </p:nvPr>
        </p:nvSpPr>
        <p:spPr>
          <a:xfrm>
            <a:off x="191411" y="811370"/>
            <a:ext cx="8714050" cy="5403900"/>
          </a:xfrm>
        </p:spPr>
        <p:txBody>
          <a:bodyPr/>
          <a:lstStyle/>
          <a:p>
            <a:pPr>
              <a:spcBef>
                <a:spcPts val="600"/>
              </a:spcBef>
              <a:spcAft>
                <a:spcPts val="600"/>
              </a:spcAft>
            </a:pPr>
            <a:r>
              <a:rPr lang="en-US" b="1" smtClean="0"/>
              <a:t>Inheritance</a:t>
            </a:r>
          </a:p>
          <a:p>
            <a:pPr lvl="0" rtl="0">
              <a:spcBef>
                <a:spcPts val="600"/>
              </a:spcBef>
              <a:spcAft>
                <a:spcPts val="600"/>
              </a:spcAft>
            </a:pPr>
            <a:r>
              <a:rPr lang="en-US" b="1" smtClean="0"/>
              <a:t>Encapsulation</a:t>
            </a:r>
            <a:endParaRPr lang="en-US" b="1"/>
          </a:p>
          <a:p>
            <a:pPr lvl="0" rtl="0">
              <a:spcBef>
                <a:spcPts val="600"/>
              </a:spcBef>
              <a:spcAft>
                <a:spcPts val="600"/>
              </a:spcAft>
            </a:pPr>
            <a:r>
              <a:rPr lang="en-US" b="1" smtClean="0"/>
              <a:t>Polymorphism</a:t>
            </a:r>
          </a:p>
          <a:p>
            <a:pPr>
              <a:spcBef>
                <a:spcPts val="600"/>
              </a:spcBef>
              <a:spcAft>
                <a:spcPts val="600"/>
              </a:spcAft>
            </a:pPr>
            <a:r>
              <a:rPr lang="en-US" b="1"/>
              <a:t>Abstraction</a:t>
            </a:r>
          </a:p>
          <a:p>
            <a:pPr marL="0" lvl="0" indent="0" rtl="0">
              <a:spcBef>
                <a:spcPts val="600"/>
              </a:spcBef>
              <a:spcAft>
                <a:spcPts val="600"/>
              </a:spcAft>
              <a:buNone/>
            </a:pPr>
            <a:endParaRPr lang="en-US" b="1"/>
          </a:p>
        </p:txBody>
      </p:sp>
    </p:spTree>
    <p:extLst>
      <p:ext uri="{BB962C8B-B14F-4D97-AF65-F5344CB8AC3E}">
        <p14:creationId xmlns:p14="http://schemas.microsoft.com/office/powerpoint/2010/main" val="185373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EEECE1"/>
                                      </p:to>
                                    </p:animClr>
                                  </p:childTnLst>
                                </p:cTn>
                              </p:par>
                              <p:par>
                                <p:cTn id="7" presetID="3" presetClass="emph" presetSubtype="2" fill="hold" nodeType="withEffect">
                                  <p:stCondLst>
                                    <p:cond delay="0"/>
                                  </p:stCondLst>
                                  <p:childTnLst>
                                    <p:animClr clrSpc="rgb" dir="cw">
                                      <p:cBhvr override="childStyle">
                                        <p:cTn id="8" dur="2000" fill="hold"/>
                                        <p:tgtEl>
                                          <p:spTgt spid="5">
                                            <p:txEl>
                                              <p:pRg st="1" end="1"/>
                                            </p:txEl>
                                          </p:spTgt>
                                        </p:tgtEl>
                                        <p:attrNameLst>
                                          <p:attrName>style.color</p:attrName>
                                        </p:attrNameLst>
                                      </p:cBhvr>
                                      <p:to>
                                        <a:srgbClr val="EEECE1"/>
                                      </p:to>
                                    </p:animClr>
                                  </p:childTnLst>
                                </p:cTn>
                              </p:par>
                              <p:par>
                                <p:cTn id="9" presetID="3" presetClass="emph" presetSubtype="2" fill="hold" nodeType="withEffect">
                                  <p:stCondLst>
                                    <p:cond delay="0"/>
                                  </p:stCondLst>
                                  <p:childTnLst>
                                    <p:animClr clrSpc="rgb" dir="cw">
                                      <p:cBhvr override="childStyle">
                                        <p:cTn id="10" dur="2000" fill="hold"/>
                                        <p:tgtEl>
                                          <p:spTgt spid="5">
                                            <p:txEl>
                                              <p:pRg st="2" end="2"/>
                                            </p:txEl>
                                          </p:spTgt>
                                        </p:tgtEl>
                                        <p:attrNameLst>
                                          <p:attrName>style.color</p:attrName>
                                        </p:attrNameLst>
                                      </p:cBhvr>
                                      <p:to>
                                        <a:srgbClr val="EEECE1"/>
                                      </p:to>
                                    </p:animClr>
                                  </p:childTnLst>
                                </p:cTn>
                              </p:par>
                              <p:par>
                                <p:cTn id="11" presetID="3" presetClass="emph" presetSubtype="2" fill="hold" nodeType="withEffect">
                                  <p:stCondLst>
                                    <p:cond delay="0"/>
                                  </p:stCondLst>
                                  <p:childTnLst>
                                    <p:animClr clrSpc="rgb" dir="cw">
                                      <p:cBhvr override="childStyle">
                                        <p:cTn id="12" dur="2000" fill="hold"/>
                                        <p:tgtEl>
                                          <p:spTgt spid="5">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defRPr/>
            </a:pPr>
            <a:r>
              <a:rPr lang="en-US" altLang="en-US" sz="3200" smtClean="0"/>
              <a:t>Abstraction Overview</a:t>
            </a:r>
            <a:endParaRPr lang="en-US" altLang="en-US" sz="4000" smtClean="0">
              <a:cs typeface="Arial" charset="0"/>
            </a:endParaRPr>
          </a:p>
        </p:txBody>
      </p:sp>
      <p:sp>
        <p:nvSpPr>
          <p:cNvPr id="26627" name="Content Placeholder 2"/>
          <p:cNvSpPr>
            <a:spLocks noGrp="1"/>
          </p:cNvSpPr>
          <p:nvPr>
            <p:ph idx="1"/>
          </p:nvPr>
        </p:nvSpPr>
        <p:spPr/>
        <p:txBody>
          <a:bodyPr>
            <a:normAutofit/>
          </a:bodyPr>
          <a:lstStyle/>
          <a:p>
            <a:pPr algn="just">
              <a:buSzPct val="120000"/>
            </a:pPr>
            <a:r>
              <a:rPr lang="en-US" altLang="en-US" sz="2000" b="1" smtClean="0"/>
              <a:t>Abstraction</a:t>
            </a:r>
            <a:r>
              <a:rPr lang="en-US" altLang="en-US" sz="2000" smtClean="0"/>
              <a:t> is a process of hiding the implementation details and showing only functionality to the user.</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35</a:t>
            </a:fld>
            <a:endParaRPr lang="en-US"/>
          </a:p>
        </p:txBody>
      </p:sp>
      <p:pic>
        <p:nvPicPr>
          <p:cNvPr id="26628" name="Picture 5" descr="http://atozknowledge.com/images/abstra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37560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3352800" y="1892300"/>
            <a:ext cx="5638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Clr>
                <a:schemeClr val="accent6">
                  <a:lumMod val="75000"/>
                </a:schemeClr>
              </a:buClr>
              <a:buSzPct val="120000"/>
              <a:buFont typeface="Wingdings" panose="05000000000000000000" pitchFamily="2" charset="2"/>
              <a:buChar char="§"/>
            </a:pPr>
            <a:r>
              <a:rPr lang="en-US" altLang="en-US" sz="1800" b="1">
                <a:latin typeface="Arial" panose="020B0604020202020204" pitchFamily="34" charset="0"/>
                <a:cs typeface="Arial" panose="020B0604020202020204" pitchFamily="34" charset="0"/>
              </a:rPr>
              <a:t>Example:</a:t>
            </a:r>
          </a:p>
          <a:p>
            <a:pPr lvl="1" algn="just" eaLnBrk="1" hangingPunct="1">
              <a:buSzPct val="120000"/>
            </a:pPr>
            <a:r>
              <a:rPr lang="en-US" altLang="en-US" sz="1400">
                <a:latin typeface="Arial" panose="020B0604020202020204" pitchFamily="34" charset="0"/>
                <a:cs typeface="Arial" panose="020B0604020202020204" pitchFamily="34" charset="0"/>
              </a:rPr>
              <a:t> Sending sms, you just type the text and send the message. You don't know the internal processing about the message delivery</a:t>
            </a:r>
          </a:p>
        </p:txBody>
      </p:sp>
      <p:grpSp>
        <p:nvGrpSpPr>
          <p:cNvPr id="7" name="Group 6"/>
          <p:cNvGrpSpPr>
            <a:grpSpLocks/>
          </p:cNvGrpSpPr>
          <p:nvPr/>
        </p:nvGrpSpPr>
        <p:grpSpPr bwMode="auto">
          <a:xfrm>
            <a:off x="2508250" y="2895600"/>
            <a:ext cx="6483350" cy="2927350"/>
            <a:chOff x="2508251" y="2895601"/>
            <a:chExt cx="6483349" cy="2927349"/>
          </a:xfrm>
        </p:grpSpPr>
        <p:sp>
          <p:nvSpPr>
            <p:cNvPr id="5" name="Line Callout 3 (Accent Bar) 4"/>
            <p:cNvSpPr/>
            <p:nvPr/>
          </p:nvSpPr>
          <p:spPr>
            <a:xfrm>
              <a:off x="4038601" y="2895601"/>
              <a:ext cx="4952999" cy="817563"/>
            </a:xfrm>
            <a:prstGeom prst="accentCallout3">
              <a:avLst>
                <a:gd name="adj1" fmla="val 21405"/>
                <a:gd name="adj2" fmla="val -3493"/>
                <a:gd name="adj3" fmla="val 21551"/>
                <a:gd name="adj4" fmla="val -3679"/>
                <a:gd name="adj5" fmla="val 14980"/>
                <a:gd name="adj6" fmla="val -7349"/>
                <a:gd name="adj7" fmla="val -77751"/>
                <a:gd name="adj8" fmla="val -310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hangingPunct="1">
                <a:spcBef>
                  <a:spcPct val="20000"/>
                </a:spcBef>
                <a:defRPr/>
              </a:pPr>
              <a:r>
                <a:rPr lang="en-US" altLang="en-US" sz="1800">
                  <a:solidFill>
                    <a:srgbClr val="FF6600"/>
                  </a:solidFill>
                  <a:latin typeface="Arial" charset="0"/>
                  <a:cs typeface="Arial" charset="0"/>
                </a:rPr>
                <a:t>It shows only important things to the user and hides the internal details </a:t>
              </a:r>
            </a:p>
          </p:txBody>
        </p:sp>
        <p:cxnSp>
          <p:nvCxnSpPr>
            <p:cNvPr id="3" name="Straight Connector 2"/>
            <p:cNvCxnSpPr/>
            <p:nvPr/>
          </p:nvCxnSpPr>
          <p:spPr>
            <a:xfrm flipH="1">
              <a:off x="2508251" y="3019426"/>
              <a:ext cx="1165225" cy="28035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Line Callout 3 (Accent Bar) 11"/>
            <p:cNvSpPr/>
            <p:nvPr/>
          </p:nvSpPr>
          <p:spPr>
            <a:xfrm>
              <a:off x="4162426" y="4011614"/>
              <a:ext cx="4829174" cy="819150"/>
            </a:xfrm>
            <a:prstGeom prst="accentCallout3">
              <a:avLst>
                <a:gd name="adj1" fmla="val 21405"/>
                <a:gd name="adj2" fmla="val -3493"/>
                <a:gd name="adj3" fmla="val 21551"/>
                <a:gd name="adj4" fmla="val -3679"/>
                <a:gd name="adj5" fmla="val 14980"/>
                <a:gd name="adj6" fmla="val -7349"/>
                <a:gd name="adj7" fmla="val 32333"/>
                <a:gd name="adj8" fmla="val -111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hangingPunct="1">
                <a:spcBef>
                  <a:spcPct val="20000"/>
                </a:spcBef>
                <a:defRPr/>
              </a:pPr>
              <a:r>
                <a:rPr lang="en-US" altLang="en-US" sz="1800">
                  <a:solidFill>
                    <a:srgbClr val="FF6600"/>
                  </a:solidFill>
                  <a:latin typeface="Arial" charset="0"/>
                  <a:cs typeface="Arial" charset="0"/>
                </a:rPr>
                <a:t>Focus on what the object does instead of how it does it.</a:t>
              </a:r>
            </a:p>
          </p:txBody>
        </p:sp>
      </p:grpSp>
      <p:sp>
        <p:nvSpPr>
          <p:cNvPr id="13" name="Content Placeholder 2"/>
          <p:cNvSpPr txBox="1">
            <a:spLocks/>
          </p:cNvSpPr>
          <p:nvPr/>
        </p:nvSpPr>
        <p:spPr bwMode="auto">
          <a:xfrm>
            <a:off x="3352800" y="4953000"/>
            <a:ext cx="5638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accent6">
                  <a:lumMod val="75000"/>
                </a:schemeClr>
              </a:buClr>
              <a:buSzPct val="120000"/>
              <a:buFont typeface="Wingdings" panose="05000000000000000000" pitchFamily="2" charset="2"/>
              <a:buChar char="§"/>
            </a:pPr>
            <a:r>
              <a:rPr lang="en-US" altLang="en-US" sz="1800" b="1">
                <a:latin typeface="Arial" panose="020B0604020202020204" pitchFamily="34" charset="0"/>
                <a:cs typeface="Arial" panose="020B0604020202020204" pitchFamily="34" charset="0"/>
              </a:rPr>
              <a:t>There are two ways to achieve abstraction in java:</a:t>
            </a:r>
          </a:p>
          <a:p>
            <a:pPr lvl="1" algn="just" eaLnBrk="1" hangingPunct="1">
              <a:buSzPct val="120000"/>
            </a:pPr>
            <a:r>
              <a:rPr lang="en-US" altLang="en-US" sz="1400">
                <a:latin typeface="Arial" panose="020B0604020202020204" pitchFamily="34" charset="0"/>
                <a:cs typeface="Arial" panose="020B0604020202020204" pitchFamily="34" charset="0"/>
              </a:rPr>
              <a:t>Abstract class (0 to 100%)</a:t>
            </a:r>
          </a:p>
          <a:p>
            <a:pPr lvl="1" algn="just" eaLnBrk="1" hangingPunct="1">
              <a:buSzPct val="120000"/>
            </a:pPr>
            <a:r>
              <a:rPr lang="en-US" altLang="en-US" sz="1400">
                <a:latin typeface="Arial" panose="020B0604020202020204" pitchFamily="34" charset="0"/>
                <a:cs typeface="Arial" panose="020B0604020202020204" pitchFamily="34" charset="0"/>
              </a:rPr>
              <a:t>Interface (100%)</a:t>
            </a:r>
          </a:p>
        </p:txBody>
      </p:sp>
    </p:spTree>
    <p:extLst>
      <p:ext uri="{BB962C8B-B14F-4D97-AF65-F5344CB8AC3E}">
        <p14:creationId xmlns:p14="http://schemas.microsoft.com/office/powerpoint/2010/main" val="4032387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cs typeface="Arial" charset="0"/>
              </a:rPr>
              <a:t>Purposes of Abstraction</a:t>
            </a:r>
            <a:endParaRPr lang="en-US" sz="3200"/>
          </a:p>
        </p:txBody>
      </p:sp>
      <p:sp>
        <p:nvSpPr>
          <p:cNvPr id="3" name="Content Placeholder 2"/>
          <p:cNvSpPr>
            <a:spLocks noGrp="1"/>
          </p:cNvSpPr>
          <p:nvPr>
            <p:ph idx="1"/>
          </p:nvPr>
        </p:nvSpPr>
        <p:spPr/>
        <p:txBody>
          <a:bodyPr>
            <a:normAutofit/>
          </a:bodyPr>
          <a:lstStyle/>
          <a:p>
            <a:pPr algn="just">
              <a:lnSpc>
                <a:spcPct val="120000"/>
              </a:lnSpc>
              <a:spcBef>
                <a:spcPts val="600"/>
              </a:spcBef>
            </a:pPr>
            <a:r>
              <a:rPr lang="en-US" altLang="en-US"/>
              <a:t>Abstraction is used to </a:t>
            </a:r>
            <a:r>
              <a:rPr lang="en-US" altLang="en-US" b="1"/>
              <a:t>manage </a:t>
            </a:r>
            <a:r>
              <a:rPr lang="en-US" altLang="en-US" b="1"/>
              <a:t>complexity</a:t>
            </a:r>
            <a:r>
              <a:rPr lang="en-US" altLang="en-US" b="1" smtClean="0"/>
              <a:t>.</a:t>
            </a:r>
            <a:endParaRPr lang="en-GB" smtClean="0"/>
          </a:p>
          <a:p>
            <a:pPr lvl="1" algn="just">
              <a:lnSpc>
                <a:spcPct val="120000"/>
              </a:lnSpc>
              <a:spcBef>
                <a:spcPts val="600"/>
              </a:spcBef>
            </a:pPr>
            <a:r>
              <a:rPr lang="en-GB" smtClean="0"/>
              <a:t>For example: "</a:t>
            </a:r>
            <a:r>
              <a:rPr lang="en-GB" i="1" smtClean="0"/>
              <a:t>sending </a:t>
            </a:r>
            <a:r>
              <a:rPr lang="en-GB" i="1"/>
              <a:t>SMS where you type the text and send </a:t>
            </a:r>
            <a:r>
              <a:rPr lang="en-GB" i="1"/>
              <a:t>the </a:t>
            </a:r>
            <a:r>
              <a:rPr lang="en-GB" i="1" smtClean="0"/>
              <a:t>message, you </a:t>
            </a:r>
            <a:r>
              <a:rPr lang="en-GB" i="1"/>
              <a:t>don't know the internal processing about the </a:t>
            </a:r>
            <a:r>
              <a:rPr lang="en-GB" i="1"/>
              <a:t>message </a:t>
            </a:r>
            <a:r>
              <a:rPr lang="en-GB" i="1" smtClean="0"/>
              <a:t>delivery</a:t>
            </a:r>
            <a:r>
              <a:rPr lang="en-GB" smtClean="0"/>
              <a:t>".</a:t>
            </a:r>
            <a:endParaRPr lang="en-GB"/>
          </a:p>
          <a:p>
            <a:pPr algn="just">
              <a:lnSpc>
                <a:spcPct val="120000"/>
              </a:lnSpc>
              <a:spcBef>
                <a:spcPts val="600"/>
              </a:spcBef>
            </a:pPr>
            <a:r>
              <a:rPr lang="en-GB"/>
              <a:t>Abstraction lets you focus on what the </a:t>
            </a:r>
            <a:r>
              <a:rPr lang="en-GB">
                <a:hlinkClick r:id="rId2"/>
              </a:rPr>
              <a:t>object</a:t>
            </a:r>
            <a:r>
              <a:rPr lang="en-GB"/>
              <a:t> does instead of how it does it.</a:t>
            </a:r>
          </a:p>
          <a:p>
            <a:pPr algn="just">
              <a:lnSpc>
                <a:spcPct val="120000"/>
              </a:lnSpc>
              <a:spcBef>
                <a:spcPts val="600"/>
              </a:spcBef>
            </a:pPr>
            <a:r>
              <a:rPr lang="en-GB"/>
              <a:t>There are two ways to achieve abstraction </a:t>
            </a:r>
            <a:r>
              <a:rPr lang="en-GB"/>
              <a:t>in </a:t>
            </a:r>
            <a:r>
              <a:rPr lang="en-GB" smtClean="0"/>
              <a:t>java</a:t>
            </a:r>
            <a:endParaRPr lang="en-GB"/>
          </a:p>
          <a:p>
            <a:pPr lvl="1" algn="just">
              <a:lnSpc>
                <a:spcPct val="120000"/>
              </a:lnSpc>
              <a:spcBef>
                <a:spcPts val="600"/>
              </a:spcBef>
            </a:pPr>
            <a:r>
              <a:rPr lang="en-GB" sz="1800"/>
              <a:t>Abstract class (0 to 100%)</a:t>
            </a:r>
          </a:p>
          <a:p>
            <a:pPr lvl="1" algn="just">
              <a:lnSpc>
                <a:spcPct val="120000"/>
              </a:lnSpc>
              <a:spcBef>
                <a:spcPts val="600"/>
              </a:spcBef>
            </a:pPr>
            <a:r>
              <a:rPr lang="en-GB" sz="1800"/>
              <a:t>Interface (100%)</a:t>
            </a:r>
            <a:endParaRPr lang="en-US"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36</a:t>
            </a:fld>
            <a:endParaRPr lang="en-US"/>
          </a:p>
        </p:txBody>
      </p:sp>
    </p:spTree>
    <p:extLst>
      <p:ext uri="{BB962C8B-B14F-4D97-AF65-F5344CB8AC3E}">
        <p14:creationId xmlns:p14="http://schemas.microsoft.com/office/powerpoint/2010/main" val="1856902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pPr>
              <a:defRPr/>
            </a:pPr>
            <a:r>
              <a:rPr lang="en-US" altLang="en-US" smtClean="0">
                <a:cs typeface="Arial" charset="0"/>
              </a:rPr>
              <a:t>Purposes of Abstraction</a:t>
            </a:r>
          </a:p>
        </p:txBody>
      </p:sp>
      <p:sp>
        <p:nvSpPr>
          <p:cNvPr id="28675" name="Content Placeholder 2"/>
          <p:cNvSpPr>
            <a:spLocks noGrp="1"/>
          </p:cNvSpPr>
          <p:nvPr>
            <p:ph idx="1"/>
          </p:nvPr>
        </p:nvSpPr>
        <p:spPr/>
        <p:txBody>
          <a:bodyPr/>
          <a:lstStyle/>
          <a:p>
            <a:pPr algn="just">
              <a:lnSpc>
                <a:spcPct val="120000"/>
              </a:lnSpc>
              <a:buSzPct val="120000"/>
            </a:pPr>
            <a:r>
              <a:rPr lang="en-US" altLang="en-US" sz="2400" smtClean="0"/>
              <a:t>Abstraction is used to </a:t>
            </a:r>
            <a:r>
              <a:rPr lang="en-US" altLang="en-US" sz="2400" b="1" smtClean="0"/>
              <a:t>manage complexity.</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37</a:t>
            </a:fld>
            <a:endParaRPr lang="en-US"/>
          </a:p>
        </p:txBody>
      </p:sp>
      <p:grpSp>
        <p:nvGrpSpPr>
          <p:cNvPr id="9" name="Group 10"/>
          <p:cNvGrpSpPr>
            <a:grpSpLocks/>
          </p:cNvGrpSpPr>
          <p:nvPr/>
        </p:nvGrpSpPr>
        <p:grpSpPr bwMode="auto">
          <a:xfrm>
            <a:off x="611188" y="1828800"/>
            <a:ext cx="3122612" cy="1731963"/>
            <a:chOff x="1447800" y="1828800"/>
            <a:chExt cx="5715000" cy="3505200"/>
          </a:xfrm>
        </p:grpSpPr>
        <p:sp>
          <p:nvSpPr>
            <p:cNvPr id="10" name="Rectangle 9"/>
            <p:cNvSpPr/>
            <p:nvPr/>
          </p:nvSpPr>
          <p:spPr>
            <a:xfrm>
              <a:off x="1447800" y="1828800"/>
              <a:ext cx="1295826" cy="1294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Oval 10"/>
            <p:cNvSpPr/>
            <p:nvPr/>
          </p:nvSpPr>
          <p:spPr>
            <a:xfrm>
              <a:off x="1447800" y="3583006"/>
              <a:ext cx="1751980" cy="1750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3658839" y="1828800"/>
              <a:ext cx="2893818" cy="129477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Isosceles Triangle 12"/>
            <p:cNvSpPr/>
            <p:nvPr/>
          </p:nvSpPr>
          <p:spPr>
            <a:xfrm>
              <a:off x="3885463" y="3583006"/>
              <a:ext cx="3277337" cy="1750994"/>
            </a:xfrm>
            <a:prstGeom prst="triangle">
              <a:avLst>
                <a:gd name="adj" fmla="val 3128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14" name="Content Placeholder 2"/>
          <p:cNvSpPr txBox="1">
            <a:spLocks/>
          </p:cNvSpPr>
          <p:nvPr/>
        </p:nvSpPr>
        <p:spPr bwMode="auto">
          <a:xfrm>
            <a:off x="3865563" y="1714500"/>
            <a:ext cx="502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ts val="600"/>
              </a:spcBef>
              <a:buClr>
                <a:schemeClr val="accent6">
                  <a:lumMod val="75000"/>
                </a:schemeClr>
              </a:buClr>
              <a:buSzPct val="120000"/>
              <a:buFont typeface="Wingdings" panose="05000000000000000000" pitchFamily="2" charset="2"/>
              <a:buChar char="§"/>
            </a:pPr>
            <a:r>
              <a:rPr lang="en-US" altLang="en-US" sz="1800">
                <a:latin typeface="Arial" panose="020B0604020202020204" pitchFamily="34" charset="0"/>
                <a:cs typeface="Arial" panose="020B0604020202020204" pitchFamily="34" charset="0"/>
              </a:rPr>
              <a:t>All </a:t>
            </a:r>
            <a:r>
              <a:rPr lang="en-US" altLang="en-US" sz="1800" b="1">
                <a:latin typeface="Arial" panose="020B0604020202020204" pitchFamily="34" charset="0"/>
                <a:cs typeface="Arial" panose="020B0604020202020204" pitchFamily="34" charset="0"/>
              </a:rPr>
              <a:t>Square</a:t>
            </a:r>
            <a:r>
              <a:rPr lang="en-US" altLang="en-US" sz="1800">
                <a:latin typeface="Arial" panose="020B0604020202020204" pitchFamily="34" charset="0"/>
                <a:cs typeface="Arial" panose="020B0604020202020204" pitchFamily="34" charset="0"/>
              </a:rPr>
              <a:t>, </a:t>
            </a:r>
            <a:r>
              <a:rPr lang="en-US" altLang="en-US" sz="1800" b="1">
                <a:latin typeface="Arial" panose="020B0604020202020204" pitchFamily="34" charset="0"/>
                <a:cs typeface="Arial" panose="020B0604020202020204" pitchFamily="34" charset="0"/>
              </a:rPr>
              <a:t>Rectangle</a:t>
            </a:r>
            <a:r>
              <a:rPr lang="en-US" altLang="en-US" sz="1800">
                <a:latin typeface="Arial" panose="020B0604020202020204" pitchFamily="34" charset="0"/>
                <a:cs typeface="Arial" panose="020B0604020202020204" pitchFamily="34" charset="0"/>
              </a:rPr>
              <a:t>, </a:t>
            </a:r>
            <a:r>
              <a:rPr lang="en-US" altLang="en-US" sz="1800" b="1">
                <a:latin typeface="Arial" panose="020B0604020202020204" pitchFamily="34" charset="0"/>
                <a:cs typeface="Arial" panose="020B0604020202020204" pitchFamily="34" charset="0"/>
              </a:rPr>
              <a:t>Circle </a:t>
            </a:r>
            <a:r>
              <a:rPr lang="en-US" altLang="en-US" sz="1800">
                <a:latin typeface="Arial" panose="020B0604020202020204" pitchFamily="34" charset="0"/>
                <a:cs typeface="Arial" panose="020B0604020202020204" pitchFamily="34" charset="0"/>
              </a:rPr>
              <a:t>and </a:t>
            </a:r>
            <a:r>
              <a:rPr lang="en-US" altLang="en-US" sz="1800" b="1">
                <a:latin typeface="Arial" panose="020B0604020202020204" pitchFamily="34" charset="0"/>
                <a:cs typeface="Arial" panose="020B0604020202020204" pitchFamily="34" charset="0"/>
              </a:rPr>
              <a:t>Triangle</a:t>
            </a:r>
            <a:r>
              <a:rPr lang="en-US" altLang="en-US" sz="1800">
                <a:latin typeface="Arial" panose="020B0604020202020204" pitchFamily="34" charset="0"/>
                <a:cs typeface="Arial" panose="020B0604020202020204" pitchFamily="34" charset="0"/>
              </a:rPr>
              <a:t>:</a:t>
            </a:r>
          </a:p>
          <a:p>
            <a:pPr lvl="1" algn="just" eaLnBrk="1" hangingPunct="1">
              <a:spcBef>
                <a:spcPts val="600"/>
              </a:spcBef>
              <a:buSzPct val="120000"/>
            </a:pPr>
            <a:r>
              <a:rPr lang="en-US" altLang="en-US" sz="1800">
                <a:latin typeface="Arial" panose="020B0604020202020204" pitchFamily="34" charset="0"/>
                <a:cs typeface="Arial" panose="020B0604020202020204" pitchFamily="34" charset="0"/>
              </a:rPr>
              <a:t>Have </a:t>
            </a:r>
            <a:r>
              <a:rPr lang="en-US" altLang="en-US" sz="1800" i="1">
                <a:latin typeface="Arial" panose="020B0604020202020204" pitchFamily="34" charset="0"/>
                <a:cs typeface="Arial" panose="020B0604020202020204" pitchFamily="34" charset="0"/>
              </a:rPr>
              <a:t>color</a:t>
            </a:r>
          </a:p>
          <a:p>
            <a:pPr lvl="1" algn="just" eaLnBrk="1" hangingPunct="1">
              <a:spcBef>
                <a:spcPts val="600"/>
              </a:spcBef>
              <a:buSzPct val="120000"/>
            </a:pPr>
            <a:r>
              <a:rPr lang="en-US" altLang="en-US" sz="1800">
                <a:latin typeface="Arial" panose="020B0604020202020204" pitchFamily="34" charset="0"/>
                <a:cs typeface="Arial" panose="020B0604020202020204" pitchFamily="34" charset="0"/>
              </a:rPr>
              <a:t>Can </a:t>
            </a:r>
            <a:r>
              <a:rPr lang="en-US" altLang="en-US" sz="1800" i="1">
                <a:latin typeface="Arial" panose="020B0604020202020204" pitchFamily="34" charset="0"/>
                <a:cs typeface="Arial" panose="020B0604020202020204" pitchFamily="34" charset="0"/>
              </a:rPr>
              <a:t>display</a:t>
            </a:r>
          </a:p>
          <a:p>
            <a:pPr algn="just" eaLnBrk="1" hangingPunct="1">
              <a:spcBef>
                <a:spcPts val="600"/>
              </a:spcBef>
              <a:buClr>
                <a:schemeClr val="accent6">
                  <a:lumMod val="75000"/>
                </a:schemeClr>
              </a:buClr>
              <a:buSzPct val="120000"/>
              <a:buFont typeface="Wingdings" panose="05000000000000000000" pitchFamily="2" charset="2"/>
              <a:buChar char="§"/>
            </a:pPr>
            <a:r>
              <a:rPr lang="en-US" altLang="en-US" sz="1800">
                <a:latin typeface="Arial" panose="020B0604020202020204" pitchFamily="34" charset="0"/>
                <a:cs typeface="Arial" panose="020B0604020202020204" pitchFamily="34" charset="0"/>
              </a:rPr>
              <a:t>A shape may has all above characteristics:</a:t>
            </a:r>
          </a:p>
          <a:p>
            <a:pPr lvl="1" algn="just" eaLnBrk="1" hangingPunct="1">
              <a:spcBef>
                <a:spcPts val="600"/>
              </a:spcBef>
              <a:buSzPct val="120000"/>
            </a:pPr>
            <a:r>
              <a:rPr lang="en-US" altLang="en-US" sz="1800">
                <a:latin typeface="Arial" panose="020B0604020202020204" pitchFamily="34" charset="0"/>
                <a:cs typeface="Arial" panose="020B0604020202020204" pitchFamily="34" charset="0"/>
              </a:rPr>
              <a:t>So we call “</a:t>
            </a:r>
            <a:r>
              <a:rPr lang="en-US" altLang="en-US" sz="1800" b="1">
                <a:solidFill>
                  <a:srgbClr val="FF6600"/>
                </a:solidFill>
                <a:latin typeface="Arial" panose="020B0604020202020204" pitchFamily="34" charset="0"/>
                <a:cs typeface="Arial" panose="020B0604020202020204" pitchFamily="34" charset="0"/>
              </a:rPr>
              <a:t>Shape</a:t>
            </a:r>
            <a:r>
              <a:rPr lang="en-US" altLang="en-US" sz="1800">
                <a:latin typeface="Arial" panose="020B0604020202020204" pitchFamily="34" charset="0"/>
                <a:cs typeface="Arial" panose="020B0604020202020204" pitchFamily="34" charset="0"/>
              </a:rPr>
              <a:t>” is an abstract type of Square, Rectangle, Circle and Triangle.</a:t>
            </a:r>
          </a:p>
        </p:txBody>
      </p:sp>
      <p:grpSp>
        <p:nvGrpSpPr>
          <p:cNvPr id="15" name="Group 56"/>
          <p:cNvGrpSpPr>
            <a:grpSpLocks/>
          </p:cNvGrpSpPr>
          <p:nvPr/>
        </p:nvGrpSpPr>
        <p:grpSpPr bwMode="auto">
          <a:xfrm>
            <a:off x="122238" y="3886200"/>
            <a:ext cx="6888162" cy="2514600"/>
            <a:chOff x="410166" y="1904982"/>
            <a:chExt cx="9469036" cy="3413492"/>
          </a:xfrm>
        </p:grpSpPr>
        <p:sp>
          <p:nvSpPr>
            <p:cNvPr id="16" name="TextBox 15"/>
            <p:cNvSpPr txBox="1"/>
            <p:nvPr/>
          </p:nvSpPr>
          <p:spPr>
            <a:xfrm>
              <a:off x="2924185" y="1904982"/>
              <a:ext cx="1143530" cy="484872"/>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sz="1600" dirty="0">
                  <a:latin typeface="+mn-lt"/>
                </a:rPr>
                <a:t>Shape</a:t>
              </a:r>
            </a:p>
          </p:txBody>
        </p:sp>
        <p:sp>
          <p:nvSpPr>
            <p:cNvPr id="17" name="TextBox 16"/>
            <p:cNvSpPr txBox="1"/>
            <p:nvPr/>
          </p:nvSpPr>
          <p:spPr>
            <a:xfrm>
              <a:off x="410166" y="4719389"/>
              <a:ext cx="1143530" cy="484872"/>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sz="1600" dirty="0">
                  <a:latin typeface="+mn-lt"/>
                </a:rPr>
                <a:t>Square</a:t>
              </a:r>
            </a:p>
          </p:txBody>
        </p:sp>
        <p:sp>
          <p:nvSpPr>
            <p:cNvPr id="18" name="TextBox 17"/>
            <p:cNvSpPr txBox="1"/>
            <p:nvPr/>
          </p:nvSpPr>
          <p:spPr>
            <a:xfrm>
              <a:off x="1857036" y="4719389"/>
              <a:ext cx="1525434" cy="484872"/>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sz="1600" dirty="0">
                  <a:latin typeface="+mn-lt"/>
                </a:rPr>
                <a:t>Rectangle</a:t>
              </a:r>
            </a:p>
          </p:txBody>
        </p:sp>
        <p:sp>
          <p:nvSpPr>
            <p:cNvPr id="19" name="TextBox 18"/>
            <p:cNvSpPr txBox="1"/>
            <p:nvPr/>
          </p:nvSpPr>
          <p:spPr>
            <a:xfrm>
              <a:off x="3762192" y="4719389"/>
              <a:ext cx="1143530" cy="484872"/>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sz="1600" dirty="0">
                  <a:latin typeface="+mn-lt"/>
                </a:rPr>
                <a:t>Circle</a:t>
              </a:r>
            </a:p>
          </p:txBody>
        </p:sp>
        <p:sp>
          <p:nvSpPr>
            <p:cNvPr id="20" name="TextBox 19"/>
            <p:cNvSpPr txBox="1"/>
            <p:nvPr/>
          </p:nvSpPr>
          <p:spPr>
            <a:xfrm>
              <a:off x="5134863" y="4719389"/>
              <a:ext cx="1523251" cy="484872"/>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sz="1600" dirty="0">
                  <a:latin typeface="+mn-lt"/>
                </a:rPr>
                <a:t>Triangle</a:t>
              </a:r>
            </a:p>
          </p:txBody>
        </p:sp>
        <p:cxnSp>
          <p:nvCxnSpPr>
            <p:cNvPr id="21" name="Elbow Connector 20"/>
            <p:cNvCxnSpPr>
              <a:stCxn id="16" idx="2"/>
              <a:endCxn id="19" idx="0"/>
            </p:cNvCxnSpPr>
            <p:nvPr/>
          </p:nvCxnSpPr>
          <p:spPr>
            <a:xfrm rot="16200000" flipH="1">
              <a:off x="2750185" y="3135619"/>
              <a:ext cx="2329535" cy="8380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6" idx="2"/>
              <a:endCxn id="20" idx="0"/>
            </p:cNvCxnSpPr>
            <p:nvPr/>
          </p:nvCxnSpPr>
          <p:spPr>
            <a:xfrm rot="16200000" flipH="1">
              <a:off x="3531452" y="2354352"/>
              <a:ext cx="2329535" cy="24005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6" idx="2"/>
              <a:endCxn id="17" idx="0"/>
            </p:cNvCxnSpPr>
            <p:nvPr/>
          </p:nvCxnSpPr>
          <p:spPr>
            <a:xfrm rot="5400000">
              <a:off x="1074172" y="2297612"/>
              <a:ext cx="2329535" cy="2514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2"/>
              <a:endCxn id="18" idx="0"/>
            </p:cNvCxnSpPr>
            <p:nvPr/>
          </p:nvCxnSpPr>
          <p:spPr>
            <a:xfrm rot="5400000">
              <a:off x="1893629" y="3117069"/>
              <a:ext cx="2329535" cy="8751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6353751" y="3911258"/>
              <a:ext cx="2592444" cy="2183"/>
            </a:xfrm>
            <a:prstGeom prst="straightConnector1">
              <a:avLst/>
            </a:prstGeom>
            <a:ln w="127000" cap="flat" cmpd="sng">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19875" y="2525617"/>
              <a:ext cx="1859327" cy="484872"/>
            </a:xfrm>
            <a:prstGeom prst="rect">
              <a:avLst/>
            </a:prstGeom>
            <a:noFill/>
          </p:spPr>
          <p:txBody>
            <a:bodyPr wrap="none">
              <a:spAutoFit/>
            </a:bodyPr>
            <a:lstStyle/>
            <a:p>
              <a:pPr eaLnBrk="1" hangingPunct="1">
                <a:defRPr/>
              </a:pPr>
              <a:r>
                <a:rPr lang="en-US" sz="1600" dirty="0">
                  <a:latin typeface="+mn-lt"/>
                </a:rPr>
                <a:t>More abstract</a:t>
              </a:r>
            </a:p>
          </p:txBody>
        </p:sp>
        <p:sp>
          <p:nvSpPr>
            <p:cNvPr id="27" name="TextBox 26"/>
            <p:cNvSpPr txBox="1"/>
            <p:nvPr/>
          </p:nvSpPr>
          <p:spPr>
            <a:xfrm>
              <a:off x="8015511" y="4833604"/>
              <a:ext cx="1787311" cy="484870"/>
            </a:xfrm>
            <a:prstGeom prst="rect">
              <a:avLst/>
            </a:prstGeom>
            <a:noFill/>
          </p:spPr>
          <p:txBody>
            <a:bodyPr wrap="none">
              <a:spAutoFit/>
            </a:bodyPr>
            <a:lstStyle/>
            <a:p>
              <a:pPr eaLnBrk="1" hangingPunct="1">
                <a:defRPr/>
              </a:pPr>
              <a:r>
                <a:rPr lang="en-US" sz="1600" dirty="0">
                  <a:latin typeface="+mn-lt"/>
                </a:rPr>
                <a:t>More specific</a:t>
              </a:r>
            </a:p>
          </p:txBody>
        </p:sp>
      </p:grpSp>
    </p:spTree>
    <p:extLst>
      <p:ext uri="{BB962C8B-B14F-4D97-AF65-F5344CB8AC3E}">
        <p14:creationId xmlns:p14="http://schemas.microsoft.com/office/powerpoint/2010/main" val="115971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a:defRPr/>
            </a:pPr>
            <a:r>
              <a:rPr lang="en-US" altLang="en-US" smtClean="0">
                <a:cs typeface="Arial" charset="0"/>
              </a:rPr>
              <a:t>Go abstraction</a:t>
            </a:r>
          </a:p>
        </p:txBody>
      </p:sp>
      <p:sp>
        <p:nvSpPr>
          <p:cNvPr id="29699" name="Content Placeholder 2"/>
          <p:cNvSpPr>
            <a:spLocks noGrp="1"/>
          </p:cNvSpPr>
          <p:nvPr>
            <p:ph idx="1"/>
          </p:nvPr>
        </p:nvSpPr>
        <p:spPr/>
        <p:txBody>
          <a:bodyPr>
            <a:normAutofit/>
          </a:bodyPr>
          <a:lstStyle/>
          <a:p>
            <a:pPr algn="just" eaLnBrk="1" hangingPunct="1"/>
            <a:r>
              <a:rPr lang="en-US" altLang="en-US" sz="2000" smtClean="0"/>
              <a:t>Then, we analysis deeper:</a:t>
            </a:r>
          </a:p>
          <a:p>
            <a:pPr lvl="1" algn="just" eaLnBrk="1" hangingPunct="1"/>
            <a:r>
              <a:rPr lang="en-US" altLang="en-US" sz="1800" smtClean="0"/>
              <a:t>A </a:t>
            </a:r>
            <a:r>
              <a:rPr lang="en-US" altLang="en-US" sz="1800" b="1" smtClean="0"/>
              <a:t>rectangle</a:t>
            </a:r>
            <a:r>
              <a:rPr lang="en-US" altLang="en-US" sz="1800" smtClean="0"/>
              <a:t> has four sides with lengths </a:t>
            </a:r>
            <a:r>
              <a:rPr lang="en-US" altLang="en-US" sz="1800" b="1" smtClean="0"/>
              <a:t>w</a:t>
            </a:r>
            <a:r>
              <a:rPr lang="en-US" altLang="en-US" sz="1800" smtClean="0"/>
              <a:t> and </a:t>
            </a:r>
            <a:r>
              <a:rPr lang="en-US" altLang="en-US" sz="1800" b="1" smtClean="0"/>
              <a:t>h</a:t>
            </a:r>
          </a:p>
          <a:p>
            <a:pPr lvl="1" algn="just" eaLnBrk="1" hangingPunct="1"/>
            <a:r>
              <a:rPr lang="en-US" altLang="en-US" sz="1800" smtClean="0"/>
              <a:t>A </a:t>
            </a:r>
            <a:r>
              <a:rPr lang="en-US" altLang="en-US" sz="1800" b="1" smtClean="0"/>
              <a:t>square</a:t>
            </a:r>
            <a:r>
              <a:rPr lang="en-US" altLang="en-US" sz="1800" smtClean="0"/>
              <a:t> has all of the characteristics of a rectangle; in addition, </a:t>
            </a:r>
            <a:r>
              <a:rPr lang="en-US" altLang="en-US" sz="1800" b="1" smtClean="0"/>
              <a:t>w</a:t>
            </a:r>
            <a:r>
              <a:rPr lang="en-US" altLang="en-US" sz="1800" smtClean="0"/>
              <a:t> = </a:t>
            </a:r>
            <a:r>
              <a:rPr lang="en-US" altLang="en-US" sz="1800" b="1" smtClean="0"/>
              <a:t>h</a:t>
            </a:r>
          </a:p>
          <a:p>
            <a:pPr algn="just" eaLnBrk="1" hangingPunct="1"/>
            <a:r>
              <a:rPr lang="en-US" altLang="en-US" sz="2000" smtClean="0"/>
              <a:t>So, </a:t>
            </a:r>
            <a:r>
              <a:rPr lang="en-US" altLang="en-US" sz="2000" b="1" smtClean="0"/>
              <a:t>square</a:t>
            </a:r>
            <a:r>
              <a:rPr lang="en-US" altLang="en-US" sz="2000" smtClean="0"/>
              <a:t> is a type of rectangle, or, rectangle can be an abstract type of square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38</a:t>
            </a:fld>
            <a:endParaRPr lang="en-US"/>
          </a:p>
        </p:txBody>
      </p:sp>
      <p:grpSp>
        <p:nvGrpSpPr>
          <p:cNvPr id="29700" name="Group 20"/>
          <p:cNvGrpSpPr>
            <a:grpSpLocks/>
          </p:cNvGrpSpPr>
          <p:nvPr/>
        </p:nvGrpSpPr>
        <p:grpSpPr bwMode="auto">
          <a:xfrm>
            <a:off x="746125" y="2667000"/>
            <a:ext cx="7772400" cy="3814763"/>
            <a:chOff x="838200" y="1676400"/>
            <a:chExt cx="7772400" cy="3814465"/>
          </a:xfrm>
        </p:grpSpPr>
        <p:sp>
          <p:nvSpPr>
            <p:cNvPr id="5" name="TextBox 4"/>
            <p:cNvSpPr txBox="1"/>
            <p:nvPr/>
          </p:nvSpPr>
          <p:spPr>
            <a:xfrm>
              <a:off x="2924175" y="1904982"/>
              <a:ext cx="1143000" cy="457164"/>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dirty="0">
                  <a:latin typeface="+mn-lt"/>
                </a:rPr>
                <a:t>Shape</a:t>
              </a:r>
            </a:p>
          </p:txBody>
        </p:sp>
        <p:sp>
          <p:nvSpPr>
            <p:cNvPr id="6" name="TextBox 5"/>
            <p:cNvSpPr txBox="1"/>
            <p:nvPr/>
          </p:nvSpPr>
          <p:spPr>
            <a:xfrm>
              <a:off x="838200" y="4719400"/>
              <a:ext cx="1143000" cy="457164"/>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dirty="0">
                  <a:latin typeface="+mn-lt"/>
                </a:rPr>
                <a:t>Square</a:t>
              </a:r>
            </a:p>
          </p:txBody>
        </p:sp>
        <p:sp>
          <p:nvSpPr>
            <p:cNvPr id="7" name="TextBox 6"/>
            <p:cNvSpPr txBox="1"/>
            <p:nvPr/>
          </p:nvSpPr>
          <p:spPr>
            <a:xfrm>
              <a:off x="1524000" y="3276475"/>
              <a:ext cx="1524000" cy="461927"/>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dirty="0">
                  <a:latin typeface="+mn-lt"/>
                </a:rPr>
                <a:t>Rectangle</a:t>
              </a:r>
            </a:p>
          </p:txBody>
        </p:sp>
        <p:sp>
          <p:nvSpPr>
            <p:cNvPr id="8" name="TextBox 7"/>
            <p:cNvSpPr txBox="1"/>
            <p:nvPr/>
          </p:nvSpPr>
          <p:spPr>
            <a:xfrm>
              <a:off x="3657600" y="4719400"/>
              <a:ext cx="1143000" cy="457164"/>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dirty="0">
                  <a:latin typeface="+mn-lt"/>
                </a:rPr>
                <a:t>Circle</a:t>
              </a:r>
            </a:p>
          </p:txBody>
        </p:sp>
        <p:sp>
          <p:nvSpPr>
            <p:cNvPr id="9" name="TextBox 8"/>
            <p:cNvSpPr txBox="1"/>
            <p:nvPr/>
          </p:nvSpPr>
          <p:spPr>
            <a:xfrm>
              <a:off x="5133975" y="4719400"/>
              <a:ext cx="1524000" cy="461926"/>
            </a:xfrm>
            <a:prstGeom prst="rect">
              <a:avLst/>
            </a:prstGeom>
            <a:solidFill>
              <a:schemeClr val="accent1">
                <a:lumMod val="40000"/>
                <a:lumOff val="60000"/>
                <a:alpha val="69000"/>
              </a:schemeClr>
            </a:solidFill>
            <a:ln>
              <a:solidFill>
                <a:schemeClr val="accent1"/>
              </a:solidFill>
            </a:ln>
          </p:spPr>
          <p:txBody>
            <a:bodyPr>
              <a:spAutoFit/>
            </a:bodyPr>
            <a:lstStyle/>
            <a:p>
              <a:pPr algn="ctr" eaLnBrk="1" hangingPunct="1">
                <a:defRPr/>
              </a:pPr>
              <a:r>
                <a:rPr lang="en-US" dirty="0">
                  <a:latin typeface="+mn-lt"/>
                </a:rPr>
                <a:t>Triangle</a:t>
              </a:r>
            </a:p>
          </p:txBody>
        </p:sp>
        <p:cxnSp>
          <p:nvCxnSpPr>
            <p:cNvPr id="10" name="Elbow Connector 9"/>
            <p:cNvCxnSpPr>
              <a:stCxn id="5" idx="2"/>
              <a:endCxn id="8" idx="0"/>
            </p:cNvCxnSpPr>
            <p:nvPr/>
          </p:nvCxnSpPr>
          <p:spPr>
            <a:xfrm rot="16200000" flipH="1">
              <a:off x="2683761" y="3174060"/>
              <a:ext cx="2357254" cy="7334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16200000" flipH="1">
              <a:off x="3517198" y="2340623"/>
              <a:ext cx="2357254" cy="2400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a:endCxn id="6" idx="0"/>
            </p:cNvCxnSpPr>
            <p:nvPr/>
          </p:nvCxnSpPr>
          <p:spPr>
            <a:xfrm rot="5400000">
              <a:off x="1357350" y="3790752"/>
              <a:ext cx="980998"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7" idx="0"/>
            </p:cNvCxnSpPr>
            <p:nvPr/>
          </p:nvCxnSpPr>
          <p:spPr>
            <a:xfrm rot="5400000">
              <a:off x="2433674" y="2214473"/>
              <a:ext cx="914329" cy="12096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354070" y="3582045"/>
              <a:ext cx="2590598" cy="1588"/>
            </a:xfrm>
            <a:prstGeom prst="straightConnector1">
              <a:avLst/>
            </a:prstGeom>
            <a:ln w="127000" cap="flat" cmpd="sng">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65913" y="1676400"/>
              <a:ext cx="1944687" cy="461927"/>
            </a:xfrm>
            <a:prstGeom prst="rect">
              <a:avLst/>
            </a:prstGeom>
            <a:noFill/>
          </p:spPr>
          <p:txBody>
            <a:bodyPr wrap="none">
              <a:spAutoFit/>
            </a:bodyPr>
            <a:lstStyle/>
            <a:p>
              <a:pPr eaLnBrk="1" hangingPunct="1">
                <a:defRPr/>
              </a:pPr>
              <a:r>
                <a:rPr lang="en-US" dirty="0">
                  <a:latin typeface="+mn-lt"/>
                </a:rPr>
                <a:t>More abstract</a:t>
              </a:r>
            </a:p>
          </p:txBody>
        </p:sp>
        <p:sp>
          <p:nvSpPr>
            <p:cNvPr id="16" name="TextBox 15"/>
            <p:cNvSpPr txBox="1"/>
            <p:nvPr/>
          </p:nvSpPr>
          <p:spPr>
            <a:xfrm>
              <a:off x="6734175" y="5028938"/>
              <a:ext cx="1866900" cy="461927"/>
            </a:xfrm>
            <a:prstGeom prst="rect">
              <a:avLst/>
            </a:prstGeom>
            <a:noFill/>
          </p:spPr>
          <p:txBody>
            <a:bodyPr wrap="none">
              <a:spAutoFit/>
            </a:bodyPr>
            <a:lstStyle/>
            <a:p>
              <a:pPr eaLnBrk="1" hangingPunct="1">
                <a:defRPr/>
              </a:pPr>
              <a:r>
                <a:rPr lang="en-US" dirty="0">
                  <a:latin typeface="+mn-lt"/>
                </a:rPr>
                <a:t>More specific</a:t>
              </a:r>
            </a:p>
          </p:txBody>
        </p:sp>
      </p:grpSp>
    </p:spTree>
    <p:extLst>
      <p:ext uri="{BB962C8B-B14F-4D97-AF65-F5344CB8AC3E}">
        <p14:creationId xmlns:p14="http://schemas.microsoft.com/office/powerpoint/2010/main" val="1757022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Abstract Class</a:t>
            </a:r>
          </a:p>
        </p:txBody>
      </p:sp>
      <p:sp>
        <p:nvSpPr>
          <p:cNvPr id="3" name="Content Placeholder 2"/>
          <p:cNvSpPr>
            <a:spLocks noGrp="1"/>
          </p:cNvSpPr>
          <p:nvPr>
            <p:ph idx="1"/>
          </p:nvPr>
        </p:nvSpPr>
        <p:spPr/>
        <p:txBody>
          <a:bodyPr>
            <a:normAutofit/>
          </a:bodyPr>
          <a:lstStyle/>
          <a:p>
            <a:pPr algn="just">
              <a:spcBef>
                <a:spcPts val="600"/>
              </a:spcBef>
            </a:pPr>
            <a:r>
              <a:rPr lang="en-GB" sz="2000"/>
              <a:t>A class which is declared as abstract is known as an </a:t>
            </a:r>
            <a:r>
              <a:rPr lang="en-GB" sz="2000" b="1"/>
              <a:t>abstract class</a:t>
            </a:r>
            <a:r>
              <a:rPr lang="en-GB" sz="2000"/>
              <a:t>. </a:t>
            </a:r>
            <a:endParaRPr lang="en-GB" sz="2000" smtClean="0"/>
          </a:p>
          <a:p>
            <a:pPr lvl="1" algn="just">
              <a:spcBef>
                <a:spcPts val="600"/>
              </a:spcBef>
            </a:pPr>
            <a:r>
              <a:rPr lang="en-GB" sz="1800" smtClean="0"/>
              <a:t>It </a:t>
            </a:r>
            <a:r>
              <a:rPr lang="en-GB" sz="1800"/>
              <a:t>can have abstract and non-abstract methods</a:t>
            </a:r>
            <a:r>
              <a:rPr lang="en-GB" sz="1800"/>
              <a:t>. </a:t>
            </a:r>
            <a:endParaRPr lang="en-GB" sz="1800" smtClean="0"/>
          </a:p>
          <a:p>
            <a:pPr lvl="1" algn="just">
              <a:spcBef>
                <a:spcPts val="600"/>
              </a:spcBef>
            </a:pPr>
            <a:r>
              <a:rPr lang="en-GB" sz="1800" smtClean="0"/>
              <a:t>It </a:t>
            </a:r>
            <a:r>
              <a:rPr lang="en-GB" sz="1800"/>
              <a:t>needs to be extended and its method implemented</a:t>
            </a:r>
            <a:r>
              <a:rPr lang="en-GB" sz="1800"/>
              <a:t>. </a:t>
            </a:r>
            <a:endParaRPr lang="en-GB" sz="1800" smtClean="0"/>
          </a:p>
          <a:p>
            <a:pPr lvl="1" algn="just">
              <a:spcBef>
                <a:spcPts val="600"/>
              </a:spcBef>
            </a:pPr>
            <a:r>
              <a:rPr lang="en-GB" sz="1800" smtClean="0"/>
              <a:t>It </a:t>
            </a:r>
            <a:r>
              <a:rPr lang="en-GB" sz="1800"/>
              <a:t>cannot be </a:t>
            </a:r>
            <a:r>
              <a:rPr lang="en-GB" sz="1800"/>
              <a:t>instantiated</a:t>
            </a:r>
            <a:r>
              <a:rPr lang="en-GB" sz="1800" smtClean="0"/>
              <a:t>.</a:t>
            </a:r>
          </a:p>
          <a:p>
            <a:pPr algn="just">
              <a:spcBef>
                <a:spcPts val="600"/>
              </a:spcBef>
            </a:pPr>
            <a:r>
              <a:rPr lang="en-GB" sz="2000" b="1" smtClean="0"/>
              <a:t>Rules for Java Abstract class:</a:t>
            </a:r>
            <a:endParaRPr lang="en-US" sz="2000" b="1"/>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graphicFrame>
        <p:nvGraphicFramePr>
          <p:cNvPr id="6" name="Diagram 5"/>
          <p:cNvGraphicFramePr/>
          <p:nvPr>
            <p:extLst>
              <p:ext uri="{D42A27DB-BD31-4B8C-83A1-F6EECF244321}">
                <p14:modId xmlns:p14="http://schemas.microsoft.com/office/powerpoint/2010/main" val="3095421355"/>
              </p:ext>
            </p:extLst>
          </p:nvPr>
        </p:nvGraphicFramePr>
        <p:xfrm>
          <a:off x="1113064" y="2754085"/>
          <a:ext cx="7203622" cy="3472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434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polymorphism</a:t>
            </a:r>
            <a:endParaRPr lang="en-US" dirty="0"/>
          </a:p>
        </p:txBody>
      </p:sp>
      <p:sp>
        <p:nvSpPr>
          <p:cNvPr id="6" name="Text Placeholder 5"/>
          <p:cNvSpPr>
            <a:spLocks noGrp="1"/>
          </p:cNvSpPr>
          <p:nvPr>
            <p:ph type="body" idx="1"/>
          </p:nvPr>
        </p:nvSpPr>
        <p:spPr/>
        <p:txBody>
          <a:bodyPr/>
          <a:lstStyle/>
          <a:p>
            <a:pPr eaLnBrk="1" hangingPunct="1">
              <a:defRPr/>
            </a:pPr>
            <a:r>
              <a:rPr lang="en-US" smtClean="0"/>
              <a:t>Section 1</a:t>
            </a:r>
            <a:endParaRPr lang="en-US" dirty="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1946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DD79CEBE-FFB5-498B-A70A-2D76288CA9A4}" type="slidenum">
              <a:rPr lang="en-US" altLang="en-US" sz="1200" smtClean="0">
                <a:solidFill>
                  <a:srgbClr val="898989"/>
                </a:solidFill>
              </a:rPr>
              <a:pPr>
                <a:spcBef>
                  <a:spcPct val="0"/>
                </a:spcBef>
                <a:buSzTx/>
                <a:buFontTx/>
                <a:buNone/>
              </a:pPr>
              <a:t>4</a:t>
            </a:fld>
            <a:endParaRPr lang="en-US" altLang="en-US" sz="1200" smtClean="0">
              <a:solidFill>
                <a:srgbClr val="898989"/>
              </a:solidFill>
            </a:endParaRPr>
          </a:p>
        </p:txBody>
      </p:sp>
    </p:spTree>
    <p:extLst>
      <p:ext uri="{BB962C8B-B14F-4D97-AF65-F5344CB8AC3E}">
        <p14:creationId xmlns:p14="http://schemas.microsoft.com/office/powerpoint/2010/main" val="1324457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sz="3200" smtClean="0"/>
              <a:t>Abstract </a:t>
            </a:r>
            <a:r>
              <a:rPr lang="en-US" sz="3200" smtClean="0"/>
              <a:t>Class and Abstract method</a:t>
            </a:r>
            <a:endParaRPr lang="en-US" sz="3200" smtClean="0"/>
          </a:p>
        </p:txBody>
      </p:sp>
      <p:sp>
        <p:nvSpPr>
          <p:cNvPr id="23555" name="Rectangle 3"/>
          <p:cNvSpPr>
            <a:spLocks noGrp="1" noChangeArrowheads="1"/>
          </p:cNvSpPr>
          <p:nvPr>
            <p:ph idx="1"/>
          </p:nvPr>
        </p:nvSpPr>
        <p:spPr>
          <a:extLst/>
        </p:spPr>
        <p:txBody>
          <a:bodyPr>
            <a:noAutofit/>
          </a:bodyPr>
          <a:lstStyle/>
          <a:p>
            <a:pPr algn="just">
              <a:lnSpc>
                <a:spcPct val="120000"/>
              </a:lnSpc>
              <a:spcBef>
                <a:spcPts val="600"/>
              </a:spcBef>
              <a:defRPr/>
            </a:pPr>
            <a:r>
              <a:rPr lang="en-US" sz="1800" smtClean="0"/>
              <a:t>An </a:t>
            </a:r>
            <a:r>
              <a:rPr lang="en-US" sz="1800"/>
              <a:t>abstract class can not be </a:t>
            </a:r>
            <a:r>
              <a:rPr lang="en-US" sz="1800" b="1"/>
              <a:t>instantiated</a:t>
            </a:r>
            <a:r>
              <a:rPr lang="en-US" sz="1800"/>
              <a:t> (you are not allowed to create </a:t>
            </a:r>
            <a:r>
              <a:rPr lang="en-US" sz="1800" b="1"/>
              <a:t>object</a:t>
            </a:r>
            <a:r>
              <a:rPr lang="en-US" sz="1800"/>
              <a:t> of Abstract </a:t>
            </a:r>
            <a:r>
              <a:rPr lang="en-US" sz="1800" smtClean="0"/>
              <a:t>class),</a:t>
            </a:r>
            <a:r>
              <a:rPr lang="en-US" altLang="en-US" sz="1800" smtClean="0">
                <a:cs typeface="Arial" charset="0"/>
              </a:rPr>
              <a:t> but they can be subclassed.</a:t>
            </a:r>
          </a:p>
          <a:p>
            <a:pPr marL="457200" lvl="1" indent="0" algn="ctr" eaLnBrk="1" hangingPunct="1">
              <a:lnSpc>
                <a:spcPct val="120000"/>
              </a:lnSpc>
              <a:spcBef>
                <a:spcPts val="600"/>
              </a:spcBef>
              <a:buFont typeface="Wingdings" panose="05000000000000000000" pitchFamily="2" charset="2"/>
              <a:buNone/>
              <a:defRPr/>
            </a:pPr>
            <a:r>
              <a:rPr lang="en-US">
                <a:solidFill>
                  <a:srgbClr val="000000"/>
                </a:solidFill>
                <a:highlight>
                  <a:srgbClr val="E8F2FE"/>
                </a:highlight>
                <a:latin typeface="Consolas"/>
              </a:rPr>
              <a:t> </a:t>
            </a:r>
            <a:r>
              <a:rPr lang="en-US" smtClean="0">
                <a:solidFill>
                  <a:srgbClr val="000000"/>
                </a:solidFill>
                <a:highlight>
                  <a:srgbClr val="E8F2FE"/>
                </a:highlight>
                <a:latin typeface="Consolas"/>
              </a:rPr>
              <a:t>Shape </a:t>
            </a:r>
            <a:r>
              <a:rPr lang="en-US" sz="1800" smtClean="0">
                <a:solidFill>
                  <a:srgbClr val="0000C0"/>
                </a:solidFill>
                <a:highlight>
                  <a:srgbClr val="F0D8A8"/>
                </a:highlight>
                <a:latin typeface="Consolas"/>
              </a:rPr>
              <a:t>shape </a:t>
            </a:r>
            <a:r>
              <a:rPr lang="en-US" smtClean="0">
                <a:solidFill>
                  <a:srgbClr val="000000"/>
                </a:solidFill>
                <a:highlight>
                  <a:srgbClr val="E8F2FE"/>
                </a:highlight>
                <a:latin typeface="Consolas"/>
              </a:rPr>
              <a:t>= </a:t>
            </a:r>
            <a:r>
              <a:rPr lang="en-US" b="1">
                <a:solidFill>
                  <a:srgbClr val="7F0055"/>
                </a:solidFill>
                <a:highlight>
                  <a:srgbClr val="E8F2FE"/>
                </a:highlight>
                <a:latin typeface="Consolas"/>
              </a:rPr>
              <a:t>new</a:t>
            </a:r>
            <a:r>
              <a:rPr lang="en-US" b="1">
                <a:solidFill>
                  <a:srgbClr val="000000"/>
                </a:solidFill>
                <a:highlight>
                  <a:srgbClr val="E8F2FE"/>
                </a:highlight>
                <a:latin typeface="Consolas"/>
              </a:rPr>
              <a:t> </a:t>
            </a:r>
            <a:r>
              <a:rPr lang="en-US" b="1" smtClean="0">
                <a:solidFill>
                  <a:srgbClr val="000000"/>
                </a:solidFill>
                <a:highlight>
                  <a:srgbClr val="E8F2FE"/>
                </a:highlight>
                <a:latin typeface="Consolas"/>
              </a:rPr>
              <a:t>Circle();</a:t>
            </a:r>
            <a:endParaRPr lang="en-US" altLang="en-US" sz="1800" smtClean="0">
              <a:latin typeface="Arial" charset="0"/>
              <a:cs typeface="Arial" charset="0"/>
            </a:endParaRPr>
          </a:p>
          <a:p>
            <a:pPr algn="just">
              <a:lnSpc>
                <a:spcPct val="120000"/>
              </a:lnSpc>
              <a:spcBef>
                <a:spcPts val="600"/>
              </a:spcBef>
              <a:defRPr/>
            </a:pPr>
            <a:r>
              <a:rPr lang="en-US" altLang="en-US" sz="1800" smtClean="0">
                <a:cs typeface="Arial" charset="0"/>
              </a:rPr>
              <a:t>When </a:t>
            </a:r>
            <a:r>
              <a:rPr lang="en-US" altLang="en-US" sz="1800" smtClean="0">
                <a:cs typeface="Arial" charset="0"/>
              </a:rPr>
              <a:t>an abstract class is subclassed, the subclass usually provides implementations for all of the abstract methods in its parent class. </a:t>
            </a:r>
            <a:endParaRPr lang="en-US" altLang="en-US" sz="2000" smtClean="0">
              <a:cs typeface="Arial" charset="0"/>
            </a:endParaRPr>
          </a:p>
          <a:p>
            <a:pPr lvl="1" algn="just">
              <a:lnSpc>
                <a:spcPct val="120000"/>
              </a:lnSpc>
              <a:spcBef>
                <a:spcPts val="600"/>
              </a:spcBef>
              <a:defRPr/>
            </a:pPr>
            <a:r>
              <a:rPr lang="en-US" altLang="en-US" sz="1800" smtClean="0">
                <a:solidFill>
                  <a:srgbClr val="FF0000"/>
                </a:solidFill>
                <a:cs typeface="Arial" charset="0"/>
              </a:rPr>
              <a:t>However</a:t>
            </a:r>
            <a:r>
              <a:rPr lang="en-US" altLang="en-US" sz="1800" smtClean="0">
                <a:cs typeface="Arial" charset="0"/>
              </a:rPr>
              <a:t>, if it does not, the subclass must also be declared abstract. </a:t>
            </a:r>
            <a:endParaRPr lang="en-US" altLang="en-US" sz="1800" smtClean="0">
              <a:cs typeface="Arial" charset="0"/>
            </a:endParaRPr>
          </a:p>
          <a:p>
            <a:pPr algn="just">
              <a:lnSpc>
                <a:spcPct val="120000"/>
              </a:lnSpc>
              <a:spcBef>
                <a:spcPts val="600"/>
              </a:spcBef>
              <a:defRPr/>
            </a:pPr>
            <a:r>
              <a:rPr lang="en-GB" altLang="en-US" sz="2000" b="1" smtClean="0">
                <a:cs typeface="Arial" charset="0"/>
              </a:rPr>
              <a:t>Abstract method:</a:t>
            </a:r>
          </a:p>
          <a:p>
            <a:pPr lvl="1" algn="just">
              <a:lnSpc>
                <a:spcPct val="120000"/>
              </a:lnSpc>
              <a:spcBef>
                <a:spcPts val="600"/>
              </a:spcBef>
            </a:pPr>
            <a:r>
              <a:rPr lang="en-US" altLang="en-US" sz="1800"/>
              <a:t>An abstract method is a method that is declared </a:t>
            </a:r>
            <a:r>
              <a:rPr lang="en-US" altLang="en-US" sz="1800">
                <a:solidFill>
                  <a:srgbClr val="CC3399"/>
                </a:solidFill>
              </a:rPr>
              <a:t>without an implementation</a:t>
            </a:r>
            <a:r>
              <a:rPr lang="en-US" altLang="en-US" sz="1800"/>
              <a:t>. </a:t>
            </a:r>
          </a:p>
          <a:p>
            <a:pPr marL="457200" lvl="1" indent="0" algn="just">
              <a:lnSpc>
                <a:spcPct val="120000"/>
              </a:lnSpc>
              <a:spcBef>
                <a:spcPts val="600"/>
              </a:spcBef>
              <a:buNone/>
            </a:pPr>
            <a:r>
              <a:rPr lang="en-US" altLang="en-US" b="1" smtClean="0"/>
              <a:t>	Example</a:t>
            </a:r>
            <a:r>
              <a:rPr lang="en-US" altLang="en-US"/>
              <a:t>: </a:t>
            </a:r>
            <a:r>
              <a:rPr lang="fr-FR" altLang="en-US" sz="1800">
                <a:latin typeface="Courier New" panose="02070309020205020404" pitchFamily="49" charset="0"/>
                <a:cs typeface="Courier New" panose="02070309020205020404" pitchFamily="49" charset="0"/>
              </a:rPr>
              <a:t>abstract void moveTo(int x, int y);</a:t>
            </a:r>
            <a:endParaRPr lang="en-US" altLang="en-US" sz="1800">
              <a:latin typeface="Courier New" panose="02070309020205020404" pitchFamily="49" charset="0"/>
              <a:cs typeface="Courier New" panose="02070309020205020404" pitchFamily="49" charset="0"/>
            </a:endParaRPr>
          </a:p>
          <a:p>
            <a:pPr lvl="1" algn="just">
              <a:lnSpc>
                <a:spcPct val="120000"/>
              </a:lnSpc>
              <a:spcBef>
                <a:spcPts val="600"/>
              </a:spcBef>
            </a:pPr>
            <a:r>
              <a:rPr lang="en-US" altLang="en-US" sz="1800"/>
              <a:t>If a class includes abstract methods, the class itself </a:t>
            </a:r>
            <a:r>
              <a:rPr lang="en-US" altLang="en-US" sz="1800">
                <a:solidFill>
                  <a:srgbClr val="CC3399"/>
                </a:solidFill>
              </a:rPr>
              <a:t>must be declared abstract</a:t>
            </a:r>
            <a:r>
              <a:rPr lang="en-US" altLang="en-US" sz="1800"/>
              <a:t>.</a:t>
            </a:r>
          </a:p>
          <a:p>
            <a:pPr lvl="1" algn="just">
              <a:lnSpc>
                <a:spcPct val="120000"/>
              </a:lnSpc>
              <a:spcBef>
                <a:spcPts val="600"/>
              </a:spcBef>
            </a:pPr>
            <a:r>
              <a:rPr lang="en-US" altLang="en-US" sz="1800"/>
              <a:t>All of the methods in an interface are </a:t>
            </a:r>
            <a:r>
              <a:rPr lang="en-US" altLang="en-US" sz="1800"/>
              <a:t>implicitly </a:t>
            </a:r>
            <a:r>
              <a:rPr lang="en-US" altLang="en-US" sz="1800" smtClean="0"/>
              <a:t>abstract: so </a:t>
            </a:r>
            <a:r>
              <a:rPr lang="en-US" altLang="en-US" sz="1800"/>
              <a:t>the abstract modifier is </a:t>
            </a:r>
            <a:r>
              <a:rPr lang="en-US" altLang="en-US" sz="1800">
                <a:solidFill>
                  <a:srgbClr val="CC3399"/>
                </a:solidFill>
              </a:rPr>
              <a:t>not used with interface </a:t>
            </a:r>
            <a:r>
              <a:rPr lang="en-US" altLang="en-US" sz="1800">
                <a:solidFill>
                  <a:srgbClr val="CC3399"/>
                </a:solidFill>
              </a:rPr>
              <a:t>methods</a:t>
            </a:r>
            <a:r>
              <a:rPr lang="en-US" altLang="en-US" sz="1800" smtClean="0">
                <a:solidFill>
                  <a:srgbClr val="CC3399"/>
                </a:solidFill>
              </a:rPr>
              <a:t>.</a:t>
            </a:r>
            <a:endParaRPr lang="en-US" altLang="en-US" sz="180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277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DAD69EAD-F5E9-4048-A3D1-C9D671C901BF}" type="slidenum">
              <a:rPr lang="en-US" altLang="en-US" sz="1200" smtClean="0">
                <a:solidFill>
                  <a:srgbClr val="898989"/>
                </a:solidFill>
              </a:rPr>
              <a:pPr>
                <a:spcBef>
                  <a:spcPct val="0"/>
                </a:spcBef>
                <a:buSzTx/>
                <a:buFontTx/>
                <a:buNone/>
              </a:pPr>
              <a:t>40</a:t>
            </a:fld>
            <a:endParaRPr lang="en-US" altLang="en-US" sz="1200" smtClean="0">
              <a:solidFill>
                <a:srgbClr val="898989"/>
              </a:solidFill>
            </a:endParaRPr>
          </a:p>
        </p:txBody>
      </p:sp>
    </p:spTree>
    <p:extLst>
      <p:ext uri="{BB962C8B-B14F-4D97-AF65-F5344CB8AC3E}">
        <p14:creationId xmlns:p14="http://schemas.microsoft.com/office/powerpoint/2010/main" val="1394189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smtClean="0"/>
              <a:t>Interface</a:t>
            </a:r>
            <a:endParaRPr lang="en-US" sz="3200"/>
          </a:p>
        </p:txBody>
      </p:sp>
      <p:sp>
        <p:nvSpPr>
          <p:cNvPr id="3" name="Content Placeholder 2"/>
          <p:cNvSpPr>
            <a:spLocks noGrp="1"/>
          </p:cNvSpPr>
          <p:nvPr>
            <p:ph idx="1"/>
          </p:nvPr>
        </p:nvSpPr>
        <p:spPr/>
        <p:txBody>
          <a:bodyPr>
            <a:normAutofit/>
          </a:bodyPr>
          <a:lstStyle/>
          <a:p>
            <a:pPr algn="just">
              <a:spcBef>
                <a:spcPts val="1200"/>
              </a:spcBef>
            </a:pPr>
            <a:r>
              <a:rPr lang="en-GB" sz="2000"/>
              <a:t>An </a:t>
            </a:r>
            <a:r>
              <a:rPr lang="en-GB" sz="2000" b="1"/>
              <a:t>interface in Java</a:t>
            </a:r>
            <a:r>
              <a:rPr lang="en-GB" sz="2000"/>
              <a:t> is a blueprint of a class. It has static constants and abstract methods.</a:t>
            </a:r>
          </a:p>
          <a:p>
            <a:pPr algn="just">
              <a:spcBef>
                <a:spcPts val="1200"/>
              </a:spcBef>
            </a:pPr>
            <a:r>
              <a:rPr lang="en-GB" sz="2000"/>
              <a:t>The interface in Java is </a:t>
            </a:r>
            <a:r>
              <a:rPr lang="en-GB" sz="2000" i="1"/>
              <a:t>a mechanism to achieve </a:t>
            </a:r>
            <a:r>
              <a:rPr lang="en-GB" sz="2000" i="1">
                <a:hlinkClick r:id="rId3"/>
              </a:rPr>
              <a:t>abstraction</a:t>
            </a:r>
            <a:r>
              <a:rPr lang="en-GB" sz="2000"/>
              <a:t>. </a:t>
            </a:r>
            <a:endParaRPr lang="en-GB" sz="2000" smtClean="0"/>
          </a:p>
          <a:p>
            <a:pPr lvl="1" algn="just">
              <a:spcBef>
                <a:spcPts val="1200"/>
              </a:spcBef>
            </a:pPr>
            <a:r>
              <a:rPr lang="en-GB" sz="1800" smtClean="0"/>
              <a:t>There </a:t>
            </a:r>
            <a:r>
              <a:rPr lang="en-GB" sz="1800"/>
              <a:t>can be only abstract methods in the Java interface, not method body</a:t>
            </a:r>
            <a:r>
              <a:rPr lang="en-GB" sz="1800"/>
              <a:t>. </a:t>
            </a:r>
            <a:endParaRPr lang="en-GB" sz="1800" smtClean="0"/>
          </a:p>
          <a:p>
            <a:pPr lvl="1" algn="just">
              <a:spcBef>
                <a:spcPts val="1200"/>
              </a:spcBef>
            </a:pPr>
            <a:r>
              <a:rPr lang="en-GB" sz="1800" smtClean="0"/>
              <a:t>It </a:t>
            </a:r>
            <a:r>
              <a:rPr lang="en-GB" sz="1800"/>
              <a:t>is used to achieve abstraction and multiple </a:t>
            </a:r>
            <a:r>
              <a:rPr lang="en-GB" sz="1800">
                <a:hlinkClick r:id="rId4"/>
              </a:rPr>
              <a:t>inheritance in Java</a:t>
            </a:r>
            <a:r>
              <a:rPr lang="en-GB" sz="1800"/>
              <a:t>.</a:t>
            </a:r>
          </a:p>
          <a:p>
            <a:pPr algn="just">
              <a:spcBef>
                <a:spcPts val="1200"/>
              </a:spcBef>
            </a:pPr>
            <a:r>
              <a:rPr lang="en-US" sz="2000" b="1"/>
              <a:t>Why use Java </a:t>
            </a:r>
            <a:r>
              <a:rPr lang="en-US" sz="2000" b="1"/>
              <a:t>interface</a:t>
            </a:r>
            <a:r>
              <a:rPr lang="en-US" sz="2000" b="1" smtClean="0"/>
              <a:t>?</a:t>
            </a:r>
            <a:endParaRPr lang="en-US" sz="2000" b="1"/>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graphicFrame>
        <p:nvGraphicFramePr>
          <p:cNvPr id="6" name="Diagram 5"/>
          <p:cNvGraphicFramePr/>
          <p:nvPr>
            <p:extLst>
              <p:ext uri="{D42A27DB-BD31-4B8C-83A1-F6EECF244321}">
                <p14:modId xmlns:p14="http://schemas.microsoft.com/office/powerpoint/2010/main" val="3300149463"/>
              </p:ext>
            </p:extLst>
          </p:nvPr>
        </p:nvGraphicFramePr>
        <p:xfrm>
          <a:off x="847837" y="3516795"/>
          <a:ext cx="7457849" cy="27419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7394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sz="3200" smtClean="0"/>
              <a:t>Interface</a:t>
            </a:r>
            <a:endParaRPr lang="en-US" sz="3200" smtClean="0"/>
          </a:p>
        </p:txBody>
      </p:sp>
      <p:sp>
        <p:nvSpPr>
          <p:cNvPr id="38915" name="Rectangle 3"/>
          <p:cNvSpPr>
            <a:spLocks noGrp="1" noChangeArrowheads="1"/>
          </p:cNvSpPr>
          <p:nvPr>
            <p:ph idx="1"/>
          </p:nvPr>
        </p:nvSpPr>
        <p:spPr/>
        <p:txBody>
          <a:bodyPr>
            <a:normAutofit/>
          </a:bodyPr>
          <a:lstStyle/>
          <a:p>
            <a:pPr algn="just">
              <a:spcBef>
                <a:spcPts val="600"/>
              </a:spcBef>
              <a:buSzPct val="100000"/>
            </a:pPr>
            <a:r>
              <a:rPr lang="en-US" altLang="en-US" sz="2400" b="1" smtClean="0"/>
              <a:t>Syntax:</a:t>
            </a:r>
          </a:p>
          <a:p>
            <a:pPr marL="342900" lvl="1" indent="-342900" algn="just" eaLnBrk="1" hangingPunct="1">
              <a:spcBef>
                <a:spcPct val="0"/>
              </a:spcBef>
              <a:buSzPct val="60000"/>
              <a:buFont typeface="Wingdings" panose="05000000000000000000" pitchFamily="2" charset="2"/>
              <a:buNone/>
            </a:pPr>
            <a:r>
              <a:rPr lang="en-US" altLang="en-US" sz="2400" smtClean="0">
                <a:ea typeface="ＭＳ Ｐゴシック" panose="020B0600070205080204" pitchFamily="34" charset="-128"/>
              </a:rPr>
              <a:t>	</a:t>
            </a:r>
            <a:r>
              <a:rPr lang="en-US" altLang="en-US" sz="1800" smtClean="0">
                <a:latin typeface="Consolas" panose="020B0609020204030204" pitchFamily="49" charset="0"/>
                <a:ea typeface="ＭＳ Ｐゴシック" panose="020B0600070205080204" pitchFamily="34" charset="-128"/>
              </a:rPr>
              <a:t>[public] </a:t>
            </a:r>
            <a:r>
              <a:rPr lang="en-US" altLang="en-US" sz="1800" b="1" smtClean="0">
                <a:latin typeface="Consolas" panose="020B0609020204030204" pitchFamily="49" charset="0"/>
                <a:ea typeface="ＭＳ Ｐゴシック" panose="020B0600070205080204" pitchFamily="34" charset="-128"/>
              </a:rPr>
              <a:t>interface</a:t>
            </a:r>
            <a:r>
              <a:rPr lang="en-US" altLang="en-US" sz="1800" smtClean="0">
                <a:latin typeface="Consolas" panose="020B0609020204030204" pitchFamily="49" charset="0"/>
                <a:ea typeface="ＭＳ Ｐゴシック" panose="020B0600070205080204" pitchFamily="34" charset="-128"/>
              </a:rPr>
              <a:t> &lt;InterfaceName&gt;[extends SuperInterface</a:t>
            </a:r>
            <a:r>
              <a:rPr lang="en-US" altLang="en-US" sz="1800" smtClean="0">
                <a:latin typeface="Consolas" panose="020B0609020204030204" pitchFamily="49" charset="0"/>
                <a:ea typeface="ＭＳ Ｐゴシック" panose="020B0600070205080204" pitchFamily="34" charset="-128"/>
              </a:rPr>
              <a:t>] {</a:t>
            </a:r>
            <a:endParaRPr lang="en-US" altLang="en-US" sz="1800" smtClean="0">
              <a:latin typeface="Consolas" panose="020B0609020204030204" pitchFamily="49" charset="0"/>
              <a:ea typeface="ＭＳ Ｐゴシック" panose="020B0600070205080204" pitchFamily="34" charset="-128"/>
            </a:endParaRPr>
          </a:p>
          <a:p>
            <a:pPr marL="342900" lvl="1" indent="-342900" algn="just" eaLnBrk="1" hangingPunct="1">
              <a:spcBef>
                <a:spcPct val="0"/>
              </a:spcBef>
              <a:buSzPct val="60000"/>
              <a:buFont typeface="Wingdings" panose="05000000000000000000" pitchFamily="2" charset="2"/>
              <a:buNone/>
            </a:pPr>
            <a:r>
              <a:rPr lang="en-US" altLang="en-US" sz="1800" smtClean="0">
                <a:latin typeface="Consolas" panose="020B0609020204030204" pitchFamily="49" charset="0"/>
                <a:ea typeface="ＭＳ Ｐゴシック" panose="020B0600070205080204" pitchFamily="34" charset="-128"/>
              </a:rPr>
              <a:t>	</a:t>
            </a:r>
            <a:r>
              <a:rPr lang="en-US" altLang="en-US" sz="1800" smtClean="0">
                <a:solidFill>
                  <a:schemeClr val="tx2">
                    <a:lumMod val="60000"/>
                    <a:lumOff val="40000"/>
                  </a:schemeClr>
                </a:solidFill>
                <a:latin typeface="Consolas" panose="020B0609020204030204" pitchFamily="49" charset="0"/>
                <a:ea typeface="ＭＳ Ｐゴシック" panose="020B0600070205080204" pitchFamily="34" charset="-128"/>
              </a:rPr>
              <a:t>	// </a:t>
            </a:r>
            <a:r>
              <a:rPr lang="en-US" altLang="en-US" sz="1800" smtClean="0">
                <a:solidFill>
                  <a:schemeClr val="tx2">
                    <a:lumMod val="60000"/>
                    <a:lumOff val="40000"/>
                  </a:schemeClr>
                </a:solidFill>
                <a:latin typeface="Consolas" panose="020B0609020204030204" pitchFamily="49" charset="0"/>
                <a:ea typeface="ＭＳ Ｐゴシック" panose="020B0600070205080204" pitchFamily="34" charset="-128"/>
              </a:rPr>
              <a:t>Interface Body</a:t>
            </a:r>
            <a:endParaRPr lang="en-US" altLang="en-US" sz="1800" smtClean="0">
              <a:solidFill>
                <a:schemeClr val="tx2">
                  <a:lumMod val="60000"/>
                  <a:lumOff val="40000"/>
                </a:schemeClr>
              </a:solidFill>
              <a:latin typeface="Consolas" panose="020B0609020204030204" pitchFamily="49" charset="0"/>
              <a:ea typeface="ＭＳ Ｐゴシック" panose="020B0600070205080204" pitchFamily="34" charset="-128"/>
            </a:endParaRPr>
          </a:p>
          <a:p>
            <a:pPr marL="342900" lvl="1" indent="-342900" algn="just" eaLnBrk="1" hangingPunct="1">
              <a:spcBef>
                <a:spcPct val="0"/>
              </a:spcBef>
              <a:buSzPct val="60000"/>
              <a:buFont typeface="Wingdings" panose="05000000000000000000" pitchFamily="2" charset="2"/>
              <a:buNone/>
            </a:pPr>
            <a:r>
              <a:rPr lang="en-US" altLang="en-US" sz="1800" smtClean="0">
                <a:latin typeface="Consolas" panose="020B0609020204030204" pitchFamily="49" charset="0"/>
                <a:ea typeface="ＭＳ Ｐゴシック" panose="020B0600070205080204" pitchFamily="34" charset="-128"/>
              </a:rPr>
              <a:t>	}</a:t>
            </a:r>
          </a:p>
          <a:p>
            <a:pPr marL="57150" indent="-342900" algn="just">
              <a:spcBef>
                <a:spcPts val="600"/>
              </a:spcBef>
            </a:pPr>
            <a:r>
              <a:rPr lang="en-US" altLang="en-US" b="1"/>
              <a:t> </a:t>
            </a:r>
            <a:r>
              <a:rPr lang="en-US" altLang="en-US" b="1" smtClean="0"/>
              <a:t>Example</a:t>
            </a:r>
            <a:r>
              <a:rPr lang="en-US" altLang="en-US" smtClean="0"/>
              <a:t>:</a:t>
            </a:r>
            <a:endParaRPr lang="en-US" altLang="en-US" smtClean="0"/>
          </a:p>
          <a:p>
            <a:pPr marL="342900" lvl="1" indent="-342900" algn="just">
              <a:spcBef>
                <a:spcPts val="600"/>
              </a:spcBef>
              <a:buFont typeface="Wingdings" panose="05000000000000000000" pitchFamily="2" charset="2"/>
              <a:buBlip>
                <a:blip r:embed="rId3"/>
              </a:buBlip>
            </a:pPr>
            <a:endParaRPr lang="en-US" altLang="en-US" sz="2400" smtClean="0"/>
          </a:p>
          <a:p>
            <a:pPr marL="342900" lvl="1" indent="-342900" algn="just">
              <a:spcBef>
                <a:spcPts val="600"/>
              </a:spcBef>
              <a:buFont typeface="Wingdings" panose="05000000000000000000" pitchFamily="2" charset="2"/>
              <a:buBlip>
                <a:blip r:embed="rId3"/>
              </a:buBlip>
            </a:pPr>
            <a:endParaRPr lang="en-US" altLang="en-US" sz="2400" smtClean="0"/>
          </a:p>
          <a:p>
            <a:pPr marL="342900" lvl="1" indent="-342900" algn="just">
              <a:spcBef>
                <a:spcPts val="600"/>
              </a:spcBef>
              <a:buFont typeface="Wingdings" panose="05000000000000000000" pitchFamily="2" charset="2"/>
              <a:buBlip>
                <a:blip r:embed="rId3"/>
              </a:buBlip>
            </a:pPr>
            <a:endParaRPr lang="en-US" altLang="en-US" sz="2400" smtClean="0"/>
          </a:p>
          <a:p>
            <a:pPr marL="0" lvl="1" indent="0" algn="just">
              <a:spcBef>
                <a:spcPts val="600"/>
              </a:spcBef>
              <a:buNone/>
            </a:pPr>
            <a:endParaRPr lang="en-US" altLang="en-US" sz="36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42</a:t>
            </a:fld>
            <a:endParaRPr lang="en-US"/>
          </a:p>
        </p:txBody>
      </p:sp>
      <p:pic>
        <p:nvPicPr>
          <p:cNvPr id="38916" name="Picture 4" descr="interpack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76" y="2945081"/>
            <a:ext cx="7946338" cy="210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081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smtClean="0"/>
              <a:t>Interface</a:t>
            </a:r>
            <a:endParaRPr lang="en-US" sz="3200"/>
          </a:p>
        </p:txBody>
      </p:sp>
      <p:sp>
        <p:nvSpPr>
          <p:cNvPr id="3" name="Content Placeholder 2"/>
          <p:cNvSpPr>
            <a:spLocks noGrp="1"/>
          </p:cNvSpPr>
          <p:nvPr>
            <p:ph idx="1"/>
          </p:nvPr>
        </p:nvSpPr>
        <p:spPr/>
        <p:txBody>
          <a:bodyPr>
            <a:normAutofit/>
          </a:bodyPr>
          <a:lstStyle/>
          <a:p>
            <a:pPr algn="just"/>
            <a:r>
              <a:rPr lang="en-GB" sz="2000"/>
              <a:t>The Java compiler adds </a:t>
            </a:r>
            <a:r>
              <a:rPr lang="en-GB" sz="2000">
                <a:solidFill>
                  <a:schemeClr val="tx2">
                    <a:lumMod val="60000"/>
                    <a:lumOff val="40000"/>
                  </a:schemeClr>
                </a:solidFill>
              </a:rPr>
              <a:t>public</a:t>
            </a:r>
            <a:r>
              <a:rPr lang="en-GB" sz="2000"/>
              <a:t> and </a:t>
            </a:r>
            <a:r>
              <a:rPr lang="en-GB" sz="2000">
                <a:solidFill>
                  <a:schemeClr val="tx2">
                    <a:lumMod val="60000"/>
                    <a:lumOff val="40000"/>
                  </a:schemeClr>
                </a:solidFill>
              </a:rPr>
              <a:t>abstract</a:t>
            </a:r>
            <a:r>
              <a:rPr lang="en-GB" sz="2000"/>
              <a:t> keywords before the interface method</a:t>
            </a:r>
            <a:r>
              <a:rPr lang="en-GB" sz="2000"/>
              <a:t>. </a:t>
            </a:r>
            <a:endParaRPr lang="en-GB" sz="2000" smtClean="0"/>
          </a:p>
          <a:p>
            <a:pPr algn="just"/>
            <a:r>
              <a:rPr lang="en-GB" sz="2000" smtClean="0"/>
              <a:t>Moreover</a:t>
            </a:r>
            <a:r>
              <a:rPr lang="en-GB" sz="2000"/>
              <a:t>, it adds </a:t>
            </a:r>
            <a:r>
              <a:rPr lang="en-GB" sz="2000">
                <a:solidFill>
                  <a:schemeClr val="tx2">
                    <a:lumMod val="60000"/>
                    <a:lumOff val="40000"/>
                  </a:schemeClr>
                </a:solidFill>
              </a:rPr>
              <a:t>public</a:t>
            </a:r>
            <a:r>
              <a:rPr lang="en-GB" sz="2000"/>
              <a:t>, </a:t>
            </a:r>
            <a:r>
              <a:rPr lang="en-GB" sz="2000">
                <a:solidFill>
                  <a:schemeClr val="tx2">
                    <a:lumMod val="60000"/>
                    <a:lumOff val="40000"/>
                  </a:schemeClr>
                </a:solidFill>
              </a:rPr>
              <a:t>static</a:t>
            </a:r>
            <a:r>
              <a:rPr lang="en-GB" sz="2000"/>
              <a:t> and </a:t>
            </a:r>
            <a:r>
              <a:rPr lang="en-GB" sz="2000">
                <a:solidFill>
                  <a:schemeClr val="tx2">
                    <a:lumMod val="60000"/>
                    <a:lumOff val="40000"/>
                  </a:schemeClr>
                </a:solidFill>
              </a:rPr>
              <a:t>final</a:t>
            </a:r>
            <a:r>
              <a:rPr lang="en-GB" sz="2000"/>
              <a:t> keywords before data </a:t>
            </a:r>
            <a:r>
              <a:rPr lang="en-GB" sz="2000"/>
              <a:t>members</a:t>
            </a:r>
            <a:r>
              <a:rPr lang="en-GB" sz="2000" smtClean="0"/>
              <a:t>.</a:t>
            </a:r>
          </a:p>
          <a:p>
            <a:pPr algn="just"/>
            <a:r>
              <a:rPr lang="en-GB" sz="2000" smtClean="0"/>
              <a:t>Consider the following figure:</a:t>
            </a:r>
            <a:endParaRPr lang="en-GB" sz="2000"/>
          </a:p>
          <a:p>
            <a:pPr algn="just"/>
            <a:endParaRPr lang="en-US" sz="20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43</a:t>
            </a:fld>
            <a:endParaRPr lang="en-US"/>
          </a:p>
        </p:txBody>
      </p:sp>
      <p:pic>
        <p:nvPicPr>
          <p:cNvPr id="4098" name="Picture 2" descr="interfa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50" y="2872870"/>
            <a:ext cx="7927182" cy="174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80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mtClean="0"/>
              <a:t> Interfaces</a:t>
            </a:r>
          </a:p>
        </p:txBody>
      </p:sp>
      <p:sp>
        <p:nvSpPr>
          <p:cNvPr id="70659" name="Rectangle 3"/>
          <p:cNvSpPr>
            <a:spLocks noGrp="1" noChangeArrowheads="1"/>
          </p:cNvSpPr>
          <p:nvPr>
            <p:ph idx="1"/>
          </p:nvPr>
        </p:nvSpPr>
        <p:spPr>
          <a:xfrm>
            <a:off x="76200" y="4419600"/>
            <a:ext cx="8905875" cy="1157288"/>
          </a:xfrm>
        </p:spPr>
        <p:txBody>
          <a:bodyPr/>
          <a:lstStyle/>
          <a:p>
            <a:pPr algn="just">
              <a:spcBef>
                <a:spcPts val="1200"/>
              </a:spcBef>
              <a:buSzPct val="100000"/>
            </a:pPr>
            <a:r>
              <a:rPr lang="en-US" altLang="en-US" sz="2000" smtClean="0"/>
              <a:t>Java classes can implement any number of interfaces (multiple interface inheritance).</a:t>
            </a:r>
            <a:endParaRPr lang="en-US" altLang="ja-JP" sz="2000" smtClean="0"/>
          </a:p>
        </p:txBody>
      </p:sp>
      <p:pic>
        <p:nvPicPr>
          <p:cNvPr id="37892" name="Picture 6" descr="http://lh6.ggpht.com/-JtMfdScFFG8/UfHfZc-TfCI/AAAAAAAAEX8/Ju-WVeXKiIQ/java%252520interface%252520class_thumb%25255B2%25255D.png?imgmax=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213" y="1066800"/>
            <a:ext cx="36083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Callout 3 (Accent Bar) 1"/>
          <p:cNvSpPr/>
          <p:nvPr/>
        </p:nvSpPr>
        <p:spPr>
          <a:xfrm>
            <a:off x="76200" y="1103313"/>
            <a:ext cx="4572000" cy="1897062"/>
          </a:xfrm>
          <a:prstGeom prst="accentCallout3">
            <a:avLst>
              <a:gd name="adj1" fmla="val 17843"/>
              <a:gd name="adj2" fmla="val 104933"/>
              <a:gd name="adj3" fmla="val 26006"/>
              <a:gd name="adj4" fmla="val 113605"/>
              <a:gd name="adj5" fmla="val 27438"/>
              <a:gd name="adj6" fmla="val 114285"/>
              <a:gd name="adj7" fmla="val 63076"/>
              <a:gd name="adj8" fmla="val 1226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r" eaLnBrk="1" hangingPunct="1">
              <a:spcBef>
                <a:spcPts val="1200"/>
              </a:spcBef>
              <a:buSzPct val="100000"/>
              <a:buFont typeface="Wingdings" panose="05000000000000000000" pitchFamily="2" charset="2"/>
              <a:buChar char="ü"/>
              <a:defRPr/>
            </a:pPr>
            <a:r>
              <a:rPr lang="en-US" altLang="en-US" sz="2000">
                <a:solidFill>
                  <a:schemeClr val="tx1"/>
                </a:solidFill>
                <a:latin typeface="Arial" charset="0"/>
                <a:cs typeface="Arial" charset="0"/>
              </a:rPr>
              <a:t>An interface is a definition of method </a:t>
            </a:r>
            <a:r>
              <a:rPr lang="en-US" altLang="en-US" sz="2000">
                <a:solidFill>
                  <a:srgbClr val="FF6600"/>
                </a:solidFill>
                <a:latin typeface="Arial" charset="0"/>
                <a:cs typeface="Arial" charset="0"/>
              </a:rPr>
              <a:t>prototypes</a:t>
            </a:r>
            <a:r>
              <a:rPr lang="en-US" altLang="en-US" sz="2000">
                <a:solidFill>
                  <a:schemeClr val="tx1"/>
                </a:solidFill>
                <a:latin typeface="Arial" charset="0"/>
                <a:cs typeface="Arial" charset="0"/>
              </a:rPr>
              <a:t> and possibly </a:t>
            </a:r>
            <a:r>
              <a:rPr lang="en-US" altLang="en-US" sz="2000">
                <a:solidFill>
                  <a:srgbClr val="FF6600"/>
                </a:solidFill>
                <a:latin typeface="Arial" charset="0"/>
                <a:cs typeface="Arial" charset="0"/>
              </a:rPr>
              <a:t>some constants</a:t>
            </a:r>
            <a:r>
              <a:rPr lang="en-US" altLang="en-US" sz="2000">
                <a:solidFill>
                  <a:schemeClr val="tx1"/>
                </a:solidFill>
                <a:latin typeface="Arial" charset="0"/>
                <a:cs typeface="Arial" charset="0"/>
              </a:rPr>
              <a:t> (static final fields).</a:t>
            </a:r>
          </a:p>
          <a:p>
            <a:pPr marL="342900" indent="-342900" algn="r" eaLnBrk="1" hangingPunct="1">
              <a:spcBef>
                <a:spcPts val="1200"/>
              </a:spcBef>
              <a:buSzPct val="100000"/>
              <a:buFont typeface="Wingdings" panose="05000000000000000000" pitchFamily="2" charset="2"/>
              <a:buChar char="ü"/>
              <a:defRPr/>
            </a:pPr>
            <a:r>
              <a:rPr lang="en-US" altLang="en-US" sz="2000">
                <a:solidFill>
                  <a:schemeClr val="tx1"/>
                </a:solidFill>
                <a:latin typeface="Arial" charset="0"/>
                <a:cs typeface="Arial" charset="0"/>
              </a:rPr>
              <a:t>An interface </a:t>
            </a:r>
            <a:r>
              <a:rPr lang="en-US" altLang="en-US" sz="2000">
                <a:solidFill>
                  <a:srgbClr val="FF6600"/>
                </a:solidFill>
                <a:latin typeface="Arial" charset="0"/>
                <a:cs typeface="Arial" charset="0"/>
              </a:rPr>
              <a:t>does not</a:t>
            </a:r>
            <a:r>
              <a:rPr lang="en-US" altLang="en-US" sz="2000">
                <a:solidFill>
                  <a:schemeClr val="tx1"/>
                </a:solidFill>
                <a:latin typeface="Arial" charset="0"/>
                <a:cs typeface="Arial" charset="0"/>
              </a:rPr>
              <a:t> include the </a:t>
            </a:r>
            <a:r>
              <a:rPr lang="en-US" altLang="en-US" sz="2000">
                <a:solidFill>
                  <a:srgbClr val="FF6600"/>
                </a:solidFill>
                <a:latin typeface="Arial" charset="0"/>
                <a:cs typeface="Arial" charset="0"/>
              </a:rPr>
              <a:t>implementation</a:t>
            </a:r>
            <a:r>
              <a:rPr lang="en-US" altLang="en-US" sz="2000">
                <a:solidFill>
                  <a:schemeClr val="tx1"/>
                </a:solidFill>
                <a:latin typeface="Arial" charset="0"/>
                <a:cs typeface="Arial" charset="0"/>
              </a:rPr>
              <a:t> of any methods.</a:t>
            </a:r>
          </a:p>
          <a:p>
            <a:pPr marL="342900" indent="-342900" algn="r" eaLnBrk="1" hangingPunct="1">
              <a:buFont typeface="Wingdings" panose="05000000000000000000" pitchFamily="2" charset="2"/>
              <a:buChar char="ü"/>
              <a:defRPr/>
            </a:pPr>
            <a:endParaRPr lang="en-US" sz="2000">
              <a:solidFill>
                <a:schemeClr val="tx1"/>
              </a:solidFill>
              <a:latin typeface="Arial" panose="020B0604020202020204" pitchFamily="34" charset="0"/>
              <a:cs typeface="Arial" panose="020B0604020202020204" pitchFamily="34" charset="0"/>
            </a:endParaRPr>
          </a:p>
        </p:txBody>
      </p:sp>
      <p:sp>
        <p:nvSpPr>
          <p:cNvPr id="7" name="Line Callout 3 (Accent Bar) 6"/>
          <p:cNvSpPr/>
          <p:nvPr/>
        </p:nvSpPr>
        <p:spPr>
          <a:xfrm>
            <a:off x="76200" y="3657600"/>
            <a:ext cx="7924800" cy="762000"/>
          </a:xfrm>
          <a:prstGeom prst="accentCallout3">
            <a:avLst>
              <a:gd name="adj1" fmla="val 42317"/>
              <a:gd name="adj2" fmla="val 104599"/>
              <a:gd name="adj3" fmla="val 26006"/>
              <a:gd name="adj4" fmla="val 108477"/>
              <a:gd name="adj5" fmla="val 25504"/>
              <a:gd name="adj6" fmla="val 108417"/>
              <a:gd name="adj7" fmla="val -36362"/>
              <a:gd name="adj8" fmla="val 1120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r">
              <a:spcBef>
                <a:spcPts val="1200"/>
              </a:spcBef>
              <a:buSzPct val="100000"/>
              <a:buFont typeface="Wingdings" panose="05000000000000000000" pitchFamily="2" charset="2"/>
              <a:buChar char="ü"/>
              <a:defRPr/>
            </a:pPr>
            <a:r>
              <a:rPr lang="en-US" altLang="en-US" sz="2000">
                <a:solidFill>
                  <a:prstClr val="black"/>
                </a:solidFill>
                <a:latin typeface="Arial" charset="0"/>
                <a:cs typeface="Arial" charset="0"/>
              </a:rPr>
              <a:t>A class can </a:t>
            </a:r>
            <a:r>
              <a:rPr lang="en-US" altLang="en-US" sz="2000" b="1">
                <a:solidFill>
                  <a:srgbClr val="FF6600"/>
                </a:solidFill>
                <a:latin typeface="Courier New" pitchFamily="49" charset="0"/>
                <a:cs typeface="Arial" charset="0"/>
              </a:rPr>
              <a:t>implement</a:t>
            </a:r>
            <a:r>
              <a:rPr lang="en-US" altLang="en-US" sz="2000">
                <a:solidFill>
                  <a:srgbClr val="FF6600"/>
                </a:solidFill>
                <a:latin typeface="Arial" charset="0"/>
                <a:cs typeface="Arial" charset="0"/>
              </a:rPr>
              <a:t> </a:t>
            </a:r>
            <a:r>
              <a:rPr lang="en-US" altLang="en-US" sz="2000">
                <a:solidFill>
                  <a:prstClr val="black"/>
                </a:solidFill>
                <a:latin typeface="Arial" charset="0"/>
                <a:cs typeface="Arial" charset="0"/>
              </a:rPr>
              <a:t>an interface, this means that it provides implementations for all the methods in the interface.</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l="26825" t="36195" r="39125" b="48016"/>
          <a:stretch>
            <a:fillRect/>
          </a:stretch>
        </p:blipFill>
        <p:spPr bwMode="auto">
          <a:xfrm>
            <a:off x="2241550" y="4953000"/>
            <a:ext cx="4813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44</a:t>
            </a:fld>
            <a:endParaRPr lang="en-US"/>
          </a:p>
        </p:txBody>
      </p:sp>
    </p:spTree>
    <p:extLst>
      <p:ext uri="{BB962C8B-B14F-4D97-AF65-F5344CB8AC3E}">
        <p14:creationId xmlns:p14="http://schemas.microsoft.com/office/powerpoint/2010/main" val="841477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2"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Interface Example: Bank</a:t>
            </a:r>
          </a:p>
        </p:txBody>
      </p:sp>
      <p:sp>
        <p:nvSpPr>
          <p:cNvPr id="3" name="Content Placeholder 2"/>
          <p:cNvSpPr>
            <a:spLocks noGrp="1"/>
          </p:cNvSpPr>
          <p:nvPr>
            <p:ph idx="1"/>
          </p:nvPr>
        </p:nvSpPr>
        <p:spPr/>
        <p:txBody>
          <a:bodyPr>
            <a:normAutofit/>
          </a:bodyPr>
          <a:lstStyle/>
          <a:p>
            <a:pPr algn="just"/>
            <a:r>
              <a:rPr lang="en-GB" sz="1800"/>
              <a:t>Let's see another example of java interface which provides the implementation of Bank interface.</a:t>
            </a:r>
            <a:endParaRPr lang="en-US"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45</a:t>
            </a:fld>
            <a:endParaRPr lang="en-US"/>
          </a:p>
        </p:txBody>
      </p:sp>
      <p:sp>
        <p:nvSpPr>
          <p:cNvPr id="6" name="Rectangle 5"/>
          <p:cNvSpPr/>
          <p:nvPr/>
        </p:nvSpPr>
        <p:spPr>
          <a:xfrm>
            <a:off x="890655" y="1589041"/>
            <a:ext cx="5119339" cy="4524315"/>
          </a:xfrm>
          <a:prstGeom prst="rect">
            <a:avLst/>
          </a:prstGeom>
          <a:solidFill>
            <a:schemeClr val="bg1">
              <a:lumMod val="95000"/>
            </a:schemeClr>
          </a:solidFill>
        </p:spPr>
        <p:txBody>
          <a:bodyPr wrap="square">
            <a:spAutoFit/>
          </a:bodyPr>
          <a:lstStyle/>
          <a:p>
            <a:r>
              <a:rPr lang="en-US" sz="1200" b="1" smtClean="0">
                <a:solidFill>
                  <a:srgbClr val="7F0055"/>
                </a:solidFill>
                <a:latin typeface="Consolas" panose="020B0609020204030204" pitchFamily="49" charset="0"/>
              </a:rPr>
              <a:t>interface</a:t>
            </a:r>
            <a:r>
              <a:rPr lang="en-US" sz="1200" b="1" smtClean="0">
                <a:solidFill>
                  <a:srgbClr val="000000"/>
                </a:solidFill>
                <a:latin typeface="Consolas" panose="020B0609020204030204" pitchFamily="49" charset="0"/>
              </a:rPr>
              <a:t> </a:t>
            </a:r>
            <a:r>
              <a:rPr lang="en-US" sz="1200" b="1">
                <a:solidFill>
                  <a:srgbClr val="000000"/>
                </a:solidFill>
                <a:latin typeface="Consolas" panose="020B0609020204030204" pitchFamily="49" charset="0"/>
              </a:rPr>
              <a:t>Bank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float</a:t>
            </a:r>
            <a:r>
              <a:rPr lang="en-US" sz="1200" b="1">
                <a:solidFill>
                  <a:srgbClr val="000000"/>
                </a:solidFill>
                <a:latin typeface="Consolas" panose="020B0609020204030204" pitchFamily="49" charset="0"/>
              </a:rPr>
              <a:t> rateOfInterest();</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SBI </a:t>
            </a:r>
            <a:r>
              <a:rPr lang="en-US" sz="1200" b="1">
                <a:solidFill>
                  <a:srgbClr val="7F0055"/>
                </a:solidFill>
                <a:latin typeface="Consolas" panose="020B0609020204030204" pitchFamily="49" charset="0"/>
              </a:rPr>
              <a:t>implements</a:t>
            </a:r>
            <a:r>
              <a:rPr lang="en-US" sz="1200" b="1">
                <a:solidFill>
                  <a:srgbClr val="000000"/>
                </a:solidFill>
                <a:latin typeface="Consolas" panose="020B0609020204030204" pitchFamily="49" charset="0"/>
              </a:rPr>
              <a:t> Bank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float</a:t>
            </a:r>
            <a:r>
              <a:rPr lang="en-US" sz="1200" b="1">
                <a:solidFill>
                  <a:srgbClr val="000000"/>
                </a:solidFill>
                <a:latin typeface="Consolas" panose="020B0609020204030204" pitchFamily="49" charset="0"/>
              </a:rPr>
              <a:t> rateOfInterest()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9.15f;</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PNB </a:t>
            </a:r>
            <a:r>
              <a:rPr lang="en-US" sz="1200" b="1">
                <a:solidFill>
                  <a:srgbClr val="7F0055"/>
                </a:solidFill>
                <a:latin typeface="Consolas" panose="020B0609020204030204" pitchFamily="49" charset="0"/>
              </a:rPr>
              <a:t>implements</a:t>
            </a:r>
            <a:r>
              <a:rPr lang="en-US" sz="1200" b="1">
                <a:solidFill>
                  <a:srgbClr val="000000"/>
                </a:solidFill>
                <a:latin typeface="Consolas" panose="020B0609020204030204" pitchFamily="49" charset="0"/>
              </a:rPr>
              <a:t> Bank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float</a:t>
            </a:r>
            <a:r>
              <a:rPr lang="en-US" sz="1200" b="1">
                <a:solidFill>
                  <a:srgbClr val="000000"/>
                </a:solidFill>
                <a:latin typeface="Consolas" panose="020B0609020204030204" pitchFamily="49" charset="0"/>
              </a:rPr>
              <a:t> rateOfInterest()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9.7f;</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TestInterface {</a:t>
            </a:r>
          </a:p>
          <a:p>
            <a:endParaRPr lang="en-US" sz="1200">
              <a:latin typeface="Consolas" panose="020B0609020204030204" pitchFamily="49" charset="0"/>
            </a:endParaRPr>
          </a:p>
          <a:p>
            <a:r>
              <a:rPr lang="en-GB" sz="120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Bank </a:t>
            </a:r>
            <a:r>
              <a:rPr lang="en-US" sz="1200">
                <a:solidFill>
                  <a:srgbClr val="6A3E3E"/>
                </a:solidFill>
                <a:latin typeface="Consolas" panose="020B0609020204030204" pitchFamily="49" charset="0"/>
              </a:rPr>
              <a:t>b</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SBI();</a:t>
            </a: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"ROI: "</a:t>
            </a:r>
            <a:r>
              <a:rPr lang="en-US" sz="1200" b="1" i="1">
                <a:solidFill>
                  <a:srgbClr val="000000"/>
                </a:solidFill>
                <a:latin typeface="Consolas" panose="020B0609020204030204" pitchFamily="49" charset="0"/>
              </a:rPr>
              <a:t> + </a:t>
            </a:r>
            <a:r>
              <a:rPr lang="en-US" sz="1200" b="1" i="1">
                <a:solidFill>
                  <a:srgbClr val="6A3E3E"/>
                </a:solidFill>
                <a:latin typeface="Consolas" panose="020B0609020204030204" pitchFamily="49" charset="0"/>
              </a:rPr>
              <a:t>b</a:t>
            </a:r>
            <a:r>
              <a:rPr lang="en-US" sz="1200" b="1" i="1">
                <a:solidFill>
                  <a:srgbClr val="000000"/>
                </a:solidFill>
                <a:latin typeface="Consolas" panose="020B0609020204030204" pitchFamily="49" charset="0"/>
              </a:rPr>
              <a:t>.rateOfInterest());</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a:t>
            </a:r>
            <a:endParaRPr lang="en-US" sz="1200"/>
          </a:p>
        </p:txBody>
      </p:sp>
      <p:sp>
        <p:nvSpPr>
          <p:cNvPr id="7" name="Rectangle 6"/>
          <p:cNvSpPr/>
          <p:nvPr/>
        </p:nvSpPr>
        <p:spPr>
          <a:xfrm>
            <a:off x="6633948" y="1600192"/>
            <a:ext cx="2252877" cy="769441"/>
          </a:xfrm>
          <a:prstGeom prst="rect">
            <a:avLst/>
          </a:prstGeom>
          <a:solidFill>
            <a:schemeClr val="bg1">
              <a:lumMod val="95000"/>
            </a:schemeClr>
          </a:solidFill>
        </p:spPr>
        <p:txBody>
          <a:bodyPr wrap="square">
            <a:spAutoFit/>
          </a:bodyPr>
          <a:lstStyle/>
          <a:p>
            <a:pPr>
              <a:spcBef>
                <a:spcPts val="1200"/>
              </a:spcBef>
            </a:pPr>
            <a:r>
              <a:rPr lang="en-GB" b="1" smtClean="0">
                <a:solidFill>
                  <a:srgbClr val="000000"/>
                </a:solidFill>
                <a:latin typeface="Arial" panose="020B0604020202020204" pitchFamily="34" charset="0"/>
                <a:cs typeface="Arial" panose="020B0604020202020204" pitchFamily="34" charset="0"/>
              </a:rPr>
              <a:t>Output:</a:t>
            </a:r>
            <a:endParaRPr lang="en-US" sz="1600" b="1" smtClean="0">
              <a:solidFill>
                <a:srgbClr val="000000"/>
              </a:solidFill>
              <a:latin typeface="Arial" panose="020B0604020202020204" pitchFamily="34" charset="0"/>
              <a:cs typeface="Arial" panose="020B0604020202020204" pitchFamily="34" charset="0"/>
            </a:endParaRPr>
          </a:p>
          <a:p>
            <a:pPr>
              <a:spcBef>
                <a:spcPts val="1200"/>
              </a:spcBef>
            </a:pPr>
            <a:r>
              <a:rPr lang="en-US" sz="1600" smtClean="0">
                <a:solidFill>
                  <a:srgbClr val="000000"/>
                </a:solidFill>
                <a:latin typeface="Consolas" panose="020B0609020204030204" pitchFamily="49" charset="0"/>
              </a:rPr>
              <a:t>ROI</a:t>
            </a:r>
            <a:r>
              <a:rPr lang="en-US" sz="1600">
                <a:solidFill>
                  <a:srgbClr val="000000"/>
                </a:solidFill>
                <a:latin typeface="Consolas" panose="020B0609020204030204" pitchFamily="49" charset="0"/>
              </a:rPr>
              <a:t>: 9.15</a:t>
            </a:r>
          </a:p>
        </p:txBody>
      </p:sp>
    </p:spTree>
    <p:extLst>
      <p:ext uri="{BB962C8B-B14F-4D97-AF65-F5344CB8AC3E}">
        <p14:creationId xmlns:p14="http://schemas.microsoft.com/office/powerpoint/2010/main" val="9274237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Classes </a:t>
            </a:r>
            <a:r>
              <a:rPr lang="en-US" sz="3200"/>
              <a:t>and interfaces</a:t>
            </a:r>
          </a:p>
        </p:txBody>
      </p:sp>
      <p:sp>
        <p:nvSpPr>
          <p:cNvPr id="3" name="Content Placeholder 2"/>
          <p:cNvSpPr>
            <a:spLocks noGrp="1"/>
          </p:cNvSpPr>
          <p:nvPr>
            <p:ph idx="1"/>
          </p:nvPr>
        </p:nvSpPr>
        <p:spPr/>
        <p:txBody>
          <a:bodyPr>
            <a:normAutofit/>
          </a:bodyPr>
          <a:lstStyle/>
          <a:p>
            <a:pPr algn="just"/>
            <a:r>
              <a:rPr lang="en-GB" sz="2000"/>
              <a:t>As shown in the figure given below, a class extends another class, an interface extends another interface, but a </a:t>
            </a:r>
            <a:r>
              <a:rPr lang="en-GB" sz="2000" b="1"/>
              <a:t>class implements an </a:t>
            </a:r>
            <a:r>
              <a:rPr lang="en-GB" sz="2000" b="1"/>
              <a:t>interface</a:t>
            </a:r>
            <a:r>
              <a:rPr lang="en-GB" sz="2000" smtClean="0"/>
              <a:t>.</a:t>
            </a:r>
          </a:p>
          <a:p>
            <a:pPr algn="just"/>
            <a:endParaRPr lang="en-GB" sz="2000"/>
          </a:p>
          <a:p>
            <a:pPr algn="just"/>
            <a:endParaRPr lang="en-GB" sz="2000" smtClean="0"/>
          </a:p>
          <a:p>
            <a:pPr algn="just"/>
            <a:endParaRPr lang="en-GB" sz="2000"/>
          </a:p>
          <a:p>
            <a:pPr algn="just"/>
            <a:endParaRPr lang="en-GB" sz="2000" smtClean="0"/>
          </a:p>
          <a:p>
            <a:pPr marL="0" indent="0" algn="just">
              <a:buNone/>
            </a:pPr>
            <a:endParaRPr lang="en-GB" sz="1200"/>
          </a:p>
          <a:p>
            <a:pPr algn="just"/>
            <a:r>
              <a:rPr lang="en-GB" sz="2000"/>
              <a:t>Multiple inheritance in Java by interface</a:t>
            </a:r>
            <a:endParaRPr lang="en-US" sz="20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46</a:t>
            </a:fld>
            <a:endParaRPr lang="en-US"/>
          </a:p>
        </p:txBody>
      </p:sp>
      <p:pic>
        <p:nvPicPr>
          <p:cNvPr id="5122" name="Picture 2" descr="The relationship between class and interface"/>
          <p:cNvPicPr>
            <a:picLocks noChangeAspect="1" noChangeArrowheads="1"/>
          </p:cNvPicPr>
          <p:nvPr/>
        </p:nvPicPr>
        <p:blipFill rotWithShape="1">
          <a:blip r:embed="rId2">
            <a:extLst>
              <a:ext uri="{28A0092B-C50C-407E-A947-70E740481C1C}">
                <a14:useLocalDpi xmlns:a14="http://schemas.microsoft.com/office/drawing/2010/main" val="0"/>
              </a:ext>
            </a:extLst>
          </a:blip>
          <a:srcRect t="10630" r="7601" b="22412"/>
          <a:stretch/>
        </p:blipFill>
        <p:spPr bwMode="auto">
          <a:xfrm>
            <a:off x="2158892" y="1706137"/>
            <a:ext cx="4835740" cy="16927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 multiple inheritan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513" y="4000699"/>
            <a:ext cx="5921840" cy="235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124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sz="3200" smtClean="0"/>
              <a:t>Interfaces can be extended</a:t>
            </a:r>
          </a:p>
        </p:txBody>
      </p:sp>
      <p:sp>
        <p:nvSpPr>
          <p:cNvPr id="3" name="Content Placeholder 2"/>
          <p:cNvSpPr>
            <a:spLocks noGrp="1"/>
          </p:cNvSpPr>
          <p:nvPr>
            <p:ph idx="1"/>
          </p:nvPr>
        </p:nvSpPr>
        <p:spPr>
          <a:extLst/>
        </p:spPr>
        <p:txBody>
          <a:bodyPr/>
          <a:lstStyle/>
          <a:p>
            <a:pPr marL="0" indent="-400050" algn="just">
              <a:lnSpc>
                <a:spcPct val="90000"/>
              </a:lnSpc>
              <a:spcBef>
                <a:spcPts val="600"/>
              </a:spcBef>
              <a:buSzPct val="100000"/>
              <a:defRPr/>
            </a:pPr>
            <a:r>
              <a:rPr lang="en-US" sz="2800" b="1">
                <a:cs typeface="Arial" charset="0"/>
              </a:rPr>
              <a:t>Example:</a:t>
            </a:r>
          </a:p>
          <a:p>
            <a:pPr lvl="1">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a:t>
            </a:r>
            <a:r>
              <a:rPr lang="en-US" sz="1800" b="1">
                <a:solidFill>
                  <a:srgbClr val="7F0055"/>
                </a:solidFill>
                <a:latin typeface="Consolas"/>
              </a:rPr>
              <a:t>interface</a:t>
            </a:r>
            <a:r>
              <a:rPr lang="en-US" sz="1800" b="1">
                <a:solidFill>
                  <a:srgbClr val="000000"/>
                </a:solidFill>
                <a:latin typeface="Consolas"/>
              </a:rPr>
              <a:t> Forward {</a:t>
            </a:r>
          </a:p>
          <a:p>
            <a:pPr lvl="1">
              <a:buFont typeface="Wingdings" panose="05000000000000000000" pitchFamily="2" charset="2"/>
              <a:buNone/>
              <a:defRPr/>
            </a:pPr>
            <a:r>
              <a:rPr lang="en-US" sz="1800" b="1">
                <a:solidFill>
                  <a:srgbClr val="7F0055"/>
                </a:solidFill>
                <a:latin typeface="Consolas"/>
              </a:rPr>
              <a:t>	void</a:t>
            </a:r>
            <a:r>
              <a:rPr lang="en-US" sz="1800" b="1">
                <a:solidFill>
                  <a:srgbClr val="000000"/>
                </a:solidFill>
                <a:latin typeface="Consolas"/>
              </a:rPr>
              <a:t> drive();</a:t>
            </a:r>
          </a:p>
          <a:p>
            <a:pPr lvl="1">
              <a:buFont typeface="Wingdings" panose="05000000000000000000" pitchFamily="2" charset="2"/>
              <a:buNone/>
              <a:defRPr/>
            </a:pPr>
            <a:r>
              <a:rPr lang="en-US" sz="1800">
                <a:solidFill>
                  <a:srgbClr val="000000"/>
                </a:solidFill>
                <a:latin typeface="Consolas"/>
              </a:rPr>
              <a:t>}</a:t>
            </a:r>
            <a:endParaRPr lang="en-US" sz="1800">
              <a:solidFill>
                <a:srgbClr val="000000"/>
              </a:solidFill>
              <a:latin typeface="Arial" charset="0"/>
              <a:cs typeface="Arial" charset="0"/>
            </a:endParaRPr>
          </a:p>
          <a:p>
            <a:pPr lvl="1">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a:t>
            </a:r>
            <a:r>
              <a:rPr lang="en-US" sz="1800" b="1">
                <a:solidFill>
                  <a:srgbClr val="7F0055"/>
                </a:solidFill>
                <a:latin typeface="Consolas"/>
              </a:rPr>
              <a:t>interface</a:t>
            </a:r>
            <a:r>
              <a:rPr lang="en-US" sz="1800" b="1">
                <a:solidFill>
                  <a:srgbClr val="000000"/>
                </a:solidFill>
                <a:latin typeface="Consolas"/>
              </a:rPr>
              <a:t> Stop {</a:t>
            </a:r>
          </a:p>
          <a:p>
            <a:pPr lvl="1">
              <a:buFont typeface="Wingdings" panose="05000000000000000000" pitchFamily="2" charset="2"/>
              <a:buNone/>
              <a:defRPr/>
            </a:pPr>
            <a:r>
              <a:rPr lang="en-US" sz="1800" b="1">
                <a:solidFill>
                  <a:srgbClr val="7F0055"/>
                </a:solidFill>
                <a:latin typeface="Consolas"/>
              </a:rPr>
              <a:t>	void</a:t>
            </a:r>
            <a:r>
              <a:rPr lang="en-US" sz="1800" b="1">
                <a:solidFill>
                  <a:srgbClr val="000000"/>
                </a:solidFill>
                <a:latin typeface="Consolas"/>
              </a:rPr>
              <a:t> park();</a:t>
            </a:r>
          </a:p>
          <a:p>
            <a:pPr lvl="1">
              <a:buFont typeface="Wingdings" panose="05000000000000000000" pitchFamily="2" charset="2"/>
              <a:buNone/>
              <a:defRPr/>
            </a:pPr>
            <a:r>
              <a:rPr lang="en-US" sz="1800">
                <a:solidFill>
                  <a:srgbClr val="000000"/>
                </a:solidFill>
                <a:latin typeface="Consolas"/>
              </a:rPr>
              <a:t>}</a:t>
            </a:r>
          </a:p>
          <a:p>
            <a:pPr lvl="1">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a:t>
            </a:r>
            <a:r>
              <a:rPr lang="en-US" sz="1800" b="1">
                <a:solidFill>
                  <a:srgbClr val="7F0055"/>
                </a:solidFill>
                <a:latin typeface="Consolas"/>
              </a:rPr>
              <a:t>interface</a:t>
            </a:r>
            <a:r>
              <a:rPr lang="en-US" sz="1800" b="1">
                <a:solidFill>
                  <a:srgbClr val="000000"/>
                </a:solidFill>
                <a:latin typeface="Consolas"/>
              </a:rPr>
              <a:t> Speed {</a:t>
            </a:r>
          </a:p>
          <a:p>
            <a:pPr lvl="1">
              <a:buFont typeface="Wingdings" panose="05000000000000000000" pitchFamily="2" charset="2"/>
              <a:buNone/>
              <a:defRPr/>
            </a:pPr>
            <a:r>
              <a:rPr lang="en-US" sz="1800" b="1">
                <a:solidFill>
                  <a:srgbClr val="7F0055"/>
                </a:solidFill>
                <a:latin typeface="Consolas"/>
              </a:rPr>
              <a:t>	void</a:t>
            </a:r>
            <a:r>
              <a:rPr lang="en-US" sz="1800" b="1">
                <a:solidFill>
                  <a:srgbClr val="000000"/>
                </a:solidFill>
                <a:latin typeface="Consolas"/>
              </a:rPr>
              <a:t> turbo();</a:t>
            </a:r>
          </a:p>
          <a:p>
            <a:pPr lvl="1">
              <a:buFont typeface="Wingdings" panose="05000000000000000000" pitchFamily="2" charset="2"/>
              <a:buNone/>
              <a:defRPr/>
            </a:pPr>
            <a:r>
              <a:rPr lang="en-US" sz="1800">
                <a:solidFill>
                  <a:srgbClr val="000000"/>
                </a:solidFill>
                <a:latin typeface="Consolas"/>
              </a:rPr>
              <a:t>}</a:t>
            </a:r>
          </a:p>
          <a:p>
            <a:pPr lvl="1">
              <a:spcBef>
                <a:spcPts val="0"/>
              </a:spcBef>
              <a:buFont typeface="Wingdings" panose="05000000000000000000" pitchFamily="2" charset="2"/>
              <a:buNone/>
              <a:defRPr/>
            </a:pPr>
            <a:r>
              <a:rPr lang="en-US" sz="1800" b="1">
                <a:solidFill>
                  <a:srgbClr val="7F0055"/>
                </a:solidFill>
                <a:latin typeface="Consolas"/>
              </a:rPr>
              <a:t>public</a:t>
            </a:r>
            <a:r>
              <a:rPr lang="en-US" sz="1800" b="1">
                <a:solidFill>
                  <a:srgbClr val="000000"/>
                </a:solidFill>
                <a:latin typeface="Consolas"/>
              </a:rPr>
              <a:t> </a:t>
            </a:r>
            <a:r>
              <a:rPr lang="en-US" sz="1800" b="1">
                <a:solidFill>
                  <a:srgbClr val="7F0055"/>
                </a:solidFill>
                <a:latin typeface="Consolas"/>
              </a:rPr>
              <a:t>class</a:t>
            </a:r>
            <a:r>
              <a:rPr lang="en-US" sz="1800" b="1">
                <a:solidFill>
                  <a:srgbClr val="000000"/>
                </a:solidFill>
                <a:latin typeface="Consolas"/>
              </a:rPr>
              <a:t> </a:t>
            </a:r>
            <a:r>
              <a:rPr lang="en-US" sz="1800" b="1">
                <a:solidFill>
                  <a:srgbClr val="000000"/>
                </a:solidFill>
                <a:highlight>
                  <a:srgbClr val="D4D4D4"/>
                </a:highlight>
                <a:latin typeface="Consolas"/>
              </a:rPr>
              <a:t>GearBox {</a:t>
            </a:r>
          </a:p>
          <a:p>
            <a:pPr lvl="1">
              <a:spcBef>
                <a:spcPts val="0"/>
              </a:spcBef>
              <a:buFont typeface="Wingdings" panose="05000000000000000000" pitchFamily="2" charset="2"/>
              <a:buNone/>
              <a:defRPr/>
            </a:pPr>
            <a:r>
              <a:rPr lang="en-US" sz="1800" b="1">
                <a:solidFill>
                  <a:srgbClr val="7F0055"/>
                </a:solidFill>
                <a:latin typeface="Consolas"/>
              </a:rPr>
              <a:t>	public</a:t>
            </a:r>
            <a:r>
              <a:rPr lang="en-US" sz="1800" b="1">
                <a:solidFill>
                  <a:srgbClr val="000000"/>
                </a:solidFill>
                <a:latin typeface="Consolas"/>
              </a:rPr>
              <a:t> </a:t>
            </a:r>
            <a:r>
              <a:rPr lang="en-US" sz="1800" b="1">
                <a:solidFill>
                  <a:srgbClr val="7F0055"/>
                </a:solidFill>
                <a:latin typeface="Consolas"/>
              </a:rPr>
              <a:t>void</a:t>
            </a:r>
            <a:r>
              <a:rPr lang="en-US" sz="1800" b="1">
                <a:solidFill>
                  <a:srgbClr val="000000"/>
                </a:solidFill>
                <a:latin typeface="Consolas"/>
              </a:rPr>
              <a:t> move() {</a:t>
            </a:r>
          </a:p>
          <a:p>
            <a:pPr lvl="1">
              <a:spcBef>
                <a:spcPts val="0"/>
              </a:spcBef>
              <a:buFont typeface="Wingdings" panose="05000000000000000000" pitchFamily="2" charset="2"/>
              <a:buNone/>
              <a:defRPr/>
            </a:pPr>
            <a:r>
              <a:rPr lang="en-US" sz="1800" smtClean="0">
                <a:solidFill>
                  <a:srgbClr val="000000"/>
                </a:solidFill>
                <a:latin typeface="Consolas"/>
              </a:rPr>
              <a:t>}</a:t>
            </a:r>
            <a:endParaRPr lang="en-US" sz="1800">
              <a:solidFill>
                <a:srgbClr val="000000"/>
              </a:solidFill>
              <a:latin typeface="Consolas"/>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47</a:t>
            </a:fld>
            <a:endParaRPr lang="en-US"/>
          </a:p>
        </p:txBody>
      </p:sp>
      <p:pic>
        <p:nvPicPr>
          <p:cNvPr id="409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179" y="3331709"/>
            <a:ext cx="4150041" cy="3013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Line Callout 3 (Accent Bar) 1"/>
          <p:cNvSpPr/>
          <p:nvPr/>
        </p:nvSpPr>
        <p:spPr>
          <a:xfrm>
            <a:off x="5029200" y="1219200"/>
            <a:ext cx="3962400" cy="838200"/>
          </a:xfrm>
          <a:prstGeom prst="accentCallout3">
            <a:avLst>
              <a:gd name="adj1" fmla="val 18750"/>
              <a:gd name="adj2" fmla="val -8333"/>
              <a:gd name="adj3" fmla="val 18750"/>
              <a:gd name="adj4" fmla="val -16667"/>
              <a:gd name="adj5" fmla="val 66508"/>
              <a:gd name="adj6" fmla="val -19658"/>
              <a:gd name="adj7" fmla="val 306464"/>
              <a:gd name="adj8" fmla="val 447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2000">
                <a:solidFill>
                  <a:srgbClr val="FF6600"/>
                </a:solidFill>
                <a:latin typeface="Arial" panose="020B0604020202020204" pitchFamily="34" charset="0"/>
                <a:cs typeface="Arial" panose="020B0604020202020204" pitchFamily="34" charset="0"/>
              </a:rPr>
              <a:t>one interface can extend another.</a:t>
            </a:r>
          </a:p>
        </p:txBody>
      </p:sp>
    </p:spTree>
    <p:extLst>
      <p:ext uri="{BB962C8B-B14F-4D97-AF65-F5344CB8AC3E}">
        <p14:creationId xmlns:p14="http://schemas.microsoft.com/office/powerpoint/2010/main" val="2037925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mtClean="0"/>
              <a:t>Interfaces can be extended </a:t>
            </a:r>
            <a:r>
              <a:rPr lang="en-US" sz="2000" smtClean="0">
                <a:solidFill>
                  <a:schemeClr val="tx1"/>
                </a:solidFill>
              </a:rPr>
              <a:t>(cont.)</a:t>
            </a:r>
          </a:p>
        </p:txBody>
      </p:sp>
      <p:sp>
        <p:nvSpPr>
          <p:cNvPr id="79875" name="Rectangle 3"/>
          <p:cNvSpPr>
            <a:spLocks noGrp="1" noChangeArrowheads="1"/>
          </p:cNvSpPr>
          <p:nvPr>
            <p:ph idx="1"/>
          </p:nvPr>
        </p:nvSpPr>
        <p:spPr/>
        <p:txBody>
          <a:bodyPr/>
          <a:lstStyle/>
          <a:p>
            <a:pPr marL="0" indent="-400050" algn="just">
              <a:lnSpc>
                <a:spcPct val="90000"/>
              </a:lnSpc>
              <a:spcBef>
                <a:spcPts val="600"/>
              </a:spcBef>
              <a:buSzPct val="100000"/>
              <a:defRPr/>
            </a:pPr>
            <a:r>
              <a:rPr lang="en-US" altLang="en-US" sz="2800" b="1">
                <a:cs typeface="Arial" charset="0"/>
              </a:rPr>
              <a:t>Example:</a:t>
            </a:r>
          </a:p>
          <a:p>
            <a:pPr lvl="1">
              <a:spcBef>
                <a:spcPct val="0"/>
              </a:spcBef>
              <a:buFont typeface="Wingdings" panose="05000000000000000000" pitchFamily="2" charset="2"/>
              <a:buNone/>
              <a:defRPr/>
            </a:pPr>
            <a:r>
              <a:rPr lang="en-US" altLang="en-US" sz="2000" b="1" smtClean="0">
                <a:solidFill>
                  <a:srgbClr val="7F0055"/>
                </a:solidFill>
                <a:latin typeface="Consolas" pitchFamily="49" charset="0"/>
                <a:cs typeface="Arial" charset="0"/>
              </a:rPr>
              <a:t>class</a:t>
            </a:r>
            <a:r>
              <a:rPr lang="en-US" altLang="en-US" sz="2000" b="1" smtClean="0">
                <a:solidFill>
                  <a:srgbClr val="000000"/>
                </a:solidFill>
                <a:latin typeface="Consolas" pitchFamily="49" charset="0"/>
                <a:cs typeface="Arial" charset="0"/>
              </a:rPr>
              <a:t> Automatic </a:t>
            </a:r>
            <a:r>
              <a:rPr lang="en-US" altLang="en-US" sz="2000" b="1" smtClean="0">
                <a:solidFill>
                  <a:srgbClr val="7F0055"/>
                </a:solidFill>
                <a:latin typeface="Consolas" pitchFamily="49" charset="0"/>
                <a:cs typeface="Arial" charset="0"/>
              </a:rPr>
              <a:t>extends</a:t>
            </a:r>
            <a:r>
              <a:rPr lang="en-US" altLang="en-US" sz="2000" b="1" smtClean="0">
                <a:solidFill>
                  <a:srgbClr val="000000"/>
                </a:solidFill>
                <a:latin typeface="Consolas" pitchFamily="49" charset="0"/>
                <a:cs typeface="Arial" charset="0"/>
              </a:rPr>
              <a:t> GearBox </a:t>
            </a:r>
            <a:r>
              <a:rPr lang="en-US" altLang="en-US" sz="2000" b="1" smtClean="0">
                <a:solidFill>
                  <a:srgbClr val="7F0055"/>
                </a:solidFill>
                <a:latin typeface="Consolas" pitchFamily="49" charset="0"/>
                <a:cs typeface="Arial" charset="0"/>
              </a:rPr>
              <a:t>implements</a:t>
            </a:r>
            <a:r>
              <a:rPr lang="en-US" altLang="en-US" sz="2000" b="1" smtClean="0">
                <a:solidFill>
                  <a:srgbClr val="000000"/>
                </a:solidFill>
                <a:latin typeface="Consolas" pitchFamily="49" charset="0"/>
                <a:cs typeface="Arial" charset="0"/>
              </a:rPr>
              <a:t> Forward, Stop, Speed</a:t>
            </a:r>
          </a:p>
          <a:p>
            <a:pPr lvl="1">
              <a:spcBef>
                <a:spcPct val="0"/>
              </a:spcBef>
              <a:buFont typeface="Wingdings" panose="05000000000000000000" pitchFamily="2" charset="2"/>
              <a:buNone/>
              <a:defRPr/>
            </a:pPr>
            <a:r>
              <a:rPr lang="en-US" altLang="en-US" sz="2000" b="1" smtClean="0">
                <a:solidFill>
                  <a:srgbClr val="000000"/>
                </a:solidFill>
                <a:latin typeface="Consolas" pitchFamily="49" charset="0"/>
                <a:cs typeface="Arial" charset="0"/>
              </a:rPr>
              <a:t>{</a:t>
            </a:r>
          </a:p>
          <a:p>
            <a:pPr lvl="2">
              <a:spcBef>
                <a:spcPct val="0"/>
              </a:spcBef>
              <a:buFont typeface="Wingdings" panose="05000000000000000000" pitchFamily="2" charset="2"/>
              <a:buNone/>
              <a:defRPr/>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drive() {</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	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"drive()"</a:t>
            </a:r>
            <a:r>
              <a:rPr lang="en-US" altLang="en-US" sz="2000" i="1" smtClean="0">
                <a:solidFill>
                  <a:srgbClr val="000000"/>
                </a:solidFill>
                <a:latin typeface="Consolas" pitchFamily="49" charset="0"/>
                <a:cs typeface="Arial" charset="0"/>
              </a:rPr>
              <a:t>);</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a:t>
            </a:r>
            <a:endParaRPr lang="en-US" altLang="en-US" sz="2000" smtClean="0">
              <a:latin typeface="Consolas" pitchFamily="49" charset="0"/>
              <a:cs typeface="Arial" charset="0"/>
            </a:endParaRPr>
          </a:p>
          <a:p>
            <a:pPr lvl="2">
              <a:spcBef>
                <a:spcPct val="0"/>
              </a:spcBef>
              <a:buFont typeface="Wingdings" panose="05000000000000000000" pitchFamily="2" charset="2"/>
              <a:buNone/>
              <a:defRPr/>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park() {</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	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"park()"</a:t>
            </a:r>
            <a:r>
              <a:rPr lang="en-US" altLang="en-US" sz="2000" i="1" smtClean="0">
                <a:solidFill>
                  <a:srgbClr val="000000"/>
                </a:solidFill>
                <a:latin typeface="Consolas" pitchFamily="49" charset="0"/>
                <a:cs typeface="Arial" charset="0"/>
              </a:rPr>
              <a:t>);</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a:t>
            </a:r>
            <a:endParaRPr lang="en-US" altLang="en-US" sz="2000" smtClean="0">
              <a:latin typeface="Consolas" pitchFamily="49" charset="0"/>
              <a:cs typeface="Arial" charset="0"/>
            </a:endParaRPr>
          </a:p>
          <a:p>
            <a:pPr lvl="2">
              <a:spcBef>
                <a:spcPct val="0"/>
              </a:spcBef>
              <a:buFont typeface="Wingdings" panose="05000000000000000000" pitchFamily="2" charset="2"/>
              <a:buNone/>
              <a:defRPr/>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turbo() {</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	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"turbo()"</a:t>
            </a:r>
            <a:r>
              <a:rPr lang="en-US" altLang="en-US" sz="2000" i="1" smtClean="0">
                <a:solidFill>
                  <a:srgbClr val="000000"/>
                </a:solidFill>
                <a:latin typeface="Consolas" pitchFamily="49" charset="0"/>
                <a:cs typeface="Arial" charset="0"/>
              </a:rPr>
              <a:t>);</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a:t>
            </a:r>
            <a:endParaRPr lang="en-US" altLang="en-US" sz="2000" smtClean="0">
              <a:latin typeface="Consolas" pitchFamily="49" charset="0"/>
              <a:cs typeface="Arial" charset="0"/>
            </a:endParaRPr>
          </a:p>
          <a:p>
            <a:pPr lvl="2">
              <a:spcBef>
                <a:spcPct val="0"/>
              </a:spcBef>
              <a:buFont typeface="Wingdings" panose="05000000000000000000" pitchFamily="2" charset="2"/>
              <a:buNone/>
              <a:defRPr/>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move() {</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	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"move()"</a:t>
            </a:r>
            <a:r>
              <a:rPr lang="en-US" altLang="en-US" sz="2000" i="1" smtClean="0">
                <a:solidFill>
                  <a:srgbClr val="000000"/>
                </a:solidFill>
                <a:latin typeface="Consolas" pitchFamily="49" charset="0"/>
                <a:cs typeface="Arial" charset="0"/>
              </a:rPr>
              <a:t>);</a:t>
            </a:r>
          </a:p>
          <a:p>
            <a:pPr lvl="2">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a:t>
            </a:r>
          </a:p>
          <a:p>
            <a:pPr lvl="1">
              <a:spcBef>
                <a:spcPct val="0"/>
              </a:spcBef>
              <a:buFont typeface="Wingdings" panose="05000000000000000000" pitchFamily="2" charset="2"/>
              <a:buNone/>
              <a:defRPr/>
            </a:pPr>
            <a:r>
              <a:rPr lang="en-US" altLang="en-US" sz="2000" smtClean="0">
                <a:solidFill>
                  <a:srgbClr val="000000"/>
                </a:solidFill>
                <a:latin typeface="Consolas" pitchFamily="49" charset="0"/>
                <a:cs typeface="Arial" charset="0"/>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48</a:t>
            </a:fld>
            <a:endParaRPr lang="en-US"/>
          </a:p>
        </p:txBody>
      </p:sp>
    </p:spTree>
    <p:extLst>
      <p:ext uri="{BB962C8B-B14F-4D97-AF65-F5344CB8AC3E}">
        <p14:creationId xmlns:p14="http://schemas.microsoft.com/office/powerpoint/2010/main" val="172772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mtClean="0"/>
              <a:t>Interfaces can be extended </a:t>
            </a:r>
            <a:r>
              <a:rPr lang="en-US" sz="2000" smtClean="0">
                <a:solidFill>
                  <a:schemeClr val="tx1"/>
                </a:solidFill>
              </a:rPr>
              <a:t>(cont.)</a:t>
            </a:r>
          </a:p>
        </p:txBody>
      </p:sp>
      <p:sp>
        <p:nvSpPr>
          <p:cNvPr id="80899" name="Rectangle 3"/>
          <p:cNvSpPr>
            <a:spLocks noGrp="1" noChangeArrowheads="1"/>
          </p:cNvSpPr>
          <p:nvPr>
            <p:ph idx="1"/>
          </p:nvPr>
        </p:nvSpPr>
        <p:spPr/>
        <p:txBody>
          <a:bodyPr>
            <a:normAutofit lnSpcReduction="10000"/>
          </a:bodyPr>
          <a:lstStyle/>
          <a:p>
            <a:pPr marL="0" indent="-400050" algn="just">
              <a:lnSpc>
                <a:spcPct val="90000"/>
              </a:lnSpc>
              <a:spcBef>
                <a:spcPts val="600"/>
              </a:spcBef>
              <a:buSzPct val="100000"/>
              <a:defRPr/>
            </a:pPr>
            <a:r>
              <a:rPr lang="en-US" altLang="en-US" sz="2800" b="1">
                <a:cs typeface="Arial" charset="0"/>
              </a:rPr>
              <a:t>Example:</a:t>
            </a:r>
          </a:p>
          <a:p>
            <a:pPr lvl="2">
              <a:buFont typeface="Wingdings" panose="05000000000000000000" pitchFamily="2" charset="2"/>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class</a:t>
            </a:r>
            <a:r>
              <a:rPr lang="en-US" altLang="en-US" sz="1600" b="1" smtClean="0">
                <a:solidFill>
                  <a:srgbClr val="000000"/>
                </a:solidFill>
                <a:latin typeface="Consolas" pitchFamily="49" charset="0"/>
                <a:cs typeface="Arial" charset="0"/>
              </a:rPr>
              <a:t> Car {</a:t>
            </a:r>
          </a:p>
          <a:p>
            <a:pPr lvl="3">
              <a:spcBef>
                <a:spcPct val="0"/>
              </a:spcBef>
              <a:buFont typeface="Arial" charset="0"/>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static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void</a:t>
            </a:r>
            <a:r>
              <a:rPr lang="en-US" altLang="en-US" sz="1600" b="1" smtClean="0">
                <a:solidFill>
                  <a:srgbClr val="000000"/>
                </a:solidFill>
                <a:latin typeface="Consolas" pitchFamily="49" charset="0"/>
                <a:cs typeface="Arial" charset="0"/>
              </a:rPr>
              <a:t> cruise(Forward x) {</a:t>
            </a:r>
          </a:p>
          <a:p>
            <a:pPr lvl="3">
              <a:spcBef>
                <a:spcPct val="0"/>
              </a:spcBef>
              <a:buFont typeface="Arial" charset="0"/>
              <a:buNone/>
              <a:defRPr/>
            </a:pPr>
            <a:r>
              <a:rPr lang="en-US" altLang="en-US" sz="1600" smtClean="0">
                <a:solidFill>
                  <a:srgbClr val="000000"/>
                </a:solidFill>
                <a:latin typeface="Consolas" pitchFamily="49" charset="0"/>
                <a:cs typeface="Arial" charset="0"/>
              </a:rPr>
              <a:t>	x.drive();</a:t>
            </a:r>
          </a:p>
          <a:p>
            <a:pPr lvl="3">
              <a:spcBef>
                <a:spcPct val="0"/>
              </a:spcBef>
              <a:buFont typeface="Arial" charset="0"/>
              <a:buNone/>
              <a:defRPr/>
            </a:pPr>
            <a:r>
              <a:rPr lang="en-US" altLang="en-US" sz="1600" smtClean="0">
                <a:solidFill>
                  <a:srgbClr val="000000"/>
                </a:solidFill>
                <a:latin typeface="Consolas" pitchFamily="49" charset="0"/>
                <a:cs typeface="Arial" charset="0"/>
              </a:rPr>
              <a:t>}</a:t>
            </a:r>
            <a:endParaRPr lang="en-US" altLang="en-US" sz="1600" smtClean="0">
              <a:latin typeface="Consolas" pitchFamily="49" charset="0"/>
              <a:cs typeface="Arial" charset="0"/>
            </a:endParaRPr>
          </a:p>
          <a:p>
            <a:pPr lvl="3">
              <a:spcBef>
                <a:spcPct val="0"/>
              </a:spcBef>
              <a:buFont typeface="Arial" charset="0"/>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static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void</a:t>
            </a:r>
            <a:r>
              <a:rPr lang="en-US" altLang="en-US" sz="1600" b="1" smtClean="0">
                <a:solidFill>
                  <a:srgbClr val="000000"/>
                </a:solidFill>
                <a:latin typeface="Consolas" pitchFamily="49" charset="0"/>
                <a:cs typeface="Arial" charset="0"/>
              </a:rPr>
              <a:t> park(Stop x) {</a:t>
            </a:r>
          </a:p>
          <a:p>
            <a:pPr lvl="3">
              <a:spcBef>
                <a:spcPct val="0"/>
              </a:spcBef>
              <a:buFont typeface="Arial" charset="0"/>
              <a:buNone/>
              <a:defRPr/>
            </a:pPr>
            <a:r>
              <a:rPr lang="en-US" altLang="en-US" sz="1600" smtClean="0">
                <a:solidFill>
                  <a:srgbClr val="000000"/>
                </a:solidFill>
                <a:latin typeface="Consolas" pitchFamily="49" charset="0"/>
                <a:cs typeface="Arial" charset="0"/>
              </a:rPr>
              <a:t>	x.park();</a:t>
            </a:r>
          </a:p>
          <a:p>
            <a:pPr lvl="3">
              <a:spcBef>
                <a:spcPct val="0"/>
              </a:spcBef>
              <a:buFont typeface="Arial" charset="0"/>
              <a:buNone/>
              <a:defRPr/>
            </a:pPr>
            <a:r>
              <a:rPr lang="en-US" altLang="en-US" sz="1600" smtClean="0">
                <a:solidFill>
                  <a:srgbClr val="000000"/>
                </a:solidFill>
                <a:latin typeface="Consolas" pitchFamily="49" charset="0"/>
                <a:cs typeface="Arial" charset="0"/>
              </a:rPr>
              <a:t>}</a:t>
            </a:r>
            <a:endParaRPr lang="en-US" altLang="en-US" sz="1600" smtClean="0">
              <a:latin typeface="Consolas" pitchFamily="49" charset="0"/>
              <a:cs typeface="Arial" charset="0"/>
            </a:endParaRPr>
          </a:p>
          <a:p>
            <a:pPr lvl="3">
              <a:spcBef>
                <a:spcPct val="0"/>
              </a:spcBef>
              <a:buFont typeface="Arial" charset="0"/>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static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void</a:t>
            </a:r>
            <a:r>
              <a:rPr lang="en-US" altLang="en-US" sz="1600" b="1" smtClean="0">
                <a:solidFill>
                  <a:srgbClr val="000000"/>
                </a:solidFill>
                <a:latin typeface="Consolas" pitchFamily="49" charset="0"/>
                <a:cs typeface="Arial" charset="0"/>
              </a:rPr>
              <a:t> race(Speed x) {</a:t>
            </a:r>
          </a:p>
          <a:p>
            <a:pPr lvl="3">
              <a:spcBef>
                <a:spcPct val="0"/>
              </a:spcBef>
              <a:buFont typeface="Arial" charset="0"/>
              <a:buNone/>
              <a:defRPr/>
            </a:pPr>
            <a:r>
              <a:rPr lang="en-US" altLang="en-US" sz="1600" smtClean="0">
                <a:solidFill>
                  <a:srgbClr val="000000"/>
                </a:solidFill>
                <a:latin typeface="Consolas" pitchFamily="49" charset="0"/>
                <a:cs typeface="Arial" charset="0"/>
              </a:rPr>
              <a:t>	x.turbo();</a:t>
            </a:r>
          </a:p>
          <a:p>
            <a:pPr lvl="3">
              <a:spcBef>
                <a:spcPct val="0"/>
              </a:spcBef>
              <a:buFont typeface="Arial" charset="0"/>
              <a:buNone/>
              <a:defRPr/>
            </a:pPr>
            <a:r>
              <a:rPr lang="en-US" altLang="en-US" sz="1600" smtClean="0">
                <a:solidFill>
                  <a:srgbClr val="000000"/>
                </a:solidFill>
                <a:latin typeface="Consolas" pitchFamily="49" charset="0"/>
                <a:cs typeface="Arial" charset="0"/>
              </a:rPr>
              <a:t>}</a:t>
            </a:r>
            <a:endParaRPr lang="en-US" altLang="en-US" sz="1600" smtClean="0">
              <a:latin typeface="Consolas" pitchFamily="49" charset="0"/>
              <a:cs typeface="Arial" charset="0"/>
            </a:endParaRPr>
          </a:p>
          <a:p>
            <a:pPr lvl="3">
              <a:spcBef>
                <a:spcPct val="0"/>
              </a:spcBef>
              <a:buFont typeface="Arial" charset="0"/>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static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void</a:t>
            </a:r>
            <a:r>
              <a:rPr lang="en-US" altLang="en-US" sz="1600" b="1" smtClean="0">
                <a:solidFill>
                  <a:srgbClr val="000000"/>
                </a:solidFill>
                <a:latin typeface="Consolas" pitchFamily="49" charset="0"/>
                <a:cs typeface="Arial" charset="0"/>
              </a:rPr>
              <a:t> move(GearBox x) {</a:t>
            </a:r>
          </a:p>
          <a:p>
            <a:pPr lvl="3">
              <a:spcBef>
                <a:spcPct val="0"/>
              </a:spcBef>
              <a:buFont typeface="Arial" charset="0"/>
              <a:buNone/>
              <a:defRPr/>
            </a:pPr>
            <a:r>
              <a:rPr lang="en-US" altLang="en-US" sz="1600" smtClean="0">
                <a:solidFill>
                  <a:srgbClr val="000000"/>
                </a:solidFill>
                <a:latin typeface="Consolas" pitchFamily="49" charset="0"/>
                <a:cs typeface="Arial" charset="0"/>
              </a:rPr>
              <a:t>	x.move();</a:t>
            </a:r>
          </a:p>
          <a:p>
            <a:pPr lvl="3">
              <a:spcBef>
                <a:spcPct val="0"/>
              </a:spcBef>
              <a:buFont typeface="Arial" charset="0"/>
              <a:buNone/>
              <a:defRPr/>
            </a:pPr>
            <a:r>
              <a:rPr lang="en-US" altLang="en-US" sz="1600" smtClean="0">
                <a:solidFill>
                  <a:srgbClr val="000000"/>
                </a:solidFill>
                <a:latin typeface="Consolas" pitchFamily="49" charset="0"/>
                <a:cs typeface="Arial" charset="0"/>
              </a:rPr>
              <a:t>}</a:t>
            </a:r>
            <a:endParaRPr lang="en-US" altLang="en-US" sz="1600" smtClean="0">
              <a:latin typeface="Consolas" pitchFamily="49" charset="0"/>
              <a:cs typeface="Arial" charset="0"/>
            </a:endParaRPr>
          </a:p>
          <a:p>
            <a:pPr lvl="3">
              <a:spcBef>
                <a:spcPct val="0"/>
              </a:spcBef>
              <a:buFont typeface="Arial" charset="0"/>
              <a:buNone/>
              <a:defRPr/>
            </a:pPr>
            <a:r>
              <a:rPr lang="en-US" altLang="en-US" sz="1600" b="1" smtClean="0">
                <a:solidFill>
                  <a:srgbClr val="7F0055"/>
                </a:solidFill>
                <a:latin typeface="Consolas" pitchFamily="49" charset="0"/>
                <a:cs typeface="Arial" charset="0"/>
              </a:rPr>
              <a:t>public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static</a:t>
            </a:r>
            <a:r>
              <a:rPr lang="en-US" altLang="en-US" sz="1600" b="1" smtClean="0">
                <a:solidFill>
                  <a:srgbClr val="000000"/>
                </a:solidFill>
                <a:latin typeface="Consolas" pitchFamily="49" charset="0"/>
                <a:cs typeface="Arial" charset="0"/>
              </a:rPr>
              <a:t> </a:t>
            </a:r>
            <a:r>
              <a:rPr lang="en-US" altLang="en-US" sz="1600" b="1" smtClean="0">
                <a:solidFill>
                  <a:srgbClr val="7F0055"/>
                </a:solidFill>
                <a:latin typeface="Consolas" pitchFamily="49" charset="0"/>
                <a:cs typeface="Arial" charset="0"/>
              </a:rPr>
              <a:t>void</a:t>
            </a:r>
            <a:r>
              <a:rPr lang="en-US" altLang="en-US" sz="1600" b="1" smtClean="0">
                <a:solidFill>
                  <a:srgbClr val="000000"/>
                </a:solidFill>
                <a:latin typeface="Consolas" pitchFamily="49" charset="0"/>
                <a:cs typeface="Arial" charset="0"/>
              </a:rPr>
              <a:t> main(String[] args) {</a:t>
            </a:r>
          </a:p>
          <a:p>
            <a:pPr lvl="4">
              <a:spcBef>
                <a:spcPct val="0"/>
              </a:spcBef>
              <a:buFont typeface="Arial" charset="0"/>
              <a:buNone/>
              <a:defRPr/>
            </a:pPr>
            <a:r>
              <a:rPr lang="en-US" altLang="en-US" sz="1600" smtClean="0">
                <a:solidFill>
                  <a:srgbClr val="000000"/>
                </a:solidFill>
                <a:latin typeface="Consolas" pitchFamily="49" charset="0"/>
                <a:cs typeface="Arial" charset="0"/>
              </a:rPr>
              <a:t>Automatic auto = </a:t>
            </a:r>
            <a:r>
              <a:rPr lang="en-US" altLang="en-US" sz="1600" b="1" smtClean="0">
                <a:solidFill>
                  <a:srgbClr val="7F0055"/>
                </a:solidFill>
                <a:latin typeface="Consolas" pitchFamily="49" charset="0"/>
                <a:cs typeface="Arial" charset="0"/>
              </a:rPr>
              <a:t>new</a:t>
            </a:r>
            <a:r>
              <a:rPr lang="en-US" altLang="en-US" sz="1600" b="1" smtClean="0">
                <a:solidFill>
                  <a:srgbClr val="000000"/>
                </a:solidFill>
                <a:latin typeface="Consolas" pitchFamily="49" charset="0"/>
                <a:cs typeface="Arial" charset="0"/>
              </a:rPr>
              <a:t> Automatic();</a:t>
            </a:r>
          </a:p>
          <a:p>
            <a:pPr lvl="4">
              <a:spcBef>
                <a:spcPct val="0"/>
              </a:spcBef>
              <a:buFont typeface="Arial" charset="0"/>
              <a:buNone/>
              <a:defRPr/>
            </a:pPr>
            <a:r>
              <a:rPr lang="en-US" altLang="en-US" sz="1600" i="1" smtClean="0">
                <a:solidFill>
                  <a:srgbClr val="000000"/>
                </a:solidFill>
                <a:latin typeface="Consolas" pitchFamily="49" charset="0"/>
                <a:cs typeface="Arial" charset="0"/>
              </a:rPr>
              <a:t>cruise(auto); </a:t>
            </a:r>
            <a:r>
              <a:rPr lang="en-US" altLang="en-US" sz="1600" i="1" smtClean="0">
                <a:solidFill>
                  <a:srgbClr val="3F7F5F"/>
                </a:solidFill>
                <a:latin typeface="Consolas" pitchFamily="49" charset="0"/>
                <a:cs typeface="Arial" charset="0"/>
              </a:rPr>
              <a:t>// Interface Forward</a:t>
            </a:r>
          </a:p>
          <a:p>
            <a:pPr lvl="4">
              <a:spcBef>
                <a:spcPct val="0"/>
              </a:spcBef>
              <a:buFont typeface="Arial" charset="0"/>
              <a:buNone/>
              <a:defRPr/>
            </a:pPr>
            <a:r>
              <a:rPr lang="en-US" altLang="en-US" sz="1600" i="1" smtClean="0">
                <a:solidFill>
                  <a:srgbClr val="000000"/>
                </a:solidFill>
                <a:latin typeface="Consolas" pitchFamily="49" charset="0"/>
                <a:cs typeface="Arial" charset="0"/>
              </a:rPr>
              <a:t>park(auto); </a:t>
            </a:r>
            <a:r>
              <a:rPr lang="en-US" altLang="en-US" sz="1600" i="1" smtClean="0">
                <a:solidFill>
                  <a:srgbClr val="3F7F5F"/>
                </a:solidFill>
                <a:latin typeface="Consolas" pitchFamily="49" charset="0"/>
                <a:cs typeface="Arial" charset="0"/>
              </a:rPr>
              <a:t>// Interface Stop</a:t>
            </a:r>
          </a:p>
          <a:p>
            <a:pPr lvl="4">
              <a:spcBef>
                <a:spcPct val="0"/>
              </a:spcBef>
              <a:buFont typeface="Arial" charset="0"/>
              <a:buNone/>
              <a:defRPr/>
            </a:pPr>
            <a:r>
              <a:rPr lang="en-US" altLang="en-US" sz="1600" i="1" smtClean="0">
                <a:solidFill>
                  <a:srgbClr val="000000"/>
                </a:solidFill>
                <a:latin typeface="Consolas" pitchFamily="49" charset="0"/>
                <a:cs typeface="Arial" charset="0"/>
              </a:rPr>
              <a:t>race(auto); </a:t>
            </a:r>
            <a:r>
              <a:rPr lang="en-US" altLang="en-US" sz="1600" i="1" smtClean="0">
                <a:solidFill>
                  <a:srgbClr val="3F7F5F"/>
                </a:solidFill>
                <a:latin typeface="Consolas" pitchFamily="49" charset="0"/>
                <a:cs typeface="Arial" charset="0"/>
              </a:rPr>
              <a:t>// Interface Speed</a:t>
            </a:r>
          </a:p>
          <a:p>
            <a:pPr lvl="4">
              <a:spcBef>
                <a:spcPct val="0"/>
              </a:spcBef>
              <a:buFont typeface="Arial" charset="0"/>
              <a:buNone/>
              <a:defRPr/>
            </a:pPr>
            <a:r>
              <a:rPr lang="en-US" altLang="en-US" sz="1600" i="1" smtClean="0">
                <a:solidFill>
                  <a:srgbClr val="000000"/>
                </a:solidFill>
                <a:latin typeface="Consolas" pitchFamily="49" charset="0"/>
                <a:cs typeface="Arial" charset="0"/>
              </a:rPr>
              <a:t>move(auto); </a:t>
            </a:r>
            <a:r>
              <a:rPr lang="en-US" altLang="en-US" sz="1600" i="1" smtClean="0">
                <a:solidFill>
                  <a:srgbClr val="3F7F5F"/>
                </a:solidFill>
                <a:latin typeface="Consolas" pitchFamily="49" charset="0"/>
                <a:cs typeface="Arial" charset="0"/>
              </a:rPr>
              <a:t>// class GearBox</a:t>
            </a:r>
          </a:p>
          <a:p>
            <a:pPr lvl="2">
              <a:buFont typeface="Wingdings" panose="05000000000000000000" pitchFamily="2" charset="2"/>
              <a:buNone/>
              <a:defRPr/>
            </a:pPr>
            <a:r>
              <a:rPr lang="en-US" altLang="en-US" sz="1600" smtClean="0">
                <a:solidFill>
                  <a:srgbClr val="000000"/>
                </a:solidFill>
                <a:latin typeface="Consolas" pitchFamily="49" charset="0"/>
                <a:cs typeface="Arial" charset="0"/>
              </a:rPr>
              <a:t>}</a:t>
            </a:r>
          </a:p>
          <a:p>
            <a:pPr lvl="1">
              <a:buFont typeface="Wingdings" panose="05000000000000000000" pitchFamily="2" charset="2"/>
              <a:buNone/>
              <a:defRPr/>
            </a:pPr>
            <a:r>
              <a:rPr lang="en-US" altLang="en-US" sz="1600" smtClean="0">
                <a:solidFill>
                  <a:srgbClr val="000000"/>
                </a:solidFill>
                <a:latin typeface="Consolas" pitchFamily="49" charset="0"/>
                <a:cs typeface="Arial" charset="0"/>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49</a:t>
            </a:fld>
            <a:endParaRPr lang="en-US"/>
          </a:p>
        </p:txBody>
      </p:sp>
    </p:spTree>
    <p:extLst>
      <p:ext uri="{BB962C8B-B14F-4D97-AF65-F5344CB8AC3E}">
        <p14:creationId xmlns:p14="http://schemas.microsoft.com/office/powerpoint/2010/main" val="763922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en-US" smtClean="0">
                <a:cs typeface="Arial" charset="0"/>
              </a:rPr>
              <a:t>4 </a:t>
            </a:r>
            <a:r>
              <a:rPr lang="en-US" altLang="en-US">
                <a:cs typeface="Arial" charset="0"/>
              </a:rPr>
              <a:t>major principles of OOP</a:t>
            </a:r>
          </a:p>
        </p:txBody>
      </p:sp>
      <p:sp>
        <p:nvSpPr>
          <p:cNvPr id="5" name="Content Placeholder 4"/>
          <p:cNvSpPr>
            <a:spLocks noGrp="1"/>
          </p:cNvSpPr>
          <p:nvPr>
            <p:ph idx="1"/>
          </p:nvPr>
        </p:nvSpPr>
        <p:spPr/>
        <p:txBody>
          <a:bodyPr/>
          <a:lstStyle/>
          <a:p>
            <a:pPr>
              <a:spcBef>
                <a:spcPts val="600"/>
              </a:spcBef>
              <a:spcAft>
                <a:spcPts val="600"/>
              </a:spcAft>
            </a:pPr>
            <a:r>
              <a:rPr lang="en-US" b="1" smtClean="0"/>
              <a:t>Inheritance</a:t>
            </a:r>
          </a:p>
          <a:p>
            <a:pPr lvl="0" rtl="0">
              <a:spcBef>
                <a:spcPts val="600"/>
              </a:spcBef>
              <a:spcAft>
                <a:spcPts val="600"/>
              </a:spcAft>
            </a:pPr>
            <a:r>
              <a:rPr lang="en-US" b="1" smtClean="0"/>
              <a:t>Encapsulation</a:t>
            </a:r>
            <a:endParaRPr lang="en-US" b="1"/>
          </a:p>
          <a:p>
            <a:pPr lvl="0" rtl="0">
              <a:spcBef>
                <a:spcPts val="600"/>
              </a:spcBef>
              <a:spcAft>
                <a:spcPts val="600"/>
              </a:spcAft>
            </a:pPr>
            <a:r>
              <a:rPr lang="en-US" b="1" smtClean="0"/>
              <a:t>Polymorphism</a:t>
            </a:r>
          </a:p>
          <a:p>
            <a:pPr>
              <a:spcBef>
                <a:spcPts val="600"/>
              </a:spcBef>
              <a:spcAft>
                <a:spcPts val="600"/>
              </a:spcAft>
            </a:pPr>
            <a:r>
              <a:rPr lang="en-US" b="1"/>
              <a:t>Abstraction</a:t>
            </a:r>
          </a:p>
          <a:p>
            <a:pPr marL="0" lvl="0" indent="0" rtl="0">
              <a:spcBef>
                <a:spcPts val="600"/>
              </a:spcBef>
              <a:spcAft>
                <a:spcPts val="600"/>
              </a:spcAft>
              <a:buNone/>
            </a:pPr>
            <a:endParaRPr lang="en-US" b="1"/>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5</a:t>
            </a:fld>
            <a:endParaRPr lang="en-US"/>
          </a:p>
        </p:txBody>
      </p:sp>
    </p:spTree>
    <p:extLst>
      <p:ext uri="{BB962C8B-B14F-4D97-AF65-F5344CB8AC3E}">
        <p14:creationId xmlns:p14="http://schemas.microsoft.com/office/powerpoint/2010/main" val="314953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EEECE1"/>
                                      </p:to>
                                    </p:animClr>
                                  </p:childTnLst>
                                </p:cTn>
                              </p:par>
                              <p:par>
                                <p:cTn id="7" presetID="3" presetClass="emph" presetSubtype="2" fill="hold" nodeType="withEffect">
                                  <p:stCondLst>
                                    <p:cond delay="0"/>
                                  </p:stCondLst>
                                  <p:childTnLst>
                                    <p:animClr clrSpc="rgb" dir="cw">
                                      <p:cBhvr override="childStyle">
                                        <p:cTn id="8" dur="2000" fill="hold"/>
                                        <p:tgtEl>
                                          <p:spTgt spid="5">
                                            <p:txEl>
                                              <p:pRg st="1" end="1"/>
                                            </p:txEl>
                                          </p:spTgt>
                                        </p:tgtEl>
                                        <p:attrNameLst>
                                          <p:attrName>style.color</p:attrName>
                                        </p:attrNameLst>
                                      </p:cBhvr>
                                      <p:to>
                                        <a:srgbClr val="EEECE1"/>
                                      </p:to>
                                    </p:animClr>
                                  </p:childTnLst>
                                </p:cTn>
                              </p:par>
                              <p:par>
                                <p:cTn id="9" presetID="3" presetClass="emph" presetSubtype="2" fill="hold" nodeType="withEffect">
                                  <p:stCondLst>
                                    <p:cond delay="0"/>
                                  </p:stCondLst>
                                  <p:childTnLst>
                                    <p:animClr clrSpc="rgb" dir="cw">
                                      <p:cBhvr override="childStyle">
                                        <p:cTn id="10" dur="2000" fill="hold"/>
                                        <p:tgtEl>
                                          <p:spTgt spid="5">
                                            <p:txEl>
                                              <p:pRg st="2" end="2"/>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0" fill="hold"/>
                                        <p:tgtEl>
                                          <p:spTgt spid="5">
                                            <p:txEl>
                                              <p:pRg st="3" end="3"/>
                                            </p:txEl>
                                          </p:spTgt>
                                        </p:tgtEl>
                                        <p:attrNameLst>
                                          <p:attrName>style.color</p:attrName>
                                        </p:attrNameLst>
                                      </p:cBhvr>
                                      <p:to>
                                        <a:srgbClr val="EEECE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Multiple inheritance in Java </a:t>
            </a:r>
            <a:r>
              <a:rPr lang="en-GB"/>
              <a:t>by </a:t>
            </a:r>
            <a:r>
              <a:rPr lang="en-GB" smtClean="0"/>
              <a:t>interface</a:t>
            </a:r>
            <a:endParaRPr lang="en-US"/>
          </a:p>
        </p:txBody>
      </p:sp>
      <p:sp>
        <p:nvSpPr>
          <p:cNvPr id="3" name="Content Placeholder 2"/>
          <p:cNvSpPr>
            <a:spLocks noGrp="1"/>
          </p:cNvSpPr>
          <p:nvPr>
            <p:ph idx="1"/>
          </p:nvPr>
        </p:nvSpPr>
        <p:spPr/>
        <p:txBody>
          <a:bodyPr>
            <a:normAutofit/>
          </a:bodyPr>
          <a:lstStyle/>
          <a:p>
            <a:pPr algn="just"/>
            <a:r>
              <a:rPr lang="en-GB" sz="1800" smtClean="0"/>
              <a:t>Multiple </a:t>
            </a:r>
            <a:r>
              <a:rPr lang="en-GB" sz="1800"/>
              <a:t>inheritance is not supported in the case of </a:t>
            </a:r>
            <a:r>
              <a:rPr lang="en-GB" sz="1800">
                <a:hlinkClick r:id="rId2"/>
              </a:rPr>
              <a:t>class</a:t>
            </a:r>
            <a:r>
              <a:rPr lang="en-GB" sz="1800"/>
              <a:t> because of ambiguity</a:t>
            </a:r>
            <a:r>
              <a:rPr lang="en-GB" sz="1800"/>
              <a:t>. </a:t>
            </a:r>
            <a:endParaRPr lang="en-GB" sz="1800" smtClean="0"/>
          </a:p>
          <a:p>
            <a:pPr algn="just"/>
            <a:r>
              <a:rPr lang="en-GB" sz="1800" smtClean="0"/>
              <a:t>However</a:t>
            </a:r>
            <a:r>
              <a:rPr lang="en-GB" sz="1800"/>
              <a:t>, it is </a:t>
            </a:r>
            <a:r>
              <a:rPr lang="en-GB" sz="1800">
                <a:solidFill>
                  <a:schemeClr val="tx2">
                    <a:lumMod val="60000"/>
                    <a:lumOff val="40000"/>
                  </a:schemeClr>
                </a:solidFill>
              </a:rPr>
              <a:t>supported in case of an interface </a:t>
            </a:r>
            <a:r>
              <a:rPr lang="en-GB" sz="1800"/>
              <a:t>because there is </a:t>
            </a:r>
            <a:r>
              <a:rPr lang="en-GB" sz="1800">
                <a:solidFill>
                  <a:schemeClr val="tx2">
                    <a:lumMod val="60000"/>
                    <a:lumOff val="40000"/>
                  </a:schemeClr>
                </a:solidFill>
              </a:rPr>
              <a:t>no ambiguity</a:t>
            </a:r>
            <a:r>
              <a:rPr lang="en-GB" sz="1800"/>
              <a:t>. </a:t>
            </a:r>
            <a:endParaRPr lang="en-GB" sz="1800" smtClean="0"/>
          </a:p>
          <a:p>
            <a:pPr algn="just"/>
            <a:r>
              <a:rPr lang="en-GB" sz="1800" smtClean="0"/>
              <a:t>It </a:t>
            </a:r>
            <a:r>
              <a:rPr lang="en-GB" sz="1800"/>
              <a:t>is because its implementation is provided by the implementation class</a:t>
            </a:r>
            <a:r>
              <a:rPr lang="en-GB" sz="1800"/>
              <a:t>. </a:t>
            </a:r>
            <a:endParaRPr lang="en-GB" sz="1800" smtClean="0"/>
          </a:p>
          <a:p>
            <a:pPr algn="just"/>
            <a:r>
              <a:rPr lang="en-GB" sz="1800" b="1" smtClean="0"/>
              <a:t>Example</a:t>
            </a:r>
            <a:r>
              <a:rPr lang="en-GB" sz="1800" smtClean="0"/>
              <a:t>:</a:t>
            </a:r>
            <a:endParaRPr lang="en-US" sz="18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50</a:t>
            </a:fld>
            <a:endParaRPr lang="en-US"/>
          </a:p>
        </p:txBody>
      </p:sp>
      <p:sp>
        <p:nvSpPr>
          <p:cNvPr id="6" name="Rectangle 5"/>
          <p:cNvSpPr/>
          <p:nvPr/>
        </p:nvSpPr>
        <p:spPr>
          <a:xfrm>
            <a:off x="1752308" y="2305548"/>
            <a:ext cx="5648907" cy="3785652"/>
          </a:xfrm>
          <a:prstGeom prst="rect">
            <a:avLst/>
          </a:prstGeom>
          <a:solidFill>
            <a:schemeClr val="bg1">
              <a:lumMod val="95000"/>
            </a:schemeClr>
          </a:solidFill>
        </p:spPr>
        <p:txBody>
          <a:bodyPr wrap="square">
            <a:spAutoFit/>
          </a:bodyPr>
          <a:lstStyle/>
          <a:p>
            <a:r>
              <a:rPr lang="en-US" sz="1200" b="1" smtClean="0">
                <a:solidFill>
                  <a:srgbClr val="7F0055"/>
                </a:solidFill>
                <a:latin typeface="Consolas" panose="020B0609020204030204" pitchFamily="49" charset="0"/>
              </a:rPr>
              <a:t>interface</a:t>
            </a:r>
            <a:r>
              <a:rPr lang="en-US" sz="1200" b="1" smtClean="0">
                <a:solidFill>
                  <a:srgbClr val="000000"/>
                </a:solidFill>
                <a:latin typeface="Consolas" panose="020B0609020204030204" pitchFamily="49" charset="0"/>
              </a:rPr>
              <a:t> </a:t>
            </a:r>
            <a:r>
              <a:rPr lang="en-US" sz="1200" b="1">
                <a:solidFill>
                  <a:srgbClr val="000000"/>
                </a:solidFill>
                <a:latin typeface="Consolas" panose="020B0609020204030204" pitchFamily="49" charset="0"/>
              </a:rPr>
              <a:t>Printable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print();</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interface</a:t>
            </a:r>
            <a:r>
              <a:rPr lang="en-US" sz="1200" b="1">
                <a:solidFill>
                  <a:srgbClr val="000000"/>
                </a:solidFill>
                <a:latin typeface="Consolas" panose="020B0609020204030204" pitchFamily="49" charset="0"/>
              </a:rPr>
              <a:t> Showable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print();</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GB" sz="1200" b="1">
                <a:solidFill>
                  <a:srgbClr val="7F0055"/>
                </a:solidFill>
                <a:latin typeface="Consolas" panose="020B0609020204030204" pitchFamily="49" charset="0"/>
              </a:rPr>
              <a:t>class</a:t>
            </a:r>
            <a:r>
              <a:rPr lang="en-GB" sz="1200" b="1">
                <a:solidFill>
                  <a:srgbClr val="000000"/>
                </a:solidFill>
                <a:latin typeface="Consolas" panose="020B0609020204030204" pitchFamily="49" charset="0"/>
              </a:rPr>
              <a:t> A4 </a:t>
            </a:r>
            <a:r>
              <a:rPr lang="en-GB" sz="1200" b="1">
                <a:solidFill>
                  <a:srgbClr val="7F0055"/>
                </a:solidFill>
                <a:latin typeface="Consolas" panose="020B0609020204030204" pitchFamily="49" charset="0"/>
              </a:rPr>
              <a:t>implements</a:t>
            </a:r>
            <a:r>
              <a:rPr lang="en-GB" sz="1200" b="1">
                <a:solidFill>
                  <a:srgbClr val="000000"/>
                </a:solidFill>
                <a:latin typeface="Consolas" panose="020B0609020204030204" pitchFamily="49" charset="0"/>
              </a:rPr>
              <a:t> Printable, </a:t>
            </a:r>
            <a:r>
              <a:rPr lang="en-GB" sz="1200" b="1">
                <a:solidFill>
                  <a:srgbClr val="000000"/>
                </a:solidFill>
                <a:latin typeface="Consolas" panose="020B0609020204030204" pitchFamily="49" charset="0"/>
              </a:rPr>
              <a:t>Showable </a:t>
            </a:r>
            <a:r>
              <a:rPr lang="en-GB" sz="1200" b="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print() {</a:t>
            </a:r>
          </a:p>
          <a:p>
            <a:r>
              <a:rPr lang="en-GB" sz="1200">
                <a:solidFill>
                  <a:srgbClr val="000000"/>
                </a:solidFill>
                <a:latin typeface="Consolas" panose="020B0609020204030204" pitchFamily="49" charset="0"/>
              </a:rPr>
              <a:t>    System.</a:t>
            </a:r>
            <a:r>
              <a:rPr lang="en-GB" sz="1200" b="1" i="1">
                <a:solidFill>
                  <a:srgbClr val="0000C0"/>
                </a:solidFill>
                <a:latin typeface="Consolas" panose="020B0609020204030204" pitchFamily="49" charset="0"/>
              </a:rPr>
              <a:t>out</a:t>
            </a:r>
            <a:r>
              <a:rPr lang="en-GB" sz="1200" b="1" i="1">
                <a:solidFill>
                  <a:srgbClr val="000000"/>
                </a:solidFill>
                <a:latin typeface="Consolas" panose="020B0609020204030204" pitchFamily="49" charset="0"/>
              </a:rPr>
              <a:t>.println(</a:t>
            </a:r>
            <a:r>
              <a:rPr lang="en-GB" sz="1200" b="1" i="1">
                <a:solidFill>
                  <a:srgbClr val="2A00FF"/>
                </a:solidFill>
                <a:latin typeface="Consolas" panose="020B0609020204030204" pitchFamily="49" charset="0"/>
              </a:rPr>
              <a:t>"Printing and showing document"</a:t>
            </a:r>
            <a:r>
              <a:rPr lang="en-GB"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TestInterface2 {</a:t>
            </a:r>
          </a:p>
          <a:p>
            <a:r>
              <a:rPr lang="en-GB" sz="1200" b="1" smtClean="0">
                <a:solidFill>
                  <a:srgbClr val="7F0055"/>
                </a:solidFill>
                <a:latin typeface="Consolas" panose="020B0609020204030204" pitchFamily="49" charset="0"/>
              </a:rPr>
              <a:t>public</a:t>
            </a:r>
            <a:r>
              <a:rPr lang="en-GB" sz="1200" b="1" smtClean="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A4 </a:t>
            </a:r>
            <a:r>
              <a:rPr lang="en-US" sz="1200">
                <a:solidFill>
                  <a:srgbClr val="6A3E3E"/>
                </a:solidFill>
                <a:latin typeface="Consolas" panose="020B0609020204030204" pitchFamily="49" charset="0"/>
              </a:rPr>
              <a:t>a4</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A4();</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a4</a:t>
            </a:r>
            <a:r>
              <a:rPr lang="en-US" sz="1200">
                <a:solidFill>
                  <a:srgbClr val="000000"/>
                </a:solidFill>
                <a:latin typeface="Consolas" panose="020B0609020204030204" pitchFamily="49" charset="0"/>
              </a:rPr>
              <a:t>.print();</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3008151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sz="3200"/>
              <a:t>Java 8 Static Method in Interface</a:t>
            </a:r>
            <a:endParaRPr lang="en-US" sz="3200" smtClean="0"/>
          </a:p>
        </p:txBody>
      </p:sp>
      <p:sp>
        <p:nvSpPr>
          <p:cNvPr id="38915" name="Rectangle 3"/>
          <p:cNvSpPr>
            <a:spLocks noGrp="1" noChangeArrowheads="1"/>
          </p:cNvSpPr>
          <p:nvPr>
            <p:ph idx="1"/>
          </p:nvPr>
        </p:nvSpPr>
        <p:spPr/>
        <p:txBody>
          <a:bodyPr>
            <a:normAutofit/>
          </a:bodyPr>
          <a:lstStyle/>
          <a:p>
            <a:pPr algn="just">
              <a:spcBef>
                <a:spcPts val="600"/>
              </a:spcBef>
              <a:buSzPct val="100000"/>
            </a:pPr>
            <a:r>
              <a:rPr lang="en-GB" sz="2000"/>
              <a:t>Since Java 8, we can have method body in interface. But we need to make it </a:t>
            </a:r>
            <a:r>
              <a:rPr lang="en-GB" sz="2000">
                <a:solidFill>
                  <a:schemeClr val="tx2">
                    <a:lumMod val="60000"/>
                    <a:lumOff val="40000"/>
                  </a:schemeClr>
                </a:solidFill>
              </a:rPr>
              <a:t>default </a:t>
            </a:r>
            <a:r>
              <a:rPr lang="en-GB" sz="2000">
                <a:solidFill>
                  <a:schemeClr val="tx2">
                    <a:lumMod val="60000"/>
                    <a:lumOff val="40000"/>
                  </a:schemeClr>
                </a:solidFill>
              </a:rPr>
              <a:t>method</a:t>
            </a:r>
            <a:r>
              <a:rPr lang="en-GB" sz="2000" smtClean="0"/>
              <a:t>.</a:t>
            </a:r>
            <a:endParaRPr lang="en-US" altLang="en-US" sz="2000" b="1" smtClean="0"/>
          </a:p>
          <a:p>
            <a:pPr algn="just">
              <a:spcBef>
                <a:spcPts val="600"/>
              </a:spcBef>
              <a:buSzPct val="100000"/>
            </a:pPr>
            <a:r>
              <a:rPr lang="en-US" altLang="en-US" sz="2000" b="1" smtClean="0"/>
              <a:t>Example</a:t>
            </a:r>
            <a:r>
              <a:rPr lang="en-US" altLang="en-US" sz="2000" smtClean="0"/>
              <a:t>:</a:t>
            </a:r>
            <a:endParaRPr lang="en-US" altLang="en-US" sz="2000" smtClean="0"/>
          </a:p>
          <a:p>
            <a:pPr marL="342900" lvl="1" indent="-342900" algn="just">
              <a:spcBef>
                <a:spcPts val="600"/>
              </a:spcBef>
              <a:buFont typeface="Wingdings" panose="05000000000000000000" pitchFamily="2" charset="2"/>
              <a:buBlip>
                <a:blip r:embed="rId3"/>
              </a:buBlip>
            </a:pPr>
            <a:endParaRPr lang="en-US" altLang="en-US" smtClean="0"/>
          </a:p>
          <a:p>
            <a:pPr marL="342900" lvl="1" indent="-342900" algn="just">
              <a:spcBef>
                <a:spcPts val="600"/>
              </a:spcBef>
              <a:buFont typeface="Wingdings" panose="05000000000000000000" pitchFamily="2" charset="2"/>
              <a:buBlip>
                <a:blip r:embed="rId3"/>
              </a:buBlip>
            </a:pPr>
            <a:endParaRPr lang="en-US" altLang="en-US" smtClean="0"/>
          </a:p>
          <a:p>
            <a:pPr marL="342900" lvl="1" indent="-342900" algn="just">
              <a:spcBef>
                <a:spcPts val="600"/>
              </a:spcBef>
              <a:buFont typeface="Wingdings" panose="05000000000000000000" pitchFamily="2" charset="2"/>
              <a:buBlip>
                <a:blip r:embed="rId3"/>
              </a:buBlip>
            </a:pPr>
            <a:endParaRPr lang="en-US" altLang="en-US" smtClean="0"/>
          </a:p>
          <a:p>
            <a:pPr marL="0" lvl="1" indent="0" algn="just">
              <a:spcBef>
                <a:spcPts val="600"/>
              </a:spcBef>
              <a:buNone/>
            </a:pPr>
            <a:endParaRPr lang="en-US" altLang="en-US" sz="32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51</a:t>
            </a:fld>
            <a:endParaRPr lang="en-US"/>
          </a:p>
        </p:txBody>
      </p:sp>
      <p:sp>
        <p:nvSpPr>
          <p:cNvPr id="4" name="Rectangle 3"/>
          <p:cNvSpPr/>
          <p:nvPr/>
        </p:nvSpPr>
        <p:spPr>
          <a:xfrm>
            <a:off x="895004" y="2090172"/>
            <a:ext cx="4896761" cy="3970318"/>
          </a:xfrm>
          <a:prstGeom prst="rect">
            <a:avLst/>
          </a:prstGeom>
          <a:solidFill>
            <a:schemeClr val="bg1">
              <a:lumMod val="95000"/>
            </a:schemeClr>
          </a:solidFill>
        </p:spPr>
        <p:txBody>
          <a:bodyPr wrap="square">
            <a:spAutoFit/>
          </a:bodyPr>
          <a:lstStyle/>
          <a:p>
            <a:r>
              <a:rPr lang="en-US" sz="1200" b="1">
                <a:solidFill>
                  <a:srgbClr val="7F0055"/>
                </a:solidFill>
                <a:latin typeface="Consolas" panose="020B0609020204030204" pitchFamily="49" charset="0"/>
              </a:rPr>
              <a:t>interface</a:t>
            </a:r>
            <a:r>
              <a:rPr lang="en-US" sz="1200" b="1">
                <a:solidFill>
                  <a:srgbClr val="000000"/>
                </a:solidFill>
                <a:latin typeface="Consolas" panose="020B0609020204030204" pitchFamily="49" charset="0"/>
              </a:rPr>
              <a:t> Drawable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draw();</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default</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msg() {</a:t>
            </a: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"default method"</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Rectangle </a:t>
            </a:r>
            <a:r>
              <a:rPr lang="en-US" sz="1200" b="1">
                <a:solidFill>
                  <a:srgbClr val="7F0055"/>
                </a:solidFill>
                <a:latin typeface="Consolas" panose="020B0609020204030204" pitchFamily="49" charset="0"/>
              </a:rPr>
              <a:t>implements</a:t>
            </a:r>
            <a:r>
              <a:rPr lang="en-US" sz="1200" b="1">
                <a:solidFill>
                  <a:srgbClr val="000000"/>
                </a:solidFill>
                <a:latin typeface="Consolas" panose="020B0609020204030204" pitchFamily="49" charset="0"/>
              </a:rPr>
              <a:t> Drawable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draw() {</a:t>
            </a: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"drawing rectangle"</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TestInterfaceDefault {</a:t>
            </a:r>
          </a:p>
          <a:p>
            <a:pPr lvl="1"/>
            <a:r>
              <a:rPr lang="en-GB" sz="1200" b="1" smtClean="0">
                <a:solidFill>
                  <a:srgbClr val="7F0055"/>
                </a:solidFill>
                <a:latin typeface="Consolas" panose="020B0609020204030204" pitchFamily="49" charset="0"/>
              </a:rPr>
              <a:t>public</a:t>
            </a:r>
            <a:r>
              <a:rPr lang="en-GB" sz="1200" b="1" smtClean="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pPr lvl="1"/>
            <a:r>
              <a:rPr lang="en-US" sz="1200">
                <a:solidFill>
                  <a:srgbClr val="000000"/>
                </a:solidFill>
                <a:latin typeface="Consolas" panose="020B0609020204030204" pitchFamily="49" charset="0"/>
              </a:rPr>
              <a:t>    Drawable </a:t>
            </a:r>
            <a:r>
              <a:rPr lang="en-US" sz="1200">
                <a:solidFill>
                  <a:srgbClr val="6A3E3E"/>
                </a:solidFill>
                <a:latin typeface="Consolas" panose="020B0609020204030204" pitchFamily="49" charset="0"/>
              </a:rPr>
              <a:t>d</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Rectangle();</a:t>
            </a:r>
          </a:p>
          <a:p>
            <a:pPr lvl="1"/>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d</a:t>
            </a:r>
            <a:r>
              <a:rPr lang="en-US" sz="1200">
                <a:solidFill>
                  <a:srgbClr val="000000"/>
                </a:solidFill>
                <a:latin typeface="Consolas" panose="020B0609020204030204" pitchFamily="49" charset="0"/>
              </a:rPr>
              <a:t>.draw();</a:t>
            </a:r>
          </a:p>
          <a:p>
            <a:pPr lvl="1"/>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d</a:t>
            </a:r>
            <a:r>
              <a:rPr lang="en-US" sz="1200">
                <a:solidFill>
                  <a:srgbClr val="000000"/>
                </a:solidFill>
                <a:latin typeface="Consolas" panose="020B0609020204030204" pitchFamily="49" charset="0"/>
              </a:rPr>
              <a:t>.msg();</a:t>
            </a:r>
          </a:p>
          <a:p>
            <a:pPr lvl="1"/>
            <a:r>
              <a:rPr lang="en-US" sz="1200"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a:t>
            </a:r>
            <a:endParaRPr lang="en-US" sz="1200"/>
          </a:p>
        </p:txBody>
      </p:sp>
      <p:sp>
        <p:nvSpPr>
          <p:cNvPr id="5" name="Rectangle 4"/>
          <p:cNvSpPr/>
          <p:nvPr/>
        </p:nvSpPr>
        <p:spPr>
          <a:xfrm>
            <a:off x="6147109" y="2074223"/>
            <a:ext cx="2858164" cy="1169551"/>
          </a:xfrm>
          <a:prstGeom prst="rect">
            <a:avLst/>
          </a:prstGeom>
          <a:solidFill>
            <a:schemeClr val="bg1">
              <a:lumMod val="95000"/>
            </a:schemeClr>
          </a:solidFill>
        </p:spPr>
        <p:txBody>
          <a:bodyPr wrap="square">
            <a:spAutoFit/>
          </a:bodyPr>
          <a:lstStyle/>
          <a:p>
            <a:pPr>
              <a:spcBef>
                <a:spcPts val="1200"/>
              </a:spcBef>
            </a:pPr>
            <a:r>
              <a:rPr lang="en-GB" b="1" smtClean="0">
                <a:solidFill>
                  <a:srgbClr val="000000"/>
                </a:solidFill>
                <a:latin typeface="Arial" panose="020B0604020202020204" pitchFamily="34" charset="0"/>
                <a:cs typeface="Arial" panose="020B0604020202020204" pitchFamily="34" charset="0"/>
              </a:rPr>
              <a:t>Output:</a:t>
            </a:r>
            <a:endParaRPr lang="en-US" b="1" smtClean="0">
              <a:solidFill>
                <a:srgbClr val="000000"/>
              </a:solidFill>
              <a:latin typeface="Arial" panose="020B0604020202020204" pitchFamily="34" charset="0"/>
              <a:cs typeface="Arial" panose="020B0604020202020204" pitchFamily="34" charset="0"/>
            </a:endParaRPr>
          </a:p>
          <a:p>
            <a:pPr>
              <a:spcBef>
                <a:spcPts val="1200"/>
              </a:spcBef>
            </a:pPr>
            <a:r>
              <a:rPr lang="en-US" sz="1600" smtClean="0">
                <a:solidFill>
                  <a:srgbClr val="000000"/>
                </a:solidFill>
                <a:latin typeface="Consolas" panose="020B0609020204030204" pitchFamily="49" charset="0"/>
              </a:rPr>
              <a:t>drawing </a:t>
            </a:r>
            <a:r>
              <a:rPr lang="en-US" sz="1600">
                <a:solidFill>
                  <a:srgbClr val="000000"/>
                </a:solidFill>
                <a:latin typeface="Consolas" panose="020B0609020204030204" pitchFamily="49" charset="0"/>
              </a:rPr>
              <a:t>rectangle</a:t>
            </a:r>
          </a:p>
          <a:p>
            <a:pPr>
              <a:spcBef>
                <a:spcPts val="1200"/>
              </a:spcBef>
            </a:pPr>
            <a:r>
              <a:rPr lang="en-US" sz="1600">
                <a:solidFill>
                  <a:srgbClr val="000000"/>
                </a:solidFill>
                <a:latin typeface="Consolas" panose="020B0609020204030204" pitchFamily="49" charset="0"/>
              </a:rPr>
              <a:t>default method</a:t>
            </a:r>
            <a:endParaRPr lang="en-US" sz="1600"/>
          </a:p>
        </p:txBody>
      </p:sp>
    </p:spTree>
    <p:extLst>
      <p:ext uri="{BB962C8B-B14F-4D97-AF65-F5344CB8AC3E}">
        <p14:creationId xmlns:p14="http://schemas.microsoft.com/office/powerpoint/2010/main" val="177698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Java 8 Static Method in Interface</a:t>
            </a:r>
            <a:endParaRPr lang="en-US" sz="3200"/>
          </a:p>
        </p:txBody>
      </p:sp>
      <p:sp>
        <p:nvSpPr>
          <p:cNvPr id="3" name="Content Placeholder 2"/>
          <p:cNvSpPr>
            <a:spLocks noGrp="1"/>
          </p:cNvSpPr>
          <p:nvPr>
            <p:ph idx="1"/>
          </p:nvPr>
        </p:nvSpPr>
        <p:spPr/>
        <p:txBody>
          <a:bodyPr>
            <a:normAutofit/>
          </a:bodyPr>
          <a:lstStyle/>
          <a:p>
            <a:r>
              <a:rPr lang="en-GB" sz="2000"/>
              <a:t>Since Java 8, we can have static method in interface</a:t>
            </a:r>
            <a:r>
              <a:rPr lang="en-GB" sz="2000"/>
              <a:t>. </a:t>
            </a:r>
            <a:endParaRPr lang="en-GB" sz="2000" smtClean="0"/>
          </a:p>
          <a:p>
            <a:r>
              <a:rPr lang="en-GB" sz="2000" b="1" smtClean="0"/>
              <a:t>Example</a:t>
            </a:r>
            <a:r>
              <a:rPr lang="en-GB" sz="2000"/>
              <a:t>:</a:t>
            </a:r>
            <a:endParaRPr lang="en-US" sz="2000"/>
          </a:p>
        </p:txBody>
      </p:sp>
      <p:sp>
        <p:nvSpPr>
          <p:cNvPr id="4" name="Footer Placeholder 3"/>
          <p:cNvSpPr>
            <a:spLocks noGrp="1"/>
          </p:cNvSpPr>
          <p:nvPr>
            <p:ph type="ftr" sz="quarter" idx="11"/>
          </p:nvPr>
        </p:nvSpPr>
        <p:spPr/>
        <p:txBody>
          <a:bodyPr/>
          <a:lstStyle/>
          <a:p>
            <a:r>
              <a:rPr lang="en-GB"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52</a:t>
            </a:fld>
            <a:endParaRPr lang="en-US"/>
          </a:p>
        </p:txBody>
      </p:sp>
      <p:sp>
        <p:nvSpPr>
          <p:cNvPr id="6" name="Rectangle 5"/>
          <p:cNvSpPr/>
          <p:nvPr/>
        </p:nvSpPr>
        <p:spPr>
          <a:xfrm>
            <a:off x="744279" y="1662535"/>
            <a:ext cx="5007935" cy="4616648"/>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interface</a:t>
            </a:r>
            <a:r>
              <a:rPr lang="en-US" sz="1400" b="1">
                <a:solidFill>
                  <a:srgbClr val="000000"/>
                </a:solidFill>
                <a:latin typeface="Consolas" panose="020B0609020204030204" pitchFamily="49" charset="0"/>
              </a:rPr>
              <a:t> Drawable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draw();</a:t>
            </a:r>
          </a:p>
          <a:p>
            <a:endParaRPr lang="en-US" sz="10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cube(</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x</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x</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x</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x</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p>
          <a:p>
            <a:endParaRPr lang="en-US" sz="1100">
              <a:latin typeface="Consolas" panose="020B0609020204030204" pitchFamily="49" charset="0"/>
            </a:endParaRPr>
          </a:p>
          <a:p>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Rectangle </a:t>
            </a:r>
            <a:r>
              <a:rPr lang="en-US" sz="1400" b="1">
                <a:solidFill>
                  <a:srgbClr val="7F0055"/>
                </a:solidFill>
                <a:latin typeface="Consolas" panose="020B0609020204030204" pitchFamily="49" charset="0"/>
              </a:rPr>
              <a:t>implements</a:t>
            </a:r>
            <a:r>
              <a:rPr lang="en-US" sz="1400" b="1">
                <a:solidFill>
                  <a:srgbClr val="000000"/>
                </a:solidFill>
                <a:latin typeface="Consolas" panose="020B0609020204030204" pitchFamily="49" charset="0"/>
              </a:rPr>
              <a:t> Drawable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draw()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2A00FF"/>
                </a:solidFill>
                <a:latin typeface="Consolas" panose="020B0609020204030204" pitchFamily="49" charset="0"/>
              </a:rPr>
              <a:t>"drawing rectangle"</a:t>
            </a:r>
            <a:r>
              <a:rPr lang="en-US" sz="1400" b="1" i="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TestInterfaceStatic {</a:t>
            </a:r>
          </a:p>
          <a:p>
            <a:pPr lvl="1"/>
            <a:r>
              <a:rPr lang="en-GB" sz="1400" b="1" smtClean="0">
                <a:solidFill>
                  <a:srgbClr val="7F0055"/>
                </a:solidFill>
                <a:latin typeface="Consolas" panose="020B0609020204030204" pitchFamily="49" charset="0"/>
              </a:rPr>
              <a:t>public</a:t>
            </a:r>
            <a:r>
              <a:rPr lang="en-GB" sz="1400" b="1" smtClean="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pPr lvl="1"/>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Drawable </a:t>
            </a:r>
            <a:r>
              <a:rPr lang="en-US" sz="1400">
                <a:solidFill>
                  <a:srgbClr val="6A3E3E"/>
                </a:solidFill>
                <a:latin typeface="Consolas" panose="020B0609020204030204" pitchFamily="49" charset="0"/>
              </a:rPr>
              <a:t>d</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Rectangle();</a:t>
            </a:r>
          </a:p>
          <a:p>
            <a:pPr lvl="1"/>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d</a:t>
            </a:r>
            <a:r>
              <a:rPr lang="en-US" sz="1400" smtClean="0">
                <a:solidFill>
                  <a:srgbClr val="000000"/>
                </a:solidFill>
                <a:latin typeface="Consolas" panose="020B0609020204030204" pitchFamily="49" charset="0"/>
              </a:rPr>
              <a:t>.draw();          	System.</a:t>
            </a:r>
            <a:r>
              <a:rPr lang="en-US" sz="1400" b="1" i="1" smtClean="0">
                <a:solidFill>
                  <a:srgbClr val="0000C0"/>
                </a:solidFill>
                <a:latin typeface="Consolas" panose="020B0609020204030204" pitchFamily="49" charset="0"/>
              </a:rPr>
              <a:t>out</a:t>
            </a:r>
            <a:r>
              <a:rPr lang="en-US" sz="1400" b="1" i="1" smtClean="0">
                <a:solidFill>
                  <a:srgbClr val="000000"/>
                </a:solidFill>
                <a:latin typeface="Consolas" panose="020B0609020204030204" pitchFamily="49" charset="0"/>
              </a:rPr>
              <a:t>.println(Drawable.cube(3</a:t>
            </a:r>
            <a:r>
              <a:rPr lang="en-US" sz="1400" b="1" i="1">
                <a:solidFill>
                  <a:srgbClr val="000000"/>
                </a:solidFill>
                <a:latin typeface="Consolas" panose="020B0609020204030204" pitchFamily="49" charset="0"/>
              </a:rPr>
              <a:t>));</a:t>
            </a:r>
          </a:p>
          <a:p>
            <a:pPr lvl="1"/>
            <a:r>
              <a:rPr lang="en-US" sz="1400"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a:t>
            </a:r>
            <a:endParaRPr lang="en-US" sz="1400"/>
          </a:p>
        </p:txBody>
      </p:sp>
      <p:sp>
        <p:nvSpPr>
          <p:cNvPr id="7" name="Rectangle 6"/>
          <p:cNvSpPr/>
          <p:nvPr/>
        </p:nvSpPr>
        <p:spPr>
          <a:xfrm>
            <a:off x="6019361" y="1662535"/>
            <a:ext cx="2766237" cy="1231106"/>
          </a:xfrm>
          <a:prstGeom prst="rect">
            <a:avLst/>
          </a:prstGeom>
          <a:solidFill>
            <a:schemeClr val="bg1">
              <a:lumMod val="95000"/>
            </a:schemeClr>
          </a:solidFill>
        </p:spPr>
        <p:txBody>
          <a:bodyPr wrap="square">
            <a:spAutoFit/>
          </a:bodyPr>
          <a:lstStyle/>
          <a:p>
            <a:pPr>
              <a:spcBef>
                <a:spcPts val="1200"/>
              </a:spcBef>
            </a:pPr>
            <a:r>
              <a:rPr lang="en-GB" b="1" smtClean="0">
                <a:solidFill>
                  <a:srgbClr val="000000"/>
                </a:solidFill>
                <a:latin typeface="Arial" panose="020B0604020202020204" pitchFamily="34" charset="0"/>
                <a:cs typeface="Arial" panose="020B0604020202020204" pitchFamily="34" charset="0"/>
              </a:rPr>
              <a:t>Output:</a:t>
            </a:r>
            <a:endParaRPr lang="en-US" b="1" smtClean="0">
              <a:solidFill>
                <a:srgbClr val="000000"/>
              </a:solidFill>
              <a:latin typeface="Arial" panose="020B0604020202020204" pitchFamily="34" charset="0"/>
              <a:cs typeface="Arial" panose="020B0604020202020204" pitchFamily="34" charset="0"/>
            </a:endParaRPr>
          </a:p>
          <a:p>
            <a:pPr>
              <a:spcBef>
                <a:spcPts val="1200"/>
              </a:spcBef>
            </a:pPr>
            <a:r>
              <a:rPr lang="en-US" smtClean="0">
                <a:solidFill>
                  <a:srgbClr val="000000"/>
                </a:solidFill>
                <a:latin typeface="Consolas" panose="020B0609020204030204" pitchFamily="49" charset="0"/>
              </a:rPr>
              <a:t>drawing </a:t>
            </a:r>
            <a:r>
              <a:rPr lang="en-US">
                <a:solidFill>
                  <a:srgbClr val="000000"/>
                </a:solidFill>
                <a:latin typeface="Consolas" panose="020B0609020204030204" pitchFamily="49" charset="0"/>
              </a:rPr>
              <a:t>rectangle</a:t>
            </a:r>
          </a:p>
          <a:p>
            <a:pPr>
              <a:spcBef>
                <a:spcPts val="1200"/>
              </a:spcBef>
            </a:pPr>
            <a:r>
              <a:rPr lang="en-US">
                <a:solidFill>
                  <a:srgbClr val="000000"/>
                </a:solidFill>
                <a:latin typeface="Consolas" panose="020B0609020204030204" pitchFamily="49" charset="0"/>
              </a:rPr>
              <a:t>27</a:t>
            </a:r>
          </a:p>
        </p:txBody>
      </p:sp>
      <p:pic>
        <p:nvPicPr>
          <p:cNvPr id="8" name="Picture 6" descr="https://encrypted-tbn3.gstatic.com/images?q=tbn:ANd9GcRBqkmbkn0yr7fFssFxXP0XuSxEz4QenaDYjiHm9XKkM4jabyof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784" y="5103536"/>
            <a:ext cx="1161041" cy="117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31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class</a:t>
            </a:r>
            <a:r>
              <a:rPr lang="en-US" b="0"/>
              <a:t> and </a:t>
            </a:r>
            <a:r>
              <a:rPr lang="en-US"/>
              <a:t>I</a:t>
            </a:r>
            <a:r>
              <a:rPr lang="en-US" smtClean="0"/>
              <a:t>nterface</a:t>
            </a:r>
            <a:endParaRPr lang="en-US"/>
          </a:p>
        </p:txBody>
      </p:sp>
      <p:sp>
        <p:nvSpPr>
          <p:cNvPr id="3" name="Content Placeholder 2"/>
          <p:cNvSpPr>
            <a:spLocks noGrp="1"/>
          </p:cNvSpPr>
          <p:nvPr>
            <p:ph idx="1"/>
          </p:nvPr>
        </p:nvSpPr>
        <p:spPr/>
        <p:txBody>
          <a:bodyPr>
            <a:normAutofit/>
          </a:bodyPr>
          <a:lstStyle/>
          <a:p>
            <a:pPr algn="just"/>
            <a:r>
              <a:rPr lang="en-US" sz="2000" b="1">
                <a:solidFill>
                  <a:srgbClr val="3C3C3C"/>
                </a:solidFill>
              </a:rPr>
              <a:t>Abstract class</a:t>
            </a:r>
            <a:r>
              <a:rPr lang="en-US" sz="2000">
                <a:solidFill>
                  <a:srgbClr val="3C3C3C"/>
                </a:solidFill>
              </a:rPr>
              <a:t> and </a:t>
            </a:r>
            <a:r>
              <a:rPr lang="en-US" sz="2000" b="1">
                <a:solidFill>
                  <a:srgbClr val="3C3C3C"/>
                </a:solidFill>
              </a:rPr>
              <a:t>interface</a:t>
            </a:r>
            <a:r>
              <a:rPr lang="en-US" sz="2000">
                <a:solidFill>
                  <a:srgbClr val="3C3C3C"/>
                </a:solidFill>
              </a:rPr>
              <a:t> both are used to achieve abstraction where we can declare the abstract methods. Abstract class and interface both can't be instantiated</a:t>
            </a:r>
            <a:r>
              <a:rPr lang="en-US" sz="2000" smtClean="0">
                <a:solidFill>
                  <a:srgbClr val="3C3C3C"/>
                </a:solidFill>
              </a:rPr>
              <a:t>.</a:t>
            </a:r>
          </a:p>
          <a:p>
            <a:pPr algn="just"/>
            <a:r>
              <a:rPr lang="en-US" sz="2000"/>
              <a:t>But there are many differences between abstract class and interface that are given below.</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87036695"/>
              </p:ext>
            </p:extLst>
          </p:nvPr>
        </p:nvGraphicFramePr>
        <p:xfrm>
          <a:off x="622204" y="2666564"/>
          <a:ext cx="8164614" cy="3689786"/>
        </p:xfrm>
        <a:graphic>
          <a:graphicData uri="http://schemas.openxmlformats.org/drawingml/2006/table">
            <a:tbl>
              <a:tblPr/>
              <a:tblGrid>
                <a:gridCol w="392209">
                  <a:extLst>
                    <a:ext uri="{9D8B030D-6E8A-4147-A177-3AD203B41FA5}">
                      <a16:colId xmlns:a16="http://schemas.microsoft.com/office/drawing/2014/main" val="20000"/>
                    </a:ext>
                  </a:extLst>
                </a:gridCol>
                <a:gridCol w="3881437">
                  <a:extLst>
                    <a:ext uri="{9D8B030D-6E8A-4147-A177-3AD203B41FA5}">
                      <a16:colId xmlns:a16="http://schemas.microsoft.com/office/drawing/2014/main" val="20001"/>
                    </a:ext>
                  </a:extLst>
                </a:gridCol>
                <a:gridCol w="3890968">
                  <a:extLst>
                    <a:ext uri="{9D8B030D-6E8A-4147-A177-3AD203B41FA5}">
                      <a16:colId xmlns:a16="http://schemas.microsoft.com/office/drawing/2014/main" val="20002"/>
                    </a:ext>
                  </a:extLst>
                </a:gridCol>
              </a:tblGrid>
              <a:tr h="293792">
                <a:tc>
                  <a:txBody>
                    <a:bodyPr/>
                    <a:lstStyle/>
                    <a:p>
                      <a:pPr fontAlgn="t"/>
                      <a:r>
                        <a:rPr lang="en-US" sz="1100" b="1" smtClean="0">
                          <a:effectLst/>
                          <a:latin typeface="times new roman"/>
                        </a:rPr>
                        <a:t>No.</a:t>
                      </a:r>
                      <a:endParaRPr lang="en-US" sz="1100" b="1">
                        <a:effectLst/>
                        <a:latin typeface="times new roman"/>
                      </a:endParaRPr>
                    </a:p>
                  </a:txBody>
                  <a:tcPr marL="44874" marR="44874" marT="44874" marB="44874">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1">
                          <a:effectLst/>
                          <a:latin typeface="Open Sans"/>
                        </a:rPr>
                        <a:t>Abstract class</a:t>
                      </a:r>
                      <a:endParaRPr lang="en-US" sz="1100" b="1">
                        <a:effectLst/>
                        <a:latin typeface="times new roman"/>
                      </a:endParaRPr>
                    </a:p>
                  </a:txBody>
                  <a:tcPr marL="44874" marR="44874" marT="44874" marB="44874">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1">
                          <a:effectLst/>
                          <a:latin typeface="Open Sans"/>
                        </a:rPr>
                        <a:t>Interface</a:t>
                      </a:r>
                      <a:endParaRPr lang="en-US" sz="1100" b="1">
                        <a:effectLst/>
                        <a:latin typeface="times new roman"/>
                      </a:endParaRPr>
                    </a:p>
                  </a:txBody>
                  <a:tcPr marL="44874" marR="44874" marT="44874" marB="44874">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485142">
                <a:tc>
                  <a:txBody>
                    <a:bodyPr/>
                    <a:lstStyle/>
                    <a:p>
                      <a:pPr marL="0" indent="0" algn="just" fontAlgn="t">
                        <a:buFont typeface="+mj-lt"/>
                        <a:buNone/>
                      </a:pPr>
                      <a:r>
                        <a:rPr lang="en-US" sz="1100" smtClean="0">
                          <a:effectLst/>
                          <a:latin typeface="verdana"/>
                        </a:rPr>
                        <a:t>1</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smtClean="0">
                          <a:effectLst/>
                          <a:latin typeface="Open Sans"/>
                        </a:rPr>
                        <a:t>Abstract </a:t>
                      </a:r>
                      <a:r>
                        <a:rPr lang="en-US" sz="1100">
                          <a:effectLst/>
                          <a:latin typeface="Open Sans"/>
                        </a:rPr>
                        <a:t>class can </a:t>
                      </a:r>
                      <a:r>
                        <a:rPr lang="en-US" sz="1100" b="1">
                          <a:effectLst/>
                          <a:latin typeface="Open Sans"/>
                        </a:rPr>
                        <a:t>have abstract and non-abstract</a:t>
                      </a:r>
                      <a:r>
                        <a:rPr lang="en-US" sz="1100">
                          <a:effectLst/>
                          <a:latin typeface="Open Sans"/>
                        </a:rPr>
                        <a:t> methods.</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a:effectLst/>
                          <a:latin typeface="Open Sans"/>
                        </a:rPr>
                        <a:t>Interface can have </a:t>
                      </a:r>
                      <a:r>
                        <a:rPr lang="en-US" sz="1100" b="1">
                          <a:effectLst/>
                          <a:latin typeface="Open Sans"/>
                        </a:rPr>
                        <a:t>only abstract</a:t>
                      </a:r>
                      <a:r>
                        <a:rPr lang="en-US" sz="1100">
                          <a:effectLst/>
                          <a:latin typeface="Open Sans"/>
                        </a:rPr>
                        <a:t> methods.</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3792">
                <a:tc>
                  <a:txBody>
                    <a:bodyPr/>
                    <a:lstStyle/>
                    <a:p>
                      <a:pPr marL="0" indent="0" algn="just" fontAlgn="t">
                        <a:buFont typeface="+mj-lt"/>
                        <a:buNone/>
                      </a:pPr>
                      <a:r>
                        <a:rPr lang="en-US" sz="1100" smtClean="0">
                          <a:effectLst/>
                          <a:latin typeface="verdana"/>
                        </a:rPr>
                        <a:t>2</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smtClean="0">
                          <a:effectLst/>
                          <a:latin typeface="Open Sans"/>
                        </a:rPr>
                        <a:t>Abstract </a:t>
                      </a:r>
                      <a:r>
                        <a:rPr lang="en-US" sz="1100">
                          <a:effectLst/>
                          <a:latin typeface="Open Sans"/>
                        </a:rPr>
                        <a:t>class </a:t>
                      </a:r>
                      <a:r>
                        <a:rPr lang="en-US" sz="1100" b="1">
                          <a:effectLst/>
                          <a:latin typeface="Open Sans"/>
                        </a:rPr>
                        <a:t>doesn't support multiple inheritance</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effectLst/>
                          <a:latin typeface="Open Sans"/>
                        </a:rPr>
                        <a:t>Interface </a:t>
                      </a:r>
                      <a:r>
                        <a:rPr lang="en-US" sz="1100" b="1">
                          <a:effectLst/>
                          <a:latin typeface="Open Sans"/>
                        </a:rPr>
                        <a:t>supports multiple inheritance</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85142">
                <a:tc>
                  <a:txBody>
                    <a:bodyPr/>
                    <a:lstStyle/>
                    <a:p>
                      <a:pPr marL="0" indent="0" algn="just" fontAlgn="t">
                        <a:buFont typeface="+mj-lt"/>
                        <a:buNone/>
                      </a:pPr>
                      <a:r>
                        <a:rPr lang="en-US" sz="1100" smtClean="0">
                          <a:effectLst/>
                          <a:latin typeface="verdana"/>
                        </a:rPr>
                        <a:t>3</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smtClean="0">
                          <a:effectLst/>
                          <a:latin typeface="Open Sans"/>
                        </a:rPr>
                        <a:t>Abstract class </a:t>
                      </a:r>
                      <a:r>
                        <a:rPr lang="en-US" sz="1100" b="1" smtClean="0">
                          <a:effectLst/>
                          <a:latin typeface="Open Sans"/>
                        </a:rPr>
                        <a:t>can have final, non-final, static and non-static variables</a:t>
                      </a:r>
                      <a:r>
                        <a:rPr lang="en-US" sz="1100" smtClean="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a:effectLst/>
                          <a:latin typeface="Open Sans"/>
                        </a:rPr>
                        <a:t>Interface has </a:t>
                      </a:r>
                      <a:r>
                        <a:rPr lang="en-US" sz="1100" b="1">
                          <a:effectLst/>
                          <a:latin typeface="Open Sans"/>
                        </a:rPr>
                        <a:t>only static and final variables</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5142">
                <a:tc>
                  <a:txBody>
                    <a:bodyPr/>
                    <a:lstStyle/>
                    <a:p>
                      <a:pPr marL="0" indent="0" algn="just" fontAlgn="t">
                        <a:buFont typeface="+mj-lt"/>
                        <a:buNone/>
                      </a:pPr>
                      <a:r>
                        <a:rPr lang="en-US" sz="1100" smtClean="0">
                          <a:effectLst/>
                          <a:latin typeface="verdana"/>
                        </a:rPr>
                        <a:t>4</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smtClean="0">
                          <a:effectLst/>
                          <a:latin typeface="Open Sans"/>
                        </a:rPr>
                        <a:t>Abstract </a:t>
                      </a:r>
                      <a:r>
                        <a:rPr lang="en-US" sz="1100">
                          <a:effectLst/>
                          <a:latin typeface="Open Sans"/>
                        </a:rPr>
                        <a:t>class </a:t>
                      </a:r>
                      <a:r>
                        <a:rPr lang="en-US" sz="1100" b="1">
                          <a:effectLst/>
                          <a:latin typeface="Open Sans"/>
                        </a:rPr>
                        <a:t>can have static methods, main method and constructor</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effectLst/>
                          <a:latin typeface="Open Sans"/>
                        </a:rPr>
                        <a:t>Interface </a:t>
                      </a:r>
                      <a:r>
                        <a:rPr lang="en-US" sz="1100" b="1">
                          <a:effectLst/>
                          <a:latin typeface="Open Sans"/>
                        </a:rPr>
                        <a:t>can't have static methods, main method or constructor</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485142">
                <a:tc>
                  <a:txBody>
                    <a:bodyPr/>
                    <a:lstStyle/>
                    <a:p>
                      <a:pPr marL="0" indent="0" algn="just" fontAlgn="t">
                        <a:buFont typeface="+mj-lt"/>
                        <a:buNone/>
                      </a:pPr>
                      <a:r>
                        <a:rPr lang="en-US" sz="1100" smtClean="0">
                          <a:effectLst/>
                          <a:latin typeface="verdana"/>
                        </a:rPr>
                        <a:t>5</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smtClean="0">
                          <a:effectLst/>
                          <a:latin typeface="Open Sans"/>
                        </a:rPr>
                        <a:t>Abstract </a:t>
                      </a:r>
                      <a:r>
                        <a:rPr lang="en-US" sz="1100">
                          <a:effectLst/>
                          <a:latin typeface="Open Sans"/>
                        </a:rPr>
                        <a:t>class </a:t>
                      </a:r>
                      <a:r>
                        <a:rPr lang="en-US" sz="1100" b="1">
                          <a:effectLst/>
                          <a:latin typeface="Open Sans"/>
                        </a:rPr>
                        <a:t>can provide the implementation of interface</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a:effectLst/>
                          <a:latin typeface="Open Sans"/>
                        </a:rPr>
                        <a:t>Interface </a:t>
                      </a:r>
                      <a:r>
                        <a:rPr lang="en-US" sz="1100" b="1">
                          <a:effectLst/>
                          <a:latin typeface="Open Sans"/>
                        </a:rPr>
                        <a:t>can't provide the implementation of abstract class</a:t>
                      </a: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3792">
                <a:tc>
                  <a:txBody>
                    <a:bodyPr/>
                    <a:lstStyle/>
                    <a:p>
                      <a:pPr marL="0" indent="0" algn="just" fontAlgn="t">
                        <a:buFont typeface="+mj-lt"/>
                        <a:buNone/>
                      </a:pPr>
                      <a:r>
                        <a:rPr lang="en-US" sz="1100" smtClean="0">
                          <a:effectLst/>
                          <a:latin typeface="verdana"/>
                        </a:rPr>
                        <a:t>6</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smtClean="0">
                          <a:effectLst/>
                          <a:latin typeface="Open Sans"/>
                        </a:rPr>
                        <a:t>The</a:t>
                      </a:r>
                      <a:r>
                        <a:rPr lang="en-US" sz="1100">
                          <a:effectLst/>
                          <a:latin typeface="Open Sans"/>
                        </a:rPr>
                        <a:t> </a:t>
                      </a:r>
                      <a:r>
                        <a:rPr lang="en-US" sz="1100" b="1">
                          <a:effectLst/>
                          <a:latin typeface="Open Sans"/>
                        </a:rPr>
                        <a:t>abstract keyword</a:t>
                      </a:r>
                      <a:r>
                        <a:rPr lang="en-US" sz="1100">
                          <a:effectLst/>
                          <a:latin typeface="Open Sans"/>
                        </a:rPr>
                        <a:t> is used to declare abstract class.</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effectLst/>
                          <a:latin typeface="Open Sans"/>
                        </a:rPr>
                        <a:t>The </a:t>
                      </a:r>
                      <a:r>
                        <a:rPr lang="en-US" sz="1100" b="1">
                          <a:effectLst/>
                          <a:latin typeface="Open Sans"/>
                        </a:rPr>
                        <a:t>interface keyword</a:t>
                      </a:r>
                      <a:r>
                        <a:rPr lang="en-US" sz="1100">
                          <a:effectLst/>
                          <a:latin typeface="Open Sans"/>
                        </a:rPr>
                        <a:t> is used to declare interface.</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867842">
                <a:tc>
                  <a:txBody>
                    <a:bodyPr/>
                    <a:lstStyle/>
                    <a:p>
                      <a:pPr marL="0" indent="0" algn="just" fontAlgn="t">
                        <a:buFont typeface="+mj-lt"/>
                        <a:buNone/>
                      </a:pPr>
                      <a:r>
                        <a:rPr lang="en-US" sz="1100" smtClean="0">
                          <a:effectLst/>
                          <a:latin typeface="verdana"/>
                        </a:rPr>
                        <a:t>7</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b="1" smtClean="0">
                          <a:effectLst/>
                          <a:latin typeface="Open Sans"/>
                        </a:rPr>
                        <a:t>Example</a:t>
                      </a:r>
                      <a:r>
                        <a:rPr lang="en-US" sz="1100" b="1">
                          <a:effectLst/>
                          <a:latin typeface="Open Sans"/>
                        </a:rPr>
                        <a:t>:</a:t>
                      </a:r>
                      <a:r>
                        <a:rPr lang="en-US" sz="1100">
                          <a:effectLst/>
                          <a:latin typeface="verdana"/>
                        </a:rPr>
                        <a:t/>
                      </a:r>
                      <a:br>
                        <a:rPr lang="en-US" sz="1100">
                          <a:effectLst/>
                          <a:latin typeface="verdana"/>
                        </a:rPr>
                      </a:br>
                      <a:r>
                        <a:rPr lang="en-US" sz="1100">
                          <a:effectLst/>
                          <a:latin typeface="Open Sans"/>
                        </a:rPr>
                        <a:t>public abstract class Shape{</a:t>
                      </a:r>
                      <a:r>
                        <a:rPr lang="en-US" sz="1100">
                          <a:effectLst/>
                          <a:latin typeface="verdana"/>
                        </a:rPr>
                        <a:t/>
                      </a:r>
                      <a:br>
                        <a:rPr lang="en-US" sz="1100">
                          <a:effectLst/>
                          <a:latin typeface="verdana"/>
                        </a:rPr>
                      </a:br>
                      <a:r>
                        <a:rPr lang="en-US" sz="1100" smtClean="0">
                          <a:effectLst/>
                          <a:latin typeface="verdana"/>
                        </a:rPr>
                        <a:t>	</a:t>
                      </a:r>
                      <a:r>
                        <a:rPr lang="en-US" sz="1100" smtClean="0">
                          <a:effectLst/>
                          <a:latin typeface="Open Sans"/>
                        </a:rPr>
                        <a:t>public </a:t>
                      </a:r>
                      <a:r>
                        <a:rPr lang="en-US" sz="1100">
                          <a:effectLst/>
                          <a:latin typeface="Open Sans"/>
                        </a:rPr>
                        <a:t>abstract void draw();</a:t>
                      </a:r>
                      <a:r>
                        <a:rPr lang="en-US" sz="1100">
                          <a:effectLst/>
                          <a:latin typeface="verdana"/>
                        </a:rPr>
                        <a:t/>
                      </a:r>
                      <a:br>
                        <a:rPr lang="en-US" sz="1100">
                          <a:effectLst/>
                          <a:latin typeface="verdana"/>
                        </a:rPr>
                      </a:b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100" b="1">
                          <a:effectLst/>
                          <a:latin typeface="Open Sans"/>
                        </a:rPr>
                        <a:t>Example:</a:t>
                      </a:r>
                      <a:r>
                        <a:rPr lang="en-US" sz="1100">
                          <a:effectLst/>
                          <a:latin typeface="verdana"/>
                        </a:rPr>
                        <a:t/>
                      </a:r>
                      <a:br>
                        <a:rPr lang="en-US" sz="1100">
                          <a:effectLst/>
                          <a:latin typeface="verdana"/>
                        </a:rPr>
                      </a:br>
                      <a:r>
                        <a:rPr lang="en-US" sz="1100">
                          <a:effectLst/>
                          <a:latin typeface="Open Sans"/>
                        </a:rPr>
                        <a:t>public interface Drawable{</a:t>
                      </a:r>
                      <a:r>
                        <a:rPr lang="en-US" sz="1100">
                          <a:effectLst/>
                          <a:latin typeface="verdana"/>
                        </a:rPr>
                        <a:t/>
                      </a:r>
                      <a:br>
                        <a:rPr lang="en-US" sz="1100">
                          <a:effectLst/>
                          <a:latin typeface="verdana"/>
                        </a:rPr>
                      </a:br>
                      <a:r>
                        <a:rPr lang="en-US" sz="1100" smtClean="0">
                          <a:effectLst/>
                          <a:latin typeface="verdana"/>
                        </a:rPr>
                        <a:t>	</a:t>
                      </a:r>
                      <a:r>
                        <a:rPr lang="en-US" sz="1100" smtClean="0">
                          <a:effectLst/>
                          <a:latin typeface="Open Sans"/>
                        </a:rPr>
                        <a:t>void </a:t>
                      </a:r>
                      <a:r>
                        <a:rPr lang="en-US" sz="1100">
                          <a:effectLst/>
                          <a:latin typeface="Open Sans"/>
                        </a:rPr>
                        <a:t>draw();</a:t>
                      </a:r>
                      <a:r>
                        <a:rPr lang="en-US" sz="1100">
                          <a:effectLst/>
                          <a:latin typeface="verdana"/>
                        </a:rPr>
                        <a:t/>
                      </a:r>
                      <a:br>
                        <a:rPr lang="en-US" sz="1100">
                          <a:effectLst/>
                          <a:latin typeface="verdana"/>
                        </a:rPr>
                      </a:br>
                      <a:r>
                        <a:rPr lang="en-US" sz="1100">
                          <a:effectLst/>
                          <a:latin typeface="Open Sans"/>
                        </a:rPr>
                        <a:t>}</a:t>
                      </a:r>
                      <a:endParaRPr lang="en-US" sz="1100">
                        <a:effectLst/>
                        <a:latin typeface="verdana"/>
                      </a:endParaRPr>
                    </a:p>
                  </a:txBody>
                  <a:tcPr marL="44874" marR="44874" marT="44874" marB="4487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65049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r>
              <a:rPr lang="en-US" smtClean="0">
                <a:latin typeface="Arial" panose="020B0604020202020204" pitchFamily="34" charset="0"/>
              </a:rPr>
              <a:t>Summary </a:t>
            </a:r>
          </a:p>
        </p:txBody>
      </p:sp>
      <p:sp>
        <p:nvSpPr>
          <p:cNvPr id="56323" name="Rectangle 3"/>
          <p:cNvSpPr>
            <a:spLocks noGrp="1" noChangeArrowheads="1"/>
          </p:cNvSpPr>
          <p:nvPr>
            <p:ph idx="1"/>
          </p:nvPr>
        </p:nvSpPr>
        <p:spPr/>
        <p:txBody>
          <a:bodyPr/>
          <a:lstStyle/>
          <a:p>
            <a:pPr algn="just" eaLnBrk="1" hangingPunct="1">
              <a:spcBef>
                <a:spcPts val="1200"/>
              </a:spcBef>
              <a:buSzTx/>
              <a:buFont typeface="Wingdings" panose="05000000000000000000" pitchFamily="2" charset="2"/>
              <a:buBlip>
                <a:blip r:embed="rId2"/>
              </a:buBlip>
            </a:pPr>
            <a:r>
              <a:rPr lang="en-US" altLang="en-US" sz="2000" smtClean="0"/>
              <a:t>Polymorphism, which means "</a:t>
            </a:r>
            <a:r>
              <a:rPr lang="en-US" altLang="en-US" sz="2000" smtClean="0">
                <a:solidFill>
                  <a:srgbClr val="CC3399"/>
                </a:solidFill>
              </a:rPr>
              <a:t>many forms</a:t>
            </a:r>
            <a:r>
              <a:rPr lang="en-US" altLang="en-US" sz="2000" smtClean="0"/>
              <a:t>," </a:t>
            </a:r>
          </a:p>
          <a:p>
            <a:pPr lvl="1" algn="just" eaLnBrk="1" hangingPunct="1">
              <a:spcBef>
                <a:spcPts val="1200"/>
              </a:spcBef>
            </a:pPr>
            <a:r>
              <a:rPr lang="en-US" altLang="en-US" sz="1600" smtClean="0"/>
              <a:t>is the </a:t>
            </a:r>
            <a:r>
              <a:rPr lang="en-US" altLang="en-US" sz="1600" i="1" smtClean="0"/>
              <a:t>ability to treat </a:t>
            </a:r>
            <a:r>
              <a:rPr lang="en-US" altLang="en-US" sz="1600" smtClean="0"/>
              <a:t>an </a:t>
            </a:r>
            <a:r>
              <a:rPr lang="en-US" altLang="en-US" sz="1600" i="1" smtClean="0"/>
              <a:t>object of any subclass </a:t>
            </a:r>
            <a:r>
              <a:rPr lang="en-US" altLang="en-US" sz="1600" smtClean="0"/>
              <a:t>of a base class as if it </a:t>
            </a:r>
            <a:r>
              <a:rPr lang="en-US" altLang="en-US" sz="1600" i="1" smtClean="0"/>
              <a:t>were an object of the base class</a:t>
            </a:r>
            <a:r>
              <a:rPr lang="en-US" altLang="en-US" sz="1600" smtClean="0"/>
              <a:t>. </a:t>
            </a:r>
          </a:p>
          <a:p>
            <a:pPr algn="just" eaLnBrk="1" hangingPunct="1">
              <a:spcBef>
                <a:spcPts val="1200"/>
              </a:spcBef>
              <a:buSzTx/>
              <a:buFont typeface="Wingdings" panose="05000000000000000000" pitchFamily="2" charset="2"/>
              <a:buBlip>
                <a:blip r:embed="rId2"/>
              </a:buBlip>
            </a:pPr>
            <a:r>
              <a:rPr lang="en-US" altLang="en-US" sz="2000" smtClean="0">
                <a:solidFill>
                  <a:srgbClr val="CC3399"/>
                </a:solidFill>
              </a:rPr>
              <a:t>Abstract class </a:t>
            </a:r>
            <a:r>
              <a:rPr lang="en-US" altLang="en-US" sz="2000" smtClean="0"/>
              <a:t>is a class that </a:t>
            </a:r>
            <a:r>
              <a:rPr lang="en-US" altLang="en-US" sz="2000" smtClean="0">
                <a:solidFill>
                  <a:srgbClr val="CC3399"/>
                </a:solidFill>
              </a:rPr>
              <a:t>may contain abstract methods</a:t>
            </a:r>
            <a:r>
              <a:rPr lang="en-US" altLang="en-US" sz="2000" smtClean="0"/>
              <a:t> and </a:t>
            </a:r>
            <a:r>
              <a:rPr lang="en-US" altLang="en-US" sz="2000" smtClean="0">
                <a:solidFill>
                  <a:srgbClr val="CC3399"/>
                </a:solidFill>
              </a:rPr>
              <a:t>implemented methods</a:t>
            </a:r>
            <a:r>
              <a:rPr lang="en-US" altLang="en-US" sz="2000" smtClean="0"/>
              <a:t>.</a:t>
            </a:r>
          </a:p>
          <a:p>
            <a:pPr lvl="1" algn="just" eaLnBrk="1" hangingPunct="1">
              <a:spcBef>
                <a:spcPts val="1200"/>
              </a:spcBef>
            </a:pPr>
            <a:r>
              <a:rPr lang="en-US" altLang="en-US" sz="1600" smtClean="0"/>
              <a:t>An </a:t>
            </a:r>
            <a:r>
              <a:rPr lang="en-US" altLang="en-US" sz="1600" i="1" smtClean="0"/>
              <a:t>abstract method </a:t>
            </a:r>
            <a:r>
              <a:rPr lang="en-US" altLang="en-US" sz="1600" smtClean="0"/>
              <a:t>is one </a:t>
            </a:r>
            <a:r>
              <a:rPr lang="en-US" altLang="en-US" sz="1600" i="1" smtClean="0"/>
              <a:t>without a body </a:t>
            </a:r>
            <a:r>
              <a:rPr lang="en-US" altLang="en-US" sz="1600" smtClean="0"/>
              <a:t>that is declared with the reserved word abstract </a:t>
            </a:r>
          </a:p>
          <a:p>
            <a:pPr algn="just" eaLnBrk="1" hangingPunct="1">
              <a:spcBef>
                <a:spcPts val="1200"/>
              </a:spcBef>
              <a:buSzTx/>
              <a:buFont typeface="Wingdings" panose="05000000000000000000" pitchFamily="2" charset="2"/>
              <a:buBlip>
                <a:blip r:embed="rId2"/>
              </a:buBlip>
            </a:pPr>
            <a:r>
              <a:rPr lang="en-US" altLang="en-US" sz="2000" smtClean="0"/>
              <a:t>An </a:t>
            </a:r>
            <a:r>
              <a:rPr lang="en-US" altLang="en-US" sz="2000" smtClean="0">
                <a:solidFill>
                  <a:srgbClr val="CC3399"/>
                </a:solidFill>
              </a:rPr>
              <a:t>interface</a:t>
            </a:r>
            <a:r>
              <a:rPr lang="en-US" altLang="en-US" sz="2000" smtClean="0"/>
              <a:t> is a collection of </a:t>
            </a:r>
            <a:r>
              <a:rPr lang="en-US" altLang="en-US" sz="2000" smtClean="0">
                <a:solidFill>
                  <a:srgbClr val="CC3399"/>
                </a:solidFill>
              </a:rPr>
              <a:t>constants</a:t>
            </a:r>
            <a:r>
              <a:rPr lang="en-US" altLang="en-US" sz="2000" smtClean="0"/>
              <a:t> and </a:t>
            </a:r>
            <a:r>
              <a:rPr lang="en-US" altLang="en-US" sz="2000" smtClean="0">
                <a:solidFill>
                  <a:srgbClr val="CC3399"/>
                </a:solidFill>
              </a:rPr>
              <a:t>method declarations</a:t>
            </a:r>
            <a:r>
              <a:rPr lang="en-US" altLang="en-US" sz="2000" smtClean="0"/>
              <a:t>. </a:t>
            </a:r>
          </a:p>
          <a:p>
            <a:pPr lvl="1" algn="just" eaLnBrk="1" hangingPunct="1">
              <a:spcBef>
                <a:spcPts val="1200"/>
              </a:spcBef>
            </a:pPr>
            <a:r>
              <a:rPr lang="en-US" altLang="en-US" sz="1600" smtClean="0"/>
              <a:t>When a class implements an interface, it must declare and provide a method body for each method in the interface </a:t>
            </a:r>
          </a:p>
          <a:p>
            <a:pPr eaLnBrk="1" hangingPunct="1">
              <a:spcBef>
                <a:spcPts val="1200"/>
              </a:spcBef>
            </a:pPr>
            <a:endParaRPr lang="en-US" altLang="en-US" sz="20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5632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6DC925A9-5B97-4818-9261-C0E6B198B9A2}" type="slidenum">
              <a:rPr lang="en-US" altLang="en-US" sz="1200" smtClean="0">
                <a:solidFill>
                  <a:srgbClr val="898989"/>
                </a:solidFill>
              </a:rPr>
              <a:pPr>
                <a:spcBef>
                  <a:spcPct val="0"/>
                </a:spcBef>
                <a:buSzTx/>
                <a:buFontTx/>
                <a:buNone/>
              </a:pPr>
              <a:t>54</a:t>
            </a:fld>
            <a:endParaRPr lang="en-US" altLang="en-US" sz="1200" smtClean="0">
              <a:solidFill>
                <a:srgbClr val="898989"/>
              </a:solidFill>
            </a:endParaRPr>
          </a:p>
        </p:txBody>
      </p:sp>
    </p:spTree>
    <p:extLst>
      <p:ext uri="{BB962C8B-B14F-4D97-AF65-F5344CB8AC3E}">
        <p14:creationId xmlns:p14="http://schemas.microsoft.com/office/powerpoint/2010/main" val="1193893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smtClean="0">
                <a:solidFill>
                  <a:srgbClr val="E46C0A"/>
                </a:solidFill>
              </a:rPr>
              <a:t>Thank you</a:t>
            </a:r>
            <a:endParaRPr lang="en-US" sz="60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55</a:t>
            </a:fld>
            <a:endParaRPr lang="en-US" dirty="0"/>
          </a:p>
        </p:txBody>
      </p:sp>
      <p:sp>
        <p:nvSpPr>
          <p:cNvPr id="10" name="Footer Placeholder 4"/>
          <p:cNvSpPr>
            <a:spLocks noGrp="1"/>
          </p:cNvSpPr>
          <p:nvPr>
            <p:ph type="ftr" sz="quarter" idx="4294967295"/>
          </p:nvPr>
        </p:nvSpPr>
        <p:spPr>
          <a:xfrm>
            <a:off x="457199" y="6333165"/>
            <a:ext cx="501856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t>Polymorphism Overview </a:t>
            </a:r>
            <a:r>
              <a:rPr lang="en-US" sz="1800" smtClean="0">
                <a:solidFill>
                  <a:schemeClr val="tx1"/>
                </a:solidFill>
              </a:rPr>
              <a:t>(1/2</a:t>
            </a:r>
            <a:r>
              <a:rPr lang="en-US" sz="1800">
                <a:solidFill>
                  <a:schemeClr val="tx1"/>
                </a:solidFill>
              </a:rPr>
              <a:t>)</a:t>
            </a:r>
            <a:endParaRPr lang="en-US" altLang="en-US" sz="3600" smtClean="0">
              <a:cs typeface="Arial" charset="0"/>
            </a:endParaRPr>
          </a:p>
        </p:txBody>
      </p:sp>
      <p:sp>
        <p:nvSpPr>
          <p:cNvPr id="37891" name="Rectangle 3"/>
          <p:cNvSpPr>
            <a:spLocks noGrp="1" noChangeArrowheads="1"/>
          </p:cNvSpPr>
          <p:nvPr>
            <p:ph idx="1"/>
          </p:nvPr>
        </p:nvSpPr>
        <p:spPr/>
        <p:txBody>
          <a:bodyPr/>
          <a:lstStyle/>
          <a:p>
            <a:pPr algn="just">
              <a:lnSpc>
                <a:spcPct val="120000"/>
              </a:lnSpc>
              <a:buSzPct val="120000"/>
              <a:buFont typeface="Wingdings" panose="05000000000000000000" pitchFamily="2" charset="2"/>
              <a:buChar char="§"/>
            </a:pPr>
            <a:r>
              <a:rPr lang="en-US" altLang="en-US" sz="2400" smtClean="0"/>
              <a:t>In object-oriented programming, </a:t>
            </a:r>
            <a:r>
              <a:rPr lang="en-US" altLang="en-US" sz="2400" b="1" smtClean="0">
                <a:solidFill>
                  <a:srgbClr val="3333FF"/>
                </a:solidFill>
              </a:rPr>
              <a:t>polymorphism</a:t>
            </a:r>
            <a:r>
              <a:rPr lang="en-US" altLang="en-US" sz="2400" smtClean="0"/>
              <a:t> (from the Greek (Hy Lạp) meaning "</a:t>
            </a:r>
            <a:r>
              <a:rPr lang="en-US" altLang="en-US" sz="2400" b="1" smtClean="0">
                <a:solidFill>
                  <a:srgbClr val="3333FF"/>
                </a:solidFill>
              </a:rPr>
              <a:t>having multiple forms</a:t>
            </a:r>
            <a:r>
              <a:rPr lang="en-US" altLang="en-US" sz="2400" smtClean="0"/>
              <a:t>").</a:t>
            </a:r>
          </a:p>
          <a:p>
            <a:pPr lvl="1" algn="just" eaLnBrk="1" hangingPunct="1">
              <a:spcBef>
                <a:spcPts val="1200"/>
              </a:spcBef>
            </a:pPr>
            <a:r>
              <a:rPr lang="en-US" altLang="en-US" sz="2000" smtClean="0"/>
              <a:t>Polymorphism is derived from 2 greek words: </a:t>
            </a:r>
            <a:r>
              <a:rPr lang="en-US" altLang="en-US" sz="2000" smtClean="0">
                <a:solidFill>
                  <a:srgbClr val="E31DE3"/>
                </a:solidFill>
              </a:rPr>
              <a:t>poly</a:t>
            </a:r>
            <a:r>
              <a:rPr lang="en-US" altLang="en-US" sz="2000" smtClean="0"/>
              <a:t> and </a:t>
            </a:r>
            <a:r>
              <a:rPr lang="en-US" altLang="en-US" sz="2000" smtClean="0">
                <a:solidFill>
                  <a:srgbClr val="E31DE3"/>
                </a:solidFill>
              </a:rPr>
              <a:t>morphs</a:t>
            </a:r>
            <a:r>
              <a:rPr lang="en-US" altLang="en-US" sz="2000" smtClean="0"/>
              <a:t>. </a:t>
            </a:r>
          </a:p>
          <a:p>
            <a:pPr lvl="1" algn="just" eaLnBrk="1" hangingPunct="1">
              <a:spcBef>
                <a:spcPts val="1200"/>
              </a:spcBef>
            </a:pPr>
            <a:r>
              <a:rPr lang="en-US" altLang="en-US" sz="2000" smtClean="0"/>
              <a:t>The word "</a:t>
            </a:r>
            <a:r>
              <a:rPr lang="en-US" altLang="en-US" sz="2000" i="1" smtClean="0"/>
              <a:t>poly</a:t>
            </a:r>
            <a:r>
              <a:rPr lang="en-US" altLang="en-US" sz="2000" smtClean="0"/>
              <a:t>" means </a:t>
            </a:r>
            <a:r>
              <a:rPr lang="en-US" altLang="en-US" sz="2000" i="1" smtClean="0"/>
              <a:t>many</a:t>
            </a:r>
            <a:r>
              <a:rPr lang="en-US" altLang="en-US" sz="2000" smtClean="0"/>
              <a:t> and "</a:t>
            </a:r>
            <a:r>
              <a:rPr lang="en-US" altLang="en-US" sz="2000" i="1" smtClean="0"/>
              <a:t>morphs</a:t>
            </a:r>
            <a:r>
              <a:rPr lang="en-US" altLang="en-US" sz="2000" smtClean="0"/>
              <a:t>" means </a:t>
            </a:r>
            <a:r>
              <a:rPr lang="en-US" altLang="en-US" sz="2000" i="1" smtClean="0"/>
              <a:t>forms</a:t>
            </a:r>
            <a:r>
              <a:rPr lang="en-US" altLang="en-US" sz="2000" smtClean="0"/>
              <a:t>. </a:t>
            </a:r>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6</a:t>
            </a:fld>
            <a:endParaRPr lang="en-US"/>
          </a:p>
        </p:txBody>
      </p:sp>
      <p:pic>
        <p:nvPicPr>
          <p:cNvPr id="38917" name="Picture 5" descr="http://cscorner.dotnetheaven.netdna-cdn.com/UploadFile/433c33/polymorphism-in-java/Images/0.jpg"/>
          <p:cNvPicPr>
            <a:picLocks noChangeAspect="1" noChangeArrowheads="1"/>
          </p:cNvPicPr>
          <p:nvPr/>
        </p:nvPicPr>
        <p:blipFill>
          <a:blip r:embed="rId2">
            <a:extLst>
              <a:ext uri="{28A0092B-C50C-407E-A947-70E740481C1C}">
                <a14:useLocalDpi xmlns:a14="http://schemas.microsoft.com/office/drawing/2010/main" val="0"/>
              </a:ext>
            </a:extLst>
          </a:blip>
          <a:srcRect b="2795"/>
          <a:stretch>
            <a:fillRect/>
          </a:stretch>
        </p:blipFill>
        <p:spPr bwMode="auto">
          <a:xfrm>
            <a:off x="152400" y="2971800"/>
            <a:ext cx="449580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Callout 3 (Accent Bar) 1"/>
          <p:cNvSpPr/>
          <p:nvPr/>
        </p:nvSpPr>
        <p:spPr>
          <a:xfrm>
            <a:off x="5562600" y="5334000"/>
            <a:ext cx="3429000" cy="882650"/>
          </a:xfrm>
          <a:prstGeom prst="accentCallout3">
            <a:avLst>
              <a:gd name="adj1" fmla="val 18750"/>
              <a:gd name="adj2" fmla="val -8333"/>
              <a:gd name="adj3" fmla="val 18750"/>
              <a:gd name="adj4" fmla="val -16667"/>
              <a:gd name="adj5" fmla="val 100000"/>
              <a:gd name="adj6" fmla="val -16667"/>
              <a:gd name="adj7" fmla="val 70117"/>
              <a:gd name="adj8" fmla="val -3419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ts val="1200"/>
              </a:spcBef>
              <a:buSzPct val="60000"/>
              <a:defRPr/>
            </a:pPr>
            <a:r>
              <a:rPr lang="en-US" altLang="en-US" i="1">
                <a:solidFill>
                  <a:srgbClr val="E31DE3"/>
                </a:solidFill>
                <a:latin typeface="Arial" charset="0"/>
                <a:cs typeface="Arial" charset="0"/>
              </a:rPr>
              <a:t>one name, many forms</a:t>
            </a:r>
            <a:r>
              <a:rPr lang="en-US" altLang="en-US">
                <a:solidFill>
                  <a:srgbClr val="E31DE3"/>
                </a:solidFill>
                <a:latin typeface="Arial" charset="0"/>
                <a:cs typeface="Arial" charset="0"/>
              </a:rPr>
              <a:t>.</a:t>
            </a:r>
          </a:p>
        </p:txBody>
      </p:sp>
      <p:sp>
        <p:nvSpPr>
          <p:cNvPr id="6" name="Rectangle 3"/>
          <p:cNvSpPr txBox="1">
            <a:spLocks noChangeArrowheads="1"/>
          </p:cNvSpPr>
          <p:nvPr/>
        </p:nvSpPr>
        <p:spPr bwMode="auto">
          <a:xfrm>
            <a:off x="3352800" y="3048000"/>
            <a:ext cx="5638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1200"/>
              </a:spcBef>
              <a:buClr>
                <a:schemeClr val="accent6">
                  <a:lumMod val="75000"/>
                </a:schemeClr>
              </a:buClr>
              <a:buSzPct val="120000"/>
              <a:buFont typeface="Wingdings" panose="05000000000000000000" pitchFamily="2" charset="2"/>
              <a:buChar char="§"/>
            </a:pPr>
            <a:r>
              <a:rPr lang="en-US" altLang="en-US" sz="2000">
                <a:latin typeface="Arial" panose="020B0604020202020204" pitchFamily="34" charset="0"/>
                <a:cs typeface="Arial" panose="020B0604020202020204" pitchFamily="34" charset="0"/>
              </a:rPr>
              <a:t>There are two types of polymorphism in java: </a:t>
            </a:r>
          </a:p>
          <a:p>
            <a:pPr lvl="1" algn="just">
              <a:spcBef>
                <a:spcPts val="1200"/>
              </a:spcBef>
              <a:buSzPct val="120000"/>
            </a:pPr>
            <a:r>
              <a:rPr lang="en-US" altLang="en-US" sz="1600">
                <a:solidFill>
                  <a:srgbClr val="E31DE3"/>
                </a:solidFill>
                <a:latin typeface="Arial" panose="020B0604020202020204" pitchFamily="34" charset="0"/>
                <a:cs typeface="Arial" panose="020B0604020202020204" pitchFamily="34" charset="0"/>
              </a:rPr>
              <a:t>compile time polymorphism</a:t>
            </a:r>
            <a:r>
              <a:rPr lang="en-US" altLang="en-US" sz="1600">
                <a:solidFill>
                  <a:srgbClr val="3333FF"/>
                </a:solidFill>
                <a:latin typeface="Arial" panose="020B0604020202020204" pitchFamily="34" charset="0"/>
                <a:cs typeface="Arial" panose="020B0604020202020204" pitchFamily="34" charset="0"/>
              </a:rPr>
              <a:t>: </a:t>
            </a:r>
            <a:r>
              <a:rPr lang="en-US" altLang="en-US" sz="1600">
                <a:latin typeface="Arial" panose="020B0604020202020204" pitchFamily="34" charset="0"/>
                <a:cs typeface="Arial" panose="020B0604020202020204" pitchFamily="34" charset="0"/>
              </a:rPr>
              <a:t>method </a:t>
            </a:r>
            <a:r>
              <a:rPr lang="en-US" altLang="en-US" sz="1600">
                <a:solidFill>
                  <a:srgbClr val="E31DE3"/>
                </a:solidFill>
                <a:latin typeface="Arial" panose="020B0604020202020204" pitchFamily="34" charset="0"/>
                <a:cs typeface="Arial" panose="020B0604020202020204" pitchFamily="34" charset="0"/>
              </a:rPr>
              <a:t>overloading</a:t>
            </a:r>
            <a:r>
              <a:rPr lang="en-US" altLang="en-US" sz="1600">
                <a:solidFill>
                  <a:srgbClr val="3333FF"/>
                </a:solidFill>
                <a:latin typeface="Arial" panose="020B0604020202020204" pitchFamily="34" charset="0"/>
                <a:cs typeface="Arial" panose="020B0604020202020204" pitchFamily="34" charset="0"/>
              </a:rPr>
              <a:t>.</a:t>
            </a:r>
          </a:p>
          <a:p>
            <a:pPr lvl="1" algn="just">
              <a:spcBef>
                <a:spcPts val="1200"/>
              </a:spcBef>
              <a:buSzPct val="120000"/>
            </a:pPr>
            <a:r>
              <a:rPr lang="en-US" altLang="en-US" sz="1600">
                <a:solidFill>
                  <a:srgbClr val="E31DE3"/>
                </a:solidFill>
                <a:latin typeface="Arial" panose="020B0604020202020204" pitchFamily="34" charset="0"/>
                <a:cs typeface="Arial" panose="020B0604020202020204" pitchFamily="34" charset="0"/>
              </a:rPr>
              <a:t>runtime polymorphism</a:t>
            </a:r>
            <a:r>
              <a:rPr lang="en-US" altLang="en-US" sz="1600">
                <a:latin typeface="Arial" panose="020B0604020202020204" pitchFamily="34" charset="0"/>
                <a:cs typeface="Arial" panose="020B0604020202020204" pitchFamily="34" charset="0"/>
              </a:rPr>
              <a:t>: method </a:t>
            </a:r>
            <a:r>
              <a:rPr lang="en-US" altLang="en-US" sz="1600">
                <a:solidFill>
                  <a:srgbClr val="E31DE3"/>
                </a:solidFill>
                <a:latin typeface="Arial" panose="020B0604020202020204" pitchFamily="34" charset="0"/>
                <a:cs typeface="Arial" panose="020B0604020202020204" pitchFamily="34" charset="0"/>
              </a:rPr>
              <a:t>overriding</a:t>
            </a:r>
            <a:r>
              <a:rPr lang="en-US" altLang="en-US" sz="1600">
                <a:solidFill>
                  <a:srgbClr val="3333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52638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t>Polymorphism </a:t>
            </a:r>
            <a:r>
              <a:rPr lang="en-US" smtClean="0"/>
              <a:t>Overview </a:t>
            </a:r>
            <a:r>
              <a:rPr lang="en-US" sz="1800" smtClean="0">
                <a:solidFill>
                  <a:schemeClr val="tx1"/>
                </a:solidFill>
              </a:rPr>
              <a:t>(2/2)</a:t>
            </a:r>
            <a:endParaRPr lang="en-US" sz="1800" smtClean="0">
              <a:solidFill>
                <a:schemeClr val="tx1"/>
              </a:solidFill>
              <a:latin typeface="Arial" panose="020B0604020202020204" pitchFamily="34" charset="0"/>
            </a:endParaRPr>
          </a:p>
        </p:txBody>
      </p:sp>
      <p:sp>
        <p:nvSpPr>
          <p:cNvPr id="16387" name="Rectangle 3"/>
          <p:cNvSpPr>
            <a:spLocks noGrp="1" noChangeArrowheads="1"/>
          </p:cNvSpPr>
          <p:nvPr>
            <p:ph idx="1"/>
          </p:nvPr>
        </p:nvSpPr>
        <p:spPr>
          <a:xfrm>
            <a:off x="304800" y="1066800"/>
            <a:ext cx="8610600" cy="5334000"/>
          </a:xfrm>
        </p:spPr>
        <p:txBody>
          <a:bodyPr/>
          <a:lstStyle/>
          <a:p>
            <a:pPr algn="just" eaLnBrk="1" hangingPunct="1">
              <a:lnSpc>
                <a:spcPct val="110000"/>
              </a:lnSpc>
              <a:spcBef>
                <a:spcPts val="600"/>
              </a:spcBef>
              <a:buSzPct val="120000"/>
              <a:buFont typeface="Wingdings" panose="05000000000000000000" pitchFamily="2" charset="2"/>
              <a:buBlip>
                <a:blip r:embed="rId3"/>
              </a:buBlip>
              <a:defRPr/>
            </a:pPr>
            <a:endParaRPr lang="en-US" altLang="en-US" sz="2400" smtClean="0">
              <a:latin typeface="Arial" charset="0"/>
              <a:cs typeface="Arial" charset="0"/>
            </a:endParaRPr>
          </a:p>
          <a:p>
            <a:pPr algn="just" eaLnBrk="1" hangingPunct="1">
              <a:lnSpc>
                <a:spcPct val="110000"/>
              </a:lnSpc>
              <a:spcBef>
                <a:spcPts val="600"/>
              </a:spcBef>
              <a:buSzPct val="120000"/>
              <a:buFont typeface="Wingdings" panose="05000000000000000000" pitchFamily="2" charset="2"/>
              <a:buBlip>
                <a:blip r:embed="rId3"/>
              </a:buBlip>
              <a:defRPr/>
            </a:pPr>
            <a:endParaRPr lang="en-US" altLang="en-US" sz="2400">
              <a:latin typeface="Arial" charset="0"/>
              <a:cs typeface="Arial" charset="0"/>
            </a:endParaRPr>
          </a:p>
          <a:p>
            <a:pPr algn="just" eaLnBrk="1" hangingPunct="1">
              <a:lnSpc>
                <a:spcPct val="110000"/>
              </a:lnSpc>
              <a:spcBef>
                <a:spcPts val="600"/>
              </a:spcBef>
              <a:buSzPct val="120000"/>
              <a:buFont typeface="Wingdings" panose="05000000000000000000" pitchFamily="2" charset="2"/>
              <a:buBlip>
                <a:blip r:embed="rId3"/>
              </a:buBlip>
              <a:defRPr/>
            </a:pPr>
            <a:endParaRPr lang="en-US" altLang="en-US" sz="2400" smtClean="0">
              <a:latin typeface="Arial" charset="0"/>
              <a:cs typeface="Arial" charset="0"/>
            </a:endParaRPr>
          </a:p>
          <a:p>
            <a:pPr algn="just" eaLnBrk="1" hangingPunct="1">
              <a:lnSpc>
                <a:spcPct val="110000"/>
              </a:lnSpc>
              <a:spcBef>
                <a:spcPts val="600"/>
              </a:spcBef>
              <a:buSzPct val="120000"/>
              <a:buFont typeface="Wingdings" panose="05000000000000000000" pitchFamily="2" charset="2"/>
              <a:buBlip>
                <a:blip r:embed="rId3"/>
              </a:buBlip>
              <a:defRPr/>
            </a:pPr>
            <a:endParaRPr lang="en-US" altLang="en-US" sz="2400">
              <a:latin typeface="Arial" charset="0"/>
              <a:cs typeface="Arial" charset="0"/>
            </a:endParaRPr>
          </a:p>
          <a:p>
            <a:pPr algn="just" eaLnBrk="1" hangingPunct="1">
              <a:lnSpc>
                <a:spcPct val="110000"/>
              </a:lnSpc>
              <a:spcBef>
                <a:spcPts val="600"/>
              </a:spcBef>
              <a:buSzPct val="120000"/>
              <a:buFont typeface="Wingdings" panose="05000000000000000000" pitchFamily="2" charset="2"/>
              <a:buBlip>
                <a:blip r:embed="rId3"/>
              </a:buBlip>
              <a:defRPr/>
            </a:pPr>
            <a:endParaRPr lang="en-US" altLang="en-US" sz="2400" smtClean="0">
              <a:latin typeface="Arial" charset="0"/>
              <a:cs typeface="Arial" charset="0"/>
            </a:endParaRPr>
          </a:p>
          <a:p>
            <a:pPr marL="0" indent="0" algn="just" eaLnBrk="1" hangingPunct="1">
              <a:lnSpc>
                <a:spcPct val="110000"/>
              </a:lnSpc>
              <a:spcBef>
                <a:spcPts val="600"/>
              </a:spcBef>
              <a:buSzPct val="120000"/>
              <a:buFont typeface="Wingdings" panose="05000000000000000000" pitchFamily="2" charset="2"/>
              <a:buNone/>
              <a:defRPr/>
            </a:pPr>
            <a:endParaRPr lang="en-US" altLang="en-US" sz="3600">
              <a:latin typeface="Arial" charset="0"/>
              <a:cs typeface="Arial" charset="0"/>
            </a:endParaRPr>
          </a:p>
          <a:p>
            <a:pPr algn="just" eaLnBrk="1" hangingPunct="1">
              <a:lnSpc>
                <a:spcPct val="110000"/>
              </a:lnSpc>
              <a:spcBef>
                <a:spcPts val="600"/>
              </a:spcBef>
              <a:buSzPct val="120000"/>
              <a:buFont typeface="Wingdings" panose="05000000000000000000" pitchFamily="2" charset="2"/>
              <a:buBlip>
                <a:blip r:embed="rId3"/>
              </a:buBlip>
              <a:defRPr/>
            </a:pPr>
            <a:r>
              <a:rPr lang="en-US" altLang="en-US" sz="2000">
                <a:latin typeface="Arial" charset="0"/>
                <a:cs typeface="Arial" charset="0"/>
              </a:rPr>
              <a:t>You can use the </a:t>
            </a:r>
            <a:r>
              <a:rPr lang="en-US" altLang="en-US" sz="2000">
                <a:solidFill>
                  <a:srgbClr val="CC3399"/>
                </a:solidFill>
                <a:latin typeface="Arial" charset="0"/>
                <a:cs typeface="Arial" charset="0"/>
              </a:rPr>
              <a:t>same name </a:t>
            </a:r>
            <a:r>
              <a:rPr lang="en-US" altLang="en-US" sz="2000">
                <a:latin typeface="Arial" charset="0"/>
                <a:cs typeface="Arial" charset="0"/>
              </a:rPr>
              <a:t>for </a:t>
            </a:r>
            <a:r>
              <a:rPr lang="en-US" altLang="en-US" sz="2000">
                <a:solidFill>
                  <a:srgbClr val="CC3399"/>
                </a:solidFill>
                <a:latin typeface="Arial" charset="0"/>
                <a:cs typeface="Arial" charset="0"/>
              </a:rPr>
              <a:t>several different things </a:t>
            </a:r>
            <a:endParaRPr lang="en-US" altLang="en-US" sz="2000" smtClean="0">
              <a:latin typeface="Arial" charset="0"/>
              <a:cs typeface="Arial" charset="0"/>
            </a:endParaRPr>
          </a:p>
          <a:p>
            <a:pPr lvl="1" algn="just" eaLnBrk="1" hangingPunct="1">
              <a:lnSpc>
                <a:spcPct val="110000"/>
              </a:lnSpc>
              <a:spcBef>
                <a:spcPts val="600"/>
              </a:spcBef>
              <a:buSzPct val="120000"/>
              <a:defRPr/>
            </a:pPr>
            <a:r>
              <a:rPr lang="en-US" altLang="en-US" sz="1600" smtClean="0">
                <a:latin typeface="Arial" charset="0"/>
                <a:cs typeface="Arial" charset="0"/>
              </a:rPr>
              <a:t>the </a:t>
            </a:r>
            <a:r>
              <a:rPr lang="en-US" altLang="en-US" sz="1600">
                <a:latin typeface="Arial" charset="0"/>
                <a:cs typeface="Arial" charset="0"/>
              </a:rPr>
              <a:t>compiler </a:t>
            </a:r>
            <a:r>
              <a:rPr lang="en-US" altLang="en-US" sz="1600">
                <a:solidFill>
                  <a:srgbClr val="CC3399"/>
                </a:solidFill>
                <a:latin typeface="Arial" charset="0"/>
                <a:cs typeface="Arial" charset="0"/>
              </a:rPr>
              <a:t>automatically figures out </a:t>
            </a:r>
            <a:r>
              <a:rPr lang="en-US" altLang="en-US" sz="1600">
                <a:latin typeface="Arial" charset="0"/>
                <a:cs typeface="Arial" charset="0"/>
              </a:rPr>
              <a:t>which </a:t>
            </a:r>
            <a:r>
              <a:rPr lang="en-US" altLang="en-US" sz="1600">
                <a:solidFill>
                  <a:srgbClr val="CC3399"/>
                </a:solidFill>
                <a:latin typeface="Arial" charset="0"/>
                <a:cs typeface="Arial" charset="0"/>
              </a:rPr>
              <a:t>version</a:t>
            </a:r>
            <a:r>
              <a:rPr lang="en-US" altLang="en-US" sz="1600">
                <a:latin typeface="Arial" charset="0"/>
                <a:cs typeface="Arial" charset="0"/>
              </a:rPr>
              <a:t> you wanted. </a:t>
            </a:r>
          </a:p>
          <a:p>
            <a:pPr algn="just" eaLnBrk="1" hangingPunct="1">
              <a:lnSpc>
                <a:spcPct val="110000"/>
              </a:lnSpc>
              <a:spcBef>
                <a:spcPts val="600"/>
              </a:spcBef>
              <a:buSzPct val="120000"/>
              <a:buFont typeface="Wingdings" panose="05000000000000000000" pitchFamily="2" charset="2"/>
              <a:buBlip>
                <a:blip r:embed="rId3"/>
              </a:buBlip>
              <a:defRPr/>
            </a:pPr>
            <a:r>
              <a:rPr lang="en-US" altLang="en-US" sz="2000">
                <a:latin typeface="Arial" charset="0"/>
                <a:cs typeface="Arial" charset="0"/>
              </a:rPr>
              <a:t>There are several forms of polymorphism supported in Java, </a:t>
            </a:r>
            <a:r>
              <a:rPr lang="en-US" altLang="en-US" sz="2000">
                <a:solidFill>
                  <a:srgbClr val="CC3399"/>
                </a:solidFill>
                <a:latin typeface="Arial" charset="0"/>
                <a:cs typeface="Arial" charset="0"/>
              </a:rPr>
              <a:t>shadowing</a:t>
            </a:r>
            <a:r>
              <a:rPr lang="en-US" altLang="en-US" sz="2000">
                <a:latin typeface="Arial" charset="0"/>
                <a:cs typeface="Arial" charset="0"/>
              </a:rPr>
              <a:t>, </a:t>
            </a:r>
            <a:r>
              <a:rPr lang="en-US" altLang="en-US" sz="2000">
                <a:solidFill>
                  <a:srgbClr val="CC3399"/>
                </a:solidFill>
                <a:latin typeface="Arial" charset="0"/>
                <a:cs typeface="Arial" charset="0"/>
              </a:rPr>
              <a:t>overriding</a:t>
            </a:r>
            <a:r>
              <a:rPr lang="en-US" altLang="en-US" sz="2000">
                <a:latin typeface="Arial" charset="0"/>
                <a:cs typeface="Arial" charset="0"/>
              </a:rPr>
              <a:t>, and </a:t>
            </a:r>
            <a:r>
              <a:rPr lang="en-US" altLang="en-US" sz="2000" smtClean="0">
                <a:solidFill>
                  <a:srgbClr val="CC3399"/>
                </a:solidFill>
                <a:latin typeface="Arial" charset="0"/>
                <a:cs typeface="Arial" charset="0"/>
              </a:rPr>
              <a:t>overloading.</a:t>
            </a:r>
            <a:endParaRPr lang="en-US" altLang="en-US" sz="2000">
              <a:solidFill>
                <a:srgbClr val="CC3399"/>
              </a:solidFill>
              <a:latin typeface="Arial" charset="0"/>
              <a:cs typeface="Arial" charset="0"/>
            </a:endParaRPr>
          </a:p>
        </p:txBody>
      </p:sp>
      <p:sp>
        <p:nvSpPr>
          <p:cNvPr id="20484" name="Slide Number Placeholder 3"/>
          <p:cNvSpPr>
            <a:spLocks noGrp="1"/>
          </p:cNvSpPr>
          <p:nvPr>
            <p:ph type="sldNum" sz="quarter" idx="4294967295"/>
          </p:nvPr>
        </p:nvSpPr>
        <p:spPr bwMode="auto">
          <a:xfrm>
            <a:off x="38100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B971BE1A-9B00-4071-8B75-37446D2B632E}" type="slidenum">
              <a:rPr lang="en-US" altLang="en-US" sz="1200" smtClean="0">
                <a:solidFill>
                  <a:srgbClr val="898989"/>
                </a:solidFill>
              </a:rPr>
              <a:pPr>
                <a:spcBef>
                  <a:spcPct val="0"/>
                </a:spcBef>
                <a:buSzTx/>
                <a:buFontTx/>
                <a:buNone/>
              </a:pPr>
              <a:t>7</a:t>
            </a:fld>
            <a:endParaRPr lang="en-US" altLang="en-US" sz="1200" smtClean="0">
              <a:solidFill>
                <a:srgbClr val="898989"/>
              </a:solidFill>
            </a:endParaRPr>
          </a:p>
        </p:txBody>
      </p:sp>
      <p:pic>
        <p:nvPicPr>
          <p:cNvPr id="20485" name="Picture 6" descr="http://i0.wp.com/java9s.com/wp-content/uploads/2012/06/Polymorphism-example.jpg?fit=1024%2C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3962400"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Callout 2 (Accent Bar) 5"/>
          <p:cNvSpPr/>
          <p:nvPr/>
        </p:nvSpPr>
        <p:spPr>
          <a:xfrm>
            <a:off x="4289425" y="1143000"/>
            <a:ext cx="4702175" cy="936625"/>
          </a:xfrm>
          <a:prstGeom prst="accentCallout2">
            <a:avLst>
              <a:gd name="adj1" fmla="val 18750"/>
              <a:gd name="adj2" fmla="val -1617"/>
              <a:gd name="adj3" fmla="val 35330"/>
              <a:gd name="adj4" fmla="val -13377"/>
              <a:gd name="adj5" fmla="val 92510"/>
              <a:gd name="adj6" fmla="val -14903"/>
            </a:avLst>
          </a:prstGeom>
          <a:solidFill>
            <a:schemeClr val="bg1"/>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10000"/>
              </a:lnSpc>
              <a:spcBef>
                <a:spcPts val="600"/>
              </a:spcBef>
              <a:buSzPct val="120000"/>
              <a:defRPr/>
            </a:pPr>
            <a:r>
              <a:rPr lang="en-US" altLang="en-US" sz="2000">
                <a:solidFill>
                  <a:prstClr val="black"/>
                </a:solidFill>
                <a:latin typeface="Arial" charset="0"/>
                <a:cs typeface="Arial" charset="0"/>
              </a:rPr>
              <a:t>Polymorphism  is a generic term for </a:t>
            </a:r>
            <a:r>
              <a:rPr lang="en-US" altLang="en-US" sz="2000">
                <a:solidFill>
                  <a:srgbClr val="CC3399"/>
                </a:solidFill>
                <a:latin typeface="Arial" charset="0"/>
                <a:cs typeface="Arial" charset="0"/>
              </a:rPr>
              <a:t>having many forms</a:t>
            </a:r>
            <a:r>
              <a:rPr lang="en-US" altLang="en-US" sz="2000">
                <a:solidFill>
                  <a:prstClr val="black"/>
                </a:solidFill>
                <a:latin typeface="Arial" charset="0"/>
                <a:cs typeface="Arial" charset="0"/>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488126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defRPr/>
            </a:pPr>
            <a:r>
              <a:rPr lang="en-US" altLang="en-US" smtClean="0">
                <a:cs typeface="Arial" charset="0"/>
              </a:rPr>
              <a:t>Polymorphism example</a:t>
            </a:r>
          </a:p>
        </p:txBody>
      </p:sp>
      <p:sp>
        <p:nvSpPr>
          <p:cNvPr id="5" name="Content Placeholder 4"/>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8</a:t>
            </a:fld>
            <a:endParaRPr lang="en-US"/>
          </a:p>
        </p:txBody>
      </p:sp>
      <p:grpSp>
        <p:nvGrpSpPr>
          <p:cNvPr id="38916" name="Group 3"/>
          <p:cNvGrpSpPr>
            <a:grpSpLocks/>
          </p:cNvGrpSpPr>
          <p:nvPr/>
        </p:nvGrpSpPr>
        <p:grpSpPr bwMode="auto">
          <a:xfrm>
            <a:off x="3124200" y="1143000"/>
            <a:ext cx="2362200" cy="2057400"/>
            <a:chOff x="2971800" y="1219200"/>
            <a:chExt cx="2362200" cy="2057400"/>
          </a:xfrm>
        </p:grpSpPr>
        <p:sp>
          <p:nvSpPr>
            <p:cNvPr id="2" name="Rectangle 1"/>
            <p:cNvSpPr/>
            <p:nvPr/>
          </p:nvSpPr>
          <p:spPr>
            <a:xfrm>
              <a:off x="2971800" y="1219200"/>
              <a:ext cx="2362200" cy="539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a:solidFill>
                    <a:schemeClr val="tx1"/>
                  </a:solidFill>
                  <a:latin typeface="Arial" panose="020B0604020202020204" pitchFamily="34" charset="0"/>
                  <a:cs typeface="Arial" panose="020B0604020202020204" pitchFamily="34" charset="0"/>
                </a:rPr>
                <a:t>&lt;&lt;Abstract&gt;&gt;</a:t>
              </a:r>
            </a:p>
            <a:p>
              <a:pPr algn="ctr" eaLnBrk="1" hangingPunct="1">
                <a:defRPr/>
              </a:pPr>
              <a:r>
                <a:rPr lang="en-US" sz="1600" b="1">
                  <a:solidFill>
                    <a:schemeClr val="tx1"/>
                  </a:solidFill>
                  <a:latin typeface="Arial" panose="020B0604020202020204" pitchFamily="34" charset="0"/>
                  <a:cs typeface="Arial" panose="020B0604020202020204" pitchFamily="34" charset="0"/>
                </a:rPr>
                <a:t>Shap</a:t>
              </a:r>
            </a:p>
          </p:txBody>
        </p:sp>
        <p:sp>
          <p:nvSpPr>
            <p:cNvPr id="6" name="Rectangle 5"/>
            <p:cNvSpPr/>
            <p:nvPr/>
          </p:nvSpPr>
          <p:spPr>
            <a:xfrm>
              <a:off x="2971800" y="1758950"/>
              <a:ext cx="2362200" cy="374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1600">
                  <a:solidFill>
                    <a:schemeClr val="tx1"/>
                  </a:solidFill>
                  <a:latin typeface="Arial" panose="020B0604020202020204" pitchFamily="34" charset="0"/>
                  <a:cs typeface="Arial" panose="020B0604020202020204" pitchFamily="34" charset="0"/>
                </a:rPr>
                <a:t>- String Color</a:t>
              </a:r>
            </a:p>
          </p:txBody>
        </p:sp>
        <p:sp>
          <p:nvSpPr>
            <p:cNvPr id="8" name="Rectangle 7"/>
            <p:cNvSpPr/>
            <p:nvPr/>
          </p:nvSpPr>
          <p:spPr>
            <a:xfrm>
              <a:off x="2971800" y="2133600"/>
              <a:ext cx="23622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1600">
                  <a:solidFill>
                    <a:schemeClr val="tx1"/>
                  </a:solidFill>
                  <a:latin typeface="Arial" panose="020B0604020202020204" pitchFamily="34" charset="0"/>
                  <a:cs typeface="Arial" panose="020B0604020202020204" pitchFamily="34" charset="0"/>
                </a:rPr>
                <a:t>Shap(Color)</a:t>
              </a:r>
            </a:p>
            <a:p>
              <a:pPr eaLnBrk="1" hangingPunct="1">
                <a:defRPr/>
              </a:pPr>
              <a:r>
                <a:rPr lang="en-US" sz="1600">
                  <a:solidFill>
                    <a:schemeClr val="tx1"/>
                  </a:solidFill>
                  <a:latin typeface="Arial" panose="020B0604020202020204" pitchFamily="34" charset="0"/>
                  <a:cs typeface="Arial" panose="020B0604020202020204" pitchFamily="34" charset="0"/>
                </a:rPr>
                <a:t>+ String getColor()</a:t>
              </a:r>
            </a:p>
            <a:p>
              <a:pPr eaLnBrk="1" hangingPunct="1">
                <a:defRPr/>
              </a:pPr>
              <a:r>
                <a:rPr lang="en-US" sz="1600">
                  <a:solidFill>
                    <a:schemeClr val="tx1"/>
                  </a:solidFill>
                  <a:latin typeface="Arial" panose="020B0604020202020204" pitchFamily="34" charset="0"/>
                  <a:cs typeface="Arial" panose="020B0604020202020204" pitchFamily="34" charset="0"/>
                </a:rPr>
                <a:t>+ void setColor()</a:t>
              </a:r>
            </a:p>
            <a:p>
              <a:pPr eaLnBrk="1" hangingPunct="1">
                <a:defRPr/>
              </a:pPr>
              <a:r>
                <a:rPr lang="en-US" sz="1600">
                  <a:solidFill>
                    <a:schemeClr val="tx1"/>
                  </a:solidFill>
                  <a:latin typeface="Arial" panose="020B0604020202020204" pitchFamily="34" charset="0"/>
                  <a:cs typeface="Arial" panose="020B0604020202020204" pitchFamily="34" charset="0"/>
                </a:rPr>
                <a:t>+ abstract String draw()</a:t>
              </a:r>
            </a:p>
          </p:txBody>
        </p:sp>
      </p:grpSp>
      <p:grpSp>
        <p:nvGrpSpPr>
          <p:cNvPr id="38917" name="Group 9"/>
          <p:cNvGrpSpPr>
            <a:grpSpLocks/>
          </p:cNvGrpSpPr>
          <p:nvPr/>
        </p:nvGrpSpPr>
        <p:grpSpPr bwMode="auto">
          <a:xfrm>
            <a:off x="990600" y="3810000"/>
            <a:ext cx="2362200" cy="2057400"/>
            <a:chOff x="2971800" y="1219200"/>
            <a:chExt cx="2362200" cy="2057400"/>
          </a:xfrm>
        </p:grpSpPr>
        <p:sp>
          <p:nvSpPr>
            <p:cNvPr id="11" name="Rectangle 10"/>
            <p:cNvSpPr/>
            <p:nvPr/>
          </p:nvSpPr>
          <p:spPr>
            <a:xfrm>
              <a:off x="2971800" y="1219200"/>
              <a:ext cx="2362200" cy="539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Arial" panose="020B0604020202020204" pitchFamily="34" charset="0"/>
                  <a:cs typeface="Arial" panose="020B0604020202020204" pitchFamily="34" charset="0"/>
                </a:rPr>
                <a:t>Circle</a:t>
              </a:r>
            </a:p>
          </p:txBody>
        </p:sp>
        <p:sp>
          <p:nvSpPr>
            <p:cNvPr id="12" name="Rectangle 11"/>
            <p:cNvSpPr/>
            <p:nvPr/>
          </p:nvSpPr>
          <p:spPr>
            <a:xfrm>
              <a:off x="2971800" y="1758950"/>
              <a:ext cx="2362200" cy="374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1600">
                  <a:solidFill>
                    <a:schemeClr val="tx1"/>
                  </a:solidFill>
                  <a:latin typeface="Arial" panose="020B0604020202020204" pitchFamily="34" charset="0"/>
                  <a:cs typeface="Arial" panose="020B0604020202020204" pitchFamily="34" charset="0"/>
                </a:rPr>
                <a:t>	</a:t>
              </a:r>
            </a:p>
          </p:txBody>
        </p:sp>
        <p:sp>
          <p:nvSpPr>
            <p:cNvPr id="13" name="Rectangle 12"/>
            <p:cNvSpPr/>
            <p:nvPr/>
          </p:nvSpPr>
          <p:spPr>
            <a:xfrm>
              <a:off x="2971800" y="2133600"/>
              <a:ext cx="23622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endParaRPr lang="en-US" sz="1600">
                <a:solidFill>
                  <a:schemeClr val="tx1"/>
                </a:solidFill>
                <a:latin typeface="Arial" panose="020B0604020202020204" pitchFamily="34" charset="0"/>
                <a:cs typeface="Arial" panose="020B0604020202020204" pitchFamily="34" charset="0"/>
              </a:endParaRPr>
            </a:p>
          </p:txBody>
        </p:sp>
      </p:grpSp>
      <p:grpSp>
        <p:nvGrpSpPr>
          <p:cNvPr id="38918" name="Group 13"/>
          <p:cNvGrpSpPr>
            <a:grpSpLocks/>
          </p:cNvGrpSpPr>
          <p:nvPr/>
        </p:nvGrpSpPr>
        <p:grpSpPr bwMode="auto">
          <a:xfrm>
            <a:off x="4495800" y="3810000"/>
            <a:ext cx="2362200" cy="2057400"/>
            <a:chOff x="2971800" y="1219200"/>
            <a:chExt cx="2362200" cy="2057400"/>
          </a:xfrm>
        </p:grpSpPr>
        <p:sp>
          <p:nvSpPr>
            <p:cNvPr id="15" name="Rectangle 14"/>
            <p:cNvSpPr/>
            <p:nvPr/>
          </p:nvSpPr>
          <p:spPr>
            <a:xfrm>
              <a:off x="2971800" y="1219200"/>
              <a:ext cx="2362200" cy="539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Arial" panose="020B0604020202020204" pitchFamily="34" charset="0"/>
                  <a:cs typeface="Arial" panose="020B0604020202020204" pitchFamily="34" charset="0"/>
                </a:rPr>
                <a:t>Rectangle </a:t>
              </a:r>
            </a:p>
          </p:txBody>
        </p:sp>
        <p:sp>
          <p:nvSpPr>
            <p:cNvPr id="16" name="Rectangle 15"/>
            <p:cNvSpPr/>
            <p:nvPr/>
          </p:nvSpPr>
          <p:spPr>
            <a:xfrm>
              <a:off x="2971800" y="1758950"/>
              <a:ext cx="2362200" cy="374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en-US" sz="1600">
                  <a:solidFill>
                    <a:schemeClr val="tx1"/>
                  </a:solidFill>
                  <a:latin typeface="Arial" panose="020B0604020202020204" pitchFamily="34" charset="0"/>
                  <a:cs typeface="Arial" panose="020B0604020202020204" pitchFamily="34" charset="0"/>
                </a:rPr>
                <a:t>	</a:t>
              </a:r>
            </a:p>
          </p:txBody>
        </p:sp>
        <p:sp>
          <p:nvSpPr>
            <p:cNvPr id="17" name="Rectangle 16"/>
            <p:cNvSpPr/>
            <p:nvPr/>
          </p:nvSpPr>
          <p:spPr>
            <a:xfrm>
              <a:off x="2971800" y="2133600"/>
              <a:ext cx="23622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endParaRPr lang="en-US" sz="1600">
                <a:solidFill>
                  <a:schemeClr val="tx1"/>
                </a:solidFill>
                <a:latin typeface="Arial" panose="020B0604020202020204" pitchFamily="34" charset="0"/>
                <a:cs typeface="Arial" panose="020B0604020202020204" pitchFamily="34" charset="0"/>
              </a:endParaRPr>
            </a:p>
          </p:txBody>
        </p:sp>
      </p:grpSp>
      <p:cxnSp>
        <p:nvCxnSpPr>
          <p:cNvPr id="9" name="Straight Arrow Connector 8"/>
          <p:cNvCxnSpPr>
            <a:stCxn id="11" idx="0"/>
            <a:endCxn id="8" idx="2"/>
          </p:cNvCxnSpPr>
          <p:nvPr/>
        </p:nvCxnSpPr>
        <p:spPr>
          <a:xfrm flipV="1">
            <a:off x="2171700" y="3200400"/>
            <a:ext cx="2133600" cy="609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0"/>
            <a:endCxn id="8" idx="2"/>
          </p:cNvCxnSpPr>
          <p:nvPr/>
        </p:nvCxnSpPr>
        <p:spPr>
          <a:xfrm flipH="1" flipV="1">
            <a:off x="4305300" y="3200400"/>
            <a:ext cx="1371600" cy="609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173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defRPr/>
            </a:pPr>
            <a:r>
              <a:rPr lang="en-US" altLang="en-US" smtClean="0">
                <a:cs typeface="Arial" charset="0"/>
              </a:rPr>
              <a:t>Polymorphism example </a:t>
            </a:r>
            <a:r>
              <a:rPr lang="en-US" altLang="en-US" sz="2000" smtClean="0">
                <a:solidFill>
                  <a:prstClr val="black"/>
                </a:solidFill>
                <a:cs typeface="Arial" charset="0"/>
              </a:rPr>
              <a:t>(1/4</a:t>
            </a:r>
            <a:r>
              <a:rPr lang="en-US" altLang="en-US" sz="2000">
                <a:solidFill>
                  <a:prstClr val="black"/>
                </a:solidFill>
                <a:cs typeface="Arial" charset="0"/>
              </a:rPr>
              <a:t>)</a:t>
            </a:r>
            <a:endParaRPr lang="en-US" altLang="en-US" smtClean="0">
              <a:cs typeface="Arial" charset="0"/>
            </a:endParaRPr>
          </a:p>
        </p:txBody>
      </p:sp>
      <p:sp>
        <p:nvSpPr>
          <p:cNvPr id="45059" name="Rectangle 3"/>
          <p:cNvSpPr>
            <a:spLocks noGrp="1" noChangeArrowheads="1"/>
          </p:cNvSpPr>
          <p:nvPr>
            <p:ph idx="1"/>
          </p:nvPr>
        </p:nvSpPr>
        <p:spPr>
          <a:extLst/>
        </p:spPr>
        <p:style>
          <a:lnRef idx="1">
            <a:schemeClr val="accent3"/>
          </a:lnRef>
          <a:fillRef idx="2">
            <a:schemeClr val="accent3"/>
          </a:fillRef>
          <a:effectRef idx="1">
            <a:schemeClr val="accent3"/>
          </a:effectRef>
          <a:fontRef idx="minor">
            <a:schemeClr val="dk1"/>
          </a:fontRef>
        </p:style>
        <p:txBody>
          <a:bodyPr/>
          <a:lstStyle/>
          <a:p>
            <a:pPr marL="0" indent="0">
              <a:buFont typeface="Wingdings" panose="05000000000000000000" pitchFamily="2" charset="2"/>
              <a:buNone/>
              <a:defRPr/>
            </a:pP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abstract</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Shape {</a:t>
            </a:r>
          </a:p>
          <a:p>
            <a:pPr marL="400050" lvl="1" indent="0">
              <a:buFont typeface="Wingdings" panose="05000000000000000000" pitchFamily="2" charset="2"/>
              <a:buNone/>
              <a:defRPr/>
            </a:pPr>
            <a:r>
              <a:rPr lang="en-US" sz="1600" b="1">
                <a:solidFill>
                  <a:srgbClr val="7F0055"/>
                </a:solidFill>
                <a:latin typeface="Consolas"/>
              </a:rPr>
              <a:t>private</a:t>
            </a:r>
            <a:r>
              <a:rPr lang="en-US" sz="1600" b="1">
                <a:solidFill>
                  <a:srgbClr val="000000"/>
                </a:solidFill>
                <a:latin typeface="Consolas"/>
              </a:rPr>
              <a:t> String </a:t>
            </a:r>
            <a:r>
              <a:rPr lang="en-US" sz="1600" b="1">
                <a:solidFill>
                  <a:srgbClr val="0000C0"/>
                </a:solidFill>
                <a:latin typeface="Consolas"/>
              </a:rPr>
              <a:t>c</a:t>
            </a:r>
            <a:r>
              <a:rPr lang="en-US" sz="1600" b="1" smtClean="0">
                <a:solidFill>
                  <a:srgbClr val="0000C0"/>
                </a:solidFill>
                <a:latin typeface="Consolas"/>
              </a:rPr>
              <a:t>olor</a:t>
            </a:r>
            <a:r>
              <a:rPr lang="en-US" sz="1600" b="1">
                <a:solidFill>
                  <a:srgbClr val="000000"/>
                </a:solidFill>
                <a:latin typeface="Consolas"/>
              </a:rPr>
              <a:t>;</a:t>
            </a:r>
          </a:p>
          <a:p>
            <a:pPr marL="400050" lvl="1" indent="0">
              <a:buFont typeface="Wingdings" panose="05000000000000000000" pitchFamily="2" charset="2"/>
              <a:buNone/>
              <a:defRPr/>
            </a:pPr>
            <a:endParaRPr lang="en-US" sz="1600">
              <a:latin typeface="Consolas"/>
            </a:endParaRPr>
          </a:p>
          <a:p>
            <a:pPr marL="400050" lvl="1" indent="0">
              <a:buFont typeface="Wingdings" panose="05000000000000000000" pitchFamily="2" charset="2"/>
              <a:buNone/>
              <a:defRPr/>
            </a:pPr>
            <a:r>
              <a:rPr lang="en-US" sz="1600" b="1">
                <a:solidFill>
                  <a:srgbClr val="7F0055"/>
                </a:solidFill>
                <a:latin typeface="Consolas"/>
              </a:rPr>
              <a:t>public</a:t>
            </a:r>
            <a:r>
              <a:rPr lang="en-US" sz="1600" b="1">
                <a:solidFill>
                  <a:srgbClr val="000000"/>
                </a:solidFill>
                <a:latin typeface="Consolas"/>
              </a:rPr>
              <a:t> Shape(String </a:t>
            </a:r>
            <a:r>
              <a:rPr lang="en-US" sz="1600" b="1">
                <a:solidFill>
                  <a:srgbClr val="6A3E3E"/>
                </a:solidFill>
                <a:latin typeface="Consolas"/>
              </a:rPr>
              <a:t>color</a:t>
            </a:r>
            <a:r>
              <a:rPr lang="en-US" sz="1600" b="1">
                <a:solidFill>
                  <a:srgbClr val="000000"/>
                </a:solidFill>
                <a:latin typeface="Consolas"/>
              </a:rPr>
              <a:t>) {</a:t>
            </a:r>
          </a:p>
          <a:p>
            <a:pPr marL="400050" lvl="1" indent="0">
              <a:buFont typeface="Wingdings" panose="05000000000000000000" pitchFamily="2" charset="2"/>
              <a:buNone/>
              <a:defRPr/>
            </a:pPr>
            <a:r>
              <a:rPr lang="en-US" sz="1600" b="1" smtClean="0">
                <a:solidFill>
                  <a:srgbClr val="7F0055"/>
                </a:solidFill>
                <a:latin typeface="Consolas"/>
              </a:rPr>
              <a:t>		this</a:t>
            </a:r>
            <a:r>
              <a:rPr lang="en-US" sz="1600" b="1" smtClean="0">
                <a:solidFill>
                  <a:srgbClr val="000000"/>
                </a:solidFill>
                <a:latin typeface="Consolas"/>
              </a:rPr>
              <a:t>.setColor(</a:t>
            </a:r>
            <a:r>
              <a:rPr lang="en-US" sz="1600" b="1" smtClean="0">
                <a:solidFill>
                  <a:srgbClr val="6A3E3E"/>
                </a:solidFill>
                <a:latin typeface="Consolas"/>
              </a:rPr>
              <a:t>color</a:t>
            </a:r>
            <a:r>
              <a:rPr lang="en-US" sz="1600" b="1">
                <a:solidFill>
                  <a:srgbClr val="000000"/>
                </a:solidFill>
                <a:latin typeface="Consolas"/>
              </a:rPr>
              <a:t>);</a:t>
            </a:r>
          </a:p>
          <a:p>
            <a:pPr marL="400050" lvl="1" indent="0">
              <a:buFont typeface="Wingdings" panose="05000000000000000000" pitchFamily="2" charset="2"/>
              <a:buNone/>
              <a:defRPr/>
            </a:pPr>
            <a:r>
              <a:rPr lang="en-US" sz="1600">
                <a:solidFill>
                  <a:srgbClr val="000000"/>
                </a:solidFill>
                <a:latin typeface="Consolas"/>
              </a:rPr>
              <a:t>}</a:t>
            </a:r>
          </a:p>
          <a:p>
            <a:pPr marL="400050" lvl="1" indent="0">
              <a:buFont typeface="Wingdings" panose="05000000000000000000" pitchFamily="2" charset="2"/>
              <a:buNone/>
              <a:defRPr/>
            </a:pPr>
            <a:endParaRPr lang="en-US" sz="1600">
              <a:latin typeface="Consolas"/>
            </a:endParaRPr>
          </a:p>
          <a:p>
            <a:pPr marL="400050" lvl="1" indent="0">
              <a:buFont typeface="Wingdings" panose="05000000000000000000" pitchFamily="2" charset="2"/>
              <a:buNone/>
              <a:defRPr/>
            </a:pPr>
            <a:r>
              <a:rPr lang="en-US" sz="1600" b="1">
                <a:solidFill>
                  <a:srgbClr val="7F0055"/>
                </a:solidFill>
                <a:latin typeface="Consolas"/>
              </a:rPr>
              <a:t>public</a:t>
            </a:r>
            <a:r>
              <a:rPr lang="en-US" sz="1600" b="1">
                <a:solidFill>
                  <a:srgbClr val="000000"/>
                </a:solidFill>
                <a:latin typeface="Consolas"/>
              </a:rPr>
              <a:t> String getColor() {</a:t>
            </a:r>
          </a:p>
          <a:p>
            <a:pPr marL="400050" lvl="1" indent="0">
              <a:buFont typeface="Wingdings" panose="05000000000000000000" pitchFamily="2" charset="2"/>
              <a:buNone/>
              <a:defRPr/>
            </a:pPr>
            <a:r>
              <a:rPr lang="en-US" sz="1600" b="1" smtClean="0">
                <a:solidFill>
                  <a:srgbClr val="7F0055"/>
                </a:solidFill>
                <a:latin typeface="Consolas"/>
              </a:rPr>
              <a:t>		return</a:t>
            </a:r>
            <a:r>
              <a:rPr lang="en-US" sz="1600" b="1" smtClean="0">
                <a:solidFill>
                  <a:srgbClr val="000000"/>
                </a:solidFill>
                <a:latin typeface="Consolas"/>
              </a:rPr>
              <a:t> </a:t>
            </a:r>
            <a:r>
              <a:rPr lang="en-US" sz="1600" b="1">
                <a:solidFill>
                  <a:srgbClr val="0000C0"/>
                </a:solidFill>
                <a:latin typeface="Consolas"/>
              </a:rPr>
              <a:t>Color</a:t>
            </a:r>
            <a:r>
              <a:rPr lang="en-US" sz="1600" b="1">
                <a:solidFill>
                  <a:srgbClr val="000000"/>
                </a:solidFill>
                <a:latin typeface="Consolas"/>
              </a:rPr>
              <a:t>;</a:t>
            </a:r>
          </a:p>
          <a:p>
            <a:pPr marL="400050" lvl="1" indent="0">
              <a:buFont typeface="Wingdings" panose="05000000000000000000" pitchFamily="2" charset="2"/>
              <a:buNone/>
              <a:defRPr/>
            </a:pPr>
            <a:r>
              <a:rPr lang="en-US" sz="1600">
                <a:solidFill>
                  <a:srgbClr val="000000"/>
                </a:solidFill>
                <a:latin typeface="Consolas"/>
              </a:rPr>
              <a:t>}</a:t>
            </a:r>
          </a:p>
          <a:p>
            <a:pPr marL="400050" lvl="1" indent="0">
              <a:buFont typeface="Wingdings" panose="05000000000000000000" pitchFamily="2" charset="2"/>
              <a:buNone/>
              <a:defRPr/>
            </a:pPr>
            <a:endParaRPr lang="en-US" sz="1600">
              <a:latin typeface="Consolas"/>
            </a:endParaRPr>
          </a:p>
          <a:p>
            <a:pPr marL="400050" lvl="1" indent="0">
              <a:buFont typeface="Wingdings" panose="05000000000000000000" pitchFamily="2" charset="2"/>
              <a:buNone/>
              <a:defRPr/>
            </a:pP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setColor(String </a:t>
            </a:r>
            <a:r>
              <a:rPr lang="en-US" sz="1600" b="1">
                <a:solidFill>
                  <a:srgbClr val="6A3E3E"/>
                </a:solidFill>
                <a:latin typeface="Consolas"/>
              </a:rPr>
              <a:t>color</a:t>
            </a:r>
            <a:r>
              <a:rPr lang="en-US" sz="1600" b="1">
                <a:solidFill>
                  <a:srgbClr val="000000"/>
                </a:solidFill>
                <a:latin typeface="Consolas"/>
              </a:rPr>
              <a:t>) {</a:t>
            </a:r>
          </a:p>
          <a:p>
            <a:pPr marL="400050" lvl="1" indent="0">
              <a:buFont typeface="Wingdings" panose="05000000000000000000" pitchFamily="2" charset="2"/>
              <a:buNone/>
              <a:defRPr/>
            </a:pPr>
            <a:r>
              <a:rPr lang="en-US" sz="1600" smtClean="0">
                <a:solidFill>
                  <a:srgbClr val="0000C0"/>
                </a:solidFill>
                <a:latin typeface="Consolas"/>
              </a:rPr>
              <a:t>		Color</a:t>
            </a:r>
            <a:r>
              <a:rPr lang="en-US" sz="1600" smtClean="0">
                <a:solidFill>
                  <a:srgbClr val="000000"/>
                </a:solidFill>
                <a:latin typeface="Consolas"/>
              </a:rPr>
              <a:t> </a:t>
            </a:r>
            <a:r>
              <a:rPr lang="en-US" sz="1600">
                <a:solidFill>
                  <a:srgbClr val="000000"/>
                </a:solidFill>
                <a:latin typeface="Consolas"/>
              </a:rPr>
              <a:t>= </a:t>
            </a:r>
            <a:r>
              <a:rPr lang="en-US" sz="1600">
                <a:solidFill>
                  <a:srgbClr val="6A3E3E"/>
                </a:solidFill>
                <a:latin typeface="Consolas"/>
              </a:rPr>
              <a:t>color</a:t>
            </a:r>
            <a:r>
              <a:rPr lang="en-US" sz="1600">
                <a:solidFill>
                  <a:srgbClr val="000000"/>
                </a:solidFill>
                <a:latin typeface="Consolas"/>
              </a:rPr>
              <a:t>;</a:t>
            </a:r>
          </a:p>
          <a:p>
            <a:pPr marL="400050" lvl="1" indent="0">
              <a:buFont typeface="Wingdings" panose="05000000000000000000" pitchFamily="2" charset="2"/>
              <a:buNone/>
              <a:defRPr/>
            </a:pPr>
            <a:r>
              <a:rPr lang="en-US" sz="1600">
                <a:solidFill>
                  <a:srgbClr val="000000"/>
                </a:solidFill>
                <a:latin typeface="Consolas"/>
              </a:rPr>
              <a:t>}</a:t>
            </a:r>
          </a:p>
          <a:p>
            <a:pPr marL="400050" lvl="1" indent="0">
              <a:buFont typeface="Wingdings" panose="05000000000000000000" pitchFamily="2" charset="2"/>
              <a:buNone/>
              <a:defRPr/>
            </a:pPr>
            <a:r>
              <a:rPr lang="en-US" sz="1600">
                <a:solidFill>
                  <a:srgbClr val="3F7F5F"/>
                </a:solidFill>
                <a:highlight>
                  <a:srgbClr val="E8F2FE"/>
                </a:highlight>
                <a:latin typeface="Consolas"/>
              </a:rPr>
              <a:t>// abstract method</a:t>
            </a:r>
            <a:endParaRPr lang="en-US" sz="1600">
              <a:latin typeface="Consolas"/>
            </a:endParaRPr>
          </a:p>
          <a:p>
            <a:pPr marL="400050" lvl="1" indent="0">
              <a:buFont typeface="Wingdings" panose="05000000000000000000" pitchFamily="2" charset="2"/>
              <a:buNone/>
              <a:defRPr/>
            </a:pPr>
            <a:r>
              <a:rPr lang="en-US" sz="1600" b="1">
                <a:solidFill>
                  <a:srgbClr val="7F0055"/>
                </a:solidFill>
                <a:latin typeface="Consolas"/>
              </a:rPr>
              <a:t>abstract</a:t>
            </a:r>
            <a:r>
              <a:rPr lang="en-US" sz="1600" b="1">
                <a:solidFill>
                  <a:srgbClr val="000000"/>
                </a:solidFill>
                <a:latin typeface="Consolas"/>
              </a:rPr>
              <a:t> </a:t>
            </a:r>
            <a:r>
              <a:rPr lang="en-US" sz="1600" b="1">
                <a:solidFill>
                  <a:srgbClr val="7F0055"/>
                </a:solidFill>
                <a:latin typeface="Consolas"/>
              </a:rPr>
              <a:t>public</a:t>
            </a:r>
            <a:r>
              <a:rPr lang="en-US" sz="1600" b="1">
                <a:solidFill>
                  <a:srgbClr val="000000"/>
                </a:solidFill>
                <a:latin typeface="Consolas"/>
              </a:rPr>
              <a:t> String draw</a:t>
            </a:r>
            <a:r>
              <a:rPr lang="en-US" sz="1600" b="1" smtClean="0">
                <a:solidFill>
                  <a:srgbClr val="000000"/>
                </a:solidFill>
                <a:latin typeface="Consolas"/>
              </a:rPr>
              <a:t>();</a:t>
            </a:r>
            <a:endParaRPr lang="en-US" sz="1200" b="1">
              <a:solidFill>
                <a:srgbClr val="000000"/>
              </a:solidFill>
              <a:latin typeface="Consolas"/>
            </a:endParaRPr>
          </a:p>
          <a:p>
            <a:pPr marL="0" indent="0">
              <a:buFont typeface="Wingdings" panose="05000000000000000000" pitchFamily="2" charset="2"/>
              <a:buNone/>
              <a:defRPr/>
            </a:pPr>
            <a:r>
              <a:rPr lang="en-US" sz="1600">
                <a:solidFill>
                  <a:srgbClr val="000000"/>
                </a:solidFill>
                <a:latin typeface="Consolas"/>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539908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2073</TotalTime>
  <Words>5588</Words>
  <Application>Microsoft Office PowerPoint</Application>
  <PresentationFormat>On-screen Show (4:3)</PresentationFormat>
  <Paragraphs>880</Paragraphs>
  <Slides>55</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55</vt:i4>
      </vt:variant>
    </vt:vector>
  </HeadingPairs>
  <TitlesOfParts>
    <vt:vector size="72" baseType="lpstr">
      <vt:lpstr>Arial Unicode MS</vt:lpstr>
      <vt:lpstr>ＭＳ Ｐゴシック</vt:lpstr>
      <vt:lpstr>Arial</vt:lpstr>
      <vt:lpstr>Calibri</vt:lpstr>
      <vt:lpstr>Candara</vt:lpstr>
      <vt:lpstr>Consolas</vt:lpstr>
      <vt:lpstr>Courier New</vt:lpstr>
      <vt:lpstr>Open Sans</vt:lpstr>
      <vt:lpstr>PT Sans</vt:lpstr>
      <vt:lpstr>Times</vt:lpstr>
      <vt:lpstr>times new roman</vt:lpstr>
      <vt:lpstr>times new roman</vt:lpstr>
      <vt:lpstr>Trebuchet MS</vt:lpstr>
      <vt:lpstr>verdana</vt:lpstr>
      <vt:lpstr>Wingdings</vt:lpstr>
      <vt:lpstr>Wingdings 2</vt:lpstr>
      <vt:lpstr>Presentation2</vt:lpstr>
      <vt:lpstr>ADVANCED OOP WITH JAVA</vt:lpstr>
      <vt:lpstr>Table of contents</vt:lpstr>
      <vt:lpstr>Learning Approach</vt:lpstr>
      <vt:lpstr>polymorphism</vt:lpstr>
      <vt:lpstr>4 major principles of OOP</vt:lpstr>
      <vt:lpstr>Polymorphism Overview (1/2)</vt:lpstr>
      <vt:lpstr>Polymorphism Overview (2/2)</vt:lpstr>
      <vt:lpstr>Polymorphism example</vt:lpstr>
      <vt:lpstr>Polymorphism example (1/4)</vt:lpstr>
      <vt:lpstr>Polymorphism example (2/4)</vt:lpstr>
      <vt:lpstr>Polymorphism example (3/4)</vt:lpstr>
      <vt:lpstr>Polymorphism example (4/4)</vt:lpstr>
      <vt:lpstr>Types of Polymorphism </vt:lpstr>
      <vt:lpstr>Method Overloading</vt:lpstr>
      <vt:lpstr>Method Overloading</vt:lpstr>
      <vt:lpstr>Types of Polymorphism </vt:lpstr>
      <vt:lpstr>Method Overloading and Type Promotion</vt:lpstr>
      <vt:lpstr>Practice time</vt:lpstr>
      <vt:lpstr>Method Overriding</vt:lpstr>
      <vt:lpstr>Overriding Examples</vt:lpstr>
      <vt:lpstr>A real example of Method Overriding</vt:lpstr>
      <vt:lpstr>Shadowing</vt:lpstr>
      <vt:lpstr>Static and Dynamic binding</vt:lpstr>
      <vt:lpstr>Static and Dynamic binding</vt:lpstr>
      <vt:lpstr>Static binding (Hiding method)</vt:lpstr>
      <vt:lpstr>Static binding (Hiding method)</vt:lpstr>
      <vt:lpstr>Static binding</vt:lpstr>
      <vt:lpstr>Dynamic binding</vt:lpstr>
      <vt:lpstr>Covariant Return Type</vt:lpstr>
      <vt:lpstr>instanceof operator</vt:lpstr>
      <vt:lpstr>instanceof operator Downcasting</vt:lpstr>
      <vt:lpstr>instanceof operator</vt:lpstr>
      <vt:lpstr>ABSTRACTION</vt:lpstr>
      <vt:lpstr>4 major principles of OOP</vt:lpstr>
      <vt:lpstr>Abstraction Overview</vt:lpstr>
      <vt:lpstr>Purposes of Abstraction</vt:lpstr>
      <vt:lpstr>Purposes of Abstraction</vt:lpstr>
      <vt:lpstr>Go abstraction</vt:lpstr>
      <vt:lpstr>Abstract Class</vt:lpstr>
      <vt:lpstr>Abstract Class and Abstract method</vt:lpstr>
      <vt:lpstr>Interface</vt:lpstr>
      <vt:lpstr>Interface</vt:lpstr>
      <vt:lpstr>Interface</vt:lpstr>
      <vt:lpstr> Interfaces</vt:lpstr>
      <vt:lpstr>Java Interface Example: Bank</vt:lpstr>
      <vt:lpstr>Classes and interfaces</vt:lpstr>
      <vt:lpstr>Interfaces can be extended</vt:lpstr>
      <vt:lpstr>Interfaces can be extended (cont.)</vt:lpstr>
      <vt:lpstr>Interfaces can be extended (cont.)</vt:lpstr>
      <vt:lpstr>Multiple inheritance in Java by interface</vt:lpstr>
      <vt:lpstr>Java 8 Static Method in Interface</vt:lpstr>
      <vt:lpstr>Java 8 Static Method in Interface</vt:lpstr>
      <vt:lpstr>Abstract class and Interface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OOP WITH JAVA</dc:title>
  <dc:creator>Nguyen Thi Dieu (FHO.WD)</dc:creator>
  <cp:lastModifiedBy>Nguyen Thi Dieu (FA.HN)</cp:lastModifiedBy>
  <cp:revision>246</cp:revision>
  <dcterms:created xsi:type="dcterms:W3CDTF">2016-11-02T02:46:17Z</dcterms:created>
  <dcterms:modified xsi:type="dcterms:W3CDTF">2020-07-15T02:36:56Z</dcterms:modified>
</cp:coreProperties>
</file>