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7"/>
  </p:notesMasterIdLst>
  <p:handoutMasterIdLst>
    <p:handoutMasterId r:id="rId48"/>
  </p:handoutMasterIdLst>
  <p:sldIdLst>
    <p:sldId id="261" r:id="rId2"/>
    <p:sldId id="262" r:id="rId3"/>
    <p:sldId id="263" r:id="rId4"/>
    <p:sldId id="345" r:id="rId5"/>
    <p:sldId id="366" r:id="rId6"/>
    <p:sldId id="382" r:id="rId7"/>
    <p:sldId id="367" r:id="rId8"/>
    <p:sldId id="368" r:id="rId9"/>
    <p:sldId id="369" r:id="rId10"/>
    <p:sldId id="370" r:id="rId11"/>
    <p:sldId id="346" r:id="rId12"/>
    <p:sldId id="383" r:id="rId13"/>
    <p:sldId id="384" r:id="rId14"/>
    <p:sldId id="347" r:id="rId15"/>
    <p:sldId id="348" r:id="rId16"/>
    <p:sldId id="385" r:id="rId17"/>
    <p:sldId id="386" r:id="rId18"/>
    <p:sldId id="387" r:id="rId19"/>
    <p:sldId id="349" r:id="rId20"/>
    <p:sldId id="350" r:id="rId21"/>
    <p:sldId id="351" r:id="rId22"/>
    <p:sldId id="352" r:id="rId23"/>
    <p:sldId id="388" r:id="rId24"/>
    <p:sldId id="353" r:id="rId25"/>
    <p:sldId id="354" r:id="rId26"/>
    <p:sldId id="355" r:id="rId27"/>
    <p:sldId id="394" r:id="rId28"/>
    <p:sldId id="395" r:id="rId29"/>
    <p:sldId id="377" r:id="rId30"/>
    <p:sldId id="371" r:id="rId31"/>
    <p:sldId id="390" r:id="rId32"/>
    <p:sldId id="391" r:id="rId33"/>
    <p:sldId id="372" r:id="rId34"/>
    <p:sldId id="378" r:id="rId35"/>
    <p:sldId id="379" r:id="rId36"/>
    <p:sldId id="381" r:id="rId37"/>
    <p:sldId id="380" r:id="rId38"/>
    <p:sldId id="393" r:id="rId39"/>
    <p:sldId id="392" r:id="rId40"/>
    <p:sldId id="396" r:id="rId41"/>
    <p:sldId id="398" r:id="rId42"/>
    <p:sldId id="397" r:id="rId43"/>
    <p:sldId id="399" r:id="rId44"/>
    <p:sldId id="344" r:id="rId45"/>
    <p:sldId id="258" r:id="rId4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0AEA342-5FE5-4B1F-92C0-58CC82E259DE}">
          <p14:sldIdLst>
            <p14:sldId id="261"/>
            <p14:sldId id="262"/>
            <p14:sldId id="263"/>
            <p14:sldId id="345"/>
            <p14:sldId id="366"/>
            <p14:sldId id="382"/>
            <p14:sldId id="367"/>
            <p14:sldId id="368"/>
            <p14:sldId id="369"/>
            <p14:sldId id="370"/>
            <p14:sldId id="346"/>
            <p14:sldId id="383"/>
            <p14:sldId id="384"/>
            <p14:sldId id="347"/>
            <p14:sldId id="348"/>
            <p14:sldId id="385"/>
            <p14:sldId id="386"/>
            <p14:sldId id="387"/>
            <p14:sldId id="349"/>
            <p14:sldId id="350"/>
            <p14:sldId id="351"/>
          </p14:sldIdLst>
        </p14:section>
        <p14:section name="Section 2: Java Collections" id="{25A269B6-BC7E-47EB-BE30-8EBF0F7AD78E}">
          <p14:sldIdLst>
            <p14:sldId id="352"/>
            <p14:sldId id="388"/>
            <p14:sldId id="353"/>
            <p14:sldId id="354"/>
            <p14:sldId id="355"/>
          </p14:sldIdLst>
        </p14:section>
        <p14:section name="Section 3: ArrayList and LinkedList" id="{C14E356A-4168-45A7-868A-BD0D6E946480}">
          <p14:sldIdLst>
            <p14:sldId id="394"/>
            <p14:sldId id="395"/>
            <p14:sldId id="377"/>
            <p14:sldId id="371"/>
            <p14:sldId id="390"/>
            <p14:sldId id="391"/>
            <p14:sldId id="372"/>
            <p14:sldId id="378"/>
            <p14:sldId id="379"/>
            <p14:sldId id="381"/>
            <p14:sldId id="380"/>
            <p14:sldId id="393"/>
            <p14:sldId id="392"/>
            <p14:sldId id="396"/>
            <p14:sldId id="398"/>
            <p14:sldId id="397"/>
            <p14:sldId id="399"/>
            <p14:sldId id="344"/>
            <p14:sldId id="25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929" autoAdjust="0"/>
    <p:restoredTop sz="76015" autoAdjust="0"/>
  </p:normalViewPr>
  <p:slideViewPr>
    <p:cSldViewPr snapToGrid="0" snapToObjects="1" showGuides="1">
      <p:cViewPr>
        <p:scale>
          <a:sx n="80" d="100"/>
          <a:sy n="80" d="100"/>
        </p:scale>
        <p:origin x="1142" y="-5"/>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56" d="100"/>
          <a:sy n="56" d="100"/>
        </p:scale>
        <p:origin x="-287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8E53E0-8FDA-43AB-B376-E75DE79329E8}" type="doc">
      <dgm:prSet loTypeId="urn:microsoft.com/office/officeart/2008/layout/RadialCluster" loCatId="relationship" qsTypeId="urn:microsoft.com/office/officeart/2005/8/quickstyle/simple3" qsCatId="simple" csTypeId="urn:microsoft.com/office/officeart/2005/8/colors/colorful5" csCatId="colorful" phldr="1"/>
      <dgm:spPr/>
      <dgm:t>
        <a:bodyPr/>
        <a:lstStyle/>
        <a:p>
          <a:endParaRPr lang="en-US"/>
        </a:p>
      </dgm:t>
    </dgm:pt>
    <dgm:pt modelId="{BD87FCD7-769B-45BA-BA79-627DB77D736A}">
      <dgm:prSet custT="1"/>
      <dgm:spPr/>
      <dgm:t>
        <a:bodyPr/>
        <a:lstStyle/>
        <a:p>
          <a:pPr rtl="0">
            <a:lnSpc>
              <a:spcPct val="100000"/>
            </a:lnSpc>
            <a:spcBef>
              <a:spcPts val="1200"/>
            </a:spcBef>
            <a:spcAft>
              <a:spcPts val="0"/>
            </a:spcAft>
          </a:pPr>
          <a:r>
            <a:rPr lang="en-US" sz="1600">
              <a:latin typeface="Arial Unicode MS" panose="020B0604020202020204" pitchFamily="34" charset="-128"/>
              <a:ea typeface="Arial Unicode MS" panose="020B0604020202020204" pitchFamily="34" charset="-128"/>
              <a:cs typeface="Arial Unicode MS" panose="020B0604020202020204" pitchFamily="34" charset="-128"/>
            </a:rPr>
            <a:t>S</a:t>
          </a:r>
          <a:r>
            <a:rPr lang="vi-VN" sz="1600">
              <a:latin typeface="Arial Unicode MS" panose="020B0604020202020204" pitchFamily="34" charset="-128"/>
              <a:ea typeface="Arial Unicode MS" panose="020B0604020202020204" pitchFamily="34" charset="-128"/>
              <a:cs typeface="Arial Unicode MS" panose="020B0604020202020204" pitchFamily="34" charset="-128"/>
            </a:rPr>
            <a:t>trongly suggested for a </a:t>
          </a:r>
          <a:r>
            <a:rPr lang="vi-VN" sz="1600" u="sng">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better learning</a:t>
          </a:r>
          <a:r>
            <a:rPr lang="vi-VN" sz="1600" u="sng">
              <a:latin typeface="Arial Unicode MS" panose="020B0604020202020204" pitchFamily="34" charset="-128"/>
              <a:ea typeface="Arial Unicode MS" panose="020B0604020202020204" pitchFamily="34" charset="-128"/>
              <a:cs typeface="Arial Unicode MS" panose="020B0604020202020204" pitchFamily="34" charset="-128"/>
            </a:rPr>
            <a:t> </a:t>
          </a:r>
          <a:r>
            <a:rPr lang="vi-VN" sz="1600">
              <a:latin typeface="Arial Unicode MS" panose="020B0604020202020204" pitchFamily="34" charset="-128"/>
              <a:ea typeface="Arial Unicode MS" panose="020B0604020202020204" pitchFamily="34" charset="-128"/>
              <a:cs typeface="Arial Unicode MS" panose="020B0604020202020204" pitchFamily="34" charset="-128"/>
            </a:rPr>
            <a:t>and </a:t>
          </a:r>
          <a:r>
            <a:rPr lang="vi-VN" sz="1600" u="sng">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understanding</a:t>
          </a:r>
          <a:r>
            <a:rPr lang="vi-VN" sz="1600" u="sng">
              <a:latin typeface="Arial Unicode MS" panose="020B0604020202020204" pitchFamily="34" charset="-128"/>
              <a:ea typeface="Arial Unicode MS" panose="020B0604020202020204" pitchFamily="34" charset="-128"/>
              <a:cs typeface="Arial Unicode MS" panose="020B0604020202020204" pitchFamily="34" charset="-128"/>
            </a:rPr>
            <a:t> </a:t>
          </a:r>
          <a:r>
            <a:rPr lang="vi-VN" sz="1600">
              <a:latin typeface="Arial Unicode MS" panose="020B0604020202020204" pitchFamily="34" charset="-128"/>
              <a:ea typeface="Arial Unicode MS" panose="020B0604020202020204" pitchFamily="34" charset="-128"/>
              <a:cs typeface="Arial Unicode MS" panose="020B0604020202020204" pitchFamily="34" charset="-128"/>
            </a:rPr>
            <a:t>of this course:</a:t>
          </a:r>
          <a:endParaRPr lang="en-US" sz="1600">
            <a:latin typeface="Arial Unicode MS" panose="020B0604020202020204" pitchFamily="34" charset="-128"/>
            <a:ea typeface="Arial Unicode MS" panose="020B0604020202020204" pitchFamily="34" charset="-128"/>
            <a:cs typeface="Arial Unicode MS" panose="020B0604020202020204" pitchFamily="34" charset="-128"/>
          </a:endParaRPr>
        </a:p>
      </dgm:t>
    </dgm:pt>
    <dgm:pt modelId="{F59786FE-6C6D-425F-9EC2-FDB3DA767A3F}" type="parTrans" cxnId="{2C0E5951-C130-406B-A819-8507738E6C4B}">
      <dgm:prSet/>
      <dgm:spPr/>
      <dgm:t>
        <a:bodyPr/>
        <a:lstStyle/>
        <a:p>
          <a:endParaRPr lang="en-US"/>
        </a:p>
      </dgm:t>
    </dgm:pt>
    <dgm:pt modelId="{B67C3481-B8CE-44C2-A5F3-EF1AD5B37B75}" type="sibTrans" cxnId="{2C0E5951-C130-406B-A819-8507738E6C4B}">
      <dgm:prSet/>
      <dgm:spPr/>
      <dgm:t>
        <a:bodyPr/>
        <a:lstStyle/>
        <a:p>
          <a:endParaRPr lang="en-US"/>
        </a:p>
      </dgm:t>
    </dgm:pt>
    <dgm:pt modelId="{09FD0BB5-D9ED-44D6-8F5A-64BDE9A96EF5}">
      <dgm:prSet custT="1"/>
      <dgm:spPr/>
      <dgm:t>
        <a:bodyPr/>
        <a:lstStyle/>
        <a:p>
          <a:pPr rtl="0">
            <a:lnSpc>
              <a:spcPct val="100000"/>
            </a:lnSpc>
            <a:spcBef>
              <a:spcPts val="1200"/>
            </a:spcBef>
            <a:spcAft>
              <a:spcPts val="0"/>
            </a:spcAft>
          </a:pPr>
          <a:r>
            <a:rPr lang="vi-VN" sz="1300">
              <a:latin typeface="Arial (Body)"/>
            </a:rPr>
            <a:t>Noting down the </a:t>
          </a:r>
          <a:r>
            <a:rPr lang="vi-VN" sz="1300" b="1" i="1" u="sng">
              <a:latin typeface="Arial (Body)"/>
            </a:rPr>
            <a:t>key concepts</a:t>
          </a:r>
          <a:r>
            <a:rPr lang="vi-VN" sz="1300">
              <a:latin typeface="Arial (Body)"/>
            </a:rPr>
            <a:t> in the class</a:t>
          </a:r>
          <a:endParaRPr lang="en-US" sz="1300">
            <a:latin typeface="Arial (Body)"/>
          </a:endParaRPr>
        </a:p>
      </dgm:t>
    </dgm:pt>
    <dgm:pt modelId="{7BC2D0F0-F80C-4D5E-86FF-BDC4F3B1BC52}" type="parTrans" cxnId="{40C6CC23-A9D5-4F33-8B5E-C9032E374384}">
      <dgm:prSet/>
      <dgm:spPr/>
      <dgm:t>
        <a:bodyPr/>
        <a:lstStyle/>
        <a:p>
          <a:pPr>
            <a:lnSpc>
              <a:spcPct val="100000"/>
            </a:lnSpc>
            <a:spcBef>
              <a:spcPts val="1200"/>
            </a:spcBef>
            <a:spcAft>
              <a:spcPts val="0"/>
            </a:spcAft>
          </a:pPr>
          <a:endParaRPr lang="en-US"/>
        </a:p>
      </dgm:t>
    </dgm:pt>
    <dgm:pt modelId="{3E69C05A-3AD6-4895-B615-FAFA8AA792DD}" type="sibTrans" cxnId="{40C6CC23-A9D5-4F33-8B5E-C9032E374384}">
      <dgm:prSet/>
      <dgm:spPr/>
      <dgm:t>
        <a:bodyPr/>
        <a:lstStyle/>
        <a:p>
          <a:endParaRPr lang="en-US"/>
        </a:p>
      </dgm:t>
    </dgm:pt>
    <dgm:pt modelId="{0F4DBE79-9305-4DDC-A2AD-84EB0ABB7AE6}">
      <dgm:prSet custT="1"/>
      <dgm:spPr/>
      <dgm:t>
        <a:bodyPr/>
        <a:lstStyle/>
        <a:p>
          <a:pPr rtl="0">
            <a:lnSpc>
              <a:spcPct val="100000"/>
            </a:lnSpc>
            <a:spcBef>
              <a:spcPts val="1200"/>
            </a:spcBef>
            <a:spcAft>
              <a:spcPts val="0"/>
            </a:spcAft>
          </a:pPr>
          <a:r>
            <a:rPr lang="vi-VN" sz="1300" b="1" i="1" u="sng">
              <a:latin typeface="Arial (Body)"/>
            </a:rPr>
            <a:t>Analyze</a:t>
          </a:r>
          <a:r>
            <a:rPr lang="vi-VN" sz="1300">
              <a:latin typeface="Arial (Body)"/>
            </a:rPr>
            <a:t> all the examples / code snippets provided</a:t>
          </a:r>
          <a:endParaRPr lang="en-US" sz="1300">
            <a:latin typeface="Arial (Body)"/>
          </a:endParaRPr>
        </a:p>
      </dgm:t>
    </dgm:pt>
    <dgm:pt modelId="{36301273-7918-4C4F-9A5E-000C7C6C2736}" type="parTrans" cxnId="{33901C61-F0A6-4493-83DE-705AE90BFCB1}">
      <dgm:prSet/>
      <dgm:spPr/>
      <dgm:t>
        <a:bodyPr/>
        <a:lstStyle/>
        <a:p>
          <a:pPr>
            <a:lnSpc>
              <a:spcPct val="100000"/>
            </a:lnSpc>
            <a:spcBef>
              <a:spcPts val="1200"/>
            </a:spcBef>
            <a:spcAft>
              <a:spcPts val="0"/>
            </a:spcAft>
          </a:pPr>
          <a:endParaRPr lang="en-US"/>
        </a:p>
      </dgm:t>
    </dgm:pt>
    <dgm:pt modelId="{29D5380D-225E-4E50-A435-CF4DC5AF31D3}" type="sibTrans" cxnId="{33901C61-F0A6-4493-83DE-705AE90BFCB1}">
      <dgm:prSet/>
      <dgm:spPr/>
      <dgm:t>
        <a:bodyPr/>
        <a:lstStyle/>
        <a:p>
          <a:endParaRPr lang="en-US"/>
        </a:p>
      </dgm:t>
    </dgm:pt>
    <dgm:pt modelId="{84C9CA04-C288-4FEE-8078-22B89A0FB357}">
      <dgm:prSet custT="1"/>
      <dgm:spPr/>
      <dgm:t>
        <a:bodyPr/>
        <a:lstStyle/>
        <a:p>
          <a:pPr rtl="0">
            <a:lnSpc>
              <a:spcPct val="100000"/>
            </a:lnSpc>
            <a:spcBef>
              <a:spcPts val="1200"/>
            </a:spcBef>
            <a:spcAft>
              <a:spcPts val="0"/>
            </a:spcAft>
          </a:pPr>
          <a:r>
            <a:rPr lang="vi-VN" sz="1300">
              <a:latin typeface="Arial (Body)"/>
            </a:rPr>
            <a:t>Study and understand the </a:t>
          </a:r>
          <a:r>
            <a:rPr lang="vi-VN" sz="1300" b="1" i="1" u="sng">
              <a:latin typeface="Arial (Body)"/>
            </a:rPr>
            <a:t>self study topics</a:t>
          </a:r>
          <a:endParaRPr lang="en-US" sz="1300" b="1" i="1" u="sng">
            <a:latin typeface="Arial (Body)"/>
          </a:endParaRPr>
        </a:p>
      </dgm:t>
    </dgm:pt>
    <dgm:pt modelId="{359071B1-7672-4E4C-8310-811227C9CC72}" type="parTrans" cxnId="{88F936F1-B54C-4116-8541-90B4CCE65B96}">
      <dgm:prSet/>
      <dgm:spPr/>
      <dgm:t>
        <a:bodyPr/>
        <a:lstStyle/>
        <a:p>
          <a:pPr>
            <a:lnSpc>
              <a:spcPct val="100000"/>
            </a:lnSpc>
            <a:spcBef>
              <a:spcPts val="1200"/>
            </a:spcBef>
            <a:spcAft>
              <a:spcPts val="0"/>
            </a:spcAft>
          </a:pPr>
          <a:endParaRPr lang="en-US"/>
        </a:p>
      </dgm:t>
    </dgm:pt>
    <dgm:pt modelId="{696A269F-5EE8-4C28-B8EA-F47871EF35C5}" type="sibTrans" cxnId="{88F936F1-B54C-4116-8541-90B4CCE65B96}">
      <dgm:prSet/>
      <dgm:spPr/>
      <dgm:t>
        <a:bodyPr/>
        <a:lstStyle/>
        <a:p>
          <a:endParaRPr lang="en-US"/>
        </a:p>
      </dgm:t>
    </dgm:pt>
    <dgm:pt modelId="{622A10AD-3038-4F26-B3AA-D427CD38C3CE}">
      <dgm:prSet custT="1"/>
      <dgm:spPr/>
      <dgm:t>
        <a:bodyPr/>
        <a:lstStyle/>
        <a:p>
          <a:pPr rtl="0">
            <a:lnSpc>
              <a:spcPct val="100000"/>
            </a:lnSpc>
            <a:spcBef>
              <a:spcPts val="1200"/>
            </a:spcBef>
            <a:spcAft>
              <a:spcPts val="0"/>
            </a:spcAft>
          </a:pPr>
          <a:r>
            <a:rPr lang="vi-VN" sz="1300" b="1" i="1" u="sng">
              <a:latin typeface="Arial (Body)"/>
            </a:rPr>
            <a:t>Completion</a:t>
          </a:r>
          <a:r>
            <a:rPr lang="vi-VN" sz="1300">
              <a:latin typeface="Arial (Body)"/>
            </a:rPr>
            <a:t> and </a:t>
          </a:r>
          <a:r>
            <a:rPr lang="vi-VN" sz="1300" b="1" i="1" u="sng">
              <a:latin typeface="Arial (Body)"/>
            </a:rPr>
            <a:t>submission</a:t>
          </a:r>
          <a:r>
            <a:rPr lang="vi-VN" sz="1300">
              <a:latin typeface="Arial (Body)"/>
            </a:rPr>
            <a:t> of all the assignments, on time</a:t>
          </a:r>
          <a:endParaRPr lang="en-US" sz="1300">
            <a:latin typeface="Arial (Body)"/>
          </a:endParaRPr>
        </a:p>
      </dgm:t>
    </dgm:pt>
    <dgm:pt modelId="{0F7E9C3F-6564-4523-916F-BB3D08F72BA5}" type="parTrans" cxnId="{D243B099-0704-4412-90A6-E18A1BD1BA62}">
      <dgm:prSet/>
      <dgm:spPr/>
      <dgm:t>
        <a:bodyPr/>
        <a:lstStyle/>
        <a:p>
          <a:pPr>
            <a:lnSpc>
              <a:spcPct val="100000"/>
            </a:lnSpc>
            <a:spcBef>
              <a:spcPts val="1200"/>
            </a:spcBef>
            <a:spcAft>
              <a:spcPts val="0"/>
            </a:spcAft>
          </a:pPr>
          <a:endParaRPr lang="en-US"/>
        </a:p>
      </dgm:t>
    </dgm:pt>
    <dgm:pt modelId="{A560373E-0666-4530-A9DB-63AB6BD4367D}" type="sibTrans" cxnId="{D243B099-0704-4412-90A6-E18A1BD1BA62}">
      <dgm:prSet/>
      <dgm:spPr/>
      <dgm:t>
        <a:bodyPr/>
        <a:lstStyle/>
        <a:p>
          <a:endParaRPr lang="en-US"/>
        </a:p>
      </dgm:t>
    </dgm:pt>
    <dgm:pt modelId="{3DD56A26-0399-4EC9-A5B1-AEDE607CDD6A}">
      <dgm:prSet custT="1"/>
      <dgm:spPr/>
      <dgm:t>
        <a:bodyPr/>
        <a:lstStyle/>
        <a:p>
          <a:pPr rtl="0">
            <a:lnSpc>
              <a:spcPct val="100000"/>
            </a:lnSpc>
            <a:spcBef>
              <a:spcPts val="1200"/>
            </a:spcBef>
            <a:spcAft>
              <a:spcPts val="0"/>
            </a:spcAft>
          </a:pPr>
          <a:r>
            <a:rPr lang="vi-VN" sz="1300">
              <a:latin typeface="Arial (Body)"/>
            </a:rPr>
            <a:t>Completion of the </a:t>
          </a:r>
          <a:r>
            <a:rPr lang="vi-VN" sz="1300" b="1" i="1" u="sng">
              <a:latin typeface="Arial (Body)"/>
            </a:rPr>
            <a:t>self</a:t>
          </a:r>
          <a:r>
            <a:rPr lang="vi-VN" sz="1300">
              <a:latin typeface="Arial (Body)"/>
            </a:rPr>
            <a:t> </a:t>
          </a:r>
          <a:r>
            <a:rPr lang="vi-VN" sz="1300" b="1" i="1" u="sng">
              <a:latin typeface="Arial (Body)"/>
            </a:rPr>
            <a:t>review</a:t>
          </a:r>
          <a:r>
            <a:rPr lang="vi-VN" sz="1300">
              <a:latin typeface="Arial (Body)"/>
            </a:rPr>
            <a:t> questions in the lab guide</a:t>
          </a:r>
          <a:endParaRPr lang="en-US" sz="1300">
            <a:latin typeface="Arial (Body)"/>
          </a:endParaRPr>
        </a:p>
      </dgm:t>
    </dgm:pt>
    <dgm:pt modelId="{31D0ADF1-A3C1-4870-94E6-6DA60E828DFF}" type="parTrans" cxnId="{1A12070E-CCBB-48E5-9EDF-52A86EBFBC17}">
      <dgm:prSet/>
      <dgm:spPr/>
      <dgm:t>
        <a:bodyPr/>
        <a:lstStyle/>
        <a:p>
          <a:pPr>
            <a:lnSpc>
              <a:spcPct val="100000"/>
            </a:lnSpc>
            <a:spcBef>
              <a:spcPts val="1200"/>
            </a:spcBef>
            <a:spcAft>
              <a:spcPts val="0"/>
            </a:spcAft>
          </a:pPr>
          <a:endParaRPr lang="en-US"/>
        </a:p>
      </dgm:t>
    </dgm:pt>
    <dgm:pt modelId="{18BAFF29-2EC8-4348-966D-3079BD2AC7D1}" type="sibTrans" cxnId="{1A12070E-CCBB-48E5-9EDF-52A86EBFBC17}">
      <dgm:prSet/>
      <dgm:spPr/>
      <dgm:t>
        <a:bodyPr/>
        <a:lstStyle/>
        <a:p>
          <a:endParaRPr lang="en-US"/>
        </a:p>
      </dgm:t>
    </dgm:pt>
    <dgm:pt modelId="{0AE5C5FA-8757-4776-8520-9922D54530BD}">
      <dgm:prSet custT="1"/>
      <dgm:spPr/>
      <dgm:t>
        <a:bodyPr/>
        <a:lstStyle/>
        <a:p>
          <a:pPr rtl="0">
            <a:lnSpc>
              <a:spcPct val="100000"/>
            </a:lnSpc>
            <a:spcBef>
              <a:spcPts val="1200"/>
            </a:spcBef>
            <a:spcAft>
              <a:spcPts val="0"/>
            </a:spcAft>
          </a:pPr>
          <a:r>
            <a:rPr lang="vi-VN" sz="1300" b="1" i="1" u="sng">
              <a:latin typeface="Arial (Body)"/>
            </a:rPr>
            <a:t>Study</a:t>
          </a:r>
          <a:r>
            <a:rPr lang="vi-VN" sz="1300">
              <a:latin typeface="Arial (Body)"/>
            </a:rPr>
            <a:t> and understand all the artifacts</a:t>
          </a:r>
          <a:endParaRPr lang="en-US" sz="1300">
            <a:latin typeface="Arial (Body)"/>
          </a:endParaRPr>
        </a:p>
      </dgm:t>
    </dgm:pt>
    <dgm:pt modelId="{B56F218C-BB7C-486D-89B1-59996C104BDF}" type="parTrans" cxnId="{1AA13B98-24FB-4E58-89C5-9591B9E4B1DD}">
      <dgm:prSet/>
      <dgm:spPr/>
      <dgm:t>
        <a:bodyPr/>
        <a:lstStyle/>
        <a:p>
          <a:pPr>
            <a:lnSpc>
              <a:spcPct val="100000"/>
            </a:lnSpc>
            <a:spcBef>
              <a:spcPts val="1200"/>
            </a:spcBef>
            <a:spcAft>
              <a:spcPts val="0"/>
            </a:spcAft>
          </a:pPr>
          <a:endParaRPr lang="en-US"/>
        </a:p>
      </dgm:t>
    </dgm:pt>
    <dgm:pt modelId="{F0128F76-A8BA-4FE1-B115-AD11DA2DEBEF}" type="sibTrans" cxnId="{1AA13B98-24FB-4E58-89C5-9591B9E4B1DD}">
      <dgm:prSet/>
      <dgm:spPr/>
      <dgm:t>
        <a:bodyPr/>
        <a:lstStyle/>
        <a:p>
          <a:endParaRPr lang="en-US"/>
        </a:p>
      </dgm:t>
    </dgm:pt>
    <dgm:pt modelId="{3746A2A6-D4BB-4EB2-99AC-092641D11829}">
      <dgm:prSet custT="1"/>
      <dgm:spPr/>
      <dgm:t>
        <a:bodyPr/>
        <a:lstStyle/>
        <a:p>
          <a:pPr rtl="0">
            <a:lnSpc>
              <a:spcPct val="100000"/>
            </a:lnSpc>
            <a:spcBef>
              <a:spcPts val="1200"/>
            </a:spcBef>
            <a:spcAft>
              <a:spcPts val="0"/>
            </a:spcAft>
          </a:pPr>
          <a:r>
            <a:rPr lang="vi-VN" sz="1300" b="1" i="1" u="sng">
              <a:latin typeface="Arial (Body)"/>
            </a:rPr>
            <a:t>Completion</a:t>
          </a:r>
          <a:r>
            <a:rPr lang="vi-VN" sz="1300">
              <a:latin typeface="Arial (Body)"/>
            </a:rPr>
            <a:t> of the project on time inclusive of individual and group activities</a:t>
          </a:r>
          <a:endParaRPr lang="en-US" sz="1300">
            <a:latin typeface="Arial (Body)"/>
          </a:endParaRPr>
        </a:p>
      </dgm:t>
    </dgm:pt>
    <dgm:pt modelId="{2231BB2D-3E47-4C58-8D4E-24A79D5A6A0D}" type="parTrans" cxnId="{AEA9EC58-50D4-443C-AD83-3F9898924B55}">
      <dgm:prSet/>
      <dgm:spPr/>
      <dgm:t>
        <a:bodyPr/>
        <a:lstStyle/>
        <a:p>
          <a:pPr>
            <a:lnSpc>
              <a:spcPct val="100000"/>
            </a:lnSpc>
            <a:spcBef>
              <a:spcPts val="1200"/>
            </a:spcBef>
            <a:spcAft>
              <a:spcPts val="0"/>
            </a:spcAft>
          </a:pPr>
          <a:endParaRPr lang="en-US"/>
        </a:p>
      </dgm:t>
    </dgm:pt>
    <dgm:pt modelId="{2909CCD7-7AC3-41A8-A2DA-3564EED0A7D9}" type="sibTrans" cxnId="{AEA9EC58-50D4-443C-AD83-3F9898924B55}">
      <dgm:prSet/>
      <dgm:spPr/>
      <dgm:t>
        <a:bodyPr/>
        <a:lstStyle/>
        <a:p>
          <a:endParaRPr lang="en-US"/>
        </a:p>
      </dgm:t>
    </dgm:pt>
    <dgm:pt modelId="{2C8B8FE9-E4FB-4FAA-9216-88E814C6F70A}">
      <dgm:prSet/>
      <dgm:spPr/>
      <dgm:t>
        <a:bodyPr/>
        <a:lstStyle/>
        <a:p>
          <a:endParaRPr lang="en-US"/>
        </a:p>
      </dgm:t>
    </dgm:pt>
    <dgm:pt modelId="{71D143BD-A7FD-41B3-9F6C-0DEF41714C97}" type="parTrans" cxnId="{A891B145-D9EE-49CF-BEE4-C36069A586EE}">
      <dgm:prSet/>
      <dgm:spPr/>
      <dgm:t>
        <a:bodyPr/>
        <a:lstStyle/>
        <a:p>
          <a:endParaRPr lang="en-US"/>
        </a:p>
      </dgm:t>
    </dgm:pt>
    <dgm:pt modelId="{66235F82-A26F-4065-A223-1F6E4A1167D8}" type="sibTrans" cxnId="{A891B145-D9EE-49CF-BEE4-C36069A586EE}">
      <dgm:prSet/>
      <dgm:spPr/>
      <dgm:t>
        <a:bodyPr/>
        <a:lstStyle/>
        <a:p>
          <a:endParaRPr lang="en-US"/>
        </a:p>
      </dgm:t>
    </dgm:pt>
    <dgm:pt modelId="{74D1D5FA-67A8-4329-95A9-BA9DF3C9F108}">
      <dgm:prSet/>
      <dgm:spPr/>
      <dgm:t>
        <a:bodyPr/>
        <a:lstStyle/>
        <a:p>
          <a:endParaRPr lang="en-US"/>
        </a:p>
      </dgm:t>
    </dgm:pt>
    <dgm:pt modelId="{F3262807-566B-423F-A4F8-DC3366CC20EE}" type="parTrans" cxnId="{A70B9F25-A2C3-4F77-921F-FA37CCFBD408}">
      <dgm:prSet/>
      <dgm:spPr/>
      <dgm:t>
        <a:bodyPr/>
        <a:lstStyle/>
        <a:p>
          <a:endParaRPr lang="en-US"/>
        </a:p>
      </dgm:t>
    </dgm:pt>
    <dgm:pt modelId="{3DF78F0D-EF62-4D85-9401-94EAA333739F}" type="sibTrans" cxnId="{A70B9F25-A2C3-4F77-921F-FA37CCFBD408}">
      <dgm:prSet/>
      <dgm:spPr/>
      <dgm:t>
        <a:bodyPr/>
        <a:lstStyle/>
        <a:p>
          <a:endParaRPr lang="en-US"/>
        </a:p>
      </dgm:t>
    </dgm:pt>
    <dgm:pt modelId="{9F0755B4-B1E5-4DC4-8D0A-C4353DC9CEE9}" type="pres">
      <dgm:prSet presAssocID="{BC8E53E0-8FDA-43AB-B376-E75DE79329E8}" presName="Name0" presStyleCnt="0">
        <dgm:presLayoutVars>
          <dgm:chMax val="1"/>
          <dgm:chPref val="1"/>
          <dgm:dir/>
          <dgm:animOne val="branch"/>
          <dgm:animLvl val="lvl"/>
        </dgm:presLayoutVars>
      </dgm:prSet>
      <dgm:spPr/>
    </dgm:pt>
    <dgm:pt modelId="{EE4D6890-D075-45DF-9C1B-2DD45C5BD52A}" type="pres">
      <dgm:prSet presAssocID="{BD87FCD7-769B-45BA-BA79-627DB77D736A}" presName="singleCycle" presStyleCnt="0"/>
      <dgm:spPr/>
    </dgm:pt>
    <dgm:pt modelId="{68B35B5E-8E87-4DE3-B351-F67DE7D61007}" type="pres">
      <dgm:prSet presAssocID="{BD87FCD7-769B-45BA-BA79-627DB77D736A}" presName="singleCenter" presStyleLbl="node1" presStyleIdx="0" presStyleCnt="8" custScaleX="141752">
        <dgm:presLayoutVars>
          <dgm:chMax val="7"/>
          <dgm:chPref val="7"/>
        </dgm:presLayoutVars>
      </dgm:prSet>
      <dgm:spPr/>
    </dgm:pt>
    <dgm:pt modelId="{AE3679EC-D38C-4D26-88C3-158E93B529F5}" type="pres">
      <dgm:prSet presAssocID="{7BC2D0F0-F80C-4D5E-86FF-BDC4F3B1BC52}" presName="Name56" presStyleLbl="parChTrans1D2" presStyleIdx="0" presStyleCnt="7" custSzX="1120330"/>
      <dgm:spPr/>
    </dgm:pt>
    <dgm:pt modelId="{0D49D475-5540-4446-A6CC-C2B4AA235020}" type="pres">
      <dgm:prSet presAssocID="{09FD0BB5-D9ED-44D6-8F5A-64BDE9A96EF5}" presName="text0" presStyleLbl="node1" presStyleIdx="1" presStyleCnt="8" custScaleX="183611">
        <dgm:presLayoutVars>
          <dgm:bulletEnabled val="1"/>
        </dgm:presLayoutVars>
      </dgm:prSet>
      <dgm:spPr/>
    </dgm:pt>
    <dgm:pt modelId="{C87964FA-812B-47FF-9D96-F0B3A4214C08}" type="pres">
      <dgm:prSet presAssocID="{36301273-7918-4C4F-9A5E-000C7C6C2736}" presName="Name56" presStyleLbl="parChTrans1D2" presStyleIdx="1" presStyleCnt="7" custSzX="55585"/>
      <dgm:spPr/>
    </dgm:pt>
    <dgm:pt modelId="{866A1CF4-B79E-4EB4-9CE0-DC82E3AF7792}" type="pres">
      <dgm:prSet presAssocID="{0F4DBE79-9305-4DDC-A2AD-84EB0ABB7AE6}" presName="text0" presStyleLbl="node1" presStyleIdx="2" presStyleCnt="8" custScaleX="207072" custRadScaleRad="116175" custRadScaleInc="24805">
        <dgm:presLayoutVars>
          <dgm:bulletEnabled val="1"/>
        </dgm:presLayoutVars>
      </dgm:prSet>
      <dgm:spPr/>
    </dgm:pt>
    <dgm:pt modelId="{F690260F-A05B-43CC-A8E7-2907A973CAE5}" type="pres">
      <dgm:prSet presAssocID="{359071B1-7672-4E4C-8310-811227C9CC72}" presName="Name56" presStyleLbl="parChTrans1D2" presStyleIdx="2" presStyleCnt="7" custSzX="319889"/>
      <dgm:spPr/>
    </dgm:pt>
    <dgm:pt modelId="{6A7AF63B-A5A7-49A4-8FDC-2767227DC7E3}" type="pres">
      <dgm:prSet presAssocID="{84C9CA04-C288-4FEE-8078-22B89A0FB357}" presName="text0" presStyleLbl="node1" presStyleIdx="3" presStyleCnt="8" custScaleX="183611" custRadScaleRad="104232" custRadScaleInc="-5328">
        <dgm:presLayoutVars>
          <dgm:bulletEnabled val="1"/>
        </dgm:presLayoutVars>
      </dgm:prSet>
      <dgm:spPr/>
    </dgm:pt>
    <dgm:pt modelId="{23AFCB36-FE32-4C16-8AD6-0EE82A4301B7}" type="pres">
      <dgm:prSet presAssocID="{0F7E9C3F-6564-4523-916F-BB3D08F72BA5}" presName="Name56" presStyleLbl="parChTrans1D2" presStyleIdx="3" presStyleCnt="7" custSzX="926527"/>
      <dgm:spPr/>
    </dgm:pt>
    <dgm:pt modelId="{4E05BF3B-1030-42C8-A224-0EA68C68CA76}" type="pres">
      <dgm:prSet presAssocID="{622A10AD-3038-4F26-B3AA-D427CD38C3CE}" presName="text0" presStyleLbl="node1" presStyleIdx="4" presStyleCnt="8" custScaleX="225471" custRadScaleRad="109458" custRadScaleInc="-34565">
        <dgm:presLayoutVars>
          <dgm:bulletEnabled val="1"/>
        </dgm:presLayoutVars>
      </dgm:prSet>
      <dgm:spPr/>
    </dgm:pt>
    <dgm:pt modelId="{E99EE26D-8D24-428B-B79C-CA3642CFEAC6}" type="pres">
      <dgm:prSet presAssocID="{31D0ADF1-A3C1-4870-94E6-6DA60E828DFF}" presName="Name56" presStyleLbl="parChTrans1D2" presStyleIdx="4" presStyleCnt="7" custSzX="926527"/>
      <dgm:spPr/>
    </dgm:pt>
    <dgm:pt modelId="{7F6135E0-7752-41D9-8949-2C6C50C5480B}" type="pres">
      <dgm:prSet presAssocID="{3DD56A26-0399-4EC9-A5B1-AEDE607CDD6A}" presName="text0" presStyleLbl="node1" presStyleIdx="5" presStyleCnt="8" custScaleX="213821" custRadScaleRad="103155" custRadScaleInc="13331">
        <dgm:presLayoutVars>
          <dgm:bulletEnabled val="1"/>
        </dgm:presLayoutVars>
      </dgm:prSet>
      <dgm:spPr/>
    </dgm:pt>
    <dgm:pt modelId="{4EA53240-6A3B-44EF-982F-E7C805897FA5}" type="pres">
      <dgm:prSet presAssocID="{B56F218C-BB7C-486D-89B1-59996C104BDF}" presName="Name56" presStyleLbl="parChTrans1D2" presStyleIdx="5" presStyleCnt="7" custSzX="319889"/>
      <dgm:spPr/>
    </dgm:pt>
    <dgm:pt modelId="{354B78F2-DB64-4575-B54A-84ADF163CDF2}" type="pres">
      <dgm:prSet presAssocID="{0AE5C5FA-8757-4776-8520-9922D54530BD}" presName="text0" presStyleLbl="node1" presStyleIdx="6" presStyleCnt="8" custScaleX="183611" custRadScaleRad="104540" custRadScaleInc="2206">
        <dgm:presLayoutVars>
          <dgm:bulletEnabled val="1"/>
        </dgm:presLayoutVars>
      </dgm:prSet>
      <dgm:spPr/>
    </dgm:pt>
    <dgm:pt modelId="{7E739126-418B-4B04-96A2-EEDCE3C318D4}" type="pres">
      <dgm:prSet presAssocID="{2231BB2D-3E47-4C58-8D4E-24A79D5A6A0D}" presName="Name56" presStyleLbl="parChTrans1D2" presStyleIdx="6" presStyleCnt="7" custSzX="55585"/>
      <dgm:spPr/>
    </dgm:pt>
    <dgm:pt modelId="{653CDA86-6ED9-412E-BAE5-E781E737A9C2}" type="pres">
      <dgm:prSet presAssocID="{3746A2A6-D4BB-4EB2-99AC-092641D11829}" presName="text0" presStyleLbl="node1" presStyleIdx="7" presStyleCnt="8" custScaleX="197565" custRadScaleRad="116254" custRadScaleInc="-26033">
        <dgm:presLayoutVars>
          <dgm:bulletEnabled val="1"/>
        </dgm:presLayoutVars>
      </dgm:prSet>
      <dgm:spPr/>
    </dgm:pt>
  </dgm:ptLst>
  <dgm:cxnLst>
    <dgm:cxn modelId="{92BC3A09-36F5-4375-A0CE-5A2F07B2EAD1}" type="presOf" srcId="{BD87FCD7-769B-45BA-BA79-627DB77D736A}" destId="{68B35B5E-8E87-4DE3-B351-F67DE7D61007}" srcOrd="0" destOrd="0" presId="urn:microsoft.com/office/officeart/2008/layout/RadialCluster"/>
    <dgm:cxn modelId="{1A12070E-CCBB-48E5-9EDF-52A86EBFBC17}" srcId="{BD87FCD7-769B-45BA-BA79-627DB77D736A}" destId="{3DD56A26-0399-4EC9-A5B1-AEDE607CDD6A}" srcOrd="4" destOrd="0" parTransId="{31D0ADF1-A3C1-4870-94E6-6DA60E828DFF}" sibTransId="{18BAFF29-2EC8-4348-966D-3079BD2AC7D1}"/>
    <dgm:cxn modelId="{40C6CC23-A9D5-4F33-8B5E-C9032E374384}" srcId="{BD87FCD7-769B-45BA-BA79-627DB77D736A}" destId="{09FD0BB5-D9ED-44D6-8F5A-64BDE9A96EF5}" srcOrd="0" destOrd="0" parTransId="{7BC2D0F0-F80C-4D5E-86FF-BDC4F3B1BC52}" sibTransId="{3E69C05A-3AD6-4895-B615-FAFA8AA792DD}"/>
    <dgm:cxn modelId="{A70B9F25-A2C3-4F77-921F-FA37CCFBD408}" srcId="{BD87FCD7-769B-45BA-BA79-627DB77D736A}" destId="{74D1D5FA-67A8-4329-95A9-BA9DF3C9F108}" srcOrd="8" destOrd="0" parTransId="{F3262807-566B-423F-A4F8-DC3366CC20EE}" sibTransId="{3DF78F0D-EF62-4D85-9401-94EAA333739F}"/>
    <dgm:cxn modelId="{394B0227-45B9-4300-9C72-F9DB276CD47E}" type="presOf" srcId="{3746A2A6-D4BB-4EB2-99AC-092641D11829}" destId="{653CDA86-6ED9-412E-BAE5-E781E737A9C2}" srcOrd="0" destOrd="0" presId="urn:microsoft.com/office/officeart/2008/layout/RadialCluster"/>
    <dgm:cxn modelId="{D1468831-C02A-4FD0-B229-86C7305CBAAA}" type="presOf" srcId="{BC8E53E0-8FDA-43AB-B376-E75DE79329E8}" destId="{9F0755B4-B1E5-4DC4-8D0A-C4353DC9CEE9}" srcOrd="0" destOrd="0" presId="urn:microsoft.com/office/officeart/2008/layout/RadialCluster"/>
    <dgm:cxn modelId="{3C2B8733-2484-4A32-A736-6A7A0F38E580}" type="presOf" srcId="{84C9CA04-C288-4FEE-8078-22B89A0FB357}" destId="{6A7AF63B-A5A7-49A4-8FDC-2767227DC7E3}" srcOrd="0" destOrd="0" presId="urn:microsoft.com/office/officeart/2008/layout/RadialCluster"/>
    <dgm:cxn modelId="{6EA8A65D-79BD-474F-8990-1685338E8A30}" type="presOf" srcId="{36301273-7918-4C4F-9A5E-000C7C6C2736}" destId="{C87964FA-812B-47FF-9D96-F0B3A4214C08}" srcOrd="0" destOrd="0" presId="urn:microsoft.com/office/officeart/2008/layout/RadialCluster"/>
    <dgm:cxn modelId="{E092785E-A7D5-4AF2-B3C3-08279C00B9C3}" type="presOf" srcId="{622A10AD-3038-4F26-B3AA-D427CD38C3CE}" destId="{4E05BF3B-1030-42C8-A224-0EA68C68CA76}" srcOrd="0" destOrd="0" presId="urn:microsoft.com/office/officeart/2008/layout/RadialCluster"/>
    <dgm:cxn modelId="{F516075F-EC4E-4BC7-B72A-56C28B86D83B}" type="presOf" srcId="{0F4DBE79-9305-4DDC-A2AD-84EB0ABB7AE6}" destId="{866A1CF4-B79E-4EB4-9CE0-DC82E3AF7792}" srcOrd="0" destOrd="0" presId="urn:microsoft.com/office/officeart/2008/layout/RadialCluster"/>
    <dgm:cxn modelId="{33901C61-F0A6-4493-83DE-705AE90BFCB1}" srcId="{BD87FCD7-769B-45BA-BA79-627DB77D736A}" destId="{0F4DBE79-9305-4DDC-A2AD-84EB0ABB7AE6}" srcOrd="1" destOrd="0" parTransId="{36301273-7918-4C4F-9A5E-000C7C6C2736}" sibTransId="{29D5380D-225E-4E50-A435-CF4DC5AF31D3}"/>
    <dgm:cxn modelId="{A891B145-D9EE-49CF-BEE4-C36069A586EE}" srcId="{BD87FCD7-769B-45BA-BA79-627DB77D736A}" destId="{2C8B8FE9-E4FB-4FAA-9216-88E814C6F70A}" srcOrd="7" destOrd="0" parTransId="{71D143BD-A7FD-41B3-9F6C-0DEF41714C97}" sibTransId="{66235F82-A26F-4065-A223-1F6E4A1167D8}"/>
    <dgm:cxn modelId="{2C0E5951-C130-406B-A819-8507738E6C4B}" srcId="{BC8E53E0-8FDA-43AB-B376-E75DE79329E8}" destId="{BD87FCD7-769B-45BA-BA79-627DB77D736A}" srcOrd="0" destOrd="0" parTransId="{F59786FE-6C6D-425F-9EC2-FDB3DA767A3F}" sibTransId="{B67C3481-B8CE-44C2-A5F3-EF1AD5B37B75}"/>
    <dgm:cxn modelId="{26A0E777-A346-496E-8293-E5FE27B2CCB0}" type="presOf" srcId="{B56F218C-BB7C-486D-89B1-59996C104BDF}" destId="{4EA53240-6A3B-44EF-982F-E7C805897FA5}" srcOrd="0" destOrd="0" presId="urn:microsoft.com/office/officeart/2008/layout/RadialCluster"/>
    <dgm:cxn modelId="{AEA9EC58-50D4-443C-AD83-3F9898924B55}" srcId="{BD87FCD7-769B-45BA-BA79-627DB77D736A}" destId="{3746A2A6-D4BB-4EB2-99AC-092641D11829}" srcOrd="6" destOrd="0" parTransId="{2231BB2D-3E47-4C58-8D4E-24A79D5A6A0D}" sibTransId="{2909CCD7-7AC3-41A8-A2DA-3564EED0A7D9}"/>
    <dgm:cxn modelId="{2B966A7C-73F6-4C2A-A613-DEEE194C3B01}" type="presOf" srcId="{3DD56A26-0399-4EC9-A5B1-AEDE607CDD6A}" destId="{7F6135E0-7752-41D9-8949-2C6C50C5480B}" srcOrd="0" destOrd="0" presId="urn:microsoft.com/office/officeart/2008/layout/RadialCluster"/>
    <dgm:cxn modelId="{6E783192-B916-4C69-84E6-1899F26EFBA9}" type="presOf" srcId="{31D0ADF1-A3C1-4870-94E6-6DA60E828DFF}" destId="{E99EE26D-8D24-428B-B79C-CA3642CFEAC6}" srcOrd="0" destOrd="0" presId="urn:microsoft.com/office/officeart/2008/layout/RadialCluster"/>
    <dgm:cxn modelId="{1AA13B98-24FB-4E58-89C5-9591B9E4B1DD}" srcId="{BD87FCD7-769B-45BA-BA79-627DB77D736A}" destId="{0AE5C5FA-8757-4776-8520-9922D54530BD}" srcOrd="5" destOrd="0" parTransId="{B56F218C-BB7C-486D-89B1-59996C104BDF}" sibTransId="{F0128F76-A8BA-4FE1-B115-AD11DA2DEBEF}"/>
    <dgm:cxn modelId="{D243B099-0704-4412-90A6-E18A1BD1BA62}" srcId="{BD87FCD7-769B-45BA-BA79-627DB77D736A}" destId="{622A10AD-3038-4F26-B3AA-D427CD38C3CE}" srcOrd="3" destOrd="0" parTransId="{0F7E9C3F-6564-4523-916F-BB3D08F72BA5}" sibTransId="{A560373E-0666-4530-A9DB-63AB6BD4367D}"/>
    <dgm:cxn modelId="{0DFDD799-66D6-4EA1-94D1-15AADAF87BAC}" type="presOf" srcId="{2231BB2D-3E47-4C58-8D4E-24A79D5A6A0D}" destId="{7E739126-418B-4B04-96A2-EEDCE3C318D4}" srcOrd="0" destOrd="0" presId="urn:microsoft.com/office/officeart/2008/layout/RadialCluster"/>
    <dgm:cxn modelId="{15685D9F-FCB6-40C7-94D5-476B2E3509D4}" type="presOf" srcId="{0F7E9C3F-6564-4523-916F-BB3D08F72BA5}" destId="{23AFCB36-FE32-4C16-8AD6-0EE82A4301B7}" srcOrd="0" destOrd="0" presId="urn:microsoft.com/office/officeart/2008/layout/RadialCluster"/>
    <dgm:cxn modelId="{00806FB9-2532-4982-B7CC-06F59EADADEF}" type="presOf" srcId="{359071B1-7672-4E4C-8310-811227C9CC72}" destId="{F690260F-A05B-43CC-A8E7-2907A973CAE5}" srcOrd="0" destOrd="0" presId="urn:microsoft.com/office/officeart/2008/layout/RadialCluster"/>
    <dgm:cxn modelId="{241475DE-EA91-4026-976F-BF680DBD1850}" type="presOf" srcId="{0AE5C5FA-8757-4776-8520-9922D54530BD}" destId="{354B78F2-DB64-4575-B54A-84ADF163CDF2}" srcOrd="0" destOrd="0" presId="urn:microsoft.com/office/officeart/2008/layout/RadialCluster"/>
    <dgm:cxn modelId="{7951A3ED-12C3-4EAC-A7F1-C31A51D0D06F}" type="presOf" srcId="{09FD0BB5-D9ED-44D6-8F5A-64BDE9A96EF5}" destId="{0D49D475-5540-4446-A6CC-C2B4AA235020}" srcOrd="0" destOrd="0" presId="urn:microsoft.com/office/officeart/2008/layout/RadialCluster"/>
    <dgm:cxn modelId="{BD02C7EF-CCE8-4D94-9660-D94BF6C8A7F8}" type="presOf" srcId="{7BC2D0F0-F80C-4D5E-86FF-BDC4F3B1BC52}" destId="{AE3679EC-D38C-4D26-88C3-158E93B529F5}" srcOrd="0" destOrd="0" presId="urn:microsoft.com/office/officeart/2008/layout/RadialCluster"/>
    <dgm:cxn modelId="{88F936F1-B54C-4116-8541-90B4CCE65B96}" srcId="{BD87FCD7-769B-45BA-BA79-627DB77D736A}" destId="{84C9CA04-C288-4FEE-8078-22B89A0FB357}" srcOrd="2" destOrd="0" parTransId="{359071B1-7672-4E4C-8310-811227C9CC72}" sibTransId="{696A269F-5EE8-4C28-B8EA-F47871EF35C5}"/>
    <dgm:cxn modelId="{01B579A3-9372-415F-9C23-01DB4FC5E958}" type="presParOf" srcId="{9F0755B4-B1E5-4DC4-8D0A-C4353DC9CEE9}" destId="{EE4D6890-D075-45DF-9C1B-2DD45C5BD52A}" srcOrd="0" destOrd="0" presId="urn:microsoft.com/office/officeart/2008/layout/RadialCluster"/>
    <dgm:cxn modelId="{14388C3C-2681-443E-ADB9-69525903AD3C}" type="presParOf" srcId="{EE4D6890-D075-45DF-9C1B-2DD45C5BD52A}" destId="{68B35B5E-8E87-4DE3-B351-F67DE7D61007}" srcOrd="0" destOrd="0" presId="urn:microsoft.com/office/officeart/2008/layout/RadialCluster"/>
    <dgm:cxn modelId="{381D0479-EBB4-4660-8CE6-18DA4DAED6CD}" type="presParOf" srcId="{EE4D6890-D075-45DF-9C1B-2DD45C5BD52A}" destId="{AE3679EC-D38C-4D26-88C3-158E93B529F5}" srcOrd="1" destOrd="0" presId="urn:microsoft.com/office/officeart/2008/layout/RadialCluster"/>
    <dgm:cxn modelId="{10A30D77-FB6E-4CC7-9663-11EFFD81C402}" type="presParOf" srcId="{EE4D6890-D075-45DF-9C1B-2DD45C5BD52A}" destId="{0D49D475-5540-4446-A6CC-C2B4AA235020}" srcOrd="2" destOrd="0" presId="urn:microsoft.com/office/officeart/2008/layout/RadialCluster"/>
    <dgm:cxn modelId="{5052F44D-D5CD-4822-84D1-FD83A18EADCD}" type="presParOf" srcId="{EE4D6890-D075-45DF-9C1B-2DD45C5BD52A}" destId="{C87964FA-812B-47FF-9D96-F0B3A4214C08}" srcOrd="3" destOrd="0" presId="urn:microsoft.com/office/officeart/2008/layout/RadialCluster"/>
    <dgm:cxn modelId="{CF83016B-BAA9-4448-8F16-DBF2A48BDA16}" type="presParOf" srcId="{EE4D6890-D075-45DF-9C1B-2DD45C5BD52A}" destId="{866A1CF4-B79E-4EB4-9CE0-DC82E3AF7792}" srcOrd="4" destOrd="0" presId="urn:microsoft.com/office/officeart/2008/layout/RadialCluster"/>
    <dgm:cxn modelId="{77AC1A73-7D79-45EE-96C8-51F5D1CC1552}" type="presParOf" srcId="{EE4D6890-D075-45DF-9C1B-2DD45C5BD52A}" destId="{F690260F-A05B-43CC-A8E7-2907A973CAE5}" srcOrd="5" destOrd="0" presId="urn:microsoft.com/office/officeart/2008/layout/RadialCluster"/>
    <dgm:cxn modelId="{CA25BE1C-EB56-4C3D-A70B-BA2AAE1EAC12}" type="presParOf" srcId="{EE4D6890-D075-45DF-9C1B-2DD45C5BD52A}" destId="{6A7AF63B-A5A7-49A4-8FDC-2767227DC7E3}" srcOrd="6" destOrd="0" presId="urn:microsoft.com/office/officeart/2008/layout/RadialCluster"/>
    <dgm:cxn modelId="{A6B28171-5899-4B97-9CED-749D4AF67506}" type="presParOf" srcId="{EE4D6890-D075-45DF-9C1B-2DD45C5BD52A}" destId="{23AFCB36-FE32-4C16-8AD6-0EE82A4301B7}" srcOrd="7" destOrd="0" presId="urn:microsoft.com/office/officeart/2008/layout/RadialCluster"/>
    <dgm:cxn modelId="{839CDF5B-BE0E-4A2C-8E08-E87CB6B8398B}" type="presParOf" srcId="{EE4D6890-D075-45DF-9C1B-2DD45C5BD52A}" destId="{4E05BF3B-1030-42C8-A224-0EA68C68CA76}" srcOrd="8" destOrd="0" presId="urn:microsoft.com/office/officeart/2008/layout/RadialCluster"/>
    <dgm:cxn modelId="{9DAE5CA7-A143-4B87-AB7A-54B272EBCA66}" type="presParOf" srcId="{EE4D6890-D075-45DF-9C1B-2DD45C5BD52A}" destId="{E99EE26D-8D24-428B-B79C-CA3642CFEAC6}" srcOrd="9" destOrd="0" presId="urn:microsoft.com/office/officeart/2008/layout/RadialCluster"/>
    <dgm:cxn modelId="{93ECB486-E912-434B-BB4E-2F0789FA8C13}" type="presParOf" srcId="{EE4D6890-D075-45DF-9C1B-2DD45C5BD52A}" destId="{7F6135E0-7752-41D9-8949-2C6C50C5480B}" srcOrd="10" destOrd="0" presId="urn:microsoft.com/office/officeart/2008/layout/RadialCluster"/>
    <dgm:cxn modelId="{71633915-E6DC-4EB3-B59A-87421698D8D9}" type="presParOf" srcId="{EE4D6890-D075-45DF-9C1B-2DD45C5BD52A}" destId="{4EA53240-6A3B-44EF-982F-E7C805897FA5}" srcOrd="11" destOrd="0" presId="urn:microsoft.com/office/officeart/2008/layout/RadialCluster"/>
    <dgm:cxn modelId="{64ED508B-A417-47C0-8E4A-93BB6B449E1B}" type="presParOf" srcId="{EE4D6890-D075-45DF-9C1B-2DD45C5BD52A}" destId="{354B78F2-DB64-4575-B54A-84ADF163CDF2}" srcOrd="12" destOrd="0" presId="urn:microsoft.com/office/officeart/2008/layout/RadialCluster"/>
    <dgm:cxn modelId="{A6662482-F738-44A3-A04F-1C83C907FD82}" type="presParOf" srcId="{EE4D6890-D075-45DF-9C1B-2DD45C5BD52A}" destId="{7E739126-418B-4B04-96A2-EEDCE3C318D4}" srcOrd="13" destOrd="0" presId="urn:microsoft.com/office/officeart/2008/layout/RadialCluster"/>
    <dgm:cxn modelId="{CBC28053-8F7B-4CAC-BB43-BA1B922F53E1}" type="presParOf" srcId="{EE4D6890-D075-45DF-9C1B-2DD45C5BD52A}" destId="{653CDA86-6ED9-412E-BAE5-E781E737A9C2}" srcOrd="14"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B35B5E-8E87-4DE3-B351-F67DE7D61007}">
      <dsp:nvSpPr>
        <dsp:cNvPr id="0" name=""/>
        <dsp:cNvSpPr/>
      </dsp:nvSpPr>
      <dsp:spPr>
        <a:xfrm>
          <a:off x="3187976" y="2012133"/>
          <a:ext cx="2310846" cy="1630203"/>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40640" rIns="40640" bIns="40640" numCol="1" spcCol="1270" anchor="ctr" anchorCtr="0">
          <a:noAutofit/>
        </a:bodyPr>
        <a:lstStyle/>
        <a:p>
          <a:pPr marL="0" lvl="0" indent="0" algn="ctr" defTabSz="711200" rtl="0">
            <a:lnSpc>
              <a:spcPct val="100000"/>
            </a:lnSpc>
            <a:spcBef>
              <a:spcPct val="0"/>
            </a:spcBef>
            <a:spcAft>
              <a:spcPts val="0"/>
            </a:spcAft>
            <a:buNone/>
          </a:pPr>
          <a:r>
            <a:rPr lang="en-US" sz="1600" kern="1200">
              <a:latin typeface="Arial Unicode MS" panose="020B0604020202020204" pitchFamily="34" charset="-128"/>
              <a:ea typeface="Arial Unicode MS" panose="020B0604020202020204" pitchFamily="34" charset="-128"/>
              <a:cs typeface="Arial Unicode MS" panose="020B0604020202020204" pitchFamily="34" charset="-128"/>
            </a:rPr>
            <a:t>S</a:t>
          </a:r>
          <a:r>
            <a:rPr lang="vi-VN" sz="1600" kern="1200">
              <a:latin typeface="Arial Unicode MS" panose="020B0604020202020204" pitchFamily="34" charset="-128"/>
              <a:ea typeface="Arial Unicode MS" panose="020B0604020202020204" pitchFamily="34" charset="-128"/>
              <a:cs typeface="Arial Unicode MS" panose="020B0604020202020204" pitchFamily="34" charset="-128"/>
            </a:rPr>
            <a:t>trongly suggested for a </a:t>
          </a:r>
          <a:r>
            <a:rPr lang="vi-VN" sz="1600" u="sng" kern="120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better learning</a:t>
          </a:r>
          <a:r>
            <a:rPr lang="vi-VN" sz="1600" u="sng" kern="1200">
              <a:latin typeface="Arial Unicode MS" panose="020B0604020202020204" pitchFamily="34" charset="-128"/>
              <a:ea typeface="Arial Unicode MS" panose="020B0604020202020204" pitchFamily="34" charset="-128"/>
              <a:cs typeface="Arial Unicode MS" panose="020B0604020202020204" pitchFamily="34" charset="-128"/>
            </a:rPr>
            <a:t> </a:t>
          </a:r>
          <a:r>
            <a:rPr lang="vi-VN" sz="1600" kern="1200">
              <a:latin typeface="Arial Unicode MS" panose="020B0604020202020204" pitchFamily="34" charset="-128"/>
              <a:ea typeface="Arial Unicode MS" panose="020B0604020202020204" pitchFamily="34" charset="-128"/>
              <a:cs typeface="Arial Unicode MS" panose="020B0604020202020204" pitchFamily="34" charset="-128"/>
            </a:rPr>
            <a:t>and </a:t>
          </a:r>
          <a:r>
            <a:rPr lang="vi-VN" sz="1600" u="sng" kern="120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understanding</a:t>
          </a:r>
          <a:r>
            <a:rPr lang="vi-VN" sz="1600" u="sng" kern="1200">
              <a:latin typeface="Arial Unicode MS" panose="020B0604020202020204" pitchFamily="34" charset="-128"/>
              <a:ea typeface="Arial Unicode MS" panose="020B0604020202020204" pitchFamily="34" charset="-128"/>
              <a:cs typeface="Arial Unicode MS" panose="020B0604020202020204" pitchFamily="34" charset="-128"/>
            </a:rPr>
            <a:t> </a:t>
          </a:r>
          <a:r>
            <a:rPr lang="vi-VN" sz="1600" kern="1200">
              <a:latin typeface="Arial Unicode MS" panose="020B0604020202020204" pitchFamily="34" charset="-128"/>
              <a:ea typeface="Arial Unicode MS" panose="020B0604020202020204" pitchFamily="34" charset="-128"/>
              <a:cs typeface="Arial Unicode MS" panose="020B0604020202020204" pitchFamily="34" charset="-128"/>
            </a:rPr>
            <a:t>of this course:</a:t>
          </a:r>
          <a:endParaRPr lang="en-US" sz="1600" kern="1200">
            <a:latin typeface="Arial Unicode MS" panose="020B0604020202020204" pitchFamily="34" charset="-128"/>
            <a:ea typeface="Arial Unicode MS" panose="020B0604020202020204" pitchFamily="34" charset="-128"/>
            <a:cs typeface="Arial Unicode MS" panose="020B0604020202020204" pitchFamily="34" charset="-128"/>
          </a:endParaRPr>
        </a:p>
      </dsp:txBody>
      <dsp:txXfrm>
        <a:off x="3267556" y="2091713"/>
        <a:ext cx="2151686" cy="1471043"/>
      </dsp:txXfrm>
    </dsp:sp>
    <dsp:sp modelId="{AE3679EC-D38C-4D26-88C3-158E93B529F5}">
      <dsp:nvSpPr>
        <dsp:cNvPr id="0" name=""/>
        <dsp:cNvSpPr/>
      </dsp:nvSpPr>
      <dsp:spPr>
        <a:xfrm rot="16200000">
          <a:off x="3910939" y="1579672"/>
          <a:ext cx="864920" cy="0"/>
        </a:xfrm>
        <a:custGeom>
          <a:avLst/>
          <a:gdLst/>
          <a:ahLst/>
          <a:cxnLst/>
          <a:rect l="0" t="0" r="0" b="0"/>
          <a:pathLst>
            <a:path>
              <a:moveTo>
                <a:pt x="0" y="0"/>
              </a:moveTo>
              <a:lnTo>
                <a:pt x="864920"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49D475-5540-4446-A6CC-C2B4AA235020}">
      <dsp:nvSpPr>
        <dsp:cNvPr id="0" name=""/>
        <dsp:cNvSpPr/>
      </dsp:nvSpPr>
      <dsp:spPr>
        <a:xfrm>
          <a:off x="3340666" y="54975"/>
          <a:ext cx="2005466" cy="1092236"/>
        </a:xfrm>
        <a:prstGeom prst="roundRect">
          <a:avLst/>
        </a:prstGeom>
        <a:gradFill rotWithShape="0">
          <a:gsLst>
            <a:gs pos="0">
              <a:schemeClr val="accent5">
                <a:hueOff val="-1419125"/>
                <a:satOff val="5687"/>
                <a:lumOff val="1233"/>
                <a:alphaOff val="0"/>
                <a:tint val="50000"/>
                <a:satMod val="300000"/>
              </a:schemeClr>
            </a:gs>
            <a:gs pos="35000">
              <a:schemeClr val="accent5">
                <a:hueOff val="-1419125"/>
                <a:satOff val="5687"/>
                <a:lumOff val="1233"/>
                <a:alphaOff val="0"/>
                <a:tint val="37000"/>
                <a:satMod val="300000"/>
              </a:schemeClr>
            </a:gs>
            <a:gs pos="100000">
              <a:schemeClr val="accent5">
                <a:hueOff val="-1419125"/>
                <a:satOff val="5687"/>
                <a:lumOff val="123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3020" tIns="33020" rIns="33020" bIns="33020" numCol="1" spcCol="1270" anchor="ctr" anchorCtr="0">
          <a:noAutofit/>
        </a:bodyPr>
        <a:lstStyle/>
        <a:p>
          <a:pPr marL="0" lvl="0" indent="0" algn="ctr" defTabSz="577850" rtl="0">
            <a:lnSpc>
              <a:spcPct val="100000"/>
            </a:lnSpc>
            <a:spcBef>
              <a:spcPct val="0"/>
            </a:spcBef>
            <a:spcAft>
              <a:spcPts val="0"/>
            </a:spcAft>
            <a:buNone/>
          </a:pPr>
          <a:r>
            <a:rPr lang="vi-VN" sz="1300" kern="1200">
              <a:latin typeface="Arial (Body)"/>
            </a:rPr>
            <a:t>Noting down the </a:t>
          </a:r>
          <a:r>
            <a:rPr lang="vi-VN" sz="1300" b="1" i="1" u="sng" kern="1200">
              <a:latin typeface="Arial (Body)"/>
            </a:rPr>
            <a:t>key concepts</a:t>
          </a:r>
          <a:r>
            <a:rPr lang="vi-VN" sz="1300" kern="1200">
              <a:latin typeface="Arial (Body)"/>
            </a:rPr>
            <a:t> in the class</a:t>
          </a:r>
          <a:endParaRPr lang="en-US" sz="1300" kern="1200">
            <a:latin typeface="Arial (Body)"/>
          </a:endParaRPr>
        </a:p>
      </dsp:txBody>
      <dsp:txXfrm>
        <a:off x="3393985" y="108294"/>
        <a:ext cx="1898828" cy="985598"/>
      </dsp:txXfrm>
    </dsp:sp>
    <dsp:sp modelId="{C87964FA-812B-47FF-9D96-F0B3A4214C08}">
      <dsp:nvSpPr>
        <dsp:cNvPr id="0" name=""/>
        <dsp:cNvSpPr/>
      </dsp:nvSpPr>
      <dsp:spPr>
        <a:xfrm rot="19668420">
          <a:off x="5483769" y="2047654"/>
          <a:ext cx="195838" cy="0"/>
        </a:xfrm>
        <a:custGeom>
          <a:avLst/>
          <a:gdLst/>
          <a:ahLst/>
          <a:cxnLst/>
          <a:rect l="0" t="0" r="0" b="0"/>
          <a:pathLst>
            <a:path>
              <a:moveTo>
                <a:pt x="0" y="0"/>
              </a:moveTo>
              <a:lnTo>
                <a:pt x="195838"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6A1CF4-B79E-4EB4-9CE0-DC82E3AF7792}">
      <dsp:nvSpPr>
        <dsp:cNvPr id="0" name=""/>
        <dsp:cNvSpPr/>
      </dsp:nvSpPr>
      <dsp:spPr>
        <a:xfrm>
          <a:off x="5401151" y="903249"/>
          <a:ext cx="2261716" cy="1092236"/>
        </a:xfrm>
        <a:prstGeom prst="roundRect">
          <a:avLst/>
        </a:prstGeom>
        <a:gradFill rotWithShape="0">
          <a:gsLst>
            <a:gs pos="0">
              <a:schemeClr val="accent5">
                <a:hueOff val="-2838251"/>
                <a:satOff val="11375"/>
                <a:lumOff val="2465"/>
                <a:alphaOff val="0"/>
                <a:tint val="50000"/>
                <a:satMod val="300000"/>
              </a:schemeClr>
            </a:gs>
            <a:gs pos="35000">
              <a:schemeClr val="accent5">
                <a:hueOff val="-2838251"/>
                <a:satOff val="11375"/>
                <a:lumOff val="2465"/>
                <a:alphaOff val="0"/>
                <a:tint val="37000"/>
                <a:satMod val="300000"/>
              </a:schemeClr>
            </a:gs>
            <a:gs pos="100000">
              <a:schemeClr val="accent5">
                <a:hueOff val="-2838251"/>
                <a:satOff val="11375"/>
                <a:lumOff val="246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3020" tIns="33020" rIns="33020" bIns="33020" numCol="1" spcCol="1270" anchor="ctr" anchorCtr="0">
          <a:noAutofit/>
        </a:bodyPr>
        <a:lstStyle/>
        <a:p>
          <a:pPr marL="0" lvl="0" indent="0" algn="ctr" defTabSz="577850" rtl="0">
            <a:lnSpc>
              <a:spcPct val="100000"/>
            </a:lnSpc>
            <a:spcBef>
              <a:spcPct val="0"/>
            </a:spcBef>
            <a:spcAft>
              <a:spcPts val="0"/>
            </a:spcAft>
            <a:buNone/>
          </a:pPr>
          <a:r>
            <a:rPr lang="vi-VN" sz="1300" b="1" i="1" u="sng" kern="1200">
              <a:latin typeface="Arial (Body)"/>
            </a:rPr>
            <a:t>Analyze</a:t>
          </a:r>
          <a:r>
            <a:rPr lang="vi-VN" sz="1300" kern="1200">
              <a:latin typeface="Arial (Body)"/>
            </a:rPr>
            <a:t> all the examples / code snippets provided</a:t>
          </a:r>
          <a:endParaRPr lang="en-US" sz="1300" kern="1200">
            <a:latin typeface="Arial (Body)"/>
          </a:endParaRPr>
        </a:p>
      </dsp:txBody>
      <dsp:txXfrm>
        <a:off x="5454470" y="956568"/>
        <a:ext cx="2155078" cy="985598"/>
      </dsp:txXfrm>
    </dsp:sp>
    <dsp:sp modelId="{F690260F-A05B-43CC-A8E7-2907A973CAE5}">
      <dsp:nvSpPr>
        <dsp:cNvPr id="0" name=""/>
        <dsp:cNvSpPr/>
      </dsp:nvSpPr>
      <dsp:spPr>
        <a:xfrm rot="689225">
          <a:off x="5497640" y="3073795"/>
          <a:ext cx="118082" cy="0"/>
        </a:xfrm>
        <a:custGeom>
          <a:avLst/>
          <a:gdLst/>
          <a:ahLst/>
          <a:cxnLst/>
          <a:rect l="0" t="0" r="0" b="0"/>
          <a:pathLst>
            <a:path>
              <a:moveTo>
                <a:pt x="0" y="0"/>
              </a:moveTo>
              <a:lnTo>
                <a:pt x="118082"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7AF63B-A5A7-49A4-8FDC-2767227DC7E3}">
      <dsp:nvSpPr>
        <dsp:cNvPr id="0" name=""/>
        <dsp:cNvSpPr/>
      </dsp:nvSpPr>
      <dsp:spPr>
        <a:xfrm>
          <a:off x="5614540" y="2743207"/>
          <a:ext cx="2005466" cy="1092236"/>
        </a:xfrm>
        <a:prstGeom prst="roundRect">
          <a:avLst/>
        </a:prstGeom>
        <a:gradFill rotWithShape="0">
          <a:gsLst>
            <a:gs pos="0">
              <a:schemeClr val="accent5">
                <a:hueOff val="-4257376"/>
                <a:satOff val="17062"/>
                <a:lumOff val="3698"/>
                <a:alphaOff val="0"/>
                <a:tint val="50000"/>
                <a:satMod val="300000"/>
              </a:schemeClr>
            </a:gs>
            <a:gs pos="35000">
              <a:schemeClr val="accent5">
                <a:hueOff val="-4257376"/>
                <a:satOff val="17062"/>
                <a:lumOff val="3698"/>
                <a:alphaOff val="0"/>
                <a:tint val="37000"/>
                <a:satMod val="300000"/>
              </a:schemeClr>
            </a:gs>
            <a:gs pos="100000">
              <a:schemeClr val="accent5">
                <a:hueOff val="-4257376"/>
                <a:satOff val="17062"/>
                <a:lumOff val="369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3020" tIns="33020" rIns="33020" bIns="33020" numCol="1" spcCol="1270" anchor="ctr" anchorCtr="0">
          <a:noAutofit/>
        </a:bodyPr>
        <a:lstStyle/>
        <a:p>
          <a:pPr marL="0" lvl="0" indent="0" algn="ctr" defTabSz="577850" rtl="0">
            <a:lnSpc>
              <a:spcPct val="100000"/>
            </a:lnSpc>
            <a:spcBef>
              <a:spcPct val="0"/>
            </a:spcBef>
            <a:spcAft>
              <a:spcPts val="0"/>
            </a:spcAft>
            <a:buNone/>
          </a:pPr>
          <a:r>
            <a:rPr lang="vi-VN" sz="1300" kern="1200">
              <a:latin typeface="Arial (Body)"/>
            </a:rPr>
            <a:t>Study and understand the </a:t>
          </a:r>
          <a:r>
            <a:rPr lang="vi-VN" sz="1300" b="1" i="1" u="sng" kern="1200">
              <a:latin typeface="Arial (Body)"/>
            </a:rPr>
            <a:t>self study topics</a:t>
          </a:r>
          <a:endParaRPr lang="en-US" sz="1300" b="1" i="1" u="sng" kern="1200">
            <a:latin typeface="Arial (Body)"/>
          </a:endParaRPr>
        </a:p>
      </dsp:txBody>
      <dsp:txXfrm>
        <a:off x="5667859" y="2796526"/>
        <a:ext cx="1898828" cy="985598"/>
      </dsp:txXfrm>
    </dsp:sp>
    <dsp:sp modelId="{23AFCB36-FE32-4C16-8AD6-0EE82A4301B7}">
      <dsp:nvSpPr>
        <dsp:cNvPr id="0" name=""/>
        <dsp:cNvSpPr/>
      </dsp:nvSpPr>
      <dsp:spPr>
        <a:xfrm rot="3323854">
          <a:off x="4736589" y="3964561"/>
          <a:ext cx="782941" cy="0"/>
        </a:xfrm>
        <a:custGeom>
          <a:avLst/>
          <a:gdLst/>
          <a:ahLst/>
          <a:cxnLst/>
          <a:rect l="0" t="0" r="0" b="0"/>
          <a:pathLst>
            <a:path>
              <a:moveTo>
                <a:pt x="0" y="0"/>
              </a:moveTo>
              <a:lnTo>
                <a:pt x="782941"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05BF3B-1030-42C8-A224-0EA68C68CA76}">
      <dsp:nvSpPr>
        <dsp:cNvPr id="0" name=""/>
        <dsp:cNvSpPr/>
      </dsp:nvSpPr>
      <dsp:spPr>
        <a:xfrm>
          <a:off x="4495805" y="4286785"/>
          <a:ext cx="2462676" cy="1092236"/>
        </a:xfrm>
        <a:prstGeom prst="roundRect">
          <a:avLst/>
        </a:prstGeom>
        <a:gradFill rotWithShape="0">
          <a:gsLst>
            <a:gs pos="0">
              <a:schemeClr val="accent5">
                <a:hueOff val="-5676501"/>
                <a:satOff val="22749"/>
                <a:lumOff val="4930"/>
                <a:alphaOff val="0"/>
                <a:tint val="50000"/>
                <a:satMod val="300000"/>
              </a:schemeClr>
            </a:gs>
            <a:gs pos="35000">
              <a:schemeClr val="accent5">
                <a:hueOff val="-5676501"/>
                <a:satOff val="22749"/>
                <a:lumOff val="4930"/>
                <a:alphaOff val="0"/>
                <a:tint val="37000"/>
                <a:satMod val="300000"/>
              </a:schemeClr>
            </a:gs>
            <a:gs pos="100000">
              <a:schemeClr val="accent5">
                <a:hueOff val="-5676501"/>
                <a:satOff val="22749"/>
                <a:lumOff val="493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3020" tIns="33020" rIns="33020" bIns="33020" numCol="1" spcCol="1270" anchor="ctr" anchorCtr="0">
          <a:noAutofit/>
        </a:bodyPr>
        <a:lstStyle/>
        <a:p>
          <a:pPr marL="0" lvl="0" indent="0" algn="ctr" defTabSz="577850" rtl="0">
            <a:lnSpc>
              <a:spcPct val="100000"/>
            </a:lnSpc>
            <a:spcBef>
              <a:spcPct val="0"/>
            </a:spcBef>
            <a:spcAft>
              <a:spcPts val="0"/>
            </a:spcAft>
            <a:buNone/>
          </a:pPr>
          <a:r>
            <a:rPr lang="vi-VN" sz="1300" b="1" i="1" u="sng" kern="1200">
              <a:latin typeface="Arial (Body)"/>
            </a:rPr>
            <a:t>Completion</a:t>
          </a:r>
          <a:r>
            <a:rPr lang="vi-VN" sz="1300" kern="1200">
              <a:latin typeface="Arial (Body)"/>
            </a:rPr>
            <a:t> and </a:t>
          </a:r>
          <a:r>
            <a:rPr lang="vi-VN" sz="1300" b="1" i="1" u="sng" kern="1200">
              <a:latin typeface="Arial (Body)"/>
            </a:rPr>
            <a:t>submission</a:t>
          </a:r>
          <a:r>
            <a:rPr lang="vi-VN" sz="1300" kern="1200">
              <a:latin typeface="Arial (Body)"/>
            </a:rPr>
            <a:t> of all the assignments, on time</a:t>
          </a:r>
          <a:endParaRPr lang="en-US" sz="1300" kern="1200">
            <a:latin typeface="Arial (Body)"/>
          </a:endParaRPr>
        </a:p>
      </dsp:txBody>
      <dsp:txXfrm>
        <a:off x="4549124" y="4340104"/>
        <a:ext cx="2356038" cy="985598"/>
      </dsp:txXfrm>
    </dsp:sp>
    <dsp:sp modelId="{E99EE26D-8D24-428B-B79C-CA3642CFEAC6}">
      <dsp:nvSpPr>
        <dsp:cNvPr id="0" name=""/>
        <dsp:cNvSpPr/>
      </dsp:nvSpPr>
      <dsp:spPr>
        <a:xfrm rot="7148535">
          <a:off x="3340333" y="3964569"/>
          <a:ext cx="737869" cy="0"/>
        </a:xfrm>
        <a:custGeom>
          <a:avLst/>
          <a:gdLst/>
          <a:ahLst/>
          <a:cxnLst/>
          <a:rect l="0" t="0" r="0" b="0"/>
          <a:pathLst>
            <a:path>
              <a:moveTo>
                <a:pt x="0" y="0"/>
              </a:moveTo>
              <a:lnTo>
                <a:pt x="737869"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6135E0-7752-41D9-8949-2C6C50C5480B}">
      <dsp:nvSpPr>
        <dsp:cNvPr id="0" name=""/>
        <dsp:cNvSpPr/>
      </dsp:nvSpPr>
      <dsp:spPr>
        <a:xfrm>
          <a:off x="2057396" y="4286802"/>
          <a:ext cx="2335431" cy="1092236"/>
        </a:xfrm>
        <a:prstGeom prst="roundRect">
          <a:avLst/>
        </a:prstGeom>
        <a:gradFill rotWithShape="0">
          <a:gsLst>
            <a:gs pos="0">
              <a:schemeClr val="accent5">
                <a:hueOff val="-7095626"/>
                <a:satOff val="28436"/>
                <a:lumOff val="6163"/>
                <a:alphaOff val="0"/>
                <a:tint val="50000"/>
                <a:satMod val="300000"/>
              </a:schemeClr>
            </a:gs>
            <a:gs pos="35000">
              <a:schemeClr val="accent5">
                <a:hueOff val="-7095626"/>
                <a:satOff val="28436"/>
                <a:lumOff val="6163"/>
                <a:alphaOff val="0"/>
                <a:tint val="37000"/>
                <a:satMod val="300000"/>
              </a:schemeClr>
            </a:gs>
            <a:gs pos="100000">
              <a:schemeClr val="accent5">
                <a:hueOff val="-7095626"/>
                <a:satOff val="28436"/>
                <a:lumOff val="616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3020" tIns="33020" rIns="33020" bIns="33020" numCol="1" spcCol="1270" anchor="ctr" anchorCtr="0">
          <a:noAutofit/>
        </a:bodyPr>
        <a:lstStyle/>
        <a:p>
          <a:pPr marL="0" lvl="0" indent="0" algn="ctr" defTabSz="577850" rtl="0">
            <a:lnSpc>
              <a:spcPct val="100000"/>
            </a:lnSpc>
            <a:spcBef>
              <a:spcPct val="0"/>
            </a:spcBef>
            <a:spcAft>
              <a:spcPts val="0"/>
            </a:spcAft>
            <a:buNone/>
          </a:pPr>
          <a:r>
            <a:rPr lang="vi-VN" sz="1300" kern="1200">
              <a:latin typeface="Arial (Body)"/>
            </a:rPr>
            <a:t>Completion of the </a:t>
          </a:r>
          <a:r>
            <a:rPr lang="vi-VN" sz="1300" b="1" i="1" u="sng" kern="1200">
              <a:latin typeface="Arial (Body)"/>
            </a:rPr>
            <a:t>self</a:t>
          </a:r>
          <a:r>
            <a:rPr lang="vi-VN" sz="1300" kern="1200">
              <a:latin typeface="Arial (Body)"/>
            </a:rPr>
            <a:t> </a:t>
          </a:r>
          <a:r>
            <a:rPr lang="vi-VN" sz="1300" b="1" i="1" u="sng" kern="1200">
              <a:latin typeface="Arial (Body)"/>
            </a:rPr>
            <a:t>review</a:t>
          </a:r>
          <a:r>
            <a:rPr lang="vi-VN" sz="1300" kern="1200">
              <a:latin typeface="Arial (Body)"/>
            </a:rPr>
            <a:t> questions in the lab guide</a:t>
          </a:r>
          <a:endParaRPr lang="en-US" sz="1300" kern="1200">
            <a:latin typeface="Arial (Body)"/>
          </a:endParaRPr>
        </a:p>
      </dsp:txBody>
      <dsp:txXfrm>
        <a:off x="2110715" y="4340121"/>
        <a:ext cx="2228793" cy="985598"/>
      </dsp:txXfrm>
    </dsp:sp>
    <dsp:sp modelId="{4EA53240-6A3B-44EF-982F-E7C805897FA5}">
      <dsp:nvSpPr>
        <dsp:cNvPr id="0" name=""/>
        <dsp:cNvSpPr/>
      </dsp:nvSpPr>
      <dsp:spPr>
        <a:xfrm rot="10062607">
          <a:off x="3070900" y="3091549"/>
          <a:ext cx="118433" cy="0"/>
        </a:xfrm>
        <a:custGeom>
          <a:avLst/>
          <a:gdLst/>
          <a:ahLst/>
          <a:cxnLst/>
          <a:rect l="0" t="0" r="0" b="0"/>
          <a:pathLst>
            <a:path>
              <a:moveTo>
                <a:pt x="0" y="0"/>
              </a:moveTo>
              <a:lnTo>
                <a:pt x="118433"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4B78F2-DB64-4575-B54A-84ADF163CDF2}">
      <dsp:nvSpPr>
        <dsp:cNvPr id="0" name=""/>
        <dsp:cNvSpPr/>
      </dsp:nvSpPr>
      <dsp:spPr>
        <a:xfrm>
          <a:off x="1066791" y="2776481"/>
          <a:ext cx="2005466" cy="1092236"/>
        </a:xfrm>
        <a:prstGeom prst="roundRect">
          <a:avLst/>
        </a:prstGeom>
        <a:gradFill rotWithShape="0">
          <a:gsLst>
            <a:gs pos="0">
              <a:schemeClr val="accent5">
                <a:hueOff val="-8514751"/>
                <a:satOff val="34124"/>
                <a:lumOff val="7395"/>
                <a:alphaOff val="0"/>
                <a:tint val="50000"/>
                <a:satMod val="300000"/>
              </a:schemeClr>
            </a:gs>
            <a:gs pos="35000">
              <a:schemeClr val="accent5">
                <a:hueOff val="-8514751"/>
                <a:satOff val="34124"/>
                <a:lumOff val="7395"/>
                <a:alphaOff val="0"/>
                <a:tint val="37000"/>
                <a:satMod val="300000"/>
              </a:schemeClr>
            </a:gs>
            <a:gs pos="100000">
              <a:schemeClr val="accent5">
                <a:hueOff val="-8514751"/>
                <a:satOff val="34124"/>
                <a:lumOff val="739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3020" tIns="33020" rIns="33020" bIns="33020" numCol="1" spcCol="1270" anchor="ctr" anchorCtr="0">
          <a:noAutofit/>
        </a:bodyPr>
        <a:lstStyle/>
        <a:p>
          <a:pPr marL="0" lvl="0" indent="0" algn="ctr" defTabSz="577850" rtl="0">
            <a:lnSpc>
              <a:spcPct val="100000"/>
            </a:lnSpc>
            <a:spcBef>
              <a:spcPct val="0"/>
            </a:spcBef>
            <a:spcAft>
              <a:spcPts val="0"/>
            </a:spcAft>
            <a:buNone/>
          </a:pPr>
          <a:r>
            <a:rPr lang="vi-VN" sz="1300" b="1" i="1" u="sng" kern="1200">
              <a:latin typeface="Arial (Body)"/>
            </a:rPr>
            <a:t>Study</a:t>
          </a:r>
          <a:r>
            <a:rPr lang="vi-VN" sz="1300" kern="1200">
              <a:latin typeface="Arial (Body)"/>
            </a:rPr>
            <a:t> and understand all the artifacts</a:t>
          </a:r>
          <a:endParaRPr lang="en-US" sz="1300" kern="1200">
            <a:latin typeface="Arial (Body)"/>
          </a:endParaRPr>
        </a:p>
      </dsp:txBody>
      <dsp:txXfrm>
        <a:off x="1120110" y="2829800"/>
        <a:ext cx="1898828" cy="985598"/>
      </dsp:txXfrm>
    </dsp:sp>
    <dsp:sp modelId="{7E739126-418B-4B04-96A2-EEDCE3C318D4}">
      <dsp:nvSpPr>
        <dsp:cNvPr id="0" name=""/>
        <dsp:cNvSpPr/>
      </dsp:nvSpPr>
      <dsp:spPr>
        <a:xfrm rot="12712634">
          <a:off x="3009318" y="2057662"/>
          <a:ext cx="193229" cy="0"/>
        </a:xfrm>
        <a:custGeom>
          <a:avLst/>
          <a:gdLst/>
          <a:ahLst/>
          <a:cxnLst/>
          <a:rect l="0" t="0" r="0" b="0"/>
          <a:pathLst>
            <a:path>
              <a:moveTo>
                <a:pt x="0" y="0"/>
              </a:moveTo>
              <a:lnTo>
                <a:pt x="193229"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53CDA86-6ED9-412E-BAE5-E781E737A9C2}">
      <dsp:nvSpPr>
        <dsp:cNvPr id="0" name=""/>
        <dsp:cNvSpPr/>
      </dsp:nvSpPr>
      <dsp:spPr>
        <a:xfrm>
          <a:off x="1066797" y="914403"/>
          <a:ext cx="2157877" cy="1092236"/>
        </a:xfrm>
        <a:prstGeom prst="roundRect">
          <a:avLst/>
        </a:prstGeom>
        <a:gradFill rotWithShape="0">
          <a:gsLst>
            <a:gs pos="0">
              <a:schemeClr val="accent5">
                <a:hueOff val="-9933876"/>
                <a:satOff val="39811"/>
                <a:lumOff val="8628"/>
                <a:alphaOff val="0"/>
                <a:tint val="50000"/>
                <a:satMod val="300000"/>
              </a:schemeClr>
            </a:gs>
            <a:gs pos="35000">
              <a:schemeClr val="accent5">
                <a:hueOff val="-9933876"/>
                <a:satOff val="39811"/>
                <a:lumOff val="8628"/>
                <a:alphaOff val="0"/>
                <a:tint val="37000"/>
                <a:satMod val="300000"/>
              </a:schemeClr>
            </a:gs>
            <a:gs pos="100000">
              <a:schemeClr val="accent5">
                <a:hueOff val="-9933876"/>
                <a:satOff val="39811"/>
                <a:lumOff val="862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3020" tIns="33020" rIns="33020" bIns="33020" numCol="1" spcCol="1270" anchor="ctr" anchorCtr="0">
          <a:noAutofit/>
        </a:bodyPr>
        <a:lstStyle/>
        <a:p>
          <a:pPr marL="0" lvl="0" indent="0" algn="ctr" defTabSz="577850" rtl="0">
            <a:lnSpc>
              <a:spcPct val="100000"/>
            </a:lnSpc>
            <a:spcBef>
              <a:spcPct val="0"/>
            </a:spcBef>
            <a:spcAft>
              <a:spcPts val="0"/>
            </a:spcAft>
            <a:buNone/>
          </a:pPr>
          <a:r>
            <a:rPr lang="vi-VN" sz="1300" b="1" i="1" u="sng" kern="1200">
              <a:latin typeface="Arial (Body)"/>
            </a:rPr>
            <a:t>Completion</a:t>
          </a:r>
          <a:r>
            <a:rPr lang="vi-VN" sz="1300" kern="1200">
              <a:latin typeface="Arial (Body)"/>
            </a:rPr>
            <a:t> of the project on time inclusive of individual and group activities</a:t>
          </a:r>
          <a:endParaRPr lang="en-US" sz="1300" kern="1200">
            <a:latin typeface="Arial (Body)"/>
          </a:endParaRPr>
        </a:p>
      </dsp:txBody>
      <dsp:txXfrm>
        <a:off x="1120116" y="967722"/>
        <a:ext cx="2051239" cy="985598"/>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23D244B-8012-D64C-9BD8-B1C99B6A9F1F}" type="datetimeFigureOut">
              <a:rPr lang="en-US" smtClean="0"/>
              <a:t>10-Oct-22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2AEB302-0593-8540-93CF-C48BA01EDAE1}" type="slidenum">
              <a:rPr lang="en-US" smtClean="0"/>
              <a:t>‹#›</a:t>
            </a:fld>
            <a:endParaRPr lang="en-US"/>
          </a:p>
        </p:txBody>
      </p:sp>
    </p:spTree>
    <p:extLst>
      <p:ext uri="{BB962C8B-B14F-4D97-AF65-F5344CB8AC3E}">
        <p14:creationId xmlns:p14="http://schemas.microsoft.com/office/powerpoint/2010/main" val="26097248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5E683F-B0F4-E449-8728-282D54AB7106}" type="datetimeFigureOut">
              <a:rPr lang="en-US" smtClean="0"/>
              <a:t>10-Oct-22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BD4566-C949-D649-90FE-6ADEEDE0F876}" type="slidenum">
              <a:rPr lang="en-US" smtClean="0"/>
              <a:t>‹#›</a:t>
            </a:fld>
            <a:endParaRPr lang="en-US"/>
          </a:p>
        </p:txBody>
      </p:sp>
    </p:spTree>
    <p:extLst>
      <p:ext uri="{BB962C8B-B14F-4D97-AF65-F5344CB8AC3E}">
        <p14:creationId xmlns:p14="http://schemas.microsoft.com/office/powerpoint/2010/main" val="328012492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www.javatpoint.com/java-arraylist"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1</a:t>
            </a:fld>
            <a:endParaRPr lang="en-US"/>
          </a:p>
        </p:txBody>
      </p:sp>
    </p:spTree>
    <p:extLst>
      <p:ext uri="{BB962C8B-B14F-4D97-AF65-F5344CB8AC3E}">
        <p14:creationId xmlns:p14="http://schemas.microsoft.com/office/powerpoint/2010/main" val="3321976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10</a:t>
            </a:fld>
            <a:endParaRPr lang="en-US"/>
          </a:p>
        </p:txBody>
      </p:sp>
    </p:spTree>
    <p:extLst>
      <p:ext uri="{BB962C8B-B14F-4D97-AF65-F5344CB8AC3E}">
        <p14:creationId xmlns:p14="http://schemas.microsoft.com/office/powerpoint/2010/main" val="4900082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11</a:t>
            </a:fld>
            <a:endParaRPr lang="en-US"/>
          </a:p>
        </p:txBody>
      </p:sp>
    </p:spTree>
    <p:extLst>
      <p:ext uri="{BB962C8B-B14F-4D97-AF65-F5344CB8AC3E}">
        <p14:creationId xmlns:p14="http://schemas.microsoft.com/office/powerpoint/2010/main" val="16583399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12</a:t>
            </a:fld>
            <a:endParaRPr lang="en-US"/>
          </a:p>
        </p:txBody>
      </p:sp>
    </p:spTree>
    <p:extLst>
      <p:ext uri="{BB962C8B-B14F-4D97-AF65-F5344CB8AC3E}">
        <p14:creationId xmlns:p14="http://schemas.microsoft.com/office/powerpoint/2010/main" val="25423620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13</a:t>
            </a:fld>
            <a:endParaRPr lang="en-US"/>
          </a:p>
        </p:txBody>
      </p:sp>
    </p:spTree>
    <p:extLst>
      <p:ext uri="{BB962C8B-B14F-4D97-AF65-F5344CB8AC3E}">
        <p14:creationId xmlns:p14="http://schemas.microsoft.com/office/powerpoint/2010/main" val="17704945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14</a:t>
            </a:fld>
            <a:endParaRPr lang="en-US"/>
          </a:p>
        </p:txBody>
      </p:sp>
    </p:spTree>
    <p:extLst>
      <p:ext uri="{BB962C8B-B14F-4D97-AF65-F5344CB8AC3E}">
        <p14:creationId xmlns:p14="http://schemas.microsoft.com/office/powerpoint/2010/main" val="4847250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15</a:t>
            </a:fld>
            <a:endParaRPr lang="en-US"/>
          </a:p>
        </p:txBody>
      </p:sp>
    </p:spTree>
    <p:extLst>
      <p:ext uri="{BB962C8B-B14F-4D97-AF65-F5344CB8AC3E}">
        <p14:creationId xmlns:p14="http://schemas.microsoft.com/office/powerpoint/2010/main" val="10376497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16</a:t>
            </a:fld>
            <a:endParaRPr lang="en-US"/>
          </a:p>
        </p:txBody>
      </p:sp>
    </p:spTree>
    <p:extLst>
      <p:ext uri="{BB962C8B-B14F-4D97-AF65-F5344CB8AC3E}">
        <p14:creationId xmlns:p14="http://schemas.microsoft.com/office/powerpoint/2010/main" val="12453103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17</a:t>
            </a:fld>
            <a:endParaRPr lang="en-US"/>
          </a:p>
        </p:txBody>
      </p:sp>
    </p:spTree>
    <p:extLst>
      <p:ext uri="{BB962C8B-B14F-4D97-AF65-F5344CB8AC3E}">
        <p14:creationId xmlns:p14="http://schemas.microsoft.com/office/powerpoint/2010/main" val="21834780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18</a:t>
            </a:fld>
            <a:endParaRPr lang="en-US"/>
          </a:p>
        </p:txBody>
      </p:sp>
    </p:spTree>
    <p:extLst>
      <p:ext uri="{BB962C8B-B14F-4D97-AF65-F5344CB8AC3E}">
        <p14:creationId xmlns:p14="http://schemas.microsoft.com/office/powerpoint/2010/main" val="20295355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19</a:t>
            </a:fld>
            <a:endParaRPr lang="en-US"/>
          </a:p>
        </p:txBody>
      </p:sp>
    </p:spTree>
    <p:extLst>
      <p:ext uri="{BB962C8B-B14F-4D97-AF65-F5344CB8AC3E}">
        <p14:creationId xmlns:p14="http://schemas.microsoft.com/office/powerpoint/2010/main" val="2694819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2</a:t>
            </a:fld>
            <a:endParaRPr lang="en-US"/>
          </a:p>
        </p:txBody>
      </p:sp>
    </p:spTree>
    <p:extLst>
      <p:ext uri="{BB962C8B-B14F-4D97-AF65-F5344CB8AC3E}">
        <p14:creationId xmlns:p14="http://schemas.microsoft.com/office/powerpoint/2010/main" val="13631222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69AF782-D211-4816-BE0A-89097D3984F5}" type="slidenum">
              <a:rPr lang="en-US" altLang="en-US" smtClean="0"/>
              <a:pPr>
                <a:spcBef>
                  <a:spcPct val="0"/>
                </a:spcBef>
              </a:pPr>
              <a:t>20</a:t>
            </a:fld>
            <a:endParaRPr lang="en-US" altLang="en-US"/>
          </a:p>
        </p:txBody>
      </p:sp>
      <p:sp>
        <p:nvSpPr>
          <p:cNvPr id="93187" name="Rectangle 2"/>
          <p:cNvSpPr>
            <a:spLocks noGrp="1" noRot="1" noChangeAspect="1" noChangeArrowheads="1" noTextEdit="1"/>
          </p:cNvSpPr>
          <p:nvPr>
            <p:ph type="sldImg"/>
          </p:nvPr>
        </p:nvSpPr>
        <p:spPr bwMode="auto">
          <a:xfrm>
            <a:off x="1152525" y="692150"/>
            <a:ext cx="4552950"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42412411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7C54F2E-D4B2-4C9E-B088-938529FDECFA}" type="slidenum">
              <a:rPr lang="en-US" altLang="en-US" smtClean="0"/>
              <a:pPr>
                <a:spcBef>
                  <a:spcPct val="0"/>
                </a:spcBef>
              </a:pPr>
              <a:t>21</a:t>
            </a:fld>
            <a:endParaRPr lang="en-US" altLang="en-US"/>
          </a:p>
        </p:txBody>
      </p:sp>
      <p:sp>
        <p:nvSpPr>
          <p:cNvPr id="95235" name="Rectangle 2"/>
          <p:cNvSpPr>
            <a:spLocks noGrp="1" noRot="1" noChangeAspect="1" noChangeArrowheads="1" noTextEdit="1"/>
          </p:cNvSpPr>
          <p:nvPr>
            <p:ph type="sldImg"/>
          </p:nvPr>
        </p:nvSpPr>
        <p:spPr bwMode="auto">
          <a:xfrm>
            <a:off x="1152525" y="692150"/>
            <a:ext cx="4552950"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0946246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22</a:t>
            </a:fld>
            <a:endParaRPr lang="en-US"/>
          </a:p>
        </p:txBody>
      </p:sp>
    </p:spTree>
    <p:extLst>
      <p:ext uri="{BB962C8B-B14F-4D97-AF65-F5344CB8AC3E}">
        <p14:creationId xmlns:p14="http://schemas.microsoft.com/office/powerpoint/2010/main" val="24898885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23</a:t>
            </a:fld>
            <a:endParaRPr lang="en-US"/>
          </a:p>
        </p:txBody>
      </p:sp>
    </p:spTree>
    <p:extLst>
      <p:ext uri="{BB962C8B-B14F-4D97-AF65-F5344CB8AC3E}">
        <p14:creationId xmlns:p14="http://schemas.microsoft.com/office/powerpoint/2010/main" val="13321848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24</a:t>
            </a:fld>
            <a:endParaRPr lang="en-US"/>
          </a:p>
        </p:txBody>
      </p:sp>
    </p:spTree>
    <p:extLst>
      <p:ext uri="{BB962C8B-B14F-4D97-AF65-F5344CB8AC3E}">
        <p14:creationId xmlns:p14="http://schemas.microsoft.com/office/powerpoint/2010/main" val="11035801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25</a:t>
            </a:fld>
            <a:endParaRPr lang="en-US"/>
          </a:p>
        </p:txBody>
      </p:sp>
    </p:spTree>
    <p:extLst>
      <p:ext uri="{BB962C8B-B14F-4D97-AF65-F5344CB8AC3E}">
        <p14:creationId xmlns:p14="http://schemas.microsoft.com/office/powerpoint/2010/main" val="2029911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26</a:t>
            </a:fld>
            <a:endParaRPr lang="en-US"/>
          </a:p>
        </p:txBody>
      </p:sp>
    </p:spTree>
    <p:extLst>
      <p:ext uri="{BB962C8B-B14F-4D97-AF65-F5344CB8AC3E}">
        <p14:creationId xmlns:p14="http://schemas.microsoft.com/office/powerpoint/2010/main" val="30239121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27</a:t>
            </a:fld>
            <a:endParaRPr lang="en-US"/>
          </a:p>
        </p:txBody>
      </p:sp>
    </p:spTree>
    <p:extLst>
      <p:ext uri="{BB962C8B-B14F-4D97-AF65-F5344CB8AC3E}">
        <p14:creationId xmlns:p14="http://schemas.microsoft.com/office/powerpoint/2010/main" val="42532235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28</a:t>
            </a:fld>
            <a:endParaRPr lang="en-US"/>
          </a:p>
        </p:txBody>
      </p:sp>
    </p:spTree>
    <p:extLst>
      <p:ext uri="{BB962C8B-B14F-4D97-AF65-F5344CB8AC3E}">
        <p14:creationId xmlns:p14="http://schemas.microsoft.com/office/powerpoint/2010/main" val="36587033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https://www.javatpoint.com/java-arraylist</a:t>
            </a:r>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29</a:t>
            </a:fld>
            <a:endParaRPr lang="en-US"/>
          </a:p>
        </p:txBody>
      </p:sp>
    </p:spTree>
    <p:extLst>
      <p:ext uri="{BB962C8B-B14F-4D97-AF65-F5344CB8AC3E}">
        <p14:creationId xmlns:p14="http://schemas.microsoft.com/office/powerpoint/2010/main" val="3464009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eaLnBrk="1" hangingPunct="1">
              <a:defRPr/>
            </a:pPr>
            <a:r>
              <a:rPr lang="vi-VN" altLang="en-US" sz="2800"/>
              <a:t>The following are strongly suggested for a better learning and understanding of this course:</a:t>
            </a:r>
          </a:p>
          <a:p>
            <a:pPr marL="342900" indent="-342900" eaLnBrk="1" hangingPunct="1">
              <a:spcBef>
                <a:spcPts val="600"/>
              </a:spcBef>
              <a:buFont typeface="Arial" panose="020B0604020202020204" pitchFamily="34" charset="0"/>
              <a:buChar char="•"/>
              <a:defRPr/>
            </a:pPr>
            <a:r>
              <a:rPr lang="vi-VN" altLang="en-US" sz="2000"/>
              <a:t>Noting down the key concepts in the class</a:t>
            </a:r>
          </a:p>
          <a:p>
            <a:pPr marL="342900" indent="-342900" eaLnBrk="1" hangingPunct="1">
              <a:spcBef>
                <a:spcPts val="600"/>
              </a:spcBef>
              <a:buFont typeface="Arial" panose="020B0604020202020204" pitchFamily="34" charset="0"/>
              <a:buChar char="•"/>
              <a:defRPr/>
            </a:pPr>
            <a:r>
              <a:rPr lang="vi-VN" altLang="en-US" sz="2000"/>
              <a:t>Analyze all the examples / code snippets provided</a:t>
            </a:r>
          </a:p>
          <a:p>
            <a:pPr marL="342900" indent="-342900" eaLnBrk="1" hangingPunct="1">
              <a:spcBef>
                <a:spcPts val="600"/>
              </a:spcBef>
              <a:buFont typeface="Arial" panose="020B0604020202020204" pitchFamily="34" charset="0"/>
              <a:buChar char="•"/>
              <a:defRPr/>
            </a:pPr>
            <a:r>
              <a:rPr lang="vi-VN" altLang="en-US" sz="2000"/>
              <a:t>Study and understand the self study topics</a:t>
            </a:r>
          </a:p>
          <a:p>
            <a:pPr marL="342900" indent="-342900" eaLnBrk="1" hangingPunct="1">
              <a:spcBef>
                <a:spcPts val="600"/>
              </a:spcBef>
              <a:buFont typeface="Arial" panose="020B0604020202020204" pitchFamily="34" charset="0"/>
              <a:buChar char="•"/>
              <a:defRPr/>
            </a:pPr>
            <a:r>
              <a:rPr lang="vi-VN" altLang="en-US" sz="2000"/>
              <a:t>Completion and submission of all the assignments, on time</a:t>
            </a:r>
          </a:p>
          <a:p>
            <a:pPr marL="342900" indent="-342900" eaLnBrk="1" hangingPunct="1">
              <a:spcBef>
                <a:spcPts val="600"/>
              </a:spcBef>
              <a:buFont typeface="Arial" panose="020B0604020202020204" pitchFamily="34" charset="0"/>
              <a:buChar char="•"/>
              <a:defRPr/>
            </a:pPr>
            <a:r>
              <a:rPr lang="vi-VN" altLang="en-US" sz="2000"/>
              <a:t>Completion of the self review questions in the lab guide</a:t>
            </a:r>
          </a:p>
          <a:p>
            <a:pPr marL="342900" indent="-342900" eaLnBrk="1" hangingPunct="1">
              <a:spcBef>
                <a:spcPts val="600"/>
              </a:spcBef>
              <a:buFont typeface="Arial" panose="020B0604020202020204" pitchFamily="34" charset="0"/>
              <a:buChar char="•"/>
              <a:defRPr/>
            </a:pPr>
            <a:r>
              <a:rPr lang="vi-VN" altLang="en-US" sz="2000"/>
              <a:t>Study and understand all the artifacts including the reference materials / e-learning / supplementary materials specified</a:t>
            </a:r>
          </a:p>
          <a:p>
            <a:pPr marL="342900" indent="-342900" eaLnBrk="1" hangingPunct="1">
              <a:spcBef>
                <a:spcPts val="600"/>
              </a:spcBef>
              <a:buFont typeface="Arial" panose="020B0604020202020204" pitchFamily="34" charset="0"/>
              <a:buChar char="•"/>
              <a:defRPr/>
            </a:pPr>
            <a:r>
              <a:rPr lang="vi-VN" altLang="en-US" sz="2000"/>
              <a:t>Completion of the project (if application for this course) on time inclusive of individual and group activities</a:t>
            </a:r>
          </a:p>
          <a:p>
            <a:pPr marL="342900" indent="-342900" eaLnBrk="1" hangingPunct="1">
              <a:spcBef>
                <a:spcPts val="600"/>
              </a:spcBef>
              <a:buFont typeface="Arial" panose="020B0604020202020204" pitchFamily="34" charset="0"/>
              <a:buChar char="•"/>
              <a:defRPr/>
            </a:pPr>
            <a:r>
              <a:rPr lang="vi-VN" altLang="en-US" sz="2000"/>
              <a:t>Taking part in the self assessment activities</a:t>
            </a:r>
          </a:p>
          <a:p>
            <a:pPr marL="342900" indent="-342900" eaLnBrk="1" hangingPunct="1">
              <a:spcBef>
                <a:spcPts val="600"/>
              </a:spcBef>
              <a:buFont typeface="Arial" panose="020B0604020202020204" pitchFamily="34" charset="0"/>
              <a:buChar char="•"/>
              <a:defRPr/>
            </a:pPr>
            <a:r>
              <a:rPr lang="vi-VN" altLang="en-US" sz="2000"/>
              <a:t>Participation in the doubt clearing Sections</a:t>
            </a:r>
          </a:p>
        </p:txBody>
      </p:sp>
      <p:sp>
        <p:nvSpPr>
          <p:cNvPr id="71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D720ED6-4FE4-4B42-A83F-06B276502389}" type="slidenum">
              <a:rPr lang="en-US" altLang="en-US" smtClean="0"/>
              <a:pPr>
                <a:spcBef>
                  <a:spcPct val="0"/>
                </a:spcBef>
              </a:pPr>
              <a:t>3</a:t>
            </a:fld>
            <a:endParaRPr lang="en-US" altLang="en-US"/>
          </a:p>
        </p:txBody>
      </p:sp>
    </p:spTree>
    <p:extLst>
      <p:ext uri="{BB962C8B-B14F-4D97-AF65-F5344CB8AC3E}">
        <p14:creationId xmlns:p14="http://schemas.microsoft.com/office/powerpoint/2010/main" val="15037546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a:bodyPr>
          <a:lstStyle/>
          <a:p>
            <a:pPr>
              <a:defRPr/>
            </a:pPr>
            <a:r>
              <a:rPr lang="en-US" b="1"/>
              <a:t>ArrayList Vs LinkedList</a:t>
            </a:r>
          </a:p>
          <a:p>
            <a:pPr>
              <a:defRPr/>
            </a:pPr>
            <a:r>
              <a:rPr lang="en-US"/>
              <a:t>1) </a:t>
            </a:r>
            <a:r>
              <a:rPr lang="en-US" b="1"/>
              <a:t>Search</a:t>
            </a:r>
            <a:r>
              <a:rPr lang="en-US"/>
              <a:t>: ArrayList search operation is pretty fast compared to the LinkedList search operation. get(int index) in ArrayList gives the performance of O(1) while LinkedList performance is O(n).</a:t>
            </a:r>
          </a:p>
          <a:p>
            <a:pPr>
              <a:defRPr/>
            </a:pPr>
            <a:r>
              <a:rPr lang="en-US"/>
              <a:t>Reason: ArrayList maintains index based system for its elements as it uses array data structure implicitly which makes it faster for searching an element in the list. On the other side LinkedList implements </a:t>
            </a:r>
            <a:r>
              <a:rPr lang="en-US" b="1"/>
              <a:t>doubly linked list</a:t>
            </a:r>
            <a:r>
              <a:rPr lang="en-US"/>
              <a:t> which requires the traversal through all the elements for searching an element.</a:t>
            </a:r>
          </a:p>
          <a:p>
            <a:pPr>
              <a:defRPr/>
            </a:pPr>
            <a:r>
              <a:rPr lang="en-US"/>
              <a:t>2) </a:t>
            </a:r>
            <a:r>
              <a:rPr lang="en-US" b="1"/>
              <a:t>Deletion</a:t>
            </a:r>
            <a:r>
              <a:rPr lang="en-US"/>
              <a:t>: LinkedList remove operation gives O(1) performance while ArrayList gives variable performance: O(n) in worst case (while removing first element) and O(1) in best case (While removing last element).</a:t>
            </a:r>
          </a:p>
          <a:p>
            <a:pPr>
              <a:defRPr/>
            </a:pPr>
            <a:r>
              <a:rPr lang="en-US"/>
              <a:t>Conclusion: LinkedList element deletion is faster compared to ArrayList.</a:t>
            </a:r>
          </a:p>
          <a:p>
            <a:pPr>
              <a:defRPr/>
            </a:pPr>
            <a:r>
              <a:rPr lang="en-US"/>
              <a:t>Reason: LinkedList’s each element maintains two pointers (addresses) which points to the both neighbor elements in the list. Hence removal only requires change in the pointer location in the two neighbor nodes (elements) of the node which is going to be removed. While In ArrayList all the elements need to be shifted to fill out the space created by removed element.</a:t>
            </a:r>
          </a:p>
          <a:p>
            <a:pPr>
              <a:defRPr/>
            </a:pPr>
            <a:r>
              <a:rPr lang="en-US"/>
              <a:t>3) </a:t>
            </a:r>
            <a:r>
              <a:rPr lang="en-US" b="1"/>
              <a:t>Inserts Performance</a:t>
            </a:r>
            <a:r>
              <a:rPr lang="en-US"/>
              <a:t>: LinkedList add method gives O(1) performance while ArrayList gives O(n) in worst case. Reason is same as explained for remove.</a:t>
            </a:r>
          </a:p>
          <a:p>
            <a:pPr>
              <a:defRPr/>
            </a:pPr>
            <a:r>
              <a:rPr lang="en-US"/>
              <a:t>4) </a:t>
            </a:r>
            <a:r>
              <a:rPr lang="en-US" b="1"/>
              <a:t>Memory Overhead</a:t>
            </a:r>
            <a:r>
              <a:rPr lang="en-US"/>
              <a:t>: ArrayList maintains indexes and element data while LinkedList maintains element data and two pointers for neighbor nodes hence the memory consumption is high in LinkedList comparatively.</a:t>
            </a:r>
          </a:p>
          <a:p>
            <a:pPr>
              <a:defRPr/>
            </a:pPr>
            <a:endParaRPr lang="en-US"/>
          </a:p>
        </p:txBody>
      </p:sp>
      <p:sp>
        <p:nvSpPr>
          <p:cNvPr id="1075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C97DC77-EBDC-41B9-B28A-9408A833757D}" type="slidenum">
              <a:rPr lang="vi-VN" altLang="en-US" smtClean="0"/>
              <a:pPr>
                <a:spcBef>
                  <a:spcPct val="0"/>
                </a:spcBef>
              </a:pPr>
              <a:t>30</a:t>
            </a:fld>
            <a:endParaRPr lang="vi-VN" altLang="en-US"/>
          </a:p>
        </p:txBody>
      </p:sp>
    </p:spTree>
    <p:extLst>
      <p:ext uri="{BB962C8B-B14F-4D97-AF65-F5344CB8AC3E}">
        <p14:creationId xmlns:p14="http://schemas.microsoft.com/office/powerpoint/2010/main" val="2511804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31</a:t>
            </a:fld>
            <a:endParaRPr lang="en-US"/>
          </a:p>
        </p:txBody>
      </p:sp>
    </p:spTree>
    <p:extLst>
      <p:ext uri="{BB962C8B-B14F-4D97-AF65-F5344CB8AC3E}">
        <p14:creationId xmlns:p14="http://schemas.microsoft.com/office/powerpoint/2010/main" val="8805516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32</a:t>
            </a:fld>
            <a:endParaRPr lang="en-US"/>
          </a:p>
        </p:txBody>
      </p:sp>
    </p:spTree>
    <p:extLst>
      <p:ext uri="{BB962C8B-B14F-4D97-AF65-F5344CB8AC3E}">
        <p14:creationId xmlns:p14="http://schemas.microsoft.com/office/powerpoint/2010/main" val="18990895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33</a:t>
            </a:fld>
            <a:endParaRPr lang="en-US"/>
          </a:p>
        </p:txBody>
      </p:sp>
    </p:spTree>
    <p:extLst>
      <p:ext uri="{BB962C8B-B14F-4D97-AF65-F5344CB8AC3E}">
        <p14:creationId xmlns:p14="http://schemas.microsoft.com/office/powerpoint/2010/main" val="1621561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34</a:t>
            </a:fld>
            <a:endParaRPr lang="en-US"/>
          </a:p>
        </p:txBody>
      </p:sp>
    </p:spTree>
    <p:extLst>
      <p:ext uri="{BB962C8B-B14F-4D97-AF65-F5344CB8AC3E}">
        <p14:creationId xmlns:p14="http://schemas.microsoft.com/office/powerpoint/2010/main" val="10845240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35</a:t>
            </a:fld>
            <a:endParaRPr lang="en-US"/>
          </a:p>
        </p:txBody>
      </p:sp>
    </p:spTree>
    <p:extLst>
      <p:ext uri="{BB962C8B-B14F-4D97-AF65-F5344CB8AC3E}">
        <p14:creationId xmlns:p14="http://schemas.microsoft.com/office/powerpoint/2010/main" val="12929341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36</a:t>
            </a:fld>
            <a:endParaRPr lang="en-US"/>
          </a:p>
        </p:txBody>
      </p:sp>
    </p:spTree>
    <p:extLst>
      <p:ext uri="{BB962C8B-B14F-4D97-AF65-F5344CB8AC3E}">
        <p14:creationId xmlns:p14="http://schemas.microsoft.com/office/powerpoint/2010/main" val="23850698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37</a:t>
            </a:fld>
            <a:endParaRPr lang="en-US"/>
          </a:p>
        </p:txBody>
      </p:sp>
    </p:spTree>
    <p:extLst>
      <p:ext uri="{BB962C8B-B14F-4D97-AF65-F5344CB8AC3E}">
        <p14:creationId xmlns:p14="http://schemas.microsoft.com/office/powerpoint/2010/main" val="37741909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ArrayList</a:t>
            </a:r>
            <a:r>
              <a:rPr lang="en-US" dirty="0"/>
              <a:t>: lưu index và value</a:t>
            </a:r>
          </a:p>
          <a:p>
            <a:r>
              <a:rPr lang="en-US" dirty="0"/>
              <a:t>LinkedList: lưu 1 value và 2 node (1 </a:t>
            </a:r>
            <a:r>
              <a:rPr lang="en-US" dirty="0" err="1"/>
              <a:t>trỏ</a:t>
            </a:r>
            <a:r>
              <a:rPr lang="en-US" dirty="0"/>
              <a:t> </a:t>
            </a:r>
            <a:r>
              <a:rPr lang="en-US" dirty="0" err="1"/>
              <a:t>trước</a:t>
            </a:r>
            <a:r>
              <a:rPr lang="en-US" dirty="0"/>
              <a:t> – 1 </a:t>
            </a:r>
            <a:r>
              <a:rPr lang="en-US" dirty="0" err="1"/>
              <a:t>trỏ</a:t>
            </a:r>
            <a:r>
              <a:rPr lang="en-US" dirty="0"/>
              <a:t> </a:t>
            </a:r>
            <a:r>
              <a:rPr lang="en-US" dirty="0" err="1"/>
              <a:t>sau</a:t>
            </a:r>
            <a:r>
              <a:rPr lang="en-US" dirty="0"/>
              <a:t>)</a:t>
            </a:r>
          </a:p>
          <a:p>
            <a:r>
              <a:rPr lang="en-US" dirty="0" err="1"/>
              <a:t>ArrayList</a:t>
            </a:r>
            <a:r>
              <a:rPr lang="en-US" dirty="0"/>
              <a:t> khi </a:t>
            </a:r>
            <a:r>
              <a:rPr lang="en-US" dirty="0" err="1"/>
              <a:t>xóa</a:t>
            </a:r>
            <a:r>
              <a:rPr lang="en-US" dirty="0"/>
              <a:t> 1 phần </a:t>
            </a:r>
            <a:r>
              <a:rPr lang="en-US" dirty="0" err="1"/>
              <a:t>tử</a:t>
            </a:r>
            <a:r>
              <a:rPr lang="en-US" dirty="0"/>
              <a:t> trong </a:t>
            </a:r>
            <a:r>
              <a:rPr lang="en-US" dirty="0" err="1"/>
              <a:t>mảng</a:t>
            </a:r>
            <a:r>
              <a:rPr lang="en-US" dirty="0"/>
              <a:t> thì </a:t>
            </a:r>
            <a:r>
              <a:rPr lang="en-US" dirty="0" err="1"/>
              <a:t>sẽ</a:t>
            </a:r>
            <a:r>
              <a:rPr lang="en-US" dirty="0"/>
              <a:t> </a:t>
            </a:r>
            <a:r>
              <a:rPr lang="en-US" dirty="0" err="1"/>
              <a:t>phải</a:t>
            </a:r>
            <a:r>
              <a:rPr lang="en-US" dirty="0"/>
              <a:t> </a:t>
            </a:r>
            <a:r>
              <a:rPr lang="en-US" dirty="0" err="1"/>
              <a:t>xếp</a:t>
            </a:r>
            <a:r>
              <a:rPr lang="en-US" dirty="0"/>
              <a:t> lại </a:t>
            </a:r>
            <a:r>
              <a:rPr lang="en-US" dirty="0" err="1"/>
              <a:t>thứ</a:t>
            </a:r>
            <a:r>
              <a:rPr lang="en-US" dirty="0"/>
              <a:t> tự các element</a:t>
            </a:r>
          </a:p>
          <a:p>
            <a:r>
              <a:rPr lang="en-US" dirty="0"/>
              <a:t>LinkedList khi </a:t>
            </a:r>
            <a:r>
              <a:rPr lang="en-US" dirty="0" err="1"/>
              <a:t>xóa</a:t>
            </a:r>
            <a:r>
              <a:rPr lang="en-US" dirty="0"/>
              <a:t> 1 phần </a:t>
            </a:r>
            <a:r>
              <a:rPr lang="en-US" dirty="0" err="1"/>
              <a:t>tử</a:t>
            </a:r>
            <a:r>
              <a:rPr lang="en-US" dirty="0"/>
              <a:t> thì </a:t>
            </a:r>
          </a:p>
          <a:p>
            <a:r>
              <a:rPr lang="en-US" dirty="0" err="1"/>
              <a:t>ArrayList</a:t>
            </a:r>
            <a:r>
              <a:rPr lang="en-US" dirty="0"/>
              <a:t> trong thực </a:t>
            </a:r>
            <a:r>
              <a:rPr lang="en-US" dirty="0" err="1"/>
              <a:t>tế</a:t>
            </a:r>
            <a:r>
              <a:rPr lang="en-US" dirty="0"/>
              <a:t> xài nhiều hơn LinkedList:</a:t>
            </a:r>
          </a:p>
          <a:p>
            <a:r>
              <a:rPr lang="en-US" dirty="0"/>
              <a:t>LinkedList lưu rất </a:t>
            </a:r>
            <a:r>
              <a:rPr lang="en-US" dirty="0" err="1"/>
              <a:t>nặng</a:t>
            </a:r>
            <a:r>
              <a:rPr lang="en-US" dirty="0"/>
              <a:t> </a:t>
            </a:r>
            <a:r>
              <a:rPr lang="en-US" dirty="0" err="1"/>
              <a:t>bộ</a:t>
            </a:r>
            <a:r>
              <a:rPr lang="en-US" dirty="0"/>
              <a:t> nhớ (bởi ngoài lưu value còn có lưu node)</a:t>
            </a:r>
          </a:p>
          <a:p>
            <a:r>
              <a:rPr lang="en-US" dirty="0" err="1"/>
              <a:t>ArrayList</a:t>
            </a:r>
            <a:r>
              <a:rPr lang="en-US" dirty="0"/>
              <a:t> </a:t>
            </a:r>
            <a:r>
              <a:rPr lang="en-US" dirty="0" err="1"/>
              <a:t>truy</a:t>
            </a:r>
            <a:r>
              <a:rPr lang="en-US" dirty="0"/>
              <a:t> </a:t>
            </a:r>
            <a:r>
              <a:rPr lang="en-US" dirty="0" err="1"/>
              <a:t>xuất</a:t>
            </a:r>
            <a:r>
              <a:rPr lang="en-US" dirty="0"/>
              <a:t> </a:t>
            </a:r>
            <a:r>
              <a:rPr lang="en-US" dirty="0" err="1"/>
              <a:t>ngẫu</a:t>
            </a:r>
            <a:r>
              <a:rPr lang="en-US" dirty="0"/>
              <a:t> nhiên </a:t>
            </a:r>
            <a:r>
              <a:rPr lang="en-US" dirty="0" err="1"/>
              <a:t>tốt</a:t>
            </a:r>
            <a:r>
              <a:rPr lang="en-US"/>
              <a:t> hơn và </a:t>
            </a:r>
            <a:r>
              <a:rPr lang="en-US" dirty="0"/>
              <a:t>thực </a:t>
            </a:r>
            <a:r>
              <a:rPr lang="en-US" dirty="0" err="1"/>
              <a:t>tế</a:t>
            </a:r>
            <a:r>
              <a:rPr lang="en-US" dirty="0"/>
              <a:t> </a:t>
            </a:r>
            <a:r>
              <a:rPr lang="en-US" dirty="0" err="1"/>
              <a:t>nhu</a:t>
            </a:r>
            <a:r>
              <a:rPr lang="en-US" dirty="0"/>
              <a:t> </a:t>
            </a:r>
            <a:r>
              <a:rPr lang="en-US" dirty="0" err="1"/>
              <a:t>cầu</a:t>
            </a:r>
            <a:r>
              <a:rPr lang="en-US" dirty="0"/>
              <a:t> </a:t>
            </a:r>
            <a:r>
              <a:rPr lang="en-US" dirty="0" err="1"/>
              <a:t>truy</a:t>
            </a:r>
            <a:r>
              <a:rPr lang="en-US" dirty="0"/>
              <a:t> </a:t>
            </a:r>
            <a:r>
              <a:rPr lang="en-US" dirty="0" err="1"/>
              <a:t>xuất</a:t>
            </a:r>
            <a:r>
              <a:rPr lang="en-US" dirty="0"/>
              <a:t> </a:t>
            </a:r>
            <a:r>
              <a:rPr lang="en-US" dirty="0" err="1"/>
              <a:t>ngẫu</a:t>
            </a:r>
            <a:r>
              <a:rPr lang="en-US" dirty="0"/>
              <a:t> nhiên rất </a:t>
            </a:r>
            <a:r>
              <a:rPr lang="en-US" dirty="0" err="1"/>
              <a:t>cao</a:t>
            </a:r>
            <a:endParaRPr lang="en-US" dirty="0"/>
          </a:p>
        </p:txBody>
      </p:sp>
      <p:sp>
        <p:nvSpPr>
          <p:cNvPr id="4" name="Slide Number Placeholder 3"/>
          <p:cNvSpPr>
            <a:spLocks noGrp="1"/>
          </p:cNvSpPr>
          <p:nvPr>
            <p:ph type="sldNum" sz="quarter" idx="10"/>
          </p:nvPr>
        </p:nvSpPr>
        <p:spPr/>
        <p:txBody>
          <a:bodyPr/>
          <a:lstStyle/>
          <a:p>
            <a:fld id="{2EBD4566-C949-D649-90FE-6ADEEDE0F876}" type="slidenum">
              <a:rPr lang="en-US" smtClean="0"/>
              <a:t>38</a:t>
            </a:fld>
            <a:endParaRPr lang="en-US"/>
          </a:p>
        </p:txBody>
      </p:sp>
    </p:spTree>
    <p:extLst>
      <p:ext uri="{BB962C8B-B14F-4D97-AF65-F5344CB8AC3E}">
        <p14:creationId xmlns:p14="http://schemas.microsoft.com/office/powerpoint/2010/main" val="7625220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a:bodyPr>
          <a:lstStyle/>
          <a:p>
            <a:pPr>
              <a:defRPr/>
            </a:pPr>
            <a:r>
              <a:rPr lang="en-US" b="1"/>
              <a:t>ArrayList Vs LinkedList</a:t>
            </a:r>
          </a:p>
          <a:p>
            <a:pPr>
              <a:defRPr/>
            </a:pPr>
            <a:r>
              <a:rPr lang="en-US"/>
              <a:t>1) </a:t>
            </a:r>
            <a:r>
              <a:rPr lang="en-US" b="1"/>
              <a:t>Search</a:t>
            </a:r>
            <a:r>
              <a:rPr lang="en-US"/>
              <a:t>: ArrayList search operation is pretty fast compared to the LinkedList search operation. get(int index) in ArrayList gives the performance of O(1) while LinkedList performance is O(n).</a:t>
            </a:r>
          </a:p>
          <a:p>
            <a:pPr>
              <a:defRPr/>
            </a:pPr>
            <a:r>
              <a:rPr lang="en-US"/>
              <a:t>Reason: ArrayList maintains index based system for its elements as it uses array data structure implicitly which makes it faster for searching an element in the list. On the other side LinkedList implements </a:t>
            </a:r>
            <a:r>
              <a:rPr lang="en-US" b="1"/>
              <a:t>doubly linked list</a:t>
            </a:r>
            <a:r>
              <a:rPr lang="en-US"/>
              <a:t> which requires the traversal through all the elements for searching an element.</a:t>
            </a:r>
          </a:p>
          <a:p>
            <a:pPr>
              <a:defRPr/>
            </a:pPr>
            <a:r>
              <a:rPr lang="en-US"/>
              <a:t>2) </a:t>
            </a:r>
            <a:r>
              <a:rPr lang="en-US" b="1"/>
              <a:t>Deletion</a:t>
            </a:r>
            <a:r>
              <a:rPr lang="en-US"/>
              <a:t>: LinkedList remove operation gives O(1) performance while ArrayList gives variable performance: O(n) in worst case (while removing first element) and O(1) in best case (While removing last element).</a:t>
            </a:r>
          </a:p>
          <a:p>
            <a:pPr>
              <a:defRPr/>
            </a:pPr>
            <a:r>
              <a:rPr lang="en-US"/>
              <a:t>Conclusion: LinkedList element deletion is faster compared to ArrayList.</a:t>
            </a:r>
          </a:p>
          <a:p>
            <a:pPr>
              <a:defRPr/>
            </a:pPr>
            <a:r>
              <a:rPr lang="en-US"/>
              <a:t>Reason: LinkedList’s each element maintains two pointers (addresses) which points to the both neighbor elements in the list. Hence removal only requires change in the pointer location in the two neighbor nodes (elements) of the node which is going to be removed. While In ArrayList all the elements need to be shifted to fill out the space created by removed element.</a:t>
            </a:r>
          </a:p>
          <a:p>
            <a:pPr>
              <a:defRPr/>
            </a:pPr>
            <a:r>
              <a:rPr lang="en-US"/>
              <a:t>3) </a:t>
            </a:r>
            <a:r>
              <a:rPr lang="en-US" b="1"/>
              <a:t>Inserts Performance</a:t>
            </a:r>
            <a:r>
              <a:rPr lang="en-US"/>
              <a:t>: LinkedList add method gives O(1) performance while ArrayList gives O(n) in worst case. Reason is same as explained for remove.</a:t>
            </a:r>
          </a:p>
          <a:p>
            <a:pPr>
              <a:defRPr/>
            </a:pPr>
            <a:r>
              <a:rPr lang="en-US"/>
              <a:t>4) </a:t>
            </a:r>
            <a:r>
              <a:rPr lang="en-US" b="1"/>
              <a:t>Memory Overhead</a:t>
            </a:r>
            <a:r>
              <a:rPr lang="en-US"/>
              <a:t>: ArrayList maintains indexes and element data while LinkedList maintains element data and two pointers for neighbor nodes hence the memory consumption is high in LinkedList comparatively.</a:t>
            </a:r>
          </a:p>
          <a:p>
            <a:pPr>
              <a:defRPr/>
            </a:pPr>
            <a:endParaRPr lang="en-US"/>
          </a:p>
        </p:txBody>
      </p:sp>
      <p:sp>
        <p:nvSpPr>
          <p:cNvPr id="1075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C97DC77-EBDC-41B9-B28A-9408A833757D}" type="slidenum">
              <a:rPr lang="vi-VN" altLang="en-US" smtClean="0"/>
              <a:pPr>
                <a:spcBef>
                  <a:spcPct val="0"/>
                </a:spcBef>
              </a:pPr>
              <a:t>39</a:t>
            </a:fld>
            <a:endParaRPr lang="vi-VN" altLang="en-US"/>
          </a:p>
        </p:txBody>
      </p:sp>
    </p:spTree>
    <p:extLst>
      <p:ext uri="{BB962C8B-B14F-4D97-AF65-F5344CB8AC3E}">
        <p14:creationId xmlns:p14="http://schemas.microsoft.com/office/powerpoint/2010/main" val="3277279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4</a:t>
            </a:fld>
            <a:endParaRPr lang="en-US"/>
          </a:p>
        </p:txBody>
      </p:sp>
    </p:spTree>
    <p:extLst>
      <p:ext uri="{BB962C8B-B14F-4D97-AF65-F5344CB8AC3E}">
        <p14:creationId xmlns:p14="http://schemas.microsoft.com/office/powerpoint/2010/main" val="3780222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40</a:t>
            </a:fld>
            <a:endParaRPr lang="en-US"/>
          </a:p>
        </p:txBody>
      </p:sp>
    </p:spTree>
    <p:extLst>
      <p:ext uri="{BB962C8B-B14F-4D97-AF65-F5344CB8AC3E}">
        <p14:creationId xmlns:p14="http://schemas.microsoft.com/office/powerpoint/2010/main" val="26311075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41</a:t>
            </a:fld>
            <a:endParaRPr lang="en-US"/>
          </a:p>
        </p:txBody>
      </p:sp>
    </p:spTree>
    <p:extLst>
      <p:ext uri="{BB962C8B-B14F-4D97-AF65-F5344CB8AC3E}">
        <p14:creationId xmlns:p14="http://schemas.microsoft.com/office/powerpoint/2010/main" val="22540491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42</a:t>
            </a:fld>
            <a:endParaRPr lang="en-US"/>
          </a:p>
        </p:txBody>
      </p:sp>
    </p:spTree>
    <p:extLst>
      <p:ext uri="{BB962C8B-B14F-4D97-AF65-F5344CB8AC3E}">
        <p14:creationId xmlns:p14="http://schemas.microsoft.com/office/powerpoint/2010/main" val="19861248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43</a:t>
            </a:fld>
            <a:endParaRPr lang="en-US"/>
          </a:p>
        </p:txBody>
      </p:sp>
    </p:spTree>
    <p:extLst>
      <p:ext uri="{BB962C8B-B14F-4D97-AF65-F5344CB8AC3E}">
        <p14:creationId xmlns:p14="http://schemas.microsoft.com/office/powerpoint/2010/main" val="28640065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44</a:t>
            </a:fld>
            <a:endParaRPr lang="en-US"/>
          </a:p>
        </p:txBody>
      </p:sp>
    </p:spTree>
    <p:extLst>
      <p:ext uri="{BB962C8B-B14F-4D97-AF65-F5344CB8AC3E}">
        <p14:creationId xmlns:p14="http://schemas.microsoft.com/office/powerpoint/2010/main" val="15267582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45</a:t>
            </a:fld>
            <a:endParaRPr lang="en-US"/>
          </a:p>
        </p:txBody>
      </p:sp>
    </p:spTree>
    <p:extLst>
      <p:ext uri="{BB962C8B-B14F-4D97-AF65-F5344CB8AC3E}">
        <p14:creationId xmlns:p14="http://schemas.microsoft.com/office/powerpoint/2010/main" val="3219146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5</a:t>
            </a:fld>
            <a:endParaRPr lang="en-US"/>
          </a:p>
        </p:txBody>
      </p:sp>
    </p:spTree>
    <p:extLst>
      <p:ext uri="{BB962C8B-B14F-4D97-AF65-F5344CB8AC3E}">
        <p14:creationId xmlns:p14="http://schemas.microsoft.com/office/powerpoint/2010/main" val="1754481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6</a:t>
            </a:fld>
            <a:endParaRPr lang="en-US"/>
          </a:p>
        </p:txBody>
      </p:sp>
    </p:spTree>
    <p:extLst>
      <p:ext uri="{BB962C8B-B14F-4D97-AF65-F5344CB8AC3E}">
        <p14:creationId xmlns:p14="http://schemas.microsoft.com/office/powerpoint/2010/main" val="13566740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String pool (Heap) lưu String literal </a:t>
            </a:r>
            <a:r>
              <a:rPr lang="en-US" dirty="0" err="1"/>
              <a:t>mà</a:t>
            </a:r>
            <a:r>
              <a:rPr lang="en-US" dirty="0"/>
              <a:t> nếu String literal có </a:t>
            </a:r>
            <a:r>
              <a:rPr lang="en-US" dirty="0" err="1"/>
              <a:t>cùng</a:t>
            </a:r>
            <a:r>
              <a:rPr lang="en-US" dirty="0"/>
              <a:t> value thì </a:t>
            </a:r>
            <a:r>
              <a:rPr lang="en-US" dirty="0" err="1"/>
              <a:t>cùng</a:t>
            </a:r>
            <a:r>
              <a:rPr lang="en-US" dirty="0"/>
              <a:t> </a:t>
            </a:r>
            <a:r>
              <a:rPr lang="en-US" dirty="0" err="1"/>
              <a:t>trỏ</a:t>
            </a:r>
            <a:r>
              <a:rPr lang="en-US" dirty="0"/>
              <a:t> đến 1 ô nhớ nên tiết </a:t>
            </a:r>
            <a:r>
              <a:rPr lang="en-US" dirty="0" err="1"/>
              <a:t>kiệm</a:t>
            </a:r>
            <a:r>
              <a:rPr lang="en-US" dirty="0"/>
              <a:t> </a:t>
            </a:r>
            <a:r>
              <a:rPr lang="en-US" dirty="0" err="1"/>
              <a:t>bộ</a:t>
            </a:r>
            <a:r>
              <a:rPr lang="en-US"/>
              <a:t> nhớ.</a:t>
            </a:r>
            <a:endParaRPr lang="en-US" dirty="0"/>
          </a:p>
        </p:txBody>
      </p:sp>
      <p:sp>
        <p:nvSpPr>
          <p:cNvPr id="4" name="Slide Number Placeholder 3"/>
          <p:cNvSpPr>
            <a:spLocks noGrp="1"/>
          </p:cNvSpPr>
          <p:nvPr>
            <p:ph type="sldNum" sz="quarter" idx="10"/>
          </p:nvPr>
        </p:nvSpPr>
        <p:spPr/>
        <p:txBody>
          <a:bodyPr/>
          <a:lstStyle/>
          <a:p>
            <a:fld id="{2EBD4566-C949-D649-90FE-6ADEEDE0F876}" type="slidenum">
              <a:rPr lang="en-US" smtClean="0"/>
              <a:t>7</a:t>
            </a:fld>
            <a:endParaRPr lang="en-US"/>
          </a:p>
        </p:txBody>
      </p:sp>
    </p:spTree>
    <p:extLst>
      <p:ext uri="{BB962C8B-B14F-4D97-AF65-F5344CB8AC3E}">
        <p14:creationId xmlns:p14="http://schemas.microsoft.com/office/powerpoint/2010/main" val="188744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8</a:t>
            </a:fld>
            <a:endParaRPr lang="en-US"/>
          </a:p>
        </p:txBody>
      </p:sp>
    </p:spTree>
    <p:extLst>
      <p:ext uri="{BB962C8B-B14F-4D97-AF65-F5344CB8AC3E}">
        <p14:creationId xmlns:p14="http://schemas.microsoft.com/office/powerpoint/2010/main" val="9930014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9</a:t>
            </a:fld>
            <a:endParaRPr lang="en-US"/>
          </a:p>
        </p:txBody>
      </p:sp>
    </p:spTree>
    <p:extLst>
      <p:ext uri="{BB962C8B-B14F-4D97-AF65-F5344CB8AC3E}">
        <p14:creationId xmlns:p14="http://schemas.microsoft.com/office/powerpoint/2010/main" val="23053371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4313" y="2130425"/>
            <a:ext cx="8073887" cy="1470025"/>
          </a:xfrm>
        </p:spPr>
        <p:txBody>
          <a:bodyPr>
            <a:normAutofit/>
          </a:bodyPr>
          <a:lstStyle>
            <a:lvl1pPr algn="l">
              <a:defRPr sz="3200" b="1">
                <a:solidFill>
                  <a:schemeClr val="accent6">
                    <a:lumMod val="75000"/>
                  </a:schemeClr>
                </a:solidFill>
                <a:latin typeface="Arial" panose="020B0604020202020204" pitchFamily="34" charset="0"/>
                <a:cs typeface="Arial" panose="020B0604020202020204" pitchFamily="34" charset="0"/>
              </a:defRPr>
            </a:lvl1pPr>
          </a:lstStyle>
          <a:p>
            <a:r>
              <a:rPr lang="en-US"/>
              <a:t>CLICK TO EDIT MASTER TITLE STYLE</a:t>
            </a:r>
          </a:p>
        </p:txBody>
      </p:sp>
      <p:sp>
        <p:nvSpPr>
          <p:cNvPr id="3" name="Subtitle 2"/>
          <p:cNvSpPr>
            <a:spLocks noGrp="1"/>
          </p:cNvSpPr>
          <p:nvPr>
            <p:ph type="subTitle" idx="1"/>
          </p:nvPr>
        </p:nvSpPr>
        <p:spPr>
          <a:xfrm>
            <a:off x="384313" y="3886200"/>
            <a:ext cx="8073887" cy="1752600"/>
          </a:xfrm>
        </p:spPr>
        <p:txBody>
          <a:bodyPr>
            <a:normAutofit/>
          </a:bodyPr>
          <a:lstStyle>
            <a:lvl1pPr marL="0" indent="0" algn="l">
              <a:buNone/>
              <a:defRPr sz="2400">
                <a:solidFill>
                  <a:schemeClr val="tx1">
                    <a:tint val="75000"/>
                  </a:schemeClr>
                </a:solidFill>
                <a:latin typeface="Candara" panose="020E0502030303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6" name="Slide Number Placeholder 5"/>
          <p:cNvSpPr>
            <a:spLocks noGrp="1"/>
          </p:cNvSpPr>
          <p:nvPr>
            <p:ph type="sldNum" sz="quarter" idx="12"/>
          </p:nvPr>
        </p:nvSpPr>
        <p:spPr/>
        <p:txBody>
          <a:bodyPr/>
          <a:lstStyle/>
          <a:p>
            <a:fld id="{AB4FB0DF-9300-7D4B-B157-CBD30D15743F}" type="slidenum">
              <a:rPr lang="en-US" smtClean="0"/>
              <a:t>‹#›</a:t>
            </a:fld>
            <a:endParaRPr lang="en-US"/>
          </a:p>
        </p:txBody>
      </p:sp>
      <p:sp>
        <p:nvSpPr>
          <p:cNvPr id="5" name="Footer Placeholder 4"/>
          <p:cNvSpPr>
            <a:spLocks noGrp="1"/>
          </p:cNvSpPr>
          <p:nvPr>
            <p:ph type="ftr" sz="quarter" idx="11"/>
          </p:nvPr>
        </p:nvSpPr>
        <p:spPr>
          <a:xfrm>
            <a:off x="384313" y="6356350"/>
            <a:ext cx="4899956" cy="365125"/>
          </a:xfrm>
        </p:spPr>
        <p:txBody>
          <a:bodyPr/>
          <a:lstStyle/>
          <a:p>
            <a:r>
              <a:rPr lang="en-US"/>
              <a:t>09e-BM/DT/FSOFT - ©FPT SOFTWARE – Fresher Academy - Internal Use</a:t>
            </a:r>
            <a:endParaRPr lang="en-US" dirty="0"/>
          </a:p>
        </p:txBody>
      </p:sp>
    </p:spTree>
    <p:extLst>
      <p:ext uri="{BB962C8B-B14F-4D97-AF65-F5344CB8AC3E}">
        <p14:creationId xmlns:p14="http://schemas.microsoft.com/office/powerpoint/2010/main" val="2301619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AB4FB0DF-9300-7D4B-B157-CBD30D15743F}" type="slidenum">
              <a:rPr lang="en-US" smtClean="0"/>
              <a:t>‹#›</a:t>
            </a:fld>
            <a:endParaRPr lang="en-US"/>
          </a:p>
        </p:txBody>
      </p:sp>
      <p:sp>
        <p:nvSpPr>
          <p:cNvPr id="7" name="Footer Placeholder 2"/>
          <p:cNvSpPr>
            <a:spLocks noGrp="1"/>
          </p:cNvSpPr>
          <p:nvPr>
            <p:ph type="ftr" sz="quarter" idx="11"/>
          </p:nvPr>
        </p:nvSpPr>
        <p:spPr>
          <a:xfrm>
            <a:off x="191411" y="6356350"/>
            <a:ext cx="3962400" cy="365125"/>
          </a:xfrm>
        </p:spPr>
        <p:txBody>
          <a:bodyPr/>
          <a:lstStyle/>
          <a:p>
            <a:r>
              <a:rPr lang="en-US"/>
              <a:t>09e-BM/DT/FSOFT - ©FPT SOFTWARE – Fresher Academy - Internal Use</a:t>
            </a:r>
            <a:endParaRPr lang="en-US" dirty="0"/>
          </a:p>
        </p:txBody>
      </p:sp>
    </p:spTree>
    <p:extLst>
      <p:ext uri="{BB962C8B-B14F-4D97-AF65-F5344CB8AC3E}">
        <p14:creationId xmlns:p14="http://schemas.microsoft.com/office/powerpoint/2010/main" val="2338129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AB4FB0DF-9300-7D4B-B157-CBD30D15743F}" type="slidenum">
              <a:rPr lang="en-US" smtClean="0"/>
              <a:t>‹#›</a:t>
            </a:fld>
            <a:endParaRPr lang="en-US"/>
          </a:p>
        </p:txBody>
      </p:sp>
      <p:sp>
        <p:nvSpPr>
          <p:cNvPr id="7" name="Footer Placeholder 2"/>
          <p:cNvSpPr>
            <a:spLocks noGrp="1"/>
          </p:cNvSpPr>
          <p:nvPr>
            <p:ph type="ftr" sz="quarter" idx="11"/>
          </p:nvPr>
        </p:nvSpPr>
        <p:spPr>
          <a:xfrm>
            <a:off x="191411" y="6356350"/>
            <a:ext cx="3962400" cy="365125"/>
          </a:xfrm>
        </p:spPr>
        <p:txBody>
          <a:bodyPr/>
          <a:lstStyle/>
          <a:p>
            <a:r>
              <a:rPr lang="en-US"/>
              <a:t>09e-BM/DT/FSOFT - ©FPT SOFTWARE – Fresher Academy - Internal Use</a:t>
            </a:r>
            <a:endParaRPr lang="en-US" dirty="0"/>
          </a:p>
        </p:txBody>
      </p:sp>
    </p:spTree>
    <p:extLst>
      <p:ext uri="{BB962C8B-B14F-4D97-AF65-F5344CB8AC3E}">
        <p14:creationId xmlns:p14="http://schemas.microsoft.com/office/powerpoint/2010/main" val="1456150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1" y="22847"/>
            <a:ext cx="8714050" cy="653014"/>
          </a:xfrm>
        </p:spPr>
        <p:txBody>
          <a:bodyPr>
            <a:noAutofit/>
          </a:bodyPr>
          <a:lstStyle>
            <a:lvl1pPr algn="l">
              <a:defRPr sz="3600" b="1">
                <a:solidFill>
                  <a:schemeClr val="bg1"/>
                </a:solidFill>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idx="1"/>
          </p:nvPr>
        </p:nvSpPr>
        <p:spPr>
          <a:xfrm>
            <a:off x="191411" y="778566"/>
            <a:ext cx="8714050" cy="5436704"/>
          </a:xfrm>
        </p:spPr>
        <p:txBody>
          <a:bodyPr>
            <a:normAutofit/>
          </a:bodyPr>
          <a:lstStyle>
            <a:lvl1pPr marL="342900" indent="-342900">
              <a:buClr>
                <a:schemeClr val="accent6">
                  <a:lumMod val="75000"/>
                </a:schemeClr>
              </a:buClr>
              <a:buFont typeface="Wingdings" panose="05000000000000000000" pitchFamily="2" charset="2"/>
              <a:buChar char="v"/>
              <a:defRPr sz="2400">
                <a:latin typeface="Arial" panose="020B0604020202020204" pitchFamily="34" charset="0"/>
                <a:cs typeface="Arial" panose="020B0604020202020204" pitchFamily="34" charset="0"/>
              </a:defRPr>
            </a:lvl1pPr>
            <a:lvl2pPr marL="742950" indent="-285750">
              <a:buFont typeface="Wingdings 2" panose="05020102010507070707" pitchFamily="18" charset="2"/>
              <a:buChar char="P"/>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191410" y="6356350"/>
            <a:ext cx="4804101" cy="365125"/>
          </a:xfrm>
        </p:spPr>
        <p:txBody>
          <a:bodyPr/>
          <a:lstStyle/>
          <a:p>
            <a:r>
              <a:rPr lang="en-US"/>
              <a:t>09e-BM/DT/FSOFT - ©FPT SOFTWARE – Fresher Academy - Internal Use</a:t>
            </a:r>
            <a:endParaRPr lang="en-US" dirty="0"/>
          </a:p>
        </p:txBody>
      </p:sp>
      <p:sp>
        <p:nvSpPr>
          <p:cNvPr id="6" name="Slide Number Placeholder 5"/>
          <p:cNvSpPr>
            <a:spLocks noGrp="1"/>
          </p:cNvSpPr>
          <p:nvPr>
            <p:ph type="sldNum" sz="quarter" idx="12"/>
          </p:nvPr>
        </p:nvSpPr>
        <p:spPr>
          <a:xfrm>
            <a:off x="6553199" y="6356350"/>
            <a:ext cx="2352261" cy="365125"/>
          </a:xfrm>
        </p:spPr>
        <p:txBody>
          <a:bodyPr/>
          <a:lstStyle/>
          <a:p>
            <a:fld id="{AB4FB0DF-9300-7D4B-B157-CBD30D15743F}" type="slidenum">
              <a:rPr lang="en-US" smtClean="0"/>
              <a:t>‹#›</a:t>
            </a:fld>
            <a:endParaRPr lang="en-US"/>
          </a:p>
        </p:txBody>
      </p:sp>
    </p:spTree>
    <p:extLst>
      <p:ext uri="{BB962C8B-B14F-4D97-AF65-F5344CB8AC3E}">
        <p14:creationId xmlns:p14="http://schemas.microsoft.com/office/powerpoint/2010/main" val="3271037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3200" b="1" cap="all">
                <a:solidFill>
                  <a:schemeClr val="accent6">
                    <a:lumMod val="75000"/>
                  </a:schemeClr>
                </a:solidFill>
              </a:defRPr>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a:xfrm>
            <a:off x="722313" y="6356350"/>
            <a:ext cx="4698223" cy="365125"/>
          </a:xfrm>
        </p:spPr>
        <p:txBody>
          <a:bodyPr/>
          <a:lstStyle/>
          <a:p>
            <a:r>
              <a:rPr lang="en-US"/>
              <a:t>09e-BM/DT/FSOFT - ©FPT SOFTWARE – Fresher Academy - Internal Use</a:t>
            </a:r>
            <a:endParaRPr lang="en-US" dirty="0"/>
          </a:p>
        </p:txBody>
      </p:sp>
      <p:sp>
        <p:nvSpPr>
          <p:cNvPr id="6" name="Slide Number Placeholder 5"/>
          <p:cNvSpPr>
            <a:spLocks noGrp="1"/>
          </p:cNvSpPr>
          <p:nvPr>
            <p:ph type="sldNum" sz="quarter" idx="12"/>
          </p:nvPr>
        </p:nvSpPr>
        <p:spPr/>
        <p:txBody>
          <a:bodyPr/>
          <a:lstStyle/>
          <a:p>
            <a:fld id="{AB4FB0DF-9300-7D4B-B157-CBD30D15743F}" type="slidenum">
              <a:rPr lang="en-US" smtClean="0"/>
              <a:t>‹#›</a:t>
            </a:fld>
            <a:endParaRPr lang="en-US"/>
          </a:p>
        </p:txBody>
      </p:sp>
    </p:spTree>
    <p:extLst>
      <p:ext uri="{BB962C8B-B14F-4D97-AF65-F5344CB8AC3E}">
        <p14:creationId xmlns:p14="http://schemas.microsoft.com/office/powerpoint/2010/main" val="3105008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91410" y="903955"/>
            <a:ext cx="4255461" cy="5342841"/>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58627" y="903955"/>
            <a:ext cx="4196614" cy="5342841"/>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a:t>09e-BM/DT/FSOFT - ©FPT SOFTWARE – Fresher Academy - Internal Use</a:t>
            </a:r>
            <a:endParaRPr lang="en-US" dirty="0"/>
          </a:p>
        </p:txBody>
      </p:sp>
      <p:sp>
        <p:nvSpPr>
          <p:cNvPr id="7" name="Slide Number Placeholder 6"/>
          <p:cNvSpPr>
            <a:spLocks noGrp="1"/>
          </p:cNvSpPr>
          <p:nvPr>
            <p:ph type="sldNum" sz="quarter" idx="12"/>
          </p:nvPr>
        </p:nvSpPr>
        <p:spPr/>
        <p:txBody>
          <a:bodyPr/>
          <a:lstStyle/>
          <a:p>
            <a:fld id="{AB4FB0DF-9300-7D4B-B157-CBD30D15743F}" type="slidenum">
              <a:rPr lang="en-US" smtClean="0"/>
              <a:t>‹#›</a:t>
            </a:fld>
            <a:endParaRPr lang="en-US"/>
          </a:p>
        </p:txBody>
      </p:sp>
    </p:spTree>
    <p:extLst>
      <p:ext uri="{BB962C8B-B14F-4D97-AF65-F5344CB8AC3E}">
        <p14:creationId xmlns:p14="http://schemas.microsoft.com/office/powerpoint/2010/main" val="1475142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a:t>09e-BM/DT/FSOFT - ©FPT SOFTWARE – Fresher Academy - Internal Use</a:t>
            </a:r>
            <a:endParaRPr lang="en-US" dirty="0"/>
          </a:p>
        </p:txBody>
      </p:sp>
      <p:sp>
        <p:nvSpPr>
          <p:cNvPr id="9" name="Slide Number Placeholder 8"/>
          <p:cNvSpPr>
            <a:spLocks noGrp="1"/>
          </p:cNvSpPr>
          <p:nvPr>
            <p:ph type="sldNum" sz="quarter" idx="12"/>
          </p:nvPr>
        </p:nvSpPr>
        <p:spPr/>
        <p:txBody>
          <a:bodyPr/>
          <a:lstStyle/>
          <a:p>
            <a:fld id="{AB4FB0DF-9300-7D4B-B157-CBD30D15743F}" type="slidenum">
              <a:rPr lang="en-US" smtClean="0"/>
              <a:t>‹#›</a:t>
            </a:fld>
            <a:endParaRPr lang="en-US"/>
          </a:p>
        </p:txBody>
      </p:sp>
    </p:spTree>
    <p:extLst>
      <p:ext uri="{BB962C8B-B14F-4D97-AF65-F5344CB8AC3E}">
        <p14:creationId xmlns:p14="http://schemas.microsoft.com/office/powerpoint/2010/main" val="1993274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1410" y="0"/>
            <a:ext cx="8038189" cy="667657"/>
          </a:xfrm>
        </p:spPr>
        <p:txBody>
          <a:bodyPr>
            <a:noAutofit/>
          </a:bodyPr>
          <a:lstStyle>
            <a:lvl1pPr algn="l">
              <a:defRPr sz="3600" b="1">
                <a:solidFill>
                  <a:schemeClr val="bg1"/>
                </a:solidFill>
                <a:latin typeface="Candara" panose="020E0502030303020204" pitchFamily="34" charset="0"/>
              </a:defRPr>
            </a:lvl1pPr>
          </a:lstStyle>
          <a:p>
            <a:r>
              <a:rPr lang="en-US"/>
              <a:t>Click to edit Master title style</a:t>
            </a:r>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a:t>
            </a:fld>
            <a:endParaRPr lang="en-US"/>
          </a:p>
        </p:txBody>
      </p:sp>
    </p:spTree>
    <p:extLst>
      <p:ext uri="{BB962C8B-B14F-4D97-AF65-F5344CB8AC3E}">
        <p14:creationId xmlns:p14="http://schemas.microsoft.com/office/powerpoint/2010/main" val="345292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09e-BM/DT/FSOFT - ©FPT SOFTWARE – Fresher Academy - Internal Use</a:t>
            </a:r>
            <a:endParaRPr lang="en-US" dirty="0"/>
          </a:p>
        </p:txBody>
      </p:sp>
      <p:sp>
        <p:nvSpPr>
          <p:cNvPr id="4" name="Slide Number Placeholder 3"/>
          <p:cNvSpPr>
            <a:spLocks noGrp="1"/>
          </p:cNvSpPr>
          <p:nvPr>
            <p:ph type="sldNum" sz="quarter" idx="12"/>
          </p:nvPr>
        </p:nvSpPr>
        <p:spPr/>
        <p:txBody>
          <a:bodyPr/>
          <a:lstStyle/>
          <a:p>
            <a:fld id="{AB4FB0DF-9300-7D4B-B157-CBD30D15743F}" type="slidenum">
              <a:rPr lang="en-US" smtClean="0"/>
              <a:t>‹#›</a:t>
            </a:fld>
            <a:endParaRPr lang="en-US"/>
          </a:p>
        </p:txBody>
      </p:sp>
    </p:spTree>
    <p:extLst>
      <p:ext uri="{BB962C8B-B14F-4D97-AF65-F5344CB8AC3E}">
        <p14:creationId xmlns:p14="http://schemas.microsoft.com/office/powerpoint/2010/main" val="445940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AB4FB0DF-9300-7D4B-B157-CBD30D15743F}" type="slidenum">
              <a:rPr lang="en-US" smtClean="0"/>
              <a:t>‹#›</a:t>
            </a:fld>
            <a:endParaRPr lang="en-US"/>
          </a:p>
        </p:txBody>
      </p:sp>
      <p:sp>
        <p:nvSpPr>
          <p:cNvPr id="8" name="Footer Placeholder 2"/>
          <p:cNvSpPr>
            <a:spLocks noGrp="1"/>
          </p:cNvSpPr>
          <p:nvPr>
            <p:ph type="ftr" sz="quarter" idx="11"/>
          </p:nvPr>
        </p:nvSpPr>
        <p:spPr>
          <a:xfrm>
            <a:off x="191411" y="6356350"/>
            <a:ext cx="3962400" cy="365125"/>
          </a:xfrm>
        </p:spPr>
        <p:txBody>
          <a:bodyPr/>
          <a:lstStyle/>
          <a:p>
            <a:r>
              <a:rPr lang="en-US"/>
              <a:t>09e-BM/DT/FSOFT - ©FPT SOFTWARE – Fresher Academy - Internal Use</a:t>
            </a:r>
            <a:endParaRPr lang="en-US" dirty="0"/>
          </a:p>
        </p:txBody>
      </p:sp>
    </p:spTree>
    <p:extLst>
      <p:ext uri="{BB962C8B-B14F-4D97-AF65-F5344CB8AC3E}">
        <p14:creationId xmlns:p14="http://schemas.microsoft.com/office/powerpoint/2010/main" val="2906921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AB4FB0DF-9300-7D4B-B157-CBD30D15743F}" type="slidenum">
              <a:rPr lang="en-US" smtClean="0"/>
              <a:t>‹#›</a:t>
            </a:fld>
            <a:endParaRPr lang="en-US"/>
          </a:p>
        </p:txBody>
      </p:sp>
      <p:sp>
        <p:nvSpPr>
          <p:cNvPr id="8" name="Footer Placeholder 2"/>
          <p:cNvSpPr>
            <a:spLocks noGrp="1"/>
          </p:cNvSpPr>
          <p:nvPr>
            <p:ph type="ftr" sz="quarter" idx="11"/>
          </p:nvPr>
        </p:nvSpPr>
        <p:spPr>
          <a:xfrm>
            <a:off x="191411" y="6356350"/>
            <a:ext cx="3962400" cy="365125"/>
          </a:xfrm>
        </p:spPr>
        <p:txBody>
          <a:bodyPr/>
          <a:lstStyle/>
          <a:p>
            <a:r>
              <a:rPr lang="en-US"/>
              <a:t>09e-BM/DT/FSOFT - ©FPT SOFTWARE – Fresher Academy - Internal Use</a:t>
            </a:r>
            <a:endParaRPr lang="en-US" dirty="0"/>
          </a:p>
        </p:txBody>
      </p:sp>
    </p:spTree>
    <p:extLst>
      <p:ext uri="{BB962C8B-B14F-4D97-AF65-F5344CB8AC3E}">
        <p14:creationId xmlns:p14="http://schemas.microsoft.com/office/powerpoint/2010/main" val="3335806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1411" y="14756"/>
            <a:ext cx="7066037" cy="659012"/>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91410" y="820553"/>
            <a:ext cx="8663831" cy="53011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721641"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4FB0DF-9300-7D4B-B157-CBD30D15743F}" type="slidenum">
              <a:rPr lang="en-US" smtClean="0"/>
              <a:t>‹#›</a:t>
            </a:fld>
            <a:endParaRPr lang="en-US"/>
          </a:p>
        </p:txBody>
      </p:sp>
      <p:sp>
        <p:nvSpPr>
          <p:cNvPr id="5" name="Footer Placeholder 4"/>
          <p:cNvSpPr>
            <a:spLocks noGrp="1"/>
          </p:cNvSpPr>
          <p:nvPr>
            <p:ph type="ftr" sz="quarter" idx="3"/>
          </p:nvPr>
        </p:nvSpPr>
        <p:spPr>
          <a:xfrm>
            <a:off x="191410" y="6356350"/>
            <a:ext cx="469822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09e-BM/DT/FSOFT - ©FPT SOFTWARE – Fresher Academy - Internal Use</a:t>
            </a:r>
            <a:endParaRPr lang="en-US" dirty="0"/>
          </a:p>
        </p:txBody>
      </p:sp>
    </p:spTree>
    <p:extLst>
      <p:ext uri="{BB962C8B-B14F-4D97-AF65-F5344CB8AC3E}">
        <p14:creationId xmlns:p14="http://schemas.microsoft.com/office/powerpoint/2010/main" val="3593809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457200" rtl="0" eaLnBrk="1" latinLnBrk="0" hangingPunct="1">
        <a:spcBef>
          <a:spcPct val="0"/>
        </a:spcBef>
        <a:buNone/>
        <a:defRPr sz="4000" kern="120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457200" rtl="0" eaLnBrk="1" latinLnBrk="0" hangingPunct="1">
        <a:spcBef>
          <a:spcPct val="20000"/>
        </a:spcBef>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docs.oracle.com/javase/7/docs/api/java/util/regex/Pattern.html#sum" TargetMode="External"/><Relationship Id="rId3" Type="http://schemas.openxmlformats.org/officeDocument/2006/relationships/hyperlink" Target="https://beginnersbook.com/2013/12/java-string-concat-method-example/" TargetMode="External"/><Relationship Id="rId7" Type="http://schemas.openxmlformats.org/officeDocument/2006/relationships/hyperlink" Target="https://beginnersbook.com/2013/12/java-string-matches-method-example/"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beginnersbook.com/2013/12/java-string-length-method-example/" TargetMode="External"/><Relationship Id="rId11" Type="http://schemas.openxmlformats.org/officeDocument/2006/relationships/hyperlink" Target="https://beginnersbook.com/2013/12/java-string-split-method-example/" TargetMode="External"/><Relationship Id="rId5" Type="http://schemas.openxmlformats.org/officeDocument/2006/relationships/hyperlink" Target="https://beginnersbook.com/2013/12/java-string-getbytes-method-example/" TargetMode="External"/><Relationship Id="rId10" Type="http://schemas.openxmlformats.org/officeDocument/2006/relationships/hyperlink" Target="https://beginnersbook.com/2013/12/java-string-tochararray-method-example/" TargetMode="External"/><Relationship Id="rId4" Type="http://schemas.openxmlformats.org/officeDocument/2006/relationships/hyperlink" Target="https://beginnersbook.com/2013/12/java-string-trim-and-hashcode-methods/" TargetMode="External"/><Relationship Id="rId9" Type="http://schemas.openxmlformats.org/officeDocument/2006/relationships/hyperlink" Target="https://beginnersbook.com/2017/10/java-string-valueof-method/"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s://www.javatpoint.com/"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beginnersbook.com/2013/12/java-string-trim-and-hashcode-methods/" TargetMode="External"/><Relationship Id="rId3" Type="http://schemas.openxmlformats.org/officeDocument/2006/relationships/hyperlink" Target="https://beginnersbook.com/2013/12/java-string-charat-method-example/" TargetMode="External"/><Relationship Id="rId7" Type="http://schemas.openxmlformats.org/officeDocument/2006/relationships/hyperlink" Target="https://beginnersbook.com/2013/12/java-string-endswith-method-example/"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beginnersbook.com/2013/12/java-string-startswith-method-example/" TargetMode="External"/><Relationship Id="rId5" Type="http://schemas.openxmlformats.org/officeDocument/2006/relationships/hyperlink" Target="https://beginnersbook.com/2013/12/java-string-compareto-method-example/" TargetMode="External"/><Relationship Id="rId10" Type="http://schemas.openxmlformats.org/officeDocument/2006/relationships/hyperlink" Target="https://beginnersbook.com/2017/10/java-string-contains-method/" TargetMode="External"/><Relationship Id="rId4" Type="http://schemas.openxmlformats.org/officeDocument/2006/relationships/hyperlink" Target="https://beginnersbook.com/2013/12/java-string-equals-and-equalsignorecase-methods-example/" TargetMode="External"/><Relationship Id="rId9" Type="http://schemas.openxmlformats.org/officeDocument/2006/relationships/hyperlink" Target="https://beginnersbook.com/2013/12/java-string-indexof-method-exampl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normAutofit fontScale="90000"/>
          </a:bodyPr>
          <a:lstStyle/>
          <a:p>
            <a:pPr eaLnBrk="1" hangingPunct="1">
              <a:defRPr/>
            </a:pPr>
            <a:r>
              <a:rPr lang="en-US" altLang="en-US" sz="4800" b="1">
                <a:solidFill>
                  <a:schemeClr val="accent6">
                    <a:lumMod val="75000"/>
                  </a:schemeClr>
                </a:solidFill>
                <a:cs typeface="Arial" pitchFamily="34" charset="0"/>
              </a:rPr>
              <a:t>STRING </a:t>
            </a:r>
            <a:r>
              <a:rPr lang="en-US" altLang="en-US" sz="2000" b="1">
                <a:solidFill>
                  <a:schemeClr val="tx1"/>
                </a:solidFill>
                <a:cs typeface="Arial" pitchFamily="34" charset="0"/>
              </a:rPr>
              <a:t>&amp;</a:t>
            </a:r>
            <a:br>
              <a:rPr lang="en-US" altLang="en-US" sz="4800" b="1">
                <a:solidFill>
                  <a:schemeClr val="accent6">
                    <a:lumMod val="75000"/>
                  </a:schemeClr>
                </a:solidFill>
                <a:cs typeface="Arial" pitchFamily="34" charset="0"/>
              </a:rPr>
            </a:br>
            <a:r>
              <a:rPr lang="en-US" altLang="en-US" sz="4800" b="1">
                <a:solidFill>
                  <a:schemeClr val="accent6">
                    <a:lumMod val="75000"/>
                  </a:schemeClr>
                </a:solidFill>
                <a:cs typeface="Arial" pitchFamily="34" charset="0"/>
              </a:rPr>
              <a:t>JAVA COLLECTION</a:t>
            </a:r>
          </a:p>
        </p:txBody>
      </p:sp>
      <p:sp>
        <p:nvSpPr>
          <p:cNvPr id="3" name="Subtitle 2"/>
          <p:cNvSpPr>
            <a:spLocks noGrp="1"/>
          </p:cNvSpPr>
          <p:nvPr>
            <p:ph type="subTitle" idx="1"/>
          </p:nvPr>
        </p:nvSpPr>
        <p:spPr>
          <a:xfrm>
            <a:off x="384313" y="3600450"/>
            <a:ext cx="8073887" cy="2038350"/>
          </a:xfrm>
        </p:spPr>
        <p:txBody>
          <a:bodyPr>
            <a:normAutofit/>
          </a:bodyPr>
          <a:lstStyle/>
          <a:p>
            <a:r>
              <a:rPr lang="en-US"/>
              <a:t>Instructor: </a:t>
            </a:r>
            <a:endParaRPr lang="en-US" sz="1800"/>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a:t>
            </a:fld>
            <a:endParaRPr lang="en-US"/>
          </a:p>
        </p:txBody>
      </p:sp>
    </p:spTree>
    <p:extLst>
      <p:ext uri="{BB962C8B-B14F-4D97-AF65-F5344CB8AC3E}">
        <p14:creationId xmlns:p14="http://schemas.microsoft.com/office/powerpoint/2010/main" val="2805221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String class</a:t>
            </a:r>
          </a:p>
        </p:txBody>
      </p:sp>
      <p:sp>
        <p:nvSpPr>
          <p:cNvPr id="3" name="Content Placeholder 2"/>
          <p:cNvSpPr>
            <a:spLocks noGrp="1"/>
          </p:cNvSpPr>
          <p:nvPr>
            <p:ph idx="1"/>
          </p:nvPr>
        </p:nvSpPr>
        <p:spPr/>
        <p:txBody>
          <a:bodyPr>
            <a:normAutofit/>
          </a:bodyPr>
          <a:lstStyle/>
          <a:p>
            <a:pPr algn="just">
              <a:lnSpc>
                <a:spcPct val="120000"/>
              </a:lnSpc>
              <a:spcBef>
                <a:spcPts val="0"/>
              </a:spcBef>
              <a:spcAft>
                <a:spcPts val="600"/>
              </a:spcAft>
            </a:pPr>
            <a:r>
              <a:rPr lang="en-US" sz="2000" b="1"/>
              <a:t>Methods:</a:t>
            </a:r>
          </a:p>
          <a:p>
            <a:pPr lvl="1" algn="just">
              <a:lnSpc>
                <a:spcPct val="120000"/>
              </a:lnSpc>
              <a:spcBef>
                <a:spcPts val="0"/>
              </a:spcBef>
              <a:spcAft>
                <a:spcPts val="600"/>
              </a:spcAft>
            </a:pPr>
            <a:r>
              <a:rPr lang="en-US" sz="1600" b="1">
                <a:hlinkClick r:id="rId3" tooltip="concat"/>
              </a:rPr>
              <a:t>String concat(String str)</a:t>
            </a:r>
            <a:r>
              <a:rPr lang="en-US" sz="1600"/>
              <a:t>: Concatenates the specified string “str” at the end of the string.</a:t>
            </a:r>
          </a:p>
          <a:p>
            <a:pPr lvl="1" algn="just">
              <a:lnSpc>
                <a:spcPct val="120000"/>
              </a:lnSpc>
              <a:spcBef>
                <a:spcPts val="0"/>
              </a:spcBef>
              <a:spcAft>
                <a:spcPts val="600"/>
              </a:spcAft>
            </a:pPr>
            <a:r>
              <a:rPr lang="en-US" sz="1600" b="1">
                <a:hlinkClick r:id="rId4"/>
              </a:rPr>
              <a:t>String trim()</a:t>
            </a:r>
            <a:r>
              <a:rPr lang="en-US" sz="1600"/>
              <a:t>: Returns the substring after omitting leading and trailing white spaces from the original string.</a:t>
            </a:r>
          </a:p>
          <a:p>
            <a:pPr lvl="1" algn="just">
              <a:lnSpc>
                <a:spcPct val="120000"/>
              </a:lnSpc>
              <a:spcAft>
                <a:spcPts val="600"/>
              </a:spcAft>
            </a:pPr>
            <a:r>
              <a:rPr lang="en-US" sz="1600" b="1">
                <a:hlinkClick r:id="rId5"/>
              </a:rPr>
              <a:t>byte[] getBytes()</a:t>
            </a:r>
            <a:r>
              <a:rPr lang="en-US" sz="1600"/>
              <a:t>: This method is similar to the above method it just uses the default charset encoding for converting the string into sequence of bytes.</a:t>
            </a:r>
          </a:p>
          <a:p>
            <a:pPr lvl="1" algn="just">
              <a:lnSpc>
                <a:spcPct val="120000"/>
              </a:lnSpc>
              <a:spcAft>
                <a:spcPts val="600"/>
              </a:spcAft>
            </a:pPr>
            <a:r>
              <a:rPr lang="en-US" sz="1600" b="1">
                <a:hlinkClick r:id="rId6"/>
              </a:rPr>
              <a:t>int length()</a:t>
            </a:r>
            <a:r>
              <a:rPr lang="en-US" sz="1600"/>
              <a:t>: It returns the length of a String.</a:t>
            </a:r>
          </a:p>
          <a:p>
            <a:pPr lvl="1" algn="just">
              <a:lnSpc>
                <a:spcPct val="120000"/>
              </a:lnSpc>
              <a:spcAft>
                <a:spcPts val="600"/>
              </a:spcAft>
            </a:pPr>
            <a:r>
              <a:rPr lang="en-US" sz="1600" b="1">
                <a:hlinkClick r:id="rId7"/>
              </a:rPr>
              <a:t>boolean matches(String regex)</a:t>
            </a:r>
            <a:r>
              <a:rPr lang="en-US" sz="1600"/>
              <a:t>: It checks whether the String is matching with the specified </a:t>
            </a:r>
            <a:r>
              <a:rPr lang="en-US" sz="1600" b="1">
                <a:hlinkClick r:id="rId8"/>
              </a:rPr>
              <a:t>regular expression</a:t>
            </a:r>
            <a:r>
              <a:rPr lang="en-US" sz="1600"/>
              <a:t> regex.</a:t>
            </a:r>
          </a:p>
          <a:p>
            <a:pPr lvl="1" algn="just">
              <a:lnSpc>
                <a:spcPct val="120000"/>
              </a:lnSpc>
              <a:spcBef>
                <a:spcPts val="0"/>
              </a:spcBef>
              <a:spcAft>
                <a:spcPts val="600"/>
              </a:spcAft>
            </a:pPr>
            <a:r>
              <a:rPr lang="en-US" sz="1600" b="1">
                <a:hlinkClick r:id="rId9"/>
              </a:rPr>
              <a:t>static String valueOf()</a:t>
            </a:r>
            <a:r>
              <a:rPr lang="en-US" sz="1600"/>
              <a:t>: This method returns a string representation of passed arguments such as int, long, float, double, char and char array.</a:t>
            </a:r>
          </a:p>
          <a:p>
            <a:pPr lvl="1" algn="just">
              <a:lnSpc>
                <a:spcPct val="120000"/>
              </a:lnSpc>
              <a:spcBef>
                <a:spcPts val="0"/>
              </a:spcBef>
              <a:spcAft>
                <a:spcPts val="600"/>
              </a:spcAft>
            </a:pPr>
            <a:r>
              <a:rPr lang="en-US" sz="1600" b="1">
                <a:hlinkClick r:id="rId10"/>
              </a:rPr>
              <a:t>char[] toCharArray()</a:t>
            </a:r>
            <a:r>
              <a:rPr lang="en-US" sz="1600"/>
              <a:t>: Converts the string to a character array.</a:t>
            </a:r>
          </a:p>
          <a:p>
            <a:pPr lvl="1" algn="just">
              <a:lnSpc>
                <a:spcPct val="120000"/>
              </a:lnSpc>
              <a:spcBef>
                <a:spcPts val="0"/>
              </a:spcBef>
              <a:spcAft>
                <a:spcPts val="600"/>
              </a:spcAft>
            </a:pPr>
            <a:r>
              <a:rPr lang="en-US" sz="1600" b="1">
                <a:hlinkClick r:id="rId11"/>
              </a:rPr>
              <a:t>String[] split(String regex)</a:t>
            </a:r>
            <a:r>
              <a:rPr lang="en-US" sz="1600"/>
              <a:t>: Same as split(String regex, int limit) method however it does not have any threshold limit.</a:t>
            </a:r>
          </a:p>
          <a:p>
            <a:pPr lvl="1" algn="just">
              <a:lnSpc>
                <a:spcPct val="120000"/>
              </a:lnSpc>
              <a:spcBef>
                <a:spcPts val="0"/>
              </a:spcBef>
              <a:spcAft>
                <a:spcPts val="600"/>
              </a:spcAft>
            </a:pPr>
            <a:endParaRPr lang="en-US" sz="1600"/>
          </a:p>
          <a:p>
            <a:pPr lvl="1" algn="just">
              <a:lnSpc>
                <a:spcPct val="120000"/>
              </a:lnSpc>
              <a:spcBef>
                <a:spcPts val="0"/>
              </a:spcBef>
              <a:spcAft>
                <a:spcPts val="600"/>
              </a:spcAft>
            </a:pPr>
            <a:endParaRPr lang="en-US" sz="1600" b="1"/>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10</a:t>
            </a:fld>
            <a:endParaRPr lang="en-US"/>
          </a:p>
        </p:txBody>
      </p:sp>
    </p:spTree>
    <p:extLst>
      <p:ext uri="{BB962C8B-B14F-4D97-AF65-F5344CB8AC3E}">
        <p14:creationId xmlns:p14="http://schemas.microsoft.com/office/powerpoint/2010/main" val="430092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p:txBody>
          <a:bodyPr>
            <a:normAutofit/>
          </a:bodyPr>
          <a:lstStyle/>
          <a:p>
            <a:r>
              <a:rPr lang="en-US" altLang="en-US"/>
              <a:t>String/Number casting</a:t>
            </a:r>
          </a:p>
        </p:txBody>
      </p:sp>
      <p:sp>
        <p:nvSpPr>
          <p:cNvPr id="87043" name="Content Placeholder 2"/>
          <p:cNvSpPr>
            <a:spLocks noGrp="1"/>
          </p:cNvSpPr>
          <p:nvPr>
            <p:ph idx="1"/>
          </p:nvPr>
        </p:nvSpPr>
        <p:spPr/>
        <p:txBody>
          <a:bodyPr>
            <a:normAutofit/>
          </a:bodyPr>
          <a:lstStyle/>
          <a:p>
            <a:r>
              <a:rPr lang="en-US" altLang="en-US" sz="2400" b="1">
                <a:solidFill>
                  <a:schemeClr val="tx1">
                    <a:lumMod val="95000"/>
                    <a:lumOff val="5000"/>
                  </a:schemeClr>
                </a:solidFill>
                <a:cs typeface="Courier New" panose="02070309020205020404" pitchFamily="49" charset="0"/>
              </a:rPr>
              <a:t>Convert a digit sequence to number</a:t>
            </a:r>
            <a:endParaRPr lang="en-US" altLang="en-US" sz="2000" b="1">
              <a:solidFill>
                <a:schemeClr val="tx1">
                  <a:lumMod val="95000"/>
                  <a:lumOff val="5000"/>
                </a:schemeClr>
              </a:solidFill>
              <a:cs typeface="Courier New" panose="02070309020205020404" pitchFamily="49" charset="0"/>
            </a:endParaRPr>
          </a:p>
          <a:p>
            <a:pPr lvl="1">
              <a:buFont typeface="Wingdings" panose="05000000000000000000" pitchFamily="2" charset="2"/>
              <a:buNone/>
            </a:pPr>
            <a:r>
              <a:rPr lang="en-US" altLang="en-US" sz="1600">
                <a:solidFill>
                  <a:srgbClr val="008000"/>
                </a:solidFill>
                <a:latin typeface="Courier New" panose="02070309020205020404" pitchFamily="49" charset="0"/>
                <a:cs typeface="Courier New" panose="02070309020205020404" pitchFamily="49" charset="0"/>
              </a:rPr>
              <a:t>// Each class in right hand side is called wrapper</a:t>
            </a:r>
          </a:p>
          <a:p>
            <a:pPr lvl="1">
              <a:buFont typeface="Wingdings" panose="05000000000000000000" pitchFamily="2" charset="2"/>
              <a:buNone/>
            </a:pPr>
            <a:r>
              <a:rPr lang="en-US" altLang="en-US" sz="1600">
                <a:solidFill>
                  <a:srgbClr val="008000"/>
                </a:solidFill>
                <a:latin typeface="Courier New" panose="02070309020205020404" pitchFamily="49" charset="0"/>
                <a:cs typeface="Courier New" panose="02070309020205020404" pitchFamily="49" charset="0"/>
              </a:rPr>
              <a:t>// class of the corresponding primitive type</a:t>
            </a:r>
          </a:p>
          <a:p>
            <a:pPr lvl="1">
              <a:buFont typeface="Wingdings" panose="05000000000000000000" pitchFamily="2" charset="2"/>
              <a:buNone/>
            </a:pPr>
            <a:r>
              <a:rPr lang="en-US" altLang="en-US" sz="1600">
                <a:solidFill>
                  <a:srgbClr val="800080"/>
                </a:solidFill>
                <a:latin typeface="Courier New" panose="02070309020205020404" pitchFamily="49" charset="0"/>
                <a:cs typeface="Courier New" panose="02070309020205020404" pitchFamily="49" charset="0"/>
              </a:rPr>
              <a:t>byte</a:t>
            </a:r>
            <a:r>
              <a:rPr lang="en-US" altLang="en-US" sz="1600">
                <a:latin typeface="Courier New" panose="02070309020205020404" pitchFamily="49" charset="0"/>
                <a:cs typeface="Courier New" panose="02070309020205020404" pitchFamily="49" charset="0"/>
              </a:rPr>
              <a:t>  b = Byte.parseByte(</a:t>
            </a:r>
            <a:r>
              <a:rPr lang="en-US" altLang="en-US" sz="1600">
                <a:solidFill>
                  <a:srgbClr val="0000FF"/>
                </a:solidFill>
                <a:latin typeface="Courier New" panose="02070309020205020404" pitchFamily="49" charset="0"/>
                <a:cs typeface="Courier New" panose="02070309020205020404" pitchFamily="49" charset="0"/>
              </a:rPr>
              <a:t>"128"</a:t>
            </a:r>
            <a:r>
              <a:rPr lang="en-US" altLang="en-US" sz="1600">
                <a:latin typeface="Courier New" panose="02070309020205020404" pitchFamily="49" charset="0"/>
                <a:cs typeface="Courier New" panose="02070309020205020404" pitchFamily="49" charset="0"/>
              </a:rPr>
              <a:t>);</a:t>
            </a:r>
          </a:p>
          <a:p>
            <a:pPr lvl="1">
              <a:buFont typeface="Wingdings" panose="05000000000000000000" pitchFamily="2" charset="2"/>
              <a:buNone/>
            </a:pPr>
            <a:r>
              <a:rPr lang="en-US" altLang="en-US" sz="1600">
                <a:latin typeface="Courier New" panose="02070309020205020404" pitchFamily="49" charset="0"/>
                <a:cs typeface="Courier New" panose="02070309020205020404" pitchFamily="49" charset="0"/>
              </a:rPr>
              <a:t>                            </a:t>
            </a:r>
            <a:r>
              <a:rPr lang="en-US" altLang="en-US" sz="1600">
                <a:solidFill>
                  <a:srgbClr val="008000"/>
                </a:solidFill>
                <a:latin typeface="Courier New" panose="02070309020205020404" pitchFamily="49" charset="0"/>
                <a:cs typeface="Courier New" panose="02070309020205020404" pitchFamily="49" charset="0"/>
              </a:rPr>
              <a:t>// NumberFormatException</a:t>
            </a:r>
          </a:p>
          <a:p>
            <a:pPr lvl="1">
              <a:buFont typeface="Wingdings" panose="05000000000000000000" pitchFamily="2" charset="2"/>
              <a:buNone/>
            </a:pPr>
            <a:r>
              <a:rPr lang="en-US" altLang="en-US" sz="1600">
                <a:solidFill>
                  <a:srgbClr val="800080"/>
                </a:solidFill>
                <a:latin typeface="Courier New" panose="02070309020205020404" pitchFamily="49" charset="0"/>
                <a:cs typeface="Courier New" panose="02070309020205020404" pitchFamily="49" charset="0"/>
              </a:rPr>
              <a:t>short</a:t>
            </a:r>
            <a:r>
              <a:rPr lang="en-US" altLang="en-US" sz="1600">
                <a:latin typeface="Courier New" panose="02070309020205020404" pitchFamily="49" charset="0"/>
                <a:cs typeface="Courier New" panose="02070309020205020404" pitchFamily="49" charset="0"/>
              </a:rPr>
              <a:t> s = Short.parseShort(</a:t>
            </a:r>
            <a:r>
              <a:rPr lang="en-US" altLang="en-US" sz="1600">
                <a:solidFill>
                  <a:srgbClr val="0000FF"/>
                </a:solidFill>
                <a:latin typeface="Courier New" panose="02070309020205020404" pitchFamily="49" charset="0"/>
                <a:cs typeface="Courier New" panose="02070309020205020404" pitchFamily="49" charset="0"/>
              </a:rPr>
              <a:t>"32767"</a:t>
            </a:r>
            <a:r>
              <a:rPr lang="en-US" altLang="en-US" sz="1600">
                <a:latin typeface="Courier New" panose="02070309020205020404" pitchFamily="49" charset="0"/>
                <a:cs typeface="Courier New" panose="02070309020205020404" pitchFamily="49" charset="0"/>
              </a:rPr>
              <a:t>);</a:t>
            </a:r>
          </a:p>
          <a:p>
            <a:pPr lvl="1">
              <a:buFont typeface="Wingdings" panose="05000000000000000000" pitchFamily="2" charset="2"/>
              <a:buNone/>
            </a:pPr>
            <a:r>
              <a:rPr lang="en-US" altLang="en-US" sz="1600">
                <a:solidFill>
                  <a:srgbClr val="800080"/>
                </a:solidFill>
                <a:latin typeface="Courier New" panose="02070309020205020404" pitchFamily="49" charset="0"/>
                <a:cs typeface="Courier New" panose="02070309020205020404" pitchFamily="49" charset="0"/>
              </a:rPr>
              <a:t>int</a:t>
            </a:r>
            <a:r>
              <a:rPr lang="en-US" altLang="en-US" sz="1600">
                <a:latin typeface="Courier New" panose="02070309020205020404" pitchFamily="49" charset="0"/>
                <a:cs typeface="Courier New" panose="02070309020205020404" pitchFamily="49" charset="0"/>
              </a:rPr>
              <a:t>   x = Integer.parseInt(</a:t>
            </a:r>
            <a:r>
              <a:rPr lang="en-US" altLang="en-US" sz="1600">
                <a:solidFill>
                  <a:srgbClr val="0000FF"/>
                </a:solidFill>
                <a:latin typeface="Courier New" panose="02070309020205020404" pitchFamily="49" charset="0"/>
                <a:cs typeface="Courier New" panose="02070309020205020404" pitchFamily="49" charset="0"/>
              </a:rPr>
              <a:t>"2"</a:t>
            </a:r>
            <a:r>
              <a:rPr lang="en-US" altLang="en-US" sz="1600">
                <a:latin typeface="Courier New" panose="02070309020205020404" pitchFamily="49" charset="0"/>
                <a:cs typeface="Courier New" panose="02070309020205020404" pitchFamily="49" charset="0"/>
              </a:rPr>
              <a:t>);</a:t>
            </a:r>
          </a:p>
          <a:p>
            <a:pPr lvl="1">
              <a:buFont typeface="Wingdings" panose="05000000000000000000" pitchFamily="2" charset="2"/>
              <a:buNone/>
            </a:pPr>
            <a:r>
              <a:rPr lang="en-US" altLang="en-US" sz="1600">
                <a:solidFill>
                  <a:srgbClr val="800080"/>
                </a:solidFill>
                <a:latin typeface="Courier New" panose="02070309020205020404" pitchFamily="49" charset="0"/>
                <a:cs typeface="Courier New" panose="02070309020205020404" pitchFamily="49" charset="0"/>
              </a:rPr>
              <a:t>int</a:t>
            </a:r>
            <a:r>
              <a:rPr lang="en-US" altLang="en-US" sz="1600">
                <a:latin typeface="Courier New" panose="02070309020205020404" pitchFamily="49" charset="0"/>
                <a:cs typeface="Courier New" panose="02070309020205020404" pitchFamily="49" charset="0"/>
              </a:rPr>
              <a:t>   y = Integer.parseInt(</a:t>
            </a:r>
            <a:r>
              <a:rPr lang="en-US" altLang="en-US" sz="1600">
                <a:solidFill>
                  <a:srgbClr val="0000FF"/>
                </a:solidFill>
                <a:latin typeface="Courier New" panose="02070309020205020404" pitchFamily="49" charset="0"/>
                <a:cs typeface="Courier New" panose="02070309020205020404" pitchFamily="49" charset="0"/>
              </a:rPr>
              <a:t>"2.5"</a:t>
            </a:r>
            <a:r>
              <a:rPr lang="en-US" altLang="en-US" sz="1600">
                <a:latin typeface="Courier New" panose="02070309020205020404" pitchFamily="49" charset="0"/>
                <a:cs typeface="Courier New" panose="02070309020205020404" pitchFamily="49" charset="0"/>
              </a:rPr>
              <a:t>);</a:t>
            </a:r>
          </a:p>
          <a:p>
            <a:pPr lvl="1">
              <a:buFont typeface="Wingdings" panose="05000000000000000000" pitchFamily="2" charset="2"/>
              <a:buNone/>
            </a:pPr>
            <a:r>
              <a:rPr lang="en-US" altLang="en-US" sz="1600">
                <a:latin typeface="Courier New" panose="02070309020205020404" pitchFamily="49" charset="0"/>
                <a:cs typeface="Courier New" panose="02070309020205020404" pitchFamily="49" charset="0"/>
              </a:rPr>
              <a:t>                            </a:t>
            </a:r>
            <a:r>
              <a:rPr lang="en-US" altLang="en-US" sz="1600">
                <a:solidFill>
                  <a:srgbClr val="008000"/>
                </a:solidFill>
                <a:latin typeface="Courier New" panose="02070309020205020404" pitchFamily="49" charset="0"/>
                <a:cs typeface="Courier New" panose="02070309020205020404" pitchFamily="49" charset="0"/>
              </a:rPr>
              <a:t>// NumberFormatException</a:t>
            </a:r>
          </a:p>
          <a:p>
            <a:pPr lvl="1">
              <a:buFont typeface="Wingdings" panose="05000000000000000000" pitchFamily="2" charset="2"/>
              <a:buNone/>
            </a:pPr>
            <a:r>
              <a:rPr lang="en-US" altLang="en-US" sz="1600">
                <a:solidFill>
                  <a:srgbClr val="800080"/>
                </a:solidFill>
                <a:latin typeface="Courier New" panose="02070309020205020404" pitchFamily="49" charset="0"/>
                <a:cs typeface="Courier New" panose="02070309020205020404" pitchFamily="49" charset="0"/>
              </a:rPr>
              <a:t>int</a:t>
            </a:r>
            <a:r>
              <a:rPr lang="en-US" altLang="en-US" sz="1600">
                <a:latin typeface="Courier New" panose="02070309020205020404" pitchFamily="49" charset="0"/>
                <a:cs typeface="Courier New" panose="02070309020205020404" pitchFamily="49" charset="0"/>
              </a:rPr>
              <a:t>   z = Integer.parseInt(</a:t>
            </a:r>
            <a:r>
              <a:rPr lang="en-US" altLang="en-US" sz="1600">
                <a:solidFill>
                  <a:srgbClr val="0000FF"/>
                </a:solidFill>
                <a:latin typeface="Courier New" panose="02070309020205020404" pitchFamily="49" charset="0"/>
                <a:cs typeface="Courier New" panose="02070309020205020404" pitchFamily="49" charset="0"/>
              </a:rPr>
              <a:t>"a"</a:t>
            </a:r>
            <a:r>
              <a:rPr lang="en-US" altLang="en-US" sz="1600">
                <a:latin typeface="Courier New" panose="02070309020205020404" pitchFamily="49" charset="0"/>
                <a:cs typeface="Courier New" panose="02070309020205020404" pitchFamily="49" charset="0"/>
              </a:rPr>
              <a:t>);</a:t>
            </a:r>
          </a:p>
          <a:p>
            <a:pPr lvl="1">
              <a:buFont typeface="Wingdings" panose="05000000000000000000" pitchFamily="2" charset="2"/>
              <a:buNone/>
            </a:pPr>
            <a:r>
              <a:rPr lang="en-US" altLang="en-US" sz="1600">
                <a:latin typeface="Courier New" panose="02070309020205020404" pitchFamily="49" charset="0"/>
                <a:cs typeface="Courier New" panose="02070309020205020404" pitchFamily="49" charset="0"/>
              </a:rPr>
              <a:t>                            </a:t>
            </a:r>
            <a:r>
              <a:rPr lang="en-US" altLang="en-US" sz="1600">
                <a:solidFill>
                  <a:srgbClr val="008000"/>
                </a:solidFill>
                <a:latin typeface="Courier New" panose="02070309020205020404" pitchFamily="49" charset="0"/>
                <a:cs typeface="Courier New" panose="02070309020205020404" pitchFamily="49" charset="0"/>
              </a:rPr>
              <a:t>// NumberFormatException</a:t>
            </a:r>
          </a:p>
          <a:p>
            <a:pPr lvl="1">
              <a:buFont typeface="Wingdings" panose="05000000000000000000" pitchFamily="2" charset="2"/>
              <a:buNone/>
            </a:pPr>
            <a:r>
              <a:rPr lang="en-US" altLang="en-US" sz="1600">
                <a:solidFill>
                  <a:srgbClr val="800080"/>
                </a:solidFill>
                <a:latin typeface="Courier New" panose="02070309020205020404" pitchFamily="49" charset="0"/>
                <a:cs typeface="Courier New" panose="02070309020205020404" pitchFamily="49" charset="0"/>
              </a:rPr>
              <a:t>long</a:t>
            </a:r>
            <a:r>
              <a:rPr lang="en-US" altLang="en-US" sz="1600">
                <a:latin typeface="Courier New" panose="02070309020205020404" pitchFamily="49" charset="0"/>
                <a:cs typeface="Courier New" panose="02070309020205020404" pitchFamily="49" charset="0"/>
              </a:rPr>
              <a:t>  l = Long.parseLong(</a:t>
            </a:r>
            <a:r>
              <a:rPr lang="en-US" altLang="en-US" sz="1600">
                <a:solidFill>
                  <a:srgbClr val="0000FF"/>
                </a:solidFill>
                <a:latin typeface="Courier New" panose="02070309020205020404" pitchFamily="49" charset="0"/>
                <a:cs typeface="Courier New" panose="02070309020205020404" pitchFamily="49" charset="0"/>
              </a:rPr>
              <a:t>"15"</a:t>
            </a:r>
            <a:r>
              <a:rPr lang="en-US" altLang="en-US" sz="1600">
                <a:latin typeface="Courier New" panose="02070309020205020404" pitchFamily="49" charset="0"/>
                <a:cs typeface="Courier New" panose="02070309020205020404" pitchFamily="49" charset="0"/>
              </a:rPr>
              <a:t>);</a:t>
            </a:r>
          </a:p>
          <a:p>
            <a:pPr lvl="1">
              <a:buFont typeface="Wingdings" panose="05000000000000000000" pitchFamily="2" charset="2"/>
              <a:buNone/>
            </a:pPr>
            <a:r>
              <a:rPr lang="en-US" altLang="en-US" sz="1600">
                <a:solidFill>
                  <a:srgbClr val="800080"/>
                </a:solidFill>
                <a:latin typeface="Courier New" panose="02070309020205020404" pitchFamily="49" charset="0"/>
                <a:cs typeface="Courier New" panose="02070309020205020404" pitchFamily="49" charset="0"/>
              </a:rPr>
              <a:t>float</a:t>
            </a:r>
            <a:r>
              <a:rPr lang="en-US" altLang="en-US" sz="1600">
                <a:latin typeface="Courier New" panose="02070309020205020404" pitchFamily="49" charset="0"/>
                <a:cs typeface="Courier New" panose="02070309020205020404" pitchFamily="49" charset="0"/>
              </a:rPr>
              <a:t> f = Float.parseFloat(</a:t>
            </a:r>
            <a:r>
              <a:rPr lang="en-US" altLang="en-US" sz="1600">
                <a:solidFill>
                  <a:srgbClr val="0000FF"/>
                </a:solidFill>
                <a:latin typeface="Courier New" panose="02070309020205020404" pitchFamily="49" charset="0"/>
                <a:cs typeface="Courier New" panose="02070309020205020404" pitchFamily="49" charset="0"/>
              </a:rPr>
              <a:t>"1.1"</a:t>
            </a:r>
            <a:r>
              <a:rPr lang="en-US" altLang="en-US" sz="1600">
                <a:latin typeface="Courier New" panose="02070309020205020404" pitchFamily="49" charset="0"/>
                <a:cs typeface="Courier New" panose="02070309020205020404" pitchFamily="49" charset="0"/>
              </a:rPr>
              <a:t>);</a:t>
            </a:r>
          </a:p>
          <a:p>
            <a:pPr lvl="1">
              <a:buFont typeface="Wingdings" panose="05000000000000000000" pitchFamily="2" charset="2"/>
              <a:buNone/>
            </a:pPr>
            <a:r>
              <a:rPr lang="en-US" altLang="en-US" sz="1600">
                <a:solidFill>
                  <a:srgbClr val="800080"/>
                </a:solidFill>
                <a:latin typeface="Courier New" panose="02070309020205020404" pitchFamily="49" charset="0"/>
                <a:cs typeface="Courier New" panose="02070309020205020404" pitchFamily="49" charset="0"/>
              </a:rPr>
              <a:t>double</a:t>
            </a:r>
            <a:r>
              <a:rPr lang="en-US" altLang="en-US" sz="1600">
                <a:latin typeface="Courier New" panose="02070309020205020404" pitchFamily="49" charset="0"/>
                <a:cs typeface="Courier New" panose="02070309020205020404" pitchFamily="49" charset="0"/>
              </a:rPr>
              <a:t> d = Double.parseDouble(</a:t>
            </a:r>
            <a:r>
              <a:rPr lang="en-US" altLang="en-US" sz="1600">
                <a:solidFill>
                  <a:srgbClr val="0000FF"/>
                </a:solidFill>
                <a:latin typeface="Courier New" panose="02070309020205020404" pitchFamily="49" charset="0"/>
                <a:cs typeface="Courier New" panose="02070309020205020404" pitchFamily="49" charset="0"/>
              </a:rPr>
              <a:t>"2.5"</a:t>
            </a:r>
            <a:r>
              <a:rPr lang="en-US" altLang="en-US" sz="1600">
                <a:latin typeface="Courier New" panose="02070309020205020404" pitchFamily="49" charset="0"/>
                <a:cs typeface="Courier New" panose="02070309020205020404" pitchFamily="49" charset="0"/>
              </a:rPr>
              <a:t>);</a:t>
            </a:r>
            <a:endParaRPr lang="en-US" altLang="en-US" sz="1600">
              <a:solidFill>
                <a:srgbClr val="008000"/>
              </a:solidFill>
              <a:latin typeface="Courier New" panose="02070309020205020404" pitchFamily="49" charset="0"/>
              <a:cs typeface="Courier New" panose="02070309020205020404" pitchFamily="49" charset="0"/>
            </a:endParaRPr>
          </a:p>
          <a:p>
            <a:pPr>
              <a:buFont typeface="Wingdings" panose="05000000000000000000" pitchFamily="2" charset="2"/>
              <a:buNone/>
            </a:pPr>
            <a:endParaRPr lang="en-US" altLang="en-US" sz="2400">
              <a:solidFill>
                <a:srgbClr val="008000"/>
              </a:solidFill>
              <a:latin typeface="Courier New" panose="02070309020205020404" pitchFamily="49" charset="0"/>
              <a:cs typeface="Courier New" panose="02070309020205020404" pitchFamily="49" charset="0"/>
            </a:endParaRPr>
          </a:p>
          <a:p>
            <a:pPr>
              <a:buFont typeface="Wingdings" panose="05000000000000000000" pitchFamily="2" charset="2"/>
              <a:buNone/>
            </a:pPr>
            <a:endParaRPr lang="en-US" altLang="en-US" sz="2400">
              <a:solidFill>
                <a:srgbClr val="008000"/>
              </a:solidFill>
              <a:latin typeface="Courier New" panose="02070309020205020404" pitchFamily="49" charset="0"/>
              <a:cs typeface="Courier New" panose="02070309020205020404" pitchFamily="49" charset="0"/>
            </a:endParaRPr>
          </a:p>
          <a:p>
            <a:pPr>
              <a:buFont typeface="Wingdings" panose="05000000000000000000" pitchFamily="2" charset="2"/>
              <a:buNone/>
            </a:pPr>
            <a:endParaRPr lang="en-US" altLang="en-US" sz="2400">
              <a:solidFill>
                <a:srgbClr val="008000"/>
              </a:solidFill>
              <a:latin typeface="Courier New" panose="02070309020205020404" pitchFamily="49" charset="0"/>
              <a:cs typeface="Courier New" panose="02070309020205020404" pitchFamily="49" charset="0"/>
            </a:endParaRPr>
          </a:p>
        </p:txBody>
      </p:sp>
      <p:sp>
        <p:nvSpPr>
          <p:cNvPr id="2" name="Footer Placeholder 1"/>
          <p:cNvSpPr>
            <a:spLocks noGrp="1"/>
          </p:cNvSpPr>
          <p:nvPr>
            <p:ph type="ftr" sz="quarter" idx="11"/>
          </p:nvPr>
        </p:nvSpPr>
        <p:spPr/>
        <p:txBody>
          <a:bodyPr/>
          <a:lstStyle/>
          <a:p>
            <a:r>
              <a:rPr lang="en-US"/>
              <a:t>09e-BM/DT/FSOFT - ©FPT SOFTWARE – Fresher Academy - Internal Use</a:t>
            </a:r>
            <a:endParaRPr lang="en-US" dirty="0"/>
          </a:p>
        </p:txBody>
      </p:sp>
      <p:sp>
        <p:nvSpPr>
          <p:cNvPr id="3" name="Slide Number Placeholder 2"/>
          <p:cNvSpPr>
            <a:spLocks noGrp="1"/>
          </p:cNvSpPr>
          <p:nvPr>
            <p:ph type="sldNum" sz="quarter" idx="12"/>
          </p:nvPr>
        </p:nvSpPr>
        <p:spPr/>
        <p:txBody>
          <a:bodyPr/>
          <a:lstStyle/>
          <a:p>
            <a:fld id="{AB4FB0DF-9300-7D4B-B157-CBD30D15743F}" type="slidenum">
              <a:rPr lang="en-US" smtClean="0"/>
              <a:t>11</a:t>
            </a:fld>
            <a:endParaRPr lang="en-US"/>
          </a:p>
        </p:txBody>
      </p:sp>
    </p:spTree>
    <p:extLst>
      <p:ext uri="{BB962C8B-B14F-4D97-AF65-F5344CB8AC3E}">
        <p14:creationId xmlns:p14="http://schemas.microsoft.com/office/powerpoint/2010/main" val="1602043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Immutable String</a:t>
            </a:r>
          </a:p>
        </p:txBody>
      </p:sp>
      <p:sp>
        <p:nvSpPr>
          <p:cNvPr id="3" name="Content Placeholder 2"/>
          <p:cNvSpPr>
            <a:spLocks noGrp="1"/>
          </p:cNvSpPr>
          <p:nvPr>
            <p:ph idx="1"/>
          </p:nvPr>
        </p:nvSpPr>
        <p:spPr/>
        <p:txBody>
          <a:bodyPr>
            <a:normAutofit/>
          </a:bodyPr>
          <a:lstStyle/>
          <a:p>
            <a:pPr algn="just"/>
            <a:r>
              <a:rPr lang="en-GB" sz="1800"/>
              <a:t>In java, </a:t>
            </a:r>
            <a:r>
              <a:rPr lang="en-GB" sz="1800" b="1"/>
              <a:t>string objects are immutable</a:t>
            </a:r>
            <a:r>
              <a:rPr lang="en-GB" sz="1800"/>
              <a:t>. Immutable simply means unmodifiable or unchangeable.</a:t>
            </a:r>
          </a:p>
          <a:p>
            <a:pPr algn="just"/>
            <a:r>
              <a:rPr lang="en-GB" sz="1800" b="1"/>
              <a:t>Example</a:t>
            </a:r>
            <a:r>
              <a:rPr lang="en-GB" sz="1800"/>
              <a:t>:</a:t>
            </a:r>
          </a:p>
          <a:p>
            <a:pPr algn="just"/>
            <a:endParaRPr lang="en-GB" sz="1800"/>
          </a:p>
          <a:p>
            <a:pPr algn="just"/>
            <a:endParaRPr lang="en-GB" sz="1800"/>
          </a:p>
          <a:p>
            <a:pPr algn="just"/>
            <a:endParaRPr lang="en-GB" sz="1800"/>
          </a:p>
          <a:p>
            <a:pPr algn="just"/>
            <a:endParaRPr lang="en-GB" sz="1800"/>
          </a:p>
          <a:p>
            <a:pPr algn="just"/>
            <a:endParaRPr lang="en-GB" sz="1800"/>
          </a:p>
          <a:p>
            <a:pPr algn="just"/>
            <a:endParaRPr lang="en-GB" sz="1800"/>
          </a:p>
          <a:p>
            <a:pPr algn="just"/>
            <a:endParaRPr lang="en-GB" sz="1800"/>
          </a:p>
          <a:p>
            <a:pPr algn="just"/>
            <a:endParaRPr lang="en-GB" sz="1800"/>
          </a:p>
          <a:p>
            <a:pPr algn="just"/>
            <a:r>
              <a:rPr lang="en-GB" sz="1800" b="1"/>
              <a:t>Output</a:t>
            </a:r>
            <a:r>
              <a:rPr lang="en-GB" sz="1800"/>
              <a:t>:</a:t>
            </a:r>
          </a:p>
          <a:p>
            <a:pPr algn="just"/>
            <a:endParaRPr lang="en-US" sz="2000"/>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12</a:t>
            </a:fld>
            <a:endParaRPr lang="en-US"/>
          </a:p>
        </p:txBody>
      </p:sp>
      <p:sp>
        <p:nvSpPr>
          <p:cNvPr id="6" name="Rectangle 5"/>
          <p:cNvSpPr/>
          <p:nvPr/>
        </p:nvSpPr>
        <p:spPr>
          <a:xfrm>
            <a:off x="548640" y="1915610"/>
            <a:ext cx="8260567" cy="2031325"/>
          </a:xfrm>
          <a:prstGeom prst="rect">
            <a:avLst/>
          </a:prstGeom>
          <a:solidFill>
            <a:schemeClr val="bg1">
              <a:lumMod val="95000"/>
            </a:schemeClr>
          </a:solidFill>
        </p:spPr>
        <p:txBody>
          <a:bodyPr wrap="square">
            <a:spAutoFit/>
          </a:bodyPr>
          <a:lstStyle/>
          <a:p>
            <a:r>
              <a:rPr lang="en-US" sz="1400">
                <a:solidFill>
                  <a:srgbClr val="7F0055"/>
                </a:solidFill>
                <a:latin typeface="Consolas" panose="020B0609020204030204" pitchFamily="49" charset="0"/>
              </a:rPr>
              <a:t>public</a:t>
            </a:r>
            <a:r>
              <a:rPr lang="en-US" sz="1400">
                <a:solidFill>
                  <a:srgbClr val="000000"/>
                </a:solidFill>
                <a:latin typeface="Consolas" panose="020B0609020204030204" pitchFamily="49" charset="0"/>
              </a:rPr>
              <a:t> </a:t>
            </a:r>
            <a:r>
              <a:rPr lang="en-US" sz="1400">
                <a:solidFill>
                  <a:srgbClr val="7F0055"/>
                </a:solidFill>
                <a:latin typeface="Consolas" panose="020B0609020204030204" pitchFamily="49" charset="0"/>
              </a:rPr>
              <a:t>class</a:t>
            </a:r>
            <a:r>
              <a:rPr lang="en-US" sz="1400">
                <a:solidFill>
                  <a:srgbClr val="000000"/>
                </a:solidFill>
                <a:latin typeface="Consolas" panose="020B0609020204030204" pitchFamily="49" charset="0"/>
              </a:rPr>
              <a:t> TestImmutableString {</a:t>
            </a:r>
          </a:p>
          <a:p>
            <a:endParaRPr lang="en-US" sz="1400">
              <a:latin typeface="Consolas" panose="020B0609020204030204" pitchFamily="49" charset="0"/>
            </a:endParaRPr>
          </a:p>
          <a:p>
            <a:r>
              <a:rPr lang="en-GB" sz="1400">
                <a:solidFill>
                  <a:srgbClr val="000000"/>
                </a:solidFill>
                <a:latin typeface="Consolas" panose="020B0609020204030204" pitchFamily="49" charset="0"/>
              </a:rPr>
              <a:t>  </a:t>
            </a:r>
            <a:r>
              <a:rPr lang="en-GB" sz="1400">
                <a:solidFill>
                  <a:srgbClr val="7F0055"/>
                </a:solidFill>
                <a:latin typeface="Consolas" panose="020B0609020204030204" pitchFamily="49" charset="0"/>
              </a:rPr>
              <a:t>public</a:t>
            </a:r>
            <a:r>
              <a:rPr lang="en-GB" sz="1400">
                <a:solidFill>
                  <a:srgbClr val="000000"/>
                </a:solidFill>
                <a:latin typeface="Consolas" panose="020B0609020204030204" pitchFamily="49" charset="0"/>
              </a:rPr>
              <a:t> </a:t>
            </a:r>
            <a:r>
              <a:rPr lang="en-GB" sz="1400">
                <a:solidFill>
                  <a:srgbClr val="7F0055"/>
                </a:solidFill>
                <a:latin typeface="Consolas" panose="020B0609020204030204" pitchFamily="49" charset="0"/>
              </a:rPr>
              <a:t>static</a:t>
            </a:r>
            <a:r>
              <a:rPr lang="en-GB" sz="1400">
                <a:solidFill>
                  <a:srgbClr val="000000"/>
                </a:solidFill>
                <a:latin typeface="Consolas" panose="020B0609020204030204" pitchFamily="49" charset="0"/>
              </a:rPr>
              <a:t> </a:t>
            </a:r>
            <a:r>
              <a:rPr lang="en-GB" sz="1400">
                <a:solidFill>
                  <a:srgbClr val="7F0055"/>
                </a:solidFill>
                <a:latin typeface="Consolas" panose="020B0609020204030204" pitchFamily="49" charset="0"/>
              </a:rPr>
              <a:t>void</a:t>
            </a:r>
            <a:r>
              <a:rPr lang="en-GB" sz="1400">
                <a:solidFill>
                  <a:srgbClr val="000000"/>
                </a:solidFill>
                <a:latin typeface="Consolas" panose="020B0609020204030204" pitchFamily="49" charset="0"/>
              </a:rPr>
              <a:t> main(String[] </a:t>
            </a:r>
            <a:r>
              <a:rPr lang="en-GB" sz="1400">
                <a:solidFill>
                  <a:srgbClr val="6A3E3E"/>
                </a:solidFill>
                <a:latin typeface="Consolas" panose="020B0609020204030204" pitchFamily="49" charset="0"/>
              </a:rPr>
              <a:t>args</a:t>
            </a:r>
            <a:r>
              <a:rPr lang="en-GB" sz="1400">
                <a:solidFill>
                  <a:srgbClr val="000000"/>
                </a:solidFill>
                <a:latin typeface="Consolas" panose="020B0609020204030204" pitchFamily="49" charset="0"/>
              </a:rPr>
              <a:t>) {</a:t>
            </a:r>
            <a:endParaRPr lang="en-US" sz="1400">
              <a:latin typeface="Consolas" panose="020B0609020204030204" pitchFamily="49" charset="0"/>
            </a:endParaRPr>
          </a:p>
          <a:p>
            <a:r>
              <a:rPr lang="en-US" sz="1400">
                <a:solidFill>
                  <a:srgbClr val="000000"/>
                </a:solidFill>
                <a:latin typeface="Consolas" panose="020B0609020204030204" pitchFamily="49" charset="0"/>
              </a:rPr>
              <a:t>    String </a:t>
            </a:r>
            <a:r>
              <a:rPr lang="en-US" sz="1400">
                <a:solidFill>
                  <a:srgbClr val="6A3E3E"/>
                </a:solidFill>
                <a:latin typeface="Consolas" panose="020B0609020204030204" pitchFamily="49" charset="0"/>
              </a:rPr>
              <a:t>s</a:t>
            </a:r>
            <a:r>
              <a:rPr lang="en-US" sz="1400">
                <a:solidFill>
                  <a:srgbClr val="000000"/>
                </a:solidFill>
                <a:latin typeface="Consolas" panose="020B0609020204030204" pitchFamily="49" charset="0"/>
              </a:rPr>
              <a:t> = </a:t>
            </a:r>
            <a:r>
              <a:rPr lang="en-US" sz="1400">
                <a:solidFill>
                  <a:srgbClr val="2A00FF"/>
                </a:solidFill>
                <a:latin typeface="Consolas" panose="020B0609020204030204" pitchFamily="49" charset="0"/>
              </a:rPr>
              <a:t>"FPT Software"</a:t>
            </a:r>
            <a:r>
              <a:rPr lang="en-US" sz="1400">
                <a:solidFill>
                  <a:srgbClr val="000000"/>
                </a:solidFill>
                <a:latin typeface="Consolas" panose="020B0609020204030204" pitchFamily="49" charset="0"/>
              </a:rPr>
              <a:t>;</a:t>
            </a:r>
          </a:p>
          <a:p>
            <a:r>
              <a:rPr lang="en-GB" sz="1400">
                <a:solidFill>
                  <a:srgbClr val="000000"/>
                </a:solidFill>
                <a:latin typeface="Consolas" panose="020B0609020204030204" pitchFamily="49" charset="0"/>
              </a:rPr>
              <a:t>    </a:t>
            </a:r>
            <a:r>
              <a:rPr lang="en-GB" sz="1400">
                <a:solidFill>
                  <a:srgbClr val="6A3E3E"/>
                </a:solidFill>
                <a:latin typeface="Consolas" panose="020B0609020204030204" pitchFamily="49" charset="0"/>
              </a:rPr>
              <a:t>s</a:t>
            </a:r>
            <a:r>
              <a:rPr lang="en-GB" sz="1400">
                <a:solidFill>
                  <a:srgbClr val="000000"/>
                </a:solidFill>
                <a:latin typeface="Consolas" panose="020B0609020204030204" pitchFamily="49" charset="0"/>
              </a:rPr>
              <a:t>.concat(</a:t>
            </a:r>
            <a:r>
              <a:rPr lang="en-GB" sz="1400">
                <a:solidFill>
                  <a:srgbClr val="2A00FF"/>
                </a:solidFill>
                <a:latin typeface="Consolas" panose="020B0609020204030204" pitchFamily="49" charset="0"/>
              </a:rPr>
              <a:t>" Academy"</a:t>
            </a:r>
            <a:r>
              <a:rPr lang="en-GB" sz="1400">
                <a:solidFill>
                  <a:srgbClr val="000000"/>
                </a:solidFill>
                <a:latin typeface="Consolas" panose="020B0609020204030204" pitchFamily="49" charset="0"/>
              </a:rPr>
              <a:t>); </a:t>
            </a:r>
            <a:r>
              <a:rPr lang="en-GB" sz="1400">
                <a:solidFill>
                  <a:srgbClr val="3F7F5F"/>
                </a:solidFill>
                <a:latin typeface="Consolas" panose="020B0609020204030204" pitchFamily="49" charset="0"/>
              </a:rPr>
              <a:t>// concat() method appends the string at the end</a:t>
            </a:r>
          </a:p>
          <a:p>
            <a:r>
              <a:rPr lang="en-GB" sz="1400">
                <a:solidFill>
                  <a:srgbClr val="000000"/>
                </a:solidFill>
                <a:latin typeface="Consolas" panose="020B0609020204030204" pitchFamily="49" charset="0"/>
              </a:rPr>
              <a:t>    System.</a:t>
            </a:r>
            <a:r>
              <a:rPr lang="en-GB" sz="1400">
                <a:solidFill>
                  <a:srgbClr val="0000C0"/>
                </a:solidFill>
                <a:latin typeface="Consolas" panose="020B0609020204030204" pitchFamily="49" charset="0"/>
              </a:rPr>
              <a:t>out</a:t>
            </a:r>
            <a:r>
              <a:rPr lang="en-GB" sz="1400">
                <a:solidFill>
                  <a:srgbClr val="000000"/>
                </a:solidFill>
                <a:latin typeface="Consolas" panose="020B0609020204030204" pitchFamily="49" charset="0"/>
              </a:rPr>
              <a:t>.println(</a:t>
            </a:r>
            <a:r>
              <a:rPr lang="en-GB" sz="1400">
                <a:solidFill>
                  <a:srgbClr val="6A3E3E"/>
                </a:solidFill>
                <a:latin typeface="Consolas" panose="020B0609020204030204" pitchFamily="49" charset="0"/>
              </a:rPr>
              <a:t>s</a:t>
            </a:r>
            <a:r>
              <a:rPr lang="en-GB" sz="1400">
                <a:solidFill>
                  <a:srgbClr val="000000"/>
                </a:solidFill>
                <a:latin typeface="Consolas" panose="020B0609020204030204" pitchFamily="49" charset="0"/>
              </a:rPr>
              <a:t>);</a:t>
            </a:r>
            <a:r>
              <a:rPr lang="en-GB" sz="1400">
                <a:solidFill>
                  <a:srgbClr val="3F7F5F"/>
                </a:solidFill>
                <a:latin typeface="Consolas" panose="020B0609020204030204" pitchFamily="49" charset="0"/>
              </a:rPr>
              <a:t>// will print FPT Software because strings are</a:t>
            </a:r>
          </a:p>
          <a:p>
            <a:r>
              <a:rPr lang="en-US" sz="1400">
                <a:solidFill>
                  <a:srgbClr val="000000"/>
                </a:solidFill>
                <a:latin typeface="Consolas" panose="020B0609020204030204" pitchFamily="49" charset="0"/>
              </a:rPr>
              <a:t>                          </a:t>
            </a:r>
            <a:r>
              <a:rPr lang="en-US" sz="1400">
                <a:solidFill>
                  <a:srgbClr val="3F7F5F"/>
                </a:solidFill>
                <a:latin typeface="Consolas" panose="020B0609020204030204" pitchFamily="49" charset="0"/>
              </a:rPr>
              <a:t>// immutable objects</a:t>
            </a:r>
          </a:p>
          <a:p>
            <a:r>
              <a:rPr lang="en-US" sz="1400">
                <a:solidFill>
                  <a:srgbClr val="000000"/>
                </a:solidFill>
                <a:latin typeface="Consolas" panose="020B0609020204030204" pitchFamily="49" charset="0"/>
              </a:rPr>
              <a:t>  }</a:t>
            </a:r>
            <a:endParaRPr lang="en-US" sz="1400">
              <a:latin typeface="Consolas" panose="020B0609020204030204" pitchFamily="49" charset="0"/>
            </a:endParaRPr>
          </a:p>
          <a:p>
            <a:r>
              <a:rPr lang="en-US" sz="1400">
                <a:solidFill>
                  <a:srgbClr val="000000"/>
                </a:solidFill>
                <a:latin typeface="Consolas" panose="020B0609020204030204" pitchFamily="49" charset="0"/>
              </a:rPr>
              <a:t>}</a:t>
            </a:r>
          </a:p>
        </p:txBody>
      </p:sp>
      <p:sp>
        <p:nvSpPr>
          <p:cNvPr id="7" name="Rectangle 6"/>
          <p:cNvSpPr/>
          <p:nvPr/>
        </p:nvSpPr>
        <p:spPr>
          <a:xfrm>
            <a:off x="548640" y="4880788"/>
            <a:ext cx="3368842" cy="338554"/>
          </a:xfrm>
          <a:prstGeom prst="rect">
            <a:avLst/>
          </a:prstGeom>
          <a:solidFill>
            <a:schemeClr val="bg1">
              <a:lumMod val="95000"/>
            </a:schemeClr>
          </a:solidFill>
        </p:spPr>
        <p:txBody>
          <a:bodyPr wrap="square">
            <a:spAutoFit/>
          </a:bodyPr>
          <a:lstStyle/>
          <a:p>
            <a:r>
              <a:rPr lang="en-US" sz="1600">
                <a:solidFill>
                  <a:srgbClr val="000000"/>
                </a:solidFill>
                <a:latin typeface="Consolas" panose="020B0609020204030204" pitchFamily="49" charset="0"/>
              </a:rPr>
              <a:t>FPT Software</a:t>
            </a:r>
          </a:p>
        </p:txBody>
      </p:sp>
      <p:pic>
        <p:nvPicPr>
          <p:cNvPr id="8" name="Picture 7"/>
          <p:cNvPicPr>
            <a:picLocks noChangeAspect="1"/>
          </p:cNvPicPr>
          <p:nvPr/>
        </p:nvPicPr>
        <p:blipFill>
          <a:blip r:embed="rId3"/>
          <a:stretch>
            <a:fillRect/>
          </a:stretch>
        </p:blipFill>
        <p:spPr>
          <a:xfrm>
            <a:off x="4995511" y="3980670"/>
            <a:ext cx="3481929" cy="2337305"/>
          </a:xfrm>
          <a:prstGeom prst="rect">
            <a:avLst/>
          </a:prstGeom>
        </p:spPr>
      </p:pic>
      <p:sp>
        <p:nvSpPr>
          <p:cNvPr id="9" name="Rectangle 8"/>
          <p:cNvSpPr/>
          <p:nvPr/>
        </p:nvSpPr>
        <p:spPr>
          <a:xfrm>
            <a:off x="548640" y="5500340"/>
            <a:ext cx="4446871" cy="830997"/>
          </a:xfrm>
          <a:prstGeom prst="rect">
            <a:avLst/>
          </a:prstGeom>
        </p:spPr>
        <p:txBody>
          <a:bodyPr wrap="square">
            <a:spAutoFit/>
          </a:bodyPr>
          <a:lstStyle/>
          <a:p>
            <a:pPr>
              <a:spcBef>
                <a:spcPts val="1200"/>
              </a:spcBef>
            </a:pPr>
            <a:r>
              <a:rPr lang="en-US" sz="2000" b="1">
                <a:solidFill>
                  <a:srgbClr val="000000"/>
                </a:solidFill>
                <a:highlight>
                  <a:srgbClr val="E8F2FE"/>
                </a:highlight>
                <a:latin typeface="Arial" panose="020B0604020202020204" pitchFamily="34" charset="0"/>
                <a:cs typeface="Arial" panose="020B0604020202020204" pitchFamily="34" charset="0"/>
              </a:rPr>
              <a:t>Solution: </a:t>
            </a:r>
          </a:p>
          <a:p>
            <a:pPr>
              <a:spcBef>
                <a:spcPts val="1200"/>
              </a:spcBef>
            </a:pPr>
            <a:r>
              <a:rPr lang="en-US">
                <a:solidFill>
                  <a:srgbClr val="6A3E3E"/>
                </a:solidFill>
                <a:highlight>
                  <a:srgbClr val="E8F2FE"/>
                </a:highlight>
                <a:latin typeface="Consolas" panose="020B0609020204030204" pitchFamily="49" charset="0"/>
              </a:rPr>
              <a:t>s</a:t>
            </a:r>
            <a:r>
              <a:rPr lang="en-US">
                <a:solidFill>
                  <a:srgbClr val="000000"/>
                </a:solidFill>
                <a:highlight>
                  <a:srgbClr val="E8F2FE"/>
                </a:highlight>
                <a:latin typeface="Consolas" panose="020B0609020204030204" pitchFamily="49" charset="0"/>
              </a:rPr>
              <a:t> = </a:t>
            </a:r>
            <a:r>
              <a:rPr lang="en-US">
                <a:solidFill>
                  <a:srgbClr val="6A3E3E"/>
                </a:solidFill>
                <a:highlight>
                  <a:srgbClr val="E8F2FE"/>
                </a:highlight>
                <a:latin typeface="Consolas" panose="020B0609020204030204" pitchFamily="49" charset="0"/>
              </a:rPr>
              <a:t>s</a:t>
            </a:r>
            <a:r>
              <a:rPr lang="en-US">
                <a:solidFill>
                  <a:srgbClr val="000000"/>
                </a:solidFill>
                <a:highlight>
                  <a:srgbClr val="E8F2FE"/>
                </a:highlight>
                <a:latin typeface="Consolas" panose="020B0609020204030204" pitchFamily="49" charset="0"/>
              </a:rPr>
              <a:t>.concat(</a:t>
            </a:r>
            <a:r>
              <a:rPr lang="en-US">
                <a:solidFill>
                  <a:srgbClr val="2A00FF"/>
                </a:solidFill>
                <a:highlight>
                  <a:srgbClr val="E8F2FE"/>
                </a:highlight>
                <a:latin typeface="Consolas" panose="020B0609020204030204" pitchFamily="49" charset="0"/>
              </a:rPr>
              <a:t>" Academy"</a:t>
            </a:r>
            <a:r>
              <a:rPr lang="en-US">
                <a:solidFill>
                  <a:srgbClr val="000000"/>
                </a:solidFill>
                <a:highlight>
                  <a:srgbClr val="E8F2FE"/>
                </a:highlight>
                <a:latin typeface="Consolas" panose="020B0609020204030204" pitchFamily="49" charset="0"/>
              </a:rPr>
              <a:t>);</a:t>
            </a:r>
            <a:endParaRPr lang="en-US"/>
          </a:p>
        </p:txBody>
      </p:sp>
    </p:spTree>
    <p:extLst>
      <p:ext uri="{BB962C8B-B14F-4D97-AF65-F5344CB8AC3E}">
        <p14:creationId xmlns:p14="http://schemas.microsoft.com/office/powerpoint/2010/main" val="3697192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String Comparison</a:t>
            </a:r>
            <a:endParaRPr lang="en-US"/>
          </a:p>
        </p:txBody>
      </p:sp>
      <p:sp>
        <p:nvSpPr>
          <p:cNvPr id="3" name="Content Placeholder 2"/>
          <p:cNvSpPr>
            <a:spLocks noGrp="1"/>
          </p:cNvSpPr>
          <p:nvPr>
            <p:ph idx="1"/>
          </p:nvPr>
        </p:nvSpPr>
        <p:spPr/>
        <p:txBody>
          <a:bodyPr>
            <a:normAutofit/>
          </a:bodyPr>
          <a:lstStyle/>
          <a:p>
            <a:pPr algn="just">
              <a:spcBef>
                <a:spcPts val="1200"/>
              </a:spcBef>
            </a:pPr>
            <a:r>
              <a:rPr lang="en-GB" sz="2000"/>
              <a:t>We can compare string in java on the basis of content and reference.</a:t>
            </a:r>
          </a:p>
          <a:p>
            <a:pPr algn="just">
              <a:spcBef>
                <a:spcPts val="1200"/>
              </a:spcBef>
            </a:pPr>
            <a:r>
              <a:rPr lang="en-GB" sz="2000"/>
              <a:t>It is used in </a:t>
            </a:r>
            <a:r>
              <a:rPr lang="en-GB" sz="2000" b="1"/>
              <a:t>authentication</a:t>
            </a:r>
            <a:r>
              <a:rPr lang="en-GB" sz="2000"/>
              <a:t> (by equals() method), </a:t>
            </a:r>
            <a:r>
              <a:rPr lang="en-GB" sz="2000" b="1"/>
              <a:t>sorting</a:t>
            </a:r>
            <a:r>
              <a:rPr lang="en-GB" sz="2000"/>
              <a:t> (by compareTo() method), </a:t>
            </a:r>
            <a:r>
              <a:rPr lang="en-GB" sz="2000" b="1"/>
              <a:t>reference matching</a:t>
            </a:r>
            <a:r>
              <a:rPr lang="en-GB" sz="2000"/>
              <a:t> (by == operator) etc.</a:t>
            </a:r>
          </a:p>
          <a:p>
            <a:pPr algn="just">
              <a:spcBef>
                <a:spcPts val="1200"/>
              </a:spcBef>
            </a:pPr>
            <a:r>
              <a:rPr lang="en-GB" sz="2000"/>
              <a:t>There are three ways to compare string in java:</a:t>
            </a:r>
          </a:p>
          <a:p>
            <a:pPr lvl="1" algn="just">
              <a:spcBef>
                <a:spcPts val="1200"/>
              </a:spcBef>
            </a:pPr>
            <a:r>
              <a:rPr lang="en-GB" sz="1600"/>
              <a:t>In </a:t>
            </a:r>
            <a:r>
              <a:rPr lang="en-GB" sz="1600" b="1"/>
              <a:t>authentication: </a:t>
            </a:r>
            <a:r>
              <a:rPr lang="en-GB" sz="1600"/>
              <a:t>by </a:t>
            </a:r>
            <a:r>
              <a:rPr lang="en-GB" sz="1600">
                <a:solidFill>
                  <a:schemeClr val="tx2">
                    <a:lumMod val="60000"/>
                    <a:lumOff val="40000"/>
                  </a:schemeClr>
                </a:solidFill>
              </a:rPr>
              <a:t>equals</a:t>
            </a:r>
            <a:r>
              <a:rPr lang="en-GB" sz="1600"/>
              <a:t>()/equalsIgnoreCase() method</a:t>
            </a:r>
          </a:p>
          <a:p>
            <a:pPr lvl="1" algn="just">
              <a:spcBef>
                <a:spcPts val="1200"/>
              </a:spcBef>
            </a:pPr>
            <a:r>
              <a:rPr lang="en-GB" sz="1600"/>
              <a:t>In </a:t>
            </a:r>
            <a:r>
              <a:rPr lang="en-GB" sz="1600" b="1"/>
              <a:t>sorting: </a:t>
            </a:r>
            <a:r>
              <a:rPr lang="en-GB" sz="1600"/>
              <a:t>by </a:t>
            </a:r>
            <a:r>
              <a:rPr lang="en-GB" sz="1600">
                <a:solidFill>
                  <a:schemeClr val="tx2">
                    <a:lumMod val="60000"/>
                    <a:lumOff val="40000"/>
                  </a:schemeClr>
                </a:solidFill>
              </a:rPr>
              <a:t>== </a:t>
            </a:r>
            <a:r>
              <a:rPr lang="en-GB" sz="1600"/>
              <a:t>operator</a:t>
            </a:r>
          </a:p>
          <a:p>
            <a:pPr lvl="1" algn="just">
              <a:spcBef>
                <a:spcPts val="1200"/>
              </a:spcBef>
            </a:pPr>
            <a:r>
              <a:rPr lang="en-GB" sz="1600" b="1"/>
              <a:t>Reference matching</a:t>
            </a:r>
            <a:r>
              <a:rPr lang="en-GB" sz="1600"/>
              <a:t>:</a:t>
            </a:r>
            <a:r>
              <a:rPr lang="en-GB" sz="1600" b="1"/>
              <a:t> </a:t>
            </a:r>
            <a:r>
              <a:rPr lang="en-GB" sz="1600"/>
              <a:t>by </a:t>
            </a:r>
            <a:r>
              <a:rPr lang="en-GB" sz="1600">
                <a:solidFill>
                  <a:schemeClr val="tx2">
                    <a:lumMod val="60000"/>
                    <a:lumOff val="40000"/>
                  </a:schemeClr>
                </a:solidFill>
              </a:rPr>
              <a:t>compareTo</a:t>
            </a:r>
            <a:r>
              <a:rPr lang="en-GB" sz="1600"/>
              <a:t>() method. This method compares values </a:t>
            </a:r>
            <a:r>
              <a:rPr lang="en-GB" sz="1600" b="1"/>
              <a:t>lexicographically </a:t>
            </a:r>
            <a:r>
              <a:rPr lang="en-GB" sz="1600"/>
              <a:t>(từ vựng) and returns an integer value that describes if first string is </a:t>
            </a:r>
            <a:r>
              <a:rPr lang="en-GB" sz="1600" i="1"/>
              <a:t>less than</a:t>
            </a:r>
            <a:r>
              <a:rPr lang="en-GB" sz="1600"/>
              <a:t>, </a:t>
            </a:r>
            <a:r>
              <a:rPr lang="en-GB" sz="1600" i="1"/>
              <a:t>equal to</a:t>
            </a:r>
            <a:r>
              <a:rPr lang="en-GB" sz="1600"/>
              <a:t> or </a:t>
            </a:r>
            <a:r>
              <a:rPr lang="en-GB" sz="1600" i="1"/>
              <a:t>greater</a:t>
            </a:r>
            <a:r>
              <a:rPr lang="en-GB" sz="1600"/>
              <a:t> than second string.</a:t>
            </a:r>
          </a:p>
          <a:p>
            <a:pPr algn="just">
              <a:spcBef>
                <a:spcPts val="1200"/>
              </a:spcBef>
            </a:pPr>
            <a:endParaRPr lang="en-US" sz="2000"/>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13</a:t>
            </a:fld>
            <a:endParaRPr lang="en-US"/>
          </a:p>
        </p:txBody>
      </p:sp>
    </p:spTree>
    <p:extLst>
      <p:ext uri="{BB962C8B-B14F-4D97-AF65-F5344CB8AC3E}">
        <p14:creationId xmlns:p14="http://schemas.microsoft.com/office/powerpoint/2010/main" val="298767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p:txBody>
          <a:bodyPr>
            <a:normAutofit/>
          </a:bodyPr>
          <a:lstStyle/>
          <a:p>
            <a:r>
              <a:rPr lang="en-US" altLang="en-US" sz="3200"/>
              <a:t>StringBuilder and StringBuffer classes</a:t>
            </a:r>
          </a:p>
        </p:txBody>
      </p:sp>
      <p:sp>
        <p:nvSpPr>
          <p:cNvPr id="89091" name="Content Placeholder 2"/>
          <p:cNvSpPr>
            <a:spLocks noGrp="1"/>
          </p:cNvSpPr>
          <p:nvPr>
            <p:ph idx="1"/>
          </p:nvPr>
        </p:nvSpPr>
        <p:spPr/>
        <p:txBody>
          <a:bodyPr>
            <a:noAutofit/>
          </a:bodyPr>
          <a:lstStyle/>
          <a:p>
            <a:pPr algn="just">
              <a:spcBef>
                <a:spcPts val="600"/>
              </a:spcBef>
              <a:spcAft>
                <a:spcPts val="600"/>
              </a:spcAft>
            </a:pPr>
            <a:r>
              <a:rPr lang="en-US" altLang="en-US" sz="2000"/>
              <a:t>The </a:t>
            </a:r>
            <a:r>
              <a:rPr lang="en-US" altLang="en-US" sz="2000" b="1"/>
              <a:t>StringBuffer</a:t>
            </a:r>
            <a:r>
              <a:rPr lang="en-US" altLang="en-US" sz="2000"/>
              <a:t> and </a:t>
            </a:r>
            <a:r>
              <a:rPr lang="en-US" altLang="en-US" sz="2000" b="1"/>
              <a:t>StringBuilder</a:t>
            </a:r>
            <a:r>
              <a:rPr lang="en-US" altLang="en-US" sz="2000"/>
              <a:t> classes: to make a lot of modifications to Strings of characters.</a:t>
            </a:r>
          </a:p>
          <a:p>
            <a:pPr algn="just">
              <a:spcBef>
                <a:spcPts val="600"/>
              </a:spcBef>
              <a:spcAft>
                <a:spcPts val="600"/>
              </a:spcAft>
            </a:pPr>
            <a:r>
              <a:rPr lang="en-US" altLang="en-US" sz="2000"/>
              <a:t>The StringBuilder class was introduced as of Java 5 and the main difference between the StringBuffer and StringBuilder is that StringBuilders methods are </a:t>
            </a:r>
            <a:r>
              <a:rPr lang="en-US" altLang="en-US" sz="2000" i="1"/>
              <a:t>not thread safe </a:t>
            </a:r>
            <a:r>
              <a:rPr lang="en-US" altLang="en-US" sz="2000"/>
              <a:t>(not Synchronised).</a:t>
            </a:r>
          </a:p>
          <a:p>
            <a:pPr algn="just">
              <a:spcBef>
                <a:spcPts val="600"/>
              </a:spcBef>
              <a:spcAft>
                <a:spcPts val="600"/>
              </a:spcAft>
            </a:pPr>
            <a:r>
              <a:rPr lang="en-US" altLang="en-US" sz="2000"/>
              <a:t>It is recommended to use </a:t>
            </a:r>
            <a:r>
              <a:rPr lang="en-US" altLang="en-US" sz="2000" b="1"/>
              <a:t>StringBuilder</a:t>
            </a:r>
            <a:r>
              <a:rPr lang="en-US" altLang="en-US" sz="2000"/>
              <a:t> whenever possible because it is faster than StringBuffer. However if thread safety is necessary the best option is StringBuffer objects.</a:t>
            </a:r>
            <a:endParaRPr lang="en-US" altLang="en-US" sz="2000">
              <a:solidFill>
                <a:srgbClr val="008000"/>
              </a:solidFill>
              <a:latin typeface="Courier New" panose="02070309020205020404" pitchFamily="49" charset="0"/>
              <a:cs typeface="Courier New" panose="02070309020205020404" pitchFamily="49" charset="0"/>
            </a:endParaRPr>
          </a:p>
        </p:txBody>
      </p:sp>
      <p:sp>
        <p:nvSpPr>
          <p:cNvPr id="2" name="Footer Placeholder 1"/>
          <p:cNvSpPr>
            <a:spLocks noGrp="1"/>
          </p:cNvSpPr>
          <p:nvPr>
            <p:ph type="ftr" sz="quarter" idx="11"/>
          </p:nvPr>
        </p:nvSpPr>
        <p:spPr/>
        <p:txBody>
          <a:bodyPr/>
          <a:lstStyle/>
          <a:p>
            <a:r>
              <a:rPr lang="en-US"/>
              <a:t>09e-BM/DT/FSOFT - ©FPT SOFTWARE – Fresher Academy - Internal Use</a:t>
            </a:r>
            <a:endParaRPr lang="en-US" dirty="0"/>
          </a:p>
        </p:txBody>
      </p:sp>
      <p:sp>
        <p:nvSpPr>
          <p:cNvPr id="3" name="Slide Number Placeholder 2"/>
          <p:cNvSpPr>
            <a:spLocks noGrp="1"/>
          </p:cNvSpPr>
          <p:nvPr>
            <p:ph type="sldNum" sz="quarter" idx="12"/>
          </p:nvPr>
        </p:nvSpPr>
        <p:spPr/>
        <p:txBody>
          <a:bodyPr/>
          <a:lstStyle/>
          <a:p>
            <a:fld id="{AB4FB0DF-9300-7D4B-B157-CBD30D15743F}" type="slidenum">
              <a:rPr lang="en-US" smtClean="0"/>
              <a:t>14</a:t>
            </a:fld>
            <a:endParaRPr lang="en-US"/>
          </a:p>
        </p:txBody>
      </p:sp>
      <p:pic>
        <p:nvPicPr>
          <p:cNvPr id="9218" name="Picture 2" descr="Difference between StringBuffer and StringBuilder - javatpoi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9580" y="3700250"/>
            <a:ext cx="3937712" cy="2515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9883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normAutofit/>
          </a:bodyPr>
          <a:lstStyle/>
          <a:p>
            <a:r>
              <a:rPr lang="en-US" altLang="en-US" sz="3200"/>
              <a:t>String/StringBuilder/StringBuffer</a:t>
            </a:r>
          </a:p>
        </p:txBody>
      </p:sp>
      <p:sp>
        <p:nvSpPr>
          <p:cNvPr id="90115" name="Content Placeholder 2"/>
          <p:cNvSpPr>
            <a:spLocks noGrp="1"/>
          </p:cNvSpPr>
          <p:nvPr>
            <p:ph idx="1"/>
          </p:nvPr>
        </p:nvSpPr>
        <p:spPr/>
        <p:txBody>
          <a:bodyPr>
            <a:noAutofit/>
          </a:bodyPr>
          <a:lstStyle/>
          <a:p>
            <a:pPr algn="just"/>
            <a:r>
              <a:rPr lang="en-US" altLang="en-US" sz="2400"/>
              <a:t>String is </a:t>
            </a:r>
            <a:r>
              <a:rPr lang="en-US" altLang="en-US" sz="2400" b="1"/>
              <a:t>immutable</a:t>
            </a:r>
            <a:r>
              <a:rPr lang="en-US" altLang="en-US" sz="2400"/>
              <a:t>, if you try to alter their values, another object gets created, </a:t>
            </a:r>
          </a:p>
          <a:p>
            <a:pPr algn="just"/>
            <a:r>
              <a:rPr lang="en-US" altLang="en-US" sz="2400">
                <a:solidFill>
                  <a:schemeClr val="tx2">
                    <a:lumMod val="60000"/>
                    <a:lumOff val="40000"/>
                  </a:schemeClr>
                </a:solidFill>
              </a:rPr>
              <a:t>StringBuffer</a:t>
            </a:r>
            <a:r>
              <a:rPr lang="en-US" altLang="en-US" sz="2400"/>
              <a:t> and </a:t>
            </a:r>
            <a:r>
              <a:rPr lang="en-US" altLang="en-US" sz="2400">
                <a:solidFill>
                  <a:schemeClr val="tx2">
                    <a:lumMod val="60000"/>
                    <a:lumOff val="40000"/>
                  </a:schemeClr>
                </a:solidFill>
              </a:rPr>
              <a:t>StringBuilder</a:t>
            </a:r>
            <a:r>
              <a:rPr lang="en-US" altLang="en-US" sz="2400"/>
              <a:t> are </a:t>
            </a:r>
            <a:r>
              <a:rPr lang="en-US" altLang="en-US" sz="2400" b="1"/>
              <a:t>mutable</a:t>
            </a:r>
            <a:r>
              <a:rPr lang="en-US" altLang="en-US" sz="2400"/>
              <a:t> so they can change their values.</a:t>
            </a:r>
          </a:p>
          <a:p>
            <a:pPr algn="just"/>
            <a:endParaRPr lang="en-US" altLang="en-US" sz="2400"/>
          </a:p>
        </p:txBody>
      </p:sp>
      <p:sp>
        <p:nvSpPr>
          <p:cNvPr id="2" name="Footer Placeholder 1"/>
          <p:cNvSpPr>
            <a:spLocks noGrp="1"/>
          </p:cNvSpPr>
          <p:nvPr>
            <p:ph type="ftr" sz="quarter" idx="11"/>
          </p:nvPr>
        </p:nvSpPr>
        <p:spPr/>
        <p:txBody>
          <a:bodyPr/>
          <a:lstStyle/>
          <a:p>
            <a:r>
              <a:rPr lang="en-US"/>
              <a:t>09e-BM/DT/FSOFT - ©FPT SOFTWARE – Fresher Academy - Internal Use</a:t>
            </a:r>
            <a:endParaRPr lang="en-US" dirty="0"/>
          </a:p>
        </p:txBody>
      </p:sp>
      <p:sp>
        <p:nvSpPr>
          <p:cNvPr id="3" name="Slide Number Placeholder 2"/>
          <p:cNvSpPr>
            <a:spLocks noGrp="1"/>
          </p:cNvSpPr>
          <p:nvPr>
            <p:ph type="sldNum" sz="quarter" idx="12"/>
          </p:nvPr>
        </p:nvSpPr>
        <p:spPr/>
        <p:txBody>
          <a:bodyPr/>
          <a:lstStyle/>
          <a:p>
            <a:fld id="{AB4FB0DF-9300-7D4B-B157-CBD30D15743F}" type="slidenum">
              <a:rPr lang="en-US" smtClean="0"/>
              <a:t>15</a:t>
            </a:fld>
            <a:endParaRPr lang="en-US"/>
          </a:p>
        </p:txBody>
      </p:sp>
      <p:pic>
        <p:nvPicPr>
          <p:cNvPr id="7" name="Picture 2" descr="http://image.slidesharecdn.com/oct29-141029010456-conversion-gate02/95/131-lab-slides-all-in-one-2-638.jpg?cb=1416182298"/>
          <p:cNvPicPr>
            <a:picLocks noChangeAspect="1" noChangeArrowheads="1"/>
          </p:cNvPicPr>
          <p:nvPr/>
        </p:nvPicPr>
        <p:blipFill>
          <a:blip r:embed="rId3">
            <a:extLst>
              <a:ext uri="{28A0092B-C50C-407E-A947-70E740481C1C}">
                <a14:useLocalDpi xmlns:a14="http://schemas.microsoft.com/office/drawing/2010/main" val="0"/>
              </a:ext>
            </a:extLst>
          </a:blip>
          <a:srcRect l="8638" t="5196" r="8324" b="19463"/>
          <a:stretch>
            <a:fillRect/>
          </a:stretch>
        </p:blipFill>
        <p:spPr bwMode="auto">
          <a:xfrm>
            <a:off x="1805236" y="2478295"/>
            <a:ext cx="5486400" cy="373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9063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Methods of StringBuffer class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518354165"/>
              </p:ext>
            </p:extLst>
          </p:nvPr>
        </p:nvGraphicFramePr>
        <p:xfrm>
          <a:off x="191411" y="751074"/>
          <a:ext cx="8760084" cy="5709214"/>
        </p:xfrm>
        <a:graphic>
          <a:graphicData uri="http://schemas.openxmlformats.org/drawingml/2006/table">
            <a:tbl>
              <a:tblPr/>
              <a:tblGrid>
                <a:gridCol w="3485239">
                  <a:extLst>
                    <a:ext uri="{9D8B030D-6E8A-4147-A177-3AD203B41FA5}">
                      <a16:colId xmlns:a16="http://schemas.microsoft.com/office/drawing/2014/main" val="4250604474"/>
                    </a:ext>
                  </a:extLst>
                </a:gridCol>
                <a:gridCol w="5274845">
                  <a:extLst>
                    <a:ext uri="{9D8B030D-6E8A-4147-A177-3AD203B41FA5}">
                      <a16:colId xmlns:a16="http://schemas.microsoft.com/office/drawing/2014/main" val="15104317"/>
                    </a:ext>
                  </a:extLst>
                </a:gridCol>
              </a:tblGrid>
              <a:tr h="365457">
                <a:tc>
                  <a:txBody>
                    <a:bodyPr/>
                    <a:lstStyle/>
                    <a:p>
                      <a:pPr algn="l" fontAlgn="t"/>
                      <a:r>
                        <a:rPr lang="en-US" sz="1400" b="1">
                          <a:solidFill>
                            <a:srgbClr val="000000"/>
                          </a:solidFill>
                          <a:effectLst/>
                          <a:latin typeface="Arial" panose="020B0604020202020204" pitchFamily="34" charset="0"/>
                          <a:cs typeface="Arial" panose="020B0604020202020204" pitchFamily="34" charset="0"/>
                        </a:rPr>
                        <a:t>Method</a:t>
                      </a:r>
                    </a:p>
                  </a:txBody>
                  <a:tcPr marT="91440" marB="91440" anchor="ctr">
                    <a:lnL w="6350" cap="flat" cmpd="sng" algn="ctr">
                      <a:solidFill>
                        <a:srgbClr val="406996"/>
                      </a:solidFill>
                      <a:prstDash val="solid"/>
                      <a:round/>
                      <a:headEnd type="none" w="med" len="med"/>
                      <a:tailEnd type="none" w="med" len="med"/>
                    </a:lnL>
                    <a:lnR w="6350" cap="flat" cmpd="sng" algn="ctr">
                      <a:solidFill>
                        <a:srgbClr val="406996"/>
                      </a:solidFill>
                      <a:prstDash val="solid"/>
                      <a:round/>
                      <a:headEnd type="none" w="med" len="med"/>
                      <a:tailEnd type="none" w="med" len="med"/>
                    </a:lnR>
                    <a:lnT w="6350" cap="flat" cmpd="sng" algn="ctr">
                      <a:solidFill>
                        <a:srgbClr val="406996"/>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chemeClr val="accent3">
                        <a:lumMod val="60000"/>
                        <a:lumOff val="40000"/>
                      </a:schemeClr>
                    </a:solidFill>
                  </a:tcPr>
                </a:tc>
                <a:tc>
                  <a:txBody>
                    <a:bodyPr/>
                    <a:lstStyle/>
                    <a:p>
                      <a:pPr algn="l" fontAlgn="t"/>
                      <a:r>
                        <a:rPr lang="en-US" sz="1400" b="1">
                          <a:solidFill>
                            <a:srgbClr val="000000"/>
                          </a:solidFill>
                          <a:effectLst/>
                          <a:latin typeface="Arial" panose="020B0604020202020204" pitchFamily="34" charset="0"/>
                          <a:cs typeface="Arial" panose="020B0604020202020204" pitchFamily="34" charset="0"/>
                        </a:rPr>
                        <a:t>Description</a:t>
                      </a:r>
                    </a:p>
                  </a:txBody>
                  <a:tcPr marT="91440" marB="91440" anchor="ctr">
                    <a:lnL w="6350" cap="flat" cmpd="sng" algn="ctr">
                      <a:solidFill>
                        <a:srgbClr val="406996"/>
                      </a:solidFill>
                      <a:prstDash val="solid"/>
                      <a:round/>
                      <a:headEnd type="none" w="med" len="med"/>
                      <a:tailEnd type="none" w="med" len="med"/>
                    </a:lnL>
                    <a:lnR w="6350" cap="flat" cmpd="sng" algn="ctr">
                      <a:solidFill>
                        <a:srgbClr val="406996"/>
                      </a:solidFill>
                      <a:prstDash val="solid"/>
                      <a:round/>
                      <a:headEnd type="none" w="med" len="med"/>
                      <a:tailEnd type="none" w="med" len="med"/>
                    </a:lnR>
                    <a:lnT w="6350" cap="flat" cmpd="sng" algn="ctr">
                      <a:solidFill>
                        <a:srgbClr val="406996"/>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943548280"/>
                  </a:ext>
                </a:extLst>
              </a:tr>
              <a:tr h="1292297">
                <a:tc>
                  <a:txBody>
                    <a:bodyPr/>
                    <a:lstStyle/>
                    <a:p>
                      <a:pPr algn="l" fontAlgn="t"/>
                      <a:r>
                        <a:rPr lang="en-US" sz="1400">
                          <a:solidFill>
                            <a:srgbClr val="000000"/>
                          </a:solidFill>
                          <a:effectLst/>
                          <a:latin typeface="Arial" panose="020B0604020202020204" pitchFamily="34" charset="0"/>
                          <a:cs typeface="Arial" panose="020B0604020202020204" pitchFamily="34" charset="0"/>
                        </a:rPr>
                        <a:t>public </a:t>
                      </a:r>
                      <a:r>
                        <a:rPr lang="en-US" sz="1400">
                          <a:solidFill>
                            <a:schemeClr val="tx2">
                              <a:lumMod val="60000"/>
                              <a:lumOff val="40000"/>
                            </a:schemeClr>
                          </a:solidFill>
                          <a:effectLst/>
                          <a:latin typeface="Arial" panose="020B0604020202020204" pitchFamily="34" charset="0"/>
                          <a:cs typeface="Arial" panose="020B0604020202020204" pitchFamily="34" charset="0"/>
                        </a:rPr>
                        <a:t>synchronized</a:t>
                      </a:r>
                      <a:r>
                        <a:rPr lang="en-US" sz="1400">
                          <a:solidFill>
                            <a:srgbClr val="000000"/>
                          </a:solidFill>
                          <a:effectLst/>
                          <a:latin typeface="Arial" panose="020B0604020202020204" pitchFamily="34" charset="0"/>
                          <a:cs typeface="Arial" panose="020B0604020202020204" pitchFamily="34" charset="0"/>
                        </a:rPr>
                        <a:t> </a:t>
                      </a:r>
                    </a:p>
                    <a:p>
                      <a:pPr algn="l" fontAlgn="t"/>
                      <a:r>
                        <a:rPr lang="en-US" sz="1400">
                          <a:solidFill>
                            <a:srgbClr val="000000"/>
                          </a:solidFill>
                          <a:effectLst/>
                          <a:latin typeface="Arial" panose="020B0604020202020204" pitchFamily="34" charset="0"/>
                          <a:cs typeface="Arial" panose="020B0604020202020204" pitchFamily="34" charset="0"/>
                        </a:rPr>
                        <a:t>	StringBuffer append(String s)</a:t>
                      </a:r>
                    </a:p>
                  </a:txBody>
                  <a:tcPr marT="91440" marB="9144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400">
                          <a:solidFill>
                            <a:srgbClr val="000000"/>
                          </a:solidFill>
                          <a:effectLst/>
                          <a:latin typeface="Arial" panose="020B0604020202020204" pitchFamily="34" charset="0"/>
                          <a:cs typeface="Arial" panose="020B0604020202020204" pitchFamily="34" charset="0"/>
                        </a:rPr>
                        <a:t>Is used to append the specified string with this string. </a:t>
                      </a:r>
                    </a:p>
                    <a:p>
                      <a:pPr algn="just" fontAlgn="t"/>
                      <a:r>
                        <a:rPr lang="en-GB" sz="1400">
                          <a:solidFill>
                            <a:srgbClr val="000000"/>
                          </a:solidFill>
                          <a:effectLst/>
                          <a:latin typeface="Arial" panose="020B0604020202020204" pitchFamily="34" charset="0"/>
                          <a:cs typeface="Arial" panose="020B0604020202020204" pitchFamily="34" charset="0"/>
                        </a:rPr>
                        <a:t>The append() method is overloaded like:</a:t>
                      </a:r>
                    </a:p>
                    <a:p>
                      <a:pPr marL="285750" indent="-285750" algn="just" fontAlgn="t">
                        <a:buFont typeface="Arial" panose="020B0604020202020204" pitchFamily="34" charset="0"/>
                        <a:buChar char="•"/>
                      </a:pPr>
                      <a:r>
                        <a:rPr lang="en-GB" sz="1400">
                          <a:solidFill>
                            <a:srgbClr val="000000"/>
                          </a:solidFill>
                          <a:effectLst/>
                          <a:latin typeface="Arial" panose="020B0604020202020204" pitchFamily="34" charset="0"/>
                          <a:cs typeface="Arial" panose="020B0604020202020204" pitchFamily="34" charset="0"/>
                        </a:rPr>
                        <a:t>append(char), </a:t>
                      </a:r>
                    </a:p>
                    <a:p>
                      <a:pPr marL="285750" indent="-285750" algn="just" fontAlgn="t">
                        <a:buFont typeface="Arial" panose="020B0604020202020204" pitchFamily="34" charset="0"/>
                        <a:buChar char="•"/>
                      </a:pPr>
                      <a:r>
                        <a:rPr lang="en-GB" sz="1400">
                          <a:solidFill>
                            <a:srgbClr val="000000"/>
                          </a:solidFill>
                          <a:effectLst/>
                          <a:latin typeface="Arial" panose="020B0604020202020204" pitchFamily="34" charset="0"/>
                          <a:cs typeface="Arial" panose="020B0604020202020204" pitchFamily="34" charset="0"/>
                        </a:rPr>
                        <a:t>append(boolean), </a:t>
                      </a:r>
                    </a:p>
                    <a:p>
                      <a:pPr marL="285750" indent="-285750" algn="just" fontAlgn="t">
                        <a:buFont typeface="Arial" panose="020B0604020202020204" pitchFamily="34" charset="0"/>
                        <a:buChar char="•"/>
                      </a:pPr>
                      <a:r>
                        <a:rPr lang="en-GB" sz="1400">
                          <a:solidFill>
                            <a:srgbClr val="000000"/>
                          </a:solidFill>
                          <a:effectLst/>
                          <a:latin typeface="Arial" panose="020B0604020202020204" pitchFamily="34" charset="0"/>
                          <a:cs typeface="Arial" panose="020B0604020202020204" pitchFamily="34" charset="0"/>
                        </a:rPr>
                        <a:t>append(int), </a:t>
                      </a:r>
                    </a:p>
                    <a:p>
                      <a:pPr marL="285750" indent="-285750" algn="just" fontAlgn="t">
                        <a:buFont typeface="Arial" panose="020B0604020202020204" pitchFamily="34" charset="0"/>
                        <a:buChar char="•"/>
                      </a:pPr>
                      <a:r>
                        <a:rPr lang="en-GB" sz="1400">
                          <a:solidFill>
                            <a:srgbClr val="000000"/>
                          </a:solidFill>
                          <a:effectLst/>
                          <a:latin typeface="Arial" panose="020B0604020202020204" pitchFamily="34" charset="0"/>
                          <a:cs typeface="Arial" panose="020B0604020202020204" pitchFamily="34" charset="0"/>
                        </a:rPr>
                        <a:t>append(float), </a:t>
                      </a:r>
                    </a:p>
                    <a:p>
                      <a:pPr marL="285750" indent="-285750" algn="just" fontAlgn="t">
                        <a:buFont typeface="Arial" panose="020B0604020202020204" pitchFamily="34" charset="0"/>
                        <a:buChar char="•"/>
                      </a:pPr>
                      <a:r>
                        <a:rPr lang="en-GB" sz="1400">
                          <a:solidFill>
                            <a:srgbClr val="000000"/>
                          </a:solidFill>
                          <a:effectLst/>
                          <a:latin typeface="Arial" panose="020B0604020202020204" pitchFamily="34" charset="0"/>
                          <a:cs typeface="Arial" panose="020B0604020202020204" pitchFamily="34" charset="0"/>
                        </a:rPr>
                        <a:t>append(double) etc.</a:t>
                      </a:r>
                    </a:p>
                  </a:txBody>
                  <a:tcPr marT="91440" marB="9144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589212012"/>
                  </a:ext>
                </a:extLst>
              </a:tr>
              <a:tr h="1305130">
                <a:tc>
                  <a:txBody>
                    <a:bodyPr/>
                    <a:lstStyle/>
                    <a:p>
                      <a:pPr algn="l" fontAlgn="t"/>
                      <a:r>
                        <a:rPr lang="en-US" sz="1400">
                          <a:solidFill>
                            <a:srgbClr val="000000"/>
                          </a:solidFill>
                          <a:effectLst/>
                          <a:latin typeface="Arial" panose="020B0604020202020204" pitchFamily="34" charset="0"/>
                          <a:cs typeface="Arial" panose="020B0604020202020204" pitchFamily="34" charset="0"/>
                        </a:rPr>
                        <a:t>public </a:t>
                      </a:r>
                      <a:r>
                        <a:rPr lang="en-US" sz="1400">
                          <a:solidFill>
                            <a:schemeClr val="tx2">
                              <a:lumMod val="60000"/>
                              <a:lumOff val="40000"/>
                            </a:schemeClr>
                          </a:solidFill>
                          <a:effectLst/>
                          <a:latin typeface="Arial" panose="020B0604020202020204" pitchFamily="34" charset="0"/>
                          <a:cs typeface="Arial" panose="020B0604020202020204" pitchFamily="34" charset="0"/>
                        </a:rPr>
                        <a:t>synchronized</a:t>
                      </a:r>
                      <a:r>
                        <a:rPr lang="en-US" sz="1400">
                          <a:solidFill>
                            <a:srgbClr val="000000"/>
                          </a:solidFill>
                          <a:effectLst/>
                          <a:latin typeface="Arial" panose="020B0604020202020204" pitchFamily="34" charset="0"/>
                          <a:cs typeface="Arial" panose="020B0604020202020204" pitchFamily="34" charset="0"/>
                        </a:rPr>
                        <a:t> StringBuffer</a:t>
                      </a:r>
                    </a:p>
                    <a:p>
                      <a:pPr algn="l" fontAlgn="t"/>
                      <a:r>
                        <a:rPr lang="en-US" sz="1400">
                          <a:solidFill>
                            <a:srgbClr val="000000"/>
                          </a:solidFill>
                          <a:effectLst/>
                          <a:latin typeface="Arial" panose="020B0604020202020204" pitchFamily="34" charset="0"/>
                          <a:cs typeface="Arial" panose="020B0604020202020204" pitchFamily="34" charset="0"/>
                        </a:rPr>
                        <a:t>		insert(int offset, String s)</a:t>
                      </a:r>
                    </a:p>
                  </a:txBody>
                  <a:tcPr marT="91440" marB="9144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noFill/>
                  </a:tcPr>
                </a:tc>
                <a:tc>
                  <a:txBody>
                    <a:bodyPr/>
                    <a:lstStyle/>
                    <a:p>
                      <a:pPr algn="just" fontAlgn="t"/>
                      <a:r>
                        <a:rPr lang="en-GB" sz="1400">
                          <a:solidFill>
                            <a:srgbClr val="000000"/>
                          </a:solidFill>
                          <a:effectLst/>
                          <a:latin typeface="Arial" panose="020B0604020202020204" pitchFamily="34" charset="0"/>
                          <a:cs typeface="Arial" panose="020B0604020202020204" pitchFamily="34" charset="0"/>
                        </a:rPr>
                        <a:t>Is used to insert the specified string with this string at the specified position. </a:t>
                      </a:r>
                    </a:p>
                    <a:p>
                      <a:pPr algn="l" fontAlgn="t"/>
                      <a:r>
                        <a:rPr lang="en-GB" sz="1400">
                          <a:solidFill>
                            <a:srgbClr val="000000"/>
                          </a:solidFill>
                          <a:effectLst/>
                          <a:latin typeface="Arial" panose="020B0604020202020204" pitchFamily="34" charset="0"/>
                          <a:cs typeface="Arial" panose="020B0604020202020204" pitchFamily="34" charset="0"/>
                        </a:rPr>
                        <a:t>The insert() method is overloaded like:</a:t>
                      </a:r>
                    </a:p>
                    <a:p>
                      <a:pPr marL="285750" indent="-285750" algn="l" fontAlgn="t">
                        <a:buFont typeface="Arial" panose="020B0604020202020204" pitchFamily="34" charset="0"/>
                        <a:buChar char="•"/>
                      </a:pPr>
                      <a:r>
                        <a:rPr lang="en-GB" sz="1400">
                          <a:solidFill>
                            <a:srgbClr val="000000"/>
                          </a:solidFill>
                          <a:effectLst/>
                          <a:latin typeface="Arial" panose="020B0604020202020204" pitchFamily="34" charset="0"/>
                          <a:cs typeface="Arial" panose="020B0604020202020204" pitchFamily="34" charset="0"/>
                        </a:rPr>
                        <a:t>insert(int, char), insert(int, boolean), </a:t>
                      </a:r>
                    </a:p>
                    <a:p>
                      <a:pPr marL="285750" indent="-285750" algn="l" fontAlgn="t">
                        <a:buFont typeface="Arial" panose="020B0604020202020204" pitchFamily="34" charset="0"/>
                        <a:buChar char="•"/>
                      </a:pPr>
                      <a:r>
                        <a:rPr lang="en-GB" sz="1400">
                          <a:solidFill>
                            <a:srgbClr val="000000"/>
                          </a:solidFill>
                          <a:effectLst/>
                          <a:latin typeface="Arial" panose="020B0604020202020204" pitchFamily="34" charset="0"/>
                          <a:cs typeface="Arial" panose="020B0604020202020204" pitchFamily="34" charset="0"/>
                        </a:rPr>
                        <a:t>insert(int, int), insert(int, float), insert(int, double) etc.</a:t>
                      </a:r>
                    </a:p>
                  </a:txBody>
                  <a:tcPr marT="91440" marB="9144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noFill/>
                  </a:tcPr>
                </a:tc>
                <a:extLst>
                  <a:ext uri="{0D108BD9-81ED-4DB2-BD59-A6C34878D82A}">
                    <a16:rowId xmlns:a16="http://schemas.microsoft.com/office/drawing/2014/main" val="2309599983"/>
                  </a:ext>
                </a:extLst>
              </a:tr>
              <a:tr h="754242">
                <a:tc>
                  <a:txBody>
                    <a:bodyPr/>
                    <a:lstStyle/>
                    <a:p>
                      <a:pPr algn="l" fontAlgn="t"/>
                      <a:r>
                        <a:rPr lang="en-US" sz="1400">
                          <a:solidFill>
                            <a:srgbClr val="000000"/>
                          </a:solidFill>
                          <a:effectLst/>
                          <a:latin typeface="Arial" panose="020B0604020202020204" pitchFamily="34" charset="0"/>
                          <a:cs typeface="Arial" panose="020B0604020202020204" pitchFamily="34" charset="0"/>
                        </a:rPr>
                        <a:t>public </a:t>
                      </a:r>
                      <a:r>
                        <a:rPr lang="en-US" sz="1400">
                          <a:solidFill>
                            <a:schemeClr val="tx2">
                              <a:lumMod val="60000"/>
                              <a:lumOff val="40000"/>
                            </a:schemeClr>
                          </a:solidFill>
                          <a:effectLst/>
                          <a:latin typeface="Arial" panose="020B0604020202020204" pitchFamily="34" charset="0"/>
                          <a:cs typeface="Arial" panose="020B0604020202020204" pitchFamily="34" charset="0"/>
                        </a:rPr>
                        <a:t>synchronized</a:t>
                      </a:r>
                      <a:r>
                        <a:rPr lang="en-US" sz="1400">
                          <a:solidFill>
                            <a:srgbClr val="000000"/>
                          </a:solidFill>
                          <a:effectLst/>
                          <a:latin typeface="Arial" panose="020B0604020202020204" pitchFamily="34" charset="0"/>
                          <a:cs typeface="Arial" panose="020B0604020202020204" pitchFamily="34" charset="0"/>
                        </a:rPr>
                        <a:t> StringBuffer </a:t>
                      </a:r>
                    </a:p>
                    <a:p>
                      <a:pPr algn="l" fontAlgn="t"/>
                      <a:r>
                        <a:rPr lang="en-US" sz="1400">
                          <a:solidFill>
                            <a:srgbClr val="000000"/>
                          </a:solidFill>
                          <a:effectLst/>
                          <a:latin typeface="Arial" panose="020B0604020202020204" pitchFamily="34" charset="0"/>
                          <a:cs typeface="Arial" panose="020B0604020202020204" pitchFamily="34" charset="0"/>
                        </a:rPr>
                        <a:t>replace(int startIndex, </a:t>
                      </a:r>
                    </a:p>
                    <a:p>
                      <a:pPr algn="l" fontAlgn="t"/>
                      <a:r>
                        <a:rPr lang="en-US" sz="1400" baseline="0">
                          <a:solidFill>
                            <a:srgbClr val="000000"/>
                          </a:solidFill>
                          <a:effectLst/>
                          <a:latin typeface="Arial" panose="020B0604020202020204" pitchFamily="34" charset="0"/>
                          <a:cs typeface="Arial" panose="020B0604020202020204" pitchFamily="34" charset="0"/>
                        </a:rPr>
                        <a:t> </a:t>
                      </a:r>
                      <a:r>
                        <a:rPr lang="en-US" sz="1400">
                          <a:solidFill>
                            <a:srgbClr val="000000"/>
                          </a:solidFill>
                          <a:effectLst/>
                          <a:latin typeface="Arial" panose="020B0604020202020204" pitchFamily="34" charset="0"/>
                          <a:cs typeface="Arial" panose="020B0604020202020204" pitchFamily="34" charset="0"/>
                        </a:rPr>
                        <a:t>	   int endIndex, String str)</a:t>
                      </a:r>
                    </a:p>
                  </a:txBody>
                  <a:tcPr marT="91440" marB="9144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400">
                          <a:solidFill>
                            <a:srgbClr val="000000"/>
                          </a:solidFill>
                          <a:effectLst/>
                          <a:latin typeface="Arial" panose="020B0604020202020204" pitchFamily="34" charset="0"/>
                          <a:cs typeface="Arial" panose="020B0604020202020204" pitchFamily="34" charset="0"/>
                        </a:rPr>
                        <a:t>Is used to replace the string from specified startIndex and endIndex.</a:t>
                      </a:r>
                    </a:p>
                  </a:txBody>
                  <a:tcPr marT="91440" marB="9144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944795927"/>
                  </a:ext>
                </a:extLst>
              </a:tr>
              <a:tr h="754242">
                <a:tc>
                  <a:txBody>
                    <a:bodyPr/>
                    <a:lstStyle/>
                    <a:p>
                      <a:pPr algn="l" fontAlgn="t"/>
                      <a:r>
                        <a:rPr lang="en-US" sz="1400">
                          <a:solidFill>
                            <a:srgbClr val="000000"/>
                          </a:solidFill>
                          <a:effectLst/>
                          <a:latin typeface="Arial" panose="020B0604020202020204" pitchFamily="34" charset="0"/>
                          <a:cs typeface="Arial" panose="020B0604020202020204" pitchFamily="34" charset="0"/>
                        </a:rPr>
                        <a:t>public </a:t>
                      </a:r>
                      <a:r>
                        <a:rPr lang="en-US" sz="1400">
                          <a:solidFill>
                            <a:schemeClr val="tx2">
                              <a:lumMod val="60000"/>
                              <a:lumOff val="40000"/>
                            </a:schemeClr>
                          </a:solidFill>
                          <a:effectLst/>
                          <a:latin typeface="Arial" panose="020B0604020202020204" pitchFamily="34" charset="0"/>
                          <a:cs typeface="Arial" panose="020B0604020202020204" pitchFamily="34" charset="0"/>
                        </a:rPr>
                        <a:t>synchronized</a:t>
                      </a:r>
                      <a:r>
                        <a:rPr lang="en-US" sz="1400">
                          <a:solidFill>
                            <a:srgbClr val="000000"/>
                          </a:solidFill>
                          <a:effectLst/>
                          <a:latin typeface="Arial" panose="020B0604020202020204" pitchFamily="34" charset="0"/>
                          <a:cs typeface="Arial" panose="020B0604020202020204" pitchFamily="34" charset="0"/>
                        </a:rPr>
                        <a:t> StringBuffer </a:t>
                      </a:r>
                    </a:p>
                    <a:p>
                      <a:pPr algn="l" fontAlgn="t"/>
                      <a:r>
                        <a:rPr lang="en-US" sz="1400">
                          <a:solidFill>
                            <a:srgbClr val="000000"/>
                          </a:solidFill>
                          <a:effectLst/>
                          <a:latin typeface="Arial" panose="020B0604020202020204" pitchFamily="34" charset="0"/>
                          <a:cs typeface="Arial" panose="020B0604020202020204" pitchFamily="34" charset="0"/>
                        </a:rPr>
                        <a:t>delete(int startIndex, int endIndex)</a:t>
                      </a:r>
                    </a:p>
                  </a:txBody>
                  <a:tcPr marT="91440" marB="9144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400">
                          <a:solidFill>
                            <a:srgbClr val="000000"/>
                          </a:solidFill>
                          <a:effectLst/>
                          <a:latin typeface="Arial" panose="020B0604020202020204" pitchFamily="34" charset="0"/>
                          <a:cs typeface="Arial" panose="020B0604020202020204" pitchFamily="34" charset="0"/>
                        </a:rPr>
                        <a:t>Is used to delete the string from specified startIndex and endIndex.</a:t>
                      </a:r>
                    </a:p>
                  </a:txBody>
                  <a:tcPr marT="91440" marB="9144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20584255"/>
                  </a:ext>
                </a:extLst>
              </a:tr>
              <a:tr h="754242">
                <a:tc>
                  <a:txBody>
                    <a:bodyPr/>
                    <a:lstStyle/>
                    <a:p>
                      <a:pPr algn="l" fontAlgn="t"/>
                      <a:r>
                        <a:rPr lang="en-US" sz="1400">
                          <a:solidFill>
                            <a:srgbClr val="000000"/>
                          </a:solidFill>
                          <a:effectLst/>
                          <a:latin typeface="Arial" panose="020B0604020202020204" pitchFamily="34" charset="0"/>
                          <a:cs typeface="Arial" panose="020B0604020202020204" pitchFamily="34" charset="0"/>
                        </a:rPr>
                        <a:t>public </a:t>
                      </a:r>
                      <a:r>
                        <a:rPr lang="en-US" sz="1400">
                          <a:solidFill>
                            <a:schemeClr val="tx2">
                              <a:lumMod val="60000"/>
                              <a:lumOff val="40000"/>
                            </a:schemeClr>
                          </a:solidFill>
                          <a:effectLst/>
                          <a:latin typeface="Arial" panose="020B0604020202020204" pitchFamily="34" charset="0"/>
                          <a:cs typeface="Arial" panose="020B0604020202020204" pitchFamily="34" charset="0"/>
                        </a:rPr>
                        <a:t>synchronized</a:t>
                      </a:r>
                      <a:r>
                        <a:rPr lang="en-US" sz="1400">
                          <a:solidFill>
                            <a:srgbClr val="000000"/>
                          </a:solidFill>
                          <a:effectLst/>
                          <a:latin typeface="Arial" panose="020B0604020202020204" pitchFamily="34" charset="0"/>
                          <a:cs typeface="Arial" panose="020B0604020202020204" pitchFamily="34" charset="0"/>
                        </a:rPr>
                        <a:t> StringBuffer reverse()</a:t>
                      </a:r>
                    </a:p>
                  </a:txBody>
                  <a:tcPr marT="91440" marB="9144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400">
                          <a:solidFill>
                            <a:srgbClr val="000000"/>
                          </a:solidFill>
                          <a:effectLst/>
                          <a:latin typeface="Arial" panose="020B0604020202020204" pitchFamily="34" charset="0"/>
                          <a:cs typeface="Arial" panose="020B0604020202020204" pitchFamily="34" charset="0"/>
                        </a:rPr>
                        <a:t>Is used to reverse the string.</a:t>
                      </a:r>
                    </a:p>
                  </a:txBody>
                  <a:tcPr marT="91440" marB="9144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193402681"/>
                  </a:ext>
                </a:extLst>
              </a:tr>
            </a:tbl>
          </a:graphicData>
        </a:graphic>
      </p:graphicFrame>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16</a:t>
            </a:fld>
            <a:endParaRPr lang="en-US"/>
          </a:p>
        </p:txBody>
      </p:sp>
    </p:spTree>
    <p:extLst>
      <p:ext uri="{BB962C8B-B14F-4D97-AF65-F5344CB8AC3E}">
        <p14:creationId xmlns:p14="http://schemas.microsoft.com/office/powerpoint/2010/main" val="165867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Methods of StringBuffer class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950730887"/>
              </p:ext>
            </p:extLst>
          </p:nvPr>
        </p:nvGraphicFramePr>
        <p:xfrm>
          <a:off x="191411" y="751074"/>
          <a:ext cx="8760084" cy="4043338"/>
        </p:xfrm>
        <a:graphic>
          <a:graphicData uri="http://schemas.openxmlformats.org/drawingml/2006/table">
            <a:tbl>
              <a:tblPr/>
              <a:tblGrid>
                <a:gridCol w="4231032">
                  <a:extLst>
                    <a:ext uri="{9D8B030D-6E8A-4147-A177-3AD203B41FA5}">
                      <a16:colId xmlns:a16="http://schemas.microsoft.com/office/drawing/2014/main" val="4250604474"/>
                    </a:ext>
                  </a:extLst>
                </a:gridCol>
                <a:gridCol w="4529052">
                  <a:extLst>
                    <a:ext uri="{9D8B030D-6E8A-4147-A177-3AD203B41FA5}">
                      <a16:colId xmlns:a16="http://schemas.microsoft.com/office/drawing/2014/main" val="15104317"/>
                    </a:ext>
                  </a:extLst>
                </a:gridCol>
              </a:tblGrid>
              <a:tr h="403958">
                <a:tc>
                  <a:txBody>
                    <a:bodyPr/>
                    <a:lstStyle/>
                    <a:p>
                      <a:pPr algn="l" fontAlgn="t"/>
                      <a:r>
                        <a:rPr lang="en-US" sz="1400" b="1">
                          <a:solidFill>
                            <a:srgbClr val="000000"/>
                          </a:solidFill>
                          <a:effectLst/>
                          <a:latin typeface="Arial" panose="020B0604020202020204" pitchFamily="34" charset="0"/>
                          <a:cs typeface="Arial" panose="020B0604020202020204" pitchFamily="34" charset="0"/>
                        </a:rPr>
                        <a:t>Method</a:t>
                      </a:r>
                    </a:p>
                  </a:txBody>
                  <a:tcPr marT="91440" marB="91440" anchor="ctr">
                    <a:lnL w="6350" cap="flat" cmpd="sng" algn="ctr">
                      <a:solidFill>
                        <a:srgbClr val="406996"/>
                      </a:solidFill>
                      <a:prstDash val="solid"/>
                      <a:round/>
                      <a:headEnd type="none" w="med" len="med"/>
                      <a:tailEnd type="none" w="med" len="med"/>
                    </a:lnL>
                    <a:lnR w="6350" cap="flat" cmpd="sng" algn="ctr">
                      <a:solidFill>
                        <a:srgbClr val="406996"/>
                      </a:solidFill>
                      <a:prstDash val="solid"/>
                      <a:round/>
                      <a:headEnd type="none" w="med" len="med"/>
                      <a:tailEnd type="none" w="med" len="med"/>
                    </a:lnR>
                    <a:lnT w="6350" cap="flat" cmpd="sng" algn="ctr">
                      <a:solidFill>
                        <a:srgbClr val="406996"/>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chemeClr val="accent3">
                        <a:lumMod val="60000"/>
                        <a:lumOff val="40000"/>
                      </a:schemeClr>
                    </a:solidFill>
                  </a:tcPr>
                </a:tc>
                <a:tc>
                  <a:txBody>
                    <a:bodyPr/>
                    <a:lstStyle/>
                    <a:p>
                      <a:pPr algn="l" fontAlgn="t"/>
                      <a:r>
                        <a:rPr lang="en-US" sz="1400" b="1">
                          <a:solidFill>
                            <a:srgbClr val="000000"/>
                          </a:solidFill>
                          <a:effectLst/>
                          <a:latin typeface="Arial" panose="020B0604020202020204" pitchFamily="34" charset="0"/>
                          <a:cs typeface="Arial" panose="020B0604020202020204" pitchFamily="34" charset="0"/>
                        </a:rPr>
                        <a:t>Description</a:t>
                      </a:r>
                    </a:p>
                  </a:txBody>
                  <a:tcPr marT="91440" marB="91440" anchor="ctr">
                    <a:lnL w="6350" cap="flat" cmpd="sng" algn="ctr">
                      <a:solidFill>
                        <a:srgbClr val="406996"/>
                      </a:solidFill>
                      <a:prstDash val="solid"/>
                      <a:round/>
                      <a:headEnd type="none" w="med" len="med"/>
                      <a:tailEnd type="none" w="med" len="med"/>
                    </a:lnL>
                    <a:lnR w="6350" cap="flat" cmpd="sng" algn="ctr">
                      <a:solidFill>
                        <a:srgbClr val="406996"/>
                      </a:solidFill>
                      <a:prstDash val="solid"/>
                      <a:round/>
                      <a:headEnd type="none" w="med" len="med"/>
                      <a:tailEnd type="none" w="med" len="med"/>
                    </a:lnR>
                    <a:lnT w="6350" cap="flat" cmpd="sng" algn="ctr">
                      <a:solidFill>
                        <a:srgbClr val="406996"/>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943548280"/>
                  </a:ext>
                </a:extLst>
              </a:tr>
              <a:tr h="600490">
                <a:tc>
                  <a:txBody>
                    <a:bodyPr/>
                    <a:lstStyle/>
                    <a:p>
                      <a:pPr algn="l" fontAlgn="t"/>
                      <a:r>
                        <a:rPr lang="en-US" sz="1400">
                          <a:solidFill>
                            <a:srgbClr val="000000"/>
                          </a:solidFill>
                          <a:effectLst/>
                          <a:latin typeface="Arial" panose="020B0604020202020204" pitchFamily="34" charset="0"/>
                          <a:cs typeface="Arial" panose="020B0604020202020204" pitchFamily="34" charset="0"/>
                        </a:rPr>
                        <a:t>public int </a:t>
                      </a:r>
                      <a:r>
                        <a:rPr lang="en-US" sz="1400" b="1">
                          <a:solidFill>
                            <a:srgbClr val="000000"/>
                          </a:solidFill>
                          <a:effectLst/>
                          <a:latin typeface="Arial" panose="020B0604020202020204" pitchFamily="34" charset="0"/>
                          <a:cs typeface="Arial" panose="020B0604020202020204" pitchFamily="34" charset="0"/>
                        </a:rPr>
                        <a:t>capacity</a:t>
                      </a:r>
                      <a:r>
                        <a:rPr lang="en-US" sz="1400">
                          <a:solidFill>
                            <a:srgbClr val="000000"/>
                          </a:solidFill>
                          <a:effectLst/>
                          <a:latin typeface="Arial" panose="020B0604020202020204" pitchFamily="34" charset="0"/>
                          <a:cs typeface="Arial" panose="020B0604020202020204" pitchFamily="34" charset="0"/>
                        </a:rPr>
                        <a:t>()</a:t>
                      </a:r>
                    </a:p>
                  </a:txBody>
                  <a:tcPr marT="91440" marB="9144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400">
                          <a:solidFill>
                            <a:srgbClr val="000000"/>
                          </a:solidFill>
                          <a:effectLst/>
                          <a:latin typeface="Arial" panose="020B0604020202020204" pitchFamily="34" charset="0"/>
                          <a:cs typeface="Arial" panose="020B0604020202020204" pitchFamily="34" charset="0"/>
                        </a:rPr>
                        <a:t>Is used to return the current capacity.</a:t>
                      </a:r>
                    </a:p>
                  </a:txBody>
                  <a:tcPr marT="91440" marB="9144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182919937"/>
                  </a:ext>
                </a:extLst>
              </a:tr>
              <a:tr h="600490">
                <a:tc>
                  <a:txBody>
                    <a:bodyPr/>
                    <a:lstStyle/>
                    <a:p>
                      <a:pPr algn="l" fontAlgn="t"/>
                      <a:r>
                        <a:rPr lang="en-US" sz="1400">
                          <a:solidFill>
                            <a:srgbClr val="000000"/>
                          </a:solidFill>
                          <a:effectLst/>
                          <a:latin typeface="Arial" panose="020B0604020202020204" pitchFamily="34" charset="0"/>
                          <a:cs typeface="Arial" panose="020B0604020202020204" pitchFamily="34" charset="0"/>
                        </a:rPr>
                        <a:t>public void </a:t>
                      </a:r>
                      <a:r>
                        <a:rPr lang="en-US" sz="1400" b="1">
                          <a:solidFill>
                            <a:srgbClr val="000000"/>
                          </a:solidFill>
                          <a:effectLst/>
                          <a:latin typeface="Arial" panose="020B0604020202020204" pitchFamily="34" charset="0"/>
                          <a:cs typeface="Arial" panose="020B0604020202020204" pitchFamily="34" charset="0"/>
                        </a:rPr>
                        <a:t>ensureCapacity</a:t>
                      </a:r>
                      <a:r>
                        <a:rPr lang="en-US" sz="1400">
                          <a:solidFill>
                            <a:srgbClr val="000000"/>
                          </a:solidFill>
                          <a:effectLst/>
                          <a:latin typeface="Arial" panose="020B0604020202020204" pitchFamily="34" charset="0"/>
                          <a:cs typeface="Arial" panose="020B0604020202020204" pitchFamily="34" charset="0"/>
                        </a:rPr>
                        <a:t>(int minimumCapacity)</a:t>
                      </a:r>
                    </a:p>
                  </a:txBody>
                  <a:tcPr marT="91440" marB="9144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400">
                          <a:solidFill>
                            <a:srgbClr val="000000"/>
                          </a:solidFill>
                          <a:effectLst/>
                          <a:latin typeface="Arial" panose="020B0604020202020204" pitchFamily="34" charset="0"/>
                          <a:cs typeface="Arial" panose="020B0604020202020204" pitchFamily="34" charset="0"/>
                        </a:rPr>
                        <a:t>Is used to ensure the capacity at least equal to the given minimum.</a:t>
                      </a:r>
                    </a:p>
                  </a:txBody>
                  <a:tcPr marT="91440" marB="9144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831631066"/>
                  </a:ext>
                </a:extLst>
              </a:tr>
              <a:tr h="600490">
                <a:tc>
                  <a:txBody>
                    <a:bodyPr/>
                    <a:lstStyle/>
                    <a:p>
                      <a:pPr algn="l" fontAlgn="t"/>
                      <a:r>
                        <a:rPr lang="en-US" sz="1400">
                          <a:solidFill>
                            <a:srgbClr val="000000"/>
                          </a:solidFill>
                          <a:effectLst/>
                          <a:latin typeface="Arial" panose="020B0604020202020204" pitchFamily="34" charset="0"/>
                          <a:cs typeface="Arial" panose="020B0604020202020204" pitchFamily="34" charset="0"/>
                        </a:rPr>
                        <a:t>public char </a:t>
                      </a:r>
                      <a:r>
                        <a:rPr lang="en-US" sz="1400" b="1">
                          <a:solidFill>
                            <a:srgbClr val="000000"/>
                          </a:solidFill>
                          <a:effectLst/>
                          <a:latin typeface="Arial" panose="020B0604020202020204" pitchFamily="34" charset="0"/>
                          <a:cs typeface="Arial" panose="020B0604020202020204" pitchFamily="34" charset="0"/>
                        </a:rPr>
                        <a:t>charAt</a:t>
                      </a:r>
                      <a:r>
                        <a:rPr lang="en-US" sz="1400">
                          <a:solidFill>
                            <a:srgbClr val="000000"/>
                          </a:solidFill>
                          <a:effectLst/>
                          <a:latin typeface="Arial" panose="020B0604020202020204" pitchFamily="34" charset="0"/>
                          <a:cs typeface="Arial" panose="020B0604020202020204" pitchFamily="34" charset="0"/>
                        </a:rPr>
                        <a:t>(int index)</a:t>
                      </a:r>
                    </a:p>
                  </a:txBody>
                  <a:tcPr marT="91440" marB="9144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400">
                          <a:solidFill>
                            <a:srgbClr val="000000"/>
                          </a:solidFill>
                          <a:effectLst/>
                          <a:latin typeface="Arial" panose="020B0604020202020204" pitchFamily="34" charset="0"/>
                          <a:cs typeface="Arial" panose="020B0604020202020204" pitchFamily="34" charset="0"/>
                        </a:rPr>
                        <a:t>Is used to return the character at the specified position.</a:t>
                      </a:r>
                    </a:p>
                  </a:txBody>
                  <a:tcPr marT="91440" marB="9144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457451754"/>
                  </a:ext>
                </a:extLst>
              </a:tr>
              <a:tr h="600490">
                <a:tc>
                  <a:txBody>
                    <a:bodyPr/>
                    <a:lstStyle/>
                    <a:p>
                      <a:pPr algn="l" fontAlgn="t"/>
                      <a:r>
                        <a:rPr lang="en-US" sz="1400">
                          <a:solidFill>
                            <a:srgbClr val="000000"/>
                          </a:solidFill>
                          <a:effectLst/>
                          <a:latin typeface="Arial" panose="020B0604020202020204" pitchFamily="34" charset="0"/>
                          <a:cs typeface="Arial" panose="020B0604020202020204" pitchFamily="34" charset="0"/>
                        </a:rPr>
                        <a:t>public int </a:t>
                      </a:r>
                      <a:r>
                        <a:rPr lang="en-US" sz="1400" b="1">
                          <a:solidFill>
                            <a:srgbClr val="000000"/>
                          </a:solidFill>
                          <a:effectLst/>
                          <a:latin typeface="Arial" panose="020B0604020202020204" pitchFamily="34" charset="0"/>
                          <a:cs typeface="Arial" panose="020B0604020202020204" pitchFamily="34" charset="0"/>
                        </a:rPr>
                        <a:t>length</a:t>
                      </a:r>
                      <a:r>
                        <a:rPr lang="en-US" sz="1400">
                          <a:solidFill>
                            <a:srgbClr val="000000"/>
                          </a:solidFill>
                          <a:effectLst/>
                          <a:latin typeface="Arial" panose="020B0604020202020204" pitchFamily="34" charset="0"/>
                          <a:cs typeface="Arial" panose="020B0604020202020204" pitchFamily="34" charset="0"/>
                        </a:rPr>
                        <a:t>()</a:t>
                      </a:r>
                    </a:p>
                  </a:txBody>
                  <a:tcPr marT="91440" marB="9144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400">
                          <a:solidFill>
                            <a:srgbClr val="000000"/>
                          </a:solidFill>
                          <a:effectLst/>
                          <a:latin typeface="Arial" panose="020B0604020202020204" pitchFamily="34" charset="0"/>
                          <a:cs typeface="Arial" panose="020B0604020202020204" pitchFamily="34" charset="0"/>
                        </a:rPr>
                        <a:t>Is used to return the length of the string i.e. total number of characters.</a:t>
                      </a:r>
                    </a:p>
                  </a:txBody>
                  <a:tcPr marT="91440" marB="9144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640004893"/>
                  </a:ext>
                </a:extLst>
              </a:tr>
              <a:tr h="600490">
                <a:tc>
                  <a:txBody>
                    <a:bodyPr/>
                    <a:lstStyle/>
                    <a:p>
                      <a:pPr algn="l" fontAlgn="t"/>
                      <a:r>
                        <a:rPr lang="en-US" sz="1400">
                          <a:solidFill>
                            <a:srgbClr val="000000"/>
                          </a:solidFill>
                          <a:effectLst/>
                          <a:latin typeface="Arial" panose="020B0604020202020204" pitchFamily="34" charset="0"/>
                          <a:cs typeface="Arial" panose="020B0604020202020204" pitchFamily="34" charset="0"/>
                        </a:rPr>
                        <a:t>public String </a:t>
                      </a:r>
                      <a:r>
                        <a:rPr lang="en-US" sz="1400" b="1">
                          <a:solidFill>
                            <a:srgbClr val="000000"/>
                          </a:solidFill>
                          <a:effectLst/>
                          <a:latin typeface="Arial" panose="020B0604020202020204" pitchFamily="34" charset="0"/>
                          <a:cs typeface="Arial" panose="020B0604020202020204" pitchFamily="34" charset="0"/>
                        </a:rPr>
                        <a:t>substring</a:t>
                      </a:r>
                      <a:r>
                        <a:rPr lang="en-US" sz="1400">
                          <a:solidFill>
                            <a:srgbClr val="000000"/>
                          </a:solidFill>
                          <a:effectLst/>
                          <a:latin typeface="Arial" panose="020B0604020202020204" pitchFamily="34" charset="0"/>
                          <a:cs typeface="Arial" panose="020B0604020202020204" pitchFamily="34" charset="0"/>
                        </a:rPr>
                        <a:t>(int beginIndex)</a:t>
                      </a:r>
                    </a:p>
                  </a:txBody>
                  <a:tcPr marT="91440" marB="9144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400">
                          <a:solidFill>
                            <a:srgbClr val="000000"/>
                          </a:solidFill>
                          <a:effectLst/>
                          <a:latin typeface="Arial" panose="020B0604020202020204" pitchFamily="34" charset="0"/>
                          <a:cs typeface="Arial" panose="020B0604020202020204" pitchFamily="34" charset="0"/>
                        </a:rPr>
                        <a:t>Is used to return the substring from the specified </a:t>
                      </a:r>
                      <a:r>
                        <a:rPr lang="en-GB" sz="1400" b="1">
                          <a:solidFill>
                            <a:srgbClr val="000000"/>
                          </a:solidFill>
                          <a:effectLst/>
                          <a:latin typeface="Arial" panose="020B0604020202020204" pitchFamily="34" charset="0"/>
                          <a:cs typeface="Arial" panose="020B0604020202020204" pitchFamily="34" charset="0"/>
                        </a:rPr>
                        <a:t>beginIndex</a:t>
                      </a:r>
                      <a:r>
                        <a:rPr lang="en-GB" sz="1400">
                          <a:solidFill>
                            <a:srgbClr val="000000"/>
                          </a:solidFill>
                          <a:effectLst/>
                          <a:latin typeface="Arial" panose="020B0604020202020204" pitchFamily="34" charset="0"/>
                          <a:cs typeface="Arial" panose="020B0604020202020204" pitchFamily="34" charset="0"/>
                        </a:rPr>
                        <a:t>.</a:t>
                      </a:r>
                    </a:p>
                  </a:txBody>
                  <a:tcPr marT="91440" marB="9144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544265740"/>
                  </a:ext>
                </a:extLst>
              </a:tr>
              <a:tr h="600490">
                <a:tc>
                  <a:txBody>
                    <a:bodyPr/>
                    <a:lstStyle/>
                    <a:p>
                      <a:pPr algn="l" fontAlgn="t"/>
                      <a:r>
                        <a:rPr lang="en-US" sz="1400">
                          <a:solidFill>
                            <a:srgbClr val="000000"/>
                          </a:solidFill>
                          <a:effectLst/>
                          <a:latin typeface="Arial" panose="020B0604020202020204" pitchFamily="34" charset="0"/>
                          <a:cs typeface="Arial" panose="020B0604020202020204" pitchFamily="34" charset="0"/>
                        </a:rPr>
                        <a:t>public String </a:t>
                      </a:r>
                      <a:r>
                        <a:rPr lang="en-US" sz="1400" b="1">
                          <a:solidFill>
                            <a:srgbClr val="000000"/>
                          </a:solidFill>
                          <a:effectLst/>
                          <a:latin typeface="Arial" panose="020B0604020202020204" pitchFamily="34" charset="0"/>
                          <a:cs typeface="Arial" panose="020B0604020202020204" pitchFamily="34" charset="0"/>
                        </a:rPr>
                        <a:t>substring</a:t>
                      </a:r>
                      <a:r>
                        <a:rPr lang="en-US" sz="1400">
                          <a:solidFill>
                            <a:srgbClr val="000000"/>
                          </a:solidFill>
                          <a:effectLst/>
                          <a:latin typeface="Arial" panose="020B0604020202020204" pitchFamily="34" charset="0"/>
                          <a:cs typeface="Arial" panose="020B0604020202020204" pitchFamily="34" charset="0"/>
                        </a:rPr>
                        <a:t>(int beginIndex, int endIndex)</a:t>
                      </a:r>
                    </a:p>
                  </a:txBody>
                  <a:tcPr marT="91440" marB="9144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400">
                          <a:solidFill>
                            <a:srgbClr val="000000"/>
                          </a:solidFill>
                          <a:effectLst/>
                          <a:latin typeface="Arial" panose="020B0604020202020204" pitchFamily="34" charset="0"/>
                          <a:cs typeface="Arial" panose="020B0604020202020204" pitchFamily="34" charset="0"/>
                        </a:rPr>
                        <a:t>Is used to return the substring from the specified </a:t>
                      </a:r>
                      <a:r>
                        <a:rPr lang="en-GB" sz="1400" b="1">
                          <a:solidFill>
                            <a:srgbClr val="000000"/>
                          </a:solidFill>
                          <a:effectLst/>
                          <a:latin typeface="Arial" panose="020B0604020202020204" pitchFamily="34" charset="0"/>
                          <a:cs typeface="Arial" panose="020B0604020202020204" pitchFamily="34" charset="0"/>
                        </a:rPr>
                        <a:t>beginIndex</a:t>
                      </a:r>
                      <a:r>
                        <a:rPr lang="en-GB" sz="1400">
                          <a:solidFill>
                            <a:srgbClr val="000000"/>
                          </a:solidFill>
                          <a:effectLst/>
                          <a:latin typeface="Arial" panose="020B0604020202020204" pitchFamily="34" charset="0"/>
                          <a:cs typeface="Arial" panose="020B0604020202020204" pitchFamily="34" charset="0"/>
                        </a:rPr>
                        <a:t> and </a:t>
                      </a:r>
                      <a:r>
                        <a:rPr lang="en-GB" sz="1400" b="1">
                          <a:solidFill>
                            <a:srgbClr val="000000"/>
                          </a:solidFill>
                          <a:effectLst/>
                          <a:latin typeface="Arial" panose="020B0604020202020204" pitchFamily="34" charset="0"/>
                          <a:cs typeface="Arial" panose="020B0604020202020204" pitchFamily="34" charset="0"/>
                        </a:rPr>
                        <a:t>endIndex</a:t>
                      </a:r>
                      <a:r>
                        <a:rPr lang="en-GB" sz="1400">
                          <a:solidFill>
                            <a:srgbClr val="000000"/>
                          </a:solidFill>
                          <a:effectLst/>
                          <a:latin typeface="Arial" panose="020B0604020202020204" pitchFamily="34" charset="0"/>
                          <a:cs typeface="Arial" panose="020B0604020202020204" pitchFamily="34" charset="0"/>
                        </a:rPr>
                        <a:t>.</a:t>
                      </a:r>
                    </a:p>
                  </a:txBody>
                  <a:tcPr marT="91440" marB="9144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21873128"/>
                  </a:ext>
                </a:extLst>
              </a:tr>
            </a:tbl>
          </a:graphicData>
        </a:graphic>
      </p:graphicFrame>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17</a:t>
            </a:fld>
            <a:endParaRPr lang="en-US"/>
          </a:p>
        </p:txBody>
      </p:sp>
    </p:spTree>
    <p:extLst>
      <p:ext uri="{BB962C8B-B14F-4D97-AF65-F5344CB8AC3E}">
        <p14:creationId xmlns:p14="http://schemas.microsoft.com/office/powerpoint/2010/main" val="16220588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StringBuilder class</a:t>
            </a:r>
          </a:p>
        </p:txBody>
      </p:sp>
      <p:sp>
        <p:nvSpPr>
          <p:cNvPr id="3" name="Content Placeholder 2"/>
          <p:cNvSpPr>
            <a:spLocks noGrp="1"/>
          </p:cNvSpPr>
          <p:nvPr>
            <p:ph idx="1"/>
          </p:nvPr>
        </p:nvSpPr>
        <p:spPr/>
        <p:txBody>
          <a:bodyPr>
            <a:normAutofit/>
          </a:bodyPr>
          <a:lstStyle/>
          <a:p>
            <a:r>
              <a:rPr lang="en-GB" sz="1800"/>
              <a:t>The Java </a:t>
            </a:r>
            <a:r>
              <a:rPr lang="en-GB" sz="1800" b="1"/>
              <a:t>StringBuilder</a:t>
            </a:r>
            <a:r>
              <a:rPr lang="en-GB" sz="1800"/>
              <a:t> class is </a:t>
            </a:r>
            <a:r>
              <a:rPr lang="en-GB" sz="1800">
                <a:solidFill>
                  <a:schemeClr val="tx2">
                    <a:lumMod val="60000"/>
                    <a:lumOff val="40000"/>
                  </a:schemeClr>
                </a:solidFill>
              </a:rPr>
              <a:t>same as</a:t>
            </a:r>
            <a:r>
              <a:rPr lang="en-GB" sz="1800"/>
              <a:t> </a:t>
            </a:r>
            <a:r>
              <a:rPr lang="en-GB" sz="1800" b="1"/>
              <a:t>StringBuffer</a:t>
            </a:r>
            <a:r>
              <a:rPr lang="en-GB" sz="1800"/>
              <a:t> class except that it is non-synchronized.</a:t>
            </a:r>
          </a:p>
          <a:p>
            <a:endParaRPr lang="en-GB" sz="1800"/>
          </a:p>
          <a:p>
            <a:endParaRPr lang="en-GB" sz="1800"/>
          </a:p>
          <a:p>
            <a:endParaRPr lang="en-GB" sz="1800"/>
          </a:p>
          <a:p>
            <a:endParaRPr lang="en-GB" sz="1600"/>
          </a:p>
          <a:p>
            <a:endParaRPr lang="en-GB" sz="1800"/>
          </a:p>
          <a:p>
            <a:endParaRPr lang="en-GB" sz="1800"/>
          </a:p>
          <a:p>
            <a:pPr marL="0" indent="0">
              <a:buNone/>
            </a:pPr>
            <a:endParaRPr lang="en-GB" sz="1050"/>
          </a:p>
          <a:p>
            <a:r>
              <a:rPr lang="en-GB" sz="1800" b="1"/>
              <a:t>Example</a:t>
            </a:r>
            <a:r>
              <a:rPr lang="en-GB" sz="1800"/>
              <a:t>:</a:t>
            </a:r>
            <a:endParaRPr lang="en-US" sz="1800"/>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18</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34143735"/>
              </p:ext>
            </p:extLst>
          </p:nvPr>
        </p:nvGraphicFramePr>
        <p:xfrm>
          <a:off x="191411" y="1487931"/>
          <a:ext cx="8827462" cy="1986234"/>
        </p:xfrm>
        <a:graphic>
          <a:graphicData uri="http://schemas.openxmlformats.org/drawingml/2006/table">
            <a:tbl>
              <a:tblPr/>
              <a:tblGrid>
                <a:gridCol w="561942">
                  <a:extLst>
                    <a:ext uri="{9D8B030D-6E8A-4147-A177-3AD203B41FA5}">
                      <a16:colId xmlns:a16="http://schemas.microsoft.com/office/drawing/2014/main" val="1542020269"/>
                    </a:ext>
                  </a:extLst>
                </a:gridCol>
                <a:gridCol w="4107407">
                  <a:extLst>
                    <a:ext uri="{9D8B030D-6E8A-4147-A177-3AD203B41FA5}">
                      <a16:colId xmlns:a16="http://schemas.microsoft.com/office/drawing/2014/main" val="2182373802"/>
                    </a:ext>
                  </a:extLst>
                </a:gridCol>
                <a:gridCol w="4158113">
                  <a:extLst>
                    <a:ext uri="{9D8B030D-6E8A-4147-A177-3AD203B41FA5}">
                      <a16:colId xmlns:a16="http://schemas.microsoft.com/office/drawing/2014/main" val="3642045713"/>
                    </a:ext>
                  </a:extLst>
                </a:gridCol>
              </a:tblGrid>
              <a:tr h="521713">
                <a:tc>
                  <a:txBody>
                    <a:bodyPr/>
                    <a:lstStyle/>
                    <a:p>
                      <a:pPr algn="l" fontAlgn="t"/>
                      <a:r>
                        <a:rPr lang="en-US" sz="1600" b="1">
                          <a:solidFill>
                            <a:srgbClr val="000000"/>
                          </a:solidFill>
                          <a:effectLst/>
                          <a:latin typeface="Arial" panose="020B0604020202020204" pitchFamily="34" charset="0"/>
                          <a:cs typeface="Arial" panose="020B0604020202020204" pitchFamily="34" charset="0"/>
                        </a:rPr>
                        <a:t>No.</a:t>
                      </a:r>
                    </a:p>
                  </a:txBody>
                  <a:tcPr marL="76200" marR="76200" marT="76200" marB="76200">
                    <a:lnL w="6350" cap="flat" cmpd="sng" algn="ctr">
                      <a:solidFill>
                        <a:srgbClr val="802717"/>
                      </a:solidFill>
                      <a:prstDash val="solid"/>
                      <a:round/>
                      <a:headEnd type="none" w="med" len="med"/>
                      <a:tailEnd type="none" w="med" len="med"/>
                    </a:lnL>
                    <a:lnR w="6350" cap="flat" cmpd="sng" algn="ctr">
                      <a:solidFill>
                        <a:srgbClr val="802717"/>
                      </a:solidFill>
                      <a:prstDash val="solid"/>
                      <a:round/>
                      <a:headEnd type="none" w="med" len="med"/>
                      <a:tailEnd type="none" w="med" len="med"/>
                    </a:lnR>
                    <a:lnT w="6350" cap="flat" cmpd="sng" algn="ctr">
                      <a:solidFill>
                        <a:srgbClr val="802717"/>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600" b="1">
                          <a:solidFill>
                            <a:srgbClr val="000000"/>
                          </a:solidFill>
                          <a:effectLst/>
                          <a:latin typeface="Arial" panose="020B0604020202020204" pitchFamily="34" charset="0"/>
                          <a:cs typeface="Arial" panose="020B0604020202020204" pitchFamily="34" charset="0"/>
                        </a:rPr>
                        <a:t>StringBuffer</a:t>
                      </a:r>
                    </a:p>
                  </a:txBody>
                  <a:tcPr marL="76200" marR="76200" marT="76200" marB="76200">
                    <a:lnL w="6350" cap="flat" cmpd="sng" algn="ctr">
                      <a:solidFill>
                        <a:srgbClr val="802717"/>
                      </a:solidFill>
                      <a:prstDash val="solid"/>
                      <a:round/>
                      <a:headEnd type="none" w="med" len="med"/>
                      <a:tailEnd type="none" w="med" len="med"/>
                    </a:lnL>
                    <a:lnR w="6350" cap="flat" cmpd="sng" algn="ctr">
                      <a:solidFill>
                        <a:srgbClr val="802717"/>
                      </a:solidFill>
                      <a:prstDash val="solid"/>
                      <a:round/>
                      <a:headEnd type="none" w="med" len="med"/>
                      <a:tailEnd type="none" w="med" len="med"/>
                    </a:lnR>
                    <a:lnT w="6350" cap="flat" cmpd="sng" algn="ctr">
                      <a:solidFill>
                        <a:srgbClr val="802717"/>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600" b="1">
                          <a:solidFill>
                            <a:srgbClr val="000000"/>
                          </a:solidFill>
                          <a:effectLst/>
                          <a:latin typeface="Arial" panose="020B0604020202020204" pitchFamily="34" charset="0"/>
                          <a:cs typeface="Arial" panose="020B0604020202020204" pitchFamily="34" charset="0"/>
                        </a:rPr>
                        <a:t>StringBuilder</a:t>
                      </a:r>
                    </a:p>
                  </a:txBody>
                  <a:tcPr marL="76200" marR="76200" marT="76200" marB="76200">
                    <a:lnL w="6350" cap="flat" cmpd="sng" algn="ctr">
                      <a:solidFill>
                        <a:srgbClr val="802717"/>
                      </a:solidFill>
                      <a:prstDash val="solid"/>
                      <a:round/>
                      <a:headEnd type="none" w="med" len="med"/>
                      <a:tailEnd type="none" w="med" len="med"/>
                    </a:lnL>
                    <a:lnR w="6350" cap="flat" cmpd="sng" algn="ctr">
                      <a:solidFill>
                        <a:srgbClr val="802717"/>
                      </a:solidFill>
                      <a:prstDash val="solid"/>
                      <a:round/>
                      <a:headEnd type="none" w="med" len="med"/>
                      <a:tailEnd type="none" w="med" len="med"/>
                    </a:lnR>
                    <a:lnT w="6350" cap="flat" cmpd="sng" algn="ctr">
                      <a:solidFill>
                        <a:srgbClr val="802717"/>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4026532239"/>
                  </a:ext>
                </a:extLst>
              </a:tr>
              <a:tr h="1060815">
                <a:tc>
                  <a:txBody>
                    <a:bodyPr/>
                    <a:lstStyle/>
                    <a:p>
                      <a:pPr algn="l" fontAlgn="t"/>
                      <a:r>
                        <a:rPr lang="en-US" sz="1400">
                          <a:solidFill>
                            <a:srgbClr val="000000"/>
                          </a:solidFill>
                          <a:effectLst/>
                          <a:latin typeface="Arial" panose="020B0604020202020204" pitchFamily="34" charset="0"/>
                          <a:cs typeface="Arial" panose="020B0604020202020204" pitchFamily="34" charset="0"/>
                        </a:rPr>
                        <a:t>1)</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400">
                          <a:solidFill>
                            <a:srgbClr val="000000"/>
                          </a:solidFill>
                          <a:effectLst/>
                          <a:latin typeface="Arial" panose="020B0604020202020204" pitchFamily="34" charset="0"/>
                          <a:cs typeface="Arial" panose="020B0604020202020204" pitchFamily="34" charset="0"/>
                        </a:rPr>
                        <a:t>StringBuffer is </a:t>
                      </a:r>
                      <a:r>
                        <a:rPr lang="en-GB" sz="1400" i="1">
                          <a:solidFill>
                            <a:srgbClr val="000000"/>
                          </a:solidFill>
                          <a:effectLst/>
                          <a:latin typeface="Arial" panose="020B0604020202020204" pitchFamily="34" charset="0"/>
                          <a:cs typeface="Arial" panose="020B0604020202020204" pitchFamily="34" charset="0"/>
                        </a:rPr>
                        <a:t>synchronized</a:t>
                      </a:r>
                      <a:r>
                        <a:rPr lang="en-GB" sz="1400">
                          <a:solidFill>
                            <a:srgbClr val="000000"/>
                          </a:solidFill>
                          <a:effectLst/>
                          <a:latin typeface="Arial" panose="020B0604020202020204" pitchFamily="34" charset="0"/>
                          <a:cs typeface="Arial" panose="020B0604020202020204" pitchFamily="34" charset="0"/>
                        </a:rPr>
                        <a:t> i.e. thread safe. </a:t>
                      </a:r>
                    </a:p>
                    <a:p>
                      <a:pPr algn="just" fontAlgn="t"/>
                      <a:r>
                        <a:rPr lang="en-GB" sz="1400">
                          <a:solidFill>
                            <a:srgbClr val="000000"/>
                          </a:solidFill>
                          <a:effectLst/>
                          <a:latin typeface="Arial" panose="020B0604020202020204" pitchFamily="34" charset="0"/>
                          <a:cs typeface="Arial" panose="020B0604020202020204" pitchFamily="34" charset="0"/>
                        </a:rPr>
                        <a:t>It means two threads can't call the methods of StringBuffer simultaneously.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400">
                          <a:solidFill>
                            <a:srgbClr val="000000"/>
                          </a:solidFill>
                          <a:effectLst/>
                          <a:latin typeface="Arial" panose="020B0604020202020204" pitchFamily="34" charset="0"/>
                          <a:cs typeface="Arial" panose="020B0604020202020204" pitchFamily="34" charset="0"/>
                        </a:rPr>
                        <a:t>StringBuilder is </a:t>
                      </a:r>
                      <a:r>
                        <a:rPr lang="en-GB" sz="1400" i="1">
                          <a:solidFill>
                            <a:srgbClr val="000000"/>
                          </a:solidFill>
                          <a:effectLst/>
                          <a:latin typeface="Arial" panose="020B0604020202020204" pitchFamily="34" charset="0"/>
                          <a:cs typeface="Arial" panose="020B0604020202020204" pitchFamily="34" charset="0"/>
                        </a:rPr>
                        <a:t>non-synchronized</a:t>
                      </a:r>
                      <a:r>
                        <a:rPr lang="en-GB" sz="1400">
                          <a:solidFill>
                            <a:srgbClr val="000000"/>
                          </a:solidFill>
                          <a:effectLst/>
                          <a:latin typeface="Arial" panose="020B0604020202020204" pitchFamily="34" charset="0"/>
                          <a:cs typeface="Arial" panose="020B0604020202020204" pitchFamily="34" charset="0"/>
                        </a:rPr>
                        <a:t> i.e. not thread safe. </a:t>
                      </a:r>
                    </a:p>
                    <a:p>
                      <a:pPr algn="just" fontAlgn="t"/>
                      <a:r>
                        <a:rPr lang="en-GB" sz="1400">
                          <a:solidFill>
                            <a:srgbClr val="000000"/>
                          </a:solidFill>
                          <a:effectLst/>
                          <a:latin typeface="Arial" panose="020B0604020202020204" pitchFamily="34" charset="0"/>
                          <a:cs typeface="Arial" panose="020B0604020202020204" pitchFamily="34" charset="0"/>
                        </a:rPr>
                        <a:t>It means two threads can call the methods of StringBuilder simultaneously.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891132695"/>
                  </a:ext>
                </a:extLst>
              </a:tr>
              <a:tr h="403706">
                <a:tc>
                  <a:txBody>
                    <a:bodyPr/>
                    <a:lstStyle/>
                    <a:p>
                      <a:pPr algn="l" fontAlgn="t"/>
                      <a:r>
                        <a:rPr lang="en-US" sz="1400">
                          <a:solidFill>
                            <a:srgbClr val="000000"/>
                          </a:solidFill>
                          <a:effectLst/>
                          <a:latin typeface="Arial" panose="020B0604020202020204" pitchFamily="34" charset="0"/>
                          <a:cs typeface="Arial" panose="020B0604020202020204" pitchFamily="34" charset="0"/>
                        </a:rPr>
                        <a:t>2)</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GB" sz="1400">
                          <a:solidFill>
                            <a:srgbClr val="000000"/>
                          </a:solidFill>
                          <a:effectLst/>
                          <a:latin typeface="Arial" panose="020B0604020202020204" pitchFamily="34" charset="0"/>
                          <a:cs typeface="Arial" panose="020B0604020202020204" pitchFamily="34" charset="0"/>
                        </a:rPr>
                        <a:t>StringBuffer is </a:t>
                      </a:r>
                      <a:r>
                        <a:rPr lang="en-GB" sz="1400" i="1">
                          <a:solidFill>
                            <a:srgbClr val="000000"/>
                          </a:solidFill>
                          <a:effectLst/>
                          <a:latin typeface="Arial" panose="020B0604020202020204" pitchFamily="34" charset="0"/>
                          <a:cs typeface="Arial" panose="020B0604020202020204" pitchFamily="34" charset="0"/>
                        </a:rPr>
                        <a:t>less efficient</a:t>
                      </a:r>
                      <a:r>
                        <a:rPr lang="en-GB" sz="1400">
                          <a:solidFill>
                            <a:srgbClr val="000000"/>
                          </a:solidFill>
                          <a:effectLst/>
                          <a:latin typeface="Arial" panose="020B0604020202020204" pitchFamily="34" charset="0"/>
                          <a:cs typeface="Arial" panose="020B0604020202020204" pitchFamily="34" charset="0"/>
                        </a:rPr>
                        <a:t> than StringBuilder.</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GB" sz="1400">
                          <a:solidFill>
                            <a:srgbClr val="000000"/>
                          </a:solidFill>
                          <a:effectLst/>
                          <a:latin typeface="Arial" panose="020B0604020202020204" pitchFamily="34" charset="0"/>
                          <a:cs typeface="Arial" panose="020B0604020202020204" pitchFamily="34" charset="0"/>
                        </a:rPr>
                        <a:t>StringBuilder is </a:t>
                      </a:r>
                      <a:r>
                        <a:rPr lang="en-GB" sz="1400" i="1">
                          <a:solidFill>
                            <a:srgbClr val="000000"/>
                          </a:solidFill>
                          <a:effectLst/>
                          <a:latin typeface="Arial" panose="020B0604020202020204" pitchFamily="34" charset="0"/>
                          <a:cs typeface="Arial" panose="020B0604020202020204" pitchFamily="34" charset="0"/>
                        </a:rPr>
                        <a:t>more efficient</a:t>
                      </a:r>
                      <a:r>
                        <a:rPr lang="en-GB" sz="1400">
                          <a:solidFill>
                            <a:srgbClr val="000000"/>
                          </a:solidFill>
                          <a:effectLst/>
                          <a:latin typeface="Arial" panose="020B0604020202020204" pitchFamily="34" charset="0"/>
                          <a:cs typeface="Arial" panose="020B0604020202020204" pitchFamily="34" charset="0"/>
                        </a:rPr>
                        <a:t> than StringBuffer.</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509649668"/>
                  </a:ext>
                </a:extLst>
              </a:tr>
            </a:tbl>
          </a:graphicData>
        </a:graphic>
      </p:graphicFrame>
      <p:sp>
        <p:nvSpPr>
          <p:cNvPr id="8" name="Rectangle 7"/>
          <p:cNvSpPr/>
          <p:nvPr/>
        </p:nvSpPr>
        <p:spPr>
          <a:xfrm>
            <a:off x="28875" y="3937520"/>
            <a:ext cx="4543125" cy="1869743"/>
          </a:xfrm>
          <a:prstGeom prst="rect">
            <a:avLst/>
          </a:prstGeom>
          <a:solidFill>
            <a:schemeClr val="bg1">
              <a:lumMod val="95000"/>
            </a:schemeClr>
          </a:solidFill>
          <a:ln>
            <a:solidFill>
              <a:schemeClr val="bg1">
                <a:lumMod val="85000"/>
              </a:schemeClr>
            </a:solidFill>
          </a:ln>
        </p:spPr>
        <p:txBody>
          <a:bodyPr wrap="square">
            <a:spAutoFit/>
          </a:bodyPr>
          <a:lstStyle/>
          <a:p>
            <a:r>
              <a:rPr lang="en-US" sz="1050" b="1">
                <a:solidFill>
                  <a:srgbClr val="7F0055"/>
                </a:solidFill>
                <a:latin typeface="Consolas" panose="020B0609020204030204" pitchFamily="49" charset="0"/>
              </a:rPr>
              <a:t>public</a:t>
            </a:r>
            <a:r>
              <a:rPr lang="en-US" sz="1050" b="1">
                <a:solidFill>
                  <a:srgbClr val="000000"/>
                </a:solidFill>
                <a:latin typeface="Consolas" panose="020B0609020204030204" pitchFamily="49" charset="0"/>
              </a:rPr>
              <a:t> </a:t>
            </a:r>
            <a:r>
              <a:rPr lang="en-US" sz="1050" b="1">
                <a:solidFill>
                  <a:srgbClr val="7F0055"/>
                </a:solidFill>
                <a:latin typeface="Consolas" panose="020B0609020204030204" pitchFamily="49" charset="0"/>
              </a:rPr>
              <a:t>class</a:t>
            </a:r>
            <a:r>
              <a:rPr lang="en-US" sz="1050" b="1">
                <a:solidFill>
                  <a:srgbClr val="000000"/>
                </a:solidFill>
                <a:latin typeface="Consolas" panose="020B0609020204030204" pitchFamily="49" charset="0"/>
              </a:rPr>
              <a:t> ConcatTest {</a:t>
            </a:r>
          </a:p>
          <a:p>
            <a:r>
              <a:rPr lang="en-GB" sz="1050">
                <a:solidFill>
                  <a:srgbClr val="000000"/>
                </a:solidFill>
                <a:latin typeface="Consolas" panose="020B0609020204030204" pitchFamily="49" charset="0"/>
              </a:rPr>
              <a:t>  </a:t>
            </a:r>
            <a:r>
              <a:rPr lang="en-GB" sz="1050" b="1">
                <a:solidFill>
                  <a:srgbClr val="7F0055"/>
                </a:solidFill>
                <a:latin typeface="Consolas" panose="020B0609020204030204" pitchFamily="49" charset="0"/>
              </a:rPr>
              <a:t>public</a:t>
            </a:r>
            <a:r>
              <a:rPr lang="en-GB" sz="1050" b="1">
                <a:solidFill>
                  <a:srgbClr val="000000"/>
                </a:solidFill>
                <a:latin typeface="Consolas" panose="020B0609020204030204" pitchFamily="49" charset="0"/>
              </a:rPr>
              <a:t> </a:t>
            </a:r>
            <a:r>
              <a:rPr lang="en-GB" sz="1050" b="1">
                <a:solidFill>
                  <a:srgbClr val="7F0055"/>
                </a:solidFill>
                <a:latin typeface="Consolas" panose="020B0609020204030204" pitchFamily="49" charset="0"/>
              </a:rPr>
              <a:t>static</a:t>
            </a:r>
            <a:r>
              <a:rPr lang="en-GB" sz="1050" b="1">
                <a:solidFill>
                  <a:srgbClr val="000000"/>
                </a:solidFill>
                <a:latin typeface="Consolas" panose="020B0609020204030204" pitchFamily="49" charset="0"/>
              </a:rPr>
              <a:t> </a:t>
            </a:r>
            <a:r>
              <a:rPr lang="en-GB" sz="1050" b="1">
                <a:solidFill>
                  <a:srgbClr val="7F0055"/>
                </a:solidFill>
                <a:latin typeface="Consolas" panose="020B0609020204030204" pitchFamily="49" charset="0"/>
              </a:rPr>
              <a:t>void</a:t>
            </a:r>
            <a:r>
              <a:rPr lang="en-GB" sz="1050" b="1">
                <a:solidFill>
                  <a:srgbClr val="000000"/>
                </a:solidFill>
                <a:latin typeface="Consolas" panose="020B0609020204030204" pitchFamily="49" charset="0"/>
              </a:rPr>
              <a:t> main(String[] </a:t>
            </a:r>
            <a:r>
              <a:rPr lang="en-GB" sz="1050" b="1">
                <a:solidFill>
                  <a:srgbClr val="6A3E3E"/>
                </a:solidFill>
                <a:latin typeface="Consolas" panose="020B0609020204030204" pitchFamily="49" charset="0"/>
              </a:rPr>
              <a:t>args</a:t>
            </a:r>
            <a:r>
              <a:rPr lang="en-GB" sz="1050" b="1">
                <a:solidFill>
                  <a:srgbClr val="000000"/>
                </a:solidFill>
                <a:latin typeface="Consolas" panose="020B0609020204030204" pitchFamily="49" charset="0"/>
              </a:rPr>
              <a:t>) {</a:t>
            </a:r>
          </a:p>
          <a:p>
            <a:r>
              <a:rPr lang="en-US" sz="1050">
                <a:solidFill>
                  <a:srgbClr val="000000"/>
                </a:solidFill>
                <a:latin typeface="Consolas" panose="020B0609020204030204" pitchFamily="49" charset="0"/>
              </a:rPr>
              <a:t>    </a:t>
            </a:r>
            <a:r>
              <a:rPr lang="en-US" sz="1050" b="1">
                <a:solidFill>
                  <a:srgbClr val="7F0055"/>
                </a:solidFill>
                <a:latin typeface="Consolas" panose="020B0609020204030204" pitchFamily="49" charset="0"/>
              </a:rPr>
              <a:t>long</a:t>
            </a:r>
            <a:r>
              <a:rPr lang="en-US" sz="1050" b="1">
                <a:solidFill>
                  <a:srgbClr val="000000"/>
                </a:solidFill>
                <a:latin typeface="Consolas" panose="020B0609020204030204" pitchFamily="49" charset="0"/>
              </a:rPr>
              <a:t> </a:t>
            </a:r>
            <a:r>
              <a:rPr lang="en-US" sz="1050" b="1">
                <a:solidFill>
                  <a:srgbClr val="6A3E3E"/>
                </a:solidFill>
                <a:latin typeface="Consolas" panose="020B0609020204030204" pitchFamily="49" charset="0"/>
              </a:rPr>
              <a:t>startTime</a:t>
            </a:r>
            <a:r>
              <a:rPr lang="en-US" sz="1050" b="1">
                <a:solidFill>
                  <a:srgbClr val="000000"/>
                </a:solidFill>
                <a:latin typeface="Consolas" panose="020B0609020204030204" pitchFamily="49" charset="0"/>
              </a:rPr>
              <a:t> = System.</a:t>
            </a:r>
            <a:r>
              <a:rPr lang="en-US" sz="1050" b="1" i="1">
                <a:solidFill>
                  <a:srgbClr val="000000"/>
                </a:solidFill>
                <a:latin typeface="Consolas" panose="020B0609020204030204" pitchFamily="49" charset="0"/>
              </a:rPr>
              <a:t>currentTimeMillis();</a:t>
            </a:r>
          </a:p>
          <a:p>
            <a:r>
              <a:rPr lang="en-US" sz="1050">
                <a:solidFill>
                  <a:srgbClr val="000000"/>
                </a:solidFill>
                <a:latin typeface="Consolas" panose="020B0609020204030204" pitchFamily="49" charset="0"/>
              </a:rPr>
              <a:t>    </a:t>
            </a:r>
          </a:p>
          <a:p>
            <a:r>
              <a:rPr lang="en-US" sz="1050">
                <a:solidFill>
                  <a:srgbClr val="000000"/>
                </a:solidFill>
                <a:latin typeface="Consolas" panose="020B0609020204030204" pitchFamily="49" charset="0"/>
              </a:rPr>
              <a:t>    StringBuffer </a:t>
            </a:r>
            <a:r>
              <a:rPr lang="en-US" sz="1050">
                <a:solidFill>
                  <a:srgbClr val="6A3E3E"/>
                </a:solidFill>
                <a:latin typeface="Consolas" panose="020B0609020204030204" pitchFamily="49" charset="0"/>
              </a:rPr>
              <a:t>sb</a:t>
            </a:r>
            <a:r>
              <a:rPr lang="en-US" sz="1050">
                <a:solidFill>
                  <a:srgbClr val="000000"/>
                </a:solidFill>
                <a:latin typeface="Consolas" panose="020B0609020204030204" pitchFamily="49" charset="0"/>
              </a:rPr>
              <a:t> = </a:t>
            </a:r>
            <a:r>
              <a:rPr lang="en-US" sz="1050" b="1">
                <a:solidFill>
                  <a:srgbClr val="7F0055"/>
                </a:solidFill>
                <a:latin typeface="Consolas" panose="020B0609020204030204" pitchFamily="49" charset="0"/>
              </a:rPr>
              <a:t>new</a:t>
            </a:r>
            <a:r>
              <a:rPr lang="en-US" sz="1050" b="1">
                <a:solidFill>
                  <a:srgbClr val="000000"/>
                </a:solidFill>
                <a:latin typeface="Consolas" panose="020B0609020204030204" pitchFamily="49" charset="0"/>
              </a:rPr>
              <a:t> StringBuffer(</a:t>
            </a:r>
            <a:r>
              <a:rPr lang="en-US" sz="1050" b="1">
                <a:solidFill>
                  <a:srgbClr val="2A00FF"/>
                </a:solidFill>
                <a:latin typeface="Consolas" panose="020B0609020204030204" pitchFamily="49" charset="0"/>
              </a:rPr>
              <a:t>"Java"</a:t>
            </a:r>
            <a:r>
              <a:rPr lang="en-US" sz="1050" b="1">
                <a:solidFill>
                  <a:srgbClr val="000000"/>
                </a:solidFill>
                <a:latin typeface="Consolas" panose="020B0609020204030204" pitchFamily="49" charset="0"/>
              </a:rPr>
              <a:t>);</a:t>
            </a:r>
          </a:p>
          <a:p>
            <a:r>
              <a:rPr lang="nn-NO" sz="1050">
                <a:solidFill>
                  <a:srgbClr val="000000"/>
                </a:solidFill>
                <a:latin typeface="Consolas" panose="020B0609020204030204" pitchFamily="49" charset="0"/>
              </a:rPr>
              <a:t>    </a:t>
            </a:r>
            <a:r>
              <a:rPr lang="nn-NO" sz="1050" b="1">
                <a:solidFill>
                  <a:srgbClr val="7F0055"/>
                </a:solidFill>
                <a:latin typeface="Consolas" panose="020B0609020204030204" pitchFamily="49" charset="0"/>
              </a:rPr>
              <a:t>for</a:t>
            </a:r>
            <a:r>
              <a:rPr lang="nn-NO" sz="1050" b="1">
                <a:solidFill>
                  <a:srgbClr val="000000"/>
                </a:solidFill>
                <a:latin typeface="Consolas" panose="020B0609020204030204" pitchFamily="49" charset="0"/>
              </a:rPr>
              <a:t> (</a:t>
            </a:r>
            <a:r>
              <a:rPr lang="nn-NO" sz="1050" b="1">
                <a:solidFill>
                  <a:srgbClr val="7F0055"/>
                </a:solidFill>
                <a:latin typeface="Consolas" panose="020B0609020204030204" pitchFamily="49" charset="0"/>
              </a:rPr>
              <a:t>int</a:t>
            </a:r>
            <a:r>
              <a:rPr lang="nn-NO" sz="1050" b="1">
                <a:solidFill>
                  <a:srgbClr val="000000"/>
                </a:solidFill>
                <a:latin typeface="Consolas" panose="020B0609020204030204" pitchFamily="49" charset="0"/>
              </a:rPr>
              <a:t> </a:t>
            </a:r>
            <a:r>
              <a:rPr lang="nn-NO" sz="1050" b="1">
                <a:solidFill>
                  <a:srgbClr val="6A3E3E"/>
                </a:solidFill>
                <a:latin typeface="Consolas" panose="020B0609020204030204" pitchFamily="49" charset="0"/>
              </a:rPr>
              <a:t>i</a:t>
            </a:r>
            <a:r>
              <a:rPr lang="nn-NO" sz="1050" b="1">
                <a:solidFill>
                  <a:srgbClr val="000000"/>
                </a:solidFill>
                <a:latin typeface="Consolas" panose="020B0609020204030204" pitchFamily="49" charset="0"/>
              </a:rPr>
              <a:t> = 0; </a:t>
            </a:r>
            <a:r>
              <a:rPr lang="nn-NO" sz="1050" b="1">
                <a:solidFill>
                  <a:srgbClr val="6A3E3E"/>
                </a:solidFill>
                <a:latin typeface="Consolas" panose="020B0609020204030204" pitchFamily="49" charset="0"/>
              </a:rPr>
              <a:t>i</a:t>
            </a:r>
            <a:r>
              <a:rPr lang="nn-NO" sz="1050" b="1">
                <a:solidFill>
                  <a:srgbClr val="000000"/>
                </a:solidFill>
                <a:latin typeface="Consolas" panose="020B0609020204030204" pitchFamily="49" charset="0"/>
              </a:rPr>
              <a:t> &lt; 1000000; </a:t>
            </a:r>
            <a:r>
              <a:rPr lang="nn-NO" sz="1050" b="1">
                <a:solidFill>
                  <a:srgbClr val="6A3E3E"/>
                </a:solidFill>
                <a:latin typeface="Consolas" panose="020B0609020204030204" pitchFamily="49" charset="0"/>
              </a:rPr>
              <a:t>i</a:t>
            </a:r>
            <a:r>
              <a:rPr lang="nn-NO" sz="1050" b="1">
                <a:solidFill>
                  <a:srgbClr val="000000"/>
                </a:solidFill>
                <a:latin typeface="Consolas" panose="020B0609020204030204" pitchFamily="49" charset="0"/>
              </a:rPr>
              <a:t>++) {</a:t>
            </a:r>
          </a:p>
          <a:p>
            <a:r>
              <a:rPr lang="en-US" sz="1050">
                <a:solidFill>
                  <a:srgbClr val="000000"/>
                </a:solidFill>
                <a:latin typeface="Consolas" panose="020B0609020204030204" pitchFamily="49" charset="0"/>
              </a:rPr>
              <a:t>      </a:t>
            </a:r>
            <a:r>
              <a:rPr lang="en-US" sz="1050">
                <a:solidFill>
                  <a:srgbClr val="6A3E3E"/>
                </a:solidFill>
                <a:latin typeface="Consolas" panose="020B0609020204030204" pitchFamily="49" charset="0"/>
              </a:rPr>
              <a:t>sb</a:t>
            </a:r>
            <a:r>
              <a:rPr lang="en-US" sz="1050">
                <a:solidFill>
                  <a:srgbClr val="000000"/>
                </a:solidFill>
                <a:latin typeface="Consolas" panose="020B0609020204030204" pitchFamily="49" charset="0"/>
              </a:rPr>
              <a:t>.append(</a:t>
            </a:r>
            <a:r>
              <a:rPr lang="en-US" sz="1050">
                <a:solidFill>
                  <a:srgbClr val="2A00FF"/>
                </a:solidFill>
                <a:latin typeface="Consolas" panose="020B0609020204030204" pitchFamily="49" charset="0"/>
              </a:rPr>
              <a:t>" Learning"</a:t>
            </a:r>
            <a:r>
              <a:rPr lang="en-US" sz="1050">
                <a:solidFill>
                  <a:srgbClr val="000000"/>
                </a:solidFill>
                <a:latin typeface="Consolas" panose="020B0609020204030204" pitchFamily="49" charset="0"/>
              </a:rPr>
              <a:t>);</a:t>
            </a:r>
          </a:p>
          <a:p>
            <a:r>
              <a:rPr lang="en-US" sz="1050">
                <a:solidFill>
                  <a:srgbClr val="000000"/>
                </a:solidFill>
                <a:latin typeface="Consolas" panose="020B0609020204030204" pitchFamily="49" charset="0"/>
              </a:rPr>
              <a:t>    }</a:t>
            </a:r>
          </a:p>
          <a:p>
            <a:r>
              <a:rPr lang="en-US" sz="1050">
                <a:solidFill>
                  <a:srgbClr val="000000"/>
                </a:solidFill>
                <a:latin typeface="Consolas" panose="020B0609020204030204" pitchFamily="49" charset="0"/>
              </a:rPr>
              <a:t>    </a:t>
            </a:r>
          </a:p>
          <a:p>
            <a:r>
              <a:rPr lang="en-GB" sz="1050">
                <a:solidFill>
                  <a:srgbClr val="000000"/>
                </a:solidFill>
                <a:latin typeface="Consolas" panose="020B0609020204030204" pitchFamily="49" charset="0"/>
              </a:rPr>
              <a:t>    System.</a:t>
            </a:r>
            <a:r>
              <a:rPr lang="en-GB" sz="1050" b="1" i="1">
                <a:solidFill>
                  <a:srgbClr val="0000C0"/>
                </a:solidFill>
                <a:latin typeface="Consolas" panose="020B0609020204030204" pitchFamily="49" charset="0"/>
              </a:rPr>
              <a:t>out</a:t>
            </a:r>
            <a:r>
              <a:rPr lang="en-GB" sz="1050" b="1" i="1">
                <a:solidFill>
                  <a:srgbClr val="000000"/>
                </a:solidFill>
                <a:latin typeface="Consolas" panose="020B0609020204030204" pitchFamily="49" charset="0"/>
              </a:rPr>
              <a:t>.println(</a:t>
            </a:r>
            <a:r>
              <a:rPr lang="en-GB" sz="1050" b="1" i="1">
                <a:solidFill>
                  <a:srgbClr val="2A00FF"/>
                </a:solidFill>
                <a:latin typeface="Consolas" panose="020B0609020204030204" pitchFamily="49" charset="0"/>
              </a:rPr>
              <a:t>"Time taken by StringBuffer: "</a:t>
            </a:r>
          </a:p>
          <a:p>
            <a:r>
              <a:rPr lang="en-US" sz="1050">
                <a:solidFill>
                  <a:srgbClr val="000000"/>
                </a:solidFill>
                <a:latin typeface="Consolas" panose="020B0609020204030204" pitchFamily="49" charset="0"/>
              </a:rPr>
              <a:t>        + (System.</a:t>
            </a:r>
            <a:r>
              <a:rPr lang="en-US" sz="1050" i="1">
                <a:solidFill>
                  <a:srgbClr val="000000"/>
                </a:solidFill>
                <a:latin typeface="Consolas" panose="020B0609020204030204" pitchFamily="49" charset="0"/>
              </a:rPr>
              <a:t>currentTimeMillis() - </a:t>
            </a:r>
            <a:r>
              <a:rPr lang="en-US" sz="1050" i="1">
                <a:solidFill>
                  <a:srgbClr val="6A3E3E"/>
                </a:solidFill>
                <a:latin typeface="Consolas" panose="020B0609020204030204" pitchFamily="49" charset="0"/>
              </a:rPr>
              <a:t>startTime</a:t>
            </a:r>
            <a:r>
              <a:rPr lang="en-US" sz="1050" i="1">
                <a:solidFill>
                  <a:srgbClr val="000000"/>
                </a:solidFill>
                <a:latin typeface="Consolas" panose="020B0609020204030204" pitchFamily="49" charset="0"/>
              </a:rPr>
              <a:t>) + </a:t>
            </a:r>
            <a:r>
              <a:rPr lang="en-US" sz="1050" i="1">
                <a:solidFill>
                  <a:srgbClr val="2A00FF"/>
                </a:solidFill>
                <a:latin typeface="Consolas" panose="020B0609020204030204" pitchFamily="49" charset="0"/>
              </a:rPr>
              <a:t>"ms"</a:t>
            </a:r>
            <a:r>
              <a:rPr lang="en-US" sz="1050" i="1">
                <a:solidFill>
                  <a:srgbClr val="000000"/>
                </a:solidFill>
                <a:latin typeface="Consolas" panose="020B0609020204030204" pitchFamily="49" charset="0"/>
              </a:rPr>
              <a:t>);</a:t>
            </a:r>
          </a:p>
        </p:txBody>
      </p:sp>
      <p:sp>
        <p:nvSpPr>
          <p:cNvPr id="9" name="Rectangle 8"/>
          <p:cNvSpPr/>
          <p:nvPr/>
        </p:nvSpPr>
        <p:spPr>
          <a:xfrm>
            <a:off x="4572000" y="3938529"/>
            <a:ext cx="4515293" cy="1869743"/>
          </a:xfrm>
          <a:prstGeom prst="rect">
            <a:avLst/>
          </a:prstGeom>
          <a:solidFill>
            <a:schemeClr val="bg1">
              <a:lumMod val="95000"/>
            </a:schemeClr>
          </a:solidFill>
          <a:ln>
            <a:solidFill>
              <a:schemeClr val="bg1">
                <a:lumMod val="85000"/>
              </a:schemeClr>
            </a:solidFill>
          </a:ln>
        </p:spPr>
        <p:txBody>
          <a:bodyPr wrap="square">
            <a:spAutoFit/>
          </a:bodyPr>
          <a:lstStyle/>
          <a:p>
            <a:r>
              <a:rPr lang="en-US" sz="1050">
                <a:solidFill>
                  <a:srgbClr val="000000"/>
                </a:solidFill>
                <a:latin typeface="Consolas" panose="020B0609020204030204" pitchFamily="49" charset="0"/>
              </a:rPr>
              <a:t>    </a:t>
            </a:r>
            <a:r>
              <a:rPr lang="en-US" sz="1050">
                <a:solidFill>
                  <a:srgbClr val="6A3E3E"/>
                </a:solidFill>
                <a:latin typeface="Consolas" panose="020B0609020204030204" pitchFamily="49" charset="0"/>
              </a:rPr>
              <a:t>startTime</a:t>
            </a:r>
            <a:r>
              <a:rPr lang="en-US" sz="1050">
                <a:solidFill>
                  <a:srgbClr val="000000"/>
                </a:solidFill>
                <a:latin typeface="Consolas" panose="020B0609020204030204" pitchFamily="49" charset="0"/>
              </a:rPr>
              <a:t> = System.</a:t>
            </a:r>
            <a:r>
              <a:rPr lang="en-US" sz="1050" i="1">
                <a:solidFill>
                  <a:srgbClr val="000000"/>
                </a:solidFill>
                <a:latin typeface="Consolas" panose="020B0609020204030204" pitchFamily="49" charset="0"/>
              </a:rPr>
              <a:t>currentTimeMillis();</a:t>
            </a:r>
          </a:p>
          <a:p>
            <a:r>
              <a:rPr lang="en-US" sz="1050">
                <a:solidFill>
                  <a:srgbClr val="000000"/>
                </a:solidFill>
                <a:latin typeface="Consolas" panose="020B0609020204030204" pitchFamily="49" charset="0"/>
              </a:rPr>
              <a:t>    </a:t>
            </a:r>
          </a:p>
          <a:p>
            <a:r>
              <a:rPr lang="en-GB" sz="1050">
                <a:solidFill>
                  <a:srgbClr val="000000"/>
                </a:solidFill>
                <a:latin typeface="Consolas" panose="020B0609020204030204" pitchFamily="49" charset="0"/>
              </a:rPr>
              <a:t>    StringBuilder </a:t>
            </a:r>
            <a:r>
              <a:rPr lang="en-GB" sz="1050">
                <a:solidFill>
                  <a:srgbClr val="6A3E3E"/>
                </a:solidFill>
                <a:latin typeface="Consolas" panose="020B0609020204030204" pitchFamily="49" charset="0"/>
              </a:rPr>
              <a:t>sb2</a:t>
            </a:r>
            <a:r>
              <a:rPr lang="en-GB" sz="1050">
                <a:solidFill>
                  <a:srgbClr val="000000"/>
                </a:solidFill>
                <a:latin typeface="Consolas" panose="020B0609020204030204" pitchFamily="49" charset="0"/>
              </a:rPr>
              <a:t> = </a:t>
            </a:r>
            <a:r>
              <a:rPr lang="en-GB" sz="1050" b="1">
                <a:solidFill>
                  <a:srgbClr val="7F0055"/>
                </a:solidFill>
                <a:latin typeface="Consolas" panose="020B0609020204030204" pitchFamily="49" charset="0"/>
              </a:rPr>
              <a:t>new</a:t>
            </a:r>
            <a:r>
              <a:rPr lang="en-GB" sz="1050" b="1">
                <a:solidFill>
                  <a:srgbClr val="000000"/>
                </a:solidFill>
                <a:latin typeface="Consolas" panose="020B0609020204030204" pitchFamily="49" charset="0"/>
              </a:rPr>
              <a:t> StringBuilder(</a:t>
            </a:r>
            <a:r>
              <a:rPr lang="en-GB" sz="1050" b="1">
                <a:solidFill>
                  <a:srgbClr val="2A00FF"/>
                </a:solidFill>
                <a:latin typeface="Consolas" panose="020B0609020204030204" pitchFamily="49" charset="0"/>
              </a:rPr>
              <a:t>"Java"</a:t>
            </a:r>
            <a:r>
              <a:rPr lang="en-GB" sz="1050" b="1">
                <a:solidFill>
                  <a:srgbClr val="000000"/>
                </a:solidFill>
                <a:latin typeface="Consolas" panose="020B0609020204030204" pitchFamily="49" charset="0"/>
              </a:rPr>
              <a:t>);</a:t>
            </a:r>
          </a:p>
          <a:p>
            <a:r>
              <a:rPr lang="nn-NO" sz="1050">
                <a:solidFill>
                  <a:srgbClr val="000000"/>
                </a:solidFill>
                <a:latin typeface="Consolas" panose="020B0609020204030204" pitchFamily="49" charset="0"/>
              </a:rPr>
              <a:t>    </a:t>
            </a:r>
            <a:r>
              <a:rPr lang="nn-NO" sz="1050" b="1">
                <a:solidFill>
                  <a:srgbClr val="7F0055"/>
                </a:solidFill>
                <a:latin typeface="Consolas" panose="020B0609020204030204" pitchFamily="49" charset="0"/>
              </a:rPr>
              <a:t>for</a:t>
            </a:r>
            <a:r>
              <a:rPr lang="nn-NO" sz="1050" b="1">
                <a:solidFill>
                  <a:srgbClr val="000000"/>
                </a:solidFill>
                <a:latin typeface="Consolas" panose="020B0609020204030204" pitchFamily="49" charset="0"/>
              </a:rPr>
              <a:t> (</a:t>
            </a:r>
            <a:r>
              <a:rPr lang="nn-NO" sz="1050" b="1">
                <a:solidFill>
                  <a:srgbClr val="7F0055"/>
                </a:solidFill>
                <a:latin typeface="Consolas" panose="020B0609020204030204" pitchFamily="49" charset="0"/>
              </a:rPr>
              <a:t>int</a:t>
            </a:r>
            <a:r>
              <a:rPr lang="nn-NO" sz="1050" b="1">
                <a:solidFill>
                  <a:srgbClr val="000000"/>
                </a:solidFill>
                <a:latin typeface="Consolas" panose="020B0609020204030204" pitchFamily="49" charset="0"/>
              </a:rPr>
              <a:t> </a:t>
            </a:r>
            <a:r>
              <a:rPr lang="nn-NO" sz="1050" b="1">
                <a:solidFill>
                  <a:srgbClr val="6A3E3E"/>
                </a:solidFill>
                <a:latin typeface="Consolas" panose="020B0609020204030204" pitchFamily="49" charset="0"/>
              </a:rPr>
              <a:t>i</a:t>
            </a:r>
            <a:r>
              <a:rPr lang="nn-NO" sz="1050" b="1">
                <a:solidFill>
                  <a:srgbClr val="000000"/>
                </a:solidFill>
                <a:latin typeface="Consolas" panose="020B0609020204030204" pitchFamily="49" charset="0"/>
              </a:rPr>
              <a:t> = 0; </a:t>
            </a:r>
            <a:r>
              <a:rPr lang="nn-NO" sz="1050" b="1">
                <a:solidFill>
                  <a:srgbClr val="6A3E3E"/>
                </a:solidFill>
                <a:latin typeface="Consolas" panose="020B0609020204030204" pitchFamily="49" charset="0"/>
              </a:rPr>
              <a:t>i</a:t>
            </a:r>
            <a:r>
              <a:rPr lang="nn-NO" sz="1050" b="1">
                <a:solidFill>
                  <a:srgbClr val="000000"/>
                </a:solidFill>
                <a:latin typeface="Consolas" panose="020B0609020204030204" pitchFamily="49" charset="0"/>
              </a:rPr>
              <a:t> &lt; 1000000; </a:t>
            </a:r>
            <a:r>
              <a:rPr lang="nn-NO" sz="1050" b="1">
                <a:solidFill>
                  <a:srgbClr val="6A3E3E"/>
                </a:solidFill>
                <a:latin typeface="Consolas" panose="020B0609020204030204" pitchFamily="49" charset="0"/>
              </a:rPr>
              <a:t>i</a:t>
            </a:r>
            <a:r>
              <a:rPr lang="nn-NO" sz="1050" b="1">
                <a:solidFill>
                  <a:srgbClr val="000000"/>
                </a:solidFill>
                <a:latin typeface="Consolas" panose="020B0609020204030204" pitchFamily="49" charset="0"/>
              </a:rPr>
              <a:t>++) {</a:t>
            </a:r>
          </a:p>
          <a:p>
            <a:r>
              <a:rPr lang="en-US" sz="1050">
                <a:solidFill>
                  <a:srgbClr val="000000"/>
                </a:solidFill>
                <a:latin typeface="Consolas" panose="020B0609020204030204" pitchFamily="49" charset="0"/>
              </a:rPr>
              <a:t>      </a:t>
            </a:r>
            <a:r>
              <a:rPr lang="en-US" sz="1050">
                <a:solidFill>
                  <a:srgbClr val="6A3E3E"/>
                </a:solidFill>
                <a:latin typeface="Consolas" panose="020B0609020204030204" pitchFamily="49" charset="0"/>
              </a:rPr>
              <a:t>sb2</a:t>
            </a:r>
            <a:r>
              <a:rPr lang="en-US" sz="1050">
                <a:solidFill>
                  <a:srgbClr val="000000"/>
                </a:solidFill>
                <a:latin typeface="Consolas" panose="020B0609020204030204" pitchFamily="49" charset="0"/>
              </a:rPr>
              <a:t>.append(</a:t>
            </a:r>
            <a:r>
              <a:rPr lang="en-US" sz="1050">
                <a:solidFill>
                  <a:srgbClr val="2A00FF"/>
                </a:solidFill>
                <a:latin typeface="Consolas" panose="020B0609020204030204" pitchFamily="49" charset="0"/>
              </a:rPr>
              <a:t>" Learning"</a:t>
            </a:r>
            <a:r>
              <a:rPr lang="en-US" sz="1050">
                <a:solidFill>
                  <a:srgbClr val="000000"/>
                </a:solidFill>
                <a:latin typeface="Consolas" panose="020B0609020204030204" pitchFamily="49" charset="0"/>
              </a:rPr>
              <a:t>);</a:t>
            </a:r>
          </a:p>
          <a:p>
            <a:r>
              <a:rPr lang="en-US" sz="1050">
                <a:solidFill>
                  <a:srgbClr val="000000"/>
                </a:solidFill>
                <a:latin typeface="Consolas" panose="020B0609020204030204" pitchFamily="49" charset="0"/>
              </a:rPr>
              <a:t>    }</a:t>
            </a:r>
          </a:p>
          <a:p>
            <a:r>
              <a:rPr lang="en-US" sz="1050">
                <a:solidFill>
                  <a:srgbClr val="000000"/>
                </a:solidFill>
                <a:latin typeface="Consolas" panose="020B0609020204030204" pitchFamily="49" charset="0"/>
              </a:rPr>
              <a:t>    </a:t>
            </a:r>
          </a:p>
          <a:p>
            <a:r>
              <a:rPr lang="en-GB" sz="1050">
                <a:solidFill>
                  <a:srgbClr val="000000"/>
                </a:solidFill>
                <a:latin typeface="Consolas" panose="020B0609020204030204" pitchFamily="49" charset="0"/>
              </a:rPr>
              <a:t>    System.</a:t>
            </a:r>
            <a:r>
              <a:rPr lang="en-GB" sz="1050" b="1" i="1">
                <a:solidFill>
                  <a:srgbClr val="0000C0"/>
                </a:solidFill>
                <a:latin typeface="Consolas" panose="020B0609020204030204" pitchFamily="49" charset="0"/>
              </a:rPr>
              <a:t>out</a:t>
            </a:r>
            <a:r>
              <a:rPr lang="en-GB" sz="1050" b="1" i="1">
                <a:solidFill>
                  <a:srgbClr val="000000"/>
                </a:solidFill>
                <a:latin typeface="Consolas" panose="020B0609020204030204" pitchFamily="49" charset="0"/>
              </a:rPr>
              <a:t>.println(</a:t>
            </a:r>
            <a:r>
              <a:rPr lang="en-GB" sz="1050" b="1" i="1">
                <a:solidFill>
                  <a:srgbClr val="2A00FF"/>
                </a:solidFill>
                <a:latin typeface="Consolas" panose="020B0609020204030204" pitchFamily="49" charset="0"/>
              </a:rPr>
              <a:t>"Time taken by StringBuilder: "</a:t>
            </a:r>
          </a:p>
          <a:p>
            <a:r>
              <a:rPr lang="en-US" sz="1050">
                <a:solidFill>
                  <a:srgbClr val="000000"/>
                </a:solidFill>
                <a:latin typeface="Consolas" panose="020B0609020204030204" pitchFamily="49" charset="0"/>
              </a:rPr>
              <a:t>        + (System.</a:t>
            </a:r>
            <a:r>
              <a:rPr lang="en-US" sz="1050" i="1">
                <a:solidFill>
                  <a:srgbClr val="000000"/>
                </a:solidFill>
                <a:latin typeface="Consolas" panose="020B0609020204030204" pitchFamily="49" charset="0"/>
              </a:rPr>
              <a:t>currentTimeMillis() - </a:t>
            </a:r>
            <a:r>
              <a:rPr lang="en-US" sz="1050" i="1">
                <a:solidFill>
                  <a:srgbClr val="6A3E3E"/>
                </a:solidFill>
                <a:latin typeface="Consolas" panose="020B0609020204030204" pitchFamily="49" charset="0"/>
              </a:rPr>
              <a:t>startTime</a:t>
            </a:r>
            <a:r>
              <a:rPr lang="en-US" sz="1050" i="1">
                <a:solidFill>
                  <a:srgbClr val="000000"/>
                </a:solidFill>
                <a:latin typeface="Consolas" panose="020B0609020204030204" pitchFamily="49" charset="0"/>
              </a:rPr>
              <a:t>) + </a:t>
            </a:r>
            <a:r>
              <a:rPr lang="en-US" sz="1050" i="1">
                <a:solidFill>
                  <a:srgbClr val="2A00FF"/>
                </a:solidFill>
                <a:latin typeface="Consolas" panose="020B0609020204030204" pitchFamily="49" charset="0"/>
              </a:rPr>
              <a:t>"ms"</a:t>
            </a:r>
            <a:r>
              <a:rPr lang="en-US" sz="1050" i="1">
                <a:solidFill>
                  <a:srgbClr val="000000"/>
                </a:solidFill>
                <a:latin typeface="Consolas" panose="020B0609020204030204" pitchFamily="49" charset="0"/>
              </a:rPr>
              <a:t>);</a:t>
            </a:r>
          </a:p>
          <a:p>
            <a:r>
              <a:rPr lang="en-US" sz="1050">
                <a:solidFill>
                  <a:srgbClr val="000000"/>
                </a:solidFill>
                <a:latin typeface="Consolas" panose="020B0609020204030204" pitchFamily="49" charset="0"/>
              </a:rPr>
              <a:t>  }</a:t>
            </a:r>
          </a:p>
          <a:p>
            <a:r>
              <a:rPr lang="en-US" sz="1050">
                <a:solidFill>
                  <a:srgbClr val="000000"/>
                </a:solidFill>
                <a:latin typeface="Consolas" panose="020B0609020204030204" pitchFamily="49" charset="0"/>
              </a:rPr>
              <a:t>}</a:t>
            </a:r>
            <a:endParaRPr lang="en-US" sz="1050"/>
          </a:p>
        </p:txBody>
      </p:sp>
      <p:sp>
        <p:nvSpPr>
          <p:cNvPr id="10" name="Rectangle 9"/>
          <p:cNvSpPr/>
          <p:nvPr/>
        </p:nvSpPr>
        <p:spPr>
          <a:xfrm>
            <a:off x="2928438" y="5912797"/>
            <a:ext cx="3239995" cy="538609"/>
          </a:xfrm>
          <a:prstGeom prst="rect">
            <a:avLst/>
          </a:prstGeom>
        </p:spPr>
        <p:txBody>
          <a:bodyPr wrap="square">
            <a:spAutoFit/>
          </a:bodyPr>
          <a:lstStyle/>
          <a:p>
            <a:pPr>
              <a:spcBef>
                <a:spcPts val="600"/>
              </a:spcBef>
            </a:pPr>
            <a:r>
              <a:rPr lang="en-GB" sz="1200">
                <a:solidFill>
                  <a:srgbClr val="000000"/>
                </a:solidFill>
                <a:latin typeface="Consolas" panose="020B0609020204030204" pitchFamily="49" charset="0"/>
              </a:rPr>
              <a:t>Time taken by StringBuffer: 51ms</a:t>
            </a:r>
          </a:p>
          <a:p>
            <a:pPr>
              <a:spcBef>
                <a:spcPts val="600"/>
              </a:spcBef>
            </a:pPr>
            <a:r>
              <a:rPr lang="en-GB" sz="1200">
                <a:solidFill>
                  <a:srgbClr val="000000"/>
                </a:solidFill>
                <a:latin typeface="Consolas" panose="020B0609020204030204" pitchFamily="49" charset="0"/>
              </a:rPr>
              <a:t>Time taken by StringBuilder: 26ms</a:t>
            </a:r>
            <a:endParaRPr lang="en-US" sz="1200"/>
          </a:p>
        </p:txBody>
      </p:sp>
      <p:sp>
        <p:nvSpPr>
          <p:cNvPr id="11" name="TextBox 10"/>
          <p:cNvSpPr txBox="1"/>
          <p:nvPr/>
        </p:nvSpPr>
        <p:spPr>
          <a:xfrm>
            <a:off x="191410" y="5947256"/>
            <a:ext cx="1552281" cy="338554"/>
          </a:xfrm>
          <a:prstGeom prst="rect">
            <a:avLst/>
          </a:prstGeom>
          <a:noFill/>
        </p:spPr>
        <p:txBody>
          <a:bodyPr wrap="square" rtlCol="0">
            <a:spAutoFit/>
          </a:bodyPr>
          <a:lstStyle/>
          <a:p>
            <a:pPr marL="285750" indent="-285750">
              <a:buClr>
                <a:schemeClr val="accent6">
                  <a:lumMod val="75000"/>
                </a:schemeClr>
              </a:buClr>
              <a:buFont typeface="Wingdings" panose="05000000000000000000" pitchFamily="2" charset="2"/>
              <a:buChar char="v"/>
            </a:pPr>
            <a:r>
              <a:rPr lang="en-GB" sz="1600" b="1">
                <a:latin typeface="Arial" panose="020B0604020202020204" pitchFamily="34" charset="0"/>
                <a:cs typeface="Arial" panose="020B0604020202020204" pitchFamily="34" charset="0"/>
              </a:rPr>
              <a:t>Output:</a:t>
            </a:r>
            <a:endParaRPr lang="en-US" sz="1600"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0039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normAutofit/>
          </a:bodyPr>
          <a:lstStyle/>
          <a:p>
            <a:r>
              <a:rPr lang="en-US" altLang="en-US" sz="2800"/>
              <a:t>StringBuilder/StringBuffer examples</a:t>
            </a:r>
          </a:p>
        </p:txBody>
      </p:sp>
      <p:sp>
        <p:nvSpPr>
          <p:cNvPr id="63491" name="Content Placeholder 2"/>
          <p:cNvSpPr>
            <a:spLocks noGrp="1"/>
          </p:cNvSpPr>
          <p:nvPr>
            <p:ph idx="1"/>
          </p:nvPr>
        </p:nvSpPr>
        <p:spPr/>
        <p:txBody>
          <a:bodyPr/>
          <a:lstStyle/>
          <a:p>
            <a:pPr>
              <a:spcBef>
                <a:spcPts val="600"/>
              </a:spcBef>
              <a:spcAft>
                <a:spcPts val="600"/>
              </a:spcAft>
              <a:buFont typeface="Wingdings" panose="05000000000000000000" pitchFamily="2" charset="2"/>
              <a:buNone/>
              <a:defRPr/>
            </a:pPr>
            <a:r>
              <a:rPr lang="en-US" altLang="en-US" sz="2200" b="1">
                <a:latin typeface="Courier New" pitchFamily="49" charset="0"/>
                <a:cs typeface="Courier New" pitchFamily="49" charset="0"/>
              </a:rPr>
              <a:t>StringBuilder</a:t>
            </a:r>
            <a:r>
              <a:rPr lang="en-US" altLang="en-US" sz="2200">
                <a:latin typeface="Courier New" pitchFamily="49" charset="0"/>
                <a:cs typeface="Courier New" pitchFamily="49" charset="0"/>
              </a:rPr>
              <a:t> sb = </a:t>
            </a:r>
            <a:r>
              <a:rPr lang="en-US" altLang="en-US" sz="2200">
                <a:solidFill>
                  <a:srgbClr val="800080"/>
                </a:solidFill>
                <a:latin typeface="Courier New" pitchFamily="49" charset="0"/>
                <a:cs typeface="Courier New" pitchFamily="49" charset="0"/>
              </a:rPr>
              <a:t>new</a:t>
            </a:r>
            <a:r>
              <a:rPr lang="en-US" altLang="en-US" sz="2200">
                <a:latin typeface="Courier New" pitchFamily="49" charset="0"/>
                <a:cs typeface="Courier New" pitchFamily="49" charset="0"/>
              </a:rPr>
              <a:t> </a:t>
            </a:r>
            <a:r>
              <a:rPr lang="en-US" altLang="en-US" sz="2200" b="1">
                <a:latin typeface="Courier New" pitchFamily="49" charset="0"/>
                <a:cs typeface="Courier New" pitchFamily="49" charset="0"/>
              </a:rPr>
              <a:t>StringBuilder</a:t>
            </a:r>
            <a:r>
              <a:rPr lang="en-US" altLang="en-US" sz="2200">
                <a:latin typeface="Courier New" pitchFamily="49" charset="0"/>
                <a:cs typeface="Courier New" pitchFamily="49" charset="0"/>
              </a:rPr>
              <a:t>(</a:t>
            </a:r>
            <a:r>
              <a:rPr lang="en-US" altLang="en-US" sz="2200">
                <a:solidFill>
                  <a:srgbClr val="0000FF"/>
                </a:solidFill>
                <a:latin typeface="Courier New" pitchFamily="49" charset="0"/>
                <a:cs typeface="Courier New" pitchFamily="49" charset="0"/>
              </a:rPr>
              <a:t>"abc"</a:t>
            </a:r>
            <a:r>
              <a:rPr lang="en-US" altLang="en-US" sz="2200">
                <a:latin typeface="Courier New" pitchFamily="49" charset="0"/>
                <a:cs typeface="Courier New" pitchFamily="49" charset="0"/>
              </a:rPr>
              <a:t>);</a:t>
            </a:r>
          </a:p>
          <a:p>
            <a:pPr>
              <a:spcBef>
                <a:spcPts val="600"/>
              </a:spcBef>
              <a:spcAft>
                <a:spcPts val="600"/>
              </a:spcAft>
              <a:buSzPct val="100000"/>
              <a:buFont typeface="Wingdings" panose="05000000000000000000" pitchFamily="2" charset="2"/>
              <a:buChar char="ü"/>
              <a:defRPr/>
            </a:pPr>
            <a:r>
              <a:rPr lang="en-US" altLang="en-US" sz="2200">
                <a:latin typeface="Courier New" pitchFamily="49" charset="0"/>
                <a:cs typeface="Courier New" pitchFamily="49" charset="0"/>
              </a:rPr>
              <a:t>sb.append(</a:t>
            </a:r>
            <a:r>
              <a:rPr lang="en-US" altLang="en-US" sz="2200">
                <a:solidFill>
                  <a:srgbClr val="0000FF"/>
                </a:solidFill>
                <a:latin typeface="Courier New" pitchFamily="49" charset="0"/>
                <a:cs typeface="Courier New" pitchFamily="49" charset="0"/>
              </a:rPr>
              <a:t>" def"</a:t>
            </a:r>
            <a:r>
              <a:rPr lang="en-US" altLang="en-US" sz="2200">
                <a:latin typeface="Courier New" pitchFamily="49" charset="0"/>
                <a:cs typeface="Courier New" pitchFamily="49" charset="0"/>
              </a:rPr>
              <a:t>);           </a:t>
            </a:r>
            <a:r>
              <a:rPr lang="en-US" altLang="en-US" sz="2200">
                <a:solidFill>
                  <a:srgbClr val="008000"/>
                </a:solidFill>
                <a:latin typeface="Courier New" pitchFamily="49" charset="0"/>
                <a:cs typeface="Courier New" pitchFamily="49" charset="0"/>
              </a:rPr>
              <a:t>// "abc def“</a:t>
            </a:r>
          </a:p>
          <a:p>
            <a:pPr>
              <a:spcBef>
                <a:spcPts val="600"/>
              </a:spcBef>
              <a:spcAft>
                <a:spcPts val="600"/>
              </a:spcAft>
              <a:buSzPct val="100000"/>
              <a:buFont typeface="Wingdings" panose="05000000000000000000" pitchFamily="2" charset="2"/>
              <a:buChar char="ü"/>
              <a:defRPr/>
            </a:pPr>
            <a:r>
              <a:rPr lang="en-US" altLang="en-US" sz="2200">
                <a:latin typeface="Courier New" pitchFamily="49" charset="0"/>
                <a:cs typeface="Courier New" pitchFamily="49" charset="0"/>
              </a:rPr>
              <a:t>char letter = str.charAt(2);</a:t>
            </a:r>
            <a:r>
              <a:rPr lang="en-US" altLang="en-US" sz="2200">
                <a:solidFill>
                  <a:srgbClr val="008000"/>
                </a:solidFill>
                <a:latin typeface="Courier New" pitchFamily="49" charset="0"/>
                <a:cs typeface="Courier New" pitchFamily="49" charset="0"/>
              </a:rPr>
              <a:t> // “b“</a:t>
            </a:r>
          </a:p>
          <a:p>
            <a:pPr>
              <a:spcBef>
                <a:spcPts val="600"/>
              </a:spcBef>
              <a:spcAft>
                <a:spcPts val="600"/>
              </a:spcAft>
              <a:buSzPct val="100000"/>
              <a:buFont typeface="Wingdings" panose="05000000000000000000" pitchFamily="2" charset="2"/>
              <a:buChar char="ü"/>
              <a:defRPr/>
            </a:pPr>
            <a:r>
              <a:rPr lang="en-US" altLang="en-US" sz="2200">
                <a:latin typeface="Courier New" pitchFamily="49" charset="0"/>
                <a:cs typeface="Courier New" pitchFamily="49" charset="0"/>
              </a:rPr>
              <a:t>char ch[] = new char[3];</a:t>
            </a:r>
          </a:p>
          <a:p>
            <a:pPr marL="0" indent="0">
              <a:spcBef>
                <a:spcPts val="600"/>
              </a:spcBef>
              <a:spcAft>
                <a:spcPts val="600"/>
              </a:spcAft>
              <a:buSzPct val="100000"/>
              <a:buFont typeface="Wingdings" panose="05000000000000000000" pitchFamily="2" charset="2"/>
              <a:buNone/>
              <a:defRPr/>
            </a:pPr>
            <a:r>
              <a:rPr lang="en-US" altLang="en-US" sz="2200">
                <a:latin typeface="Courier New" pitchFamily="49" charset="0"/>
                <a:cs typeface="Courier New" pitchFamily="49" charset="0"/>
              </a:rPr>
              <a:t>  str.getChars(1,3,ch,0);	  </a:t>
            </a:r>
            <a:r>
              <a:rPr lang="en-US" altLang="en-US" sz="1200">
                <a:latin typeface="Courier New" pitchFamily="49" charset="0"/>
                <a:cs typeface="Courier New" pitchFamily="49" charset="0"/>
              </a:rPr>
              <a:t>// Bây giờ biến “ch” chứa “abc”</a:t>
            </a:r>
          </a:p>
          <a:p>
            <a:pPr>
              <a:spcBef>
                <a:spcPts val="600"/>
              </a:spcBef>
              <a:spcAft>
                <a:spcPts val="600"/>
              </a:spcAft>
              <a:buSzPct val="100000"/>
              <a:buFont typeface="Wingdings" panose="05000000000000000000" pitchFamily="2" charset="2"/>
              <a:buChar char="ü"/>
              <a:defRPr/>
            </a:pPr>
            <a:r>
              <a:rPr lang="en-US" altLang="en-US" sz="2200">
                <a:latin typeface="Courier New" pitchFamily="49" charset="0"/>
                <a:cs typeface="Courier New" pitchFamily="49" charset="0"/>
              </a:rPr>
              <a:t>sb.delete(3, 5);           </a:t>
            </a:r>
            <a:r>
              <a:rPr lang="en-US" altLang="en-US" sz="2200">
                <a:solidFill>
                  <a:srgbClr val="008000"/>
                </a:solidFill>
                <a:latin typeface="Courier New" pitchFamily="49" charset="0"/>
                <a:cs typeface="Courier New" pitchFamily="49" charset="0"/>
              </a:rPr>
              <a:t>// "abcef"</a:t>
            </a:r>
          </a:p>
          <a:p>
            <a:pPr>
              <a:spcBef>
                <a:spcPts val="600"/>
              </a:spcBef>
              <a:spcAft>
                <a:spcPts val="600"/>
              </a:spcAft>
              <a:buSzPct val="100000"/>
              <a:buFont typeface="Wingdings" panose="05000000000000000000" pitchFamily="2" charset="2"/>
              <a:buChar char="ü"/>
              <a:defRPr/>
            </a:pPr>
            <a:r>
              <a:rPr lang="en-US" altLang="en-US" sz="2200">
                <a:latin typeface="Courier New" pitchFamily="49" charset="0"/>
                <a:cs typeface="Courier New" pitchFamily="49" charset="0"/>
              </a:rPr>
              <a:t>sb.deleteCharAt(4);        </a:t>
            </a:r>
            <a:r>
              <a:rPr lang="en-US" altLang="en-US" sz="2200">
                <a:solidFill>
                  <a:srgbClr val="008000"/>
                </a:solidFill>
                <a:latin typeface="Courier New" pitchFamily="49" charset="0"/>
                <a:cs typeface="Courier New" pitchFamily="49" charset="0"/>
              </a:rPr>
              <a:t>// "abce"</a:t>
            </a:r>
          </a:p>
          <a:p>
            <a:pPr>
              <a:spcBef>
                <a:spcPts val="600"/>
              </a:spcBef>
              <a:spcAft>
                <a:spcPts val="600"/>
              </a:spcAft>
              <a:buSzPct val="100000"/>
              <a:buFont typeface="Wingdings" panose="05000000000000000000" pitchFamily="2" charset="2"/>
              <a:buChar char="ü"/>
              <a:defRPr/>
            </a:pPr>
            <a:r>
              <a:rPr lang="en-US" altLang="en-US" sz="2200">
                <a:latin typeface="Courier New" pitchFamily="49" charset="0"/>
                <a:cs typeface="Courier New" pitchFamily="49" charset="0"/>
              </a:rPr>
              <a:t>sb.insert(3, </a:t>
            </a:r>
            <a:r>
              <a:rPr lang="en-US" altLang="en-US" sz="2200">
                <a:solidFill>
                  <a:srgbClr val="0000FF"/>
                </a:solidFill>
                <a:latin typeface="Courier New" pitchFamily="49" charset="0"/>
                <a:cs typeface="Courier New" pitchFamily="49" charset="0"/>
              </a:rPr>
              <a:t>" d"</a:t>
            </a:r>
            <a:r>
              <a:rPr lang="en-US" altLang="en-US" sz="2200">
                <a:latin typeface="Courier New" pitchFamily="49" charset="0"/>
                <a:cs typeface="Courier New" pitchFamily="49" charset="0"/>
              </a:rPr>
              <a:t>);        </a:t>
            </a:r>
            <a:r>
              <a:rPr lang="en-US" altLang="en-US" sz="2200">
                <a:solidFill>
                  <a:srgbClr val="008000"/>
                </a:solidFill>
                <a:latin typeface="Courier New" pitchFamily="49" charset="0"/>
                <a:cs typeface="Courier New" pitchFamily="49" charset="0"/>
              </a:rPr>
              <a:t>// "abc de"</a:t>
            </a:r>
          </a:p>
          <a:p>
            <a:pPr>
              <a:spcBef>
                <a:spcPts val="600"/>
              </a:spcBef>
              <a:spcAft>
                <a:spcPts val="600"/>
              </a:spcAft>
              <a:buSzPct val="100000"/>
              <a:buFont typeface="Wingdings" panose="05000000000000000000" pitchFamily="2" charset="2"/>
              <a:buChar char="ü"/>
              <a:defRPr/>
            </a:pPr>
            <a:r>
              <a:rPr lang="en-US" altLang="en-US" sz="2200">
                <a:latin typeface="Courier New" pitchFamily="49" charset="0"/>
                <a:cs typeface="Courier New" pitchFamily="49" charset="0"/>
              </a:rPr>
              <a:t>sb.replace(2, 4, </a:t>
            </a:r>
            <a:r>
              <a:rPr lang="en-US" altLang="en-US" sz="2200">
                <a:solidFill>
                  <a:srgbClr val="0000FF"/>
                </a:solidFill>
                <a:latin typeface="Courier New" pitchFamily="49" charset="0"/>
                <a:cs typeface="Courier New" pitchFamily="49" charset="0"/>
              </a:rPr>
              <a:t>" ghi"</a:t>
            </a:r>
            <a:r>
              <a:rPr lang="en-US" altLang="en-US" sz="2200">
                <a:latin typeface="Courier New" pitchFamily="49" charset="0"/>
                <a:cs typeface="Courier New" pitchFamily="49" charset="0"/>
              </a:rPr>
              <a:t>);  </a:t>
            </a:r>
            <a:r>
              <a:rPr lang="en-US" altLang="en-US" sz="2200">
                <a:solidFill>
                  <a:srgbClr val="008000"/>
                </a:solidFill>
                <a:latin typeface="Courier New" pitchFamily="49" charset="0"/>
                <a:cs typeface="Courier New" pitchFamily="49" charset="0"/>
              </a:rPr>
              <a:t>// "ab ghide"</a:t>
            </a:r>
          </a:p>
          <a:p>
            <a:pPr>
              <a:spcBef>
                <a:spcPts val="600"/>
              </a:spcBef>
              <a:spcAft>
                <a:spcPts val="600"/>
              </a:spcAft>
              <a:buSzPct val="100000"/>
              <a:buFont typeface="Wingdings" panose="05000000000000000000" pitchFamily="2" charset="2"/>
              <a:buChar char="ü"/>
              <a:defRPr/>
            </a:pPr>
            <a:r>
              <a:rPr lang="en-US" altLang="en-US" sz="2200">
                <a:latin typeface="Courier New" pitchFamily="49" charset="0"/>
                <a:cs typeface="Courier New" pitchFamily="49" charset="0"/>
              </a:rPr>
              <a:t>sb.reverse();              </a:t>
            </a:r>
            <a:r>
              <a:rPr lang="en-US" altLang="en-US" sz="2200">
                <a:solidFill>
                  <a:srgbClr val="008000"/>
                </a:solidFill>
                <a:latin typeface="Courier New" pitchFamily="49" charset="0"/>
                <a:cs typeface="Courier New" pitchFamily="49" charset="0"/>
              </a:rPr>
              <a:t>// "edihg ba"</a:t>
            </a:r>
          </a:p>
          <a:p>
            <a:pPr>
              <a:spcBef>
                <a:spcPts val="600"/>
              </a:spcBef>
              <a:spcAft>
                <a:spcPts val="600"/>
              </a:spcAft>
              <a:buSzPct val="100000"/>
              <a:buFont typeface="Wingdings" panose="05000000000000000000" pitchFamily="2" charset="2"/>
              <a:buChar char="ü"/>
              <a:defRPr/>
            </a:pPr>
            <a:r>
              <a:rPr lang="en-US" altLang="en-US" sz="2200">
                <a:latin typeface="Courier New" pitchFamily="49" charset="0"/>
                <a:cs typeface="Courier New" pitchFamily="49" charset="0"/>
              </a:rPr>
              <a:t>sb.setCharAt(5, </a:t>
            </a:r>
            <a:r>
              <a:rPr lang="en-US" altLang="en-US" sz="2200">
                <a:solidFill>
                  <a:srgbClr val="0000FF"/>
                </a:solidFill>
                <a:latin typeface="Courier New" pitchFamily="49" charset="0"/>
                <a:cs typeface="Courier New" pitchFamily="49" charset="0"/>
              </a:rPr>
              <a:t>'j'</a:t>
            </a:r>
            <a:r>
              <a:rPr lang="en-US" altLang="en-US" sz="2200">
                <a:latin typeface="Courier New" pitchFamily="49" charset="0"/>
                <a:cs typeface="Courier New" pitchFamily="49" charset="0"/>
              </a:rPr>
              <a:t>);      </a:t>
            </a:r>
            <a:r>
              <a:rPr lang="en-US" altLang="en-US" sz="2200">
                <a:solidFill>
                  <a:srgbClr val="008000"/>
                </a:solidFill>
                <a:latin typeface="Courier New" pitchFamily="49" charset="0"/>
                <a:cs typeface="Courier New" pitchFamily="49" charset="0"/>
              </a:rPr>
              <a:t>// "edihgjba"</a:t>
            </a:r>
          </a:p>
        </p:txBody>
      </p:sp>
      <p:sp>
        <p:nvSpPr>
          <p:cNvPr id="2" name="Footer Placeholder 1"/>
          <p:cNvSpPr>
            <a:spLocks noGrp="1"/>
          </p:cNvSpPr>
          <p:nvPr>
            <p:ph type="ftr" sz="quarter" idx="11"/>
          </p:nvPr>
        </p:nvSpPr>
        <p:spPr/>
        <p:txBody>
          <a:bodyPr/>
          <a:lstStyle/>
          <a:p>
            <a:r>
              <a:rPr lang="en-US"/>
              <a:t>09e-BM/DT/FSOFT - ©FPT SOFTWARE – Fresher Academy - Internal Use</a:t>
            </a:r>
            <a:endParaRPr lang="en-US" dirty="0"/>
          </a:p>
        </p:txBody>
      </p:sp>
      <p:sp>
        <p:nvSpPr>
          <p:cNvPr id="3" name="Slide Number Placeholder 2"/>
          <p:cNvSpPr>
            <a:spLocks noGrp="1"/>
          </p:cNvSpPr>
          <p:nvPr>
            <p:ph type="sldNum" sz="quarter" idx="12"/>
          </p:nvPr>
        </p:nvSpPr>
        <p:spPr/>
        <p:txBody>
          <a:bodyPr/>
          <a:lstStyle/>
          <a:p>
            <a:fld id="{AB4FB0DF-9300-7D4B-B157-CBD30D15743F}" type="slidenum">
              <a:rPr lang="en-US" smtClean="0"/>
              <a:t>19</a:t>
            </a:fld>
            <a:endParaRPr lang="en-US"/>
          </a:p>
        </p:txBody>
      </p:sp>
    </p:spTree>
    <p:extLst>
      <p:ext uri="{BB962C8B-B14F-4D97-AF65-F5344CB8AC3E}">
        <p14:creationId xmlns:p14="http://schemas.microsoft.com/office/powerpoint/2010/main" val="603377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normAutofit/>
          </a:bodyPr>
          <a:lstStyle/>
          <a:p>
            <a:pPr>
              <a:defRPr/>
            </a:pPr>
            <a:r>
              <a:rPr lang="en-US">
                <a:solidFill>
                  <a:schemeClr val="bg1"/>
                </a:solidFill>
              </a:rPr>
              <a:t>Table of contents</a:t>
            </a:r>
            <a:endParaRPr lang="en-US" altLang="en-US">
              <a:solidFill>
                <a:schemeClr val="bg1"/>
              </a:solidFill>
              <a:latin typeface="Arial" charset="0"/>
              <a:cs typeface="Arial" charset="0"/>
            </a:endParaRPr>
          </a:p>
        </p:txBody>
      </p:sp>
      <p:sp>
        <p:nvSpPr>
          <p:cNvPr id="2" name="Content Placeholder 1"/>
          <p:cNvSpPr>
            <a:spLocks noGrp="1"/>
          </p:cNvSpPr>
          <p:nvPr>
            <p:ph idx="1"/>
          </p:nvPr>
        </p:nvSpPr>
        <p:spPr>
          <a:xfrm>
            <a:off x="895149" y="778566"/>
            <a:ext cx="7315200" cy="5436704"/>
          </a:xfrm>
        </p:spPr>
        <p:txBody>
          <a:bodyPr>
            <a:normAutofit/>
          </a:bodyPr>
          <a:lstStyle/>
          <a:p>
            <a:pPr lvl="0">
              <a:spcBef>
                <a:spcPts val="1200"/>
              </a:spcBef>
              <a:spcAft>
                <a:spcPts val="1200"/>
              </a:spcAft>
              <a:buFont typeface="Candara" panose="020E0502030303020204" pitchFamily="34" charset="0"/>
              <a:buChar char="◊"/>
            </a:pPr>
            <a:r>
              <a:rPr lang="en-GB" sz="3200" b="1"/>
              <a:t> String</a:t>
            </a:r>
          </a:p>
          <a:p>
            <a:pPr lvl="0">
              <a:spcBef>
                <a:spcPts val="1200"/>
              </a:spcBef>
              <a:spcAft>
                <a:spcPts val="1200"/>
              </a:spcAft>
              <a:buFont typeface="Candara" panose="020E0502030303020204" pitchFamily="34" charset="0"/>
              <a:buChar char="◊"/>
            </a:pPr>
            <a:r>
              <a:rPr lang="en-GB" sz="3200" b="1"/>
              <a:t> StringBuffer</a:t>
            </a:r>
          </a:p>
          <a:p>
            <a:pPr lvl="0">
              <a:spcBef>
                <a:spcPts val="1200"/>
              </a:spcBef>
              <a:spcAft>
                <a:spcPts val="1200"/>
              </a:spcAft>
              <a:buFont typeface="Candara" panose="020E0502030303020204" pitchFamily="34" charset="0"/>
              <a:buChar char="◊"/>
            </a:pPr>
            <a:r>
              <a:rPr lang="en-GB" sz="3200" b="1"/>
              <a:t> StringBuilder</a:t>
            </a:r>
          </a:p>
          <a:p>
            <a:pPr lvl="0">
              <a:spcBef>
                <a:spcPts val="1200"/>
              </a:spcBef>
              <a:spcAft>
                <a:spcPts val="1200"/>
              </a:spcAft>
              <a:buFont typeface="Candara" panose="020E0502030303020204" pitchFamily="34" charset="0"/>
              <a:buChar char="◊"/>
            </a:pPr>
            <a:r>
              <a:rPr lang="en-GB" sz="3200" b="1"/>
              <a:t> List Collection</a:t>
            </a:r>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2</a:t>
            </a:fld>
            <a:endParaRPr lang="en-US"/>
          </a:p>
        </p:txBody>
      </p:sp>
    </p:spTree>
    <p:extLst>
      <p:ext uri="{BB962C8B-B14F-4D97-AF65-F5344CB8AC3E}">
        <p14:creationId xmlns:p14="http://schemas.microsoft.com/office/powerpoint/2010/main" val="1859884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normAutofit/>
          </a:bodyPr>
          <a:lstStyle/>
          <a:p>
            <a:r>
              <a:rPr lang="en-US" altLang="en-US" sz="3200"/>
              <a:t>Using StringTokenizer Class</a:t>
            </a:r>
          </a:p>
        </p:txBody>
      </p:sp>
      <p:sp>
        <p:nvSpPr>
          <p:cNvPr id="92163" name="Rectangle 3"/>
          <p:cNvSpPr>
            <a:spLocks noGrp="1" noChangeArrowheads="1"/>
          </p:cNvSpPr>
          <p:nvPr>
            <p:ph idx="1"/>
          </p:nvPr>
        </p:nvSpPr>
        <p:spPr/>
        <p:txBody>
          <a:bodyPr>
            <a:noAutofit/>
          </a:bodyPr>
          <a:lstStyle/>
          <a:p>
            <a:pPr algn="just">
              <a:spcBef>
                <a:spcPts val="600"/>
              </a:spcBef>
              <a:spcAft>
                <a:spcPts val="600"/>
              </a:spcAft>
            </a:pPr>
            <a:r>
              <a:rPr lang="en-US" altLang="en-US" sz="2400" b="1">
                <a:latin typeface="Courier New" panose="02070309020205020404" pitchFamily="49" charset="0"/>
              </a:rPr>
              <a:t>StringTokenizer</a:t>
            </a:r>
            <a:r>
              <a:rPr lang="en-US" altLang="en-US" sz="2400"/>
              <a:t> can be used to parse a line into words</a:t>
            </a:r>
          </a:p>
          <a:p>
            <a:pPr lvl="1">
              <a:spcBef>
                <a:spcPts val="600"/>
              </a:spcBef>
              <a:spcAft>
                <a:spcPts val="600"/>
              </a:spcAft>
            </a:pPr>
            <a:r>
              <a:rPr lang="en-US" altLang="en-US" sz="2200"/>
              <a:t>import </a:t>
            </a:r>
            <a:r>
              <a:rPr lang="en-US" altLang="en-US" sz="2200">
                <a:latin typeface="Courier New" panose="02070309020205020404" pitchFamily="49" charset="0"/>
              </a:rPr>
              <a:t>java.util.*</a:t>
            </a:r>
          </a:p>
          <a:p>
            <a:pPr lvl="1">
              <a:spcBef>
                <a:spcPts val="600"/>
              </a:spcBef>
              <a:spcAft>
                <a:spcPts val="600"/>
              </a:spcAft>
            </a:pPr>
            <a:r>
              <a:rPr lang="en-US" altLang="en-US" sz="2200"/>
              <a:t>some of its useful methods are shown in the text</a:t>
            </a:r>
          </a:p>
          <a:p>
            <a:pPr lvl="2">
              <a:spcBef>
                <a:spcPts val="600"/>
              </a:spcBef>
              <a:spcAft>
                <a:spcPts val="600"/>
              </a:spcAft>
            </a:pPr>
            <a:r>
              <a:rPr lang="en-US" altLang="en-US" sz="2000"/>
              <a:t>e.g. test if there are more tokens</a:t>
            </a:r>
          </a:p>
          <a:p>
            <a:pPr lvl="1">
              <a:spcBef>
                <a:spcPts val="600"/>
              </a:spcBef>
              <a:spcAft>
                <a:spcPts val="600"/>
              </a:spcAft>
            </a:pPr>
            <a:r>
              <a:rPr lang="en-US" altLang="en-US" sz="2200"/>
              <a:t>you can specify </a:t>
            </a:r>
            <a:r>
              <a:rPr lang="en-US" altLang="en-US" sz="2200" i="1"/>
              <a:t>delimiters</a:t>
            </a:r>
            <a:r>
              <a:rPr lang="en-US" altLang="en-US" sz="2200"/>
              <a:t> (the character or characters that separate words)</a:t>
            </a:r>
          </a:p>
          <a:p>
            <a:pPr lvl="2">
              <a:spcBef>
                <a:spcPts val="600"/>
              </a:spcBef>
              <a:spcAft>
                <a:spcPts val="600"/>
              </a:spcAft>
            </a:pPr>
            <a:r>
              <a:rPr lang="en-US" altLang="en-US" sz="2000"/>
              <a:t>the default delimiters are "white space" (space, tab, and newline)</a:t>
            </a:r>
          </a:p>
        </p:txBody>
      </p:sp>
      <p:sp>
        <p:nvSpPr>
          <p:cNvPr id="2" name="Footer Placeholder 1"/>
          <p:cNvSpPr>
            <a:spLocks noGrp="1"/>
          </p:cNvSpPr>
          <p:nvPr>
            <p:ph type="ftr" sz="quarter" idx="11"/>
          </p:nvPr>
        </p:nvSpPr>
        <p:spPr/>
        <p:txBody>
          <a:bodyPr/>
          <a:lstStyle/>
          <a:p>
            <a:r>
              <a:rPr lang="en-US"/>
              <a:t>09e-BM/DT/FSOFT - ©FPT SOFTWARE – Fresher Academy - Internal Use</a:t>
            </a:r>
            <a:endParaRPr lang="en-US" dirty="0"/>
          </a:p>
        </p:txBody>
      </p:sp>
      <p:sp>
        <p:nvSpPr>
          <p:cNvPr id="3" name="Slide Number Placeholder 2"/>
          <p:cNvSpPr>
            <a:spLocks noGrp="1"/>
          </p:cNvSpPr>
          <p:nvPr>
            <p:ph type="sldNum" sz="quarter" idx="12"/>
          </p:nvPr>
        </p:nvSpPr>
        <p:spPr/>
        <p:txBody>
          <a:bodyPr/>
          <a:lstStyle/>
          <a:p>
            <a:fld id="{AB4FB0DF-9300-7D4B-B157-CBD30D15743F}" type="slidenum">
              <a:rPr lang="en-US" smtClean="0"/>
              <a:t>20</a:t>
            </a:fld>
            <a:endParaRPr lang="en-US"/>
          </a:p>
        </p:txBody>
      </p:sp>
    </p:spTree>
    <p:extLst>
      <p:ext uri="{BB962C8B-B14F-4D97-AF65-F5344CB8AC3E}">
        <p14:creationId xmlns:p14="http://schemas.microsoft.com/office/powerpoint/2010/main" val="41187572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normAutofit/>
          </a:bodyPr>
          <a:lstStyle/>
          <a:p>
            <a:r>
              <a:rPr lang="en-US" altLang="en-US"/>
              <a:t>Example: </a:t>
            </a:r>
            <a:r>
              <a:rPr lang="en-US" altLang="en-US">
                <a:latin typeface="Courier New" panose="02070309020205020404" pitchFamily="49" charset="0"/>
              </a:rPr>
              <a:t>StringTokenizer</a:t>
            </a:r>
            <a:endParaRPr lang="en-US" altLang="en-US"/>
          </a:p>
        </p:txBody>
      </p:sp>
      <p:sp>
        <p:nvSpPr>
          <p:cNvPr id="94211" name="Rectangle 3"/>
          <p:cNvSpPr>
            <a:spLocks noGrp="1" noChangeArrowheads="1"/>
          </p:cNvSpPr>
          <p:nvPr>
            <p:ph idx="1"/>
          </p:nvPr>
        </p:nvSpPr>
        <p:spPr/>
        <p:txBody>
          <a:bodyPr>
            <a:noAutofit/>
          </a:bodyPr>
          <a:lstStyle/>
          <a:p>
            <a:pPr>
              <a:lnSpc>
                <a:spcPct val="120000"/>
              </a:lnSpc>
              <a:spcBef>
                <a:spcPts val="600"/>
              </a:spcBef>
              <a:spcAft>
                <a:spcPts val="600"/>
              </a:spcAft>
            </a:pPr>
            <a:r>
              <a:rPr lang="en-US" altLang="en-US" sz="2000"/>
              <a:t>Display the words separated by any of the following characters: space, new line (\n), period (.) or comma (,).</a:t>
            </a:r>
          </a:p>
          <a:p>
            <a:pPr lvl="1">
              <a:lnSpc>
                <a:spcPct val="110000"/>
              </a:lnSpc>
              <a:spcBef>
                <a:spcPts val="0"/>
              </a:spcBef>
              <a:buClr>
                <a:schemeClr val="tx1"/>
              </a:buClr>
              <a:buFont typeface="Wingdings" panose="05000000000000000000" pitchFamily="2" charset="2"/>
              <a:buNone/>
            </a:pPr>
            <a:r>
              <a:rPr lang="en-US" altLang="en-US" sz="2000" b="1">
                <a:latin typeface="Courier New" panose="02070309020205020404" pitchFamily="49" charset="0"/>
              </a:rPr>
              <a:t>String</a:t>
            </a:r>
            <a:r>
              <a:rPr lang="en-US" altLang="en-US" sz="2000">
                <a:latin typeface="Courier New" panose="02070309020205020404" pitchFamily="49" charset="0"/>
              </a:rPr>
              <a:t> inputLine = keyboard.nextLine();</a:t>
            </a:r>
          </a:p>
          <a:p>
            <a:pPr lvl="1">
              <a:lnSpc>
                <a:spcPct val="110000"/>
              </a:lnSpc>
              <a:spcBef>
                <a:spcPts val="0"/>
              </a:spcBef>
              <a:buClr>
                <a:schemeClr val="tx1"/>
              </a:buClr>
              <a:buFont typeface="Wingdings" panose="05000000000000000000" pitchFamily="2" charset="2"/>
              <a:buNone/>
            </a:pPr>
            <a:r>
              <a:rPr lang="en-US" altLang="en-US" sz="2000" b="1">
                <a:latin typeface="Courier New" panose="02070309020205020404" pitchFamily="49" charset="0"/>
              </a:rPr>
              <a:t>StringTokenizer</a:t>
            </a:r>
            <a:r>
              <a:rPr lang="en-US" altLang="en-US" sz="2000">
                <a:latin typeface="Courier New" panose="02070309020205020404" pitchFamily="49" charset="0"/>
              </a:rPr>
              <a:t> wordFinder =</a:t>
            </a:r>
          </a:p>
          <a:p>
            <a:pPr lvl="1">
              <a:lnSpc>
                <a:spcPct val="110000"/>
              </a:lnSpc>
              <a:spcBef>
                <a:spcPts val="0"/>
              </a:spcBef>
              <a:buClr>
                <a:schemeClr val="tx1"/>
              </a:buClr>
              <a:buFont typeface="Wingdings" panose="05000000000000000000" pitchFamily="2" charset="2"/>
              <a:buNone/>
            </a:pPr>
            <a:r>
              <a:rPr lang="en-US" altLang="en-US" sz="2000">
                <a:latin typeface="Courier New" panose="02070309020205020404" pitchFamily="49" charset="0"/>
              </a:rPr>
              <a:t>        </a:t>
            </a:r>
            <a:r>
              <a:rPr lang="en-US" altLang="en-US" sz="2000">
                <a:solidFill>
                  <a:srgbClr val="792B89"/>
                </a:solidFill>
                <a:latin typeface="Courier New" panose="02070309020205020404" pitchFamily="49" charset="0"/>
              </a:rPr>
              <a:t>new </a:t>
            </a:r>
            <a:r>
              <a:rPr lang="en-US" altLang="en-US" sz="2000">
                <a:latin typeface="Courier New" panose="02070309020205020404" pitchFamily="49" charset="0"/>
              </a:rPr>
              <a:t>StringTokenizer(inputLine, " \n.,");</a:t>
            </a:r>
          </a:p>
          <a:p>
            <a:pPr lvl="1">
              <a:lnSpc>
                <a:spcPct val="110000"/>
              </a:lnSpc>
              <a:spcBef>
                <a:spcPts val="0"/>
              </a:spcBef>
              <a:buClr>
                <a:schemeClr val="tx1"/>
              </a:buClr>
              <a:buFont typeface="Wingdings" panose="05000000000000000000" pitchFamily="2" charset="2"/>
              <a:buNone/>
            </a:pPr>
            <a:r>
              <a:rPr lang="en-US" altLang="en-US" sz="1800">
                <a:latin typeface="Courier New" panose="02070309020205020404" pitchFamily="49" charset="0"/>
              </a:rPr>
              <a:t>//the second argument is a string of the 4delimiters</a:t>
            </a:r>
          </a:p>
          <a:p>
            <a:pPr lvl="1">
              <a:lnSpc>
                <a:spcPct val="110000"/>
              </a:lnSpc>
              <a:spcBef>
                <a:spcPts val="0"/>
              </a:spcBef>
              <a:buClr>
                <a:schemeClr val="tx1"/>
              </a:buClr>
              <a:buFont typeface="Wingdings" panose="05000000000000000000" pitchFamily="2" charset="2"/>
              <a:buNone/>
            </a:pPr>
            <a:r>
              <a:rPr lang="en-US" altLang="en-US" sz="2000" b="1">
                <a:latin typeface="Courier New" panose="02070309020205020404" pitchFamily="49" charset="0"/>
              </a:rPr>
              <a:t>while</a:t>
            </a:r>
            <a:r>
              <a:rPr lang="en-US" altLang="en-US" sz="2000">
                <a:latin typeface="Courier New" panose="02070309020205020404" pitchFamily="49" charset="0"/>
              </a:rPr>
              <a:t>(wordFinder.hasMoreTokens())</a:t>
            </a:r>
          </a:p>
          <a:p>
            <a:pPr lvl="1">
              <a:lnSpc>
                <a:spcPct val="110000"/>
              </a:lnSpc>
              <a:spcBef>
                <a:spcPts val="0"/>
              </a:spcBef>
              <a:buClr>
                <a:schemeClr val="tx1"/>
              </a:buClr>
              <a:buFont typeface="Wingdings" panose="05000000000000000000" pitchFamily="2" charset="2"/>
              <a:buNone/>
            </a:pPr>
            <a:r>
              <a:rPr lang="en-US" altLang="en-US" sz="2000">
                <a:latin typeface="Courier New" panose="02070309020205020404" pitchFamily="49" charset="0"/>
              </a:rPr>
              <a:t>{</a:t>
            </a:r>
          </a:p>
          <a:p>
            <a:pPr lvl="1">
              <a:lnSpc>
                <a:spcPct val="110000"/>
              </a:lnSpc>
              <a:spcBef>
                <a:spcPts val="0"/>
              </a:spcBef>
              <a:buClr>
                <a:schemeClr val="tx1"/>
              </a:buClr>
              <a:buFont typeface="Wingdings" panose="05000000000000000000" pitchFamily="2" charset="2"/>
              <a:buNone/>
            </a:pPr>
            <a:r>
              <a:rPr lang="en-US" altLang="en-US" sz="2000">
                <a:latin typeface="Courier New" panose="02070309020205020404" pitchFamily="49" charset="0"/>
              </a:rPr>
              <a:t>   System.out.</a:t>
            </a:r>
            <a:r>
              <a:rPr lang="en-US" altLang="en-US" sz="2000" b="1">
                <a:latin typeface="Courier New" panose="02070309020205020404" pitchFamily="49" charset="0"/>
              </a:rPr>
              <a:t>println</a:t>
            </a:r>
            <a:r>
              <a:rPr lang="en-US" altLang="en-US" sz="2000">
                <a:latin typeface="Courier New" panose="02070309020205020404" pitchFamily="49" charset="0"/>
              </a:rPr>
              <a:t>(wordFinder.nextToken());</a:t>
            </a:r>
          </a:p>
          <a:p>
            <a:pPr lvl="1">
              <a:lnSpc>
                <a:spcPct val="110000"/>
              </a:lnSpc>
              <a:spcBef>
                <a:spcPts val="0"/>
              </a:spcBef>
              <a:buClr>
                <a:schemeClr val="tx1"/>
              </a:buClr>
              <a:buFont typeface="Wingdings" panose="05000000000000000000" pitchFamily="2" charset="2"/>
              <a:buNone/>
            </a:pPr>
            <a:r>
              <a:rPr lang="en-US" altLang="en-US" sz="2000">
                <a:latin typeface="Courier New" panose="02070309020205020404" pitchFamily="49" charset="0"/>
              </a:rPr>
              <a:t>}</a:t>
            </a:r>
          </a:p>
        </p:txBody>
      </p:sp>
      <p:sp>
        <p:nvSpPr>
          <p:cNvPr id="94212" name="Text Box 5"/>
          <p:cNvSpPr txBox="1">
            <a:spLocks noChangeArrowheads="1"/>
          </p:cNvSpPr>
          <p:nvPr/>
        </p:nvSpPr>
        <p:spPr bwMode="auto">
          <a:xfrm>
            <a:off x="6477000" y="4695825"/>
            <a:ext cx="2286000" cy="1323975"/>
          </a:xfrm>
          <a:prstGeom prst="rect">
            <a:avLst/>
          </a:prstGeom>
          <a:solidFill>
            <a:schemeClr val="bg1"/>
          </a:solidFill>
          <a:ln w="12700">
            <a:solidFill>
              <a:schemeClr val="folHlink"/>
            </a:solidFill>
            <a:miter lim="800000"/>
            <a:headEnd/>
            <a:tailEnd/>
          </a:ln>
        </p:spPr>
        <p:txBody>
          <a:bodyPr>
            <a:spAutoFit/>
          </a:bodyPr>
          <a:lstStyle>
            <a:lvl1pPr>
              <a:spcBef>
                <a:spcPct val="20000"/>
              </a:spcBef>
              <a:buSzPct val="60000"/>
              <a:buFont typeface="Wingdings" panose="05000000000000000000" pitchFamily="2" charset="2"/>
              <a:buChar char="q"/>
              <a:defRPr sz="3200">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ü"/>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spcAft>
                <a:spcPct val="10000"/>
              </a:spcAft>
              <a:buClr>
                <a:schemeClr val="tx1"/>
              </a:buClr>
              <a:buSzPct val="75000"/>
              <a:buFont typeface="Monotype Sorts"/>
              <a:buNone/>
            </a:pPr>
            <a:r>
              <a:rPr lang="en-US" altLang="en-US" sz="2000">
                <a:latin typeface="Courier New" panose="02070309020205020404" pitchFamily="49" charset="0"/>
              </a:rPr>
              <a:t>Question</a:t>
            </a:r>
            <a:br>
              <a:rPr lang="en-US" altLang="en-US" sz="2000">
                <a:latin typeface="Courier New" panose="02070309020205020404" pitchFamily="49" charset="0"/>
              </a:rPr>
            </a:br>
            <a:r>
              <a:rPr lang="en-US" altLang="en-US" sz="2000">
                <a:latin typeface="Courier New" panose="02070309020205020404" pitchFamily="49" charset="0"/>
              </a:rPr>
              <a:t>2b</a:t>
            </a:r>
            <a:br>
              <a:rPr lang="en-US" altLang="en-US" sz="2000">
                <a:latin typeface="Courier New" panose="02070309020205020404" pitchFamily="49" charset="0"/>
              </a:rPr>
            </a:br>
            <a:r>
              <a:rPr lang="en-US" altLang="en-US" sz="2000">
                <a:latin typeface="Courier New" panose="02070309020205020404" pitchFamily="49" charset="0"/>
              </a:rPr>
              <a:t>or</a:t>
            </a:r>
            <a:br>
              <a:rPr lang="en-US" altLang="en-US" sz="2000">
                <a:latin typeface="Courier New" panose="02070309020205020404" pitchFamily="49" charset="0"/>
              </a:rPr>
            </a:br>
            <a:r>
              <a:rPr lang="en-US" altLang="en-US" sz="2000">
                <a:latin typeface="Courier New" panose="02070309020205020404" pitchFamily="49" charset="0"/>
              </a:rPr>
              <a:t>!tooBee</a:t>
            </a:r>
            <a:endParaRPr lang="en-US" altLang="en-US" sz="2000"/>
          </a:p>
        </p:txBody>
      </p:sp>
      <p:sp>
        <p:nvSpPr>
          <p:cNvPr id="94213" name="AutoShape 6"/>
          <p:cNvSpPr>
            <a:spLocks noChangeArrowheads="1"/>
          </p:cNvSpPr>
          <p:nvPr/>
        </p:nvSpPr>
        <p:spPr bwMode="auto">
          <a:xfrm>
            <a:off x="685800" y="5153025"/>
            <a:ext cx="5257800" cy="762000"/>
          </a:xfrm>
          <a:prstGeom prst="wedgeRectCallout">
            <a:avLst>
              <a:gd name="adj1" fmla="val 60417"/>
              <a:gd name="adj2" fmla="val -46042"/>
            </a:avLst>
          </a:prstGeom>
          <a:solidFill>
            <a:schemeClr val="accent1"/>
          </a:solidFill>
          <a:ln w="12700">
            <a:solidFill>
              <a:schemeClr val="tx1"/>
            </a:solidFill>
            <a:miter lim="800000"/>
            <a:headEnd/>
            <a:tailEnd/>
          </a:ln>
        </p:spPr>
        <p:txBody>
          <a:bodyPr anchor="ctr"/>
          <a:lstStyle>
            <a:lvl1pPr>
              <a:spcBef>
                <a:spcPct val="20000"/>
              </a:spcBef>
              <a:buSzPct val="60000"/>
              <a:buFont typeface="Wingdings" panose="05000000000000000000" pitchFamily="2" charset="2"/>
              <a:buChar char="q"/>
              <a:defRPr sz="3200">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ü"/>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spcAft>
                <a:spcPct val="10000"/>
              </a:spcAft>
              <a:buClr>
                <a:schemeClr val="tx1"/>
              </a:buClr>
              <a:buSzPct val="75000"/>
              <a:buFont typeface="Monotype Sorts"/>
              <a:buNone/>
            </a:pPr>
            <a:r>
              <a:rPr lang="en-US" altLang="en-US" sz="2000"/>
              <a:t>Entering "</a:t>
            </a:r>
            <a:r>
              <a:rPr lang="en-US" altLang="en-US" sz="2000">
                <a:latin typeface="Courier New" panose="02070309020205020404" pitchFamily="49" charset="0"/>
              </a:rPr>
              <a:t>Question,2b.or !tooBee.</a:t>
            </a:r>
            <a:r>
              <a:rPr lang="en-US" altLang="en-US" sz="2000"/>
              <a:t>" gives this output:</a:t>
            </a:r>
          </a:p>
        </p:txBody>
      </p:sp>
      <p:sp>
        <p:nvSpPr>
          <p:cNvPr id="2" name="Footer Placeholder 1"/>
          <p:cNvSpPr>
            <a:spLocks noGrp="1"/>
          </p:cNvSpPr>
          <p:nvPr>
            <p:ph type="ftr" sz="quarter" idx="11"/>
          </p:nvPr>
        </p:nvSpPr>
        <p:spPr/>
        <p:txBody>
          <a:bodyPr/>
          <a:lstStyle/>
          <a:p>
            <a:r>
              <a:rPr lang="en-US"/>
              <a:t>09e-BM/DT/FSOFT - ©FPT SOFTWARE – Fresher Academy - Internal Use</a:t>
            </a:r>
            <a:endParaRPr lang="en-US" dirty="0"/>
          </a:p>
        </p:txBody>
      </p:sp>
      <p:sp>
        <p:nvSpPr>
          <p:cNvPr id="3" name="Slide Number Placeholder 2"/>
          <p:cNvSpPr>
            <a:spLocks noGrp="1"/>
          </p:cNvSpPr>
          <p:nvPr>
            <p:ph type="sldNum" sz="quarter" idx="12"/>
          </p:nvPr>
        </p:nvSpPr>
        <p:spPr/>
        <p:txBody>
          <a:bodyPr/>
          <a:lstStyle/>
          <a:p>
            <a:fld id="{AB4FB0DF-9300-7D4B-B157-CBD30D15743F}" type="slidenum">
              <a:rPr lang="en-US" smtClean="0"/>
              <a:t>21</a:t>
            </a:fld>
            <a:endParaRPr lang="en-US"/>
          </a:p>
        </p:txBody>
      </p:sp>
    </p:spTree>
    <p:extLst>
      <p:ext uri="{BB962C8B-B14F-4D97-AF65-F5344CB8AC3E}">
        <p14:creationId xmlns:p14="http://schemas.microsoft.com/office/powerpoint/2010/main" val="24039260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defRPr/>
            </a:pPr>
            <a:r>
              <a:rPr lang="en-US">
                <a:latin typeface="Arial" charset="0"/>
                <a:cs typeface="Arial" charset="0"/>
              </a:rPr>
              <a:t>Java collections</a:t>
            </a:r>
            <a:endParaRPr lang="en-US" dirty="0">
              <a:latin typeface="Arial" charset="0"/>
              <a:cs typeface="Arial" charset="0"/>
            </a:endParaRPr>
          </a:p>
        </p:txBody>
      </p:sp>
      <p:sp>
        <p:nvSpPr>
          <p:cNvPr id="6" name="Text Placeholder 5"/>
          <p:cNvSpPr>
            <a:spLocks noGrp="1"/>
          </p:cNvSpPr>
          <p:nvPr>
            <p:ph type="body" idx="1"/>
          </p:nvPr>
        </p:nvSpPr>
        <p:spPr/>
        <p:txBody>
          <a:bodyPr/>
          <a:lstStyle/>
          <a:p>
            <a:pPr eaLnBrk="1" hangingPunct="1">
              <a:defRPr/>
            </a:pPr>
            <a:r>
              <a:rPr lang="en-US"/>
              <a:t>Section 2</a:t>
            </a:r>
            <a:endParaRPr lang="en-US" dirty="0"/>
          </a:p>
        </p:txBody>
      </p:sp>
      <p:sp>
        <p:nvSpPr>
          <p:cNvPr id="2" name="Footer Placeholder 1"/>
          <p:cNvSpPr>
            <a:spLocks noGrp="1"/>
          </p:cNvSpPr>
          <p:nvPr>
            <p:ph type="ftr" sz="quarter" idx="11"/>
          </p:nvPr>
        </p:nvSpPr>
        <p:spPr/>
        <p:txBody>
          <a:bodyPr/>
          <a:lstStyle/>
          <a:p>
            <a:r>
              <a:rPr lang="en-US"/>
              <a:t>09e-BM/DT/FSOFT - ©FPT SOFTWARE – Fresher Academy - Internal Use</a:t>
            </a:r>
            <a:endParaRPr lang="en-US" dirty="0"/>
          </a:p>
        </p:txBody>
      </p:sp>
      <p:sp>
        <p:nvSpPr>
          <p:cNvPr id="6758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Font typeface="Wingdings" panose="05000000000000000000" pitchFamily="2" charset="2"/>
              <a:buChar char="q"/>
              <a:defRPr sz="3200">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ü"/>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SzTx/>
              <a:buFontTx/>
              <a:buNone/>
            </a:pPr>
            <a:fld id="{80496F56-DF8C-404A-8092-EF2B69778E4B}" type="slidenum">
              <a:rPr lang="en-US" altLang="en-US" sz="1200">
                <a:solidFill>
                  <a:schemeClr val="tx1">
                    <a:tint val="75000"/>
                  </a:schemeClr>
                </a:solidFill>
                <a:latin typeface="+mn-lt"/>
              </a:rPr>
              <a:pPr>
                <a:spcBef>
                  <a:spcPct val="0"/>
                </a:spcBef>
                <a:buSzTx/>
                <a:buFontTx/>
                <a:buNone/>
              </a:pPr>
              <a:t>22</a:t>
            </a:fld>
            <a:endParaRPr lang="en-US" altLang="en-US" sz="1200">
              <a:solidFill>
                <a:schemeClr val="tx1">
                  <a:tint val="75000"/>
                </a:schemeClr>
              </a:solidFill>
              <a:latin typeface="+mn-lt"/>
            </a:endParaRPr>
          </a:p>
        </p:txBody>
      </p:sp>
    </p:spTree>
    <p:extLst>
      <p:ext uri="{BB962C8B-B14F-4D97-AF65-F5344CB8AC3E}">
        <p14:creationId xmlns:p14="http://schemas.microsoft.com/office/powerpoint/2010/main" val="31958739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Overview</a:t>
            </a:r>
            <a:endParaRPr lang="en-US"/>
          </a:p>
        </p:txBody>
      </p:sp>
      <p:sp>
        <p:nvSpPr>
          <p:cNvPr id="3" name="Content Placeholder 2"/>
          <p:cNvSpPr>
            <a:spLocks noGrp="1"/>
          </p:cNvSpPr>
          <p:nvPr>
            <p:ph idx="1"/>
          </p:nvPr>
        </p:nvSpPr>
        <p:spPr/>
        <p:txBody>
          <a:bodyPr>
            <a:normAutofit/>
          </a:bodyPr>
          <a:lstStyle/>
          <a:p>
            <a:pPr algn="just"/>
            <a:r>
              <a:rPr lang="en-GB" sz="1800"/>
              <a:t>The Collection in Java is a framework that provides an architecture to </a:t>
            </a:r>
            <a:r>
              <a:rPr lang="en-GB" sz="1800" b="1"/>
              <a:t>store</a:t>
            </a:r>
            <a:r>
              <a:rPr lang="en-GB" sz="1800"/>
              <a:t> and </a:t>
            </a:r>
            <a:r>
              <a:rPr lang="en-GB" sz="1800" b="1"/>
              <a:t>manipulate</a:t>
            </a:r>
            <a:r>
              <a:rPr lang="en-GB" sz="1800"/>
              <a:t> the group of objects.</a:t>
            </a:r>
          </a:p>
          <a:p>
            <a:pPr algn="just"/>
            <a:r>
              <a:rPr lang="en-GB" sz="1800"/>
              <a:t>Java Collections can achieve all the operations that you perform on a data such as </a:t>
            </a:r>
            <a:r>
              <a:rPr lang="en-GB" sz="1800">
                <a:solidFill>
                  <a:schemeClr val="tx2">
                    <a:lumMod val="60000"/>
                    <a:lumOff val="40000"/>
                  </a:schemeClr>
                </a:solidFill>
              </a:rPr>
              <a:t>searching</a:t>
            </a:r>
            <a:r>
              <a:rPr lang="en-GB" sz="1800"/>
              <a:t>, </a:t>
            </a:r>
            <a:r>
              <a:rPr lang="en-GB" sz="1800">
                <a:solidFill>
                  <a:schemeClr val="tx2">
                    <a:lumMod val="60000"/>
                    <a:lumOff val="40000"/>
                  </a:schemeClr>
                </a:solidFill>
              </a:rPr>
              <a:t>sorting</a:t>
            </a:r>
            <a:r>
              <a:rPr lang="en-GB" sz="1800"/>
              <a:t>, </a:t>
            </a:r>
            <a:r>
              <a:rPr lang="en-GB" sz="1800">
                <a:solidFill>
                  <a:schemeClr val="tx2">
                    <a:lumMod val="60000"/>
                    <a:lumOff val="40000"/>
                  </a:schemeClr>
                </a:solidFill>
              </a:rPr>
              <a:t>insertion</a:t>
            </a:r>
            <a:r>
              <a:rPr lang="en-GB" sz="1800"/>
              <a:t>, </a:t>
            </a:r>
            <a:r>
              <a:rPr lang="en-GB" sz="1800">
                <a:solidFill>
                  <a:schemeClr val="tx2">
                    <a:lumMod val="60000"/>
                    <a:lumOff val="40000"/>
                  </a:schemeClr>
                </a:solidFill>
              </a:rPr>
              <a:t>manipulation</a:t>
            </a:r>
            <a:r>
              <a:rPr lang="en-GB" sz="1800"/>
              <a:t>, and </a:t>
            </a:r>
            <a:r>
              <a:rPr lang="en-GB" sz="1800">
                <a:solidFill>
                  <a:schemeClr val="tx2">
                    <a:lumMod val="60000"/>
                    <a:lumOff val="40000"/>
                  </a:schemeClr>
                </a:solidFill>
              </a:rPr>
              <a:t>deletion</a:t>
            </a:r>
            <a:r>
              <a:rPr lang="en-GB" sz="1800"/>
              <a:t>.</a:t>
            </a:r>
          </a:p>
          <a:p>
            <a:pPr algn="just"/>
            <a:r>
              <a:rPr lang="en-GB" sz="1800"/>
              <a:t>Java Collection means a single unit of objects. Java Collection framework provides many interfaces (</a:t>
            </a:r>
            <a:r>
              <a:rPr lang="en-GB" sz="1800" b="1">
                <a:solidFill>
                  <a:schemeClr val="tx2">
                    <a:lumMod val="60000"/>
                    <a:lumOff val="40000"/>
                  </a:schemeClr>
                </a:solidFill>
              </a:rPr>
              <a:t>Set</a:t>
            </a:r>
            <a:r>
              <a:rPr lang="en-GB" sz="1800"/>
              <a:t>, </a:t>
            </a:r>
            <a:r>
              <a:rPr lang="en-GB" sz="1800" b="1">
                <a:solidFill>
                  <a:schemeClr val="tx2">
                    <a:lumMod val="60000"/>
                    <a:lumOff val="40000"/>
                  </a:schemeClr>
                </a:solidFill>
              </a:rPr>
              <a:t>List</a:t>
            </a:r>
            <a:r>
              <a:rPr lang="en-GB" sz="1800"/>
              <a:t>, </a:t>
            </a:r>
            <a:r>
              <a:rPr lang="en-GB" sz="1800" b="1">
                <a:solidFill>
                  <a:schemeClr val="tx2">
                    <a:lumMod val="60000"/>
                    <a:lumOff val="40000"/>
                  </a:schemeClr>
                </a:solidFill>
              </a:rPr>
              <a:t>Queue</a:t>
            </a:r>
            <a:r>
              <a:rPr lang="en-GB" sz="1800"/>
              <a:t>, </a:t>
            </a:r>
            <a:r>
              <a:rPr lang="en-GB" sz="1800" b="1">
                <a:solidFill>
                  <a:schemeClr val="tx2">
                    <a:lumMod val="60000"/>
                    <a:lumOff val="40000"/>
                  </a:schemeClr>
                </a:solidFill>
              </a:rPr>
              <a:t>Deque</a:t>
            </a:r>
            <a:r>
              <a:rPr lang="en-GB" sz="1800"/>
              <a:t>) and classes (ArrayList, Vector, LinkedList, PriorityQueue, HashSet, LinkedHashSet, TreeSet).</a:t>
            </a:r>
            <a:endParaRPr lang="en-US" sz="1800"/>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23</a:t>
            </a:fld>
            <a:endParaRPr lang="en-US"/>
          </a:p>
        </p:txBody>
      </p:sp>
      <p:pic>
        <p:nvPicPr>
          <p:cNvPr id="5122" name="Picture 2" descr="Hierarchy of Java Collection framewo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7672" y="2946476"/>
            <a:ext cx="3981527" cy="333348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040896" y="5916478"/>
            <a:ext cx="2721579" cy="307777"/>
          </a:xfrm>
          <a:prstGeom prst="rect">
            <a:avLst/>
          </a:prstGeom>
        </p:spPr>
        <p:txBody>
          <a:bodyPr wrap="none">
            <a:spAutoFit/>
          </a:bodyPr>
          <a:lstStyle/>
          <a:p>
            <a:r>
              <a:rPr lang="en-US" sz="1400" i="1">
                <a:solidFill>
                  <a:schemeClr val="tx1">
                    <a:lumMod val="95000"/>
                    <a:lumOff val="5000"/>
                  </a:schemeClr>
                </a:solidFill>
              </a:rPr>
              <a:t>Refs: </a:t>
            </a:r>
            <a:r>
              <a:rPr lang="en-US" sz="1400" i="1">
                <a:hlinkClick r:id="rId4"/>
              </a:rPr>
              <a:t>https://www.javatpoint.com/</a:t>
            </a:r>
            <a:endParaRPr lang="en-US" sz="1400" i="1"/>
          </a:p>
        </p:txBody>
      </p:sp>
    </p:spTree>
    <p:extLst>
      <p:ext uri="{BB962C8B-B14F-4D97-AF65-F5344CB8AC3E}">
        <p14:creationId xmlns:p14="http://schemas.microsoft.com/office/powerpoint/2010/main" val="25387212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a:t>Overview</a:t>
            </a:r>
            <a:endParaRPr lang="en-US"/>
          </a:p>
        </p:txBody>
      </p:sp>
      <p:sp>
        <p:nvSpPr>
          <p:cNvPr id="3" name="Content Placeholder 2"/>
          <p:cNvSpPr>
            <a:spLocks noGrp="1"/>
          </p:cNvSpPr>
          <p:nvPr>
            <p:ph idx="1"/>
          </p:nvPr>
        </p:nvSpPr>
        <p:spPr/>
        <p:txBody>
          <a:bodyPr/>
          <a:lstStyle/>
          <a:p>
            <a:endParaRPr lang="en-US"/>
          </a:p>
        </p:txBody>
      </p:sp>
      <p:sp>
        <p:nvSpPr>
          <p:cNvPr id="97284" name="Slide Number Placeholder 1"/>
          <p:cNvSpPr>
            <a:spLocks noGrp="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Font typeface="Wingdings" panose="05000000000000000000" pitchFamily="2" charset="2"/>
              <a:buChar char="q"/>
              <a:defRPr sz="3200">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ü"/>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SzTx/>
              <a:buFontTx/>
              <a:buNone/>
            </a:pPr>
            <a:fld id="{F23A86F6-F27C-4DC1-B645-9A164AFC715E}" type="slidenum">
              <a:rPr lang="vi-VN" altLang="en-US" sz="1200" smtClean="0">
                <a:solidFill>
                  <a:srgbClr val="898989"/>
                </a:solidFill>
              </a:rPr>
              <a:pPr>
                <a:spcBef>
                  <a:spcPct val="0"/>
                </a:spcBef>
                <a:buSzTx/>
                <a:buFontTx/>
                <a:buNone/>
              </a:pPr>
              <a:t>24</a:t>
            </a:fld>
            <a:endParaRPr lang="vi-VN" altLang="en-US" sz="1200">
              <a:solidFill>
                <a:srgbClr val="898989"/>
              </a:solidFill>
            </a:endParaRPr>
          </a:p>
        </p:txBody>
      </p:sp>
      <p:pic>
        <p:nvPicPr>
          <p:cNvPr id="97285"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2655" y="816941"/>
            <a:ext cx="7614557" cy="536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Tree>
    <p:extLst>
      <p:ext uri="{BB962C8B-B14F-4D97-AF65-F5344CB8AC3E}">
        <p14:creationId xmlns:p14="http://schemas.microsoft.com/office/powerpoint/2010/main" val="6781095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p:nvPr>
        </p:nvSpPr>
        <p:spPr/>
        <p:txBody>
          <a:bodyPr>
            <a:normAutofit/>
          </a:bodyPr>
          <a:lstStyle/>
          <a:p>
            <a:pPr eaLnBrk="1" hangingPunct="1"/>
            <a:r>
              <a:rPr lang="en-US" altLang="en-US" sz="3200"/>
              <a:t>Java Collection Cheat Sheet</a:t>
            </a:r>
          </a:p>
        </p:txBody>
      </p:sp>
      <p:sp>
        <p:nvSpPr>
          <p:cNvPr id="98307" name="Content Placeholder 2"/>
          <p:cNvSpPr>
            <a:spLocks noGrp="1"/>
          </p:cNvSpPr>
          <p:nvPr>
            <p:ph idx="1"/>
          </p:nvPr>
        </p:nvSpPr>
        <p:spPr/>
        <p:txBody>
          <a:bodyPr/>
          <a:lstStyle/>
          <a:p>
            <a:r>
              <a:rPr lang="en-US" altLang="en-US" sz="2000"/>
              <a:t>Collection Interface</a:t>
            </a:r>
          </a:p>
        </p:txBody>
      </p:sp>
      <p:pic>
        <p:nvPicPr>
          <p:cNvPr id="98308" name="Picture 5" descr="http://www.sergiy.ca/img/doc/java-map-collection-cheat-sheet.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757" y="1161142"/>
            <a:ext cx="7977357" cy="5560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a:t>09e-BM/DT/FSOFT - ©FPT SOFTWARE – Fresher Academy - Internal Use</a:t>
            </a:r>
            <a:endParaRPr lang="en-US" dirty="0"/>
          </a:p>
        </p:txBody>
      </p:sp>
      <p:sp>
        <p:nvSpPr>
          <p:cNvPr id="3" name="Slide Number Placeholder 2"/>
          <p:cNvSpPr>
            <a:spLocks noGrp="1"/>
          </p:cNvSpPr>
          <p:nvPr>
            <p:ph type="sldNum" sz="quarter" idx="12"/>
          </p:nvPr>
        </p:nvSpPr>
        <p:spPr/>
        <p:txBody>
          <a:bodyPr/>
          <a:lstStyle/>
          <a:p>
            <a:fld id="{AB4FB0DF-9300-7D4B-B157-CBD30D15743F}" type="slidenum">
              <a:rPr lang="en-US" smtClean="0"/>
              <a:t>25</a:t>
            </a:fld>
            <a:endParaRPr lang="en-US"/>
          </a:p>
        </p:txBody>
      </p:sp>
    </p:spTree>
    <p:extLst>
      <p:ext uri="{BB962C8B-B14F-4D97-AF65-F5344CB8AC3E}">
        <p14:creationId xmlns:p14="http://schemas.microsoft.com/office/powerpoint/2010/main" val="14486427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p:cNvSpPr>
          <p:nvPr>
            <p:ph type="title"/>
          </p:nvPr>
        </p:nvSpPr>
        <p:spPr/>
        <p:txBody>
          <a:bodyPr>
            <a:normAutofit/>
          </a:bodyPr>
          <a:lstStyle/>
          <a:p>
            <a:pPr eaLnBrk="1" hangingPunct="1"/>
            <a:r>
              <a:rPr lang="en-US" altLang="en-US"/>
              <a:t>Java Collection</a:t>
            </a:r>
          </a:p>
        </p:txBody>
      </p:sp>
      <p:sp>
        <p:nvSpPr>
          <p:cNvPr id="2" name="Content Placeholder 1"/>
          <p:cNvSpPr>
            <a:spLocks noGrp="1"/>
          </p:cNvSpPr>
          <p:nvPr>
            <p:ph idx="1"/>
          </p:nvPr>
        </p:nvSpPr>
        <p:spPr/>
        <p:txBody>
          <a:bodyPr/>
          <a:lstStyle/>
          <a:p>
            <a:endParaRPr lang="en-US"/>
          </a:p>
        </p:txBody>
      </p:sp>
      <p:pic>
        <p:nvPicPr>
          <p:cNvPr id="99332"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37115" y="858078"/>
            <a:ext cx="7196138" cy="524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r>
              <a:rPr lang="en-US"/>
              <a:t>09e-BM/DT/FSOFT - ©FPT SOFTWARE – Fresher Academy - Internal Use</a:t>
            </a:r>
            <a:endParaRPr lang="en-US" dirty="0"/>
          </a:p>
        </p:txBody>
      </p:sp>
      <p:sp>
        <p:nvSpPr>
          <p:cNvPr id="4" name="Slide Number Placeholder 3"/>
          <p:cNvSpPr>
            <a:spLocks noGrp="1"/>
          </p:cNvSpPr>
          <p:nvPr>
            <p:ph type="sldNum" sz="quarter" idx="12"/>
          </p:nvPr>
        </p:nvSpPr>
        <p:spPr/>
        <p:txBody>
          <a:bodyPr/>
          <a:lstStyle/>
          <a:p>
            <a:fld id="{AB4FB0DF-9300-7D4B-B157-CBD30D15743F}" type="slidenum">
              <a:rPr lang="en-US" smtClean="0"/>
              <a:t>26</a:t>
            </a:fld>
            <a:endParaRPr lang="en-US"/>
          </a:p>
        </p:txBody>
      </p:sp>
    </p:spTree>
    <p:extLst>
      <p:ext uri="{BB962C8B-B14F-4D97-AF65-F5344CB8AC3E}">
        <p14:creationId xmlns:p14="http://schemas.microsoft.com/office/powerpoint/2010/main" val="20420756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List collection</a:t>
            </a:r>
            <a:endParaRPr lang="en-US"/>
          </a:p>
        </p:txBody>
      </p:sp>
      <p:sp>
        <p:nvSpPr>
          <p:cNvPr id="9" name="Text Placeholder 8"/>
          <p:cNvSpPr>
            <a:spLocks noGrp="1"/>
          </p:cNvSpPr>
          <p:nvPr>
            <p:ph type="body" idx="1"/>
          </p:nvPr>
        </p:nvSpPr>
        <p:spPr/>
        <p:txBody>
          <a:bodyPr/>
          <a:lstStyle/>
          <a:p>
            <a:r>
              <a:rPr lang="en-GB"/>
              <a:t>Section 3</a:t>
            </a:r>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27</a:t>
            </a:fld>
            <a:endParaRPr lang="en-US"/>
          </a:p>
        </p:txBody>
      </p:sp>
    </p:spTree>
    <p:extLst>
      <p:ext uri="{BB962C8B-B14F-4D97-AF65-F5344CB8AC3E}">
        <p14:creationId xmlns:p14="http://schemas.microsoft.com/office/powerpoint/2010/main" val="6581960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List Interface</a:t>
            </a:r>
          </a:p>
        </p:txBody>
      </p:sp>
      <p:sp>
        <p:nvSpPr>
          <p:cNvPr id="3" name="Content Placeholder 2"/>
          <p:cNvSpPr>
            <a:spLocks noGrp="1"/>
          </p:cNvSpPr>
          <p:nvPr>
            <p:ph idx="1"/>
          </p:nvPr>
        </p:nvSpPr>
        <p:spPr/>
        <p:txBody>
          <a:bodyPr>
            <a:normAutofit/>
          </a:bodyPr>
          <a:lstStyle/>
          <a:p>
            <a:pPr algn="just"/>
            <a:r>
              <a:rPr lang="en-GB" sz="2000" b="1"/>
              <a:t>List</a:t>
            </a:r>
            <a:r>
              <a:rPr lang="en-GB" sz="2000"/>
              <a:t> interface is the child interface of </a:t>
            </a:r>
            <a:r>
              <a:rPr lang="en-GB" sz="2000" b="1"/>
              <a:t>Collection</a:t>
            </a:r>
            <a:r>
              <a:rPr lang="en-GB" sz="2000"/>
              <a:t> interface.</a:t>
            </a:r>
          </a:p>
          <a:p>
            <a:pPr algn="just"/>
            <a:r>
              <a:rPr lang="en-GB" sz="2000"/>
              <a:t>List interface is implemented by the classes </a:t>
            </a:r>
            <a:r>
              <a:rPr lang="en-GB" sz="2000" b="1"/>
              <a:t>ArrayList</a:t>
            </a:r>
            <a:r>
              <a:rPr lang="en-GB" sz="2000"/>
              <a:t>, </a:t>
            </a:r>
            <a:r>
              <a:rPr lang="en-GB" sz="2000" b="1"/>
              <a:t>LinkedList</a:t>
            </a:r>
            <a:r>
              <a:rPr lang="en-GB" sz="2000"/>
              <a:t>, </a:t>
            </a:r>
            <a:r>
              <a:rPr lang="en-GB" sz="2000" b="1"/>
              <a:t>Vector</a:t>
            </a:r>
            <a:r>
              <a:rPr lang="en-GB" sz="2000"/>
              <a:t>, and </a:t>
            </a:r>
            <a:r>
              <a:rPr lang="en-GB" sz="2000" b="1"/>
              <a:t>Stack</a:t>
            </a:r>
            <a:r>
              <a:rPr lang="en-GB" sz="2000"/>
              <a:t>.</a:t>
            </a:r>
          </a:p>
          <a:p>
            <a:pPr algn="just"/>
            <a:r>
              <a:rPr lang="en-GB" sz="2000"/>
              <a:t>To instantiate the List interface, we must use:</a:t>
            </a:r>
          </a:p>
          <a:p>
            <a:pPr algn="just"/>
            <a:endParaRPr lang="en-GB" sz="2000"/>
          </a:p>
          <a:p>
            <a:pPr algn="just"/>
            <a:endParaRPr lang="en-GB" sz="2000"/>
          </a:p>
          <a:p>
            <a:pPr algn="just"/>
            <a:endParaRPr lang="en-GB" sz="2000"/>
          </a:p>
          <a:p>
            <a:pPr algn="just"/>
            <a:endParaRPr lang="en-GB" sz="2000"/>
          </a:p>
          <a:p>
            <a:pPr algn="just"/>
            <a:endParaRPr lang="en-GB" sz="2000"/>
          </a:p>
          <a:p>
            <a:pPr algn="just"/>
            <a:r>
              <a:rPr lang="en-GB" sz="2000"/>
              <a:t>There are various methods in List interface that can be used to </a:t>
            </a:r>
            <a:r>
              <a:rPr lang="en-GB" sz="2000" i="1"/>
              <a:t>insert</a:t>
            </a:r>
            <a:r>
              <a:rPr lang="en-GB" sz="2000"/>
              <a:t>, </a:t>
            </a:r>
            <a:r>
              <a:rPr lang="en-GB" sz="2000" i="1"/>
              <a:t>delete</a:t>
            </a:r>
            <a:r>
              <a:rPr lang="en-GB" sz="2000"/>
              <a:t>, and </a:t>
            </a:r>
            <a:r>
              <a:rPr lang="en-GB" sz="2000" i="1"/>
              <a:t>access</a:t>
            </a:r>
            <a:r>
              <a:rPr lang="en-GB" sz="2000"/>
              <a:t> the elements from the list.</a:t>
            </a:r>
            <a:endParaRPr lang="en-US" sz="2000"/>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28</a:t>
            </a:fld>
            <a:endParaRPr lang="en-US"/>
          </a:p>
        </p:txBody>
      </p:sp>
      <p:sp>
        <p:nvSpPr>
          <p:cNvPr id="6" name="Rectangle 5"/>
          <p:cNvSpPr/>
          <p:nvPr/>
        </p:nvSpPr>
        <p:spPr>
          <a:xfrm>
            <a:off x="1637596" y="2423924"/>
            <a:ext cx="5821679" cy="1431161"/>
          </a:xfrm>
          <a:prstGeom prst="rect">
            <a:avLst/>
          </a:prstGeom>
        </p:spPr>
        <p:txBody>
          <a:bodyPr wrap="square">
            <a:spAutoFit/>
          </a:bodyPr>
          <a:lstStyle/>
          <a:p>
            <a:pPr>
              <a:spcBef>
                <a:spcPts val="600"/>
              </a:spcBef>
            </a:pPr>
            <a:r>
              <a:rPr lang="en-US">
                <a:solidFill>
                  <a:srgbClr val="000000"/>
                </a:solidFill>
                <a:latin typeface="Consolas" panose="020B0609020204030204" pitchFamily="49" charset="0"/>
              </a:rPr>
              <a:t>List &lt;data-type&gt; list1= </a:t>
            </a:r>
            <a:r>
              <a:rPr lang="en-US" b="1">
                <a:solidFill>
                  <a:srgbClr val="006699"/>
                </a:solidFill>
                <a:latin typeface="Consolas" panose="020B0609020204030204" pitchFamily="49" charset="0"/>
              </a:rPr>
              <a:t>new</a:t>
            </a:r>
            <a:r>
              <a:rPr lang="en-US">
                <a:solidFill>
                  <a:srgbClr val="000000"/>
                </a:solidFill>
                <a:latin typeface="Consolas" panose="020B0609020204030204" pitchFamily="49" charset="0"/>
              </a:rPr>
              <a:t> ArrayList();  </a:t>
            </a:r>
          </a:p>
          <a:p>
            <a:pPr>
              <a:spcBef>
                <a:spcPts val="600"/>
              </a:spcBef>
            </a:pPr>
            <a:r>
              <a:rPr lang="en-US">
                <a:solidFill>
                  <a:srgbClr val="000000"/>
                </a:solidFill>
                <a:latin typeface="Consolas" panose="020B0609020204030204" pitchFamily="49" charset="0"/>
              </a:rPr>
              <a:t>List &lt;data-type&gt; list2 = </a:t>
            </a:r>
            <a:r>
              <a:rPr lang="en-US" b="1">
                <a:solidFill>
                  <a:srgbClr val="006699"/>
                </a:solidFill>
                <a:latin typeface="Consolas" panose="020B0609020204030204" pitchFamily="49" charset="0"/>
              </a:rPr>
              <a:t>new</a:t>
            </a:r>
            <a:r>
              <a:rPr lang="en-US">
                <a:solidFill>
                  <a:srgbClr val="000000"/>
                </a:solidFill>
                <a:latin typeface="Consolas" panose="020B0609020204030204" pitchFamily="49" charset="0"/>
              </a:rPr>
              <a:t> LinkedList();  </a:t>
            </a:r>
          </a:p>
          <a:p>
            <a:pPr>
              <a:spcBef>
                <a:spcPts val="600"/>
              </a:spcBef>
            </a:pPr>
            <a:r>
              <a:rPr lang="en-US">
                <a:solidFill>
                  <a:srgbClr val="000000"/>
                </a:solidFill>
                <a:latin typeface="Consolas" panose="020B0609020204030204" pitchFamily="49" charset="0"/>
              </a:rPr>
              <a:t>List &lt;data-type&gt; list3 = </a:t>
            </a:r>
            <a:r>
              <a:rPr lang="en-US" b="1">
                <a:solidFill>
                  <a:srgbClr val="006699"/>
                </a:solidFill>
                <a:latin typeface="Consolas" panose="020B0609020204030204" pitchFamily="49" charset="0"/>
              </a:rPr>
              <a:t>new</a:t>
            </a:r>
            <a:r>
              <a:rPr lang="en-US">
                <a:solidFill>
                  <a:srgbClr val="000000"/>
                </a:solidFill>
                <a:latin typeface="Consolas" panose="020B0609020204030204" pitchFamily="49" charset="0"/>
              </a:rPr>
              <a:t> Vector();  </a:t>
            </a:r>
          </a:p>
          <a:p>
            <a:pPr>
              <a:spcBef>
                <a:spcPts val="600"/>
              </a:spcBef>
            </a:pPr>
            <a:r>
              <a:rPr lang="en-US">
                <a:solidFill>
                  <a:srgbClr val="000000"/>
                </a:solidFill>
                <a:latin typeface="Consolas" panose="020B0609020204030204" pitchFamily="49" charset="0"/>
              </a:rPr>
              <a:t>List &lt;data-type&gt; list4 = </a:t>
            </a:r>
            <a:r>
              <a:rPr lang="en-US" b="1">
                <a:solidFill>
                  <a:srgbClr val="006699"/>
                </a:solidFill>
                <a:latin typeface="Consolas" panose="020B0609020204030204" pitchFamily="49" charset="0"/>
              </a:rPr>
              <a:t>new</a:t>
            </a:r>
            <a:r>
              <a:rPr lang="en-US">
                <a:solidFill>
                  <a:srgbClr val="000000"/>
                </a:solidFill>
                <a:latin typeface="Consolas" panose="020B0609020204030204" pitchFamily="49" charset="0"/>
              </a:rPr>
              <a:t> Stack();  </a:t>
            </a:r>
            <a:endParaRPr lang="en-US" b="0" i="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793959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ArrayList</a:t>
            </a:r>
          </a:p>
        </p:txBody>
      </p:sp>
      <p:sp>
        <p:nvSpPr>
          <p:cNvPr id="3" name="Content Placeholder 2"/>
          <p:cNvSpPr>
            <a:spLocks noGrp="1"/>
          </p:cNvSpPr>
          <p:nvPr>
            <p:ph idx="1"/>
          </p:nvPr>
        </p:nvSpPr>
        <p:spPr/>
        <p:txBody>
          <a:bodyPr/>
          <a:lstStyle/>
          <a:p>
            <a:pPr algn="just"/>
            <a:r>
              <a:rPr lang="en-US" sz="2400" b="1"/>
              <a:t>ArrayList </a:t>
            </a:r>
            <a:r>
              <a:rPr lang="en-US" sz="2400"/>
              <a:t>supports </a:t>
            </a:r>
            <a:r>
              <a:rPr lang="en-US" sz="2400">
                <a:solidFill>
                  <a:srgbClr val="DC0081"/>
                </a:solidFill>
              </a:rPr>
              <a:t>dynamic arrays </a:t>
            </a:r>
            <a:r>
              <a:rPr lang="en-US" sz="2400"/>
              <a:t>that can grow as needed.</a:t>
            </a:r>
          </a:p>
          <a:p>
            <a:pPr lvl="1" algn="just"/>
            <a:r>
              <a:rPr lang="en-US" sz="2000"/>
              <a:t>Array lists are created with an initial size. </a:t>
            </a:r>
          </a:p>
          <a:p>
            <a:pPr lvl="1" algn="just"/>
            <a:r>
              <a:rPr lang="en-US" sz="2000"/>
              <a:t>When this size is exceeded, the collection is automatically enlarged. </a:t>
            </a:r>
          </a:p>
          <a:p>
            <a:pPr lvl="1" algn="just"/>
            <a:r>
              <a:rPr lang="en-US" sz="2000"/>
              <a:t>When objects are removed, the array may be shrunk</a:t>
            </a:r>
            <a:endParaRPr lang="en-US"/>
          </a:p>
          <a:p>
            <a:r>
              <a:rPr lang="en-US" sz="2400" b="1"/>
              <a:t>Syntax:  </a:t>
            </a:r>
          </a:p>
          <a:p>
            <a:pPr marL="0" indent="0">
              <a:buNone/>
            </a:pPr>
            <a:r>
              <a:rPr lang="en-US" sz="2400" b="1">
                <a:solidFill>
                  <a:srgbClr val="C00000"/>
                </a:solidFill>
              </a:rPr>
              <a:t>	</a:t>
            </a:r>
            <a:r>
              <a:rPr lang="en-US" sz="2400" b="1"/>
              <a:t>List</a:t>
            </a:r>
            <a:r>
              <a:rPr lang="en-US" sz="2400"/>
              <a:t>&lt;DataType&gt; arrName = new </a:t>
            </a:r>
            <a:r>
              <a:rPr lang="en-US" sz="2400" b="1"/>
              <a:t>ArrayList&lt;&gt;</a:t>
            </a:r>
            <a:r>
              <a:rPr lang="en-US" sz="2400"/>
              <a:t>();</a:t>
            </a:r>
          </a:p>
          <a:p>
            <a:endParaRPr lang="en-US"/>
          </a:p>
        </p:txBody>
      </p:sp>
      <p:pic>
        <p:nvPicPr>
          <p:cNvPr id="4" name="Picture 4" descr="C:\Users\thuanvd3\AppData\Local\Temp\SNAGHTML239d13e.PNG"/>
          <p:cNvPicPr>
            <a:picLocks noChangeAspect="1" noChangeArrowheads="1"/>
          </p:cNvPicPr>
          <p:nvPr/>
        </p:nvPicPr>
        <p:blipFill rotWithShape="1">
          <a:blip r:embed="rId3"/>
          <a:srcRect t="17771"/>
          <a:stretch/>
        </p:blipFill>
        <p:spPr bwMode="auto">
          <a:xfrm>
            <a:off x="1676400" y="3846286"/>
            <a:ext cx="5162550" cy="2635969"/>
          </a:xfrm>
          <a:prstGeom prst="rect">
            <a:avLst/>
          </a:prstGeom>
          <a:noFill/>
        </p:spPr>
      </p:pic>
      <p:sp>
        <p:nvSpPr>
          <p:cNvPr id="5" name="Footer Placeholder 4"/>
          <p:cNvSpPr>
            <a:spLocks noGrp="1"/>
          </p:cNvSpPr>
          <p:nvPr>
            <p:ph type="ftr" sz="quarter" idx="11"/>
          </p:nvPr>
        </p:nvSpPr>
        <p:spPr/>
        <p:txBody>
          <a:bodyPr/>
          <a:lstStyle/>
          <a:p>
            <a:r>
              <a:rPr lang="en-US"/>
              <a:t>09e-BM/DT/FSOFT - ©FPT SOFTWARE – Fresher Academy - Internal Use</a:t>
            </a:r>
            <a:endParaRPr lang="en-US" dirty="0"/>
          </a:p>
        </p:txBody>
      </p:sp>
      <p:sp>
        <p:nvSpPr>
          <p:cNvPr id="6" name="Slide Number Placeholder 5"/>
          <p:cNvSpPr>
            <a:spLocks noGrp="1"/>
          </p:cNvSpPr>
          <p:nvPr>
            <p:ph type="sldNum" sz="quarter" idx="12"/>
          </p:nvPr>
        </p:nvSpPr>
        <p:spPr/>
        <p:txBody>
          <a:bodyPr/>
          <a:lstStyle/>
          <a:p>
            <a:fld id="{AB4FB0DF-9300-7D4B-B157-CBD30D15743F}" type="slidenum">
              <a:rPr lang="en-US" smtClean="0"/>
              <a:t>29</a:t>
            </a:fld>
            <a:endParaRPr lang="en-US"/>
          </a:p>
        </p:txBody>
      </p:sp>
    </p:spTree>
    <p:extLst>
      <p:ext uri="{BB962C8B-B14F-4D97-AF65-F5344CB8AC3E}">
        <p14:creationId xmlns:p14="http://schemas.microsoft.com/office/powerpoint/2010/main" val="2851702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normAutofit/>
          </a:bodyPr>
          <a:lstStyle/>
          <a:p>
            <a:pPr>
              <a:defRPr/>
            </a:pPr>
            <a:r>
              <a:rPr lang="en-US" altLang="en-US">
                <a:latin typeface="Arial" charset="0"/>
                <a:cs typeface="Arial" charset="0"/>
              </a:rPr>
              <a:t>Learning Approach</a:t>
            </a:r>
            <a:endParaRPr altLang="en-US">
              <a:latin typeface="Arial" charset="0"/>
              <a:cs typeface="Arial" charset="0"/>
            </a:endParaRP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3642474002"/>
              </p:ext>
            </p:extLst>
          </p:nvPr>
        </p:nvGraphicFramePr>
        <p:xfrm>
          <a:off x="201706" y="838201"/>
          <a:ext cx="8686800" cy="54340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Footer Placeholder 1"/>
          <p:cNvSpPr>
            <a:spLocks noGrp="1"/>
          </p:cNvSpPr>
          <p:nvPr>
            <p:ph type="ftr" sz="quarter" idx="11"/>
          </p:nvPr>
        </p:nvSpPr>
        <p:spPr/>
        <p:txBody>
          <a:bodyPr/>
          <a:lstStyle/>
          <a:p>
            <a:r>
              <a:rPr lang="en-US"/>
              <a:t>09e-BM/DT/FSOFT - ©FPT SOFTWARE – Fresher Academy - Internal Use</a:t>
            </a:r>
            <a:endParaRPr lang="en-US" dirty="0"/>
          </a:p>
        </p:txBody>
      </p:sp>
      <p:sp>
        <p:nvSpPr>
          <p:cNvPr id="4" name="Slide Number Placeholder 3"/>
          <p:cNvSpPr>
            <a:spLocks noGrp="1"/>
          </p:cNvSpPr>
          <p:nvPr>
            <p:ph type="sldNum" sz="quarter" idx="12"/>
          </p:nvPr>
        </p:nvSpPr>
        <p:spPr/>
        <p:txBody>
          <a:bodyPr/>
          <a:lstStyle/>
          <a:p>
            <a:fld id="{AB4FB0DF-9300-7D4B-B157-CBD30D15743F}" type="slidenum">
              <a:rPr lang="en-US" smtClean="0"/>
              <a:t>3</a:t>
            </a:fld>
            <a:endParaRPr lang="en-US"/>
          </a:p>
        </p:txBody>
      </p:sp>
    </p:spTree>
    <p:extLst>
      <p:ext uri="{BB962C8B-B14F-4D97-AF65-F5344CB8AC3E}">
        <p14:creationId xmlns:p14="http://schemas.microsoft.com/office/powerpoint/2010/main" val="2059015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graphicEl>
                                              <a:dgm id="{68B35B5E-8E87-4DE3-B351-F67DE7D61007}"/>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graphicEl>
                                              <a:dgm id="{AE3679EC-D38C-4D26-88C3-158E93B529F5}"/>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graphicEl>
                                              <a:dgm id="{0D49D475-5540-4446-A6CC-C2B4AA235020}"/>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graphicEl>
                                              <a:dgm id="{C87964FA-812B-47FF-9D96-F0B3A4214C08}"/>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graphicEl>
                                              <a:dgm id="{866A1CF4-B79E-4EB4-9CE0-DC82E3AF7792}"/>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graphicEl>
                                              <a:dgm id="{F690260F-A05B-43CC-A8E7-2907A973CAE5}"/>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graphicEl>
                                              <a:dgm id="{6A7AF63B-A5A7-49A4-8FDC-2767227DC7E3}"/>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graphicEl>
                                              <a:dgm id="{23AFCB36-FE32-4C16-8AD6-0EE82A4301B7}"/>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graphicEl>
                                              <a:dgm id="{4E05BF3B-1030-42C8-A224-0EA68C68CA76}"/>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graphicEl>
                                              <a:dgm id="{E99EE26D-8D24-428B-B79C-CA3642CFEAC6}"/>
                                            </p:graphic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graphicEl>
                                              <a:dgm id="{7F6135E0-7752-41D9-8949-2C6C50C5480B}"/>
                                            </p:graphic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graphicEl>
                                              <a:dgm id="{4EA53240-6A3B-44EF-982F-E7C805897FA5}"/>
                                            </p:graphic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graphicEl>
                                              <a:dgm id="{354B78F2-DB64-4575-B54A-84ADF163CDF2}"/>
                                            </p:graphic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graphicEl>
                                              <a:dgm id="{7E739126-418B-4B04-96A2-EEDCE3C318D4}"/>
                                            </p:graphic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
                                            <p:graphicEl>
                                              <a:dgm id="{653CDA86-6ED9-412E-BAE5-E781E737A9C2}"/>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
          <p:cNvSpPr>
            <a:spLocks noGrp="1"/>
          </p:cNvSpPr>
          <p:nvPr>
            <p:ph type="title"/>
          </p:nvPr>
        </p:nvSpPr>
        <p:spPr/>
        <p:txBody>
          <a:bodyPr>
            <a:normAutofit/>
          </a:bodyPr>
          <a:lstStyle/>
          <a:p>
            <a:pPr eaLnBrk="1" hangingPunct="1"/>
            <a:r>
              <a:rPr lang="en-US" altLang="en-US"/>
              <a:t>ArrayList</a:t>
            </a:r>
          </a:p>
        </p:txBody>
      </p:sp>
      <p:sp>
        <p:nvSpPr>
          <p:cNvPr id="106499" name="Content Placeholder 2"/>
          <p:cNvSpPr>
            <a:spLocks noGrp="1"/>
          </p:cNvSpPr>
          <p:nvPr>
            <p:ph idx="1"/>
          </p:nvPr>
        </p:nvSpPr>
        <p:spPr/>
        <p:txBody>
          <a:bodyPr>
            <a:noAutofit/>
          </a:bodyPr>
          <a:lstStyle/>
          <a:p>
            <a:pPr algn="just">
              <a:spcBef>
                <a:spcPts val="600"/>
              </a:spcBef>
              <a:spcAft>
                <a:spcPts val="600"/>
              </a:spcAft>
            </a:pPr>
            <a:r>
              <a:rPr lang="en-US" altLang="en-US" sz="1800" b="1"/>
              <a:t>ArrayList</a:t>
            </a:r>
            <a:r>
              <a:rPr lang="en-US" altLang="en-US" sz="1800"/>
              <a:t> is implemented as a resizable array. </a:t>
            </a:r>
            <a:r>
              <a:rPr lang="en-GB" altLang="en-US" sz="1800"/>
              <a:t>The important points about Java ArrayList class are:</a:t>
            </a:r>
          </a:p>
          <a:p>
            <a:pPr lvl="1" algn="just">
              <a:spcBef>
                <a:spcPts val="600"/>
              </a:spcBef>
              <a:spcAft>
                <a:spcPts val="600"/>
              </a:spcAft>
            </a:pPr>
            <a:r>
              <a:rPr lang="en-GB" altLang="en-US" sz="1400"/>
              <a:t>Java ArrayList class can contain </a:t>
            </a:r>
            <a:r>
              <a:rPr lang="en-GB" altLang="en-US" sz="1400">
                <a:solidFill>
                  <a:schemeClr val="tx2">
                    <a:lumMod val="60000"/>
                    <a:lumOff val="40000"/>
                  </a:schemeClr>
                </a:solidFill>
              </a:rPr>
              <a:t>duplicate elements</a:t>
            </a:r>
            <a:r>
              <a:rPr lang="en-GB" altLang="en-US" sz="1400"/>
              <a:t>.</a:t>
            </a:r>
          </a:p>
          <a:p>
            <a:pPr lvl="1" algn="just">
              <a:spcBef>
                <a:spcPts val="600"/>
              </a:spcBef>
              <a:spcAft>
                <a:spcPts val="600"/>
              </a:spcAft>
            </a:pPr>
            <a:r>
              <a:rPr lang="en-GB" altLang="en-US" sz="1400"/>
              <a:t>Java ArrayList class maintains </a:t>
            </a:r>
            <a:r>
              <a:rPr lang="en-GB" altLang="en-US" sz="1400">
                <a:solidFill>
                  <a:schemeClr val="tx2">
                    <a:lumMod val="60000"/>
                    <a:lumOff val="40000"/>
                  </a:schemeClr>
                </a:solidFill>
              </a:rPr>
              <a:t>insertion order</a:t>
            </a:r>
            <a:r>
              <a:rPr lang="en-GB" altLang="en-US" sz="1400"/>
              <a:t>.</a:t>
            </a:r>
          </a:p>
          <a:p>
            <a:pPr lvl="1" algn="just">
              <a:spcBef>
                <a:spcPts val="600"/>
              </a:spcBef>
              <a:spcAft>
                <a:spcPts val="600"/>
              </a:spcAft>
            </a:pPr>
            <a:r>
              <a:rPr lang="en-GB" altLang="en-US" sz="1400"/>
              <a:t>Java ArrayList class is </a:t>
            </a:r>
            <a:r>
              <a:rPr lang="en-GB" altLang="en-US" sz="1400">
                <a:solidFill>
                  <a:schemeClr val="tx2">
                    <a:lumMod val="60000"/>
                    <a:lumOff val="40000"/>
                  </a:schemeClr>
                </a:solidFill>
              </a:rPr>
              <a:t>non synchronized</a:t>
            </a:r>
            <a:r>
              <a:rPr lang="en-GB" altLang="en-US" sz="1400"/>
              <a:t>.</a:t>
            </a:r>
          </a:p>
          <a:p>
            <a:pPr lvl="1" algn="just">
              <a:spcBef>
                <a:spcPts val="600"/>
              </a:spcBef>
              <a:spcAft>
                <a:spcPts val="600"/>
              </a:spcAft>
            </a:pPr>
            <a:r>
              <a:rPr lang="en-GB" altLang="en-US" sz="1400"/>
              <a:t>Java ArrayList allows </a:t>
            </a:r>
            <a:r>
              <a:rPr lang="en-GB" altLang="en-US" sz="1400">
                <a:solidFill>
                  <a:schemeClr val="tx2">
                    <a:lumMod val="60000"/>
                    <a:lumOff val="40000"/>
                  </a:schemeClr>
                </a:solidFill>
              </a:rPr>
              <a:t>random access </a:t>
            </a:r>
            <a:r>
              <a:rPr lang="en-GB" altLang="en-US" sz="1400"/>
              <a:t>because array works at the index basis. </a:t>
            </a:r>
            <a:r>
              <a:rPr lang="en-US" altLang="en-US" sz="1400"/>
              <a:t>The elements in an ArrayList can be accessed directly and efficiently by using the </a:t>
            </a:r>
            <a:r>
              <a:rPr lang="en-US" altLang="en-US" sz="1400">
                <a:solidFill>
                  <a:schemeClr val="tx2">
                    <a:lumMod val="60000"/>
                    <a:lumOff val="40000"/>
                  </a:schemeClr>
                </a:solidFill>
              </a:rPr>
              <a:t>get</a:t>
            </a:r>
            <a:r>
              <a:rPr lang="en-US" altLang="en-US" sz="1400"/>
              <a:t>() and </a:t>
            </a:r>
            <a:r>
              <a:rPr lang="en-US" altLang="en-US" sz="1400">
                <a:solidFill>
                  <a:schemeClr val="tx2">
                    <a:lumMod val="60000"/>
                    <a:lumOff val="40000"/>
                  </a:schemeClr>
                </a:solidFill>
              </a:rPr>
              <a:t>set</a:t>
            </a:r>
            <a:r>
              <a:rPr lang="en-US" altLang="en-US" sz="1400"/>
              <a:t>() methods.</a:t>
            </a:r>
          </a:p>
          <a:p>
            <a:pPr lvl="1" algn="just">
              <a:spcBef>
                <a:spcPts val="600"/>
              </a:spcBef>
              <a:spcAft>
                <a:spcPts val="600"/>
              </a:spcAft>
            </a:pPr>
            <a:r>
              <a:rPr lang="en-GB" altLang="en-US" sz="1400"/>
              <a:t>In ArrayList, manipulation is little bit </a:t>
            </a:r>
            <a:r>
              <a:rPr lang="en-GB" altLang="en-US" sz="1400">
                <a:solidFill>
                  <a:schemeClr val="tx2">
                    <a:lumMod val="60000"/>
                    <a:lumOff val="40000"/>
                  </a:schemeClr>
                </a:solidFill>
              </a:rPr>
              <a:t>slower</a:t>
            </a:r>
            <a:r>
              <a:rPr lang="en-GB" altLang="en-US" sz="1400"/>
              <a:t> than the LinkedList in Java because a lot of shifting needs to occur if any element is removed from the array list.</a:t>
            </a:r>
          </a:p>
          <a:p>
            <a:pPr algn="just">
              <a:spcBef>
                <a:spcPts val="600"/>
              </a:spcBef>
              <a:spcAft>
                <a:spcPts val="600"/>
              </a:spcAft>
            </a:pPr>
            <a:r>
              <a:rPr lang="en-US" altLang="en-US" sz="1800"/>
              <a:t>ArrayList class declaration:</a:t>
            </a:r>
          </a:p>
        </p:txBody>
      </p:sp>
      <p:sp>
        <p:nvSpPr>
          <p:cNvPr id="2" name="Footer Placeholder 1"/>
          <p:cNvSpPr>
            <a:spLocks noGrp="1"/>
          </p:cNvSpPr>
          <p:nvPr>
            <p:ph type="ftr" sz="quarter" idx="11"/>
          </p:nvPr>
        </p:nvSpPr>
        <p:spPr/>
        <p:txBody>
          <a:bodyPr/>
          <a:lstStyle/>
          <a:p>
            <a:r>
              <a:rPr lang="en-US"/>
              <a:t>09e-BM/DT/FSOFT - ©FPT SOFTWARE – Fresher Academy - Internal Use</a:t>
            </a:r>
            <a:endParaRPr lang="en-US" dirty="0"/>
          </a:p>
        </p:txBody>
      </p:sp>
      <p:sp>
        <p:nvSpPr>
          <p:cNvPr id="3" name="Slide Number Placeholder 2"/>
          <p:cNvSpPr>
            <a:spLocks noGrp="1"/>
          </p:cNvSpPr>
          <p:nvPr>
            <p:ph type="sldNum" sz="quarter" idx="12"/>
          </p:nvPr>
        </p:nvSpPr>
        <p:spPr/>
        <p:txBody>
          <a:bodyPr/>
          <a:lstStyle/>
          <a:p>
            <a:fld id="{AB4FB0DF-9300-7D4B-B157-CBD30D15743F}" type="slidenum">
              <a:rPr lang="en-US" smtClean="0"/>
              <a:t>30</a:t>
            </a:fld>
            <a:endParaRPr lang="en-US"/>
          </a:p>
        </p:txBody>
      </p:sp>
      <p:sp>
        <p:nvSpPr>
          <p:cNvPr id="4" name="Rectangle 3"/>
          <p:cNvSpPr/>
          <p:nvPr/>
        </p:nvSpPr>
        <p:spPr>
          <a:xfrm>
            <a:off x="624468" y="4221262"/>
            <a:ext cx="8151541" cy="584775"/>
          </a:xfrm>
          <a:prstGeom prst="rect">
            <a:avLst/>
          </a:prstGeom>
        </p:spPr>
        <p:txBody>
          <a:bodyPr wrap="square">
            <a:spAutoFit/>
          </a:bodyPr>
          <a:lstStyle/>
          <a:p>
            <a:r>
              <a:rPr lang="en-US" sz="1600" b="1">
                <a:solidFill>
                  <a:srgbClr val="006699"/>
                </a:solidFill>
                <a:latin typeface="Consolas" panose="020B0609020204030204" pitchFamily="49" charset="0"/>
              </a:rPr>
              <a:t>public</a:t>
            </a:r>
            <a:r>
              <a:rPr lang="en-US" sz="1600">
                <a:solidFill>
                  <a:srgbClr val="000000"/>
                </a:solidFill>
                <a:latin typeface="Consolas" panose="020B0609020204030204" pitchFamily="49" charset="0"/>
              </a:rPr>
              <a:t> </a:t>
            </a:r>
            <a:r>
              <a:rPr lang="en-US" sz="1600" b="1">
                <a:solidFill>
                  <a:srgbClr val="006699"/>
                </a:solidFill>
                <a:latin typeface="Consolas" panose="020B0609020204030204" pitchFamily="49" charset="0"/>
              </a:rPr>
              <a:t>class</a:t>
            </a:r>
            <a:r>
              <a:rPr lang="en-US" sz="1600">
                <a:solidFill>
                  <a:srgbClr val="000000"/>
                </a:solidFill>
                <a:latin typeface="Consolas" panose="020B0609020204030204" pitchFamily="49" charset="0"/>
              </a:rPr>
              <a:t> ArrayList&lt;E&gt; </a:t>
            </a:r>
            <a:r>
              <a:rPr lang="en-US" sz="1600" b="1">
                <a:solidFill>
                  <a:srgbClr val="006699"/>
                </a:solidFill>
                <a:latin typeface="Consolas" panose="020B0609020204030204" pitchFamily="49" charset="0"/>
              </a:rPr>
              <a:t>extends</a:t>
            </a:r>
            <a:r>
              <a:rPr lang="en-US" sz="1600">
                <a:solidFill>
                  <a:srgbClr val="000000"/>
                </a:solidFill>
                <a:latin typeface="Consolas" panose="020B0609020204030204" pitchFamily="49" charset="0"/>
              </a:rPr>
              <a:t> AbstractList&lt;E&gt; </a:t>
            </a:r>
          </a:p>
          <a:p>
            <a:r>
              <a:rPr lang="en-US" sz="1600" b="1">
                <a:solidFill>
                  <a:srgbClr val="000000"/>
                </a:solidFill>
                <a:latin typeface="Consolas" panose="020B0609020204030204" pitchFamily="49" charset="0"/>
              </a:rPr>
              <a:t>			</a:t>
            </a:r>
            <a:r>
              <a:rPr lang="en-US" sz="1600" b="1">
                <a:solidFill>
                  <a:srgbClr val="006699"/>
                </a:solidFill>
                <a:latin typeface="Consolas" panose="020B0609020204030204" pitchFamily="49" charset="0"/>
              </a:rPr>
              <a:t>implements</a:t>
            </a:r>
            <a:r>
              <a:rPr lang="en-US" sz="1600">
                <a:solidFill>
                  <a:srgbClr val="000000"/>
                </a:solidFill>
                <a:latin typeface="Consolas" panose="020B0609020204030204" pitchFamily="49" charset="0"/>
              </a:rPr>
              <a:t> List&lt;E&gt;, RandomAccess, Cloneable, Serializable  </a:t>
            </a:r>
            <a:endParaRPr lang="en-US" sz="1600">
              <a:latin typeface="Consolas" panose="020B0609020204030204" pitchFamily="49" charset="0"/>
            </a:endParaRPr>
          </a:p>
        </p:txBody>
      </p:sp>
    </p:spTree>
    <p:extLst>
      <p:ext uri="{BB962C8B-B14F-4D97-AF65-F5344CB8AC3E}">
        <p14:creationId xmlns:p14="http://schemas.microsoft.com/office/powerpoint/2010/main" val="29531099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a:t>Main methods of ArrayList</a:t>
            </a:r>
            <a:endParaRPr lang="en-US" sz="320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806831174"/>
              </p:ext>
            </p:extLst>
          </p:nvPr>
        </p:nvGraphicFramePr>
        <p:xfrm>
          <a:off x="144963" y="822406"/>
          <a:ext cx="8859646" cy="5197328"/>
        </p:xfrm>
        <a:graphic>
          <a:graphicData uri="http://schemas.openxmlformats.org/drawingml/2006/table">
            <a:tbl>
              <a:tblPr/>
              <a:tblGrid>
                <a:gridCol w="3635300">
                  <a:extLst>
                    <a:ext uri="{9D8B030D-6E8A-4147-A177-3AD203B41FA5}">
                      <a16:colId xmlns:a16="http://schemas.microsoft.com/office/drawing/2014/main" val="4205797040"/>
                    </a:ext>
                  </a:extLst>
                </a:gridCol>
                <a:gridCol w="5224346">
                  <a:extLst>
                    <a:ext uri="{9D8B030D-6E8A-4147-A177-3AD203B41FA5}">
                      <a16:colId xmlns:a16="http://schemas.microsoft.com/office/drawing/2014/main" val="2638140321"/>
                    </a:ext>
                  </a:extLst>
                </a:gridCol>
              </a:tblGrid>
              <a:tr h="0">
                <a:tc>
                  <a:txBody>
                    <a:bodyPr/>
                    <a:lstStyle/>
                    <a:p>
                      <a:pPr algn="l" fontAlgn="t"/>
                      <a:r>
                        <a:rPr lang="en-US" sz="1400" b="1">
                          <a:solidFill>
                            <a:srgbClr val="000000"/>
                          </a:solidFill>
                          <a:effectLst/>
                          <a:latin typeface="Arial" panose="020B0604020202020204" pitchFamily="34" charset="0"/>
                          <a:cs typeface="Arial" panose="020B0604020202020204" pitchFamily="34" charset="0"/>
                        </a:rPr>
                        <a:t>Constructor</a:t>
                      </a:r>
                    </a:p>
                  </a:txBody>
                  <a:tcPr marL="76200" marR="76200" marT="76200" marB="76200">
                    <a:lnL w="6350" cap="flat" cmpd="sng" algn="ctr">
                      <a:solidFill>
                        <a:srgbClr val="205C5C"/>
                      </a:solidFill>
                      <a:prstDash val="solid"/>
                      <a:round/>
                      <a:headEnd type="none" w="med" len="med"/>
                      <a:tailEnd type="none" w="med" len="med"/>
                    </a:lnL>
                    <a:lnR w="6350" cap="flat" cmpd="sng" algn="ctr">
                      <a:solidFill>
                        <a:srgbClr val="205C5C"/>
                      </a:solidFill>
                      <a:prstDash val="solid"/>
                      <a:round/>
                      <a:headEnd type="none" w="med" len="med"/>
                      <a:tailEnd type="none" w="med" len="med"/>
                    </a:lnR>
                    <a:lnT w="6350" cap="flat" cmpd="sng" algn="ctr">
                      <a:solidFill>
                        <a:srgbClr val="205C5C"/>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400" b="1">
                          <a:solidFill>
                            <a:srgbClr val="000000"/>
                          </a:solidFill>
                          <a:effectLst/>
                          <a:latin typeface="Arial" panose="020B0604020202020204" pitchFamily="34" charset="0"/>
                          <a:cs typeface="Arial" panose="020B0604020202020204" pitchFamily="34" charset="0"/>
                        </a:rPr>
                        <a:t>Description</a:t>
                      </a:r>
                    </a:p>
                  </a:txBody>
                  <a:tcPr marL="76200" marR="76200" marT="76200" marB="76200">
                    <a:lnL w="6350" cap="flat" cmpd="sng" algn="ctr">
                      <a:solidFill>
                        <a:srgbClr val="205C5C"/>
                      </a:solidFill>
                      <a:prstDash val="solid"/>
                      <a:round/>
                      <a:headEnd type="none" w="med" len="med"/>
                      <a:tailEnd type="none" w="med" len="med"/>
                    </a:lnL>
                    <a:lnR w="6350" cap="flat" cmpd="sng" algn="ctr">
                      <a:solidFill>
                        <a:srgbClr val="205C5C"/>
                      </a:solidFill>
                      <a:prstDash val="solid"/>
                      <a:round/>
                      <a:headEnd type="none" w="med" len="med"/>
                      <a:tailEnd type="none" w="med" len="med"/>
                    </a:lnR>
                    <a:lnT w="6350" cap="flat" cmpd="sng" algn="ctr">
                      <a:solidFill>
                        <a:srgbClr val="205C5C"/>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641065493"/>
                  </a:ext>
                </a:extLst>
              </a:tr>
              <a:tr h="0">
                <a:tc>
                  <a:txBody>
                    <a:bodyPr/>
                    <a:lstStyle/>
                    <a:p>
                      <a:pPr algn="l" fontAlgn="t"/>
                      <a:r>
                        <a:rPr lang="en-US" sz="1400">
                          <a:solidFill>
                            <a:schemeClr val="tx2">
                              <a:lumMod val="60000"/>
                              <a:lumOff val="40000"/>
                            </a:schemeClr>
                          </a:solidFill>
                          <a:effectLst/>
                          <a:latin typeface="Arial" panose="020B0604020202020204" pitchFamily="34" charset="0"/>
                          <a:cs typeface="Arial" panose="020B0604020202020204" pitchFamily="34" charset="0"/>
                        </a:rPr>
                        <a:t>ArrayList</a:t>
                      </a:r>
                      <a:r>
                        <a:rPr lang="en-US" sz="1400">
                          <a:solidFill>
                            <a:srgbClr val="000000"/>
                          </a:solidFill>
                          <a:effectLst/>
                          <a:latin typeface="Arial" panose="020B0604020202020204" pitchFamily="34" charset="0"/>
                          <a:cs typeface="Arial" panose="020B0604020202020204" pitchFamily="34" charset="0"/>
                        </a:rPr>
                        <a: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400">
                          <a:solidFill>
                            <a:srgbClr val="000000"/>
                          </a:solidFill>
                          <a:effectLst/>
                          <a:latin typeface="Arial" panose="020B0604020202020204" pitchFamily="34" charset="0"/>
                          <a:cs typeface="Arial" panose="020B0604020202020204" pitchFamily="34" charset="0"/>
                        </a:rPr>
                        <a:t>It is used to build an empty array list.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622285335"/>
                  </a:ext>
                </a:extLst>
              </a:tr>
              <a:tr h="0">
                <a:tc>
                  <a:txBody>
                    <a:bodyPr/>
                    <a:lstStyle/>
                    <a:p>
                      <a:pPr algn="l" fontAlgn="t"/>
                      <a:r>
                        <a:rPr lang="en-US" sz="1400">
                          <a:solidFill>
                            <a:schemeClr val="tx2">
                              <a:lumMod val="60000"/>
                              <a:lumOff val="40000"/>
                            </a:schemeClr>
                          </a:solidFill>
                          <a:effectLst/>
                          <a:latin typeface="Arial" panose="020B0604020202020204" pitchFamily="34" charset="0"/>
                          <a:cs typeface="Arial" panose="020B0604020202020204" pitchFamily="34" charset="0"/>
                        </a:rPr>
                        <a:t>ArrayList</a:t>
                      </a:r>
                      <a:r>
                        <a:rPr lang="en-US" sz="1400">
                          <a:solidFill>
                            <a:srgbClr val="000000"/>
                          </a:solidFill>
                          <a:effectLst/>
                          <a:latin typeface="Arial" panose="020B0604020202020204" pitchFamily="34" charset="0"/>
                          <a:cs typeface="Arial" panose="020B0604020202020204" pitchFamily="34" charset="0"/>
                        </a:rPr>
                        <a:t>(Collection&lt;? extends E&gt; c)</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400">
                          <a:solidFill>
                            <a:srgbClr val="000000"/>
                          </a:solidFill>
                          <a:effectLst/>
                          <a:latin typeface="Arial" panose="020B0604020202020204" pitchFamily="34" charset="0"/>
                          <a:cs typeface="Arial" panose="020B0604020202020204" pitchFamily="34" charset="0"/>
                        </a:rPr>
                        <a:t>It is used to build an array list that is initialized with the elements of the collection c.</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28361018"/>
                  </a:ext>
                </a:extLst>
              </a:tr>
              <a:tr h="0">
                <a:tc>
                  <a:txBody>
                    <a:bodyPr/>
                    <a:lstStyle/>
                    <a:p>
                      <a:pPr algn="l" fontAlgn="t"/>
                      <a:r>
                        <a:rPr lang="en-US" sz="1400">
                          <a:solidFill>
                            <a:schemeClr val="tx2">
                              <a:lumMod val="60000"/>
                              <a:lumOff val="40000"/>
                            </a:schemeClr>
                          </a:solidFill>
                          <a:effectLst/>
                          <a:latin typeface="Arial" panose="020B0604020202020204" pitchFamily="34" charset="0"/>
                          <a:cs typeface="Arial" panose="020B0604020202020204" pitchFamily="34" charset="0"/>
                        </a:rPr>
                        <a:t>ArrayList</a:t>
                      </a:r>
                      <a:r>
                        <a:rPr lang="en-US" sz="1400">
                          <a:solidFill>
                            <a:srgbClr val="000000"/>
                          </a:solidFill>
                          <a:effectLst/>
                          <a:latin typeface="Arial" panose="020B0604020202020204" pitchFamily="34" charset="0"/>
                          <a:cs typeface="Arial" panose="020B0604020202020204" pitchFamily="34" charset="0"/>
                        </a:rPr>
                        <a:t>(int capacity)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400">
                          <a:solidFill>
                            <a:srgbClr val="000000"/>
                          </a:solidFill>
                          <a:effectLst/>
                          <a:latin typeface="Arial" panose="020B0604020202020204" pitchFamily="34" charset="0"/>
                          <a:cs typeface="Arial" panose="020B0604020202020204" pitchFamily="34" charset="0"/>
                        </a:rPr>
                        <a:t>It is used to build an array list that has the specified initial capacity.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44494109"/>
                  </a:ext>
                </a:extLst>
              </a:tr>
              <a:tr h="0">
                <a:tc>
                  <a:txBody>
                    <a:bodyPr/>
                    <a:lstStyle/>
                    <a:p>
                      <a:pPr marL="0" algn="l" defTabSz="457200" rtl="0" eaLnBrk="1" fontAlgn="t" latinLnBrk="0" hangingPunct="1"/>
                      <a:r>
                        <a:rPr lang="en-GB" sz="1400" b="1" kern="1200">
                          <a:solidFill>
                            <a:srgbClr val="000000"/>
                          </a:solidFill>
                          <a:effectLst/>
                          <a:latin typeface="Arial" panose="020B0604020202020204" pitchFamily="34" charset="0"/>
                          <a:ea typeface="+mn-ea"/>
                          <a:cs typeface="Arial" panose="020B0604020202020204" pitchFamily="34" charset="0"/>
                        </a:rPr>
                        <a:t>Method</a:t>
                      </a:r>
                      <a:endParaRPr lang="en-US" sz="1400" b="1" kern="1200">
                        <a:solidFill>
                          <a:srgbClr val="000000"/>
                        </a:solidFill>
                        <a:effectLst/>
                        <a:latin typeface="Arial" panose="020B0604020202020204" pitchFamily="34" charset="0"/>
                        <a:ea typeface="+mn-ea"/>
                        <a:cs typeface="Arial" panose="020B0604020202020204" pitchFamily="34" charset="0"/>
                      </a:endParaRP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chemeClr val="bg2">
                        <a:lumMod val="50000"/>
                      </a:schemeClr>
                    </a:solidFill>
                  </a:tcPr>
                </a:tc>
                <a:tc>
                  <a:txBody>
                    <a:bodyPr/>
                    <a:lstStyle/>
                    <a:p>
                      <a:pPr marL="0" algn="l" defTabSz="457200" rtl="0" eaLnBrk="1" fontAlgn="t" latinLnBrk="0" hangingPunct="1"/>
                      <a:r>
                        <a:rPr lang="en-US" sz="1400" b="1">
                          <a:solidFill>
                            <a:srgbClr val="000000"/>
                          </a:solidFill>
                          <a:effectLst/>
                          <a:latin typeface="Arial" panose="020B0604020202020204" pitchFamily="34" charset="0"/>
                          <a:cs typeface="Arial" panose="020B0604020202020204" pitchFamily="34" charset="0"/>
                        </a:rPr>
                        <a:t>Description</a:t>
                      </a:r>
                      <a:endParaRPr lang="en-GB" sz="1400" b="1" kern="1200">
                        <a:solidFill>
                          <a:srgbClr val="000000"/>
                        </a:solidFill>
                        <a:effectLst/>
                        <a:latin typeface="Arial" panose="020B0604020202020204" pitchFamily="34" charset="0"/>
                        <a:ea typeface="+mn-ea"/>
                        <a:cs typeface="Arial" panose="020B0604020202020204" pitchFamily="34" charset="0"/>
                      </a:endParaRP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1867775516"/>
                  </a:ext>
                </a:extLst>
              </a:tr>
              <a:tr h="0">
                <a:tc>
                  <a:txBody>
                    <a:bodyPr/>
                    <a:lstStyle/>
                    <a:p>
                      <a:pPr algn="l" fontAlgn="t"/>
                      <a:r>
                        <a:rPr lang="en-GB" sz="1400">
                          <a:solidFill>
                            <a:srgbClr val="000000"/>
                          </a:solidFill>
                          <a:effectLst/>
                          <a:latin typeface="Arial" panose="020B0604020202020204" pitchFamily="34" charset="0"/>
                          <a:cs typeface="Arial" panose="020B0604020202020204" pitchFamily="34" charset="0"/>
                        </a:rPr>
                        <a:t>void </a:t>
                      </a:r>
                      <a:r>
                        <a:rPr lang="en-GB" sz="1400" u="none" strike="noStrike">
                          <a:solidFill>
                            <a:srgbClr val="008000"/>
                          </a:solidFill>
                          <a:effectLst/>
                          <a:latin typeface="Arial" panose="020B0604020202020204" pitchFamily="34" charset="0"/>
                          <a:cs typeface="Arial" panose="020B0604020202020204" pitchFamily="34" charset="0"/>
                        </a:rPr>
                        <a:t>add</a:t>
                      </a:r>
                      <a:r>
                        <a:rPr lang="en-GB" sz="1400">
                          <a:solidFill>
                            <a:srgbClr val="000000"/>
                          </a:solidFill>
                          <a:effectLst/>
                          <a:latin typeface="Arial" panose="020B0604020202020204" pitchFamily="34" charset="0"/>
                          <a:cs typeface="Arial" panose="020B0604020202020204" pitchFamily="34" charset="0"/>
                        </a:rPr>
                        <a:t>(int index, E element)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400">
                          <a:solidFill>
                            <a:srgbClr val="000000"/>
                          </a:solidFill>
                          <a:effectLst/>
                          <a:latin typeface="Arial" panose="020B0604020202020204" pitchFamily="34" charset="0"/>
                          <a:cs typeface="Arial" panose="020B0604020202020204" pitchFamily="34" charset="0"/>
                        </a:rPr>
                        <a:t>It is used to insert the specified element at the specified position in a list.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536342174"/>
                  </a:ext>
                </a:extLst>
              </a:tr>
              <a:tr h="477578">
                <a:tc>
                  <a:txBody>
                    <a:bodyPr/>
                    <a:lstStyle/>
                    <a:p>
                      <a:pPr algn="l" fontAlgn="t"/>
                      <a:r>
                        <a:rPr lang="en-US" sz="1400">
                          <a:solidFill>
                            <a:srgbClr val="000000"/>
                          </a:solidFill>
                          <a:effectLst/>
                          <a:latin typeface="Arial" panose="020B0604020202020204" pitchFamily="34" charset="0"/>
                          <a:cs typeface="Arial" panose="020B0604020202020204" pitchFamily="34" charset="0"/>
                        </a:rPr>
                        <a:t>boolean </a:t>
                      </a:r>
                      <a:r>
                        <a:rPr lang="en-US" sz="1400" u="none" strike="noStrike">
                          <a:solidFill>
                            <a:srgbClr val="008000"/>
                          </a:solidFill>
                          <a:effectLst/>
                          <a:latin typeface="Arial" panose="020B0604020202020204" pitchFamily="34" charset="0"/>
                          <a:cs typeface="Arial" panose="020B0604020202020204" pitchFamily="34" charset="0"/>
                        </a:rPr>
                        <a:t>add</a:t>
                      </a:r>
                      <a:r>
                        <a:rPr lang="en-US" sz="1400">
                          <a:solidFill>
                            <a:srgbClr val="000000"/>
                          </a:solidFill>
                          <a:effectLst/>
                          <a:latin typeface="Arial" panose="020B0604020202020204" pitchFamily="34" charset="0"/>
                          <a:cs typeface="Arial" panose="020B0604020202020204" pitchFamily="34" charset="0"/>
                        </a:rPr>
                        <a:t>(E 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noFill/>
                  </a:tcPr>
                </a:tc>
                <a:tc>
                  <a:txBody>
                    <a:bodyPr/>
                    <a:lstStyle/>
                    <a:p>
                      <a:pPr algn="just" fontAlgn="t"/>
                      <a:r>
                        <a:rPr lang="en-GB" sz="1400">
                          <a:solidFill>
                            <a:srgbClr val="000000"/>
                          </a:solidFill>
                          <a:effectLst/>
                          <a:latin typeface="Arial" panose="020B0604020202020204" pitchFamily="34" charset="0"/>
                          <a:cs typeface="Arial" panose="020B0604020202020204" pitchFamily="34" charset="0"/>
                        </a:rPr>
                        <a:t>It is used to append the specified element at the end of a list.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noFill/>
                  </a:tcPr>
                </a:tc>
                <a:extLst>
                  <a:ext uri="{0D108BD9-81ED-4DB2-BD59-A6C34878D82A}">
                    <a16:rowId xmlns:a16="http://schemas.microsoft.com/office/drawing/2014/main" val="3411999440"/>
                  </a:ext>
                </a:extLst>
              </a:tr>
              <a:tr h="0">
                <a:tc>
                  <a:txBody>
                    <a:bodyPr/>
                    <a:lstStyle/>
                    <a:p>
                      <a:pPr algn="l" fontAlgn="t"/>
                      <a:r>
                        <a:rPr lang="en-GB" sz="1400">
                          <a:solidFill>
                            <a:srgbClr val="000000"/>
                          </a:solidFill>
                          <a:effectLst/>
                          <a:latin typeface="Arial" panose="020B0604020202020204" pitchFamily="34" charset="0"/>
                          <a:cs typeface="Arial" panose="020B0604020202020204" pitchFamily="34" charset="0"/>
                        </a:rPr>
                        <a:t>boolean </a:t>
                      </a:r>
                      <a:r>
                        <a:rPr lang="en-GB" sz="1400" u="none" strike="noStrike">
                          <a:solidFill>
                            <a:srgbClr val="008000"/>
                          </a:solidFill>
                          <a:effectLst/>
                          <a:latin typeface="Arial" panose="020B0604020202020204" pitchFamily="34" charset="0"/>
                          <a:cs typeface="Arial" panose="020B0604020202020204" pitchFamily="34" charset="0"/>
                        </a:rPr>
                        <a:t>addAll</a:t>
                      </a:r>
                      <a:r>
                        <a:rPr lang="en-GB" sz="1400">
                          <a:solidFill>
                            <a:srgbClr val="000000"/>
                          </a:solidFill>
                          <a:effectLst/>
                          <a:latin typeface="Arial" panose="020B0604020202020204" pitchFamily="34" charset="0"/>
                          <a:cs typeface="Arial" panose="020B0604020202020204" pitchFamily="34" charset="0"/>
                        </a:rPr>
                        <a:t>(Collection&lt;? extends E&gt; c)</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400">
                          <a:solidFill>
                            <a:srgbClr val="000000"/>
                          </a:solidFill>
                          <a:effectLst/>
                          <a:latin typeface="Arial" panose="020B0604020202020204" pitchFamily="34" charset="0"/>
                          <a:cs typeface="Arial" panose="020B0604020202020204" pitchFamily="34" charset="0"/>
                        </a:rPr>
                        <a:t>It is used to append all of the elements in the specified collection to the end of this list, in the order that they are returned by the specified collection's iterator.</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885348195"/>
                  </a:ext>
                </a:extLst>
              </a:tr>
              <a:tr h="569514">
                <a:tc>
                  <a:txBody>
                    <a:bodyPr/>
                    <a:lstStyle/>
                    <a:p>
                      <a:pPr algn="l" fontAlgn="t"/>
                      <a:r>
                        <a:rPr lang="en-US" sz="1400">
                          <a:solidFill>
                            <a:srgbClr val="000000"/>
                          </a:solidFill>
                          <a:effectLst/>
                          <a:latin typeface="Arial" panose="020B0604020202020204" pitchFamily="34" charset="0"/>
                          <a:cs typeface="Arial" panose="020B0604020202020204" pitchFamily="34" charset="0"/>
                        </a:rPr>
                        <a:t>E get(int index)</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400">
                          <a:solidFill>
                            <a:srgbClr val="000000"/>
                          </a:solidFill>
                          <a:effectLst/>
                          <a:latin typeface="Arial" panose="020B0604020202020204" pitchFamily="34" charset="0"/>
                          <a:cs typeface="Arial" panose="020B0604020202020204" pitchFamily="34" charset="0"/>
                        </a:rPr>
                        <a:t>It is used to fetch the element from the particular position of the list.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489717915"/>
                  </a:ext>
                </a:extLst>
              </a:tr>
              <a:tr h="512956">
                <a:tc>
                  <a:txBody>
                    <a:bodyPr/>
                    <a:lstStyle/>
                    <a:p>
                      <a:pPr algn="l" fontAlgn="t"/>
                      <a:r>
                        <a:rPr lang="en-US" sz="1400">
                          <a:solidFill>
                            <a:srgbClr val="000000"/>
                          </a:solidFill>
                          <a:effectLst/>
                          <a:latin typeface="Arial" panose="020B0604020202020204" pitchFamily="34" charset="0"/>
                          <a:cs typeface="Arial" panose="020B0604020202020204" pitchFamily="34" charset="0"/>
                        </a:rPr>
                        <a:t>boolean isEmpty()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400">
                          <a:solidFill>
                            <a:srgbClr val="000000"/>
                          </a:solidFill>
                          <a:effectLst/>
                          <a:latin typeface="Arial" panose="020B0604020202020204" pitchFamily="34" charset="0"/>
                          <a:cs typeface="Arial" panose="020B0604020202020204" pitchFamily="34" charset="0"/>
                        </a:rPr>
                        <a:t>It returns true if the list is empty, otherwise false.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471191686"/>
                  </a:ext>
                </a:extLst>
              </a:tr>
              <a:tr h="0">
                <a:tc>
                  <a:txBody>
                    <a:bodyPr/>
                    <a:lstStyle/>
                    <a:p>
                      <a:pPr algn="l" fontAlgn="t"/>
                      <a:r>
                        <a:rPr lang="en-US" sz="1400">
                          <a:solidFill>
                            <a:srgbClr val="000000"/>
                          </a:solidFill>
                          <a:effectLst/>
                          <a:latin typeface="Arial" panose="020B0604020202020204" pitchFamily="34" charset="0"/>
                          <a:cs typeface="Arial" panose="020B0604020202020204" pitchFamily="34" charset="0"/>
                        </a:rPr>
                        <a:t>boolean contains(Object o)</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400">
                          <a:solidFill>
                            <a:srgbClr val="000000"/>
                          </a:solidFill>
                          <a:effectLst/>
                          <a:latin typeface="Arial" panose="020B0604020202020204" pitchFamily="34" charset="0"/>
                          <a:cs typeface="Arial" panose="020B0604020202020204" pitchFamily="34" charset="0"/>
                        </a:rPr>
                        <a:t>It returns true if the list contains the specified element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546871566"/>
                  </a:ext>
                </a:extLst>
              </a:tr>
            </a:tbl>
          </a:graphicData>
        </a:graphic>
      </p:graphicFrame>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31</a:t>
            </a:fld>
            <a:endParaRPr lang="en-US"/>
          </a:p>
        </p:txBody>
      </p:sp>
    </p:spTree>
    <p:extLst>
      <p:ext uri="{BB962C8B-B14F-4D97-AF65-F5344CB8AC3E}">
        <p14:creationId xmlns:p14="http://schemas.microsoft.com/office/powerpoint/2010/main" val="21072019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a:t>Main methods of ArrayList</a:t>
            </a:r>
            <a:endParaRPr lang="en-US" sz="320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078372132"/>
              </p:ext>
            </p:extLst>
          </p:nvPr>
        </p:nvGraphicFramePr>
        <p:xfrm>
          <a:off x="144963" y="822406"/>
          <a:ext cx="8859646" cy="5334000"/>
        </p:xfrm>
        <a:graphic>
          <a:graphicData uri="http://schemas.openxmlformats.org/drawingml/2006/table">
            <a:tbl>
              <a:tblPr/>
              <a:tblGrid>
                <a:gridCol w="3635300">
                  <a:extLst>
                    <a:ext uri="{9D8B030D-6E8A-4147-A177-3AD203B41FA5}">
                      <a16:colId xmlns:a16="http://schemas.microsoft.com/office/drawing/2014/main" val="4205797040"/>
                    </a:ext>
                  </a:extLst>
                </a:gridCol>
                <a:gridCol w="5224346">
                  <a:extLst>
                    <a:ext uri="{9D8B030D-6E8A-4147-A177-3AD203B41FA5}">
                      <a16:colId xmlns:a16="http://schemas.microsoft.com/office/drawing/2014/main" val="2638140321"/>
                    </a:ext>
                  </a:extLst>
                </a:gridCol>
              </a:tblGrid>
              <a:tr h="0">
                <a:tc>
                  <a:txBody>
                    <a:bodyPr/>
                    <a:lstStyle/>
                    <a:p>
                      <a:pPr algn="l" fontAlgn="t"/>
                      <a:r>
                        <a:rPr lang="en-US" sz="1400" b="1">
                          <a:solidFill>
                            <a:srgbClr val="000000"/>
                          </a:solidFill>
                          <a:effectLst/>
                          <a:latin typeface="Arial" panose="020B0604020202020204" pitchFamily="34" charset="0"/>
                          <a:cs typeface="Arial" panose="020B0604020202020204" pitchFamily="34" charset="0"/>
                        </a:rPr>
                        <a:t>Method</a:t>
                      </a:r>
                    </a:p>
                  </a:txBody>
                  <a:tcPr marL="76200" marR="76200" marT="76200" marB="76200">
                    <a:lnL w="6350" cap="flat" cmpd="sng" algn="ctr">
                      <a:solidFill>
                        <a:srgbClr val="205C5C"/>
                      </a:solidFill>
                      <a:prstDash val="solid"/>
                      <a:round/>
                      <a:headEnd type="none" w="med" len="med"/>
                      <a:tailEnd type="none" w="med" len="med"/>
                    </a:lnL>
                    <a:lnR w="6350" cap="flat" cmpd="sng" algn="ctr">
                      <a:solidFill>
                        <a:srgbClr val="205C5C"/>
                      </a:solidFill>
                      <a:prstDash val="solid"/>
                      <a:round/>
                      <a:headEnd type="none" w="med" len="med"/>
                      <a:tailEnd type="none" w="med" len="med"/>
                    </a:lnR>
                    <a:lnT w="6350" cap="flat" cmpd="sng" algn="ctr">
                      <a:solidFill>
                        <a:srgbClr val="205C5C"/>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400" b="1">
                          <a:solidFill>
                            <a:srgbClr val="000000"/>
                          </a:solidFill>
                          <a:effectLst/>
                          <a:latin typeface="Arial" panose="020B0604020202020204" pitchFamily="34" charset="0"/>
                          <a:cs typeface="Arial" panose="020B0604020202020204" pitchFamily="34" charset="0"/>
                        </a:rPr>
                        <a:t>Description</a:t>
                      </a:r>
                    </a:p>
                  </a:txBody>
                  <a:tcPr marL="76200" marR="76200" marT="76200" marB="76200">
                    <a:lnL w="6350" cap="flat" cmpd="sng" algn="ctr">
                      <a:solidFill>
                        <a:srgbClr val="205C5C"/>
                      </a:solidFill>
                      <a:prstDash val="solid"/>
                      <a:round/>
                      <a:headEnd type="none" w="med" len="med"/>
                      <a:tailEnd type="none" w="med" len="med"/>
                    </a:lnL>
                    <a:lnR w="6350" cap="flat" cmpd="sng" algn="ctr">
                      <a:solidFill>
                        <a:srgbClr val="205C5C"/>
                      </a:solidFill>
                      <a:prstDash val="solid"/>
                      <a:round/>
                      <a:headEnd type="none" w="med" len="med"/>
                      <a:tailEnd type="none" w="med" len="med"/>
                    </a:lnR>
                    <a:lnT w="6350" cap="flat" cmpd="sng" algn="ctr">
                      <a:solidFill>
                        <a:srgbClr val="205C5C"/>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641065493"/>
                  </a:ext>
                </a:extLst>
              </a:tr>
              <a:tr h="528320">
                <a:tc>
                  <a:txBody>
                    <a:bodyPr/>
                    <a:lstStyle/>
                    <a:p>
                      <a:pPr algn="l" fontAlgn="t"/>
                      <a:r>
                        <a:rPr lang="en-US" sz="1400">
                          <a:solidFill>
                            <a:srgbClr val="000000"/>
                          </a:solidFill>
                          <a:effectLst/>
                          <a:latin typeface="Arial" panose="020B0604020202020204" pitchFamily="34" charset="0"/>
                          <a:cs typeface="Arial" panose="020B0604020202020204" pitchFamily="34" charset="0"/>
                        </a:rPr>
                        <a:t>int indexOf(Object o)</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400">
                          <a:solidFill>
                            <a:srgbClr val="000000"/>
                          </a:solidFill>
                          <a:effectLst/>
                          <a:latin typeface="Arial" panose="020B0604020202020204" pitchFamily="34" charset="0"/>
                          <a:cs typeface="Arial" panose="020B0604020202020204" pitchFamily="34" charset="0"/>
                        </a:rPr>
                        <a:t>It is used to return the index in this list of the first occurrence of the specified element, or -1 if the List does not contain this element.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512303886"/>
                  </a:ext>
                </a:extLst>
              </a:tr>
              <a:tr h="528320">
                <a:tc>
                  <a:txBody>
                    <a:bodyPr/>
                    <a:lstStyle/>
                    <a:p>
                      <a:pPr algn="l" fontAlgn="t"/>
                      <a:r>
                        <a:rPr lang="en-US" sz="1400">
                          <a:solidFill>
                            <a:srgbClr val="000000"/>
                          </a:solidFill>
                          <a:effectLst/>
                          <a:latin typeface="Arial" panose="020B0604020202020204" pitchFamily="34" charset="0"/>
                          <a:cs typeface="Arial" panose="020B0604020202020204" pitchFamily="34" charset="0"/>
                        </a:rPr>
                        <a:t>E remove(int index)</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400">
                          <a:solidFill>
                            <a:srgbClr val="000000"/>
                          </a:solidFill>
                          <a:effectLst/>
                          <a:latin typeface="Arial" panose="020B0604020202020204" pitchFamily="34" charset="0"/>
                          <a:cs typeface="Arial" panose="020B0604020202020204" pitchFamily="34" charset="0"/>
                        </a:rPr>
                        <a:t>It is used to remove the element present at the specified position in the list.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622285335"/>
                  </a:ext>
                </a:extLst>
              </a:tr>
              <a:tr h="528320">
                <a:tc>
                  <a:txBody>
                    <a:bodyPr/>
                    <a:lstStyle/>
                    <a:p>
                      <a:pPr algn="l" fontAlgn="t"/>
                      <a:r>
                        <a:rPr lang="en-US" sz="1400">
                          <a:solidFill>
                            <a:srgbClr val="000000"/>
                          </a:solidFill>
                          <a:effectLst/>
                          <a:latin typeface="Arial" panose="020B0604020202020204" pitchFamily="34" charset="0"/>
                          <a:cs typeface="Arial" panose="020B0604020202020204" pitchFamily="34" charset="0"/>
                        </a:rPr>
                        <a:t>boolean </a:t>
                      </a:r>
                      <a:r>
                        <a:rPr lang="en-US" sz="1400" u="none" strike="noStrike">
                          <a:solidFill>
                            <a:srgbClr val="008000"/>
                          </a:solidFill>
                          <a:effectLst/>
                          <a:latin typeface="Arial" panose="020B0604020202020204" pitchFamily="34" charset="0"/>
                          <a:cs typeface="Arial" panose="020B0604020202020204" pitchFamily="34" charset="0"/>
                        </a:rPr>
                        <a:t>remove</a:t>
                      </a:r>
                      <a:r>
                        <a:rPr lang="en-US" sz="1400">
                          <a:solidFill>
                            <a:srgbClr val="000000"/>
                          </a:solidFill>
                          <a:effectLst/>
                          <a:latin typeface="Arial" panose="020B0604020202020204" pitchFamily="34" charset="0"/>
                          <a:cs typeface="Arial" panose="020B0604020202020204" pitchFamily="34" charset="0"/>
                        </a:rPr>
                        <a:t>(Object o)</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400">
                          <a:solidFill>
                            <a:srgbClr val="000000"/>
                          </a:solidFill>
                          <a:effectLst/>
                          <a:latin typeface="Arial" panose="020B0604020202020204" pitchFamily="34" charset="0"/>
                          <a:cs typeface="Arial" panose="020B0604020202020204" pitchFamily="34" charset="0"/>
                        </a:rPr>
                        <a:t>It is used to remove the first occurrence of the specified element.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28361018"/>
                  </a:ext>
                </a:extLst>
              </a:tr>
              <a:tr h="528320">
                <a:tc>
                  <a:txBody>
                    <a:bodyPr/>
                    <a:lstStyle/>
                    <a:p>
                      <a:pPr algn="l" fontAlgn="t"/>
                      <a:r>
                        <a:rPr lang="en-US" sz="1400">
                          <a:solidFill>
                            <a:srgbClr val="000000"/>
                          </a:solidFill>
                          <a:effectLst/>
                          <a:latin typeface="Arial" panose="020B0604020202020204" pitchFamily="34" charset="0"/>
                          <a:cs typeface="Arial" panose="020B0604020202020204" pitchFamily="34" charset="0"/>
                        </a:rPr>
                        <a:t>boolean </a:t>
                      </a:r>
                      <a:r>
                        <a:rPr lang="en-US" sz="1400" u="none" strike="noStrike">
                          <a:solidFill>
                            <a:srgbClr val="008000"/>
                          </a:solidFill>
                          <a:effectLst/>
                          <a:latin typeface="Arial" panose="020B0604020202020204" pitchFamily="34" charset="0"/>
                          <a:cs typeface="Arial" panose="020B0604020202020204" pitchFamily="34" charset="0"/>
                        </a:rPr>
                        <a:t>removeAll</a:t>
                      </a:r>
                      <a:r>
                        <a:rPr lang="en-US" sz="1400">
                          <a:solidFill>
                            <a:srgbClr val="000000"/>
                          </a:solidFill>
                          <a:effectLst/>
                          <a:latin typeface="Arial" panose="020B0604020202020204" pitchFamily="34" charset="0"/>
                          <a:cs typeface="Arial" panose="020B0604020202020204" pitchFamily="34" charset="0"/>
                        </a:rPr>
                        <a:t>(Collection&lt;?&gt; c)</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400">
                          <a:solidFill>
                            <a:srgbClr val="000000"/>
                          </a:solidFill>
                          <a:effectLst/>
                          <a:latin typeface="Arial" panose="020B0604020202020204" pitchFamily="34" charset="0"/>
                          <a:cs typeface="Arial" panose="020B0604020202020204" pitchFamily="34" charset="0"/>
                        </a:rPr>
                        <a:t>It is used to remove all the elements from the list.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44494109"/>
                  </a:ext>
                </a:extLst>
              </a:tr>
              <a:tr h="528320">
                <a:tc>
                  <a:txBody>
                    <a:bodyPr/>
                    <a:lstStyle/>
                    <a:p>
                      <a:pPr algn="l" fontAlgn="t"/>
                      <a:r>
                        <a:rPr lang="en-US" sz="1400">
                          <a:solidFill>
                            <a:srgbClr val="000000"/>
                          </a:solidFill>
                          <a:effectLst/>
                          <a:latin typeface="Arial" panose="020B0604020202020204" pitchFamily="34" charset="0"/>
                          <a:cs typeface="Arial" panose="020B0604020202020204" pitchFamily="34" charset="0"/>
                        </a:rPr>
                        <a:t>boolean removeIf(Predicate&lt;? super E&gt; filter)</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400">
                          <a:solidFill>
                            <a:srgbClr val="000000"/>
                          </a:solidFill>
                          <a:effectLst/>
                          <a:latin typeface="Arial" panose="020B0604020202020204" pitchFamily="34" charset="0"/>
                          <a:cs typeface="Arial" panose="020B0604020202020204" pitchFamily="34" charset="0"/>
                        </a:rPr>
                        <a:t>It is used to remove all the elements from the list that satisfies the given predicate.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536342174"/>
                  </a:ext>
                </a:extLst>
              </a:tr>
              <a:tr h="528320">
                <a:tc>
                  <a:txBody>
                    <a:bodyPr/>
                    <a:lstStyle/>
                    <a:p>
                      <a:pPr algn="l" fontAlgn="t"/>
                      <a:r>
                        <a:rPr lang="en-GB" sz="1400">
                          <a:solidFill>
                            <a:srgbClr val="000000"/>
                          </a:solidFill>
                          <a:effectLst/>
                          <a:latin typeface="Arial" panose="020B0604020202020204" pitchFamily="34" charset="0"/>
                          <a:cs typeface="Arial" panose="020B0604020202020204" pitchFamily="34" charset="0"/>
                        </a:rPr>
                        <a:t>protected void </a:t>
                      </a:r>
                      <a:r>
                        <a:rPr lang="en-GB" sz="1400" u="none" strike="noStrike">
                          <a:solidFill>
                            <a:srgbClr val="008000"/>
                          </a:solidFill>
                          <a:effectLst/>
                          <a:latin typeface="Arial" panose="020B0604020202020204" pitchFamily="34" charset="0"/>
                          <a:cs typeface="Arial" panose="020B0604020202020204" pitchFamily="34" charset="0"/>
                        </a:rPr>
                        <a:t>removeRange</a:t>
                      </a:r>
                      <a:r>
                        <a:rPr lang="en-GB" sz="1400">
                          <a:solidFill>
                            <a:srgbClr val="000000"/>
                          </a:solidFill>
                          <a:effectLst/>
                          <a:latin typeface="Arial" panose="020B0604020202020204" pitchFamily="34" charset="0"/>
                          <a:cs typeface="Arial" panose="020B0604020202020204" pitchFamily="34" charset="0"/>
                        </a:rPr>
                        <a:t>(int fromIndex, int toIndex)</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400">
                          <a:solidFill>
                            <a:srgbClr val="000000"/>
                          </a:solidFill>
                          <a:effectLst/>
                          <a:latin typeface="Arial" panose="020B0604020202020204" pitchFamily="34" charset="0"/>
                          <a:cs typeface="Arial" panose="020B0604020202020204" pitchFamily="34" charset="0"/>
                        </a:rPr>
                        <a:t>It is used to remove all the elements lies within the given range.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411999440"/>
                  </a:ext>
                </a:extLst>
              </a:tr>
              <a:tr h="528320">
                <a:tc>
                  <a:txBody>
                    <a:bodyPr/>
                    <a:lstStyle/>
                    <a:p>
                      <a:pPr algn="l" fontAlgn="t"/>
                      <a:r>
                        <a:rPr lang="en-US" sz="1400">
                          <a:solidFill>
                            <a:srgbClr val="000000"/>
                          </a:solidFill>
                          <a:effectLst/>
                          <a:latin typeface="Arial" panose="020B0604020202020204" pitchFamily="34" charset="0"/>
                          <a:cs typeface="Arial" panose="020B0604020202020204" pitchFamily="34" charset="0"/>
                        </a:rPr>
                        <a:t>void </a:t>
                      </a:r>
                      <a:r>
                        <a:rPr lang="en-US" sz="1400" u="none" strike="noStrike">
                          <a:solidFill>
                            <a:srgbClr val="008000"/>
                          </a:solidFill>
                          <a:effectLst/>
                          <a:latin typeface="Arial" panose="020B0604020202020204" pitchFamily="34" charset="0"/>
                          <a:cs typeface="Arial" panose="020B0604020202020204" pitchFamily="34" charset="0"/>
                        </a:rPr>
                        <a:t>retainAll</a:t>
                      </a:r>
                      <a:r>
                        <a:rPr lang="en-US" sz="1400">
                          <a:solidFill>
                            <a:srgbClr val="000000"/>
                          </a:solidFill>
                          <a:effectLst/>
                          <a:latin typeface="Arial" panose="020B0604020202020204" pitchFamily="34" charset="0"/>
                          <a:cs typeface="Arial" panose="020B0604020202020204" pitchFamily="34" charset="0"/>
                        </a:rPr>
                        <a:t>(Collection&lt;?&gt; c)</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400">
                          <a:solidFill>
                            <a:srgbClr val="000000"/>
                          </a:solidFill>
                          <a:effectLst/>
                          <a:latin typeface="Arial" panose="020B0604020202020204" pitchFamily="34" charset="0"/>
                          <a:cs typeface="Arial" panose="020B0604020202020204" pitchFamily="34" charset="0"/>
                        </a:rPr>
                        <a:t>It is used to retain all the elements in the list that are present in the specified collection.</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885348195"/>
                  </a:ext>
                </a:extLst>
              </a:tr>
              <a:tr h="528320">
                <a:tc>
                  <a:txBody>
                    <a:bodyPr/>
                    <a:lstStyle/>
                    <a:p>
                      <a:pPr algn="l" fontAlgn="t"/>
                      <a:r>
                        <a:rPr lang="en-US" sz="1400">
                          <a:solidFill>
                            <a:srgbClr val="000000"/>
                          </a:solidFill>
                          <a:effectLst/>
                          <a:latin typeface="Arial" panose="020B0604020202020204" pitchFamily="34" charset="0"/>
                          <a:cs typeface="Arial" panose="020B0604020202020204" pitchFamily="34" charset="0"/>
                        </a:rPr>
                        <a:t>ist&lt;E&gt; subList(int fromIndex, int toIndex)</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400">
                          <a:solidFill>
                            <a:srgbClr val="000000"/>
                          </a:solidFill>
                          <a:effectLst/>
                          <a:latin typeface="Arial" panose="020B0604020202020204" pitchFamily="34" charset="0"/>
                          <a:cs typeface="Arial" panose="020B0604020202020204" pitchFamily="34" charset="0"/>
                        </a:rPr>
                        <a:t>It is used to fetch all the elements lies within the given range.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489717915"/>
                  </a:ext>
                </a:extLst>
              </a:tr>
              <a:tr h="528320">
                <a:tc>
                  <a:txBody>
                    <a:bodyPr/>
                    <a:lstStyle/>
                    <a:p>
                      <a:pPr algn="l" fontAlgn="t"/>
                      <a:r>
                        <a:rPr lang="en-US" sz="1400">
                          <a:solidFill>
                            <a:srgbClr val="000000"/>
                          </a:solidFill>
                          <a:effectLst/>
                          <a:latin typeface="Arial" panose="020B0604020202020204" pitchFamily="34" charset="0"/>
                          <a:cs typeface="Arial" panose="020B0604020202020204" pitchFamily="34" charset="0"/>
                        </a:rPr>
                        <a:t>int size()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400">
                          <a:solidFill>
                            <a:srgbClr val="000000"/>
                          </a:solidFill>
                          <a:effectLst/>
                          <a:latin typeface="Arial" panose="020B0604020202020204" pitchFamily="34" charset="0"/>
                          <a:cs typeface="Arial" panose="020B0604020202020204" pitchFamily="34" charset="0"/>
                        </a:rPr>
                        <a:t>It is used to return the number of elements present in the list.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471191686"/>
                  </a:ext>
                </a:extLst>
              </a:tr>
            </a:tbl>
          </a:graphicData>
        </a:graphic>
      </p:graphicFrame>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32</a:t>
            </a:fld>
            <a:endParaRPr lang="en-US"/>
          </a:p>
        </p:txBody>
      </p:sp>
    </p:spTree>
    <p:extLst>
      <p:ext uri="{BB962C8B-B14F-4D97-AF65-F5344CB8AC3E}">
        <p14:creationId xmlns:p14="http://schemas.microsoft.com/office/powerpoint/2010/main" val="14652773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1"/>
          <p:cNvSpPr>
            <a:spLocks noGrp="1"/>
          </p:cNvSpPr>
          <p:nvPr>
            <p:ph type="title"/>
          </p:nvPr>
        </p:nvSpPr>
        <p:spPr/>
        <p:txBody>
          <a:bodyPr>
            <a:normAutofit/>
          </a:bodyPr>
          <a:lstStyle/>
          <a:p>
            <a:pPr eaLnBrk="1" hangingPunct="1"/>
            <a:r>
              <a:rPr lang="en-US" altLang="en-US"/>
              <a:t>ArrayList: Input</a:t>
            </a:r>
          </a:p>
        </p:txBody>
      </p:sp>
      <p:sp>
        <p:nvSpPr>
          <p:cNvPr id="108547" name="Content Placeholder 2"/>
          <p:cNvSpPr>
            <a:spLocks noGrp="1"/>
          </p:cNvSpPr>
          <p:nvPr>
            <p:ph idx="1"/>
          </p:nvPr>
        </p:nvSpPr>
        <p:spPr/>
        <p:txBody>
          <a:bodyPr>
            <a:normAutofit/>
          </a:bodyPr>
          <a:lstStyle/>
          <a:p>
            <a:pPr algn="just">
              <a:buFont typeface="Wingdings" panose="05000000000000000000" pitchFamily="2" charset="2"/>
              <a:buNone/>
            </a:pPr>
            <a:r>
              <a:rPr lang="en-US" altLang="en-US" sz="2000" b="1">
                <a:solidFill>
                  <a:srgbClr val="7F0055"/>
                </a:solidFill>
                <a:latin typeface="Consolas" panose="020B0609020204030204" pitchFamily="49" charset="0"/>
              </a:rPr>
              <a:t>public</a:t>
            </a:r>
            <a:r>
              <a:rPr lang="en-US" altLang="en-US" sz="2000">
                <a:latin typeface="Consolas" panose="020B0609020204030204" pitchFamily="49" charset="0"/>
              </a:rPr>
              <a:t> </a:t>
            </a:r>
            <a:r>
              <a:rPr lang="en-US" altLang="en-US" sz="2000" b="1">
                <a:solidFill>
                  <a:srgbClr val="7F0055"/>
                </a:solidFill>
                <a:latin typeface="Consolas" panose="020B0609020204030204" pitchFamily="49" charset="0"/>
              </a:rPr>
              <a:t>class</a:t>
            </a:r>
            <a:r>
              <a:rPr lang="en-US" altLang="en-US" sz="2000">
                <a:latin typeface="Consolas" panose="020B0609020204030204" pitchFamily="49" charset="0"/>
              </a:rPr>
              <a:t> ListExample {</a:t>
            </a:r>
          </a:p>
          <a:p>
            <a:pPr algn="just">
              <a:buFont typeface="Wingdings" panose="05000000000000000000" pitchFamily="2" charset="2"/>
              <a:buNone/>
            </a:pPr>
            <a:r>
              <a:rPr lang="en-US" altLang="en-US" sz="2000" b="1">
                <a:solidFill>
                  <a:srgbClr val="7F0055"/>
                </a:solidFill>
                <a:latin typeface="Consolas" panose="020B0609020204030204" pitchFamily="49" charset="0"/>
              </a:rPr>
              <a:t>public</a:t>
            </a:r>
            <a:r>
              <a:rPr lang="en-US" altLang="en-US" sz="2000">
                <a:latin typeface="Consolas" panose="020B0609020204030204" pitchFamily="49" charset="0"/>
              </a:rPr>
              <a:t> </a:t>
            </a:r>
            <a:r>
              <a:rPr lang="en-US" altLang="en-US" sz="2000" b="1">
                <a:solidFill>
                  <a:srgbClr val="7F0055"/>
                </a:solidFill>
                <a:latin typeface="Consolas" panose="020B0609020204030204" pitchFamily="49" charset="0"/>
              </a:rPr>
              <a:t>static</a:t>
            </a:r>
            <a:r>
              <a:rPr lang="en-US" altLang="en-US" sz="2000">
                <a:latin typeface="Consolas" panose="020B0609020204030204" pitchFamily="49" charset="0"/>
              </a:rPr>
              <a:t> </a:t>
            </a:r>
            <a:r>
              <a:rPr lang="en-US" altLang="en-US" sz="2000" b="1">
                <a:solidFill>
                  <a:srgbClr val="7F0055"/>
                </a:solidFill>
                <a:latin typeface="Consolas" panose="020B0609020204030204" pitchFamily="49" charset="0"/>
              </a:rPr>
              <a:t>void</a:t>
            </a:r>
            <a:r>
              <a:rPr lang="en-US" altLang="en-US" sz="2000">
                <a:latin typeface="Consolas" panose="020B0609020204030204" pitchFamily="49" charset="0"/>
              </a:rPr>
              <a:t> main(String[] args) { </a:t>
            </a:r>
          </a:p>
          <a:p>
            <a:pPr lvl="1" algn="just">
              <a:buFont typeface="Wingdings" panose="05000000000000000000" pitchFamily="2" charset="2"/>
              <a:buNone/>
            </a:pPr>
            <a:r>
              <a:rPr lang="en-US" altLang="en-US">
                <a:latin typeface="Consolas" panose="020B0609020204030204" pitchFamily="49" charset="0"/>
              </a:rPr>
              <a:t>List&lt;Integer&gt; list = </a:t>
            </a:r>
            <a:r>
              <a:rPr lang="en-US" altLang="en-US" b="1">
                <a:solidFill>
                  <a:srgbClr val="7F0055"/>
                </a:solidFill>
                <a:latin typeface="Consolas" panose="020B0609020204030204" pitchFamily="49" charset="0"/>
              </a:rPr>
              <a:t>new</a:t>
            </a:r>
            <a:r>
              <a:rPr lang="en-US" altLang="en-US">
                <a:latin typeface="Consolas" panose="020B0609020204030204" pitchFamily="49" charset="0"/>
              </a:rPr>
              <a:t> ArrayList&lt;Integer&gt;(); </a:t>
            </a:r>
          </a:p>
          <a:p>
            <a:pPr lvl="1" algn="just">
              <a:buFont typeface="Wingdings" panose="05000000000000000000" pitchFamily="2" charset="2"/>
              <a:buNone/>
            </a:pPr>
            <a:r>
              <a:rPr lang="en-US" altLang="en-US">
                <a:latin typeface="Consolas" panose="020B0609020204030204" pitchFamily="49" charset="0"/>
              </a:rPr>
              <a:t>list.add(3); list.add(2); </a:t>
            </a:r>
          </a:p>
          <a:p>
            <a:pPr lvl="1" algn="just">
              <a:buFont typeface="Wingdings" panose="05000000000000000000" pitchFamily="2" charset="2"/>
              <a:buNone/>
            </a:pPr>
            <a:r>
              <a:rPr lang="en-US" altLang="en-US">
                <a:latin typeface="Consolas" panose="020B0609020204030204" pitchFamily="49" charset="0"/>
              </a:rPr>
              <a:t>list.add(1); list.add(4); </a:t>
            </a:r>
          </a:p>
          <a:p>
            <a:pPr lvl="1" algn="just">
              <a:buFont typeface="Wingdings" panose="05000000000000000000" pitchFamily="2" charset="2"/>
              <a:buNone/>
            </a:pPr>
            <a:r>
              <a:rPr lang="en-US" altLang="en-US">
                <a:latin typeface="Consolas" panose="020B0609020204030204" pitchFamily="49" charset="0"/>
              </a:rPr>
              <a:t>list.add(5); list.add(6); </a:t>
            </a:r>
          </a:p>
          <a:p>
            <a:pPr lvl="1" algn="just">
              <a:buFont typeface="Wingdings" panose="05000000000000000000" pitchFamily="2" charset="2"/>
              <a:buNone/>
            </a:pPr>
            <a:r>
              <a:rPr lang="en-US" altLang="en-US">
                <a:latin typeface="Consolas" panose="020B0609020204030204" pitchFamily="49" charset="0"/>
              </a:rPr>
              <a:t>list.add(6); </a:t>
            </a:r>
          </a:p>
          <a:p>
            <a:pPr lvl="1" algn="just">
              <a:buFont typeface="Wingdings" panose="05000000000000000000" pitchFamily="2" charset="2"/>
              <a:buNone/>
            </a:pPr>
            <a:r>
              <a:rPr lang="en-US" altLang="en-US" b="1">
                <a:solidFill>
                  <a:srgbClr val="7F0055"/>
                </a:solidFill>
                <a:latin typeface="Consolas" panose="020B0609020204030204" pitchFamily="49" charset="0"/>
              </a:rPr>
              <a:t>for</a:t>
            </a:r>
            <a:r>
              <a:rPr lang="en-US" altLang="en-US">
                <a:latin typeface="Consolas" panose="020B0609020204030204" pitchFamily="49" charset="0"/>
              </a:rPr>
              <a:t> (Integer integer : list) {</a:t>
            </a:r>
          </a:p>
          <a:p>
            <a:pPr lvl="1" algn="just">
              <a:buFont typeface="Wingdings" panose="05000000000000000000" pitchFamily="2" charset="2"/>
              <a:buNone/>
            </a:pPr>
            <a:r>
              <a:rPr lang="en-US" altLang="en-US">
                <a:latin typeface="Consolas" panose="020B0609020204030204" pitchFamily="49" charset="0"/>
              </a:rPr>
              <a:t>	 System.out.println(integer); </a:t>
            </a:r>
          </a:p>
          <a:p>
            <a:pPr lvl="1" algn="just">
              <a:buFont typeface="Wingdings" panose="05000000000000000000" pitchFamily="2" charset="2"/>
              <a:buNone/>
            </a:pPr>
            <a:r>
              <a:rPr lang="en-US" altLang="en-US">
                <a:latin typeface="Consolas" panose="020B0609020204030204" pitchFamily="49" charset="0"/>
              </a:rPr>
              <a:t>} </a:t>
            </a:r>
          </a:p>
          <a:p>
            <a:pPr algn="just">
              <a:buFont typeface="Wingdings" panose="05000000000000000000" pitchFamily="2" charset="2"/>
              <a:buNone/>
            </a:pPr>
            <a:r>
              <a:rPr lang="en-US" altLang="en-US" sz="2000">
                <a:latin typeface="Consolas" panose="020B0609020204030204" pitchFamily="49" charset="0"/>
              </a:rPr>
              <a:t>} </a:t>
            </a:r>
          </a:p>
          <a:p>
            <a:pPr algn="just">
              <a:buFont typeface="Wingdings" panose="05000000000000000000" pitchFamily="2" charset="2"/>
              <a:buNone/>
            </a:pPr>
            <a:r>
              <a:rPr lang="en-US" altLang="en-US" sz="2000">
                <a:latin typeface="Consolas" panose="020B0609020204030204" pitchFamily="49" charset="0"/>
              </a:rPr>
              <a:t>} </a:t>
            </a:r>
          </a:p>
        </p:txBody>
      </p:sp>
      <p:sp>
        <p:nvSpPr>
          <p:cNvPr id="2" name="Footer Placeholder 1"/>
          <p:cNvSpPr>
            <a:spLocks noGrp="1"/>
          </p:cNvSpPr>
          <p:nvPr>
            <p:ph type="ftr" sz="quarter" idx="11"/>
          </p:nvPr>
        </p:nvSpPr>
        <p:spPr/>
        <p:txBody>
          <a:bodyPr/>
          <a:lstStyle/>
          <a:p>
            <a:r>
              <a:rPr lang="en-US"/>
              <a:t>09e-BM/DT/FSOFT - ©FPT SOFTWARE – Fresher Academy - Internal Use</a:t>
            </a:r>
            <a:endParaRPr lang="en-US" dirty="0"/>
          </a:p>
        </p:txBody>
      </p:sp>
      <p:sp>
        <p:nvSpPr>
          <p:cNvPr id="3" name="Slide Number Placeholder 2"/>
          <p:cNvSpPr>
            <a:spLocks noGrp="1"/>
          </p:cNvSpPr>
          <p:nvPr>
            <p:ph type="sldNum" sz="quarter" idx="12"/>
          </p:nvPr>
        </p:nvSpPr>
        <p:spPr/>
        <p:txBody>
          <a:bodyPr/>
          <a:lstStyle/>
          <a:p>
            <a:fld id="{AB4FB0DF-9300-7D4B-B157-CBD30D15743F}" type="slidenum">
              <a:rPr lang="en-US" smtClean="0"/>
              <a:t>33</a:t>
            </a:fld>
            <a:endParaRPr lang="en-US"/>
          </a:p>
        </p:txBody>
      </p:sp>
    </p:spTree>
    <p:extLst>
      <p:ext uri="{BB962C8B-B14F-4D97-AF65-F5344CB8AC3E}">
        <p14:creationId xmlns:p14="http://schemas.microsoft.com/office/powerpoint/2010/main" val="916396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ArrayList Example</a:t>
            </a:r>
          </a:p>
        </p:txBody>
      </p:sp>
      <p:sp>
        <p:nvSpPr>
          <p:cNvPr id="3" name="Content Placeholder 2"/>
          <p:cNvSpPr>
            <a:spLocks noGrp="1"/>
          </p:cNvSpPr>
          <p:nvPr>
            <p:ph idx="1"/>
          </p:nvPr>
        </p:nvSpPr>
        <p:spPr/>
        <p:txBody>
          <a:bodyPr/>
          <a:lstStyle/>
          <a:p>
            <a:r>
              <a:rPr lang="en-US" sz="2400"/>
              <a:t>Can use ArrayList to store String, Number:</a:t>
            </a:r>
          </a:p>
        </p:txBody>
      </p:sp>
      <p:grpSp>
        <p:nvGrpSpPr>
          <p:cNvPr id="59" name="Group 58"/>
          <p:cNvGrpSpPr/>
          <p:nvPr/>
        </p:nvGrpSpPr>
        <p:grpSpPr>
          <a:xfrm>
            <a:off x="228600" y="1435101"/>
            <a:ext cx="8866187" cy="5041899"/>
            <a:chOff x="228600" y="1435101"/>
            <a:chExt cx="8866187" cy="5041899"/>
          </a:xfrm>
        </p:grpSpPr>
        <p:pic>
          <p:nvPicPr>
            <p:cNvPr id="11" name="Picture 10"/>
            <p:cNvPicPr>
              <a:picLocks noChangeAspect="1"/>
            </p:cNvPicPr>
            <p:nvPr/>
          </p:nvPicPr>
          <p:blipFill>
            <a:blip r:embed="rId3"/>
            <a:stretch>
              <a:fillRect/>
            </a:stretch>
          </p:blipFill>
          <p:spPr>
            <a:xfrm>
              <a:off x="228600" y="1435101"/>
              <a:ext cx="6489700" cy="5041899"/>
            </a:xfrm>
            <a:prstGeom prst="rect">
              <a:avLst/>
            </a:prstGeom>
          </p:spPr>
        </p:pic>
        <p:sp>
          <p:nvSpPr>
            <p:cNvPr id="12" name="Cloud 11"/>
            <p:cNvSpPr/>
            <p:nvPr/>
          </p:nvSpPr>
          <p:spPr>
            <a:xfrm>
              <a:off x="6511131" y="1625600"/>
              <a:ext cx="2528887" cy="457200"/>
            </a:xfrm>
            <a:prstGeom prst="cloud">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400">
                  <a:solidFill>
                    <a:srgbClr val="0000FF"/>
                  </a:solidFill>
                  <a:latin typeface="Candara" panose="020E0502030303020204" pitchFamily="34" charset="0"/>
                </a:rPr>
                <a:t>Instance of ArrayList</a:t>
              </a:r>
            </a:p>
          </p:txBody>
        </p:sp>
        <p:sp>
          <p:nvSpPr>
            <p:cNvPr id="13" name="Rounded Rectangle 12"/>
            <p:cNvSpPr/>
            <p:nvPr/>
          </p:nvSpPr>
          <p:spPr>
            <a:xfrm>
              <a:off x="1219200" y="2133600"/>
              <a:ext cx="4343400" cy="342900"/>
            </a:xfrm>
            <a:prstGeom prst="roundRect">
              <a:avLst/>
            </a:prstGeom>
            <a:noFill/>
            <a:ln w="2222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400">
                <a:solidFill>
                  <a:srgbClr val="0000FF"/>
                </a:solidFill>
                <a:latin typeface="Candara" panose="020E0502030303020204" pitchFamily="34" charset="0"/>
              </a:endParaRPr>
            </a:p>
          </p:txBody>
        </p:sp>
        <p:cxnSp>
          <p:nvCxnSpPr>
            <p:cNvPr id="15" name="Straight Arrow Connector 14"/>
            <p:cNvCxnSpPr>
              <a:stCxn id="13" idx="3"/>
              <a:endCxn id="12" idx="2"/>
            </p:cNvCxnSpPr>
            <p:nvPr/>
          </p:nvCxnSpPr>
          <p:spPr>
            <a:xfrm flipV="1">
              <a:off x="5562600" y="1854200"/>
              <a:ext cx="956375" cy="450850"/>
            </a:xfrm>
            <a:prstGeom prst="straightConnector1">
              <a:avLst/>
            </a:prstGeom>
            <a:ln w="25400">
              <a:solidFill>
                <a:srgbClr val="DC0081"/>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1206500" y="2514599"/>
              <a:ext cx="3365500" cy="812799"/>
            </a:xfrm>
            <a:prstGeom prst="roundRect">
              <a:avLst/>
            </a:prstGeom>
            <a:noFill/>
            <a:ln w="2222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400">
                <a:solidFill>
                  <a:srgbClr val="0000FF"/>
                </a:solidFill>
                <a:latin typeface="Candara" panose="020E0502030303020204" pitchFamily="34" charset="0"/>
              </a:endParaRPr>
            </a:p>
          </p:txBody>
        </p:sp>
        <p:sp>
          <p:nvSpPr>
            <p:cNvPr id="20" name="Cloud 19"/>
            <p:cNvSpPr/>
            <p:nvPr/>
          </p:nvSpPr>
          <p:spPr>
            <a:xfrm>
              <a:off x="6353175" y="2251074"/>
              <a:ext cx="2741612" cy="381000"/>
            </a:xfrm>
            <a:prstGeom prst="cloud">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a:solidFill>
                    <a:srgbClr val="0000FF"/>
                  </a:solidFill>
                  <a:latin typeface="Candara" panose="020E0502030303020204" pitchFamily="34" charset="0"/>
                </a:rPr>
                <a:t>Add value into ArrayList</a:t>
              </a:r>
            </a:p>
          </p:txBody>
        </p:sp>
        <p:cxnSp>
          <p:nvCxnSpPr>
            <p:cNvPr id="21" name="Straight Arrow Connector 20"/>
            <p:cNvCxnSpPr>
              <a:endCxn id="20" idx="2"/>
            </p:cNvCxnSpPr>
            <p:nvPr/>
          </p:nvCxnSpPr>
          <p:spPr>
            <a:xfrm flipV="1">
              <a:off x="4602257" y="2441574"/>
              <a:ext cx="1759422" cy="463552"/>
            </a:xfrm>
            <a:prstGeom prst="straightConnector1">
              <a:avLst/>
            </a:prstGeom>
            <a:ln w="25400">
              <a:solidFill>
                <a:srgbClr val="DC0081"/>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5039518" y="3403599"/>
              <a:ext cx="1678782" cy="279401"/>
            </a:xfrm>
            <a:prstGeom prst="roundRect">
              <a:avLst/>
            </a:prstGeom>
            <a:noFill/>
            <a:ln w="2222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400">
                <a:solidFill>
                  <a:srgbClr val="0000FF"/>
                </a:solidFill>
                <a:latin typeface="Candara" panose="020E0502030303020204" pitchFamily="34" charset="0"/>
              </a:endParaRPr>
            </a:p>
          </p:txBody>
        </p:sp>
        <p:sp>
          <p:nvSpPr>
            <p:cNvPr id="28" name="Cloud 27"/>
            <p:cNvSpPr/>
            <p:nvPr/>
          </p:nvSpPr>
          <p:spPr>
            <a:xfrm>
              <a:off x="6193631" y="2881311"/>
              <a:ext cx="2846387" cy="457200"/>
            </a:xfrm>
            <a:prstGeom prst="cloud">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400">
                  <a:solidFill>
                    <a:srgbClr val="0000FF"/>
                  </a:solidFill>
                  <a:latin typeface="Candara" panose="020E0502030303020204" pitchFamily="34" charset="0"/>
                </a:rPr>
                <a:t>Get value from ArrayList</a:t>
              </a:r>
            </a:p>
          </p:txBody>
        </p:sp>
        <p:cxnSp>
          <p:nvCxnSpPr>
            <p:cNvPr id="32" name="Straight Arrow Connector 31"/>
            <p:cNvCxnSpPr>
              <a:stCxn id="26" idx="3"/>
              <a:endCxn id="28" idx="1"/>
            </p:cNvCxnSpPr>
            <p:nvPr/>
          </p:nvCxnSpPr>
          <p:spPr>
            <a:xfrm flipV="1">
              <a:off x="6718300" y="3338024"/>
              <a:ext cx="898525" cy="205276"/>
            </a:xfrm>
            <a:prstGeom prst="straightConnector1">
              <a:avLst/>
            </a:prstGeom>
            <a:ln w="25400">
              <a:solidFill>
                <a:srgbClr val="DC0081"/>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6" name="Cloud 35"/>
            <p:cNvSpPr/>
            <p:nvPr/>
          </p:nvSpPr>
          <p:spPr>
            <a:xfrm>
              <a:off x="6096000" y="3748088"/>
              <a:ext cx="2889250" cy="571499"/>
            </a:xfrm>
            <a:prstGeom prst="cloud">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400">
                  <a:solidFill>
                    <a:srgbClr val="0000FF"/>
                  </a:solidFill>
                  <a:latin typeface="Candara" panose="020E0502030303020204" pitchFamily="34" charset="0"/>
                </a:rPr>
                <a:t>Using for loop to lookup value</a:t>
              </a:r>
            </a:p>
          </p:txBody>
        </p:sp>
        <p:sp>
          <p:nvSpPr>
            <p:cNvPr id="37" name="Rounded Rectangle 36"/>
            <p:cNvSpPr/>
            <p:nvPr/>
          </p:nvSpPr>
          <p:spPr>
            <a:xfrm>
              <a:off x="1186656" y="3773486"/>
              <a:ext cx="4223544" cy="1027114"/>
            </a:xfrm>
            <a:prstGeom prst="roundRect">
              <a:avLst/>
            </a:prstGeom>
            <a:noFill/>
            <a:ln w="2222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400">
                <a:solidFill>
                  <a:srgbClr val="0000FF"/>
                </a:solidFill>
                <a:latin typeface="Candara" panose="020E0502030303020204" pitchFamily="34" charset="0"/>
              </a:endParaRPr>
            </a:p>
          </p:txBody>
        </p:sp>
        <p:cxnSp>
          <p:nvCxnSpPr>
            <p:cNvPr id="38" name="Straight Arrow Connector 37"/>
            <p:cNvCxnSpPr/>
            <p:nvPr/>
          </p:nvCxnSpPr>
          <p:spPr>
            <a:xfrm flipV="1">
              <a:off x="5422900" y="4206876"/>
              <a:ext cx="770731" cy="114055"/>
            </a:xfrm>
            <a:prstGeom prst="straightConnector1">
              <a:avLst/>
            </a:prstGeom>
            <a:ln w="25400">
              <a:solidFill>
                <a:srgbClr val="DC0081"/>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0" name="Cloud 39"/>
            <p:cNvSpPr/>
            <p:nvPr/>
          </p:nvSpPr>
          <p:spPr>
            <a:xfrm>
              <a:off x="5940425" y="4710112"/>
              <a:ext cx="2889250" cy="354012"/>
            </a:xfrm>
            <a:prstGeom prst="cloud">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400">
                  <a:solidFill>
                    <a:srgbClr val="0000FF"/>
                  </a:solidFill>
                  <a:latin typeface="Candara" panose="020E0502030303020204" pitchFamily="34" charset="0"/>
                </a:rPr>
                <a:t>Remove by Value</a:t>
              </a:r>
            </a:p>
          </p:txBody>
        </p:sp>
        <p:sp>
          <p:nvSpPr>
            <p:cNvPr id="41" name="Rounded Rectangle 40"/>
            <p:cNvSpPr/>
            <p:nvPr/>
          </p:nvSpPr>
          <p:spPr>
            <a:xfrm>
              <a:off x="1184672" y="4891086"/>
              <a:ext cx="2777728" cy="173038"/>
            </a:xfrm>
            <a:prstGeom prst="roundRect">
              <a:avLst/>
            </a:prstGeom>
            <a:noFill/>
            <a:ln w="2222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400">
                <a:solidFill>
                  <a:srgbClr val="0000FF"/>
                </a:solidFill>
                <a:latin typeface="Candara" panose="020E0502030303020204" pitchFamily="34" charset="0"/>
              </a:endParaRPr>
            </a:p>
          </p:txBody>
        </p:sp>
        <p:cxnSp>
          <p:nvCxnSpPr>
            <p:cNvPr id="42" name="Straight Arrow Connector 41"/>
            <p:cNvCxnSpPr>
              <a:endCxn id="40" idx="2"/>
            </p:cNvCxnSpPr>
            <p:nvPr/>
          </p:nvCxnSpPr>
          <p:spPr>
            <a:xfrm flipV="1">
              <a:off x="3939778" y="4887118"/>
              <a:ext cx="2009609" cy="100686"/>
            </a:xfrm>
            <a:prstGeom prst="straightConnector1">
              <a:avLst/>
            </a:prstGeom>
            <a:ln w="25400">
              <a:solidFill>
                <a:srgbClr val="DC0081"/>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4" name="Cloud 43"/>
            <p:cNvSpPr/>
            <p:nvPr/>
          </p:nvSpPr>
          <p:spPr>
            <a:xfrm>
              <a:off x="5949387" y="5117979"/>
              <a:ext cx="2889250" cy="405725"/>
            </a:xfrm>
            <a:prstGeom prst="cloud">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400">
                  <a:solidFill>
                    <a:srgbClr val="0000FF"/>
                  </a:solidFill>
                  <a:latin typeface="Candara" panose="020E0502030303020204" pitchFamily="34" charset="0"/>
                </a:rPr>
                <a:t>Remove by Index</a:t>
              </a:r>
            </a:p>
          </p:txBody>
        </p:sp>
        <p:cxnSp>
          <p:nvCxnSpPr>
            <p:cNvPr id="45" name="Straight Arrow Connector 44"/>
            <p:cNvCxnSpPr>
              <a:endCxn id="44" idx="2"/>
            </p:cNvCxnSpPr>
            <p:nvPr/>
          </p:nvCxnSpPr>
          <p:spPr>
            <a:xfrm>
              <a:off x="3962400" y="5135925"/>
              <a:ext cx="1995949" cy="184917"/>
            </a:xfrm>
            <a:prstGeom prst="straightConnector1">
              <a:avLst/>
            </a:prstGeom>
            <a:ln w="25400">
              <a:solidFill>
                <a:srgbClr val="DC0081"/>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9" name="Rounded Rectangle 48"/>
            <p:cNvSpPr/>
            <p:nvPr/>
          </p:nvSpPr>
          <p:spPr>
            <a:xfrm>
              <a:off x="1184672" y="5049406"/>
              <a:ext cx="2777728" cy="173038"/>
            </a:xfrm>
            <a:prstGeom prst="roundRect">
              <a:avLst/>
            </a:prstGeom>
            <a:noFill/>
            <a:ln w="2222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400">
                <a:solidFill>
                  <a:srgbClr val="0000FF"/>
                </a:solidFill>
                <a:latin typeface="Candara" panose="020E0502030303020204" pitchFamily="34" charset="0"/>
              </a:endParaRPr>
            </a:p>
          </p:txBody>
        </p:sp>
        <p:sp>
          <p:nvSpPr>
            <p:cNvPr id="51" name="Rounded Rectangle 50"/>
            <p:cNvSpPr/>
            <p:nvPr/>
          </p:nvSpPr>
          <p:spPr>
            <a:xfrm>
              <a:off x="1184672" y="5215663"/>
              <a:ext cx="3006328" cy="173038"/>
            </a:xfrm>
            <a:prstGeom prst="roundRect">
              <a:avLst/>
            </a:prstGeom>
            <a:noFill/>
            <a:ln w="2222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400">
                <a:solidFill>
                  <a:srgbClr val="0000FF"/>
                </a:solidFill>
                <a:latin typeface="Candara" panose="020E0502030303020204" pitchFamily="34" charset="0"/>
              </a:endParaRPr>
            </a:p>
          </p:txBody>
        </p:sp>
        <p:sp>
          <p:nvSpPr>
            <p:cNvPr id="52" name="Cloud 51"/>
            <p:cNvSpPr/>
            <p:nvPr/>
          </p:nvSpPr>
          <p:spPr>
            <a:xfrm>
              <a:off x="5715000" y="5630310"/>
              <a:ext cx="3123637" cy="475215"/>
            </a:xfrm>
            <a:prstGeom prst="cloud">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400">
                  <a:solidFill>
                    <a:srgbClr val="0000FF"/>
                  </a:solidFill>
                  <a:latin typeface="Candara" panose="020E0502030303020204" pitchFamily="34" charset="0"/>
                </a:rPr>
                <a:t>Add value by Index</a:t>
              </a:r>
            </a:p>
          </p:txBody>
        </p:sp>
        <p:cxnSp>
          <p:nvCxnSpPr>
            <p:cNvPr id="53" name="Straight Arrow Connector 52"/>
            <p:cNvCxnSpPr>
              <a:stCxn id="51" idx="3"/>
            </p:cNvCxnSpPr>
            <p:nvPr/>
          </p:nvCxnSpPr>
          <p:spPr>
            <a:xfrm>
              <a:off x="4191000" y="5302182"/>
              <a:ext cx="1749425" cy="412818"/>
            </a:xfrm>
            <a:prstGeom prst="straightConnector1">
              <a:avLst/>
            </a:prstGeom>
            <a:ln w="25400">
              <a:solidFill>
                <a:srgbClr val="DC0081"/>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34</a:t>
            </a:fld>
            <a:endParaRPr lang="en-US"/>
          </a:p>
        </p:txBody>
      </p:sp>
    </p:spTree>
    <p:extLst>
      <p:ext uri="{BB962C8B-B14F-4D97-AF65-F5344CB8AC3E}">
        <p14:creationId xmlns:p14="http://schemas.microsoft.com/office/powerpoint/2010/main" val="38915510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ArrayList Example</a:t>
            </a:r>
          </a:p>
        </p:txBody>
      </p:sp>
      <p:sp>
        <p:nvSpPr>
          <p:cNvPr id="3" name="Content Placeholder 2"/>
          <p:cNvSpPr>
            <a:spLocks noGrp="1"/>
          </p:cNvSpPr>
          <p:nvPr>
            <p:ph idx="1"/>
          </p:nvPr>
        </p:nvSpPr>
        <p:spPr/>
        <p:txBody>
          <a:bodyPr/>
          <a:lstStyle/>
          <a:p>
            <a:r>
              <a:rPr lang="en-US"/>
              <a:t>Can use ArrayList to store String, Number:</a:t>
            </a:r>
          </a:p>
          <a:p>
            <a:endParaRPr lang="en-US"/>
          </a:p>
          <a:p>
            <a:endParaRPr lang="en-US"/>
          </a:p>
          <a:p>
            <a:endParaRPr lang="en-US"/>
          </a:p>
          <a:p>
            <a:endParaRPr lang="en-US"/>
          </a:p>
          <a:p>
            <a:pPr marL="0" indent="0">
              <a:buNone/>
            </a:pPr>
            <a:endParaRPr lang="en-US" sz="1000"/>
          </a:p>
          <a:p>
            <a:r>
              <a:rPr lang="en-US" b="1"/>
              <a:t>Result:</a:t>
            </a:r>
          </a:p>
          <a:p>
            <a:endParaRPr lang="en-US"/>
          </a:p>
        </p:txBody>
      </p:sp>
      <p:pic>
        <p:nvPicPr>
          <p:cNvPr id="4" name="Picture 3"/>
          <p:cNvPicPr>
            <a:picLocks noChangeAspect="1"/>
          </p:cNvPicPr>
          <p:nvPr/>
        </p:nvPicPr>
        <p:blipFill>
          <a:blip r:embed="rId3"/>
          <a:stretch>
            <a:fillRect/>
          </a:stretch>
        </p:blipFill>
        <p:spPr>
          <a:xfrm>
            <a:off x="228600" y="1703388"/>
            <a:ext cx="5486400" cy="2030412"/>
          </a:xfrm>
          <a:prstGeom prst="rect">
            <a:avLst/>
          </a:prstGeom>
        </p:spPr>
      </p:pic>
      <p:sp>
        <p:nvSpPr>
          <p:cNvPr id="5" name="Cloud 4"/>
          <p:cNvSpPr/>
          <p:nvPr/>
        </p:nvSpPr>
        <p:spPr>
          <a:xfrm>
            <a:off x="5327632" y="1607208"/>
            <a:ext cx="2444768" cy="484188"/>
          </a:xfrm>
          <a:prstGeom prst="cloud">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400">
                <a:solidFill>
                  <a:srgbClr val="0000FF"/>
                </a:solidFill>
                <a:latin typeface="Candara" panose="020E0502030303020204" pitchFamily="34" charset="0"/>
              </a:rPr>
              <a:t>Sort statement</a:t>
            </a:r>
          </a:p>
        </p:txBody>
      </p:sp>
      <p:cxnSp>
        <p:nvCxnSpPr>
          <p:cNvPr id="6" name="Straight Arrow Connector 5"/>
          <p:cNvCxnSpPr/>
          <p:nvPr/>
        </p:nvCxnSpPr>
        <p:spPr>
          <a:xfrm>
            <a:off x="3962400" y="1854200"/>
            <a:ext cx="1295400" cy="0"/>
          </a:xfrm>
          <a:prstGeom prst="straightConnector1">
            <a:avLst/>
          </a:prstGeom>
          <a:ln w="25400">
            <a:solidFill>
              <a:srgbClr val="DC0081"/>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1143397" y="1673956"/>
            <a:ext cx="2819003" cy="493639"/>
          </a:xfrm>
          <a:prstGeom prst="roundRect">
            <a:avLst/>
          </a:prstGeom>
          <a:noFill/>
          <a:ln w="2222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400">
              <a:solidFill>
                <a:srgbClr val="0000FF"/>
              </a:solidFill>
              <a:latin typeface="Candara" panose="020E0502030303020204" pitchFamily="34" charset="0"/>
            </a:endParaRPr>
          </a:p>
        </p:txBody>
      </p:sp>
      <p:pic>
        <p:nvPicPr>
          <p:cNvPr id="10" name="Picture 9"/>
          <p:cNvPicPr>
            <a:picLocks noChangeAspect="1"/>
          </p:cNvPicPr>
          <p:nvPr/>
        </p:nvPicPr>
        <p:blipFill rotWithShape="1">
          <a:blip r:embed="rId4"/>
          <a:srcRect b="4575"/>
          <a:stretch/>
        </p:blipFill>
        <p:spPr>
          <a:xfrm>
            <a:off x="2362200" y="3733800"/>
            <a:ext cx="3171825" cy="2790407"/>
          </a:xfrm>
          <a:prstGeom prst="rect">
            <a:avLst/>
          </a:prstGeom>
        </p:spPr>
      </p:pic>
      <p:sp>
        <p:nvSpPr>
          <p:cNvPr id="8" name="Footer Placeholder 7"/>
          <p:cNvSpPr>
            <a:spLocks noGrp="1"/>
          </p:cNvSpPr>
          <p:nvPr>
            <p:ph type="ftr" sz="quarter" idx="11"/>
          </p:nvPr>
        </p:nvSpPr>
        <p:spPr/>
        <p:txBody>
          <a:bodyPr/>
          <a:lstStyle/>
          <a:p>
            <a:r>
              <a:rPr lang="en-US"/>
              <a:t>09e-BM/DT/FSOFT - ©FPT SOFTWARE – Fresher Academy - Internal Use</a:t>
            </a:r>
            <a:endParaRPr lang="en-US" dirty="0"/>
          </a:p>
        </p:txBody>
      </p:sp>
      <p:sp>
        <p:nvSpPr>
          <p:cNvPr id="9" name="Slide Number Placeholder 8"/>
          <p:cNvSpPr>
            <a:spLocks noGrp="1"/>
          </p:cNvSpPr>
          <p:nvPr>
            <p:ph type="sldNum" sz="quarter" idx="12"/>
          </p:nvPr>
        </p:nvSpPr>
        <p:spPr/>
        <p:txBody>
          <a:bodyPr/>
          <a:lstStyle/>
          <a:p>
            <a:fld id="{AB4FB0DF-9300-7D4B-B157-CBD30D15743F}" type="slidenum">
              <a:rPr lang="en-US" smtClean="0"/>
              <a:t>35</a:t>
            </a:fld>
            <a:endParaRPr lang="en-US"/>
          </a:p>
        </p:txBody>
      </p:sp>
    </p:spTree>
    <p:extLst>
      <p:ext uri="{BB962C8B-B14F-4D97-AF65-F5344CB8AC3E}">
        <p14:creationId xmlns:p14="http://schemas.microsoft.com/office/powerpoint/2010/main" val="39833891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ArrayList with Object</a:t>
            </a:r>
          </a:p>
        </p:txBody>
      </p:sp>
      <p:sp>
        <p:nvSpPr>
          <p:cNvPr id="3" name="Content Placeholder 2"/>
          <p:cNvSpPr>
            <a:spLocks noGrp="1"/>
          </p:cNvSpPr>
          <p:nvPr>
            <p:ph idx="1"/>
          </p:nvPr>
        </p:nvSpPr>
        <p:spPr/>
        <p:txBody>
          <a:bodyPr>
            <a:normAutofit/>
          </a:bodyPr>
          <a:lstStyle/>
          <a:p>
            <a:r>
              <a:rPr lang="en-US" sz="2000"/>
              <a:t>Create an </a:t>
            </a:r>
            <a:r>
              <a:rPr lang="en-US" sz="2000" b="1"/>
              <a:t>Animal</a:t>
            </a:r>
            <a:r>
              <a:rPr lang="en-US" sz="2000"/>
              <a:t> class:</a:t>
            </a:r>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36</a:t>
            </a:fld>
            <a:endParaRPr lang="en-US"/>
          </a:p>
        </p:txBody>
      </p:sp>
      <p:sp>
        <p:nvSpPr>
          <p:cNvPr id="9" name="Rectangle 8"/>
          <p:cNvSpPr/>
          <p:nvPr/>
        </p:nvSpPr>
        <p:spPr>
          <a:xfrm>
            <a:off x="2397456" y="1185704"/>
            <a:ext cx="4155743" cy="5170646"/>
          </a:xfrm>
          <a:prstGeom prst="rect">
            <a:avLst/>
          </a:prstGeom>
        </p:spPr>
        <p:txBody>
          <a:bodyPr wrap="square">
            <a:spAutoFit/>
          </a:bodyPr>
          <a:lstStyle/>
          <a:p>
            <a:r>
              <a:rPr lang="en-US" sz="1100" b="1">
                <a:solidFill>
                  <a:srgbClr val="7F0055"/>
                </a:solidFill>
                <a:latin typeface="Consolas"/>
              </a:rPr>
              <a:t>public</a:t>
            </a:r>
            <a:r>
              <a:rPr lang="en-US" sz="1100" b="1">
                <a:solidFill>
                  <a:srgbClr val="000000"/>
                </a:solidFill>
                <a:latin typeface="Consolas"/>
              </a:rPr>
              <a:t> </a:t>
            </a:r>
            <a:r>
              <a:rPr lang="en-US" sz="1100" b="1">
                <a:solidFill>
                  <a:srgbClr val="7F0055"/>
                </a:solidFill>
                <a:latin typeface="Consolas"/>
              </a:rPr>
              <a:t>class</a:t>
            </a:r>
            <a:r>
              <a:rPr lang="en-US" sz="1100" b="1">
                <a:solidFill>
                  <a:srgbClr val="000000"/>
                </a:solidFill>
                <a:latin typeface="Consolas"/>
              </a:rPr>
              <a:t> Animal {</a:t>
            </a:r>
          </a:p>
          <a:p>
            <a:r>
              <a:rPr lang="en-US" sz="1100">
                <a:solidFill>
                  <a:srgbClr val="000000"/>
                </a:solidFill>
                <a:latin typeface="Consolas"/>
              </a:rPr>
              <a:t>  </a:t>
            </a:r>
            <a:r>
              <a:rPr lang="en-US" sz="1100" b="1">
                <a:solidFill>
                  <a:srgbClr val="7F0055"/>
                </a:solidFill>
                <a:latin typeface="Consolas"/>
              </a:rPr>
              <a:t>private</a:t>
            </a:r>
            <a:r>
              <a:rPr lang="en-US" sz="1100" b="1">
                <a:solidFill>
                  <a:srgbClr val="000000"/>
                </a:solidFill>
                <a:latin typeface="Consolas"/>
              </a:rPr>
              <a:t> String </a:t>
            </a:r>
            <a:r>
              <a:rPr lang="en-US" sz="1100" b="1">
                <a:solidFill>
                  <a:srgbClr val="0000C0"/>
                </a:solidFill>
                <a:latin typeface="Consolas"/>
              </a:rPr>
              <a:t>name</a:t>
            </a:r>
            <a:r>
              <a:rPr lang="en-US" sz="1100" b="1">
                <a:solidFill>
                  <a:srgbClr val="000000"/>
                </a:solidFill>
                <a:latin typeface="Consolas"/>
              </a:rPr>
              <a:t>;</a:t>
            </a:r>
          </a:p>
          <a:p>
            <a:r>
              <a:rPr lang="en-US" sz="1100">
                <a:solidFill>
                  <a:srgbClr val="000000"/>
                </a:solidFill>
                <a:latin typeface="Consolas"/>
              </a:rPr>
              <a:t>  </a:t>
            </a:r>
            <a:r>
              <a:rPr lang="en-US" sz="1100" b="1">
                <a:solidFill>
                  <a:srgbClr val="7F0055"/>
                </a:solidFill>
                <a:latin typeface="Consolas"/>
              </a:rPr>
              <a:t>private</a:t>
            </a:r>
            <a:r>
              <a:rPr lang="en-US" sz="1100" b="1">
                <a:solidFill>
                  <a:srgbClr val="000000"/>
                </a:solidFill>
                <a:latin typeface="Consolas"/>
              </a:rPr>
              <a:t> </a:t>
            </a:r>
            <a:r>
              <a:rPr lang="en-US" sz="1100" b="1">
                <a:solidFill>
                  <a:srgbClr val="7F0055"/>
                </a:solidFill>
                <a:latin typeface="Consolas"/>
              </a:rPr>
              <a:t>float</a:t>
            </a:r>
            <a:r>
              <a:rPr lang="en-US" sz="1100" b="1">
                <a:solidFill>
                  <a:srgbClr val="000000"/>
                </a:solidFill>
                <a:latin typeface="Consolas"/>
              </a:rPr>
              <a:t> </a:t>
            </a:r>
            <a:r>
              <a:rPr lang="en-US" sz="1100" b="1">
                <a:solidFill>
                  <a:srgbClr val="0000C0"/>
                </a:solidFill>
                <a:latin typeface="Consolas"/>
              </a:rPr>
              <a:t>weight</a:t>
            </a:r>
            <a:r>
              <a:rPr lang="en-US" sz="1100" b="1">
                <a:solidFill>
                  <a:srgbClr val="000000"/>
                </a:solidFill>
                <a:latin typeface="Consolas"/>
              </a:rPr>
              <a:t>;</a:t>
            </a:r>
          </a:p>
          <a:p>
            <a:endParaRPr lang="en-US" sz="1100">
              <a:latin typeface="Consolas"/>
            </a:endParaRPr>
          </a:p>
          <a:p>
            <a:r>
              <a:rPr lang="en-US" sz="1100">
                <a:solidFill>
                  <a:srgbClr val="000000"/>
                </a:solidFill>
                <a:latin typeface="Consolas"/>
              </a:rPr>
              <a:t>  </a:t>
            </a:r>
            <a:r>
              <a:rPr lang="en-US" sz="1100" b="1">
                <a:solidFill>
                  <a:srgbClr val="7F0055"/>
                </a:solidFill>
                <a:latin typeface="Consolas"/>
              </a:rPr>
              <a:t>public</a:t>
            </a:r>
            <a:r>
              <a:rPr lang="en-US" sz="1100" b="1">
                <a:solidFill>
                  <a:srgbClr val="000000"/>
                </a:solidFill>
                <a:latin typeface="Consolas"/>
              </a:rPr>
              <a:t> Animal() {</a:t>
            </a:r>
          </a:p>
          <a:p>
            <a:r>
              <a:rPr lang="en-US" sz="1100">
                <a:solidFill>
                  <a:srgbClr val="000000"/>
                </a:solidFill>
                <a:latin typeface="Consolas"/>
              </a:rPr>
              <a:t>  }</a:t>
            </a:r>
          </a:p>
          <a:p>
            <a:endParaRPr lang="en-US" sz="1100">
              <a:latin typeface="Consolas"/>
            </a:endParaRPr>
          </a:p>
          <a:p>
            <a:r>
              <a:rPr lang="en-US" sz="1100">
                <a:solidFill>
                  <a:srgbClr val="000000"/>
                </a:solidFill>
                <a:latin typeface="Consolas"/>
              </a:rPr>
              <a:t>  </a:t>
            </a:r>
            <a:r>
              <a:rPr lang="en-US" sz="1100" b="1">
                <a:solidFill>
                  <a:srgbClr val="7F0055"/>
                </a:solidFill>
                <a:latin typeface="Consolas"/>
              </a:rPr>
              <a:t>public</a:t>
            </a:r>
            <a:r>
              <a:rPr lang="en-US" sz="1100" b="1">
                <a:solidFill>
                  <a:srgbClr val="000000"/>
                </a:solidFill>
                <a:latin typeface="Consolas"/>
              </a:rPr>
              <a:t> Animal(String </a:t>
            </a:r>
            <a:r>
              <a:rPr lang="en-US" sz="1100" b="1">
                <a:solidFill>
                  <a:srgbClr val="6A3E3E"/>
                </a:solidFill>
                <a:latin typeface="Consolas"/>
              </a:rPr>
              <a:t>name</a:t>
            </a:r>
            <a:r>
              <a:rPr lang="en-US" sz="1100" b="1">
                <a:solidFill>
                  <a:srgbClr val="000000"/>
                </a:solidFill>
                <a:latin typeface="Consolas"/>
              </a:rPr>
              <a:t>, </a:t>
            </a:r>
            <a:r>
              <a:rPr lang="en-US" sz="1100" b="1">
                <a:solidFill>
                  <a:srgbClr val="7F0055"/>
                </a:solidFill>
                <a:latin typeface="Consolas"/>
              </a:rPr>
              <a:t>float</a:t>
            </a:r>
            <a:r>
              <a:rPr lang="en-US" sz="1100" b="1">
                <a:solidFill>
                  <a:srgbClr val="000000"/>
                </a:solidFill>
                <a:latin typeface="Consolas"/>
              </a:rPr>
              <a:t> </a:t>
            </a:r>
            <a:r>
              <a:rPr lang="en-US" sz="1100" b="1">
                <a:solidFill>
                  <a:srgbClr val="6A3E3E"/>
                </a:solidFill>
                <a:latin typeface="Consolas"/>
              </a:rPr>
              <a:t>weight</a:t>
            </a:r>
            <a:r>
              <a:rPr lang="en-US" sz="1100" b="1">
                <a:solidFill>
                  <a:srgbClr val="000000"/>
                </a:solidFill>
                <a:latin typeface="Consolas"/>
              </a:rPr>
              <a:t>) {</a:t>
            </a:r>
          </a:p>
          <a:p>
            <a:r>
              <a:rPr lang="en-US" sz="1100">
                <a:solidFill>
                  <a:srgbClr val="000000"/>
                </a:solidFill>
                <a:latin typeface="Consolas"/>
              </a:rPr>
              <a:t>    </a:t>
            </a:r>
            <a:r>
              <a:rPr lang="en-US" sz="1100" b="1">
                <a:solidFill>
                  <a:srgbClr val="7F0055"/>
                </a:solidFill>
                <a:latin typeface="Consolas"/>
              </a:rPr>
              <a:t>super</a:t>
            </a:r>
            <a:r>
              <a:rPr lang="en-US" sz="1100" b="1">
                <a:solidFill>
                  <a:srgbClr val="000000"/>
                </a:solidFill>
                <a:latin typeface="Consolas"/>
              </a:rPr>
              <a:t>();</a:t>
            </a:r>
          </a:p>
          <a:p>
            <a:r>
              <a:rPr lang="en-US" sz="1100">
                <a:solidFill>
                  <a:srgbClr val="000000"/>
                </a:solidFill>
                <a:latin typeface="Consolas"/>
              </a:rPr>
              <a:t>    </a:t>
            </a:r>
            <a:r>
              <a:rPr lang="en-US" sz="1100" b="1">
                <a:solidFill>
                  <a:srgbClr val="7F0055"/>
                </a:solidFill>
                <a:latin typeface="Consolas"/>
              </a:rPr>
              <a:t>this</a:t>
            </a:r>
            <a:r>
              <a:rPr lang="en-US" sz="1100" b="1">
                <a:solidFill>
                  <a:srgbClr val="000000"/>
                </a:solidFill>
                <a:latin typeface="Consolas"/>
              </a:rPr>
              <a:t>.</a:t>
            </a:r>
            <a:r>
              <a:rPr lang="en-US" sz="1100" b="1">
                <a:solidFill>
                  <a:srgbClr val="0000C0"/>
                </a:solidFill>
                <a:latin typeface="Consolas"/>
              </a:rPr>
              <a:t>name</a:t>
            </a:r>
            <a:r>
              <a:rPr lang="en-US" sz="1100" b="1">
                <a:solidFill>
                  <a:srgbClr val="000000"/>
                </a:solidFill>
                <a:latin typeface="Consolas"/>
              </a:rPr>
              <a:t> = </a:t>
            </a:r>
            <a:r>
              <a:rPr lang="en-US" sz="1100" b="1">
                <a:solidFill>
                  <a:srgbClr val="6A3E3E"/>
                </a:solidFill>
                <a:latin typeface="Consolas"/>
              </a:rPr>
              <a:t>name</a:t>
            </a:r>
            <a:r>
              <a:rPr lang="en-US" sz="1100" b="1">
                <a:solidFill>
                  <a:srgbClr val="000000"/>
                </a:solidFill>
                <a:latin typeface="Consolas"/>
              </a:rPr>
              <a:t>;</a:t>
            </a:r>
          </a:p>
          <a:p>
            <a:r>
              <a:rPr lang="en-US" sz="1100">
                <a:solidFill>
                  <a:srgbClr val="000000"/>
                </a:solidFill>
                <a:latin typeface="Consolas"/>
              </a:rPr>
              <a:t>    </a:t>
            </a:r>
            <a:r>
              <a:rPr lang="en-US" sz="1100" b="1">
                <a:solidFill>
                  <a:srgbClr val="7F0055"/>
                </a:solidFill>
                <a:latin typeface="Consolas"/>
              </a:rPr>
              <a:t>this</a:t>
            </a:r>
            <a:r>
              <a:rPr lang="en-US" sz="1100" b="1">
                <a:solidFill>
                  <a:srgbClr val="000000"/>
                </a:solidFill>
                <a:latin typeface="Consolas"/>
              </a:rPr>
              <a:t>.</a:t>
            </a:r>
            <a:r>
              <a:rPr lang="en-US" sz="1100" b="1">
                <a:solidFill>
                  <a:srgbClr val="0000C0"/>
                </a:solidFill>
                <a:latin typeface="Consolas"/>
              </a:rPr>
              <a:t>weight</a:t>
            </a:r>
            <a:r>
              <a:rPr lang="en-US" sz="1100" b="1">
                <a:solidFill>
                  <a:srgbClr val="000000"/>
                </a:solidFill>
                <a:latin typeface="Consolas"/>
              </a:rPr>
              <a:t> = </a:t>
            </a:r>
            <a:r>
              <a:rPr lang="en-US" sz="1100" b="1">
                <a:solidFill>
                  <a:srgbClr val="6A3E3E"/>
                </a:solidFill>
                <a:latin typeface="Consolas"/>
              </a:rPr>
              <a:t>weight</a:t>
            </a:r>
            <a:r>
              <a:rPr lang="en-US" sz="1100" b="1">
                <a:solidFill>
                  <a:srgbClr val="000000"/>
                </a:solidFill>
                <a:latin typeface="Consolas"/>
              </a:rPr>
              <a:t>;</a:t>
            </a:r>
          </a:p>
          <a:p>
            <a:r>
              <a:rPr lang="en-US" sz="1100">
                <a:solidFill>
                  <a:srgbClr val="000000"/>
                </a:solidFill>
                <a:latin typeface="Consolas"/>
              </a:rPr>
              <a:t>  }</a:t>
            </a:r>
          </a:p>
          <a:p>
            <a:endParaRPr lang="en-US" sz="1100">
              <a:latin typeface="Consolas"/>
            </a:endParaRPr>
          </a:p>
          <a:p>
            <a:r>
              <a:rPr lang="en-US" sz="1100">
                <a:solidFill>
                  <a:srgbClr val="000000"/>
                </a:solidFill>
                <a:latin typeface="Consolas"/>
              </a:rPr>
              <a:t>  </a:t>
            </a:r>
            <a:r>
              <a:rPr lang="en-US" sz="1100" b="1">
                <a:solidFill>
                  <a:srgbClr val="7F0055"/>
                </a:solidFill>
                <a:latin typeface="Consolas"/>
              </a:rPr>
              <a:t>public</a:t>
            </a:r>
            <a:r>
              <a:rPr lang="en-US" sz="1100" b="1">
                <a:solidFill>
                  <a:srgbClr val="000000"/>
                </a:solidFill>
                <a:latin typeface="Consolas"/>
              </a:rPr>
              <a:t> String getName() {</a:t>
            </a:r>
          </a:p>
          <a:p>
            <a:r>
              <a:rPr lang="en-US" sz="1100">
                <a:solidFill>
                  <a:srgbClr val="000000"/>
                </a:solidFill>
                <a:latin typeface="Consolas"/>
              </a:rPr>
              <a:t>    </a:t>
            </a:r>
            <a:r>
              <a:rPr lang="en-US" sz="1100" b="1">
                <a:solidFill>
                  <a:srgbClr val="7F0055"/>
                </a:solidFill>
                <a:latin typeface="Consolas"/>
              </a:rPr>
              <a:t>return</a:t>
            </a:r>
            <a:r>
              <a:rPr lang="en-US" sz="1100" b="1">
                <a:solidFill>
                  <a:srgbClr val="000000"/>
                </a:solidFill>
                <a:latin typeface="Consolas"/>
              </a:rPr>
              <a:t> </a:t>
            </a:r>
            <a:r>
              <a:rPr lang="en-US" sz="1100" b="1">
                <a:solidFill>
                  <a:srgbClr val="0000C0"/>
                </a:solidFill>
                <a:latin typeface="Consolas"/>
              </a:rPr>
              <a:t>name</a:t>
            </a:r>
            <a:r>
              <a:rPr lang="en-US" sz="1100" b="1">
                <a:solidFill>
                  <a:srgbClr val="000000"/>
                </a:solidFill>
                <a:latin typeface="Consolas"/>
              </a:rPr>
              <a:t>;</a:t>
            </a:r>
          </a:p>
          <a:p>
            <a:r>
              <a:rPr lang="en-US" sz="1100">
                <a:solidFill>
                  <a:srgbClr val="000000"/>
                </a:solidFill>
                <a:latin typeface="Consolas"/>
              </a:rPr>
              <a:t>  }</a:t>
            </a:r>
          </a:p>
          <a:p>
            <a:endParaRPr lang="en-US" sz="1100">
              <a:latin typeface="Consolas"/>
            </a:endParaRPr>
          </a:p>
          <a:p>
            <a:r>
              <a:rPr lang="en-US" sz="1100">
                <a:solidFill>
                  <a:srgbClr val="000000"/>
                </a:solidFill>
                <a:latin typeface="Consolas"/>
              </a:rPr>
              <a:t>  </a:t>
            </a:r>
            <a:r>
              <a:rPr lang="en-US" sz="1100" b="1">
                <a:solidFill>
                  <a:srgbClr val="7F0055"/>
                </a:solidFill>
                <a:latin typeface="Consolas"/>
              </a:rPr>
              <a:t>public</a:t>
            </a:r>
            <a:r>
              <a:rPr lang="en-US" sz="1100" b="1">
                <a:solidFill>
                  <a:srgbClr val="000000"/>
                </a:solidFill>
                <a:latin typeface="Consolas"/>
              </a:rPr>
              <a:t> </a:t>
            </a:r>
            <a:r>
              <a:rPr lang="en-US" sz="1100" b="1">
                <a:solidFill>
                  <a:srgbClr val="7F0055"/>
                </a:solidFill>
                <a:latin typeface="Consolas"/>
              </a:rPr>
              <a:t>void</a:t>
            </a:r>
            <a:r>
              <a:rPr lang="en-US" sz="1100" b="1">
                <a:solidFill>
                  <a:srgbClr val="000000"/>
                </a:solidFill>
                <a:latin typeface="Consolas"/>
              </a:rPr>
              <a:t> setName(String </a:t>
            </a:r>
            <a:r>
              <a:rPr lang="en-US" sz="1100" b="1">
                <a:solidFill>
                  <a:srgbClr val="6A3E3E"/>
                </a:solidFill>
                <a:latin typeface="Consolas"/>
              </a:rPr>
              <a:t>name</a:t>
            </a:r>
            <a:r>
              <a:rPr lang="en-US" sz="1100" b="1">
                <a:solidFill>
                  <a:srgbClr val="000000"/>
                </a:solidFill>
                <a:latin typeface="Consolas"/>
              </a:rPr>
              <a:t>) {</a:t>
            </a:r>
          </a:p>
          <a:p>
            <a:r>
              <a:rPr lang="en-US" sz="1100">
                <a:solidFill>
                  <a:srgbClr val="000000"/>
                </a:solidFill>
                <a:latin typeface="Consolas"/>
              </a:rPr>
              <a:t>    </a:t>
            </a:r>
            <a:r>
              <a:rPr lang="en-US" sz="1100" b="1">
                <a:solidFill>
                  <a:srgbClr val="7F0055"/>
                </a:solidFill>
                <a:latin typeface="Consolas"/>
              </a:rPr>
              <a:t>this</a:t>
            </a:r>
            <a:r>
              <a:rPr lang="en-US" sz="1100" b="1">
                <a:solidFill>
                  <a:srgbClr val="000000"/>
                </a:solidFill>
                <a:latin typeface="Consolas"/>
              </a:rPr>
              <a:t>.</a:t>
            </a:r>
            <a:r>
              <a:rPr lang="en-US" sz="1100" b="1">
                <a:solidFill>
                  <a:srgbClr val="0000C0"/>
                </a:solidFill>
                <a:latin typeface="Consolas"/>
              </a:rPr>
              <a:t>name</a:t>
            </a:r>
            <a:r>
              <a:rPr lang="en-US" sz="1100" b="1">
                <a:solidFill>
                  <a:srgbClr val="000000"/>
                </a:solidFill>
                <a:latin typeface="Consolas"/>
              </a:rPr>
              <a:t> = </a:t>
            </a:r>
            <a:r>
              <a:rPr lang="en-US" sz="1100" b="1">
                <a:solidFill>
                  <a:srgbClr val="6A3E3E"/>
                </a:solidFill>
                <a:latin typeface="Consolas"/>
              </a:rPr>
              <a:t>name</a:t>
            </a:r>
            <a:r>
              <a:rPr lang="en-US" sz="1100" b="1">
                <a:solidFill>
                  <a:srgbClr val="000000"/>
                </a:solidFill>
                <a:latin typeface="Consolas"/>
              </a:rPr>
              <a:t>;</a:t>
            </a:r>
          </a:p>
          <a:p>
            <a:r>
              <a:rPr lang="en-US" sz="1100">
                <a:solidFill>
                  <a:srgbClr val="000000"/>
                </a:solidFill>
                <a:latin typeface="Consolas"/>
              </a:rPr>
              <a:t>  }</a:t>
            </a:r>
          </a:p>
          <a:p>
            <a:endParaRPr lang="en-US" sz="1100">
              <a:latin typeface="Consolas"/>
            </a:endParaRPr>
          </a:p>
          <a:p>
            <a:r>
              <a:rPr lang="en-US" sz="1100">
                <a:solidFill>
                  <a:srgbClr val="000000"/>
                </a:solidFill>
                <a:latin typeface="Consolas"/>
              </a:rPr>
              <a:t>  </a:t>
            </a:r>
            <a:r>
              <a:rPr lang="en-US" sz="1100" b="1">
                <a:solidFill>
                  <a:srgbClr val="7F0055"/>
                </a:solidFill>
                <a:latin typeface="Consolas"/>
              </a:rPr>
              <a:t>public</a:t>
            </a:r>
            <a:r>
              <a:rPr lang="en-US" sz="1100" b="1">
                <a:solidFill>
                  <a:srgbClr val="000000"/>
                </a:solidFill>
                <a:latin typeface="Consolas"/>
              </a:rPr>
              <a:t> </a:t>
            </a:r>
            <a:r>
              <a:rPr lang="en-US" sz="1100" b="1">
                <a:solidFill>
                  <a:srgbClr val="7F0055"/>
                </a:solidFill>
                <a:latin typeface="Consolas"/>
              </a:rPr>
              <a:t>float</a:t>
            </a:r>
            <a:r>
              <a:rPr lang="en-US" sz="1100" b="1">
                <a:solidFill>
                  <a:srgbClr val="000000"/>
                </a:solidFill>
                <a:latin typeface="Consolas"/>
              </a:rPr>
              <a:t> getWeight() {</a:t>
            </a:r>
          </a:p>
          <a:p>
            <a:r>
              <a:rPr lang="en-US" sz="1100">
                <a:solidFill>
                  <a:srgbClr val="000000"/>
                </a:solidFill>
                <a:latin typeface="Consolas"/>
              </a:rPr>
              <a:t>    </a:t>
            </a:r>
            <a:r>
              <a:rPr lang="en-US" sz="1100" b="1">
                <a:solidFill>
                  <a:srgbClr val="7F0055"/>
                </a:solidFill>
                <a:latin typeface="Consolas"/>
              </a:rPr>
              <a:t>return</a:t>
            </a:r>
            <a:r>
              <a:rPr lang="en-US" sz="1100" b="1">
                <a:solidFill>
                  <a:srgbClr val="000000"/>
                </a:solidFill>
                <a:latin typeface="Consolas"/>
              </a:rPr>
              <a:t> </a:t>
            </a:r>
            <a:r>
              <a:rPr lang="en-US" sz="1100" b="1">
                <a:solidFill>
                  <a:srgbClr val="0000C0"/>
                </a:solidFill>
                <a:latin typeface="Consolas"/>
              </a:rPr>
              <a:t>weight</a:t>
            </a:r>
            <a:r>
              <a:rPr lang="en-US" sz="1100" b="1">
                <a:solidFill>
                  <a:srgbClr val="000000"/>
                </a:solidFill>
                <a:latin typeface="Consolas"/>
              </a:rPr>
              <a:t>;</a:t>
            </a:r>
          </a:p>
          <a:p>
            <a:r>
              <a:rPr lang="en-US" sz="1100">
                <a:solidFill>
                  <a:srgbClr val="000000"/>
                </a:solidFill>
                <a:latin typeface="Consolas"/>
              </a:rPr>
              <a:t>  }</a:t>
            </a:r>
          </a:p>
          <a:p>
            <a:endParaRPr lang="en-US" sz="1100">
              <a:latin typeface="Consolas"/>
            </a:endParaRPr>
          </a:p>
          <a:p>
            <a:r>
              <a:rPr lang="en-US" sz="1100">
                <a:solidFill>
                  <a:srgbClr val="000000"/>
                </a:solidFill>
                <a:latin typeface="Consolas"/>
              </a:rPr>
              <a:t>  </a:t>
            </a:r>
            <a:r>
              <a:rPr lang="en-US" sz="1100" b="1">
                <a:solidFill>
                  <a:srgbClr val="7F0055"/>
                </a:solidFill>
                <a:latin typeface="Consolas"/>
              </a:rPr>
              <a:t>public</a:t>
            </a:r>
            <a:r>
              <a:rPr lang="en-US" sz="1100" b="1">
                <a:solidFill>
                  <a:srgbClr val="000000"/>
                </a:solidFill>
                <a:latin typeface="Consolas"/>
              </a:rPr>
              <a:t> </a:t>
            </a:r>
            <a:r>
              <a:rPr lang="en-US" sz="1100" b="1">
                <a:solidFill>
                  <a:srgbClr val="7F0055"/>
                </a:solidFill>
                <a:latin typeface="Consolas"/>
              </a:rPr>
              <a:t>void</a:t>
            </a:r>
            <a:r>
              <a:rPr lang="en-US" sz="1100" b="1">
                <a:solidFill>
                  <a:srgbClr val="000000"/>
                </a:solidFill>
                <a:latin typeface="Consolas"/>
              </a:rPr>
              <a:t> setWeight(</a:t>
            </a:r>
            <a:r>
              <a:rPr lang="en-US" sz="1100" b="1">
                <a:solidFill>
                  <a:srgbClr val="7F0055"/>
                </a:solidFill>
                <a:latin typeface="Consolas"/>
              </a:rPr>
              <a:t>float</a:t>
            </a:r>
            <a:r>
              <a:rPr lang="en-US" sz="1100" b="1">
                <a:solidFill>
                  <a:srgbClr val="000000"/>
                </a:solidFill>
                <a:latin typeface="Consolas"/>
              </a:rPr>
              <a:t> </a:t>
            </a:r>
            <a:r>
              <a:rPr lang="en-US" sz="1100" b="1">
                <a:solidFill>
                  <a:srgbClr val="6A3E3E"/>
                </a:solidFill>
                <a:latin typeface="Consolas"/>
              </a:rPr>
              <a:t>weight</a:t>
            </a:r>
            <a:r>
              <a:rPr lang="en-US" sz="1100" b="1">
                <a:solidFill>
                  <a:srgbClr val="000000"/>
                </a:solidFill>
                <a:latin typeface="Consolas"/>
              </a:rPr>
              <a:t>) {</a:t>
            </a:r>
          </a:p>
          <a:p>
            <a:r>
              <a:rPr lang="en-US" sz="1100">
                <a:solidFill>
                  <a:srgbClr val="000000"/>
                </a:solidFill>
                <a:latin typeface="Consolas"/>
              </a:rPr>
              <a:t>    </a:t>
            </a:r>
            <a:r>
              <a:rPr lang="en-US" sz="1100" b="1">
                <a:solidFill>
                  <a:srgbClr val="7F0055"/>
                </a:solidFill>
                <a:latin typeface="Consolas"/>
              </a:rPr>
              <a:t>this</a:t>
            </a:r>
            <a:r>
              <a:rPr lang="en-US" sz="1100" b="1">
                <a:solidFill>
                  <a:srgbClr val="000000"/>
                </a:solidFill>
                <a:latin typeface="Consolas"/>
              </a:rPr>
              <a:t>.</a:t>
            </a:r>
            <a:r>
              <a:rPr lang="en-US" sz="1100" b="1">
                <a:solidFill>
                  <a:srgbClr val="0000C0"/>
                </a:solidFill>
                <a:latin typeface="Consolas"/>
              </a:rPr>
              <a:t>weight</a:t>
            </a:r>
            <a:r>
              <a:rPr lang="en-US" sz="1100" b="1">
                <a:solidFill>
                  <a:srgbClr val="000000"/>
                </a:solidFill>
                <a:latin typeface="Consolas"/>
              </a:rPr>
              <a:t> = </a:t>
            </a:r>
            <a:r>
              <a:rPr lang="en-US" sz="1100" b="1">
                <a:solidFill>
                  <a:srgbClr val="6A3E3E"/>
                </a:solidFill>
                <a:latin typeface="Consolas"/>
              </a:rPr>
              <a:t>weight</a:t>
            </a:r>
            <a:r>
              <a:rPr lang="en-US" sz="1100" b="1">
                <a:solidFill>
                  <a:srgbClr val="000000"/>
                </a:solidFill>
                <a:latin typeface="Consolas"/>
              </a:rPr>
              <a:t>;</a:t>
            </a:r>
          </a:p>
          <a:p>
            <a:r>
              <a:rPr lang="en-US" sz="1100">
                <a:solidFill>
                  <a:srgbClr val="000000"/>
                </a:solidFill>
                <a:latin typeface="Consolas"/>
              </a:rPr>
              <a:t>  };</a:t>
            </a:r>
          </a:p>
          <a:p>
            <a:endParaRPr lang="en-US" sz="1100">
              <a:latin typeface="Consolas"/>
            </a:endParaRPr>
          </a:p>
          <a:p>
            <a:r>
              <a:rPr lang="en-US" sz="1100">
                <a:solidFill>
                  <a:srgbClr val="000000"/>
                </a:solidFill>
                <a:latin typeface="Consolas"/>
              </a:rPr>
              <a:t>}</a:t>
            </a:r>
            <a:endParaRPr lang="en-US" sz="1100"/>
          </a:p>
        </p:txBody>
      </p:sp>
    </p:spTree>
    <p:extLst>
      <p:ext uri="{BB962C8B-B14F-4D97-AF65-F5344CB8AC3E}">
        <p14:creationId xmlns:p14="http://schemas.microsoft.com/office/powerpoint/2010/main" val="34587802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ArrayList with Object</a:t>
            </a:r>
          </a:p>
        </p:txBody>
      </p:sp>
      <p:sp>
        <p:nvSpPr>
          <p:cNvPr id="3" name="Content Placeholder 2"/>
          <p:cNvSpPr>
            <a:spLocks noGrp="1"/>
          </p:cNvSpPr>
          <p:nvPr>
            <p:ph idx="1"/>
          </p:nvPr>
        </p:nvSpPr>
        <p:spPr/>
        <p:txBody>
          <a:bodyPr/>
          <a:lstStyle/>
          <a:p>
            <a:r>
              <a:rPr lang="en-US" sz="2400"/>
              <a:t>Can use ArrayList to store Objects:</a:t>
            </a:r>
          </a:p>
        </p:txBody>
      </p:sp>
      <p:grpSp>
        <p:nvGrpSpPr>
          <p:cNvPr id="28" name="Group 27"/>
          <p:cNvGrpSpPr/>
          <p:nvPr/>
        </p:nvGrpSpPr>
        <p:grpSpPr>
          <a:xfrm>
            <a:off x="198781" y="1512888"/>
            <a:ext cx="8945219" cy="4921513"/>
            <a:chOff x="198781" y="1512888"/>
            <a:chExt cx="8945219" cy="4921513"/>
          </a:xfrm>
        </p:grpSpPr>
        <p:pic>
          <p:nvPicPr>
            <p:cNvPr id="4" name="Picture 3"/>
            <p:cNvPicPr>
              <a:picLocks noChangeAspect="1"/>
            </p:cNvPicPr>
            <p:nvPr/>
          </p:nvPicPr>
          <p:blipFill>
            <a:blip r:embed="rId3"/>
            <a:stretch>
              <a:fillRect/>
            </a:stretch>
          </p:blipFill>
          <p:spPr>
            <a:xfrm>
              <a:off x="198781" y="1512888"/>
              <a:ext cx="7038975" cy="4495800"/>
            </a:xfrm>
            <a:prstGeom prst="rect">
              <a:avLst/>
            </a:prstGeom>
          </p:spPr>
        </p:pic>
        <p:sp>
          <p:nvSpPr>
            <p:cNvPr id="5" name="Cloud 4"/>
            <p:cNvSpPr/>
            <p:nvPr/>
          </p:nvSpPr>
          <p:spPr>
            <a:xfrm>
              <a:off x="6510291" y="1710788"/>
              <a:ext cx="2528887" cy="457200"/>
            </a:xfrm>
            <a:prstGeom prst="cloud">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400">
                  <a:solidFill>
                    <a:srgbClr val="0000FF"/>
                  </a:solidFill>
                  <a:latin typeface="Candara" panose="020E0502030303020204" pitchFamily="34" charset="0"/>
                </a:rPr>
                <a:t>Instance of ArrayList</a:t>
              </a:r>
            </a:p>
          </p:txBody>
        </p:sp>
        <p:cxnSp>
          <p:nvCxnSpPr>
            <p:cNvPr id="6" name="Straight Arrow Connector 5"/>
            <p:cNvCxnSpPr>
              <a:endCxn id="11" idx="2"/>
            </p:cNvCxnSpPr>
            <p:nvPr/>
          </p:nvCxnSpPr>
          <p:spPr>
            <a:xfrm>
              <a:off x="5791200" y="3452262"/>
              <a:ext cx="673007" cy="24"/>
            </a:xfrm>
            <a:prstGeom prst="straightConnector1">
              <a:avLst/>
            </a:prstGeom>
            <a:ln w="25400">
              <a:solidFill>
                <a:srgbClr val="DC0081"/>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1371600" y="2474912"/>
              <a:ext cx="5486400" cy="342900"/>
            </a:xfrm>
            <a:prstGeom prst="roundRect">
              <a:avLst/>
            </a:prstGeom>
            <a:noFill/>
            <a:ln w="2222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400">
                <a:solidFill>
                  <a:srgbClr val="0000FF"/>
                </a:solidFill>
                <a:latin typeface="Candara" panose="020E0502030303020204" pitchFamily="34" charset="0"/>
              </a:endParaRPr>
            </a:p>
          </p:txBody>
        </p:sp>
        <p:sp>
          <p:nvSpPr>
            <p:cNvPr id="10" name="Rounded Rectangle 9"/>
            <p:cNvSpPr/>
            <p:nvPr/>
          </p:nvSpPr>
          <p:spPr>
            <a:xfrm>
              <a:off x="1371600" y="2880518"/>
              <a:ext cx="4419600" cy="1158082"/>
            </a:xfrm>
            <a:prstGeom prst="roundRect">
              <a:avLst/>
            </a:prstGeom>
            <a:noFill/>
            <a:ln w="2222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400">
                <a:solidFill>
                  <a:srgbClr val="0000FF"/>
                </a:solidFill>
                <a:latin typeface="Candara" panose="020E0502030303020204" pitchFamily="34" charset="0"/>
              </a:endParaRPr>
            </a:p>
          </p:txBody>
        </p:sp>
        <p:sp>
          <p:nvSpPr>
            <p:cNvPr id="11" name="Cloud 10"/>
            <p:cNvSpPr/>
            <p:nvPr/>
          </p:nvSpPr>
          <p:spPr>
            <a:xfrm>
              <a:off x="6456363" y="3124736"/>
              <a:ext cx="2528887" cy="655100"/>
            </a:xfrm>
            <a:prstGeom prst="cloud">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400">
                  <a:solidFill>
                    <a:srgbClr val="0000FF"/>
                  </a:solidFill>
                  <a:latin typeface="Candara" panose="020E0502030303020204" pitchFamily="34" charset="0"/>
                </a:rPr>
                <a:t>Add Animal to ArrayList</a:t>
              </a:r>
            </a:p>
          </p:txBody>
        </p:sp>
        <p:sp>
          <p:nvSpPr>
            <p:cNvPr id="15" name="Rounded Rectangle 14"/>
            <p:cNvSpPr/>
            <p:nvPr/>
          </p:nvSpPr>
          <p:spPr>
            <a:xfrm>
              <a:off x="1371600" y="4168776"/>
              <a:ext cx="5638800" cy="1158082"/>
            </a:xfrm>
            <a:prstGeom prst="roundRect">
              <a:avLst/>
            </a:prstGeom>
            <a:noFill/>
            <a:ln w="2222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400">
                <a:solidFill>
                  <a:srgbClr val="0000FF"/>
                </a:solidFill>
                <a:latin typeface="Candara" panose="020E0502030303020204" pitchFamily="34" charset="0"/>
              </a:endParaRPr>
            </a:p>
          </p:txBody>
        </p:sp>
        <p:sp>
          <p:nvSpPr>
            <p:cNvPr id="16" name="Cloud 15"/>
            <p:cNvSpPr/>
            <p:nvPr/>
          </p:nvSpPr>
          <p:spPr>
            <a:xfrm>
              <a:off x="6615113" y="5483764"/>
              <a:ext cx="2528887" cy="655100"/>
            </a:xfrm>
            <a:prstGeom prst="cloud">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400">
                  <a:solidFill>
                    <a:srgbClr val="0000FF"/>
                  </a:solidFill>
                  <a:latin typeface="Candara" panose="020E0502030303020204" pitchFamily="34" charset="0"/>
                </a:rPr>
                <a:t>Use for loop to get</a:t>
              </a:r>
            </a:p>
          </p:txBody>
        </p:sp>
        <p:cxnSp>
          <p:nvCxnSpPr>
            <p:cNvPr id="17" name="Straight Arrow Connector 16"/>
            <p:cNvCxnSpPr/>
            <p:nvPr/>
          </p:nvCxnSpPr>
          <p:spPr>
            <a:xfrm>
              <a:off x="6456363" y="5318444"/>
              <a:ext cx="314497" cy="367745"/>
            </a:xfrm>
            <a:prstGeom prst="straightConnector1">
              <a:avLst/>
            </a:prstGeom>
            <a:ln w="25400">
              <a:solidFill>
                <a:srgbClr val="DC0081"/>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1" name="Cloud 20"/>
            <p:cNvSpPr/>
            <p:nvPr/>
          </p:nvSpPr>
          <p:spPr>
            <a:xfrm>
              <a:off x="3927476" y="5779301"/>
              <a:ext cx="2528887" cy="655100"/>
            </a:xfrm>
            <a:prstGeom prst="cloud">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400">
                  <a:solidFill>
                    <a:srgbClr val="0000FF"/>
                  </a:solidFill>
                  <a:latin typeface="Candara" panose="020E0502030303020204" pitchFamily="34" charset="0"/>
                </a:rPr>
                <a:t>Remove by Index</a:t>
              </a:r>
            </a:p>
          </p:txBody>
        </p:sp>
        <p:sp>
          <p:nvSpPr>
            <p:cNvPr id="22" name="Rounded Rectangle 21"/>
            <p:cNvSpPr/>
            <p:nvPr/>
          </p:nvSpPr>
          <p:spPr>
            <a:xfrm>
              <a:off x="1371600" y="5387279"/>
              <a:ext cx="2555876" cy="342900"/>
            </a:xfrm>
            <a:prstGeom prst="roundRect">
              <a:avLst/>
            </a:prstGeom>
            <a:noFill/>
            <a:ln w="2222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400">
                <a:solidFill>
                  <a:srgbClr val="0000FF"/>
                </a:solidFill>
                <a:latin typeface="Candara" panose="020E0502030303020204" pitchFamily="34" charset="0"/>
              </a:endParaRPr>
            </a:p>
          </p:txBody>
        </p:sp>
        <p:cxnSp>
          <p:nvCxnSpPr>
            <p:cNvPr id="23" name="Straight Arrow Connector 22"/>
            <p:cNvCxnSpPr/>
            <p:nvPr/>
          </p:nvCxnSpPr>
          <p:spPr>
            <a:xfrm>
              <a:off x="3928977" y="5530341"/>
              <a:ext cx="314497" cy="367745"/>
            </a:xfrm>
            <a:prstGeom prst="straightConnector1">
              <a:avLst/>
            </a:prstGeom>
            <a:ln w="25400">
              <a:solidFill>
                <a:srgbClr val="DC0081"/>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6770860" y="2115583"/>
              <a:ext cx="216416" cy="359188"/>
            </a:xfrm>
            <a:prstGeom prst="straightConnector1">
              <a:avLst/>
            </a:prstGeom>
            <a:ln w="25400">
              <a:solidFill>
                <a:srgbClr val="DC0081"/>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8" name="Footer Placeholder 7"/>
          <p:cNvSpPr>
            <a:spLocks noGrp="1"/>
          </p:cNvSpPr>
          <p:nvPr>
            <p:ph type="ftr" sz="quarter" idx="11"/>
          </p:nvPr>
        </p:nvSpPr>
        <p:spPr/>
        <p:txBody>
          <a:bodyPr/>
          <a:lstStyle/>
          <a:p>
            <a:r>
              <a:rPr lang="en-US"/>
              <a:t>09e-BM/DT/FSOFT - ©FPT SOFTWARE – Fresher Academy - Internal Use</a:t>
            </a:r>
            <a:endParaRPr lang="en-US" dirty="0"/>
          </a:p>
        </p:txBody>
      </p:sp>
      <p:sp>
        <p:nvSpPr>
          <p:cNvPr id="9" name="Slide Number Placeholder 8"/>
          <p:cNvSpPr>
            <a:spLocks noGrp="1"/>
          </p:cNvSpPr>
          <p:nvPr>
            <p:ph type="sldNum" sz="quarter" idx="12"/>
          </p:nvPr>
        </p:nvSpPr>
        <p:spPr/>
        <p:txBody>
          <a:bodyPr/>
          <a:lstStyle/>
          <a:p>
            <a:fld id="{AB4FB0DF-9300-7D4B-B157-CBD30D15743F}" type="slidenum">
              <a:rPr lang="en-US" smtClean="0"/>
              <a:t>37</a:t>
            </a:fld>
            <a:endParaRPr lang="en-US"/>
          </a:p>
        </p:txBody>
      </p:sp>
    </p:spTree>
    <p:extLst>
      <p:ext uri="{BB962C8B-B14F-4D97-AF65-F5344CB8AC3E}">
        <p14:creationId xmlns:p14="http://schemas.microsoft.com/office/powerpoint/2010/main" val="29110749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LinkedList</a:t>
            </a:r>
          </a:p>
        </p:txBody>
      </p:sp>
      <p:sp>
        <p:nvSpPr>
          <p:cNvPr id="3" name="Content Placeholder 2"/>
          <p:cNvSpPr>
            <a:spLocks noGrp="1"/>
          </p:cNvSpPr>
          <p:nvPr>
            <p:ph idx="1"/>
          </p:nvPr>
        </p:nvSpPr>
        <p:spPr/>
        <p:txBody>
          <a:bodyPr>
            <a:normAutofit/>
          </a:bodyPr>
          <a:lstStyle/>
          <a:p>
            <a:pPr algn="just">
              <a:spcBef>
                <a:spcPts val="600"/>
              </a:spcBef>
            </a:pPr>
            <a:r>
              <a:rPr lang="en-GB" sz="1800"/>
              <a:t>Java </a:t>
            </a:r>
            <a:r>
              <a:rPr lang="en-GB" sz="1800" b="1"/>
              <a:t>LinkedList</a:t>
            </a:r>
            <a:r>
              <a:rPr lang="en-GB" sz="1800"/>
              <a:t> class uses a </a:t>
            </a:r>
            <a:r>
              <a:rPr lang="en-GB" sz="1800">
                <a:solidFill>
                  <a:schemeClr val="tx2">
                    <a:lumMod val="60000"/>
                    <a:lumOff val="40000"/>
                  </a:schemeClr>
                </a:solidFill>
              </a:rPr>
              <a:t>doubly linked </a:t>
            </a:r>
            <a:r>
              <a:rPr lang="en-GB" sz="1800"/>
              <a:t>list to store the elements.</a:t>
            </a:r>
          </a:p>
          <a:p>
            <a:pPr>
              <a:spcBef>
                <a:spcPts val="600"/>
              </a:spcBef>
            </a:pPr>
            <a:r>
              <a:rPr lang="en-GB" sz="1800"/>
              <a:t>The important points about Java LinkedList are:</a:t>
            </a:r>
          </a:p>
          <a:p>
            <a:pPr lvl="1">
              <a:spcBef>
                <a:spcPts val="600"/>
              </a:spcBef>
            </a:pPr>
            <a:r>
              <a:rPr lang="en-GB" sz="1600"/>
              <a:t>Java LinkedList class can contain duplicate elements.</a:t>
            </a:r>
          </a:p>
          <a:p>
            <a:pPr lvl="1">
              <a:spcBef>
                <a:spcPts val="600"/>
              </a:spcBef>
            </a:pPr>
            <a:r>
              <a:rPr lang="en-GB" sz="1600"/>
              <a:t>Java LinkedList class maintains insertion order.</a:t>
            </a:r>
          </a:p>
          <a:p>
            <a:pPr lvl="1">
              <a:spcBef>
                <a:spcPts val="600"/>
              </a:spcBef>
            </a:pPr>
            <a:r>
              <a:rPr lang="en-GB" sz="1600"/>
              <a:t>Java LinkedList class is non synchronized.</a:t>
            </a:r>
          </a:p>
          <a:p>
            <a:pPr lvl="1">
              <a:spcBef>
                <a:spcPts val="600"/>
              </a:spcBef>
            </a:pPr>
            <a:r>
              <a:rPr lang="en-GB" sz="1600"/>
              <a:t>In Java LinkedList class, manipulation is fast because no shifting needs to occur.</a:t>
            </a:r>
          </a:p>
          <a:p>
            <a:pPr lvl="1">
              <a:spcBef>
                <a:spcPts val="600"/>
              </a:spcBef>
            </a:pPr>
            <a:r>
              <a:rPr lang="en-GB" sz="1600"/>
              <a:t>Java LinkedList class can be used as a list, stack or queue.</a:t>
            </a:r>
            <a:endParaRPr lang="en-US" sz="1600"/>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38</a:t>
            </a:fld>
            <a:endParaRPr lang="en-US"/>
          </a:p>
        </p:txBody>
      </p:sp>
      <p:pic>
        <p:nvPicPr>
          <p:cNvPr id="1026" name="Picture 2" descr="Java LinkedList class hierarch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2092" y="3094739"/>
            <a:ext cx="2278861" cy="3120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50855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
          <p:cNvSpPr>
            <a:spLocks noGrp="1"/>
          </p:cNvSpPr>
          <p:nvPr>
            <p:ph type="title"/>
          </p:nvPr>
        </p:nvSpPr>
        <p:spPr/>
        <p:txBody>
          <a:bodyPr>
            <a:normAutofit/>
          </a:bodyPr>
          <a:lstStyle/>
          <a:p>
            <a:pPr eaLnBrk="1" hangingPunct="1"/>
            <a:r>
              <a:rPr lang="en-US" altLang="en-US"/>
              <a:t>LinkedList</a:t>
            </a:r>
          </a:p>
        </p:txBody>
      </p:sp>
      <p:sp>
        <p:nvSpPr>
          <p:cNvPr id="106499" name="Content Placeholder 2"/>
          <p:cNvSpPr>
            <a:spLocks noGrp="1"/>
          </p:cNvSpPr>
          <p:nvPr>
            <p:ph idx="1"/>
          </p:nvPr>
        </p:nvSpPr>
        <p:spPr/>
        <p:txBody>
          <a:bodyPr>
            <a:normAutofit/>
          </a:bodyPr>
          <a:lstStyle/>
          <a:p>
            <a:pPr algn="just">
              <a:spcBef>
                <a:spcPts val="600"/>
              </a:spcBef>
              <a:spcAft>
                <a:spcPts val="600"/>
              </a:spcAft>
            </a:pPr>
            <a:r>
              <a:rPr lang="en-US" altLang="en-US" sz="2000" b="1"/>
              <a:t>Doubly Linked List</a:t>
            </a:r>
          </a:p>
          <a:p>
            <a:pPr algn="just">
              <a:spcBef>
                <a:spcPts val="600"/>
              </a:spcBef>
              <a:spcAft>
                <a:spcPts val="600"/>
              </a:spcAft>
            </a:pPr>
            <a:endParaRPr lang="en-US" altLang="en-US" sz="2000" b="1"/>
          </a:p>
          <a:p>
            <a:pPr algn="just">
              <a:spcBef>
                <a:spcPts val="600"/>
              </a:spcBef>
              <a:spcAft>
                <a:spcPts val="600"/>
              </a:spcAft>
            </a:pPr>
            <a:endParaRPr lang="en-US" altLang="en-US" sz="2000" b="1"/>
          </a:p>
          <a:p>
            <a:pPr algn="just">
              <a:spcBef>
                <a:spcPts val="600"/>
              </a:spcBef>
              <a:spcAft>
                <a:spcPts val="600"/>
              </a:spcAft>
            </a:pPr>
            <a:r>
              <a:rPr lang="en-US" altLang="en-US" sz="2000" b="1"/>
              <a:t>Declaration:</a:t>
            </a:r>
          </a:p>
          <a:p>
            <a:pPr algn="just">
              <a:spcBef>
                <a:spcPts val="600"/>
              </a:spcBef>
              <a:spcAft>
                <a:spcPts val="600"/>
              </a:spcAft>
            </a:pPr>
            <a:endParaRPr lang="en-GB" altLang="en-US" sz="2000" b="1"/>
          </a:p>
          <a:p>
            <a:pPr marL="0" indent="0" algn="just">
              <a:spcBef>
                <a:spcPts val="600"/>
              </a:spcBef>
              <a:spcAft>
                <a:spcPts val="600"/>
              </a:spcAft>
              <a:buNone/>
            </a:pPr>
            <a:endParaRPr lang="en-US" altLang="en-US" sz="600" b="1"/>
          </a:p>
          <a:p>
            <a:pPr algn="just">
              <a:spcBef>
                <a:spcPts val="600"/>
              </a:spcBef>
              <a:spcAft>
                <a:spcPts val="600"/>
              </a:spcAft>
            </a:pPr>
            <a:r>
              <a:rPr lang="en-US" altLang="en-US" sz="2000" b="1"/>
              <a:t>LinkedList</a:t>
            </a:r>
            <a:r>
              <a:rPr lang="en-US" altLang="en-US" sz="2000"/>
              <a:t> is implemented as a double linked list. Its performance on add() and remove() is better than the performance of Arraylist. The get() and get() methods have worse performance than the ArrayList, as theLinkedList does not provide direct access.</a:t>
            </a:r>
          </a:p>
        </p:txBody>
      </p:sp>
      <p:sp>
        <p:nvSpPr>
          <p:cNvPr id="2" name="Footer Placeholder 1"/>
          <p:cNvSpPr>
            <a:spLocks noGrp="1"/>
          </p:cNvSpPr>
          <p:nvPr>
            <p:ph type="ftr" sz="quarter" idx="11"/>
          </p:nvPr>
        </p:nvSpPr>
        <p:spPr/>
        <p:txBody>
          <a:bodyPr/>
          <a:lstStyle/>
          <a:p>
            <a:r>
              <a:rPr lang="en-US"/>
              <a:t>09e-BM/DT/FSOFT - ©FPT SOFTWARE – Fresher Academy - Internal Use</a:t>
            </a:r>
            <a:endParaRPr lang="en-US" dirty="0"/>
          </a:p>
        </p:txBody>
      </p:sp>
      <p:sp>
        <p:nvSpPr>
          <p:cNvPr id="3" name="Slide Number Placeholder 2"/>
          <p:cNvSpPr>
            <a:spLocks noGrp="1"/>
          </p:cNvSpPr>
          <p:nvPr>
            <p:ph type="sldNum" sz="quarter" idx="12"/>
          </p:nvPr>
        </p:nvSpPr>
        <p:spPr/>
        <p:txBody>
          <a:bodyPr/>
          <a:lstStyle/>
          <a:p>
            <a:fld id="{AB4FB0DF-9300-7D4B-B157-CBD30D15743F}" type="slidenum">
              <a:rPr lang="en-US" smtClean="0"/>
              <a:t>39</a:t>
            </a:fld>
            <a:endParaRPr lang="en-US"/>
          </a:p>
        </p:txBody>
      </p:sp>
      <p:pic>
        <p:nvPicPr>
          <p:cNvPr id="106500" name="Picture 5" descr="http://www.programcreek.com/wp-content/uploads/2013/03/arraylist-vs-linkedlist-complexit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4422" y="4631988"/>
            <a:ext cx="3248025" cy="135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 name="Picture 2" descr="java LinkedList class using doubly linked lis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4298" y="1215788"/>
            <a:ext cx="5248275" cy="79057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39302" y="2498096"/>
            <a:ext cx="7996136" cy="661720"/>
          </a:xfrm>
          <a:prstGeom prst="rect">
            <a:avLst/>
          </a:prstGeom>
        </p:spPr>
        <p:txBody>
          <a:bodyPr wrap="square">
            <a:spAutoFit/>
          </a:bodyPr>
          <a:lstStyle/>
          <a:p>
            <a:pPr>
              <a:spcBef>
                <a:spcPts val="600"/>
              </a:spcBef>
            </a:pPr>
            <a:r>
              <a:rPr lang="en-GB" sz="1600" b="1">
                <a:solidFill>
                  <a:srgbClr val="006699"/>
                </a:solidFill>
                <a:latin typeface="Consolas" panose="020B0609020204030204" pitchFamily="49" charset="0"/>
              </a:rPr>
              <a:t>public</a:t>
            </a:r>
            <a:r>
              <a:rPr lang="en-GB" sz="1600">
                <a:solidFill>
                  <a:srgbClr val="000000"/>
                </a:solidFill>
                <a:latin typeface="Consolas" panose="020B0609020204030204" pitchFamily="49" charset="0"/>
              </a:rPr>
              <a:t> </a:t>
            </a:r>
            <a:r>
              <a:rPr lang="en-GB" sz="1600" b="1">
                <a:solidFill>
                  <a:srgbClr val="006699"/>
                </a:solidFill>
                <a:latin typeface="Consolas" panose="020B0609020204030204" pitchFamily="49" charset="0"/>
              </a:rPr>
              <a:t>class</a:t>
            </a:r>
            <a:r>
              <a:rPr lang="en-GB" sz="1600">
                <a:solidFill>
                  <a:srgbClr val="000000"/>
                </a:solidFill>
                <a:latin typeface="Consolas" panose="020B0609020204030204" pitchFamily="49" charset="0"/>
              </a:rPr>
              <a:t> LinkedList&lt;E&gt; </a:t>
            </a:r>
            <a:r>
              <a:rPr lang="en-GB" sz="1600" b="1">
                <a:solidFill>
                  <a:srgbClr val="006699"/>
                </a:solidFill>
                <a:latin typeface="Consolas" panose="020B0609020204030204" pitchFamily="49" charset="0"/>
              </a:rPr>
              <a:t>extends</a:t>
            </a:r>
            <a:r>
              <a:rPr lang="en-GB" sz="1600">
                <a:solidFill>
                  <a:srgbClr val="000000"/>
                </a:solidFill>
                <a:latin typeface="Consolas" panose="020B0609020204030204" pitchFamily="49" charset="0"/>
              </a:rPr>
              <a:t> AbstractSequentialList&lt;E&gt; </a:t>
            </a:r>
          </a:p>
          <a:p>
            <a:pPr>
              <a:spcBef>
                <a:spcPts val="600"/>
              </a:spcBef>
            </a:pPr>
            <a:r>
              <a:rPr lang="en-GB" sz="1600" b="1">
                <a:solidFill>
                  <a:srgbClr val="000000"/>
                </a:solidFill>
                <a:latin typeface="Consolas" panose="020B0609020204030204" pitchFamily="49" charset="0"/>
              </a:rPr>
              <a:t>			</a:t>
            </a:r>
            <a:r>
              <a:rPr lang="en-GB" sz="1600" b="1">
                <a:solidFill>
                  <a:srgbClr val="006699"/>
                </a:solidFill>
                <a:latin typeface="Consolas" panose="020B0609020204030204" pitchFamily="49" charset="0"/>
              </a:rPr>
              <a:t>implements</a:t>
            </a:r>
            <a:r>
              <a:rPr lang="en-GB" sz="1600">
                <a:solidFill>
                  <a:srgbClr val="000000"/>
                </a:solidFill>
                <a:latin typeface="Consolas" panose="020B0609020204030204" pitchFamily="49" charset="0"/>
              </a:rPr>
              <a:t> List&lt;E&gt;, Deque&lt;E&gt;, Cloneable, Serializable  </a:t>
            </a:r>
            <a:endParaRPr lang="en-US" sz="1600">
              <a:latin typeface="Consolas" panose="020B0609020204030204" pitchFamily="49" charset="0"/>
            </a:endParaRPr>
          </a:p>
        </p:txBody>
      </p:sp>
    </p:spTree>
    <p:extLst>
      <p:ext uri="{BB962C8B-B14F-4D97-AF65-F5344CB8AC3E}">
        <p14:creationId xmlns:p14="http://schemas.microsoft.com/office/powerpoint/2010/main" val="3239719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defRPr/>
            </a:pPr>
            <a:r>
              <a:rPr lang="en-US">
                <a:latin typeface="Arial" charset="0"/>
                <a:cs typeface="Arial" charset="0"/>
              </a:rPr>
              <a:t>String CLASS</a:t>
            </a:r>
            <a:endParaRPr lang="en-US" dirty="0">
              <a:latin typeface="Arial" charset="0"/>
              <a:cs typeface="Arial" charset="0"/>
            </a:endParaRPr>
          </a:p>
        </p:txBody>
      </p:sp>
      <p:sp>
        <p:nvSpPr>
          <p:cNvPr id="6" name="Text Placeholder 5"/>
          <p:cNvSpPr>
            <a:spLocks noGrp="1"/>
          </p:cNvSpPr>
          <p:nvPr>
            <p:ph type="body" idx="1"/>
          </p:nvPr>
        </p:nvSpPr>
        <p:spPr/>
        <p:txBody>
          <a:bodyPr/>
          <a:lstStyle/>
          <a:p>
            <a:pPr eaLnBrk="1" hangingPunct="1">
              <a:defRPr/>
            </a:pPr>
            <a:r>
              <a:rPr lang="en-US"/>
              <a:t>Section 1</a:t>
            </a:r>
            <a:endParaRPr lang="en-US" dirty="0"/>
          </a:p>
        </p:txBody>
      </p:sp>
      <p:sp>
        <p:nvSpPr>
          <p:cNvPr id="2" name="Footer Placeholder 1"/>
          <p:cNvSpPr>
            <a:spLocks noGrp="1"/>
          </p:cNvSpPr>
          <p:nvPr>
            <p:ph type="ftr" sz="quarter" idx="11"/>
          </p:nvPr>
        </p:nvSpPr>
        <p:spPr/>
        <p:txBody>
          <a:bodyPr/>
          <a:lstStyle/>
          <a:p>
            <a:r>
              <a:rPr lang="en-US"/>
              <a:t>09e-BM/DT/FSOFT - ©FPT SOFTWARE – Fresher Academy - Internal Use</a:t>
            </a:r>
            <a:endParaRPr lang="en-US" dirty="0"/>
          </a:p>
        </p:txBody>
      </p:sp>
      <p:sp>
        <p:nvSpPr>
          <p:cNvPr id="6758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Font typeface="Wingdings" panose="05000000000000000000" pitchFamily="2" charset="2"/>
              <a:buChar char="q"/>
              <a:defRPr sz="3200">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ü"/>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SzTx/>
              <a:buFontTx/>
              <a:buNone/>
            </a:pPr>
            <a:fld id="{80496F56-DF8C-404A-8092-EF2B69778E4B}" type="slidenum">
              <a:rPr lang="en-US" altLang="en-US" sz="1200">
                <a:solidFill>
                  <a:schemeClr val="tx1">
                    <a:tint val="75000"/>
                  </a:schemeClr>
                </a:solidFill>
                <a:latin typeface="+mn-lt"/>
              </a:rPr>
              <a:pPr>
                <a:spcBef>
                  <a:spcPct val="0"/>
                </a:spcBef>
                <a:buSzTx/>
                <a:buFontTx/>
                <a:buNone/>
              </a:pPr>
              <a:t>4</a:t>
            </a:fld>
            <a:endParaRPr lang="en-US" altLang="en-US" sz="1200">
              <a:solidFill>
                <a:schemeClr val="tx1">
                  <a:tint val="75000"/>
                </a:schemeClr>
              </a:solidFill>
              <a:latin typeface="+mn-lt"/>
            </a:endParaRPr>
          </a:p>
        </p:txBody>
      </p:sp>
    </p:spTree>
    <p:extLst>
      <p:ext uri="{BB962C8B-B14F-4D97-AF65-F5344CB8AC3E}">
        <p14:creationId xmlns:p14="http://schemas.microsoft.com/office/powerpoint/2010/main" val="3102939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a:t>Main methods of LinkedList</a:t>
            </a:r>
            <a:endParaRPr lang="en-US" sz="320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248681328"/>
              </p:ext>
            </p:extLst>
          </p:nvPr>
        </p:nvGraphicFramePr>
        <p:xfrm>
          <a:off x="323556" y="907723"/>
          <a:ext cx="8645346" cy="4723079"/>
        </p:xfrm>
        <a:graphic>
          <a:graphicData uri="http://schemas.openxmlformats.org/drawingml/2006/table">
            <a:tbl>
              <a:tblPr/>
              <a:tblGrid>
                <a:gridCol w="2685533">
                  <a:extLst>
                    <a:ext uri="{9D8B030D-6E8A-4147-A177-3AD203B41FA5}">
                      <a16:colId xmlns:a16="http://schemas.microsoft.com/office/drawing/2014/main" val="2203041256"/>
                    </a:ext>
                  </a:extLst>
                </a:gridCol>
                <a:gridCol w="5959813">
                  <a:extLst>
                    <a:ext uri="{9D8B030D-6E8A-4147-A177-3AD203B41FA5}">
                      <a16:colId xmlns:a16="http://schemas.microsoft.com/office/drawing/2014/main" val="286261450"/>
                    </a:ext>
                  </a:extLst>
                </a:gridCol>
              </a:tblGrid>
              <a:tr h="0">
                <a:tc>
                  <a:txBody>
                    <a:bodyPr/>
                    <a:lstStyle/>
                    <a:p>
                      <a:pPr algn="l" fontAlgn="t"/>
                      <a:r>
                        <a:rPr lang="en-US" b="1">
                          <a:solidFill>
                            <a:srgbClr val="000000"/>
                          </a:solidFill>
                          <a:effectLst/>
                          <a:latin typeface="Arial" panose="020B0604020202020204" pitchFamily="34" charset="0"/>
                          <a:cs typeface="Arial" panose="020B0604020202020204" pitchFamily="34" charset="0"/>
                        </a:rPr>
                        <a:t>Method</a:t>
                      </a:r>
                    </a:p>
                  </a:txBody>
                  <a:tcPr marL="76200" marR="76200" marT="76200" marB="76200" anchor="ctr">
                    <a:lnL w="6350" cap="flat" cmpd="sng" algn="ctr">
                      <a:solidFill>
                        <a:srgbClr val="F08E2C"/>
                      </a:solidFill>
                      <a:prstDash val="solid"/>
                      <a:round/>
                      <a:headEnd type="none" w="med" len="med"/>
                      <a:tailEnd type="none" w="med" len="med"/>
                    </a:lnL>
                    <a:lnR w="6350" cap="flat" cmpd="sng" algn="ctr">
                      <a:solidFill>
                        <a:srgbClr val="F08E2C"/>
                      </a:solidFill>
                      <a:prstDash val="solid"/>
                      <a:round/>
                      <a:headEnd type="none" w="med" len="med"/>
                      <a:tailEnd type="none" w="med" len="med"/>
                    </a:lnR>
                    <a:lnT w="6350" cap="flat" cmpd="sng" algn="ctr">
                      <a:solidFill>
                        <a:srgbClr val="F08E2C"/>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b="1">
                          <a:solidFill>
                            <a:srgbClr val="000000"/>
                          </a:solidFill>
                          <a:effectLst/>
                          <a:latin typeface="Arial" panose="020B0604020202020204" pitchFamily="34" charset="0"/>
                          <a:cs typeface="Arial" panose="020B0604020202020204" pitchFamily="34" charset="0"/>
                        </a:rPr>
                        <a:t>Description</a:t>
                      </a:r>
                    </a:p>
                  </a:txBody>
                  <a:tcPr marL="76200" marR="76200" marT="76200" marB="76200" anchor="ctr">
                    <a:lnL w="6350" cap="flat" cmpd="sng" algn="ctr">
                      <a:solidFill>
                        <a:srgbClr val="F08E2C"/>
                      </a:solidFill>
                      <a:prstDash val="solid"/>
                      <a:round/>
                      <a:headEnd type="none" w="med" len="med"/>
                      <a:tailEnd type="none" w="med" len="med"/>
                    </a:lnL>
                    <a:lnR w="6350" cap="flat" cmpd="sng" algn="ctr">
                      <a:solidFill>
                        <a:srgbClr val="F08E2C"/>
                      </a:solidFill>
                      <a:prstDash val="solid"/>
                      <a:round/>
                      <a:headEnd type="none" w="med" len="med"/>
                      <a:tailEnd type="none" w="med" len="med"/>
                    </a:lnR>
                    <a:lnT w="6350" cap="flat" cmpd="sng" algn="ctr">
                      <a:solidFill>
                        <a:srgbClr val="F08E2C"/>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685558468"/>
                  </a:ext>
                </a:extLst>
              </a:tr>
              <a:tr h="448961">
                <a:tc>
                  <a:txBody>
                    <a:bodyPr/>
                    <a:lstStyle/>
                    <a:p>
                      <a:pPr algn="l" fontAlgn="t"/>
                      <a:r>
                        <a:rPr lang="en-US" sz="1600">
                          <a:solidFill>
                            <a:srgbClr val="000000"/>
                          </a:solidFill>
                          <a:effectLst/>
                          <a:latin typeface="Arial" panose="020B0604020202020204" pitchFamily="34" charset="0"/>
                          <a:cs typeface="Arial" panose="020B0604020202020204" pitchFamily="34" charset="0"/>
                        </a:rPr>
                        <a:t>void addFirst(E 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600">
                          <a:solidFill>
                            <a:srgbClr val="000000"/>
                          </a:solidFill>
                          <a:effectLst/>
                          <a:latin typeface="Arial" panose="020B0604020202020204" pitchFamily="34" charset="0"/>
                          <a:cs typeface="Arial" panose="020B0604020202020204" pitchFamily="34" charset="0"/>
                        </a:rPr>
                        <a:t>It is used to insert the given element at the beginning of a list.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630126293"/>
                  </a:ext>
                </a:extLst>
              </a:tr>
              <a:tr h="499353">
                <a:tc>
                  <a:txBody>
                    <a:bodyPr/>
                    <a:lstStyle/>
                    <a:p>
                      <a:pPr algn="l" fontAlgn="t"/>
                      <a:r>
                        <a:rPr lang="en-US" sz="1600">
                          <a:solidFill>
                            <a:srgbClr val="000000"/>
                          </a:solidFill>
                          <a:effectLst/>
                          <a:latin typeface="Arial" panose="020B0604020202020204" pitchFamily="34" charset="0"/>
                          <a:cs typeface="Arial" panose="020B0604020202020204" pitchFamily="34" charset="0"/>
                        </a:rPr>
                        <a:t>void addLast(E 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600">
                          <a:solidFill>
                            <a:srgbClr val="000000"/>
                          </a:solidFill>
                          <a:effectLst/>
                          <a:latin typeface="Arial" panose="020B0604020202020204" pitchFamily="34" charset="0"/>
                          <a:cs typeface="Arial" panose="020B0604020202020204" pitchFamily="34" charset="0"/>
                        </a:rPr>
                        <a:t>It is used to append the given element to the end of a list.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772270318"/>
                  </a:ext>
                </a:extLst>
              </a:tr>
              <a:tr h="447473">
                <a:tc>
                  <a:txBody>
                    <a:bodyPr/>
                    <a:lstStyle/>
                    <a:p>
                      <a:pPr algn="l" fontAlgn="t"/>
                      <a:r>
                        <a:rPr lang="en-US" sz="1600">
                          <a:solidFill>
                            <a:srgbClr val="000000"/>
                          </a:solidFill>
                          <a:effectLst/>
                          <a:latin typeface="Arial" panose="020B0604020202020204" pitchFamily="34" charset="0"/>
                          <a:cs typeface="Arial" panose="020B0604020202020204" pitchFamily="34" charset="0"/>
                        </a:rPr>
                        <a:t>E get(int index)</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600">
                          <a:solidFill>
                            <a:srgbClr val="000000"/>
                          </a:solidFill>
                          <a:effectLst/>
                          <a:latin typeface="Arial" panose="020B0604020202020204" pitchFamily="34" charset="0"/>
                          <a:cs typeface="Arial" panose="020B0604020202020204" pitchFamily="34" charset="0"/>
                        </a:rPr>
                        <a:t>It is used to return the element at the specified position in a list.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856049634"/>
                  </a:ext>
                </a:extLst>
              </a:tr>
              <a:tr h="486383">
                <a:tc>
                  <a:txBody>
                    <a:bodyPr/>
                    <a:lstStyle/>
                    <a:p>
                      <a:pPr algn="l" fontAlgn="t"/>
                      <a:r>
                        <a:rPr lang="en-US" sz="1600">
                          <a:solidFill>
                            <a:srgbClr val="000000"/>
                          </a:solidFill>
                          <a:effectLst/>
                          <a:latin typeface="Arial" panose="020B0604020202020204" pitchFamily="34" charset="0"/>
                          <a:cs typeface="Arial" panose="020B0604020202020204" pitchFamily="34" charset="0"/>
                        </a:rPr>
                        <a:t>E getFirst()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600">
                          <a:solidFill>
                            <a:srgbClr val="000000"/>
                          </a:solidFill>
                          <a:effectLst/>
                          <a:latin typeface="Arial" panose="020B0604020202020204" pitchFamily="34" charset="0"/>
                          <a:cs typeface="Arial" panose="020B0604020202020204" pitchFamily="34" charset="0"/>
                        </a:rPr>
                        <a:t>It is used to return the first element in a list.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923124149"/>
                  </a:ext>
                </a:extLst>
              </a:tr>
              <a:tr h="544749">
                <a:tc>
                  <a:txBody>
                    <a:bodyPr/>
                    <a:lstStyle/>
                    <a:p>
                      <a:pPr algn="l" fontAlgn="t"/>
                      <a:r>
                        <a:rPr lang="en-US" sz="1600">
                          <a:solidFill>
                            <a:srgbClr val="000000"/>
                          </a:solidFill>
                          <a:effectLst/>
                          <a:latin typeface="Arial" panose="020B0604020202020204" pitchFamily="34" charset="0"/>
                          <a:cs typeface="Arial" panose="020B0604020202020204" pitchFamily="34" charset="0"/>
                        </a:rPr>
                        <a:t>E getLast()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600">
                          <a:solidFill>
                            <a:srgbClr val="000000"/>
                          </a:solidFill>
                          <a:effectLst/>
                          <a:latin typeface="Arial" panose="020B0604020202020204" pitchFamily="34" charset="0"/>
                          <a:cs typeface="Arial" panose="020B0604020202020204" pitchFamily="34" charset="0"/>
                        </a:rPr>
                        <a:t>It is used to return the last element in a list.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972105227"/>
                  </a:ext>
                </a:extLst>
              </a:tr>
              <a:tr h="0">
                <a:tc>
                  <a:txBody>
                    <a:bodyPr/>
                    <a:lstStyle/>
                    <a:p>
                      <a:pPr algn="l" fontAlgn="t"/>
                      <a:r>
                        <a:rPr lang="en-US" sz="1600">
                          <a:solidFill>
                            <a:srgbClr val="000000"/>
                          </a:solidFill>
                          <a:effectLst/>
                          <a:latin typeface="Arial" panose="020B0604020202020204" pitchFamily="34" charset="0"/>
                          <a:cs typeface="Arial" panose="020B0604020202020204" pitchFamily="34" charset="0"/>
                        </a:rPr>
                        <a:t>E peek()</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600">
                          <a:solidFill>
                            <a:srgbClr val="000000"/>
                          </a:solidFill>
                          <a:effectLst/>
                          <a:latin typeface="Arial" panose="020B0604020202020204" pitchFamily="34" charset="0"/>
                          <a:cs typeface="Arial" panose="020B0604020202020204" pitchFamily="34" charset="0"/>
                        </a:rPr>
                        <a:t>It retrieves the first element of a list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507162953"/>
                  </a:ext>
                </a:extLst>
              </a:tr>
              <a:tr h="0">
                <a:tc>
                  <a:txBody>
                    <a:bodyPr/>
                    <a:lstStyle/>
                    <a:p>
                      <a:pPr algn="l" fontAlgn="t"/>
                      <a:r>
                        <a:rPr lang="en-US" sz="1600">
                          <a:solidFill>
                            <a:srgbClr val="000000"/>
                          </a:solidFill>
                          <a:effectLst/>
                          <a:latin typeface="Arial" panose="020B0604020202020204" pitchFamily="34" charset="0"/>
                          <a:cs typeface="Arial" panose="020B0604020202020204" pitchFamily="34" charset="0"/>
                        </a:rPr>
                        <a:t>E peekFirst()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600">
                          <a:solidFill>
                            <a:srgbClr val="000000"/>
                          </a:solidFill>
                          <a:effectLst/>
                          <a:latin typeface="Arial" panose="020B0604020202020204" pitchFamily="34" charset="0"/>
                          <a:cs typeface="Arial" panose="020B0604020202020204" pitchFamily="34" charset="0"/>
                        </a:rPr>
                        <a:t>It retrieves the first element of a list or returns null if a list is empty.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87337920"/>
                  </a:ext>
                </a:extLst>
              </a:tr>
              <a:tr h="0">
                <a:tc>
                  <a:txBody>
                    <a:bodyPr/>
                    <a:lstStyle/>
                    <a:p>
                      <a:pPr algn="l" fontAlgn="t"/>
                      <a:r>
                        <a:rPr lang="en-US" sz="1600">
                          <a:solidFill>
                            <a:srgbClr val="000000"/>
                          </a:solidFill>
                          <a:effectLst/>
                          <a:latin typeface="Arial" panose="020B0604020202020204" pitchFamily="34" charset="0"/>
                          <a:cs typeface="Arial" panose="020B0604020202020204" pitchFamily="34" charset="0"/>
                        </a:rPr>
                        <a:t>E peekLast()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600">
                          <a:solidFill>
                            <a:srgbClr val="000000"/>
                          </a:solidFill>
                          <a:effectLst/>
                          <a:latin typeface="Arial" panose="020B0604020202020204" pitchFamily="34" charset="0"/>
                          <a:cs typeface="Arial" panose="020B0604020202020204" pitchFamily="34" charset="0"/>
                        </a:rPr>
                        <a:t>It retrieves the last element of a list or returns null if a list is empty.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507485576"/>
                  </a:ext>
                </a:extLst>
              </a:tr>
              <a:tr h="0">
                <a:tc>
                  <a:txBody>
                    <a:bodyPr/>
                    <a:lstStyle/>
                    <a:p>
                      <a:pPr algn="l" fontAlgn="t"/>
                      <a:r>
                        <a:rPr lang="en-US" sz="1600">
                          <a:solidFill>
                            <a:srgbClr val="000000"/>
                          </a:solidFill>
                          <a:effectLst/>
                          <a:latin typeface="Arial" panose="020B0604020202020204" pitchFamily="34" charset="0"/>
                          <a:cs typeface="Arial" panose="020B0604020202020204" pitchFamily="34" charset="0"/>
                        </a:rPr>
                        <a:t>E poll()</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600">
                          <a:solidFill>
                            <a:srgbClr val="000000"/>
                          </a:solidFill>
                          <a:effectLst/>
                          <a:latin typeface="Arial" panose="020B0604020202020204" pitchFamily="34" charset="0"/>
                          <a:cs typeface="Arial" panose="020B0604020202020204" pitchFamily="34" charset="0"/>
                        </a:rPr>
                        <a:t>It retrieves and removes the first element of a list.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316146250"/>
                  </a:ext>
                </a:extLst>
              </a:tr>
            </a:tbl>
          </a:graphicData>
        </a:graphic>
      </p:graphicFrame>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40</a:t>
            </a:fld>
            <a:endParaRPr lang="en-US"/>
          </a:p>
        </p:txBody>
      </p:sp>
    </p:spTree>
    <p:extLst>
      <p:ext uri="{BB962C8B-B14F-4D97-AF65-F5344CB8AC3E}">
        <p14:creationId xmlns:p14="http://schemas.microsoft.com/office/powerpoint/2010/main" val="22864631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a:t>Main methods of LinkedList</a:t>
            </a:r>
            <a:endParaRPr lang="en-US" sz="320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210330159"/>
              </p:ext>
            </p:extLst>
          </p:nvPr>
        </p:nvGraphicFramePr>
        <p:xfrm>
          <a:off x="323556" y="907723"/>
          <a:ext cx="8645346" cy="4551680"/>
        </p:xfrm>
        <a:graphic>
          <a:graphicData uri="http://schemas.openxmlformats.org/drawingml/2006/table">
            <a:tbl>
              <a:tblPr/>
              <a:tblGrid>
                <a:gridCol w="2685533">
                  <a:extLst>
                    <a:ext uri="{9D8B030D-6E8A-4147-A177-3AD203B41FA5}">
                      <a16:colId xmlns:a16="http://schemas.microsoft.com/office/drawing/2014/main" val="2203041256"/>
                    </a:ext>
                  </a:extLst>
                </a:gridCol>
                <a:gridCol w="5959813">
                  <a:extLst>
                    <a:ext uri="{9D8B030D-6E8A-4147-A177-3AD203B41FA5}">
                      <a16:colId xmlns:a16="http://schemas.microsoft.com/office/drawing/2014/main" val="286261450"/>
                    </a:ext>
                  </a:extLst>
                </a:gridCol>
              </a:tblGrid>
              <a:tr h="0">
                <a:tc>
                  <a:txBody>
                    <a:bodyPr/>
                    <a:lstStyle/>
                    <a:p>
                      <a:pPr algn="l" fontAlgn="t"/>
                      <a:r>
                        <a:rPr lang="en-US" b="1">
                          <a:solidFill>
                            <a:srgbClr val="000000"/>
                          </a:solidFill>
                          <a:effectLst/>
                          <a:latin typeface="Arial" panose="020B0604020202020204" pitchFamily="34" charset="0"/>
                          <a:cs typeface="Arial" panose="020B0604020202020204" pitchFamily="34" charset="0"/>
                        </a:rPr>
                        <a:t>Method</a:t>
                      </a:r>
                    </a:p>
                  </a:txBody>
                  <a:tcPr marL="76200" marR="76200" marT="76200" marB="76200" anchor="ctr">
                    <a:lnL w="6350" cap="flat" cmpd="sng" algn="ctr">
                      <a:solidFill>
                        <a:srgbClr val="F08E2C"/>
                      </a:solidFill>
                      <a:prstDash val="solid"/>
                      <a:round/>
                      <a:headEnd type="none" w="med" len="med"/>
                      <a:tailEnd type="none" w="med" len="med"/>
                    </a:lnL>
                    <a:lnR w="6350" cap="flat" cmpd="sng" algn="ctr">
                      <a:solidFill>
                        <a:srgbClr val="F08E2C"/>
                      </a:solidFill>
                      <a:prstDash val="solid"/>
                      <a:round/>
                      <a:headEnd type="none" w="med" len="med"/>
                      <a:tailEnd type="none" w="med" len="med"/>
                    </a:lnR>
                    <a:lnT w="6350" cap="flat" cmpd="sng" algn="ctr">
                      <a:solidFill>
                        <a:srgbClr val="F08E2C"/>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b="1">
                          <a:solidFill>
                            <a:srgbClr val="000000"/>
                          </a:solidFill>
                          <a:effectLst/>
                          <a:latin typeface="Arial" panose="020B0604020202020204" pitchFamily="34" charset="0"/>
                          <a:cs typeface="Arial" panose="020B0604020202020204" pitchFamily="34" charset="0"/>
                        </a:rPr>
                        <a:t>Description</a:t>
                      </a:r>
                    </a:p>
                  </a:txBody>
                  <a:tcPr marL="76200" marR="76200" marT="76200" marB="76200" anchor="ctr">
                    <a:lnL w="6350" cap="flat" cmpd="sng" algn="ctr">
                      <a:solidFill>
                        <a:srgbClr val="F08E2C"/>
                      </a:solidFill>
                      <a:prstDash val="solid"/>
                      <a:round/>
                      <a:headEnd type="none" w="med" len="med"/>
                      <a:tailEnd type="none" w="med" len="med"/>
                    </a:lnL>
                    <a:lnR w="6350" cap="flat" cmpd="sng" algn="ctr">
                      <a:solidFill>
                        <a:srgbClr val="F08E2C"/>
                      </a:solidFill>
                      <a:prstDash val="solid"/>
                      <a:round/>
                      <a:headEnd type="none" w="med" len="med"/>
                      <a:tailEnd type="none" w="med" len="med"/>
                    </a:lnR>
                    <a:lnT w="6350" cap="flat" cmpd="sng" algn="ctr">
                      <a:solidFill>
                        <a:srgbClr val="F08E2C"/>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685558468"/>
                  </a:ext>
                </a:extLst>
              </a:tr>
              <a:tr h="589280">
                <a:tc>
                  <a:txBody>
                    <a:bodyPr/>
                    <a:lstStyle/>
                    <a:p>
                      <a:pPr algn="l" fontAlgn="t"/>
                      <a:r>
                        <a:rPr lang="en-US" sz="1600">
                          <a:solidFill>
                            <a:srgbClr val="000000"/>
                          </a:solidFill>
                          <a:effectLst/>
                          <a:latin typeface="Arial" panose="020B0604020202020204" pitchFamily="34" charset="0"/>
                          <a:cs typeface="Arial" panose="020B0604020202020204" pitchFamily="34" charset="0"/>
                        </a:rPr>
                        <a:t>E poll()</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600">
                          <a:solidFill>
                            <a:srgbClr val="000000"/>
                          </a:solidFill>
                          <a:effectLst/>
                          <a:latin typeface="Arial" panose="020B0604020202020204" pitchFamily="34" charset="0"/>
                          <a:cs typeface="Arial" panose="020B0604020202020204" pitchFamily="34" charset="0"/>
                        </a:rPr>
                        <a:t>It retrieves and removes the first element of a list.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316146250"/>
                  </a:ext>
                </a:extLst>
              </a:tr>
              <a:tr h="589280">
                <a:tc>
                  <a:txBody>
                    <a:bodyPr/>
                    <a:lstStyle/>
                    <a:p>
                      <a:pPr algn="l" fontAlgn="t"/>
                      <a:r>
                        <a:rPr lang="en-US" sz="1600">
                          <a:solidFill>
                            <a:srgbClr val="000000"/>
                          </a:solidFill>
                          <a:effectLst/>
                          <a:latin typeface="Arial" panose="020B0604020202020204" pitchFamily="34" charset="0"/>
                          <a:cs typeface="Arial" panose="020B0604020202020204" pitchFamily="34" charset="0"/>
                        </a:rPr>
                        <a:t>E pollFirst()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600">
                          <a:solidFill>
                            <a:srgbClr val="000000"/>
                          </a:solidFill>
                          <a:effectLst/>
                          <a:latin typeface="Arial" panose="020B0604020202020204" pitchFamily="34" charset="0"/>
                          <a:cs typeface="Arial" panose="020B0604020202020204" pitchFamily="34" charset="0"/>
                        </a:rPr>
                        <a:t>It retrieves and removes the first element of a list, or returns null if a list is empty.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665910365"/>
                  </a:ext>
                </a:extLst>
              </a:tr>
              <a:tr h="589280">
                <a:tc>
                  <a:txBody>
                    <a:bodyPr/>
                    <a:lstStyle/>
                    <a:p>
                      <a:pPr algn="l" fontAlgn="t"/>
                      <a:r>
                        <a:rPr lang="en-US" sz="1600">
                          <a:solidFill>
                            <a:srgbClr val="000000"/>
                          </a:solidFill>
                          <a:effectLst/>
                          <a:latin typeface="Arial" panose="020B0604020202020204" pitchFamily="34" charset="0"/>
                          <a:cs typeface="Arial" panose="020B0604020202020204" pitchFamily="34" charset="0"/>
                        </a:rPr>
                        <a:t>E pollLast()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600">
                          <a:solidFill>
                            <a:srgbClr val="000000"/>
                          </a:solidFill>
                          <a:effectLst/>
                          <a:latin typeface="Arial" panose="020B0604020202020204" pitchFamily="34" charset="0"/>
                          <a:cs typeface="Arial" panose="020B0604020202020204" pitchFamily="34" charset="0"/>
                        </a:rPr>
                        <a:t>It retrieves and removes the last element of a list, or returns null if a list is empty.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843541510"/>
                  </a:ext>
                </a:extLst>
              </a:tr>
              <a:tr h="589280">
                <a:tc>
                  <a:txBody>
                    <a:bodyPr/>
                    <a:lstStyle/>
                    <a:p>
                      <a:pPr algn="l" fontAlgn="t"/>
                      <a:r>
                        <a:rPr lang="en-US" sz="1600">
                          <a:solidFill>
                            <a:srgbClr val="000000"/>
                          </a:solidFill>
                          <a:effectLst/>
                          <a:latin typeface="Arial" panose="020B0604020202020204" pitchFamily="34" charset="0"/>
                          <a:cs typeface="Arial" panose="020B0604020202020204" pitchFamily="34" charset="0"/>
                        </a:rPr>
                        <a:t>E pop()</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600">
                          <a:solidFill>
                            <a:srgbClr val="000000"/>
                          </a:solidFill>
                          <a:effectLst/>
                          <a:latin typeface="Arial" panose="020B0604020202020204" pitchFamily="34" charset="0"/>
                          <a:cs typeface="Arial" panose="020B0604020202020204" pitchFamily="34" charset="0"/>
                        </a:rPr>
                        <a:t>It pops an element from the stack represented by a list.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94925542"/>
                  </a:ext>
                </a:extLst>
              </a:tr>
              <a:tr h="589280">
                <a:tc>
                  <a:txBody>
                    <a:bodyPr/>
                    <a:lstStyle/>
                    <a:p>
                      <a:pPr algn="l" fontAlgn="t"/>
                      <a:r>
                        <a:rPr lang="en-US" sz="1600">
                          <a:solidFill>
                            <a:srgbClr val="000000"/>
                          </a:solidFill>
                          <a:effectLst/>
                          <a:latin typeface="Arial" panose="020B0604020202020204" pitchFamily="34" charset="0"/>
                          <a:cs typeface="Arial" panose="020B0604020202020204" pitchFamily="34" charset="0"/>
                        </a:rPr>
                        <a:t>void push(E 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600">
                          <a:solidFill>
                            <a:srgbClr val="000000"/>
                          </a:solidFill>
                          <a:effectLst/>
                          <a:latin typeface="Arial" panose="020B0604020202020204" pitchFamily="34" charset="0"/>
                          <a:cs typeface="Arial" panose="020B0604020202020204" pitchFamily="34" charset="0"/>
                        </a:rPr>
                        <a:t>It pushes an element onto the stack represented by a list.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185993180"/>
                  </a:ext>
                </a:extLst>
              </a:tr>
              <a:tr h="589280">
                <a:tc>
                  <a:txBody>
                    <a:bodyPr/>
                    <a:lstStyle/>
                    <a:p>
                      <a:pPr algn="l" fontAlgn="t"/>
                      <a:r>
                        <a:rPr lang="en-US" sz="1600">
                          <a:solidFill>
                            <a:srgbClr val="000000"/>
                          </a:solidFill>
                          <a:effectLst/>
                          <a:latin typeface="Arial" panose="020B0604020202020204" pitchFamily="34" charset="0"/>
                          <a:cs typeface="Arial" panose="020B0604020202020204" pitchFamily="34" charset="0"/>
                        </a:rPr>
                        <a:t>E removeFirst()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600">
                          <a:solidFill>
                            <a:srgbClr val="000000"/>
                          </a:solidFill>
                          <a:effectLst/>
                          <a:latin typeface="Arial" panose="020B0604020202020204" pitchFamily="34" charset="0"/>
                          <a:cs typeface="Arial" panose="020B0604020202020204" pitchFamily="34" charset="0"/>
                        </a:rPr>
                        <a:t>It removes and returns the first element from a list.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588559244"/>
                  </a:ext>
                </a:extLst>
              </a:tr>
              <a:tr h="589280">
                <a:tc>
                  <a:txBody>
                    <a:bodyPr/>
                    <a:lstStyle/>
                    <a:p>
                      <a:pPr algn="l" fontAlgn="t"/>
                      <a:r>
                        <a:rPr lang="en-US" sz="1600">
                          <a:solidFill>
                            <a:srgbClr val="000000"/>
                          </a:solidFill>
                          <a:effectLst/>
                          <a:latin typeface="Arial" panose="020B0604020202020204" pitchFamily="34" charset="0"/>
                          <a:cs typeface="Arial" panose="020B0604020202020204" pitchFamily="34" charset="0"/>
                        </a:rPr>
                        <a:t>E removeLast()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600">
                          <a:solidFill>
                            <a:srgbClr val="000000"/>
                          </a:solidFill>
                          <a:effectLst/>
                          <a:latin typeface="Arial" panose="020B0604020202020204" pitchFamily="34" charset="0"/>
                          <a:cs typeface="Arial" panose="020B0604020202020204" pitchFamily="34" charset="0"/>
                        </a:rPr>
                        <a:t>It removes and returns the last element from a list.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206020913"/>
                  </a:ext>
                </a:extLst>
              </a:tr>
            </a:tbl>
          </a:graphicData>
        </a:graphic>
      </p:graphicFrame>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41</a:t>
            </a:fld>
            <a:endParaRPr lang="en-US"/>
          </a:p>
        </p:txBody>
      </p:sp>
    </p:spTree>
    <p:extLst>
      <p:ext uri="{BB962C8B-B14F-4D97-AF65-F5344CB8AC3E}">
        <p14:creationId xmlns:p14="http://schemas.microsoft.com/office/powerpoint/2010/main" val="32804648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a:t>LinkedList Example</a:t>
            </a:r>
            <a:endParaRPr lang="en-US" sz="3200"/>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42</a:t>
            </a:fld>
            <a:endParaRPr lang="en-US"/>
          </a:p>
        </p:txBody>
      </p:sp>
      <p:sp>
        <p:nvSpPr>
          <p:cNvPr id="6" name="Rectangle 5"/>
          <p:cNvSpPr/>
          <p:nvPr/>
        </p:nvSpPr>
        <p:spPr>
          <a:xfrm>
            <a:off x="275716" y="842849"/>
            <a:ext cx="5029101" cy="5632311"/>
          </a:xfrm>
          <a:prstGeom prst="rect">
            <a:avLst/>
          </a:prstGeom>
          <a:solidFill>
            <a:schemeClr val="bg1">
              <a:lumMod val="95000"/>
            </a:schemeClr>
          </a:solidFill>
        </p:spPr>
        <p:txBody>
          <a:bodyPr wrap="square">
            <a:spAutoFit/>
          </a:bodyPr>
          <a:lstStyle/>
          <a:p>
            <a:r>
              <a:rPr lang="en-US" sz="900" b="1">
                <a:solidFill>
                  <a:srgbClr val="7F0055"/>
                </a:solidFill>
                <a:latin typeface="Consolas" panose="020B0609020204030204" pitchFamily="49" charset="0"/>
              </a:rPr>
              <a:t>public</a:t>
            </a:r>
            <a:r>
              <a:rPr lang="en-US" sz="900" b="1">
                <a:solidFill>
                  <a:srgbClr val="000000"/>
                </a:solidFill>
                <a:latin typeface="Consolas" panose="020B0609020204030204" pitchFamily="49" charset="0"/>
              </a:rPr>
              <a:t> </a:t>
            </a:r>
            <a:r>
              <a:rPr lang="en-US" sz="900" b="1">
                <a:solidFill>
                  <a:srgbClr val="7F0055"/>
                </a:solidFill>
                <a:latin typeface="Consolas" panose="020B0609020204030204" pitchFamily="49" charset="0"/>
              </a:rPr>
              <a:t>class</a:t>
            </a:r>
            <a:r>
              <a:rPr lang="en-US" sz="900" b="1">
                <a:solidFill>
                  <a:srgbClr val="000000"/>
                </a:solidFill>
                <a:latin typeface="Consolas" panose="020B0609020204030204" pitchFamily="49" charset="0"/>
              </a:rPr>
              <a:t> TestLinkedList {</a:t>
            </a:r>
          </a:p>
          <a:p>
            <a:endParaRPr lang="en-US" sz="900">
              <a:latin typeface="Consolas" panose="020B0609020204030204" pitchFamily="49" charset="0"/>
            </a:endParaRPr>
          </a:p>
          <a:p>
            <a:r>
              <a:rPr lang="en-GB" sz="900">
                <a:solidFill>
                  <a:srgbClr val="000000"/>
                </a:solidFill>
                <a:latin typeface="Consolas" panose="020B0609020204030204" pitchFamily="49" charset="0"/>
              </a:rPr>
              <a:t>  </a:t>
            </a:r>
            <a:r>
              <a:rPr lang="en-GB" sz="900" b="1">
                <a:solidFill>
                  <a:srgbClr val="7F0055"/>
                </a:solidFill>
                <a:latin typeface="Consolas" panose="020B0609020204030204" pitchFamily="49" charset="0"/>
              </a:rPr>
              <a:t>public</a:t>
            </a:r>
            <a:r>
              <a:rPr lang="en-GB" sz="900" b="1">
                <a:solidFill>
                  <a:srgbClr val="000000"/>
                </a:solidFill>
                <a:latin typeface="Consolas" panose="020B0609020204030204" pitchFamily="49" charset="0"/>
              </a:rPr>
              <a:t> </a:t>
            </a:r>
            <a:r>
              <a:rPr lang="en-GB" sz="900" b="1">
                <a:solidFill>
                  <a:srgbClr val="7F0055"/>
                </a:solidFill>
                <a:latin typeface="Consolas" panose="020B0609020204030204" pitchFamily="49" charset="0"/>
              </a:rPr>
              <a:t>static</a:t>
            </a:r>
            <a:r>
              <a:rPr lang="en-GB" sz="900" b="1">
                <a:solidFill>
                  <a:srgbClr val="000000"/>
                </a:solidFill>
                <a:latin typeface="Consolas" panose="020B0609020204030204" pitchFamily="49" charset="0"/>
              </a:rPr>
              <a:t> </a:t>
            </a:r>
            <a:r>
              <a:rPr lang="en-GB" sz="900" b="1">
                <a:solidFill>
                  <a:srgbClr val="7F0055"/>
                </a:solidFill>
                <a:latin typeface="Consolas" panose="020B0609020204030204" pitchFamily="49" charset="0"/>
              </a:rPr>
              <a:t>void</a:t>
            </a:r>
            <a:r>
              <a:rPr lang="en-GB" sz="900" b="1">
                <a:solidFill>
                  <a:srgbClr val="000000"/>
                </a:solidFill>
                <a:latin typeface="Consolas" panose="020B0609020204030204" pitchFamily="49" charset="0"/>
              </a:rPr>
              <a:t> main(String </a:t>
            </a:r>
            <a:r>
              <a:rPr lang="en-GB" sz="900" b="1">
                <a:solidFill>
                  <a:srgbClr val="6A3E3E"/>
                </a:solidFill>
                <a:latin typeface="Consolas" panose="020B0609020204030204" pitchFamily="49" charset="0"/>
              </a:rPr>
              <a:t>args</a:t>
            </a:r>
            <a:r>
              <a:rPr lang="en-GB" sz="900" b="1">
                <a:solidFill>
                  <a:srgbClr val="000000"/>
                </a:solidFill>
                <a:latin typeface="Consolas" panose="020B0609020204030204" pitchFamily="49" charset="0"/>
              </a:rPr>
              <a:t>[]) {</a:t>
            </a:r>
          </a:p>
          <a:p>
            <a:r>
              <a:rPr lang="en-US" sz="900">
                <a:solidFill>
                  <a:srgbClr val="000000"/>
                </a:solidFill>
                <a:latin typeface="Consolas" panose="020B0609020204030204" pitchFamily="49" charset="0"/>
              </a:rPr>
              <a:t>    </a:t>
            </a:r>
          </a:p>
          <a:p>
            <a:r>
              <a:rPr lang="en-US" sz="900">
                <a:solidFill>
                  <a:srgbClr val="000000"/>
                </a:solidFill>
                <a:latin typeface="Consolas" panose="020B0609020204030204" pitchFamily="49" charset="0"/>
              </a:rPr>
              <a:t>    LinkedList&lt;String&gt; </a:t>
            </a:r>
            <a:r>
              <a:rPr lang="en-US" sz="900">
                <a:solidFill>
                  <a:srgbClr val="6A3E3E"/>
                </a:solidFill>
                <a:latin typeface="Consolas" panose="020B0609020204030204" pitchFamily="49" charset="0"/>
              </a:rPr>
              <a:t>ll</a:t>
            </a:r>
            <a:r>
              <a:rPr lang="en-US" sz="900">
                <a:solidFill>
                  <a:srgbClr val="000000"/>
                </a:solidFill>
                <a:latin typeface="Consolas" panose="020B0609020204030204" pitchFamily="49" charset="0"/>
              </a:rPr>
              <a:t> = </a:t>
            </a:r>
            <a:r>
              <a:rPr lang="en-US" sz="900" b="1">
                <a:solidFill>
                  <a:srgbClr val="7F0055"/>
                </a:solidFill>
                <a:latin typeface="Consolas" panose="020B0609020204030204" pitchFamily="49" charset="0"/>
              </a:rPr>
              <a:t>new</a:t>
            </a:r>
            <a:r>
              <a:rPr lang="en-US" sz="900" b="1">
                <a:solidFill>
                  <a:srgbClr val="000000"/>
                </a:solidFill>
                <a:latin typeface="Consolas" panose="020B0609020204030204" pitchFamily="49" charset="0"/>
              </a:rPr>
              <a:t> LinkedList&lt;String&gt;();</a:t>
            </a:r>
          </a:p>
          <a:p>
            <a:r>
              <a:rPr lang="en-GB" sz="900">
                <a:solidFill>
                  <a:srgbClr val="000000"/>
                </a:solidFill>
                <a:latin typeface="Consolas" panose="020B0609020204030204" pitchFamily="49" charset="0"/>
              </a:rPr>
              <a:t>    System.</a:t>
            </a:r>
            <a:r>
              <a:rPr lang="en-GB" sz="900" b="1" i="1">
                <a:solidFill>
                  <a:srgbClr val="0000C0"/>
                </a:solidFill>
                <a:latin typeface="Consolas" panose="020B0609020204030204" pitchFamily="49" charset="0"/>
              </a:rPr>
              <a:t>out</a:t>
            </a:r>
            <a:r>
              <a:rPr lang="en-GB" sz="900" b="1" i="1">
                <a:solidFill>
                  <a:srgbClr val="000000"/>
                </a:solidFill>
                <a:latin typeface="Consolas" panose="020B0609020204030204" pitchFamily="49" charset="0"/>
              </a:rPr>
              <a:t>.println(</a:t>
            </a:r>
            <a:r>
              <a:rPr lang="en-GB" sz="900" b="1" i="1">
                <a:solidFill>
                  <a:srgbClr val="2A00FF"/>
                </a:solidFill>
                <a:latin typeface="Consolas" panose="020B0609020204030204" pitchFamily="49" charset="0"/>
              </a:rPr>
              <a:t>"Initial list of elements: "</a:t>
            </a:r>
            <a:r>
              <a:rPr lang="en-GB" sz="900" b="1" i="1">
                <a:solidFill>
                  <a:srgbClr val="000000"/>
                </a:solidFill>
                <a:latin typeface="Consolas" panose="020B0609020204030204" pitchFamily="49" charset="0"/>
              </a:rPr>
              <a:t> + </a:t>
            </a:r>
            <a:r>
              <a:rPr lang="en-GB" sz="900" b="1" i="1">
                <a:solidFill>
                  <a:srgbClr val="6A3E3E"/>
                </a:solidFill>
                <a:latin typeface="Consolas" panose="020B0609020204030204" pitchFamily="49" charset="0"/>
              </a:rPr>
              <a:t>ll</a:t>
            </a:r>
            <a:r>
              <a:rPr lang="en-GB" sz="900" b="1" i="1">
                <a:solidFill>
                  <a:srgbClr val="000000"/>
                </a:solidFill>
                <a:latin typeface="Consolas" panose="020B0609020204030204" pitchFamily="49" charset="0"/>
              </a:rPr>
              <a:t>);</a:t>
            </a:r>
          </a:p>
          <a:p>
            <a:r>
              <a:rPr lang="en-US" sz="900">
                <a:solidFill>
                  <a:srgbClr val="000000"/>
                </a:solidFill>
                <a:latin typeface="Consolas" panose="020B0609020204030204" pitchFamily="49" charset="0"/>
              </a:rPr>
              <a:t>    </a:t>
            </a:r>
            <a:r>
              <a:rPr lang="en-US" sz="900">
                <a:solidFill>
                  <a:srgbClr val="6A3E3E"/>
                </a:solidFill>
                <a:latin typeface="Consolas" panose="020B0609020204030204" pitchFamily="49" charset="0"/>
              </a:rPr>
              <a:t>ll</a:t>
            </a:r>
            <a:r>
              <a:rPr lang="en-US" sz="900">
                <a:solidFill>
                  <a:srgbClr val="000000"/>
                </a:solidFill>
                <a:latin typeface="Consolas" panose="020B0609020204030204" pitchFamily="49" charset="0"/>
              </a:rPr>
              <a:t>.add(</a:t>
            </a:r>
            <a:r>
              <a:rPr lang="en-US" sz="900">
                <a:solidFill>
                  <a:srgbClr val="2A00FF"/>
                </a:solidFill>
                <a:latin typeface="Consolas" panose="020B0609020204030204" pitchFamily="49" charset="0"/>
              </a:rPr>
              <a:t>"Java"</a:t>
            </a:r>
            <a:r>
              <a:rPr lang="en-US" sz="900">
                <a:solidFill>
                  <a:srgbClr val="000000"/>
                </a:solidFill>
                <a:latin typeface="Consolas" panose="020B0609020204030204" pitchFamily="49" charset="0"/>
              </a:rPr>
              <a:t>);</a:t>
            </a:r>
          </a:p>
          <a:p>
            <a:r>
              <a:rPr lang="en-US" sz="900">
                <a:solidFill>
                  <a:srgbClr val="000000"/>
                </a:solidFill>
                <a:latin typeface="Consolas" panose="020B0609020204030204" pitchFamily="49" charset="0"/>
              </a:rPr>
              <a:t>    </a:t>
            </a:r>
            <a:r>
              <a:rPr lang="en-US" sz="900">
                <a:solidFill>
                  <a:srgbClr val="6A3E3E"/>
                </a:solidFill>
                <a:latin typeface="Consolas" panose="020B0609020204030204" pitchFamily="49" charset="0"/>
              </a:rPr>
              <a:t>ll</a:t>
            </a:r>
            <a:r>
              <a:rPr lang="en-US" sz="900">
                <a:solidFill>
                  <a:srgbClr val="000000"/>
                </a:solidFill>
                <a:latin typeface="Consolas" panose="020B0609020204030204" pitchFamily="49" charset="0"/>
              </a:rPr>
              <a:t>.add(</a:t>
            </a:r>
            <a:r>
              <a:rPr lang="en-US" sz="900">
                <a:solidFill>
                  <a:srgbClr val="2A00FF"/>
                </a:solidFill>
                <a:latin typeface="Consolas" panose="020B0609020204030204" pitchFamily="49" charset="0"/>
              </a:rPr>
              <a:t>"Net"</a:t>
            </a:r>
            <a:r>
              <a:rPr lang="en-US" sz="900">
                <a:solidFill>
                  <a:srgbClr val="000000"/>
                </a:solidFill>
                <a:latin typeface="Consolas" panose="020B0609020204030204" pitchFamily="49" charset="0"/>
              </a:rPr>
              <a:t>);</a:t>
            </a:r>
          </a:p>
          <a:p>
            <a:r>
              <a:rPr lang="en-US" sz="900">
                <a:solidFill>
                  <a:srgbClr val="000000"/>
                </a:solidFill>
                <a:latin typeface="Consolas" panose="020B0609020204030204" pitchFamily="49" charset="0"/>
              </a:rPr>
              <a:t>    </a:t>
            </a:r>
            <a:r>
              <a:rPr lang="en-US" sz="900">
                <a:solidFill>
                  <a:srgbClr val="6A3E3E"/>
                </a:solidFill>
                <a:latin typeface="Consolas" panose="020B0609020204030204" pitchFamily="49" charset="0"/>
              </a:rPr>
              <a:t>ll</a:t>
            </a:r>
            <a:r>
              <a:rPr lang="en-US" sz="900">
                <a:solidFill>
                  <a:srgbClr val="000000"/>
                </a:solidFill>
                <a:latin typeface="Consolas" panose="020B0609020204030204" pitchFamily="49" charset="0"/>
              </a:rPr>
              <a:t>.add(</a:t>
            </a:r>
            <a:r>
              <a:rPr lang="en-US" sz="900">
                <a:solidFill>
                  <a:srgbClr val="2A00FF"/>
                </a:solidFill>
                <a:latin typeface="Consolas" panose="020B0609020204030204" pitchFamily="49" charset="0"/>
              </a:rPr>
              <a:t>"Android"</a:t>
            </a:r>
            <a:r>
              <a:rPr lang="en-US" sz="900">
                <a:solidFill>
                  <a:srgbClr val="000000"/>
                </a:solidFill>
                <a:latin typeface="Consolas" panose="020B0609020204030204" pitchFamily="49" charset="0"/>
              </a:rPr>
              <a:t>);</a:t>
            </a:r>
          </a:p>
          <a:p>
            <a:r>
              <a:rPr lang="en-US" sz="900">
                <a:solidFill>
                  <a:srgbClr val="000000"/>
                </a:solidFill>
                <a:latin typeface="Consolas" panose="020B0609020204030204" pitchFamily="49" charset="0"/>
              </a:rPr>
              <a:t>    System.</a:t>
            </a:r>
            <a:r>
              <a:rPr lang="en-US" sz="900" b="1" i="1">
                <a:solidFill>
                  <a:srgbClr val="0000C0"/>
                </a:solidFill>
                <a:latin typeface="Consolas" panose="020B0609020204030204" pitchFamily="49" charset="0"/>
              </a:rPr>
              <a:t>out</a:t>
            </a:r>
            <a:r>
              <a:rPr lang="en-US" sz="900" b="1" i="1">
                <a:solidFill>
                  <a:srgbClr val="000000"/>
                </a:solidFill>
                <a:latin typeface="Consolas" panose="020B0609020204030204" pitchFamily="49" charset="0"/>
              </a:rPr>
              <a:t>.println(</a:t>
            </a:r>
            <a:r>
              <a:rPr lang="en-US" sz="900" b="1" i="1">
                <a:solidFill>
                  <a:srgbClr val="2A00FF"/>
                </a:solidFill>
                <a:latin typeface="Consolas" panose="020B0609020204030204" pitchFamily="49" charset="0"/>
              </a:rPr>
              <a:t>"After invoking add(E e) method: "</a:t>
            </a:r>
            <a:r>
              <a:rPr lang="en-US" sz="900" b="1" i="1">
                <a:solidFill>
                  <a:srgbClr val="000000"/>
                </a:solidFill>
                <a:latin typeface="Consolas" panose="020B0609020204030204" pitchFamily="49" charset="0"/>
              </a:rPr>
              <a:t> + </a:t>
            </a:r>
            <a:r>
              <a:rPr lang="en-US" sz="900" b="1" i="1">
                <a:solidFill>
                  <a:srgbClr val="6A3E3E"/>
                </a:solidFill>
                <a:latin typeface="Consolas" panose="020B0609020204030204" pitchFamily="49" charset="0"/>
              </a:rPr>
              <a:t>ll</a:t>
            </a:r>
            <a:r>
              <a:rPr lang="en-US" sz="900" b="1" i="1">
                <a:solidFill>
                  <a:srgbClr val="000000"/>
                </a:solidFill>
                <a:latin typeface="Consolas" panose="020B0609020204030204" pitchFamily="49" charset="0"/>
              </a:rPr>
              <a:t>);</a:t>
            </a:r>
          </a:p>
          <a:p>
            <a:r>
              <a:rPr lang="en-GB" sz="900">
                <a:solidFill>
                  <a:srgbClr val="000000"/>
                </a:solidFill>
                <a:latin typeface="Consolas" panose="020B0609020204030204" pitchFamily="49" charset="0"/>
              </a:rPr>
              <a:t>    </a:t>
            </a:r>
            <a:r>
              <a:rPr lang="en-GB" sz="900">
                <a:solidFill>
                  <a:srgbClr val="3F7F5F"/>
                </a:solidFill>
                <a:latin typeface="Consolas" panose="020B0609020204030204" pitchFamily="49" charset="0"/>
              </a:rPr>
              <a:t>// Adding an element at the specific position</a:t>
            </a:r>
          </a:p>
          <a:p>
            <a:r>
              <a:rPr lang="en-US" sz="900">
                <a:solidFill>
                  <a:srgbClr val="000000"/>
                </a:solidFill>
                <a:latin typeface="Consolas" panose="020B0609020204030204" pitchFamily="49" charset="0"/>
              </a:rPr>
              <a:t>    </a:t>
            </a:r>
            <a:r>
              <a:rPr lang="en-US" sz="900">
                <a:solidFill>
                  <a:srgbClr val="6A3E3E"/>
                </a:solidFill>
                <a:latin typeface="Consolas" panose="020B0609020204030204" pitchFamily="49" charset="0"/>
              </a:rPr>
              <a:t>ll</a:t>
            </a:r>
            <a:r>
              <a:rPr lang="en-US" sz="900">
                <a:solidFill>
                  <a:srgbClr val="000000"/>
                </a:solidFill>
                <a:latin typeface="Consolas" panose="020B0609020204030204" pitchFamily="49" charset="0"/>
              </a:rPr>
              <a:t>.add(1, </a:t>
            </a:r>
            <a:r>
              <a:rPr lang="en-US" sz="900">
                <a:solidFill>
                  <a:srgbClr val="2A00FF"/>
                </a:solidFill>
                <a:latin typeface="Consolas" panose="020B0609020204030204" pitchFamily="49" charset="0"/>
              </a:rPr>
              <a:t>"iOs"</a:t>
            </a:r>
            <a:r>
              <a:rPr lang="en-US" sz="900">
                <a:solidFill>
                  <a:srgbClr val="000000"/>
                </a:solidFill>
                <a:latin typeface="Consolas" panose="020B0609020204030204" pitchFamily="49" charset="0"/>
              </a:rPr>
              <a:t>);</a:t>
            </a:r>
          </a:p>
          <a:p>
            <a:r>
              <a:rPr lang="en-US" sz="900">
                <a:solidFill>
                  <a:srgbClr val="000000"/>
                </a:solidFill>
                <a:latin typeface="Consolas" panose="020B0609020204030204" pitchFamily="49" charset="0"/>
              </a:rPr>
              <a:t>    System.</a:t>
            </a:r>
            <a:r>
              <a:rPr lang="en-US" sz="900" b="1" i="1">
                <a:solidFill>
                  <a:srgbClr val="0000C0"/>
                </a:solidFill>
                <a:latin typeface="Consolas" panose="020B0609020204030204" pitchFamily="49" charset="0"/>
              </a:rPr>
              <a:t>out</a:t>
            </a:r>
          </a:p>
          <a:p>
            <a:r>
              <a:rPr lang="en-GB" sz="900">
                <a:solidFill>
                  <a:srgbClr val="000000"/>
                </a:solidFill>
                <a:latin typeface="Consolas" panose="020B0609020204030204" pitchFamily="49" charset="0"/>
              </a:rPr>
              <a:t>        .println(</a:t>
            </a:r>
            <a:r>
              <a:rPr lang="en-GB" sz="900">
                <a:solidFill>
                  <a:srgbClr val="2A00FF"/>
                </a:solidFill>
                <a:latin typeface="Consolas" panose="020B0609020204030204" pitchFamily="49" charset="0"/>
              </a:rPr>
              <a:t>"After invoking add(int index, E element) method: "</a:t>
            </a:r>
            <a:r>
              <a:rPr lang="en-GB" sz="900">
                <a:solidFill>
                  <a:srgbClr val="000000"/>
                </a:solidFill>
                <a:latin typeface="Consolas" panose="020B0609020204030204" pitchFamily="49" charset="0"/>
              </a:rPr>
              <a:t> + </a:t>
            </a:r>
            <a:r>
              <a:rPr lang="en-GB" sz="900">
                <a:solidFill>
                  <a:srgbClr val="6A3E3E"/>
                </a:solidFill>
                <a:latin typeface="Consolas" panose="020B0609020204030204" pitchFamily="49" charset="0"/>
              </a:rPr>
              <a:t>ll</a:t>
            </a:r>
            <a:r>
              <a:rPr lang="en-GB" sz="900">
                <a:solidFill>
                  <a:srgbClr val="000000"/>
                </a:solidFill>
                <a:latin typeface="Consolas" panose="020B0609020204030204" pitchFamily="49" charset="0"/>
              </a:rPr>
              <a:t>);</a:t>
            </a:r>
          </a:p>
          <a:p>
            <a:r>
              <a:rPr lang="en-US" sz="900">
                <a:solidFill>
                  <a:srgbClr val="000000"/>
                </a:solidFill>
                <a:latin typeface="Consolas" panose="020B0609020204030204" pitchFamily="49" charset="0"/>
              </a:rPr>
              <a:t>    LinkedList&lt;String&gt; </a:t>
            </a:r>
            <a:r>
              <a:rPr lang="en-US" sz="900">
                <a:solidFill>
                  <a:srgbClr val="6A3E3E"/>
                </a:solidFill>
                <a:latin typeface="Consolas" panose="020B0609020204030204" pitchFamily="49" charset="0"/>
              </a:rPr>
              <a:t>ll2</a:t>
            </a:r>
            <a:r>
              <a:rPr lang="en-US" sz="900">
                <a:solidFill>
                  <a:srgbClr val="000000"/>
                </a:solidFill>
                <a:latin typeface="Consolas" panose="020B0609020204030204" pitchFamily="49" charset="0"/>
              </a:rPr>
              <a:t> = </a:t>
            </a:r>
            <a:r>
              <a:rPr lang="en-US" sz="900" b="1">
                <a:solidFill>
                  <a:srgbClr val="7F0055"/>
                </a:solidFill>
                <a:latin typeface="Consolas" panose="020B0609020204030204" pitchFamily="49" charset="0"/>
              </a:rPr>
              <a:t>new</a:t>
            </a:r>
            <a:r>
              <a:rPr lang="en-US" sz="900" b="1">
                <a:solidFill>
                  <a:srgbClr val="000000"/>
                </a:solidFill>
                <a:latin typeface="Consolas" panose="020B0609020204030204" pitchFamily="49" charset="0"/>
              </a:rPr>
              <a:t> LinkedList&lt;String&gt;();</a:t>
            </a:r>
          </a:p>
          <a:p>
            <a:r>
              <a:rPr lang="en-US" sz="900">
                <a:solidFill>
                  <a:srgbClr val="000000"/>
                </a:solidFill>
                <a:latin typeface="Consolas" panose="020B0609020204030204" pitchFamily="49" charset="0"/>
              </a:rPr>
              <a:t>    </a:t>
            </a:r>
            <a:r>
              <a:rPr lang="en-US" sz="900">
                <a:solidFill>
                  <a:srgbClr val="6A3E3E"/>
                </a:solidFill>
                <a:latin typeface="Consolas" panose="020B0609020204030204" pitchFamily="49" charset="0"/>
              </a:rPr>
              <a:t>ll2</a:t>
            </a:r>
            <a:r>
              <a:rPr lang="en-US" sz="900">
                <a:solidFill>
                  <a:srgbClr val="000000"/>
                </a:solidFill>
                <a:latin typeface="Consolas" panose="020B0609020204030204" pitchFamily="49" charset="0"/>
              </a:rPr>
              <a:t>.add(</a:t>
            </a:r>
            <a:r>
              <a:rPr lang="en-US" sz="900">
                <a:solidFill>
                  <a:srgbClr val="2A00FF"/>
                </a:solidFill>
                <a:latin typeface="Consolas" panose="020B0609020204030204" pitchFamily="49" charset="0"/>
              </a:rPr>
              <a:t>"Test"</a:t>
            </a:r>
            <a:r>
              <a:rPr lang="en-US" sz="900">
                <a:solidFill>
                  <a:srgbClr val="000000"/>
                </a:solidFill>
                <a:latin typeface="Consolas" panose="020B0609020204030204" pitchFamily="49" charset="0"/>
              </a:rPr>
              <a:t>);</a:t>
            </a:r>
          </a:p>
          <a:p>
            <a:r>
              <a:rPr lang="en-US" sz="900">
                <a:solidFill>
                  <a:srgbClr val="000000"/>
                </a:solidFill>
                <a:latin typeface="Consolas" panose="020B0609020204030204" pitchFamily="49" charset="0"/>
              </a:rPr>
              <a:t>    </a:t>
            </a:r>
            <a:r>
              <a:rPr lang="en-US" sz="900">
                <a:solidFill>
                  <a:srgbClr val="6A3E3E"/>
                </a:solidFill>
                <a:latin typeface="Consolas" panose="020B0609020204030204" pitchFamily="49" charset="0"/>
              </a:rPr>
              <a:t>ll2</a:t>
            </a:r>
            <a:r>
              <a:rPr lang="en-US" sz="900">
                <a:solidFill>
                  <a:srgbClr val="000000"/>
                </a:solidFill>
                <a:latin typeface="Consolas" panose="020B0609020204030204" pitchFamily="49" charset="0"/>
              </a:rPr>
              <a:t>.add(</a:t>
            </a:r>
            <a:r>
              <a:rPr lang="en-US" sz="900">
                <a:solidFill>
                  <a:srgbClr val="2A00FF"/>
                </a:solidFill>
                <a:latin typeface="Consolas" panose="020B0609020204030204" pitchFamily="49" charset="0"/>
              </a:rPr>
              <a:t>"Automation Test"</a:t>
            </a:r>
            <a:r>
              <a:rPr lang="en-US" sz="900">
                <a:solidFill>
                  <a:srgbClr val="000000"/>
                </a:solidFill>
                <a:latin typeface="Consolas" panose="020B0609020204030204" pitchFamily="49" charset="0"/>
              </a:rPr>
              <a:t>);</a:t>
            </a:r>
          </a:p>
          <a:p>
            <a:r>
              <a:rPr lang="en-GB" sz="900">
                <a:solidFill>
                  <a:srgbClr val="000000"/>
                </a:solidFill>
                <a:latin typeface="Consolas" panose="020B0609020204030204" pitchFamily="49" charset="0"/>
              </a:rPr>
              <a:t>    </a:t>
            </a:r>
            <a:r>
              <a:rPr lang="en-GB" sz="900">
                <a:solidFill>
                  <a:srgbClr val="3F7F5F"/>
                </a:solidFill>
                <a:latin typeface="Consolas" panose="020B0609020204030204" pitchFamily="49" charset="0"/>
              </a:rPr>
              <a:t>// Adding second list elements to the first list</a:t>
            </a:r>
          </a:p>
          <a:p>
            <a:r>
              <a:rPr lang="en-US" sz="900">
                <a:solidFill>
                  <a:srgbClr val="000000"/>
                </a:solidFill>
                <a:latin typeface="Consolas" panose="020B0609020204030204" pitchFamily="49" charset="0"/>
              </a:rPr>
              <a:t>    </a:t>
            </a:r>
            <a:r>
              <a:rPr lang="en-US" sz="900">
                <a:solidFill>
                  <a:srgbClr val="6A3E3E"/>
                </a:solidFill>
                <a:latin typeface="Consolas" panose="020B0609020204030204" pitchFamily="49" charset="0"/>
              </a:rPr>
              <a:t>ll</a:t>
            </a:r>
            <a:r>
              <a:rPr lang="en-US" sz="900">
                <a:solidFill>
                  <a:srgbClr val="000000"/>
                </a:solidFill>
                <a:latin typeface="Consolas" panose="020B0609020204030204" pitchFamily="49" charset="0"/>
              </a:rPr>
              <a:t>.addAll(</a:t>
            </a:r>
            <a:r>
              <a:rPr lang="en-US" sz="900">
                <a:solidFill>
                  <a:srgbClr val="6A3E3E"/>
                </a:solidFill>
                <a:latin typeface="Consolas" panose="020B0609020204030204" pitchFamily="49" charset="0"/>
              </a:rPr>
              <a:t>ll2</a:t>
            </a:r>
            <a:r>
              <a:rPr lang="en-US" sz="900">
                <a:solidFill>
                  <a:srgbClr val="000000"/>
                </a:solidFill>
                <a:latin typeface="Consolas" panose="020B0609020204030204" pitchFamily="49" charset="0"/>
              </a:rPr>
              <a:t>);</a:t>
            </a:r>
          </a:p>
          <a:p>
            <a:r>
              <a:rPr lang="en-US" sz="900">
                <a:solidFill>
                  <a:srgbClr val="000000"/>
                </a:solidFill>
                <a:latin typeface="Consolas" panose="020B0609020204030204" pitchFamily="49" charset="0"/>
              </a:rPr>
              <a:t>    System.</a:t>
            </a:r>
            <a:r>
              <a:rPr lang="en-US" sz="900" b="1" i="1">
                <a:solidFill>
                  <a:srgbClr val="0000C0"/>
                </a:solidFill>
                <a:latin typeface="Consolas" panose="020B0609020204030204" pitchFamily="49" charset="0"/>
              </a:rPr>
              <a:t>out</a:t>
            </a:r>
            <a:r>
              <a:rPr lang="en-US" sz="900" b="1" i="1">
                <a:solidFill>
                  <a:srgbClr val="000000"/>
                </a:solidFill>
                <a:latin typeface="Consolas" panose="020B0609020204030204" pitchFamily="49" charset="0"/>
              </a:rPr>
              <a:t>.println(</a:t>
            </a:r>
          </a:p>
          <a:p>
            <a:r>
              <a:rPr lang="en-GB" sz="900">
                <a:solidFill>
                  <a:srgbClr val="000000"/>
                </a:solidFill>
                <a:latin typeface="Consolas" panose="020B0609020204030204" pitchFamily="49" charset="0"/>
              </a:rPr>
              <a:t>        </a:t>
            </a:r>
            <a:r>
              <a:rPr lang="en-GB" sz="900">
                <a:solidFill>
                  <a:srgbClr val="2A00FF"/>
                </a:solidFill>
                <a:latin typeface="Consolas" panose="020B0609020204030204" pitchFamily="49" charset="0"/>
              </a:rPr>
              <a:t>"After invoking addAll(Collection&lt;? extends E&gt; c) method: "</a:t>
            </a:r>
            <a:r>
              <a:rPr lang="en-GB" sz="900">
                <a:solidFill>
                  <a:srgbClr val="000000"/>
                </a:solidFill>
                <a:latin typeface="Consolas" panose="020B0609020204030204" pitchFamily="49" charset="0"/>
              </a:rPr>
              <a:t> + </a:t>
            </a:r>
            <a:r>
              <a:rPr lang="en-GB" sz="900">
                <a:solidFill>
                  <a:srgbClr val="6A3E3E"/>
                </a:solidFill>
                <a:latin typeface="Consolas" panose="020B0609020204030204" pitchFamily="49" charset="0"/>
              </a:rPr>
              <a:t>ll</a:t>
            </a:r>
            <a:r>
              <a:rPr lang="en-GB" sz="900">
                <a:solidFill>
                  <a:srgbClr val="000000"/>
                </a:solidFill>
                <a:latin typeface="Consolas" panose="020B0609020204030204" pitchFamily="49" charset="0"/>
              </a:rPr>
              <a:t>);</a:t>
            </a:r>
          </a:p>
          <a:p>
            <a:r>
              <a:rPr lang="en-GB" sz="900">
                <a:solidFill>
                  <a:srgbClr val="000000"/>
                </a:solidFill>
                <a:latin typeface="Consolas" panose="020B0609020204030204" pitchFamily="49" charset="0"/>
              </a:rPr>
              <a:t>    </a:t>
            </a:r>
            <a:r>
              <a:rPr lang="en-GB" sz="900">
                <a:solidFill>
                  <a:srgbClr val="3F7F5F"/>
                </a:solidFill>
                <a:latin typeface="Consolas" panose="020B0609020204030204" pitchFamily="49" charset="0"/>
              </a:rPr>
              <a:t>// Adding an element at the first position</a:t>
            </a:r>
          </a:p>
          <a:p>
            <a:r>
              <a:rPr lang="en-US" sz="900">
                <a:solidFill>
                  <a:srgbClr val="000000"/>
                </a:solidFill>
                <a:latin typeface="Consolas" panose="020B0609020204030204" pitchFamily="49" charset="0"/>
              </a:rPr>
              <a:t>    </a:t>
            </a:r>
            <a:r>
              <a:rPr lang="en-US" sz="900">
                <a:solidFill>
                  <a:srgbClr val="6A3E3E"/>
                </a:solidFill>
                <a:latin typeface="Consolas" panose="020B0609020204030204" pitchFamily="49" charset="0"/>
              </a:rPr>
              <a:t>ll</a:t>
            </a:r>
            <a:r>
              <a:rPr lang="en-US" sz="900">
                <a:solidFill>
                  <a:srgbClr val="000000"/>
                </a:solidFill>
                <a:latin typeface="Consolas" panose="020B0609020204030204" pitchFamily="49" charset="0"/>
              </a:rPr>
              <a:t>.addFirst(</a:t>
            </a:r>
            <a:r>
              <a:rPr lang="en-US" sz="900">
                <a:solidFill>
                  <a:srgbClr val="2A00FF"/>
                </a:solidFill>
                <a:latin typeface="Consolas" panose="020B0609020204030204" pitchFamily="49" charset="0"/>
              </a:rPr>
              <a:t>"C++"</a:t>
            </a:r>
            <a:r>
              <a:rPr lang="en-US" sz="900">
                <a:solidFill>
                  <a:srgbClr val="000000"/>
                </a:solidFill>
                <a:latin typeface="Consolas" panose="020B0609020204030204" pitchFamily="49" charset="0"/>
              </a:rPr>
              <a:t>);</a:t>
            </a:r>
          </a:p>
          <a:p>
            <a:r>
              <a:rPr lang="en-GB" sz="900">
                <a:solidFill>
                  <a:srgbClr val="000000"/>
                </a:solidFill>
                <a:latin typeface="Consolas" panose="020B0609020204030204" pitchFamily="49" charset="0"/>
              </a:rPr>
              <a:t>    System.</a:t>
            </a:r>
            <a:r>
              <a:rPr lang="en-GB" sz="900" b="1" i="1">
                <a:solidFill>
                  <a:srgbClr val="0000C0"/>
                </a:solidFill>
                <a:latin typeface="Consolas" panose="020B0609020204030204" pitchFamily="49" charset="0"/>
              </a:rPr>
              <a:t>out</a:t>
            </a:r>
            <a:r>
              <a:rPr lang="en-GB" sz="900" b="1" i="1">
                <a:solidFill>
                  <a:srgbClr val="000000"/>
                </a:solidFill>
                <a:latin typeface="Consolas" panose="020B0609020204030204" pitchFamily="49" charset="0"/>
              </a:rPr>
              <a:t>.println(</a:t>
            </a:r>
            <a:r>
              <a:rPr lang="en-GB" sz="900" b="1" i="1">
                <a:solidFill>
                  <a:srgbClr val="2A00FF"/>
                </a:solidFill>
                <a:latin typeface="Consolas" panose="020B0609020204030204" pitchFamily="49" charset="0"/>
              </a:rPr>
              <a:t>"After invoking addFirst(E e) method: "</a:t>
            </a:r>
            <a:r>
              <a:rPr lang="en-GB" sz="900" b="1" i="1">
                <a:solidFill>
                  <a:srgbClr val="000000"/>
                </a:solidFill>
                <a:latin typeface="Consolas" panose="020B0609020204030204" pitchFamily="49" charset="0"/>
              </a:rPr>
              <a:t> + </a:t>
            </a:r>
            <a:r>
              <a:rPr lang="en-GB" sz="900" b="1" i="1">
                <a:solidFill>
                  <a:srgbClr val="6A3E3E"/>
                </a:solidFill>
                <a:latin typeface="Consolas" panose="020B0609020204030204" pitchFamily="49" charset="0"/>
              </a:rPr>
              <a:t>ll</a:t>
            </a:r>
            <a:r>
              <a:rPr lang="en-GB" sz="900" b="1" i="1">
                <a:solidFill>
                  <a:srgbClr val="000000"/>
                </a:solidFill>
                <a:latin typeface="Consolas" panose="020B0609020204030204" pitchFamily="49" charset="0"/>
              </a:rPr>
              <a:t>);</a:t>
            </a:r>
          </a:p>
          <a:p>
            <a:r>
              <a:rPr lang="en-GB" sz="900">
                <a:solidFill>
                  <a:srgbClr val="000000"/>
                </a:solidFill>
                <a:latin typeface="Consolas" panose="020B0609020204030204" pitchFamily="49" charset="0"/>
              </a:rPr>
              <a:t>    </a:t>
            </a:r>
            <a:r>
              <a:rPr lang="en-GB" sz="900">
                <a:solidFill>
                  <a:srgbClr val="3F7F5F"/>
                </a:solidFill>
                <a:latin typeface="Consolas" panose="020B0609020204030204" pitchFamily="49" charset="0"/>
              </a:rPr>
              <a:t>// Adding an element at the last position</a:t>
            </a:r>
          </a:p>
          <a:p>
            <a:r>
              <a:rPr lang="en-US" sz="900">
                <a:solidFill>
                  <a:srgbClr val="000000"/>
                </a:solidFill>
                <a:latin typeface="Consolas" panose="020B0609020204030204" pitchFamily="49" charset="0"/>
              </a:rPr>
              <a:t>    </a:t>
            </a:r>
            <a:r>
              <a:rPr lang="en-US" sz="900">
                <a:solidFill>
                  <a:srgbClr val="6A3E3E"/>
                </a:solidFill>
                <a:latin typeface="Consolas" panose="020B0609020204030204" pitchFamily="49" charset="0"/>
              </a:rPr>
              <a:t>ll</a:t>
            </a:r>
            <a:r>
              <a:rPr lang="en-US" sz="900">
                <a:solidFill>
                  <a:srgbClr val="000000"/>
                </a:solidFill>
                <a:latin typeface="Consolas" panose="020B0609020204030204" pitchFamily="49" charset="0"/>
              </a:rPr>
              <a:t>.addLast(</a:t>
            </a:r>
            <a:r>
              <a:rPr lang="en-US" sz="900">
                <a:solidFill>
                  <a:srgbClr val="2A00FF"/>
                </a:solidFill>
                <a:latin typeface="Consolas" panose="020B0609020204030204" pitchFamily="49" charset="0"/>
              </a:rPr>
              <a:t>"Kotlin"</a:t>
            </a:r>
            <a:r>
              <a:rPr lang="en-US" sz="900">
                <a:solidFill>
                  <a:srgbClr val="000000"/>
                </a:solidFill>
                <a:latin typeface="Consolas" panose="020B0609020204030204" pitchFamily="49" charset="0"/>
              </a:rPr>
              <a:t>);</a:t>
            </a:r>
          </a:p>
          <a:p>
            <a:r>
              <a:rPr lang="en-US" sz="900">
                <a:solidFill>
                  <a:srgbClr val="000000"/>
                </a:solidFill>
                <a:latin typeface="Consolas" panose="020B0609020204030204" pitchFamily="49" charset="0"/>
              </a:rPr>
              <a:t>    System.</a:t>
            </a:r>
            <a:r>
              <a:rPr lang="en-US" sz="900" b="1" i="1">
                <a:solidFill>
                  <a:srgbClr val="0000C0"/>
                </a:solidFill>
                <a:latin typeface="Consolas" panose="020B0609020204030204" pitchFamily="49" charset="0"/>
              </a:rPr>
              <a:t>out</a:t>
            </a:r>
            <a:r>
              <a:rPr lang="en-US" sz="900" b="1" i="1">
                <a:solidFill>
                  <a:srgbClr val="000000"/>
                </a:solidFill>
                <a:latin typeface="Consolas" panose="020B0609020204030204" pitchFamily="49" charset="0"/>
              </a:rPr>
              <a:t>.println(</a:t>
            </a:r>
            <a:r>
              <a:rPr lang="en-US" sz="900" b="1" i="1">
                <a:solidFill>
                  <a:srgbClr val="2A00FF"/>
                </a:solidFill>
                <a:latin typeface="Consolas" panose="020B0609020204030204" pitchFamily="49" charset="0"/>
              </a:rPr>
              <a:t>"After invoking addLast(E e) method: "</a:t>
            </a:r>
            <a:r>
              <a:rPr lang="en-US" sz="900" b="1" i="1">
                <a:solidFill>
                  <a:srgbClr val="000000"/>
                </a:solidFill>
                <a:latin typeface="Consolas" panose="020B0609020204030204" pitchFamily="49" charset="0"/>
              </a:rPr>
              <a:t> + </a:t>
            </a:r>
            <a:r>
              <a:rPr lang="en-US" sz="900" b="1" i="1">
                <a:solidFill>
                  <a:srgbClr val="6A3E3E"/>
                </a:solidFill>
                <a:latin typeface="Consolas" panose="020B0609020204030204" pitchFamily="49" charset="0"/>
              </a:rPr>
              <a:t>ll</a:t>
            </a:r>
            <a:r>
              <a:rPr lang="en-US" sz="900" b="1" i="1">
                <a:solidFill>
                  <a:srgbClr val="000000"/>
                </a:solidFill>
                <a:latin typeface="Consolas" panose="020B0609020204030204" pitchFamily="49" charset="0"/>
              </a:rPr>
              <a:t>);</a:t>
            </a:r>
          </a:p>
          <a:p>
            <a:endParaRPr lang="en-US" sz="900">
              <a:latin typeface="Consolas" panose="020B0609020204030204" pitchFamily="49" charset="0"/>
            </a:endParaRPr>
          </a:p>
          <a:p>
            <a:r>
              <a:rPr lang="en-US" sz="900">
                <a:solidFill>
                  <a:srgbClr val="000000"/>
                </a:solidFill>
                <a:latin typeface="Consolas" panose="020B0609020204030204" pitchFamily="49" charset="0"/>
              </a:rPr>
              <a:t>    </a:t>
            </a:r>
            <a:r>
              <a:rPr lang="en-US" sz="900">
                <a:solidFill>
                  <a:srgbClr val="6A3E3E"/>
                </a:solidFill>
                <a:latin typeface="Consolas" panose="020B0609020204030204" pitchFamily="49" charset="0"/>
              </a:rPr>
              <a:t>ll</a:t>
            </a:r>
            <a:r>
              <a:rPr lang="en-US" sz="900">
                <a:solidFill>
                  <a:srgbClr val="000000"/>
                </a:solidFill>
                <a:latin typeface="Consolas" panose="020B0609020204030204" pitchFamily="49" charset="0"/>
              </a:rPr>
              <a:t>.removeFirst();</a:t>
            </a:r>
          </a:p>
          <a:p>
            <a:r>
              <a:rPr lang="en-GB" sz="900">
                <a:solidFill>
                  <a:srgbClr val="000000"/>
                </a:solidFill>
                <a:latin typeface="Consolas" panose="020B0609020204030204" pitchFamily="49" charset="0"/>
              </a:rPr>
              <a:t>    System.</a:t>
            </a:r>
            <a:r>
              <a:rPr lang="en-GB" sz="900" b="1" i="1">
                <a:solidFill>
                  <a:srgbClr val="0000C0"/>
                </a:solidFill>
                <a:latin typeface="Consolas" panose="020B0609020204030204" pitchFamily="49" charset="0"/>
              </a:rPr>
              <a:t>out</a:t>
            </a:r>
            <a:r>
              <a:rPr lang="en-GB" sz="900" b="1" i="1">
                <a:solidFill>
                  <a:srgbClr val="000000"/>
                </a:solidFill>
                <a:latin typeface="Consolas" panose="020B0609020204030204" pitchFamily="49" charset="0"/>
              </a:rPr>
              <a:t>.println(</a:t>
            </a:r>
            <a:r>
              <a:rPr lang="en-GB" sz="900" b="1" i="1">
                <a:solidFill>
                  <a:srgbClr val="2A00FF"/>
                </a:solidFill>
                <a:latin typeface="Consolas" panose="020B0609020204030204" pitchFamily="49" charset="0"/>
              </a:rPr>
              <a:t>"After invoking removeFirst() method: "</a:t>
            </a:r>
            <a:r>
              <a:rPr lang="en-GB" sz="900" b="1" i="1">
                <a:solidFill>
                  <a:srgbClr val="000000"/>
                </a:solidFill>
                <a:latin typeface="Consolas" panose="020B0609020204030204" pitchFamily="49" charset="0"/>
              </a:rPr>
              <a:t> + </a:t>
            </a:r>
            <a:r>
              <a:rPr lang="en-GB" sz="900" b="1" i="1">
                <a:solidFill>
                  <a:srgbClr val="6A3E3E"/>
                </a:solidFill>
                <a:latin typeface="Consolas" panose="020B0609020204030204" pitchFamily="49" charset="0"/>
              </a:rPr>
              <a:t>ll</a:t>
            </a:r>
            <a:r>
              <a:rPr lang="en-GB" sz="900" b="1" i="1">
                <a:solidFill>
                  <a:srgbClr val="000000"/>
                </a:solidFill>
                <a:latin typeface="Consolas" panose="020B0609020204030204" pitchFamily="49" charset="0"/>
              </a:rPr>
              <a:t>);</a:t>
            </a:r>
          </a:p>
          <a:p>
            <a:r>
              <a:rPr lang="en-US" sz="900">
                <a:solidFill>
                  <a:srgbClr val="000000"/>
                </a:solidFill>
                <a:latin typeface="Consolas" panose="020B0609020204030204" pitchFamily="49" charset="0"/>
              </a:rPr>
              <a:t>    </a:t>
            </a:r>
          </a:p>
          <a:p>
            <a:r>
              <a:rPr lang="en-US" sz="900">
                <a:solidFill>
                  <a:srgbClr val="000000"/>
                </a:solidFill>
                <a:latin typeface="Consolas" panose="020B0609020204030204" pitchFamily="49" charset="0"/>
              </a:rPr>
              <a:t>    </a:t>
            </a:r>
            <a:r>
              <a:rPr lang="en-US" sz="900">
                <a:solidFill>
                  <a:srgbClr val="6A3E3E"/>
                </a:solidFill>
                <a:latin typeface="Consolas" panose="020B0609020204030204" pitchFamily="49" charset="0"/>
              </a:rPr>
              <a:t>ll</a:t>
            </a:r>
            <a:r>
              <a:rPr lang="en-US" sz="900">
                <a:solidFill>
                  <a:srgbClr val="000000"/>
                </a:solidFill>
                <a:latin typeface="Consolas" panose="020B0609020204030204" pitchFamily="49" charset="0"/>
              </a:rPr>
              <a:t>.removeLast();</a:t>
            </a:r>
          </a:p>
          <a:p>
            <a:r>
              <a:rPr lang="en-GB" sz="900">
                <a:solidFill>
                  <a:srgbClr val="000000"/>
                </a:solidFill>
                <a:latin typeface="Consolas" panose="020B0609020204030204" pitchFamily="49" charset="0"/>
              </a:rPr>
              <a:t>    System.</a:t>
            </a:r>
            <a:r>
              <a:rPr lang="en-GB" sz="900" b="1" i="1">
                <a:solidFill>
                  <a:srgbClr val="0000C0"/>
                </a:solidFill>
                <a:latin typeface="Consolas" panose="020B0609020204030204" pitchFamily="49" charset="0"/>
              </a:rPr>
              <a:t>out</a:t>
            </a:r>
            <a:r>
              <a:rPr lang="en-GB" sz="900" b="1" i="1">
                <a:solidFill>
                  <a:srgbClr val="000000"/>
                </a:solidFill>
                <a:latin typeface="Consolas" panose="020B0609020204030204" pitchFamily="49" charset="0"/>
              </a:rPr>
              <a:t>.println(</a:t>
            </a:r>
            <a:r>
              <a:rPr lang="en-GB" sz="900" b="1" i="1">
                <a:solidFill>
                  <a:srgbClr val="2A00FF"/>
                </a:solidFill>
                <a:latin typeface="Consolas" panose="020B0609020204030204" pitchFamily="49" charset="0"/>
              </a:rPr>
              <a:t>"After invoking removeLast() method: "</a:t>
            </a:r>
            <a:r>
              <a:rPr lang="en-GB" sz="900" b="1" i="1">
                <a:solidFill>
                  <a:srgbClr val="000000"/>
                </a:solidFill>
                <a:latin typeface="Consolas" panose="020B0609020204030204" pitchFamily="49" charset="0"/>
              </a:rPr>
              <a:t> + </a:t>
            </a:r>
            <a:r>
              <a:rPr lang="en-GB" sz="900" b="1" i="1">
                <a:solidFill>
                  <a:srgbClr val="6A3E3E"/>
                </a:solidFill>
                <a:latin typeface="Consolas" panose="020B0609020204030204" pitchFamily="49" charset="0"/>
              </a:rPr>
              <a:t>ll</a:t>
            </a:r>
            <a:r>
              <a:rPr lang="en-GB" sz="900" b="1" i="1">
                <a:solidFill>
                  <a:srgbClr val="000000"/>
                </a:solidFill>
                <a:latin typeface="Consolas" panose="020B0609020204030204" pitchFamily="49" charset="0"/>
              </a:rPr>
              <a:t>);</a:t>
            </a:r>
          </a:p>
          <a:p>
            <a:endParaRPr lang="en-US" sz="900">
              <a:latin typeface="Consolas" panose="020B0609020204030204" pitchFamily="49" charset="0"/>
            </a:endParaRPr>
          </a:p>
          <a:p>
            <a:r>
              <a:rPr lang="en-US" sz="900">
                <a:solidFill>
                  <a:srgbClr val="000000"/>
                </a:solidFill>
                <a:latin typeface="Consolas" panose="020B0609020204030204" pitchFamily="49" charset="0"/>
              </a:rPr>
              <a:t>  }</a:t>
            </a:r>
          </a:p>
          <a:p>
            <a:endParaRPr lang="en-US" sz="900">
              <a:latin typeface="Consolas" panose="020B0609020204030204" pitchFamily="49" charset="0"/>
            </a:endParaRPr>
          </a:p>
          <a:p>
            <a:r>
              <a:rPr lang="en-US" sz="900">
                <a:solidFill>
                  <a:srgbClr val="000000"/>
                </a:solidFill>
                <a:latin typeface="Consolas" panose="020B0609020204030204" pitchFamily="49" charset="0"/>
              </a:rPr>
              <a:t>}</a:t>
            </a:r>
          </a:p>
          <a:p>
            <a:endParaRPr lang="en-GB" sz="900">
              <a:solidFill>
                <a:srgbClr val="000000"/>
              </a:solidFill>
              <a:latin typeface="Consolas" panose="020B0609020204030204" pitchFamily="49" charset="0"/>
            </a:endParaRPr>
          </a:p>
          <a:p>
            <a:endParaRPr lang="en-US" sz="900"/>
          </a:p>
        </p:txBody>
      </p:sp>
      <p:sp>
        <p:nvSpPr>
          <p:cNvPr id="7" name="Rectangle 6"/>
          <p:cNvSpPr/>
          <p:nvPr/>
        </p:nvSpPr>
        <p:spPr>
          <a:xfrm>
            <a:off x="5389123" y="842849"/>
            <a:ext cx="9144000" cy="1877437"/>
          </a:xfrm>
          <a:prstGeom prst="rect">
            <a:avLst/>
          </a:prstGeom>
          <a:solidFill>
            <a:schemeClr val="bg1">
              <a:lumMod val="95000"/>
            </a:schemeClr>
          </a:solidFill>
        </p:spPr>
        <p:txBody>
          <a:bodyPr wrap="square">
            <a:spAutoFit/>
          </a:bodyPr>
          <a:lstStyle/>
          <a:p>
            <a:pPr>
              <a:spcBef>
                <a:spcPts val="600"/>
              </a:spcBef>
            </a:pPr>
            <a:r>
              <a:rPr lang="en-GB" sz="1400" b="1">
                <a:solidFill>
                  <a:srgbClr val="000000"/>
                </a:solidFill>
                <a:latin typeface="Arial" panose="020B0604020202020204" pitchFamily="34" charset="0"/>
                <a:cs typeface="Arial" panose="020B0604020202020204" pitchFamily="34" charset="0"/>
              </a:rPr>
              <a:t>Output:</a:t>
            </a:r>
            <a:endParaRPr lang="en-US" sz="1200" b="1">
              <a:solidFill>
                <a:srgbClr val="000000"/>
              </a:solidFill>
              <a:latin typeface="Arial" panose="020B0604020202020204" pitchFamily="34" charset="0"/>
              <a:cs typeface="Arial" panose="020B0604020202020204" pitchFamily="34" charset="0"/>
            </a:endParaRPr>
          </a:p>
          <a:p>
            <a:pPr>
              <a:spcBef>
                <a:spcPts val="600"/>
              </a:spcBef>
            </a:pPr>
            <a:r>
              <a:rPr lang="en-US" sz="1200">
                <a:solidFill>
                  <a:srgbClr val="000000"/>
                </a:solidFill>
                <a:latin typeface="Consolas" panose="020B0609020204030204" pitchFamily="49" charset="0"/>
              </a:rPr>
              <a:t>Initial list of elements: []</a:t>
            </a:r>
          </a:p>
          <a:p>
            <a:pPr>
              <a:spcBef>
                <a:spcPts val="600"/>
              </a:spcBef>
            </a:pPr>
            <a:r>
              <a:rPr lang="en-GB" sz="1200">
                <a:solidFill>
                  <a:srgbClr val="000000"/>
                </a:solidFill>
                <a:latin typeface="Consolas" panose="020B0609020204030204" pitchFamily="49" charset="0"/>
              </a:rPr>
              <a:t>After invoking add(E e) method: [Java, Net, Android]</a:t>
            </a:r>
          </a:p>
          <a:p>
            <a:pPr>
              <a:spcBef>
                <a:spcPts val="600"/>
              </a:spcBef>
            </a:pPr>
            <a:r>
              <a:rPr lang="en-US" sz="1200">
                <a:solidFill>
                  <a:srgbClr val="000000"/>
                </a:solidFill>
                <a:latin typeface="Consolas" panose="020B0609020204030204" pitchFamily="49" charset="0"/>
              </a:rPr>
              <a:t>After invoking add(int index, E element) method: [Java, iOs, Net, Android]</a:t>
            </a:r>
          </a:p>
          <a:p>
            <a:pPr>
              <a:spcBef>
                <a:spcPts val="600"/>
              </a:spcBef>
            </a:pPr>
            <a:r>
              <a:rPr lang="en-GB" sz="1200">
                <a:solidFill>
                  <a:srgbClr val="000000"/>
                </a:solidFill>
                <a:latin typeface="Consolas" panose="020B0609020204030204" pitchFamily="49" charset="0"/>
              </a:rPr>
              <a:t>After invoking addAll(Collection&lt;? extends E&gt; c) method: [Java, iOs, Net, Android, Test, Automation Test]</a:t>
            </a:r>
          </a:p>
          <a:p>
            <a:pPr>
              <a:spcBef>
                <a:spcPts val="600"/>
              </a:spcBef>
            </a:pPr>
            <a:r>
              <a:rPr lang="en-GB" sz="1200">
                <a:solidFill>
                  <a:srgbClr val="000000"/>
                </a:solidFill>
                <a:latin typeface="Consolas" panose="020B0609020204030204" pitchFamily="49" charset="0"/>
              </a:rPr>
              <a:t>After invoking addFirst(E e) method: [C++, Java, iOs, Net, Android, Test, Automation Test]</a:t>
            </a:r>
          </a:p>
          <a:p>
            <a:pPr>
              <a:spcBef>
                <a:spcPts val="600"/>
              </a:spcBef>
            </a:pPr>
            <a:r>
              <a:rPr lang="en-GB" sz="1200">
                <a:solidFill>
                  <a:srgbClr val="000000"/>
                </a:solidFill>
                <a:latin typeface="Consolas" panose="020B0609020204030204" pitchFamily="49" charset="0"/>
              </a:rPr>
              <a:t>After invoking addLast(E e) method: [C++, Java, iOs, Net, Android, Test, Automation Test, Kotlin]</a:t>
            </a:r>
          </a:p>
        </p:txBody>
      </p:sp>
    </p:spTree>
    <p:extLst>
      <p:ext uri="{BB962C8B-B14F-4D97-AF65-F5344CB8AC3E}">
        <p14:creationId xmlns:p14="http://schemas.microsoft.com/office/powerpoint/2010/main" val="1710862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400"/>
              <a:t>Difference between ArrayList and LinkedList</a:t>
            </a:r>
            <a:endParaRPr lang="en-US" sz="240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936045172"/>
              </p:ext>
            </p:extLst>
          </p:nvPr>
        </p:nvGraphicFramePr>
        <p:xfrm>
          <a:off x="380999" y="777875"/>
          <a:ext cx="8524462" cy="5437188"/>
        </p:xfrm>
        <a:graphic>
          <a:graphicData uri="http://schemas.openxmlformats.org/drawingml/2006/table">
            <a:tbl>
              <a:tblPr/>
              <a:tblGrid>
                <a:gridCol w="4262231">
                  <a:extLst>
                    <a:ext uri="{9D8B030D-6E8A-4147-A177-3AD203B41FA5}">
                      <a16:colId xmlns:a16="http://schemas.microsoft.com/office/drawing/2014/main" val="321555961"/>
                    </a:ext>
                  </a:extLst>
                </a:gridCol>
                <a:gridCol w="4262231">
                  <a:extLst>
                    <a:ext uri="{9D8B030D-6E8A-4147-A177-3AD203B41FA5}">
                      <a16:colId xmlns:a16="http://schemas.microsoft.com/office/drawing/2014/main" val="4276669815"/>
                    </a:ext>
                  </a:extLst>
                </a:gridCol>
              </a:tblGrid>
              <a:tr h="367141">
                <a:tc>
                  <a:txBody>
                    <a:bodyPr/>
                    <a:lstStyle/>
                    <a:p>
                      <a:pPr algn="l" fontAlgn="t"/>
                      <a:r>
                        <a:rPr lang="en-US" sz="1500" b="1">
                          <a:solidFill>
                            <a:srgbClr val="000000"/>
                          </a:solidFill>
                          <a:effectLst/>
                          <a:latin typeface="Arial" panose="020B0604020202020204" pitchFamily="34" charset="0"/>
                          <a:cs typeface="Arial" panose="020B0604020202020204" pitchFamily="34" charset="0"/>
                        </a:rPr>
                        <a:t>ArrayList</a:t>
                      </a:r>
                    </a:p>
                  </a:txBody>
                  <a:tcPr marL="65561" marR="65561" marT="65561" marB="65561">
                    <a:lnL w="6350" cap="flat" cmpd="sng" algn="ctr">
                      <a:solidFill>
                        <a:srgbClr val="902560"/>
                      </a:solidFill>
                      <a:prstDash val="solid"/>
                      <a:round/>
                      <a:headEnd type="none" w="med" len="med"/>
                      <a:tailEnd type="none" w="med" len="med"/>
                    </a:lnL>
                    <a:lnR w="6350" cap="flat" cmpd="sng" algn="ctr">
                      <a:solidFill>
                        <a:srgbClr val="902560"/>
                      </a:solidFill>
                      <a:prstDash val="solid"/>
                      <a:round/>
                      <a:headEnd type="none" w="med" len="med"/>
                      <a:tailEnd type="none" w="med" len="med"/>
                    </a:lnR>
                    <a:lnT w="6350" cap="flat" cmpd="sng" algn="ctr">
                      <a:solidFill>
                        <a:srgbClr val="902560"/>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chemeClr val="bg2">
                        <a:lumMod val="75000"/>
                      </a:schemeClr>
                    </a:solidFill>
                  </a:tcPr>
                </a:tc>
                <a:tc>
                  <a:txBody>
                    <a:bodyPr/>
                    <a:lstStyle/>
                    <a:p>
                      <a:pPr algn="l" fontAlgn="t"/>
                      <a:r>
                        <a:rPr lang="en-US" sz="1500" b="1">
                          <a:solidFill>
                            <a:srgbClr val="000000"/>
                          </a:solidFill>
                          <a:effectLst/>
                          <a:latin typeface="Arial" panose="020B0604020202020204" pitchFamily="34" charset="0"/>
                          <a:cs typeface="Arial" panose="020B0604020202020204" pitchFamily="34" charset="0"/>
                        </a:rPr>
                        <a:t>LinkedList</a:t>
                      </a:r>
                    </a:p>
                  </a:txBody>
                  <a:tcPr marL="65561" marR="65561" marT="65561" marB="65561">
                    <a:lnL w="6350" cap="flat" cmpd="sng" algn="ctr">
                      <a:solidFill>
                        <a:srgbClr val="902560"/>
                      </a:solidFill>
                      <a:prstDash val="solid"/>
                      <a:round/>
                      <a:headEnd type="none" w="med" len="med"/>
                      <a:tailEnd type="none" w="med" len="med"/>
                    </a:lnL>
                    <a:lnR w="6350" cap="flat" cmpd="sng" algn="ctr">
                      <a:solidFill>
                        <a:srgbClr val="902560"/>
                      </a:solidFill>
                      <a:prstDash val="solid"/>
                      <a:round/>
                      <a:headEnd type="none" w="med" len="med"/>
                      <a:tailEnd type="none" w="med" len="med"/>
                    </a:lnR>
                    <a:lnT w="6350" cap="flat" cmpd="sng" algn="ctr">
                      <a:solidFill>
                        <a:srgbClr val="902560"/>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1892483795"/>
                  </a:ext>
                </a:extLst>
              </a:tr>
              <a:tr h="1031492">
                <a:tc>
                  <a:txBody>
                    <a:bodyPr/>
                    <a:lstStyle/>
                    <a:p>
                      <a:pPr algn="l" fontAlgn="t"/>
                      <a:r>
                        <a:rPr lang="en-GB" sz="1400">
                          <a:solidFill>
                            <a:srgbClr val="000000"/>
                          </a:solidFill>
                          <a:effectLst/>
                          <a:latin typeface="Arial" panose="020B0604020202020204" pitchFamily="34" charset="0"/>
                          <a:cs typeface="Arial" panose="020B0604020202020204" pitchFamily="34" charset="0"/>
                        </a:rPr>
                        <a:t>1. ArrayList internally uses a </a:t>
                      </a:r>
                      <a:r>
                        <a:rPr lang="en-GB" sz="1400" b="1">
                          <a:solidFill>
                            <a:srgbClr val="000000"/>
                          </a:solidFill>
                          <a:effectLst/>
                          <a:latin typeface="Arial" panose="020B0604020202020204" pitchFamily="34" charset="0"/>
                          <a:cs typeface="Arial" panose="020B0604020202020204" pitchFamily="34" charset="0"/>
                        </a:rPr>
                        <a:t>dynamic array</a:t>
                      </a:r>
                      <a:r>
                        <a:rPr lang="en-GB" sz="1400">
                          <a:solidFill>
                            <a:srgbClr val="000000"/>
                          </a:solidFill>
                          <a:effectLst/>
                          <a:latin typeface="Arial" panose="020B0604020202020204" pitchFamily="34" charset="0"/>
                          <a:cs typeface="Arial" panose="020B0604020202020204" pitchFamily="34" charset="0"/>
                        </a:rPr>
                        <a:t> to store the elements.</a:t>
                      </a:r>
                    </a:p>
                  </a:txBody>
                  <a:tcPr marL="43707" marR="43707" marT="43707" marB="4370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400">
                          <a:solidFill>
                            <a:srgbClr val="000000"/>
                          </a:solidFill>
                          <a:effectLst/>
                          <a:latin typeface="Arial" panose="020B0604020202020204" pitchFamily="34" charset="0"/>
                          <a:cs typeface="Arial" panose="020B0604020202020204" pitchFamily="34" charset="0"/>
                        </a:rPr>
                        <a:t>LinkedList internally uses a </a:t>
                      </a:r>
                      <a:r>
                        <a:rPr lang="en-GB" sz="1400" b="1">
                          <a:solidFill>
                            <a:srgbClr val="000000"/>
                          </a:solidFill>
                          <a:effectLst/>
                          <a:latin typeface="Arial" panose="020B0604020202020204" pitchFamily="34" charset="0"/>
                          <a:cs typeface="Arial" panose="020B0604020202020204" pitchFamily="34" charset="0"/>
                        </a:rPr>
                        <a:t>doubly linked list</a:t>
                      </a:r>
                      <a:r>
                        <a:rPr lang="en-GB" sz="1400">
                          <a:solidFill>
                            <a:srgbClr val="000000"/>
                          </a:solidFill>
                          <a:effectLst/>
                          <a:latin typeface="Arial" panose="020B0604020202020204" pitchFamily="34" charset="0"/>
                          <a:cs typeface="Arial" panose="020B0604020202020204" pitchFamily="34" charset="0"/>
                        </a:rPr>
                        <a:t> to store the elements.</a:t>
                      </a:r>
                    </a:p>
                  </a:txBody>
                  <a:tcPr marL="43707" marR="43707" marT="43707" marB="4370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396598776"/>
                  </a:ext>
                </a:extLst>
              </a:tr>
              <a:tr h="1975570">
                <a:tc>
                  <a:txBody>
                    <a:bodyPr/>
                    <a:lstStyle/>
                    <a:p>
                      <a:pPr algn="l" fontAlgn="t"/>
                      <a:r>
                        <a:rPr lang="en-GB" sz="1400">
                          <a:solidFill>
                            <a:srgbClr val="000000"/>
                          </a:solidFill>
                          <a:effectLst/>
                          <a:latin typeface="Arial" panose="020B0604020202020204" pitchFamily="34" charset="0"/>
                          <a:cs typeface="Arial" panose="020B0604020202020204" pitchFamily="34" charset="0"/>
                        </a:rPr>
                        <a:t>2. Manipulation with ArrayList is </a:t>
                      </a:r>
                      <a:r>
                        <a:rPr lang="en-GB" sz="1400" b="1">
                          <a:solidFill>
                            <a:srgbClr val="000000"/>
                          </a:solidFill>
                          <a:effectLst/>
                          <a:latin typeface="Arial" panose="020B0604020202020204" pitchFamily="34" charset="0"/>
                          <a:cs typeface="Arial" panose="020B0604020202020204" pitchFamily="34" charset="0"/>
                        </a:rPr>
                        <a:t>slow</a:t>
                      </a:r>
                      <a:r>
                        <a:rPr lang="en-GB" sz="1400">
                          <a:solidFill>
                            <a:srgbClr val="000000"/>
                          </a:solidFill>
                          <a:effectLst/>
                          <a:latin typeface="Arial" panose="020B0604020202020204" pitchFamily="34" charset="0"/>
                          <a:cs typeface="Arial" panose="020B0604020202020204" pitchFamily="34" charset="0"/>
                        </a:rPr>
                        <a:t> because it internally uses an array. </a:t>
                      </a:r>
                    </a:p>
                    <a:p>
                      <a:pPr algn="l" fontAlgn="t"/>
                      <a:r>
                        <a:rPr lang="en-GB" sz="1400">
                          <a:solidFill>
                            <a:srgbClr val="000000"/>
                          </a:solidFill>
                          <a:effectLst/>
                          <a:latin typeface="Arial" panose="020B0604020202020204" pitchFamily="34" charset="0"/>
                          <a:cs typeface="Arial" panose="020B0604020202020204" pitchFamily="34" charset="0"/>
                        </a:rPr>
                        <a:t>If any element is removed from the array, all the bits are shifted in memory.</a:t>
                      </a:r>
                    </a:p>
                  </a:txBody>
                  <a:tcPr marL="43707" marR="43707" marT="43707" marB="4370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GB" sz="1400" dirty="0">
                          <a:solidFill>
                            <a:srgbClr val="000000"/>
                          </a:solidFill>
                          <a:effectLst/>
                          <a:latin typeface="Arial" panose="020B0604020202020204" pitchFamily="34" charset="0"/>
                          <a:cs typeface="Arial" panose="020B0604020202020204" pitchFamily="34" charset="0"/>
                        </a:rPr>
                        <a:t>Manipulation with LinkedList is </a:t>
                      </a:r>
                      <a:r>
                        <a:rPr lang="en-GB" sz="1400" b="1" dirty="0">
                          <a:solidFill>
                            <a:srgbClr val="000000"/>
                          </a:solidFill>
                          <a:effectLst/>
                          <a:latin typeface="Arial" panose="020B0604020202020204" pitchFamily="34" charset="0"/>
                          <a:cs typeface="Arial" panose="020B0604020202020204" pitchFamily="34" charset="0"/>
                        </a:rPr>
                        <a:t>faster</a:t>
                      </a:r>
                      <a:r>
                        <a:rPr lang="en-GB" sz="1400" dirty="0">
                          <a:solidFill>
                            <a:srgbClr val="000000"/>
                          </a:solidFill>
                          <a:effectLst/>
                          <a:latin typeface="Arial" panose="020B0604020202020204" pitchFamily="34" charset="0"/>
                          <a:cs typeface="Arial" panose="020B0604020202020204" pitchFamily="34" charset="0"/>
                        </a:rPr>
                        <a:t> than </a:t>
                      </a:r>
                      <a:r>
                        <a:rPr lang="en-GB" sz="1400" dirty="0" err="1">
                          <a:solidFill>
                            <a:srgbClr val="000000"/>
                          </a:solidFill>
                          <a:effectLst/>
                          <a:latin typeface="Arial" panose="020B0604020202020204" pitchFamily="34" charset="0"/>
                          <a:cs typeface="Arial" panose="020B0604020202020204" pitchFamily="34" charset="0"/>
                        </a:rPr>
                        <a:t>ArrayList</a:t>
                      </a:r>
                      <a:r>
                        <a:rPr lang="en-GB" sz="1400" dirty="0">
                          <a:solidFill>
                            <a:srgbClr val="000000"/>
                          </a:solidFill>
                          <a:effectLst/>
                          <a:latin typeface="Arial" panose="020B0604020202020204" pitchFamily="34" charset="0"/>
                          <a:cs typeface="Arial" panose="020B0604020202020204" pitchFamily="34" charset="0"/>
                        </a:rPr>
                        <a:t> because it uses a doubly linked list, so no bit shifting is required in memory.</a:t>
                      </a:r>
                    </a:p>
                  </a:txBody>
                  <a:tcPr marL="43707" marR="43707" marT="43707" marB="4370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83801923"/>
                  </a:ext>
                </a:extLst>
              </a:tr>
              <a:tr h="1267512">
                <a:tc>
                  <a:txBody>
                    <a:bodyPr/>
                    <a:lstStyle/>
                    <a:p>
                      <a:pPr algn="l" fontAlgn="t"/>
                      <a:r>
                        <a:rPr lang="en-GB" sz="1400">
                          <a:solidFill>
                            <a:srgbClr val="000000"/>
                          </a:solidFill>
                          <a:effectLst/>
                          <a:latin typeface="Arial" panose="020B0604020202020204" pitchFamily="34" charset="0"/>
                          <a:cs typeface="Arial" panose="020B0604020202020204" pitchFamily="34" charset="0"/>
                        </a:rPr>
                        <a:t>3. An ArrayList class can </a:t>
                      </a:r>
                      <a:r>
                        <a:rPr lang="en-GB" sz="1400" b="1">
                          <a:solidFill>
                            <a:srgbClr val="000000"/>
                          </a:solidFill>
                          <a:effectLst/>
                          <a:latin typeface="Arial" panose="020B0604020202020204" pitchFamily="34" charset="0"/>
                          <a:cs typeface="Arial" panose="020B0604020202020204" pitchFamily="34" charset="0"/>
                        </a:rPr>
                        <a:t>act as a list</a:t>
                      </a:r>
                      <a:r>
                        <a:rPr lang="en-GB" sz="1400">
                          <a:solidFill>
                            <a:srgbClr val="000000"/>
                          </a:solidFill>
                          <a:effectLst/>
                          <a:latin typeface="Arial" panose="020B0604020202020204" pitchFamily="34" charset="0"/>
                          <a:cs typeface="Arial" panose="020B0604020202020204" pitchFamily="34" charset="0"/>
                        </a:rPr>
                        <a:t> only because it implements List only.</a:t>
                      </a:r>
                    </a:p>
                  </a:txBody>
                  <a:tcPr marL="43707" marR="43707" marT="43707" marB="4370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400">
                          <a:solidFill>
                            <a:srgbClr val="000000"/>
                          </a:solidFill>
                          <a:effectLst/>
                          <a:latin typeface="Arial" panose="020B0604020202020204" pitchFamily="34" charset="0"/>
                          <a:cs typeface="Arial" panose="020B0604020202020204" pitchFamily="34" charset="0"/>
                        </a:rPr>
                        <a:t>LinkedList class can </a:t>
                      </a:r>
                      <a:r>
                        <a:rPr lang="en-GB" sz="1400" b="1">
                          <a:solidFill>
                            <a:srgbClr val="000000"/>
                          </a:solidFill>
                          <a:effectLst/>
                          <a:latin typeface="Arial" panose="020B0604020202020204" pitchFamily="34" charset="0"/>
                          <a:cs typeface="Arial" panose="020B0604020202020204" pitchFamily="34" charset="0"/>
                        </a:rPr>
                        <a:t>act as a list and queue</a:t>
                      </a:r>
                      <a:r>
                        <a:rPr lang="en-GB" sz="1400">
                          <a:solidFill>
                            <a:srgbClr val="000000"/>
                          </a:solidFill>
                          <a:effectLst/>
                          <a:latin typeface="Arial" panose="020B0604020202020204" pitchFamily="34" charset="0"/>
                          <a:cs typeface="Arial" panose="020B0604020202020204" pitchFamily="34" charset="0"/>
                        </a:rPr>
                        <a:t> both because it implements List and Deque interfaces.</a:t>
                      </a:r>
                    </a:p>
                  </a:txBody>
                  <a:tcPr marL="43707" marR="43707" marT="43707" marB="4370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986071594"/>
                  </a:ext>
                </a:extLst>
              </a:tr>
              <a:tr h="795473">
                <a:tc>
                  <a:txBody>
                    <a:bodyPr/>
                    <a:lstStyle/>
                    <a:p>
                      <a:pPr algn="l" fontAlgn="t"/>
                      <a:r>
                        <a:rPr lang="en-GB" sz="1400">
                          <a:solidFill>
                            <a:srgbClr val="000000"/>
                          </a:solidFill>
                          <a:effectLst/>
                          <a:latin typeface="Arial" panose="020B0604020202020204" pitchFamily="34" charset="0"/>
                          <a:cs typeface="Arial" panose="020B0604020202020204" pitchFamily="34" charset="0"/>
                        </a:rPr>
                        <a:t>4. ArrayList is </a:t>
                      </a:r>
                      <a:r>
                        <a:rPr lang="en-GB" sz="1400" b="1">
                          <a:solidFill>
                            <a:srgbClr val="000000"/>
                          </a:solidFill>
                          <a:effectLst/>
                          <a:latin typeface="Arial" panose="020B0604020202020204" pitchFamily="34" charset="0"/>
                          <a:cs typeface="Arial" panose="020B0604020202020204" pitchFamily="34" charset="0"/>
                        </a:rPr>
                        <a:t>better for storing and accessing</a:t>
                      </a:r>
                      <a:r>
                        <a:rPr lang="en-GB" sz="1400">
                          <a:solidFill>
                            <a:srgbClr val="000000"/>
                          </a:solidFill>
                          <a:effectLst/>
                          <a:latin typeface="Arial" panose="020B0604020202020204" pitchFamily="34" charset="0"/>
                          <a:cs typeface="Arial" panose="020B0604020202020204" pitchFamily="34" charset="0"/>
                        </a:rPr>
                        <a:t> data.</a:t>
                      </a:r>
                    </a:p>
                  </a:txBody>
                  <a:tcPr marL="43707" marR="43707" marT="43707" marB="4370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dirty="0">
                          <a:solidFill>
                            <a:srgbClr val="000000"/>
                          </a:solidFill>
                          <a:effectLst/>
                          <a:latin typeface="Arial" panose="020B0604020202020204" pitchFamily="34" charset="0"/>
                          <a:cs typeface="Arial" panose="020B0604020202020204" pitchFamily="34" charset="0"/>
                        </a:rPr>
                        <a:t>LinkedList is </a:t>
                      </a:r>
                      <a:r>
                        <a:rPr lang="en-US" sz="1400" b="1" dirty="0">
                          <a:solidFill>
                            <a:srgbClr val="000000"/>
                          </a:solidFill>
                          <a:effectLst/>
                          <a:latin typeface="Arial" panose="020B0604020202020204" pitchFamily="34" charset="0"/>
                          <a:cs typeface="Arial" panose="020B0604020202020204" pitchFamily="34" charset="0"/>
                        </a:rPr>
                        <a:t>better for manipulating</a:t>
                      </a:r>
                      <a:r>
                        <a:rPr lang="en-US" sz="1400" dirty="0">
                          <a:solidFill>
                            <a:srgbClr val="000000"/>
                          </a:solidFill>
                          <a:effectLst/>
                          <a:latin typeface="Arial" panose="020B0604020202020204" pitchFamily="34" charset="0"/>
                          <a:cs typeface="Arial" panose="020B0604020202020204" pitchFamily="34" charset="0"/>
                        </a:rPr>
                        <a:t> data.</a:t>
                      </a:r>
                    </a:p>
                  </a:txBody>
                  <a:tcPr marL="43707" marR="43707" marT="43707" marB="4370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978426764"/>
                  </a:ext>
                </a:extLst>
              </a:tr>
            </a:tbl>
          </a:graphicData>
        </a:graphic>
      </p:graphicFrame>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43</a:t>
            </a:fld>
            <a:endParaRPr lang="en-US"/>
          </a:p>
        </p:txBody>
      </p:sp>
    </p:spTree>
    <p:extLst>
      <p:ext uri="{BB962C8B-B14F-4D97-AF65-F5344CB8AC3E}">
        <p14:creationId xmlns:p14="http://schemas.microsoft.com/office/powerpoint/2010/main" val="26710410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pPr eaLnBrk="1" hangingPunct="1"/>
            <a:r>
              <a:rPr lang="en-US">
                <a:latin typeface="Arial" panose="020B0604020202020204" pitchFamily="34" charset="0"/>
              </a:rPr>
              <a:t>Summary </a:t>
            </a:r>
          </a:p>
        </p:txBody>
      </p:sp>
      <p:sp>
        <p:nvSpPr>
          <p:cNvPr id="14339" name="Rectangle 3"/>
          <p:cNvSpPr>
            <a:spLocks noGrp="1" noChangeArrowheads="1"/>
          </p:cNvSpPr>
          <p:nvPr>
            <p:ph idx="1"/>
          </p:nvPr>
        </p:nvSpPr>
        <p:spPr>
          <a:xfrm>
            <a:off x="764275" y="806505"/>
            <a:ext cx="7513389" cy="5436704"/>
          </a:xfrm>
        </p:spPr>
        <p:txBody>
          <a:bodyPr>
            <a:normAutofit/>
          </a:bodyPr>
          <a:lstStyle/>
          <a:p>
            <a:pPr algn="just">
              <a:lnSpc>
                <a:spcPct val="120000"/>
              </a:lnSpc>
              <a:spcBef>
                <a:spcPts val="600"/>
              </a:spcBef>
              <a:spcAft>
                <a:spcPts val="600"/>
              </a:spcAft>
              <a:buSzPct val="120000"/>
            </a:pPr>
            <a:r>
              <a:rPr lang="en-US" altLang="en-US" sz="3200" b="1"/>
              <a:t> String</a:t>
            </a:r>
          </a:p>
          <a:p>
            <a:pPr algn="just">
              <a:lnSpc>
                <a:spcPct val="120000"/>
              </a:lnSpc>
              <a:spcBef>
                <a:spcPts val="600"/>
              </a:spcBef>
              <a:spcAft>
                <a:spcPts val="600"/>
              </a:spcAft>
              <a:buSzPct val="120000"/>
            </a:pPr>
            <a:r>
              <a:rPr lang="en-US" altLang="en-US" sz="3200" b="1"/>
              <a:t> StringBuffer</a:t>
            </a:r>
          </a:p>
          <a:p>
            <a:pPr algn="just">
              <a:lnSpc>
                <a:spcPct val="120000"/>
              </a:lnSpc>
              <a:spcBef>
                <a:spcPts val="600"/>
              </a:spcBef>
              <a:spcAft>
                <a:spcPts val="600"/>
              </a:spcAft>
              <a:buSzPct val="120000"/>
            </a:pPr>
            <a:r>
              <a:rPr lang="en-US" altLang="en-US" sz="3200" b="1"/>
              <a:t> StringBuilder</a:t>
            </a:r>
          </a:p>
          <a:p>
            <a:pPr algn="just">
              <a:lnSpc>
                <a:spcPct val="120000"/>
              </a:lnSpc>
              <a:spcBef>
                <a:spcPts val="600"/>
              </a:spcBef>
              <a:spcAft>
                <a:spcPts val="600"/>
              </a:spcAft>
              <a:buSzPct val="120000"/>
            </a:pPr>
            <a:r>
              <a:rPr lang="en-US" altLang="en-US" sz="3200" b="1"/>
              <a:t> List Collection</a:t>
            </a:r>
          </a:p>
        </p:txBody>
      </p:sp>
      <p:sp>
        <p:nvSpPr>
          <p:cNvPr id="2" name="Footer Placeholder 1"/>
          <p:cNvSpPr>
            <a:spLocks noGrp="1"/>
          </p:cNvSpPr>
          <p:nvPr>
            <p:ph type="ftr" sz="quarter" idx="11"/>
          </p:nvPr>
        </p:nvSpPr>
        <p:spPr/>
        <p:txBody>
          <a:bodyPr/>
          <a:lstStyle/>
          <a:p>
            <a:r>
              <a:rPr lang="en-US"/>
              <a:t>09e-BM/DT/FSOFT - ©FPT SOFTWARE – Fresher Academy - Internal Use</a:t>
            </a:r>
            <a:endParaRPr lang="en-US" dirty="0"/>
          </a:p>
        </p:txBody>
      </p:sp>
      <p:sp>
        <p:nvSpPr>
          <p:cNvPr id="18436" name="Slide Number Placeholder 3"/>
          <p:cNvSpPr>
            <a:spLocks noGrp="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Font typeface="Wingdings" panose="05000000000000000000" pitchFamily="2" charset="2"/>
              <a:buChar char="q"/>
              <a:defRPr sz="32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ü"/>
              <a:defRPr sz="28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SzTx/>
              <a:buFontTx/>
              <a:buNone/>
            </a:pPr>
            <a:fld id="{13E5619E-7A7F-4194-9396-2F33FCA62841}" type="slidenum">
              <a:rPr lang="en-US" altLang="en-US" sz="1200" smtClean="0">
                <a:solidFill>
                  <a:srgbClr val="898989"/>
                </a:solidFill>
              </a:rPr>
              <a:pPr>
                <a:spcBef>
                  <a:spcPct val="0"/>
                </a:spcBef>
                <a:buSzTx/>
                <a:buFontTx/>
                <a:buNone/>
              </a:pPr>
              <a:t>44</a:t>
            </a:fld>
            <a:endParaRPr lang="en-US" altLang="en-US" sz="1200">
              <a:solidFill>
                <a:srgbClr val="898989"/>
              </a:solidFill>
            </a:endParaRPr>
          </a:p>
        </p:txBody>
      </p:sp>
    </p:spTree>
    <p:extLst>
      <p:ext uri="{BB962C8B-B14F-4D97-AF65-F5344CB8AC3E}">
        <p14:creationId xmlns:p14="http://schemas.microsoft.com/office/powerpoint/2010/main" val="31315276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3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618283"/>
            <a:ext cx="4694931" cy="1143000"/>
          </a:xfrm>
        </p:spPr>
        <p:txBody>
          <a:bodyPr>
            <a:noAutofit/>
          </a:bodyPr>
          <a:lstStyle/>
          <a:p>
            <a:r>
              <a:rPr lang="en-US" sz="6000" dirty="0">
                <a:solidFill>
                  <a:srgbClr val="E46C0A"/>
                </a:solidFill>
              </a:rPr>
              <a:t>Thank you</a:t>
            </a:r>
          </a:p>
        </p:txBody>
      </p:sp>
      <p:sp>
        <p:nvSpPr>
          <p:cNvPr id="8" name="Slide Number Placeholder 4"/>
          <p:cNvSpPr txBox="1">
            <a:spLocks/>
          </p:cNvSpPr>
          <p:nvPr/>
        </p:nvSpPr>
        <p:spPr>
          <a:xfrm>
            <a:off x="6826725"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B4FB0DF-9300-7D4B-B157-CBD30D15743F}" type="slidenum">
              <a:rPr lang="en-US" smtClean="0"/>
              <a:pPr/>
              <a:t>45</a:t>
            </a:fld>
            <a:endParaRPr lang="en-US" dirty="0"/>
          </a:p>
        </p:txBody>
      </p:sp>
      <p:sp>
        <p:nvSpPr>
          <p:cNvPr id="10" name="Footer Placeholder 4"/>
          <p:cNvSpPr>
            <a:spLocks noGrp="1"/>
          </p:cNvSpPr>
          <p:nvPr>
            <p:ph type="ftr" sz="quarter" idx="4294967295"/>
          </p:nvPr>
        </p:nvSpPr>
        <p:spPr>
          <a:xfrm>
            <a:off x="191411" y="6356350"/>
            <a:ext cx="3962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09e-BM/DT/FSOFT - ©FPT SOFTWARE – Fresher Academy - Internal Use</a:t>
            </a:r>
            <a:endParaRPr lang="en-US" dirty="0"/>
          </a:p>
        </p:txBody>
      </p:sp>
      <p:sp>
        <p:nvSpPr>
          <p:cNvPr id="3" name="Slide Number Placeholder 2"/>
          <p:cNvSpPr>
            <a:spLocks noGrp="1"/>
          </p:cNvSpPr>
          <p:nvPr>
            <p:ph type="sldNum" sz="quarter" idx="12"/>
          </p:nvPr>
        </p:nvSpPr>
        <p:spPr/>
        <p:txBody>
          <a:bodyPr/>
          <a:lstStyle/>
          <a:p>
            <a:fld id="{AB4FB0DF-9300-7D4B-B157-CBD30D15743F}" type="slidenum">
              <a:rPr lang="en-US" smtClean="0"/>
              <a:t>45</a:t>
            </a:fld>
            <a:endParaRPr lang="en-US"/>
          </a:p>
        </p:txBody>
      </p:sp>
    </p:spTree>
    <p:extLst>
      <p:ext uri="{BB962C8B-B14F-4D97-AF65-F5344CB8AC3E}">
        <p14:creationId xmlns:p14="http://schemas.microsoft.com/office/powerpoint/2010/main" val="1952533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String class</a:t>
            </a:r>
          </a:p>
        </p:txBody>
      </p:sp>
      <p:sp>
        <p:nvSpPr>
          <p:cNvPr id="7" name="Content Placeholder 6"/>
          <p:cNvSpPr>
            <a:spLocks noGrp="1"/>
          </p:cNvSpPr>
          <p:nvPr>
            <p:ph idx="1"/>
          </p:nvPr>
        </p:nvSpPr>
        <p:spPr/>
        <p:txBody>
          <a:bodyPr/>
          <a:lstStyle/>
          <a:p>
            <a:pPr algn="just">
              <a:lnSpc>
                <a:spcPct val="120000"/>
              </a:lnSpc>
              <a:spcBef>
                <a:spcPts val="0"/>
              </a:spcBef>
              <a:spcAft>
                <a:spcPts val="600"/>
              </a:spcAft>
            </a:pPr>
            <a:r>
              <a:rPr lang="en-US" b="1"/>
              <a:t>String</a:t>
            </a:r>
            <a:r>
              <a:rPr lang="en-US"/>
              <a:t> is a sequence of characters, for e.g. “Hello” is a string of 5 characters. </a:t>
            </a:r>
          </a:p>
          <a:p>
            <a:pPr algn="just">
              <a:lnSpc>
                <a:spcPct val="120000"/>
              </a:lnSpc>
              <a:spcBef>
                <a:spcPts val="0"/>
              </a:spcBef>
              <a:spcAft>
                <a:spcPts val="600"/>
              </a:spcAft>
            </a:pPr>
            <a:r>
              <a:rPr lang="en-US"/>
              <a:t>In java, string is an </a:t>
            </a:r>
            <a:r>
              <a:rPr lang="en-US" b="1"/>
              <a:t>immutable object </a:t>
            </a:r>
            <a:r>
              <a:rPr lang="en-US"/>
              <a:t>which means it is </a:t>
            </a:r>
            <a:r>
              <a:rPr lang="en-US" b="1" u="sng"/>
              <a:t>constant</a:t>
            </a:r>
            <a:r>
              <a:rPr lang="en-US"/>
              <a:t> and can </a:t>
            </a:r>
            <a:r>
              <a:rPr lang="en-US" b="1" u="sng"/>
              <a:t>cannot be changed </a:t>
            </a:r>
            <a:r>
              <a:rPr lang="en-US"/>
              <a:t>once it has been created. </a:t>
            </a:r>
          </a:p>
          <a:p>
            <a:pPr>
              <a:lnSpc>
                <a:spcPct val="120000"/>
              </a:lnSpc>
              <a:spcBef>
                <a:spcPts val="0"/>
              </a:spcBef>
              <a:spcAft>
                <a:spcPts val="600"/>
              </a:spcAft>
            </a:pPr>
            <a:r>
              <a:rPr lang="en-US" b="1"/>
              <a:t>Creating a String</a:t>
            </a:r>
          </a:p>
          <a:p>
            <a:pPr lvl="1">
              <a:lnSpc>
                <a:spcPct val="120000"/>
              </a:lnSpc>
              <a:spcBef>
                <a:spcPts val="0"/>
              </a:spcBef>
              <a:spcAft>
                <a:spcPts val="600"/>
              </a:spcAft>
            </a:pPr>
            <a:r>
              <a:rPr lang="en-US"/>
              <a:t>There are two ways to create a String in Java</a:t>
            </a:r>
          </a:p>
          <a:p>
            <a:pPr lvl="2">
              <a:lnSpc>
                <a:spcPct val="120000"/>
              </a:lnSpc>
              <a:spcBef>
                <a:spcPts val="0"/>
              </a:spcBef>
              <a:spcAft>
                <a:spcPts val="600"/>
              </a:spcAft>
            </a:pPr>
            <a:r>
              <a:rPr lang="en-US"/>
              <a:t>String </a:t>
            </a:r>
            <a:r>
              <a:rPr lang="en-US" b="1"/>
              <a:t>literal</a:t>
            </a:r>
          </a:p>
          <a:p>
            <a:pPr lvl="2">
              <a:lnSpc>
                <a:spcPct val="120000"/>
              </a:lnSpc>
              <a:spcBef>
                <a:spcPts val="0"/>
              </a:spcBef>
              <a:spcAft>
                <a:spcPts val="600"/>
              </a:spcAft>
            </a:pPr>
            <a:r>
              <a:rPr lang="en-US"/>
              <a:t>Using </a:t>
            </a:r>
            <a:r>
              <a:rPr lang="en-US" b="1"/>
              <a:t>new</a:t>
            </a:r>
            <a:r>
              <a:rPr lang="en-US"/>
              <a:t> keyword</a:t>
            </a:r>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5</a:t>
            </a:fld>
            <a:endParaRPr lang="en-US"/>
          </a:p>
        </p:txBody>
      </p:sp>
    </p:spTree>
    <p:extLst>
      <p:ext uri="{BB962C8B-B14F-4D97-AF65-F5344CB8AC3E}">
        <p14:creationId xmlns:p14="http://schemas.microsoft.com/office/powerpoint/2010/main" val="74584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Java String</a:t>
            </a:r>
          </a:p>
        </p:txBody>
      </p:sp>
      <p:sp>
        <p:nvSpPr>
          <p:cNvPr id="3" name="Content Placeholder 2"/>
          <p:cNvSpPr>
            <a:spLocks noGrp="1"/>
          </p:cNvSpPr>
          <p:nvPr>
            <p:ph idx="1"/>
          </p:nvPr>
        </p:nvSpPr>
        <p:spPr/>
        <p:txBody>
          <a:bodyPr>
            <a:normAutofit/>
          </a:bodyPr>
          <a:lstStyle/>
          <a:p>
            <a:pPr algn="just"/>
            <a:r>
              <a:rPr lang="en-GB" sz="2000"/>
              <a:t>The </a:t>
            </a:r>
            <a:r>
              <a:rPr lang="en-GB" sz="2000" b="1"/>
              <a:t>java.lang.String</a:t>
            </a:r>
            <a:r>
              <a:rPr lang="en-GB" sz="2000"/>
              <a:t> class implements </a:t>
            </a:r>
            <a:r>
              <a:rPr lang="en-GB" sz="2000" b="1"/>
              <a:t>Serializable</a:t>
            </a:r>
            <a:r>
              <a:rPr lang="en-GB" sz="2000"/>
              <a:t>, </a:t>
            </a:r>
            <a:r>
              <a:rPr lang="en-GB" sz="2000" b="1"/>
              <a:t>Comparable</a:t>
            </a:r>
            <a:r>
              <a:rPr lang="en-GB" sz="2000"/>
              <a:t> and </a:t>
            </a:r>
            <a:r>
              <a:rPr lang="en-GB" sz="2000" b="1"/>
              <a:t>CharSequence</a:t>
            </a:r>
            <a:r>
              <a:rPr lang="en-GB" sz="2000"/>
              <a:t> interfaces.</a:t>
            </a:r>
          </a:p>
          <a:p>
            <a:pPr algn="just"/>
            <a:endParaRPr lang="en-GB" sz="2000"/>
          </a:p>
          <a:p>
            <a:pPr algn="just"/>
            <a:endParaRPr lang="en-GB" sz="2000"/>
          </a:p>
          <a:p>
            <a:pPr algn="just"/>
            <a:endParaRPr lang="en-GB" sz="2000"/>
          </a:p>
          <a:p>
            <a:pPr algn="just"/>
            <a:endParaRPr lang="en-GB" sz="2000"/>
          </a:p>
          <a:p>
            <a:pPr algn="just"/>
            <a:endParaRPr lang="en-GB" sz="2000"/>
          </a:p>
          <a:p>
            <a:pPr algn="just"/>
            <a:r>
              <a:rPr lang="en-GB" sz="2000"/>
              <a:t>The </a:t>
            </a:r>
            <a:r>
              <a:rPr lang="en-GB" sz="2000" b="1"/>
              <a:t>CharSequence</a:t>
            </a:r>
            <a:r>
              <a:rPr lang="en-GB" sz="2000"/>
              <a:t> interface is used to represent the sequence of characters. </a:t>
            </a:r>
            <a:r>
              <a:rPr lang="en-GB" sz="2000" b="1"/>
              <a:t>String</a:t>
            </a:r>
            <a:r>
              <a:rPr lang="en-GB" sz="2000"/>
              <a:t>, </a:t>
            </a:r>
            <a:r>
              <a:rPr lang="en-GB" sz="2000" b="1"/>
              <a:t>StringBuffer</a:t>
            </a:r>
            <a:r>
              <a:rPr lang="en-GB" sz="2000"/>
              <a:t> and </a:t>
            </a:r>
            <a:r>
              <a:rPr lang="en-GB" sz="2000" b="1"/>
              <a:t>StringBuilder</a:t>
            </a:r>
            <a:r>
              <a:rPr lang="en-GB" sz="2000"/>
              <a:t> classes implement it. </a:t>
            </a:r>
            <a:endParaRPr lang="en-US" sz="2000"/>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6</a:t>
            </a:fld>
            <a:endParaRPr lang="en-US"/>
          </a:p>
        </p:txBody>
      </p:sp>
      <p:pic>
        <p:nvPicPr>
          <p:cNvPr id="1026" name="Picture 2" descr="String in Java"/>
          <p:cNvPicPr>
            <a:picLocks noChangeAspect="1" noChangeArrowheads="1"/>
          </p:cNvPicPr>
          <p:nvPr/>
        </p:nvPicPr>
        <p:blipFill rotWithShape="1">
          <a:blip r:embed="rId3">
            <a:extLst>
              <a:ext uri="{28A0092B-C50C-407E-A947-70E740481C1C}">
                <a14:useLocalDpi xmlns:a14="http://schemas.microsoft.com/office/drawing/2010/main" val="0"/>
              </a:ext>
            </a:extLst>
          </a:blip>
          <a:srcRect b="8731"/>
          <a:stretch/>
        </p:blipFill>
        <p:spPr bwMode="auto">
          <a:xfrm>
            <a:off x="2965231" y="1450354"/>
            <a:ext cx="3156896" cy="176448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harSequence in Java"/>
          <p:cNvPicPr>
            <a:picLocks noChangeAspect="1" noChangeArrowheads="1"/>
          </p:cNvPicPr>
          <p:nvPr/>
        </p:nvPicPr>
        <p:blipFill rotWithShape="1">
          <a:blip r:embed="rId4">
            <a:extLst>
              <a:ext uri="{28A0092B-C50C-407E-A947-70E740481C1C}">
                <a14:useLocalDpi xmlns:a14="http://schemas.microsoft.com/office/drawing/2010/main" val="0"/>
              </a:ext>
            </a:extLst>
          </a:blip>
          <a:srcRect l="7769" t="6568" r="8333" b="8514"/>
          <a:stretch/>
        </p:blipFill>
        <p:spPr bwMode="auto">
          <a:xfrm>
            <a:off x="2998594" y="4167739"/>
            <a:ext cx="3090169" cy="1974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1590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spcAft>
                <a:spcPts val="600"/>
              </a:spcAft>
            </a:pPr>
            <a:r>
              <a:rPr lang="en-US"/>
              <a:t>String literal</a:t>
            </a:r>
          </a:p>
        </p:txBody>
      </p:sp>
      <p:sp>
        <p:nvSpPr>
          <p:cNvPr id="3" name="Content Placeholder 2"/>
          <p:cNvSpPr>
            <a:spLocks noGrp="1"/>
          </p:cNvSpPr>
          <p:nvPr>
            <p:ph idx="1"/>
          </p:nvPr>
        </p:nvSpPr>
        <p:spPr/>
        <p:txBody>
          <a:bodyPr>
            <a:normAutofit/>
          </a:bodyPr>
          <a:lstStyle/>
          <a:p>
            <a:pPr algn="just">
              <a:spcBef>
                <a:spcPts val="0"/>
              </a:spcBef>
              <a:spcAft>
                <a:spcPts val="600"/>
              </a:spcAft>
            </a:pPr>
            <a:r>
              <a:rPr lang="en-US"/>
              <a:t>In java, Strings can be created like this: Assigning a String literal to a String instance.</a:t>
            </a:r>
          </a:p>
          <a:p>
            <a:pPr>
              <a:spcBef>
                <a:spcPts val="0"/>
              </a:spcBef>
              <a:spcAft>
                <a:spcPts val="600"/>
              </a:spcAft>
            </a:pPr>
            <a:r>
              <a:rPr lang="en-US"/>
              <a:t>Example:</a:t>
            </a:r>
          </a:p>
          <a:p>
            <a:pPr marL="0" indent="0">
              <a:spcBef>
                <a:spcPts val="0"/>
              </a:spcBef>
              <a:spcAft>
                <a:spcPts val="600"/>
              </a:spcAft>
              <a:buNone/>
            </a:pPr>
            <a:r>
              <a:rPr lang="en-US" sz="2400">
                <a:solidFill>
                  <a:srgbClr val="000000"/>
                </a:solidFill>
                <a:latin typeface="Consolas"/>
              </a:rPr>
              <a:t>		</a:t>
            </a:r>
            <a:r>
              <a:rPr lang="en-US" sz="1800">
                <a:solidFill>
                  <a:srgbClr val="000000"/>
                </a:solidFill>
                <a:latin typeface="Consolas"/>
              </a:rPr>
              <a:t>String </a:t>
            </a:r>
            <a:r>
              <a:rPr lang="en-US" sz="1800">
                <a:solidFill>
                  <a:srgbClr val="6A3E3E"/>
                </a:solidFill>
                <a:latin typeface="Consolas"/>
              </a:rPr>
              <a:t>s1</a:t>
            </a:r>
            <a:r>
              <a:rPr lang="en-US" sz="1800">
                <a:solidFill>
                  <a:srgbClr val="000000"/>
                </a:solidFill>
                <a:latin typeface="Consolas"/>
              </a:rPr>
              <a:t>= </a:t>
            </a:r>
            <a:r>
              <a:rPr lang="en-US" sz="1800">
                <a:solidFill>
                  <a:srgbClr val="2A00FF"/>
                </a:solidFill>
                <a:latin typeface="Consolas"/>
              </a:rPr>
              <a:t>“abc"</a:t>
            </a:r>
            <a:r>
              <a:rPr lang="en-US" sz="1800">
                <a:solidFill>
                  <a:srgbClr val="000000"/>
                </a:solidFill>
                <a:latin typeface="Consolas"/>
              </a:rPr>
              <a:t>;</a:t>
            </a:r>
          </a:p>
          <a:p>
            <a:pPr marL="0" indent="0">
              <a:spcBef>
                <a:spcPts val="0"/>
              </a:spcBef>
              <a:spcAft>
                <a:spcPts val="600"/>
              </a:spcAft>
              <a:buNone/>
            </a:pPr>
            <a:r>
              <a:rPr lang="en-US" sz="1800">
                <a:solidFill>
                  <a:srgbClr val="000000"/>
                </a:solidFill>
                <a:latin typeface="Consolas"/>
              </a:rPr>
              <a:t>		String </a:t>
            </a:r>
            <a:r>
              <a:rPr lang="en-US" sz="1800">
                <a:solidFill>
                  <a:srgbClr val="6A3E3E"/>
                </a:solidFill>
                <a:latin typeface="Consolas"/>
              </a:rPr>
              <a:t>s3</a:t>
            </a:r>
            <a:r>
              <a:rPr lang="en-US" sz="1800">
                <a:solidFill>
                  <a:srgbClr val="000000"/>
                </a:solidFill>
                <a:latin typeface="Consolas"/>
              </a:rPr>
              <a:t>= </a:t>
            </a:r>
            <a:r>
              <a:rPr lang="en-US" sz="1800">
                <a:solidFill>
                  <a:srgbClr val="2A00FF"/>
                </a:solidFill>
                <a:latin typeface="Consolas"/>
              </a:rPr>
              <a:t>“abc"</a:t>
            </a:r>
            <a:r>
              <a:rPr lang="en-US" sz="1800">
                <a:solidFill>
                  <a:srgbClr val="000000"/>
                </a:solidFill>
                <a:latin typeface="Consolas"/>
              </a:rPr>
              <a:t>;</a:t>
            </a:r>
            <a:endParaRPr lang="en-US" sz="2400"/>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7</a:t>
            </a:fld>
            <a:endParaRPr lang="en-US"/>
          </a:p>
        </p:txBody>
      </p:sp>
      <p:pic>
        <p:nvPicPr>
          <p:cNvPr id="7" name="Picture 2" descr="Káº¿t quáº£ hÃ¬nh áº£nh cho string liter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8018" y="3161568"/>
            <a:ext cx="4800835" cy="3113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9028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String object</a:t>
            </a:r>
          </a:p>
        </p:txBody>
      </p:sp>
      <p:sp>
        <p:nvSpPr>
          <p:cNvPr id="3" name="Content Placeholder 2"/>
          <p:cNvSpPr>
            <a:spLocks noGrp="1"/>
          </p:cNvSpPr>
          <p:nvPr>
            <p:ph idx="1"/>
          </p:nvPr>
        </p:nvSpPr>
        <p:spPr>
          <a:xfrm>
            <a:off x="191411" y="675861"/>
            <a:ext cx="8714050" cy="5539409"/>
          </a:xfrm>
        </p:spPr>
        <p:txBody>
          <a:bodyPr>
            <a:normAutofit/>
          </a:bodyPr>
          <a:lstStyle/>
          <a:p>
            <a:r>
              <a:rPr lang="en-US" sz="1800"/>
              <a:t>Using </a:t>
            </a:r>
            <a:r>
              <a:rPr lang="en-US" sz="1800">
                <a:solidFill>
                  <a:schemeClr val="tx2">
                    <a:lumMod val="60000"/>
                    <a:lumOff val="40000"/>
                  </a:schemeClr>
                </a:solidFill>
              </a:rPr>
              <a:t>new</a:t>
            </a:r>
            <a:r>
              <a:rPr lang="en-US" sz="1800"/>
              <a:t> keyword</a:t>
            </a:r>
          </a:p>
          <a:p>
            <a:pPr algn="just"/>
            <a:r>
              <a:rPr lang="en-US" sz="1800"/>
              <a:t>The compiler would </a:t>
            </a:r>
            <a:r>
              <a:rPr lang="en-US" sz="1800" b="1"/>
              <a:t>create two different object </a:t>
            </a:r>
            <a:r>
              <a:rPr lang="en-US" sz="1800"/>
              <a:t>in memory having the </a:t>
            </a:r>
            <a:r>
              <a:rPr lang="en-US" sz="1800" b="1"/>
              <a:t>same string</a:t>
            </a:r>
            <a:r>
              <a:rPr lang="en-US" sz="1800"/>
              <a:t>.</a:t>
            </a:r>
          </a:p>
          <a:p>
            <a:pPr algn="just"/>
            <a:r>
              <a:rPr lang="en-US" sz="1800" b="1"/>
              <a:t>Example:</a:t>
            </a:r>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8</a:t>
            </a:fld>
            <a:endParaRPr lang="en-US"/>
          </a:p>
        </p:txBody>
      </p:sp>
      <p:sp>
        <p:nvSpPr>
          <p:cNvPr id="7" name="Rectangle 6"/>
          <p:cNvSpPr/>
          <p:nvPr/>
        </p:nvSpPr>
        <p:spPr>
          <a:xfrm>
            <a:off x="540371" y="2114272"/>
            <a:ext cx="5549020" cy="4154984"/>
          </a:xfrm>
          <a:prstGeom prst="rect">
            <a:avLst/>
          </a:prstGeom>
          <a:solidFill>
            <a:schemeClr val="bg1">
              <a:lumMod val="95000"/>
            </a:schemeClr>
          </a:solidFill>
        </p:spPr>
        <p:txBody>
          <a:bodyPr wrap="square">
            <a:spAutoFit/>
          </a:bodyPr>
          <a:lstStyle/>
          <a:p>
            <a:r>
              <a:rPr lang="en-US" sz="1200" b="1">
                <a:solidFill>
                  <a:srgbClr val="7F0055"/>
                </a:solidFill>
                <a:latin typeface="Consolas"/>
              </a:rPr>
              <a:t>public</a:t>
            </a:r>
            <a:r>
              <a:rPr lang="en-US" sz="1200" b="1">
                <a:solidFill>
                  <a:srgbClr val="000000"/>
                </a:solidFill>
                <a:latin typeface="Consolas"/>
              </a:rPr>
              <a:t> </a:t>
            </a:r>
            <a:r>
              <a:rPr lang="en-US" sz="1200" b="1">
                <a:solidFill>
                  <a:srgbClr val="7F0055"/>
                </a:solidFill>
                <a:latin typeface="Consolas"/>
              </a:rPr>
              <a:t>class</a:t>
            </a:r>
            <a:r>
              <a:rPr lang="en-US" sz="1200" b="1">
                <a:solidFill>
                  <a:srgbClr val="000000"/>
                </a:solidFill>
                <a:latin typeface="Consolas"/>
              </a:rPr>
              <a:t> StringSample {</a:t>
            </a:r>
          </a:p>
          <a:p>
            <a:endParaRPr lang="en-US" sz="1200">
              <a:latin typeface="Consolas"/>
            </a:endParaRPr>
          </a:p>
          <a:p>
            <a:r>
              <a:rPr lang="en-US" sz="1200">
                <a:solidFill>
                  <a:srgbClr val="000000"/>
                </a:solidFill>
                <a:latin typeface="Consolas"/>
              </a:rPr>
              <a:t>  </a:t>
            </a:r>
            <a:r>
              <a:rPr lang="en-US" sz="1200" b="1">
                <a:solidFill>
                  <a:srgbClr val="7F0055"/>
                </a:solidFill>
                <a:latin typeface="Consolas"/>
              </a:rPr>
              <a:t>public</a:t>
            </a:r>
            <a:r>
              <a:rPr lang="en-US" sz="1200" b="1">
                <a:solidFill>
                  <a:srgbClr val="000000"/>
                </a:solidFill>
                <a:latin typeface="Consolas"/>
              </a:rPr>
              <a:t> </a:t>
            </a:r>
            <a:r>
              <a:rPr lang="en-US" sz="1200" b="1">
                <a:solidFill>
                  <a:srgbClr val="7F0055"/>
                </a:solidFill>
                <a:latin typeface="Consolas"/>
              </a:rPr>
              <a:t>static</a:t>
            </a:r>
            <a:r>
              <a:rPr lang="en-US" sz="1200" b="1">
                <a:solidFill>
                  <a:srgbClr val="000000"/>
                </a:solidFill>
                <a:latin typeface="Consolas"/>
              </a:rPr>
              <a:t> </a:t>
            </a:r>
            <a:r>
              <a:rPr lang="en-US" sz="1200" b="1">
                <a:solidFill>
                  <a:srgbClr val="7F0055"/>
                </a:solidFill>
                <a:latin typeface="Consolas"/>
              </a:rPr>
              <a:t>void</a:t>
            </a:r>
            <a:r>
              <a:rPr lang="en-US" sz="1200" b="1">
                <a:solidFill>
                  <a:srgbClr val="000000"/>
                </a:solidFill>
                <a:latin typeface="Consolas"/>
              </a:rPr>
              <a:t> main(String[] </a:t>
            </a:r>
            <a:r>
              <a:rPr lang="en-US" sz="1200" b="1">
                <a:solidFill>
                  <a:srgbClr val="6A3E3E"/>
                </a:solidFill>
                <a:latin typeface="Consolas"/>
              </a:rPr>
              <a:t>args</a:t>
            </a:r>
            <a:r>
              <a:rPr lang="en-US" sz="1200" b="1">
                <a:solidFill>
                  <a:srgbClr val="000000"/>
                </a:solidFill>
                <a:latin typeface="Consolas"/>
              </a:rPr>
              <a:t>) {</a:t>
            </a:r>
          </a:p>
          <a:p>
            <a:r>
              <a:rPr lang="en-US" sz="1200">
                <a:solidFill>
                  <a:srgbClr val="000000"/>
                </a:solidFill>
                <a:latin typeface="Consolas"/>
              </a:rPr>
              <a:t>    </a:t>
            </a:r>
            <a:r>
              <a:rPr lang="en-US" sz="1200">
                <a:solidFill>
                  <a:srgbClr val="3F7F5F"/>
                </a:solidFill>
                <a:latin typeface="Consolas"/>
              </a:rPr>
              <a:t>// creating a string by java string literal</a:t>
            </a:r>
          </a:p>
          <a:p>
            <a:r>
              <a:rPr lang="en-US" sz="1200">
                <a:solidFill>
                  <a:srgbClr val="000000"/>
                </a:solidFill>
                <a:latin typeface="Consolas"/>
              </a:rPr>
              <a:t>    String </a:t>
            </a:r>
            <a:r>
              <a:rPr lang="en-US" sz="1200">
                <a:solidFill>
                  <a:srgbClr val="6A3E3E"/>
                </a:solidFill>
                <a:latin typeface="Consolas"/>
              </a:rPr>
              <a:t>s1</a:t>
            </a:r>
            <a:r>
              <a:rPr lang="en-US" sz="1200">
                <a:solidFill>
                  <a:srgbClr val="000000"/>
                </a:solidFill>
                <a:latin typeface="Consolas"/>
              </a:rPr>
              <a:t> = </a:t>
            </a:r>
            <a:r>
              <a:rPr lang="en-US" sz="1200">
                <a:solidFill>
                  <a:srgbClr val="2A00FF"/>
                </a:solidFill>
                <a:latin typeface="Consolas"/>
              </a:rPr>
              <a:t>"FPT"</a:t>
            </a:r>
            <a:r>
              <a:rPr lang="en-US" sz="1200">
                <a:solidFill>
                  <a:srgbClr val="000000"/>
                </a:solidFill>
                <a:latin typeface="Consolas"/>
              </a:rPr>
              <a:t>;</a:t>
            </a:r>
          </a:p>
          <a:p>
            <a:r>
              <a:rPr lang="en-US" sz="1200">
                <a:solidFill>
                  <a:srgbClr val="000000"/>
                </a:solidFill>
                <a:latin typeface="Consolas"/>
              </a:rPr>
              <a:t>    String </a:t>
            </a:r>
            <a:r>
              <a:rPr lang="en-US" sz="1200">
                <a:solidFill>
                  <a:srgbClr val="6A3E3E"/>
                </a:solidFill>
                <a:latin typeface="Consolas"/>
              </a:rPr>
              <a:t>s3</a:t>
            </a:r>
            <a:r>
              <a:rPr lang="en-US" sz="1200">
                <a:solidFill>
                  <a:srgbClr val="000000"/>
                </a:solidFill>
                <a:latin typeface="Consolas"/>
              </a:rPr>
              <a:t> = </a:t>
            </a:r>
            <a:r>
              <a:rPr lang="en-US" sz="1200">
                <a:solidFill>
                  <a:srgbClr val="2A00FF"/>
                </a:solidFill>
                <a:latin typeface="Consolas"/>
              </a:rPr>
              <a:t>"FPT"</a:t>
            </a:r>
            <a:r>
              <a:rPr lang="en-US" sz="1200">
                <a:solidFill>
                  <a:srgbClr val="000000"/>
                </a:solidFill>
                <a:latin typeface="Consolas"/>
              </a:rPr>
              <a:t>;</a:t>
            </a:r>
          </a:p>
          <a:p>
            <a:endParaRPr lang="en-US" sz="1200">
              <a:latin typeface="Consolas"/>
            </a:endParaRPr>
          </a:p>
          <a:p>
            <a:r>
              <a:rPr lang="it-IT" sz="1200">
                <a:solidFill>
                  <a:srgbClr val="000000"/>
                </a:solidFill>
                <a:latin typeface="Consolas"/>
              </a:rPr>
              <a:t>    </a:t>
            </a:r>
            <a:r>
              <a:rPr lang="it-IT" sz="1200" b="1">
                <a:solidFill>
                  <a:srgbClr val="7F0055"/>
                </a:solidFill>
                <a:latin typeface="Consolas"/>
              </a:rPr>
              <a:t>char</a:t>
            </a:r>
            <a:r>
              <a:rPr lang="it-IT" sz="1200" b="1">
                <a:solidFill>
                  <a:srgbClr val="000000"/>
                </a:solidFill>
                <a:latin typeface="Consolas"/>
              </a:rPr>
              <a:t> </a:t>
            </a:r>
            <a:r>
              <a:rPr lang="it-IT" sz="1200" b="1">
                <a:solidFill>
                  <a:srgbClr val="6A3E3E"/>
                </a:solidFill>
                <a:latin typeface="Consolas"/>
              </a:rPr>
              <a:t>arrch</a:t>
            </a:r>
            <a:r>
              <a:rPr lang="it-IT" sz="1200" b="1">
                <a:solidFill>
                  <a:srgbClr val="000000"/>
                </a:solidFill>
                <a:latin typeface="Consolas"/>
              </a:rPr>
              <a:t>[] = { </a:t>
            </a:r>
            <a:r>
              <a:rPr lang="it-IT" sz="1200" b="1">
                <a:solidFill>
                  <a:srgbClr val="2A00FF"/>
                </a:solidFill>
                <a:latin typeface="Consolas"/>
              </a:rPr>
              <a:t>'h'</a:t>
            </a:r>
            <a:r>
              <a:rPr lang="it-IT" sz="1200" b="1">
                <a:solidFill>
                  <a:srgbClr val="000000"/>
                </a:solidFill>
                <a:latin typeface="Consolas"/>
              </a:rPr>
              <a:t>, </a:t>
            </a:r>
            <a:r>
              <a:rPr lang="it-IT" sz="1200" b="1">
                <a:solidFill>
                  <a:srgbClr val="2A00FF"/>
                </a:solidFill>
                <a:latin typeface="Consolas"/>
              </a:rPr>
              <a:t>'e'</a:t>
            </a:r>
            <a:r>
              <a:rPr lang="it-IT" sz="1200" b="1">
                <a:solidFill>
                  <a:srgbClr val="000000"/>
                </a:solidFill>
                <a:latin typeface="Consolas"/>
              </a:rPr>
              <a:t>, </a:t>
            </a:r>
            <a:r>
              <a:rPr lang="it-IT" sz="1200" b="1">
                <a:solidFill>
                  <a:srgbClr val="2A00FF"/>
                </a:solidFill>
                <a:latin typeface="Consolas"/>
              </a:rPr>
              <a:t>'l'</a:t>
            </a:r>
            <a:r>
              <a:rPr lang="it-IT" sz="1200" b="1">
                <a:solidFill>
                  <a:srgbClr val="000000"/>
                </a:solidFill>
                <a:latin typeface="Consolas"/>
              </a:rPr>
              <a:t>, </a:t>
            </a:r>
            <a:r>
              <a:rPr lang="it-IT" sz="1200" b="1">
                <a:solidFill>
                  <a:srgbClr val="2A00FF"/>
                </a:solidFill>
                <a:latin typeface="Consolas"/>
              </a:rPr>
              <a:t>'l'</a:t>
            </a:r>
            <a:r>
              <a:rPr lang="it-IT" sz="1200" b="1">
                <a:solidFill>
                  <a:srgbClr val="000000"/>
                </a:solidFill>
                <a:latin typeface="Consolas"/>
              </a:rPr>
              <a:t>, </a:t>
            </a:r>
            <a:r>
              <a:rPr lang="it-IT" sz="1200" b="1">
                <a:solidFill>
                  <a:srgbClr val="2A00FF"/>
                </a:solidFill>
                <a:latin typeface="Consolas"/>
              </a:rPr>
              <a:t>'o'</a:t>
            </a:r>
            <a:r>
              <a:rPr lang="it-IT" sz="1200" b="1">
                <a:solidFill>
                  <a:srgbClr val="000000"/>
                </a:solidFill>
                <a:latin typeface="Consolas"/>
              </a:rPr>
              <a:t> };</a:t>
            </a:r>
          </a:p>
          <a:p>
            <a:r>
              <a:rPr lang="en-US" sz="1200">
                <a:solidFill>
                  <a:srgbClr val="000000"/>
                </a:solidFill>
                <a:latin typeface="Consolas"/>
              </a:rPr>
              <a:t>    </a:t>
            </a:r>
            <a:r>
              <a:rPr lang="en-US" sz="1200">
                <a:solidFill>
                  <a:srgbClr val="3F7F5F"/>
                </a:solidFill>
                <a:latin typeface="Consolas"/>
              </a:rPr>
              <a:t>// converting char array arrch[] to string str2</a:t>
            </a:r>
          </a:p>
          <a:p>
            <a:r>
              <a:rPr lang="en-US" sz="1200">
                <a:solidFill>
                  <a:srgbClr val="000000"/>
                </a:solidFill>
                <a:latin typeface="Consolas"/>
              </a:rPr>
              <a:t>    String </a:t>
            </a:r>
            <a:r>
              <a:rPr lang="en-US" sz="1200">
                <a:solidFill>
                  <a:srgbClr val="6A3E3E"/>
                </a:solidFill>
                <a:latin typeface="Consolas"/>
              </a:rPr>
              <a:t>s2</a:t>
            </a:r>
            <a:r>
              <a:rPr lang="en-US" sz="1200">
                <a:solidFill>
                  <a:srgbClr val="000000"/>
                </a:solidFill>
                <a:latin typeface="Consolas"/>
              </a:rPr>
              <a:t>= </a:t>
            </a:r>
            <a:r>
              <a:rPr lang="en-US" sz="1200" b="1">
                <a:solidFill>
                  <a:srgbClr val="7F0055"/>
                </a:solidFill>
                <a:latin typeface="Consolas"/>
              </a:rPr>
              <a:t>new</a:t>
            </a:r>
            <a:r>
              <a:rPr lang="en-US" sz="1200" b="1">
                <a:solidFill>
                  <a:srgbClr val="000000"/>
                </a:solidFill>
                <a:latin typeface="Consolas"/>
              </a:rPr>
              <a:t> String(</a:t>
            </a:r>
            <a:r>
              <a:rPr lang="en-US" sz="1200" b="1">
                <a:solidFill>
                  <a:srgbClr val="6A3E3E"/>
                </a:solidFill>
                <a:latin typeface="Consolas"/>
              </a:rPr>
              <a:t>arrch</a:t>
            </a:r>
            <a:r>
              <a:rPr lang="en-US" sz="1200" b="1">
                <a:solidFill>
                  <a:srgbClr val="000000"/>
                </a:solidFill>
                <a:latin typeface="Consolas"/>
              </a:rPr>
              <a:t>);</a:t>
            </a:r>
          </a:p>
          <a:p>
            <a:endParaRPr lang="en-US" sz="1200">
              <a:latin typeface="Consolas"/>
            </a:endParaRPr>
          </a:p>
          <a:p>
            <a:r>
              <a:rPr lang="en-US" sz="1200">
                <a:solidFill>
                  <a:srgbClr val="000000"/>
                </a:solidFill>
                <a:latin typeface="Consolas"/>
              </a:rPr>
              <a:t>    </a:t>
            </a:r>
            <a:r>
              <a:rPr lang="en-US" sz="1200">
                <a:solidFill>
                  <a:srgbClr val="3F7F5F"/>
                </a:solidFill>
                <a:latin typeface="Consolas"/>
              </a:rPr>
              <a:t>// creating another java string str3 by using new keyword</a:t>
            </a:r>
          </a:p>
          <a:p>
            <a:r>
              <a:rPr lang="en-US" sz="1200">
                <a:solidFill>
                  <a:srgbClr val="000000"/>
                </a:solidFill>
                <a:latin typeface="Consolas"/>
              </a:rPr>
              <a:t>    String </a:t>
            </a:r>
            <a:r>
              <a:rPr lang="en-US" sz="1200">
                <a:solidFill>
                  <a:srgbClr val="6A3E3E"/>
                </a:solidFill>
                <a:highlight>
                  <a:srgbClr val="F0D8A8"/>
                </a:highlight>
                <a:latin typeface="Consolas"/>
              </a:rPr>
              <a:t>s4</a:t>
            </a:r>
            <a:r>
              <a:rPr lang="en-US" sz="1200">
                <a:solidFill>
                  <a:srgbClr val="000000"/>
                </a:solidFill>
                <a:highlight>
                  <a:srgbClr val="F0D8A8"/>
                </a:highlight>
                <a:latin typeface="Consolas"/>
              </a:rPr>
              <a:t> = </a:t>
            </a:r>
            <a:r>
              <a:rPr lang="en-US" sz="1200" b="1">
                <a:solidFill>
                  <a:srgbClr val="7F0055"/>
                </a:solidFill>
                <a:highlight>
                  <a:srgbClr val="F0D8A8"/>
                </a:highlight>
                <a:latin typeface="Consolas"/>
              </a:rPr>
              <a:t>new</a:t>
            </a:r>
            <a:r>
              <a:rPr lang="en-US" sz="1200" b="1">
                <a:solidFill>
                  <a:srgbClr val="000000"/>
                </a:solidFill>
                <a:highlight>
                  <a:srgbClr val="F0D8A8"/>
                </a:highlight>
                <a:latin typeface="Consolas"/>
              </a:rPr>
              <a:t> String(</a:t>
            </a:r>
            <a:r>
              <a:rPr lang="en-US" sz="1200" b="1">
                <a:solidFill>
                  <a:srgbClr val="2A00FF"/>
                </a:solidFill>
                <a:highlight>
                  <a:srgbClr val="F0D8A8"/>
                </a:highlight>
                <a:latin typeface="Consolas"/>
              </a:rPr>
              <a:t>"hello"</a:t>
            </a:r>
            <a:r>
              <a:rPr lang="en-US" sz="1200" b="1">
                <a:solidFill>
                  <a:srgbClr val="000000"/>
                </a:solidFill>
                <a:highlight>
                  <a:srgbClr val="F0D8A8"/>
                </a:highlight>
                <a:latin typeface="Consolas"/>
              </a:rPr>
              <a:t>);</a:t>
            </a:r>
          </a:p>
          <a:p>
            <a:endParaRPr lang="en-US" sz="1200">
              <a:latin typeface="Consolas"/>
            </a:endParaRPr>
          </a:p>
          <a:p>
            <a:r>
              <a:rPr lang="en-US" sz="1200">
                <a:solidFill>
                  <a:srgbClr val="000000"/>
                </a:solidFill>
                <a:latin typeface="Consolas"/>
              </a:rPr>
              <a:t>    </a:t>
            </a:r>
            <a:r>
              <a:rPr lang="en-US" sz="1200">
                <a:solidFill>
                  <a:srgbClr val="3F7F5F"/>
                </a:solidFill>
                <a:latin typeface="Consolas"/>
              </a:rPr>
              <a:t>// Displaying all the three strings</a:t>
            </a:r>
          </a:p>
          <a:p>
            <a:r>
              <a:rPr lang="en-US" sz="1200">
                <a:solidFill>
                  <a:srgbClr val="000000"/>
                </a:solidFill>
                <a:latin typeface="Consolas"/>
              </a:rPr>
              <a:t>    System.</a:t>
            </a:r>
            <a:r>
              <a:rPr lang="en-US" sz="1200" b="1" i="1">
                <a:solidFill>
                  <a:srgbClr val="0000C0"/>
                </a:solidFill>
                <a:latin typeface="Consolas"/>
              </a:rPr>
              <a:t>out</a:t>
            </a:r>
            <a:r>
              <a:rPr lang="en-US" sz="1200" b="1" i="1">
                <a:solidFill>
                  <a:srgbClr val="000000"/>
                </a:solidFill>
                <a:latin typeface="Consolas"/>
              </a:rPr>
              <a:t>.println(</a:t>
            </a:r>
            <a:r>
              <a:rPr lang="en-US" sz="1200" b="1" i="1">
                <a:solidFill>
                  <a:srgbClr val="6A3E3E"/>
                </a:solidFill>
                <a:latin typeface="Consolas"/>
              </a:rPr>
              <a:t>s1</a:t>
            </a:r>
            <a:r>
              <a:rPr lang="en-US" sz="1200" b="1" i="1">
                <a:solidFill>
                  <a:srgbClr val="000000"/>
                </a:solidFill>
                <a:latin typeface="Consolas"/>
              </a:rPr>
              <a:t>.equals(</a:t>
            </a:r>
            <a:r>
              <a:rPr lang="en-US" sz="1200" b="1" i="1">
                <a:solidFill>
                  <a:srgbClr val="6A3E3E"/>
                </a:solidFill>
                <a:latin typeface="Consolas"/>
              </a:rPr>
              <a:t>s3</a:t>
            </a:r>
            <a:r>
              <a:rPr lang="en-US" sz="1200" b="1" i="1">
                <a:solidFill>
                  <a:srgbClr val="000000"/>
                </a:solidFill>
                <a:latin typeface="Consolas"/>
              </a:rPr>
              <a:t>));</a:t>
            </a:r>
          </a:p>
          <a:p>
            <a:r>
              <a:rPr lang="en-US" sz="1200">
                <a:solidFill>
                  <a:srgbClr val="000000"/>
                </a:solidFill>
                <a:latin typeface="Consolas"/>
              </a:rPr>
              <a:t>    System.</a:t>
            </a:r>
            <a:r>
              <a:rPr lang="en-US" sz="1200" b="1" i="1">
                <a:solidFill>
                  <a:srgbClr val="0000C0"/>
                </a:solidFill>
                <a:latin typeface="Consolas"/>
              </a:rPr>
              <a:t>out</a:t>
            </a:r>
            <a:r>
              <a:rPr lang="en-US" sz="1200" b="1" i="1">
                <a:solidFill>
                  <a:srgbClr val="000000"/>
                </a:solidFill>
                <a:latin typeface="Consolas"/>
              </a:rPr>
              <a:t>.println(</a:t>
            </a:r>
            <a:r>
              <a:rPr lang="en-US" sz="1200" b="1" i="1">
                <a:solidFill>
                  <a:srgbClr val="6A3E3E"/>
                </a:solidFill>
                <a:latin typeface="Consolas"/>
              </a:rPr>
              <a:t>s2</a:t>
            </a:r>
            <a:r>
              <a:rPr lang="en-US" sz="1200" b="1" i="1">
                <a:solidFill>
                  <a:srgbClr val="000000"/>
                </a:solidFill>
                <a:latin typeface="Consolas"/>
              </a:rPr>
              <a:t>.equals(</a:t>
            </a:r>
            <a:r>
              <a:rPr lang="en-US" sz="1200" b="1" i="1">
                <a:solidFill>
                  <a:srgbClr val="6A3E3E"/>
                </a:solidFill>
                <a:highlight>
                  <a:srgbClr val="D4D4D4"/>
                </a:highlight>
                <a:latin typeface="Consolas"/>
              </a:rPr>
              <a:t>s4</a:t>
            </a:r>
            <a:r>
              <a:rPr lang="en-US" sz="1200" b="1" i="1">
                <a:solidFill>
                  <a:srgbClr val="000000"/>
                </a:solidFill>
                <a:highlight>
                  <a:srgbClr val="D4D4D4"/>
                </a:highlight>
                <a:latin typeface="Consolas"/>
              </a:rPr>
              <a:t>));</a:t>
            </a:r>
          </a:p>
          <a:p>
            <a:endParaRPr lang="en-US" sz="1200">
              <a:latin typeface="Consolas"/>
            </a:endParaRPr>
          </a:p>
          <a:p>
            <a:r>
              <a:rPr lang="en-US" sz="1200">
                <a:solidFill>
                  <a:srgbClr val="000000"/>
                </a:solidFill>
                <a:latin typeface="Consolas"/>
              </a:rPr>
              <a:t>    System.</a:t>
            </a:r>
            <a:r>
              <a:rPr lang="en-US" sz="1200" b="1" i="1">
                <a:solidFill>
                  <a:srgbClr val="0000C0"/>
                </a:solidFill>
                <a:latin typeface="Consolas"/>
              </a:rPr>
              <a:t>out</a:t>
            </a:r>
            <a:r>
              <a:rPr lang="en-US" sz="1200" b="1" i="1">
                <a:solidFill>
                  <a:srgbClr val="000000"/>
                </a:solidFill>
                <a:latin typeface="Consolas"/>
              </a:rPr>
              <a:t>.println(</a:t>
            </a:r>
            <a:r>
              <a:rPr lang="en-US" sz="1200" b="1" i="1">
                <a:solidFill>
                  <a:srgbClr val="6A3E3E"/>
                </a:solidFill>
                <a:latin typeface="Consolas"/>
              </a:rPr>
              <a:t>s1</a:t>
            </a:r>
            <a:r>
              <a:rPr lang="en-US" sz="1200" b="1" i="1">
                <a:solidFill>
                  <a:srgbClr val="000000"/>
                </a:solidFill>
                <a:latin typeface="Consolas"/>
              </a:rPr>
              <a:t> == </a:t>
            </a:r>
            <a:r>
              <a:rPr lang="en-US" sz="1200" b="1" i="1">
                <a:solidFill>
                  <a:srgbClr val="6A3E3E"/>
                </a:solidFill>
                <a:latin typeface="Consolas"/>
              </a:rPr>
              <a:t>s3</a:t>
            </a:r>
            <a:r>
              <a:rPr lang="en-US" sz="1200" b="1" i="1">
                <a:solidFill>
                  <a:srgbClr val="000000"/>
                </a:solidFill>
                <a:latin typeface="Consolas"/>
              </a:rPr>
              <a:t>);</a:t>
            </a:r>
          </a:p>
          <a:p>
            <a:r>
              <a:rPr lang="en-US" sz="1200">
                <a:solidFill>
                  <a:srgbClr val="000000"/>
                </a:solidFill>
                <a:latin typeface="Consolas"/>
              </a:rPr>
              <a:t>    System.</a:t>
            </a:r>
            <a:r>
              <a:rPr lang="en-US" sz="1200" b="1" i="1">
                <a:solidFill>
                  <a:srgbClr val="0000C0"/>
                </a:solidFill>
                <a:latin typeface="Consolas"/>
              </a:rPr>
              <a:t>out</a:t>
            </a:r>
            <a:r>
              <a:rPr lang="en-US" sz="1200" b="1" i="1">
                <a:solidFill>
                  <a:srgbClr val="000000"/>
                </a:solidFill>
                <a:latin typeface="Consolas"/>
              </a:rPr>
              <a:t>.println(</a:t>
            </a:r>
            <a:r>
              <a:rPr lang="en-US" sz="1200" b="1" i="1">
                <a:solidFill>
                  <a:srgbClr val="6A3E3E"/>
                </a:solidFill>
                <a:latin typeface="Consolas"/>
              </a:rPr>
              <a:t>s2</a:t>
            </a:r>
            <a:r>
              <a:rPr lang="en-US" sz="1200" b="1" i="1">
                <a:solidFill>
                  <a:srgbClr val="000000"/>
                </a:solidFill>
                <a:latin typeface="Consolas"/>
              </a:rPr>
              <a:t> == </a:t>
            </a:r>
            <a:r>
              <a:rPr lang="en-US" sz="1200" b="1" i="1">
                <a:solidFill>
                  <a:srgbClr val="6A3E3E"/>
                </a:solidFill>
                <a:highlight>
                  <a:srgbClr val="D4D4D4"/>
                </a:highlight>
                <a:latin typeface="Consolas"/>
              </a:rPr>
              <a:t>s4</a:t>
            </a:r>
            <a:r>
              <a:rPr lang="en-US" sz="1200" b="1" i="1">
                <a:solidFill>
                  <a:srgbClr val="000000"/>
                </a:solidFill>
                <a:highlight>
                  <a:srgbClr val="D4D4D4"/>
                </a:highlight>
                <a:latin typeface="Consolas"/>
              </a:rPr>
              <a:t>);</a:t>
            </a:r>
          </a:p>
          <a:p>
            <a:r>
              <a:rPr lang="en-US" sz="1200">
                <a:solidFill>
                  <a:srgbClr val="000000"/>
                </a:solidFill>
                <a:latin typeface="Consolas"/>
              </a:rPr>
              <a:t>  }</a:t>
            </a:r>
          </a:p>
          <a:p>
            <a:r>
              <a:rPr lang="en-US" sz="1200">
                <a:solidFill>
                  <a:srgbClr val="000000"/>
                </a:solidFill>
                <a:latin typeface="Consolas"/>
              </a:rPr>
              <a:t>}</a:t>
            </a:r>
          </a:p>
        </p:txBody>
      </p:sp>
      <p:sp>
        <p:nvSpPr>
          <p:cNvPr id="8" name="Rectangle 7"/>
          <p:cNvSpPr/>
          <p:nvPr/>
        </p:nvSpPr>
        <p:spPr>
          <a:xfrm>
            <a:off x="6553199" y="2122141"/>
            <a:ext cx="2364096" cy="1661993"/>
          </a:xfrm>
          <a:prstGeom prst="rect">
            <a:avLst/>
          </a:prstGeom>
          <a:solidFill>
            <a:schemeClr val="bg1">
              <a:lumMod val="95000"/>
            </a:schemeClr>
          </a:solidFill>
        </p:spPr>
        <p:txBody>
          <a:bodyPr wrap="square">
            <a:spAutoFit/>
          </a:bodyPr>
          <a:lstStyle/>
          <a:p>
            <a:r>
              <a:rPr lang="en-US" b="1" u="sng">
                <a:latin typeface="Candara" panose="020E0502030303020204" pitchFamily="34" charset="0"/>
              </a:rPr>
              <a:t>Output:</a:t>
            </a:r>
          </a:p>
          <a:p>
            <a:pPr lvl="1">
              <a:spcBef>
                <a:spcPts val="600"/>
              </a:spcBef>
            </a:pPr>
            <a:r>
              <a:rPr lang="en-US" sz="1600">
                <a:latin typeface="Consolas" panose="020B0609020204030204" pitchFamily="49" charset="0"/>
              </a:rPr>
              <a:t>true</a:t>
            </a:r>
          </a:p>
          <a:p>
            <a:pPr lvl="1">
              <a:spcBef>
                <a:spcPts val="600"/>
              </a:spcBef>
            </a:pPr>
            <a:r>
              <a:rPr lang="en-US" sz="1600">
                <a:latin typeface="Consolas" panose="020B0609020204030204" pitchFamily="49" charset="0"/>
              </a:rPr>
              <a:t>true</a:t>
            </a:r>
          </a:p>
          <a:p>
            <a:pPr lvl="1">
              <a:spcBef>
                <a:spcPts val="600"/>
              </a:spcBef>
            </a:pPr>
            <a:r>
              <a:rPr lang="en-US" sz="1600">
                <a:latin typeface="Consolas" panose="020B0609020204030204" pitchFamily="49" charset="0"/>
              </a:rPr>
              <a:t>true</a:t>
            </a:r>
          </a:p>
          <a:p>
            <a:pPr lvl="1">
              <a:spcBef>
                <a:spcPts val="600"/>
              </a:spcBef>
            </a:pPr>
            <a:r>
              <a:rPr lang="en-US" sz="1600">
                <a:latin typeface="Consolas" panose="020B0609020204030204" pitchFamily="49" charset="0"/>
              </a:rPr>
              <a:t>false</a:t>
            </a:r>
          </a:p>
        </p:txBody>
      </p:sp>
    </p:spTree>
    <p:extLst>
      <p:ext uri="{BB962C8B-B14F-4D97-AF65-F5344CB8AC3E}">
        <p14:creationId xmlns:p14="http://schemas.microsoft.com/office/powerpoint/2010/main" val="2720016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String class</a:t>
            </a:r>
          </a:p>
        </p:txBody>
      </p:sp>
      <p:sp>
        <p:nvSpPr>
          <p:cNvPr id="3" name="Content Placeholder 2"/>
          <p:cNvSpPr>
            <a:spLocks noGrp="1"/>
          </p:cNvSpPr>
          <p:nvPr>
            <p:ph idx="1"/>
          </p:nvPr>
        </p:nvSpPr>
        <p:spPr/>
        <p:txBody>
          <a:bodyPr>
            <a:noAutofit/>
          </a:bodyPr>
          <a:lstStyle/>
          <a:p>
            <a:pPr algn="just">
              <a:lnSpc>
                <a:spcPct val="110000"/>
              </a:lnSpc>
              <a:spcBef>
                <a:spcPts val="0"/>
              </a:spcBef>
              <a:spcAft>
                <a:spcPts val="600"/>
              </a:spcAft>
            </a:pPr>
            <a:r>
              <a:rPr lang="en-US" sz="1600" b="1"/>
              <a:t>Methods:</a:t>
            </a:r>
          </a:p>
          <a:p>
            <a:pPr lvl="1" algn="just">
              <a:lnSpc>
                <a:spcPct val="110000"/>
              </a:lnSpc>
              <a:spcBef>
                <a:spcPts val="0"/>
              </a:spcBef>
              <a:spcAft>
                <a:spcPts val="600"/>
              </a:spcAft>
            </a:pPr>
            <a:r>
              <a:rPr lang="en-US" sz="1600" b="1">
                <a:hlinkClick r:id="rId3" tooltip="CharAt"/>
              </a:rPr>
              <a:t>char charAt(int index)</a:t>
            </a:r>
            <a:r>
              <a:rPr lang="en-US" sz="1600"/>
              <a:t>: It returns the character at the specified index. Specified index value should be between 0 to length() -1 both inclusive. It throws IndexOutOfBoundsException if index&lt;0||&gt;= length of String.</a:t>
            </a:r>
          </a:p>
          <a:p>
            <a:pPr lvl="1" algn="just">
              <a:lnSpc>
                <a:spcPct val="110000"/>
              </a:lnSpc>
              <a:spcBef>
                <a:spcPts val="0"/>
              </a:spcBef>
              <a:spcAft>
                <a:spcPts val="600"/>
              </a:spcAft>
            </a:pPr>
            <a:r>
              <a:rPr lang="en-US" sz="1600" b="1">
                <a:hlinkClick r:id="rId4"/>
              </a:rPr>
              <a:t>boolean equals(Object obj)</a:t>
            </a:r>
            <a:r>
              <a:rPr lang="en-US" sz="1600"/>
              <a:t>: Compares the string with the specified string and returns true if both matches else false.</a:t>
            </a:r>
          </a:p>
          <a:p>
            <a:pPr lvl="1" algn="just">
              <a:lnSpc>
                <a:spcPct val="110000"/>
              </a:lnSpc>
              <a:spcBef>
                <a:spcPts val="0"/>
              </a:spcBef>
              <a:spcAft>
                <a:spcPts val="600"/>
              </a:spcAft>
            </a:pPr>
            <a:r>
              <a:rPr lang="en-US" sz="1600" b="1">
                <a:hlinkClick r:id="rId5" tooltip="CompareTo"/>
              </a:rPr>
              <a:t>int compareTo(String string)</a:t>
            </a:r>
            <a:r>
              <a:rPr lang="en-US" sz="1600"/>
              <a:t>: This method compares the two strings based on the Unicode value of each character in the strings.</a:t>
            </a:r>
          </a:p>
          <a:p>
            <a:pPr lvl="1" algn="just">
              <a:lnSpc>
                <a:spcPct val="110000"/>
              </a:lnSpc>
              <a:spcBef>
                <a:spcPts val="0"/>
              </a:spcBef>
              <a:spcAft>
                <a:spcPts val="600"/>
              </a:spcAft>
            </a:pPr>
            <a:r>
              <a:rPr lang="en-US" sz="1600" b="1">
                <a:hlinkClick r:id="rId6"/>
              </a:rPr>
              <a:t>boolean startsWith(String prefix)</a:t>
            </a:r>
            <a:r>
              <a:rPr lang="en-US" sz="1600"/>
              <a:t>: It tests whether the string is having specified prefix, if yes then it returns true else false.</a:t>
            </a:r>
          </a:p>
          <a:p>
            <a:pPr lvl="1" algn="just">
              <a:lnSpc>
                <a:spcPct val="110000"/>
              </a:lnSpc>
              <a:spcBef>
                <a:spcPts val="0"/>
              </a:spcBef>
              <a:spcAft>
                <a:spcPts val="600"/>
              </a:spcAft>
            </a:pPr>
            <a:r>
              <a:rPr lang="en-US" sz="1600" b="1">
                <a:hlinkClick r:id="rId7" tooltip="endsWith"/>
              </a:rPr>
              <a:t>boolean endsWith(String suffix)</a:t>
            </a:r>
            <a:r>
              <a:rPr lang="en-US" sz="1600"/>
              <a:t>: Checks whether the string ends with the specified suffix.</a:t>
            </a:r>
          </a:p>
          <a:p>
            <a:pPr lvl="1">
              <a:lnSpc>
                <a:spcPct val="110000"/>
              </a:lnSpc>
              <a:spcBef>
                <a:spcPts val="0"/>
              </a:spcBef>
              <a:spcAft>
                <a:spcPts val="600"/>
              </a:spcAft>
            </a:pPr>
            <a:r>
              <a:rPr lang="en-US" sz="1600" b="1">
                <a:hlinkClick r:id="rId8"/>
              </a:rPr>
              <a:t>int hashCode()</a:t>
            </a:r>
            <a:r>
              <a:rPr lang="en-US" sz="1600"/>
              <a:t>: It returns the hash code of the string.</a:t>
            </a:r>
          </a:p>
          <a:p>
            <a:pPr lvl="1">
              <a:lnSpc>
                <a:spcPct val="110000"/>
              </a:lnSpc>
              <a:spcBef>
                <a:spcPts val="0"/>
              </a:spcBef>
              <a:spcAft>
                <a:spcPts val="600"/>
              </a:spcAft>
            </a:pPr>
            <a:r>
              <a:rPr lang="en-US" sz="1600" b="1">
                <a:hlinkClick r:id="rId9"/>
              </a:rPr>
              <a:t>int indexOf(int ch)</a:t>
            </a:r>
            <a:r>
              <a:rPr lang="en-US" sz="1600"/>
              <a:t>: Returns the index of first occurrence of the specified character ch in the string.</a:t>
            </a:r>
          </a:p>
          <a:p>
            <a:pPr lvl="1">
              <a:lnSpc>
                <a:spcPct val="110000"/>
              </a:lnSpc>
              <a:spcBef>
                <a:spcPts val="0"/>
              </a:spcBef>
              <a:spcAft>
                <a:spcPts val="600"/>
              </a:spcAft>
            </a:pPr>
            <a:r>
              <a:rPr lang="en-US" sz="1600" b="1">
                <a:hlinkClick r:id="rId10"/>
              </a:rPr>
              <a:t>boolean contains(CharSequence s)</a:t>
            </a:r>
            <a:r>
              <a:rPr lang="en-US" sz="1600"/>
              <a:t>: It checks whether the string contains the specified sequence of char values. If yes then it returns true else false. It throws NullPointerException of ‘s’ is null.</a:t>
            </a:r>
          </a:p>
          <a:p>
            <a:pPr lvl="1">
              <a:lnSpc>
                <a:spcPct val="110000"/>
              </a:lnSpc>
              <a:spcBef>
                <a:spcPts val="0"/>
              </a:spcBef>
              <a:spcAft>
                <a:spcPts val="600"/>
              </a:spcAft>
            </a:pPr>
            <a:endParaRPr lang="en-US" sz="1600"/>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9</a:t>
            </a:fld>
            <a:endParaRPr lang="en-US"/>
          </a:p>
        </p:txBody>
      </p:sp>
    </p:spTree>
    <p:extLst>
      <p:ext uri="{BB962C8B-B14F-4D97-AF65-F5344CB8AC3E}">
        <p14:creationId xmlns:p14="http://schemas.microsoft.com/office/powerpoint/2010/main" val="118377341"/>
      </p:ext>
    </p:extLst>
  </p:cSld>
  <p:clrMapOvr>
    <a:masterClrMapping/>
  </p:clrMapOvr>
</p:sld>
</file>

<file path=ppt/theme/theme1.xml><?xml version="1.0" encoding="utf-8"?>
<a:theme xmlns:a="http://schemas.openxmlformats.org/drawingml/2006/main" name="Presentation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2_Template_Slide2.pptx" id="{99FF2B2D-D42A-4657-9679-2981920FE586}" vid="{71BCB326-7194-49D6-BAEC-3BF5335D12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2_Template_Slide2</Template>
  <TotalTime>1277</TotalTime>
  <Words>5816</Words>
  <Application>Microsoft Office PowerPoint</Application>
  <PresentationFormat>On-screen Show (4:3)</PresentationFormat>
  <Paragraphs>709</Paragraphs>
  <Slides>45</Slides>
  <Notes>45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45</vt:i4>
      </vt:variant>
    </vt:vector>
  </HeadingPairs>
  <TitlesOfParts>
    <vt:vector size="57" baseType="lpstr">
      <vt:lpstr>Arial (Body)</vt:lpstr>
      <vt:lpstr>Arial Unicode MS</vt:lpstr>
      <vt:lpstr>Monotype Sorts</vt:lpstr>
      <vt:lpstr>Arial</vt:lpstr>
      <vt:lpstr>Calibri</vt:lpstr>
      <vt:lpstr>Candara</vt:lpstr>
      <vt:lpstr>Consolas</vt:lpstr>
      <vt:lpstr>Courier New</vt:lpstr>
      <vt:lpstr>Times New Roman</vt:lpstr>
      <vt:lpstr>Wingdings</vt:lpstr>
      <vt:lpstr>Wingdings 2</vt:lpstr>
      <vt:lpstr>Presentation2</vt:lpstr>
      <vt:lpstr>STRING &amp; JAVA COLLECTION</vt:lpstr>
      <vt:lpstr>Table of contents</vt:lpstr>
      <vt:lpstr>Learning Approach</vt:lpstr>
      <vt:lpstr>String CLASS</vt:lpstr>
      <vt:lpstr>String class</vt:lpstr>
      <vt:lpstr>Java String</vt:lpstr>
      <vt:lpstr>String literal</vt:lpstr>
      <vt:lpstr>String object</vt:lpstr>
      <vt:lpstr>String class</vt:lpstr>
      <vt:lpstr>String class</vt:lpstr>
      <vt:lpstr>String/Number casting</vt:lpstr>
      <vt:lpstr>Immutable String</vt:lpstr>
      <vt:lpstr>String Comparison</vt:lpstr>
      <vt:lpstr>StringBuilder and StringBuffer classes</vt:lpstr>
      <vt:lpstr>String/StringBuilder/StringBuffer</vt:lpstr>
      <vt:lpstr>Methods of StringBuffer class</vt:lpstr>
      <vt:lpstr>Methods of StringBuffer class</vt:lpstr>
      <vt:lpstr>StringBuilder class</vt:lpstr>
      <vt:lpstr>StringBuilder/StringBuffer examples</vt:lpstr>
      <vt:lpstr>Using StringTokenizer Class</vt:lpstr>
      <vt:lpstr>Example: StringTokenizer</vt:lpstr>
      <vt:lpstr>Java collections</vt:lpstr>
      <vt:lpstr>Overview</vt:lpstr>
      <vt:lpstr>Overview</vt:lpstr>
      <vt:lpstr>Java Collection Cheat Sheet</vt:lpstr>
      <vt:lpstr>Java Collection</vt:lpstr>
      <vt:lpstr>List collection</vt:lpstr>
      <vt:lpstr>List Interface</vt:lpstr>
      <vt:lpstr>ArrayList</vt:lpstr>
      <vt:lpstr>ArrayList</vt:lpstr>
      <vt:lpstr>Main methods of ArrayList</vt:lpstr>
      <vt:lpstr>Main methods of ArrayList</vt:lpstr>
      <vt:lpstr>ArrayList: Input</vt:lpstr>
      <vt:lpstr>ArrayList Example</vt:lpstr>
      <vt:lpstr>ArrayList Example</vt:lpstr>
      <vt:lpstr>ArrayList with Object</vt:lpstr>
      <vt:lpstr>ArrayList with Object</vt:lpstr>
      <vt:lpstr>LinkedList</vt:lpstr>
      <vt:lpstr>LinkedList</vt:lpstr>
      <vt:lpstr>Main methods of LinkedList</vt:lpstr>
      <vt:lpstr>Main methods of LinkedList</vt:lpstr>
      <vt:lpstr>LinkedList Example</vt:lpstr>
      <vt:lpstr>Difference between ArrayList and LinkedList</vt:lpstr>
      <vt:lpstr>Summary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Thi Dieu (FHO.WD)</dc:creator>
  <cp:lastModifiedBy>Hoài Phương</cp:lastModifiedBy>
  <cp:revision>367</cp:revision>
  <dcterms:created xsi:type="dcterms:W3CDTF">2016-11-02T02:13:02Z</dcterms:created>
  <dcterms:modified xsi:type="dcterms:W3CDTF">2022-10-10T11:12:31Z</dcterms:modified>
</cp:coreProperties>
</file>