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1" r:id="rId2"/>
    <p:sldId id="262" r:id="rId3"/>
    <p:sldId id="263" r:id="rId4"/>
    <p:sldId id="388" r:id="rId5"/>
    <p:sldId id="356" r:id="rId6"/>
    <p:sldId id="389" r:id="rId7"/>
    <p:sldId id="357" r:id="rId8"/>
    <p:sldId id="358" r:id="rId9"/>
    <p:sldId id="359" r:id="rId10"/>
    <p:sldId id="390" r:id="rId11"/>
    <p:sldId id="391" r:id="rId12"/>
    <p:sldId id="397" r:id="rId13"/>
    <p:sldId id="361" r:id="rId14"/>
    <p:sldId id="398" r:id="rId15"/>
    <p:sldId id="363" r:id="rId16"/>
    <p:sldId id="364" r:id="rId17"/>
    <p:sldId id="365" r:id="rId18"/>
    <p:sldId id="400" r:id="rId19"/>
    <p:sldId id="366" r:id="rId20"/>
    <p:sldId id="401" r:id="rId21"/>
    <p:sldId id="403" r:id="rId22"/>
    <p:sldId id="414" r:id="rId23"/>
    <p:sldId id="410" r:id="rId24"/>
    <p:sldId id="411" r:id="rId25"/>
    <p:sldId id="412" r:id="rId26"/>
    <p:sldId id="413" r:id="rId27"/>
    <p:sldId id="399" r:id="rId28"/>
    <p:sldId id="404" r:id="rId29"/>
    <p:sldId id="405" r:id="rId30"/>
    <p:sldId id="407" r:id="rId31"/>
    <p:sldId id="368" r:id="rId32"/>
    <p:sldId id="369" r:id="rId33"/>
    <p:sldId id="370" r:id="rId34"/>
    <p:sldId id="371" r:id="rId35"/>
    <p:sldId id="372" r:id="rId36"/>
    <p:sldId id="373" r:id="rId37"/>
    <p:sldId id="409" r:id="rId38"/>
    <p:sldId id="392" r:id="rId39"/>
    <p:sldId id="393" r:id="rId40"/>
    <p:sldId id="396" r:id="rId41"/>
    <p:sldId id="344" r:id="rId42"/>
    <p:sldId id="25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2005" autoAdjust="0"/>
  </p:normalViewPr>
  <p:slideViewPr>
    <p:cSldViewPr snapToGrid="0" snapToObjects="1" showGuides="1">
      <p:cViewPr varScale="1">
        <p:scale>
          <a:sx n="80" d="100"/>
          <a:sy n="80" d="100"/>
        </p:scale>
        <p:origin x="1704" y="8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custT="1"/>
      <dgm:spPr/>
      <dgm:t>
        <a:bodyPr/>
        <a:lstStyle/>
        <a:p>
          <a:pPr rtl="0">
            <a:lnSpc>
              <a:spcPct val="100000"/>
            </a:lnSpc>
            <a:spcBef>
              <a:spcPts val="1200"/>
            </a:spcBef>
            <a:spcAft>
              <a:spcPts val="0"/>
            </a:spcAft>
          </a:pPr>
          <a:r>
            <a:rPr lang="vi-VN" sz="1200">
              <a:latin typeface="+mn-lt"/>
            </a:rPr>
            <a:t>Noting down the </a:t>
          </a:r>
          <a:r>
            <a:rPr lang="vi-VN" sz="1200" b="1" i="1" u="sng">
              <a:latin typeface="+mn-lt"/>
            </a:rPr>
            <a:t>key concepts</a:t>
          </a:r>
          <a:r>
            <a:rPr lang="vi-VN" sz="1200">
              <a:latin typeface="+mn-lt"/>
            </a:rPr>
            <a:t> in the class</a:t>
          </a:r>
          <a:endParaRPr lang="en-US" sz="1200">
            <a:latin typeface="+mn-lt"/>
          </a:endParaRPr>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custT="1"/>
      <dgm:spPr/>
      <dgm:t>
        <a:bodyPr/>
        <a:lstStyle/>
        <a:p>
          <a:pPr rtl="0">
            <a:lnSpc>
              <a:spcPct val="100000"/>
            </a:lnSpc>
            <a:spcBef>
              <a:spcPts val="1200"/>
            </a:spcBef>
            <a:spcAft>
              <a:spcPts val="0"/>
            </a:spcAft>
          </a:pPr>
          <a:r>
            <a:rPr lang="vi-VN" sz="1200" b="1" i="1" u="sng">
              <a:latin typeface="+mn-lt"/>
            </a:rPr>
            <a:t>Analyze</a:t>
          </a:r>
          <a:r>
            <a:rPr lang="vi-VN" sz="1200">
              <a:latin typeface="+mn-lt"/>
            </a:rPr>
            <a:t> all the examples / code snippets provided</a:t>
          </a:r>
          <a:endParaRPr lang="en-US" sz="1200">
            <a:latin typeface="+mn-lt"/>
          </a:endParaRPr>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custT="1"/>
      <dgm:spPr/>
      <dgm:t>
        <a:bodyPr/>
        <a:lstStyle/>
        <a:p>
          <a:pPr rtl="0">
            <a:lnSpc>
              <a:spcPct val="100000"/>
            </a:lnSpc>
            <a:spcBef>
              <a:spcPts val="1200"/>
            </a:spcBef>
            <a:spcAft>
              <a:spcPts val="0"/>
            </a:spcAft>
          </a:pPr>
          <a:r>
            <a:rPr lang="vi-VN" sz="1200">
              <a:latin typeface="+mn-lt"/>
            </a:rPr>
            <a:t>Study and understand the </a:t>
          </a:r>
          <a:r>
            <a:rPr lang="vi-VN" sz="1200" b="1" i="1" u="sng">
              <a:latin typeface="+mn-lt"/>
            </a:rPr>
            <a:t>self study topics</a:t>
          </a:r>
          <a:endParaRPr lang="en-US" sz="1200" b="1" i="1" u="sng">
            <a:latin typeface="+mn-lt"/>
          </a:endParaRPr>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custT="1"/>
      <dgm:spPr/>
      <dgm:t>
        <a:bodyPr/>
        <a:lstStyle/>
        <a:p>
          <a:pPr rtl="0">
            <a:lnSpc>
              <a:spcPct val="100000"/>
            </a:lnSpc>
            <a:spcBef>
              <a:spcPts val="1200"/>
            </a:spcBef>
            <a:spcAft>
              <a:spcPts val="0"/>
            </a:spcAft>
          </a:pPr>
          <a:r>
            <a:rPr lang="vi-VN" sz="1200" b="1" i="1" u="sng">
              <a:latin typeface="+mn-lt"/>
            </a:rPr>
            <a:t>Completion</a:t>
          </a:r>
          <a:r>
            <a:rPr lang="vi-VN" sz="1200">
              <a:latin typeface="+mn-lt"/>
            </a:rPr>
            <a:t> and </a:t>
          </a:r>
          <a:r>
            <a:rPr lang="vi-VN" sz="1200" b="1" i="1" u="sng">
              <a:latin typeface="+mn-lt"/>
            </a:rPr>
            <a:t>submission</a:t>
          </a:r>
          <a:r>
            <a:rPr lang="vi-VN" sz="1200">
              <a:latin typeface="+mn-lt"/>
            </a:rPr>
            <a:t> of all the assignments, on time</a:t>
          </a:r>
          <a:endParaRPr lang="en-US" sz="1200">
            <a:latin typeface="+mn-lt"/>
          </a:endParaRPr>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custT="1"/>
      <dgm:spPr/>
      <dgm:t>
        <a:bodyPr/>
        <a:lstStyle/>
        <a:p>
          <a:pPr rtl="0">
            <a:lnSpc>
              <a:spcPct val="100000"/>
            </a:lnSpc>
            <a:spcBef>
              <a:spcPts val="1200"/>
            </a:spcBef>
            <a:spcAft>
              <a:spcPts val="0"/>
            </a:spcAft>
          </a:pPr>
          <a:r>
            <a:rPr lang="vi-VN" sz="1200">
              <a:latin typeface="+mn-lt"/>
            </a:rPr>
            <a:t>Completion of the </a:t>
          </a:r>
          <a:r>
            <a:rPr lang="vi-VN" sz="1200" b="1" i="1" u="sng">
              <a:latin typeface="+mn-lt"/>
            </a:rPr>
            <a:t>self</a:t>
          </a:r>
          <a:r>
            <a:rPr lang="vi-VN" sz="1200">
              <a:latin typeface="+mn-lt"/>
            </a:rPr>
            <a:t> </a:t>
          </a:r>
          <a:r>
            <a:rPr lang="vi-VN" sz="1200" b="1" i="1" u="sng">
              <a:latin typeface="+mn-lt"/>
            </a:rPr>
            <a:t>review</a:t>
          </a:r>
          <a:r>
            <a:rPr lang="vi-VN" sz="1200">
              <a:latin typeface="+mn-lt"/>
            </a:rPr>
            <a:t> questions in the lab guide</a:t>
          </a:r>
          <a:endParaRPr lang="en-US" sz="1200">
            <a:latin typeface="+mn-lt"/>
          </a:endParaRPr>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custT="1"/>
      <dgm:spPr/>
      <dgm:t>
        <a:bodyPr/>
        <a:lstStyle/>
        <a:p>
          <a:pPr rtl="0">
            <a:lnSpc>
              <a:spcPct val="100000"/>
            </a:lnSpc>
            <a:spcBef>
              <a:spcPts val="1200"/>
            </a:spcBef>
            <a:spcAft>
              <a:spcPts val="0"/>
            </a:spcAft>
          </a:pPr>
          <a:r>
            <a:rPr lang="vi-VN" sz="1200" b="1" i="1" u="sng">
              <a:latin typeface="+mn-lt"/>
            </a:rPr>
            <a:t>Study</a:t>
          </a:r>
          <a:r>
            <a:rPr lang="vi-VN" sz="1200">
              <a:latin typeface="+mn-lt"/>
            </a:rPr>
            <a:t> and understand all the artifacts</a:t>
          </a:r>
          <a:endParaRPr lang="en-US" sz="1200">
            <a:latin typeface="+mn-lt"/>
          </a:endParaRPr>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custT="1"/>
      <dgm:spPr/>
      <dgm:t>
        <a:bodyPr/>
        <a:lstStyle/>
        <a:p>
          <a:pPr rtl="0">
            <a:lnSpc>
              <a:spcPct val="100000"/>
            </a:lnSpc>
            <a:spcBef>
              <a:spcPts val="1200"/>
            </a:spcBef>
            <a:spcAft>
              <a:spcPts val="0"/>
            </a:spcAft>
          </a:pPr>
          <a:r>
            <a:rPr lang="vi-VN" sz="1200" b="1" i="1" u="sng">
              <a:latin typeface="+mn-lt"/>
            </a:rPr>
            <a:t>Completion</a:t>
          </a:r>
          <a:r>
            <a:rPr lang="vi-VN" sz="1200">
              <a:latin typeface="+mn-lt"/>
            </a:rPr>
            <a:t> of the project on time inclusive of individual and group activities</a:t>
          </a:r>
          <a:endParaRPr lang="en-US" sz="1200">
            <a:latin typeface="+mn-lt"/>
          </a:endParaRPr>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sz="1200">
            <a:latin typeface="+mn-lt"/>
          </a:endParaRPr>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pt>
    <dgm:pt modelId="{AE3679EC-D38C-4D26-88C3-158E93B529F5}" type="pres">
      <dgm:prSet presAssocID="{7BC2D0F0-F80C-4D5E-86FF-BDC4F3B1BC52}" presName="Name56" presStyleLbl="parChTrans1D2" presStyleIdx="0" presStyleCnt="7" custSzX="1120330"/>
      <dgm:spPr/>
    </dgm:pt>
    <dgm:pt modelId="{0D49D475-5540-4446-A6CC-C2B4AA235020}" type="pres">
      <dgm:prSet presAssocID="{09FD0BB5-D9ED-44D6-8F5A-64BDE9A96EF5}" presName="text0" presStyleLbl="node1" presStyleIdx="1" presStyleCnt="8" custScaleX="183611">
        <dgm:presLayoutVars>
          <dgm:bulletEnabled val="1"/>
        </dgm:presLayoutVars>
      </dgm:prSet>
      <dgm:spPr/>
    </dgm:pt>
    <dgm:pt modelId="{C87964FA-812B-47FF-9D96-F0B3A4214C08}" type="pres">
      <dgm:prSet presAssocID="{36301273-7918-4C4F-9A5E-000C7C6C2736}" presName="Name56" presStyleLbl="parChTrans1D2" presStyleIdx="1" presStyleCnt="7" custSzX="55585"/>
      <dgm:spPr/>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pt>
    <dgm:pt modelId="{F690260F-A05B-43CC-A8E7-2907A973CAE5}" type="pres">
      <dgm:prSet presAssocID="{359071B1-7672-4E4C-8310-811227C9CC72}" presName="Name56" presStyleLbl="parChTrans1D2" presStyleIdx="2" presStyleCnt="7" custSzX="319889"/>
      <dgm:spPr/>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pt>
    <dgm:pt modelId="{23AFCB36-FE32-4C16-8AD6-0EE82A4301B7}" type="pres">
      <dgm:prSet presAssocID="{0F7E9C3F-6564-4523-916F-BB3D08F72BA5}" presName="Name56" presStyleLbl="parChTrans1D2" presStyleIdx="3" presStyleCnt="7" custSzX="926527"/>
      <dgm:spPr/>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pt>
    <dgm:pt modelId="{E99EE26D-8D24-428B-B79C-CA3642CFEAC6}" type="pres">
      <dgm:prSet presAssocID="{31D0ADF1-A3C1-4870-94E6-6DA60E828DFF}" presName="Name56" presStyleLbl="parChTrans1D2" presStyleIdx="4" presStyleCnt="7" custSzX="926527"/>
      <dgm:spPr/>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pt>
    <dgm:pt modelId="{4EA53240-6A3B-44EF-982F-E7C805897FA5}" type="pres">
      <dgm:prSet presAssocID="{B56F218C-BB7C-486D-89B1-59996C104BDF}" presName="Name56" presStyleLbl="parChTrans1D2" presStyleIdx="5" presStyleCnt="7" custSzX="319889"/>
      <dgm:spPr/>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pt>
    <dgm:pt modelId="{7E739126-418B-4B04-96A2-EEDCE3C318D4}" type="pres">
      <dgm:prSet presAssocID="{2231BB2D-3E47-4C58-8D4E-24A79D5A6A0D}" presName="Name56" presStyleLbl="parChTrans1D2" presStyleIdx="6" presStyleCnt="7" custSzX="55585"/>
      <dgm:spPr/>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pt>
  </dgm:ptLst>
  <dgm:cxnLst>
    <dgm:cxn modelId="{92BC3A09-36F5-4375-A0CE-5A2F07B2EAD1}" type="presOf" srcId="{BD87FCD7-769B-45BA-BA79-627DB77D736A}" destId="{68B35B5E-8E87-4DE3-B351-F67DE7D61007}"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394B0227-45B9-4300-9C72-F9DB276CD47E}" type="presOf" srcId="{3746A2A6-D4BB-4EB2-99AC-092641D11829}" destId="{653CDA86-6ED9-412E-BAE5-E781E737A9C2}" srcOrd="0" destOrd="0" presId="urn:microsoft.com/office/officeart/2008/layout/RadialCluster"/>
    <dgm:cxn modelId="{D1468831-C02A-4FD0-B229-86C7305CBAAA}" type="presOf" srcId="{BC8E53E0-8FDA-43AB-B376-E75DE79329E8}" destId="{9F0755B4-B1E5-4DC4-8D0A-C4353DC9CEE9}" srcOrd="0" destOrd="0" presId="urn:microsoft.com/office/officeart/2008/layout/RadialCluster"/>
    <dgm:cxn modelId="{3C2B8733-2484-4A32-A736-6A7A0F38E580}" type="presOf" srcId="{84C9CA04-C288-4FEE-8078-22B89A0FB357}" destId="{6A7AF63B-A5A7-49A4-8FDC-2767227DC7E3}" srcOrd="0" destOrd="0" presId="urn:microsoft.com/office/officeart/2008/layout/RadialCluster"/>
    <dgm:cxn modelId="{6EA8A65D-79BD-474F-8990-1685338E8A30}" type="presOf" srcId="{36301273-7918-4C4F-9A5E-000C7C6C2736}" destId="{C87964FA-812B-47FF-9D96-F0B3A4214C08}" srcOrd="0" destOrd="0" presId="urn:microsoft.com/office/officeart/2008/layout/RadialCluster"/>
    <dgm:cxn modelId="{E092785E-A7D5-4AF2-B3C3-08279C00B9C3}" type="presOf" srcId="{622A10AD-3038-4F26-B3AA-D427CD38C3CE}" destId="{4E05BF3B-1030-42C8-A224-0EA68C68CA76}" srcOrd="0" destOrd="0" presId="urn:microsoft.com/office/officeart/2008/layout/RadialCluster"/>
    <dgm:cxn modelId="{F516075F-EC4E-4BC7-B72A-56C28B86D83B}" type="presOf" srcId="{0F4DBE79-9305-4DDC-A2AD-84EB0ABB7AE6}" destId="{866A1CF4-B79E-4EB4-9CE0-DC82E3AF7792}"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A891B145-D9EE-49CF-BEE4-C36069A586EE}" srcId="{BD87FCD7-769B-45BA-BA79-627DB77D736A}" destId="{2C8B8FE9-E4FB-4FAA-9216-88E814C6F70A}" srcOrd="7" destOrd="0" parTransId="{71D143BD-A7FD-41B3-9F6C-0DEF41714C97}" sibTransId="{66235F82-A26F-4065-A223-1F6E4A1167D8}"/>
    <dgm:cxn modelId="{2C0E5951-C130-406B-A819-8507738E6C4B}" srcId="{BC8E53E0-8FDA-43AB-B376-E75DE79329E8}" destId="{BD87FCD7-769B-45BA-BA79-627DB77D736A}" srcOrd="0" destOrd="0" parTransId="{F59786FE-6C6D-425F-9EC2-FDB3DA767A3F}" sibTransId="{B67C3481-B8CE-44C2-A5F3-EF1AD5B37B75}"/>
    <dgm:cxn modelId="{26A0E777-A346-496E-8293-E5FE27B2CCB0}" type="presOf" srcId="{B56F218C-BB7C-486D-89B1-59996C104BDF}" destId="{4EA53240-6A3B-44EF-982F-E7C805897FA5}"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2B966A7C-73F6-4C2A-A613-DEEE194C3B01}" type="presOf" srcId="{3DD56A26-0399-4EC9-A5B1-AEDE607CDD6A}" destId="{7F6135E0-7752-41D9-8949-2C6C50C5480B}" srcOrd="0" destOrd="0" presId="urn:microsoft.com/office/officeart/2008/layout/RadialCluster"/>
    <dgm:cxn modelId="{6E783192-B916-4C69-84E6-1899F26EFBA9}" type="presOf" srcId="{31D0ADF1-A3C1-4870-94E6-6DA60E828DFF}" destId="{E99EE26D-8D24-428B-B79C-CA3642CFEAC6}"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0DFDD799-66D6-4EA1-94D1-15AADAF87BAC}" type="presOf" srcId="{2231BB2D-3E47-4C58-8D4E-24A79D5A6A0D}" destId="{7E739126-418B-4B04-96A2-EEDCE3C318D4}" srcOrd="0" destOrd="0" presId="urn:microsoft.com/office/officeart/2008/layout/RadialCluster"/>
    <dgm:cxn modelId="{15685D9F-FCB6-40C7-94D5-476B2E3509D4}" type="presOf" srcId="{0F7E9C3F-6564-4523-916F-BB3D08F72BA5}" destId="{23AFCB36-FE32-4C16-8AD6-0EE82A4301B7}" srcOrd="0" destOrd="0" presId="urn:microsoft.com/office/officeart/2008/layout/RadialCluster"/>
    <dgm:cxn modelId="{00806FB9-2532-4982-B7CC-06F59EADADEF}" type="presOf" srcId="{359071B1-7672-4E4C-8310-811227C9CC72}" destId="{F690260F-A05B-43CC-A8E7-2907A973CAE5}" srcOrd="0" destOrd="0" presId="urn:microsoft.com/office/officeart/2008/layout/RadialCluster"/>
    <dgm:cxn modelId="{241475DE-EA91-4026-976F-BF680DBD1850}" type="presOf" srcId="{0AE5C5FA-8757-4776-8520-9922D54530BD}" destId="{354B78F2-DB64-4575-B54A-84ADF163CDF2}" srcOrd="0" destOrd="0" presId="urn:microsoft.com/office/officeart/2008/layout/RadialCluster"/>
    <dgm:cxn modelId="{7951A3ED-12C3-4EAC-A7F1-C31A51D0D06F}" type="presOf" srcId="{09FD0BB5-D9ED-44D6-8F5A-64BDE9A96EF5}" destId="{0D49D475-5540-4446-A6CC-C2B4AA235020}" srcOrd="0" destOrd="0" presId="urn:microsoft.com/office/officeart/2008/layout/RadialCluster"/>
    <dgm:cxn modelId="{BD02C7EF-CCE8-4D94-9660-D94BF6C8A7F8}" type="presOf" srcId="{7BC2D0F0-F80C-4D5E-86FF-BDC4F3B1BC52}" destId="{AE3679EC-D38C-4D26-88C3-158E93B529F5}" srcOrd="0" destOrd="0" presId="urn:microsoft.com/office/officeart/2008/layout/RadialCluster"/>
    <dgm:cxn modelId="{88F936F1-B54C-4116-8541-90B4CCE65B96}" srcId="{BD87FCD7-769B-45BA-BA79-627DB77D736A}" destId="{84C9CA04-C288-4FEE-8078-22B89A0FB357}" srcOrd="2" destOrd="0" parTransId="{359071B1-7672-4E4C-8310-811227C9CC72}" sibTransId="{696A269F-5EE8-4C28-B8EA-F47871EF35C5}"/>
    <dgm:cxn modelId="{01B579A3-9372-415F-9C23-01DB4FC5E958}" type="presParOf" srcId="{9F0755B4-B1E5-4DC4-8D0A-C4353DC9CEE9}" destId="{EE4D6890-D075-45DF-9C1B-2DD45C5BD52A}" srcOrd="0" destOrd="0" presId="urn:microsoft.com/office/officeart/2008/layout/RadialCluster"/>
    <dgm:cxn modelId="{14388C3C-2681-443E-ADB9-69525903AD3C}" type="presParOf" srcId="{EE4D6890-D075-45DF-9C1B-2DD45C5BD52A}" destId="{68B35B5E-8E87-4DE3-B351-F67DE7D61007}" srcOrd="0" destOrd="0" presId="urn:microsoft.com/office/officeart/2008/layout/RadialCluster"/>
    <dgm:cxn modelId="{381D0479-EBB4-4660-8CE6-18DA4DAED6CD}" type="presParOf" srcId="{EE4D6890-D075-45DF-9C1B-2DD45C5BD52A}" destId="{AE3679EC-D38C-4D26-88C3-158E93B529F5}" srcOrd="1" destOrd="0" presId="urn:microsoft.com/office/officeart/2008/layout/RadialCluster"/>
    <dgm:cxn modelId="{10A30D77-FB6E-4CC7-9663-11EFFD81C402}" type="presParOf" srcId="{EE4D6890-D075-45DF-9C1B-2DD45C5BD52A}" destId="{0D49D475-5540-4446-A6CC-C2B4AA235020}" srcOrd="2" destOrd="0" presId="urn:microsoft.com/office/officeart/2008/layout/RadialCluster"/>
    <dgm:cxn modelId="{5052F44D-D5CD-4822-84D1-FD83A18EADCD}" type="presParOf" srcId="{EE4D6890-D075-45DF-9C1B-2DD45C5BD52A}" destId="{C87964FA-812B-47FF-9D96-F0B3A4214C08}" srcOrd="3" destOrd="0" presId="urn:microsoft.com/office/officeart/2008/layout/RadialCluster"/>
    <dgm:cxn modelId="{CF83016B-BAA9-4448-8F16-DBF2A48BDA16}" type="presParOf" srcId="{EE4D6890-D075-45DF-9C1B-2DD45C5BD52A}" destId="{866A1CF4-B79E-4EB4-9CE0-DC82E3AF7792}" srcOrd="4" destOrd="0" presId="urn:microsoft.com/office/officeart/2008/layout/RadialCluster"/>
    <dgm:cxn modelId="{77AC1A73-7D79-45EE-96C8-51F5D1CC1552}" type="presParOf" srcId="{EE4D6890-D075-45DF-9C1B-2DD45C5BD52A}" destId="{F690260F-A05B-43CC-A8E7-2907A973CAE5}" srcOrd="5" destOrd="0" presId="urn:microsoft.com/office/officeart/2008/layout/RadialCluster"/>
    <dgm:cxn modelId="{CA25BE1C-EB56-4C3D-A70B-BA2AAE1EAC12}" type="presParOf" srcId="{EE4D6890-D075-45DF-9C1B-2DD45C5BD52A}" destId="{6A7AF63B-A5A7-49A4-8FDC-2767227DC7E3}" srcOrd="6" destOrd="0" presId="urn:microsoft.com/office/officeart/2008/layout/RadialCluster"/>
    <dgm:cxn modelId="{A6B28171-5899-4B97-9CED-749D4AF67506}" type="presParOf" srcId="{EE4D6890-D075-45DF-9C1B-2DD45C5BD52A}" destId="{23AFCB36-FE32-4C16-8AD6-0EE82A4301B7}" srcOrd="7" destOrd="0" presId="urn:microsoft.com/office/officeart/2008/layout/RadialCluster"/>
    <dgm:cxn modelId="{839CDF5B-BE0E-4A2C-8E08-E87CB6B8398B}" type="presParOf" srcId="{EE4D6890-D075-45DF-9C1B-2DD45C5BD52A}" destId="{4E05BF3B-1030-42C8-A224-0EA68C68CA76}" srcOrd="8" destOrd="0" presId="urn:microsoft.com/office/officeart/2008/layout/RadialCluster"/>
    <dgm:cxn modelId="{9DAE5CA7-A143-4B87-AB7A-54B272EBCA66}" type="presParOf" srcId="{EE4D6890-D075-45DF-9C1B-2DD45C5BD52A}" destId="{E99EE26D-8D24-428B-B79C-CA3642CFEAC6}" srcOrd="9" destOrd="0" presId="urn:microsoft.com/office/officeart/2008/layout/RadialCluster"/>
    <dgm:cxn modelId="{93ECB486-E912-434B-BB4E-2F0789FA8C13}" type="presParOf" srcId="{EE4D6890-D075-45DF-9C1B-2DD45C5BD52A}" destId="{7F6135E0-7752-41D9-8949-2C6C50C5480B}" srcOrd="10" destOrd="0" presId="urn:microsoft.com/office/officeart/2008/layout/RadialCluster"/>
    <dgm:cxn modelId="{71633915-E6DC-4EB3-B59A-87421698D8D9}" type="presParOf" srcId="{EE4D6890-D075-45DF-9C1B-2DD45C5BD52A}" destId="{4EA53240-6A3B-44EF-982F-E7C805897FA5}" srcOrd="11" destOrd="0" presId="urn:microsoft.com/office/officeart/2008/layout/RadialCluster"/>
    <dgm:cxn modelId="{64ED508B-A417-47C0-8E4A-93BB6B449E1B}" type="presParOf" srcId="{EE4D6890-D075-45DF-9C1B-2DD45C5BD52A}" destId="{354B78F2-DB64-4575-B54A-84ADF163CDF2}" srcOrd="12" destOrd="0" presId="urn:microsoft.com/office/officeart/2008/layout/RadialCluster"/>
    <dgm:cxn modelId="{A6662482-F738-44A3-A04F-1C83C907FD82}" type="presParOf" srcId="{EE4D6890-D075-45DF-9C1B-2DD45C5BD52A}" destId="{7E739126-418B-4B04-96A2-EEDCE3C318D4}" srcOrd="13" destOrd="0" presId="urn:microsoft.com/office/officeart/2008/layout/RadialCluster"/>
    <dgm:cxn modelId="{CBC28053-8F7B-4CAC-BB43-BA1B922F53E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711200" rtl="0">
            <a:lnSpc>
              <a:spcPct val="100000"/>
            </a:lnSpc>
            <a:spcBef>
              <a:spcPct val="0"/>
            </a:spcBef>
            <a:spcAft>
              <a:spcPts val="0"/>
            </a:spcAft>
            <a:buNone/>
          </a:pPr>
          <a:r>
            <a:rPr lang="en-US" sz="1600" kern="12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kern="1200">
            <a:latin typeface="Arial Unicode MS" panose="020B0604020202020204" pitchFamily="34" charset="-128"/>
            <a:ea typeface="Arial Unicode MS" panose="020B0604020202020204" pitchFamily="34" charset="-128"/>
            <a:cs typeface="Arial Unicode MS" panose="020B0604020202020204" pitchFamily="34" charset="-128"/>
          </a:endParaRPr>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latin typeface="+mn-lt"/>
            </a:rPr>
            <a:t>Noting down the </a:t>
          </a:r>
          <a:r>
            <a:rPr lang="vi-VN" sz="1200" b="1" i="1" u="sng" kern="1200">
              <a:latin typeface="+mn-lt"/>
            </a:rPr>
            <a:t>key concepts</a:t>
          </a:r>
          <a:r>
            <a:rPr lang="vi-VN" sz="1200" kern="1200">
              <a:latin typeface="+mn-lt"/>
            </a:rPr>
            <a:t> in the class</a:t>
          </a:r>
          <a:endParaRPr lang="en-US" sz="1200" kern="1200">
            <a:latin typeface="+mn-lt"/>
          </a:endParaRPr>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latin typeface="+mn-lt"/>
            </a:rPr>
            <a:t>Analyze</a:t>
          </a:r>
          <a:r>
            <a:rPr lang="vi-VN" sz="1200" kern="1200">
              <a:latin typeface="+mn-lt"/>
            </a:rPr>
            <a:t> all the examples / code snippets provided</a:t>
          </a:r>
          <a:endParaRPr lang="en-US" sz="1200" kern="1200">
            <a:latin typeface="+mn-lt"/>
          </a:endParaRPr>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latin typeface="+mn-lt"/>
            </a:rPr>
            <a:t>Study and understand the </a:t>
          </a:r>
          <a:r>
            <a:rPr lang="vi-VN" sz="1200" b="1" i="1" u="sng" kern="1200">
              <a:latin typeface="+mn-lt"/>
            </a:rPr>
            <a:t>self study topics</a:t>
          </a:r>
          <a:endParaRPr lang="en-US" sz="1200" b="1" i="1" u="sng" kern="1200">
            <a:latin typeface="+mn-lt"/>
          </a:endParaRPr>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latin typeface="+mn-lt"/>
            </a:rPr>
            <a:t>Completion</a:t>
          </a:r>
          <a:r>
            <a:rPr lang="vi-VN" sz="1200" kern="1200">
              <a:latin typeface="+mn-lt"/>
            </a:rPr>
            <a:t> and </a:t>
          </a:r>
          <a:r>
            <a:rPr lang="vi-VN" sz="1200" b="1" i="1" u="sng" kern="1200">
              <a:latin typeface="+mn-lt"/>
            </a:rPr>
            <a:t>submission</a:t>
          </a:r>
          <a:r>
            <a:rPr lang="vi-VN" sz="1200" kern="1200">
              <a:latin typeface="+mn-lt"/>
            </a:rPr>
            <a:t> of all the assignments, on time</a:t>
          </a:r>
          <a:endParaRPr lang="en-US" sz="1200" kern="1200">
            <a:latin typeface="+mn-lt"/>
          </a:endParaRPr>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latin typeface="+mn-lt"/>
            </a:rPr>
            <a:t>Completion of the </a:t>
          </a:r>
          <a:r>
            <a:rPr lang="vi-VN" sz="1200" b="1" i="1" u="sng" kern="1200">
              <a:latin typeface="+mn-lt"/>
            </a:rPr>
            <a:t>self</a:t>
          </a:r>
          <a:r>
            <a:rPr lang="vi-VN" sz="1200" kern="1200">
              <a:latin typeface="+mn-lt"/>
            </a:rPr>
            <a:t> </a:t>
          </a:r>
          <a:r>
            <a:rPr lang="vi-VN" sz="1200" b="1" i="1" u="sng" kern="1200">
              <a:latin typeface="+mn-lt"/>
            </a:rPr>
            <a:t>review</a:t>
          </a:r>
          <a:r>
            <a:rPr lang="vi-VN" sz="1200" kern="1200">
              <a:latin typeface="+mn-lt"/>
            </a:rPr>
            <a:t> questions in the lab guide</a:t>
          </a:r>
          <a:endParaRPr lang="en-US" sz="1200" kern="1200">
            <a:latin typeface="+mn-lt"/>
          </a:endParaRPr>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latin typeface="+mn-lt"/>
            </a:rPr>
            <a:t>Study</a:t>
          </a:r>
          <a:r>
            <a:rPr lang="vi-VN" sz="1200" kern="1200">
              <a:latin typeface="+mn-lt"/>
            </a:rPr>
            <a:t> and understand all the artifacts</a:t>
          </a:r>
          <a:endParaRPr lang="en-US" sz="1200" kern="1200">
            <a:latin typeface="+mn-lt"/>
          </a:endParaRPr>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latin typeface="+mn-lt"/>
            </a:rPr>
            <a:t>Completion</a:t>
          </a:r>
          <a:r>
            <a:rPr lang="vi-VN" sz="1200" kern="1200">
              <a:latin typeface="+mn-lt"/>
            </a:rPr>
            <a:t> of the project on time inclusive of individual and group activities</a:t>
          </a:r>
          <a:endParaRPr lang="en-US" sz="1200" kern="1200">
            <a:latin typeface="+mn-lt"/>
          </a:endParaRPr>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12-Oct-22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12-Oct-22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46415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C2B4BB-0E22-4E11-9725-6D4D87BAE3DA}" type="slidenum">
              <a:rPr lang="vi-VN" altLang="en-US" smtClean="0"/>
              <a:pPr>
                <a:spcBef>
                  <a:spcPct val="0"/>
                </a:spcBef>
              </a:pPr>
              <a:t>15</a:t>
            </a:fld>
            <a:endParaRPr lang="vi-VN" altLang="en-US"/>
          </a:p>
        </p:txBody>
      </p:sp>
    </p:spTree>
    <p:extLst>
      <p:ext uri="{BB962C8B-B14F-4D97-AF65-F5344CB8AC3E}">
        <p14:creationId xmlns:p14="http://schemas.microsoft.com/office/powerpoint/2010/main" val="211233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17B16-4837-4CC4-90B5-C9315FA9A191}" type="slidenum">
              <a:rPr lang="vi-VN" altLang="en-US" smtClean="0"/>
              <a:pPr>
                <a:spcBef>
                  <a:spcPct val="0"/>
                </a:spcBef>
              </a:pPr>
              <a:t>16</a:t>
            </a:fld>
            <a:endParaRPr lang="vi-VN" altLang="en-US"/>
          </a:p>
        </p:txBody>
      </p:sp>
    </p:spTree>
    <p:extLst>
      <p:ext uri="{BB962C8B-B14F-4D97-AF65-F5344CB8AC3E}">
        <p14:creationId xmlns:p14="http://schemas.microsoft.com/office/powerpoint/2010/main" val="8442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9B706C-A172-425D-BBEC-E2454EF98260}" type="slidenum">
              <a:rPr lang="vi-VN" altLang="en-US" smtClean="0"/>
              <a:pPr>
                <a:spcBef>
                  <a:spcPct val="0"/>
                </a:spcBef>
              </a:pPr>
              <a:t>17</a:t>
            </a:fld>
            <a:endParaRPr lang="vi-VN" altLang="en-US"/>
          </a:p>
        </p:txBody>
      </p:sp>
    </p:spTree>
    <p:extLst>
      <p:ext uri="{BB962C8B-B14F-4D97-AF65-F5344CB8AC3E}">
        <p14:creationId xmlns:p14="http://schemas.microsoft.com/office/powerpoint/2010/main" val="414550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panose="020B0604020202020204" pitchFamily="34" charset="0"/>
                <a:cs typeface="Arial" panose="020B0604020202020204" pitchFamily="34" charset="0"/>
              </a:rPr>
              <a:t>Here, </a:t>
            </a:r>
            <a:r>
              <a:rPr lang="en-US" altLang="en-US" i="1">
                <a:latin typeface="Arial" panose="020B0604020202020204" pitchFamily="34" charset="0"/>
                <a:cs typeface="Arial" panose="020B0604020202020204" pitchFamily="34" charset="0"/>
              </a:rPr>
              <a:t>ExceptionType </a:t>
            </a:r>
            <a:r>
              <a:rPr lang="en-US" altLang="en-US">
                <a:latin typeface="Arial" panose="020B0604020202020204" pitchFamily="34" charset="0"/>
                <a:cs typeface="Arial" panose="020B0604020202020204" pitchFamily="34" charset="0"/>
              </a:rPr>
              <a:t>is the type of exception that has occurred. The remainder of this chapter describes how to apply this framework</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5D6A5F-D60F-4DDE-A347-1618CA4AE50F}" type="slidenum">
              <a:rPr lang="vi-VN" altLang="en-US" smtClean="0"/>
              <a:pPr>
                <a:spcBef>
                  <a:spcPct val="0"/>
                </a:spcBef>
              </a:pPr>
              <a:t>18</a:t>
            </a:fld>
            <a:endParaRPr lang="vi-VN" altLang="en-US"/>
          </a:p>
        </p:txBody>
      </p:sp>
    </p:spTree>
    <p:extLst>
      <p:ext uri="{BB962C8B-B14F-4D97-AF65-F5344CB8AC3E}">
        <p14:creationId xmlns:p14="http://schemas.microsoft.com/office/powerpoint/2010/main" val="325533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B8A5BA-0FA2-4A6C-959A-B2F769A0055D}" type="slidenum">
              <a:rPr lang="vi-VN" altLang="en-US" smtClean="0"/>
              <a:pPr>
                <a:spcBef>
                  <a:spcPct val="0"/>
                </a:spcBef>
              </a:pPr>
              <a:t>19</a:t>
            </a:fld>
            <a:endParaRPr lang="vi-VN" altLang="en-US"/>
          </a:p>
        </p:txBody>
      </p:sp>
    </p:spTree>
    <p:extLst>
      <p:ext uri="{BB962C8B-B14F-4D97-AF65-F5344CB8AC3E}">
        <p14:creationId xmlns:p14="http://schemas.microsoft.com/office/powerpoint/2010/main" val="284353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3DB5F7-4827-4656-8FAC-7689ECE6DC0F}" type="slidenum">
              <a:rPr lang="vi-VN" altLang="en-US" smtClean="0"/>
              <a:pPr>
                <a:spcBef>
                  <a:spcPct val="0"/>
                </a:spcBef>
              </a:pPr>
              <a:t>24</a:t>
            </a:fld>
            <a:endParaRPr lang="vi-VN" altLang="en-US"/>
          </a:p>
        </p:txBody>
      </p:sp>
    </p:spTree>
    <p:extLst>
      <p:ext uri="{BB962C8B-B14F-4D97-AF65-F5344CB8AC3E}">
        <p14:creationId xmlns:p14="http://schemas.microsoft.com/office/powerpoint/2010/main" val="287817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309211-48CA-4118-B278-3612D422ABA0}" type="slidenum">
              <a:rPr lang="vi-VN" altLang="en-US" smtClean="0"/>
              <a:pPr>
                <a:spcBef>
                  <a:spcPct val="0"/>
                </a:spcBef>
              </a:pPr>
              <a:t>25</a:t>
            </a:fld>
            <a:endParaRPr lang="vi-VN" altLang="en-US"/>
          </a:p>
        </p:txBody>
      </p:sp>
    </p:spTree>
    <p:extLst>
      <p:ext uri="{BB962C8B-B14F-4D97-AF65-F5344CB8AC3E}">
        <p14:creationId xmlns:p14="http://schemas.microsoft.com/office/powerpoint/2010/main" val="2827544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2AB864-81BB-47DA-8B0F-F5E16A807F3E}" type="slidenum">
              <a:rPr lang="vi-VN" altLang="en-US" smtClean="0"/>
              <a:pPr>
                <a:spcBef>
                  <a:spcPct val="0"/>
                </a:spcBef>
              </a:pPr>
              <a:t>26</a:t>
            </a:fld>
            <a:endParaRPr lang="vi-VN" altLang="en-US"/>
          </a:p>
        </p:txBody>
      </p:sp>
    </p:spTree>
    <p:extLst>
      <p:ext uri="{BB962C8B-B14F-4D97-AF65-F5344CB8AC3E}">
        <p14:creationId xmlns:p14="http://schemas.microsoft.com/office/powerpoint/2010/main" val="2361659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F0DE49-9CF5-4F91-AE9D-8E63073433B5}" type="slidenum">
              <a:rPr lang="vi-VN" altLang="en-US" smtClean="0"/>
              <a:pPr>
                <a:spcBef>
                  <a:spcPct val="0"/>
                </a:spcBef>
              </a:pPr>
              <a:t>31</a:t>
            </a:fld>
            <a:endParaRPr lang="vi-VN" altLang="en-US"/>
          </a:p>
        </p:txBody>
      </p:sp>
    </p:spTree>
    <p:extLst>
      <p:ext uri="{BB962C8B-B14F-4D97-AF65-F5344CB8AC3E}">
        <p14:creationId xmlns:p14="http://schemas.microsoft.com/office/powerpoint/2010/main" val="51723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B1D768-A51B-4474-8BD6-579F642A6DC4}" type="slidenum">
              <a:rPr lang="vi-VN" altLang="en-US" smtClean="0"/>
              <a:pPr>
                <a:spcBef>
                  <a:spcPct val="0"/>
                </a:spcBef>
              </a:pPr>
              <a:t>32</a:t>
            </a:fld>
            <a:endParaRPr lang="vi-VN" altLang="en-US"/>
          </a:p>
        </p:txBody>
      </p:sp>
    </p:spTree>
    <p:extLst>
      <p:ext uri="{BB962C8B-B14F-4D97-AF65-F5344CB8AC3E}">
        <p14:creationId xmlns:p14="http://schemas.microsoft.com/office/powerpoint/2010/main" val="283832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D31D5B-8F96-4D4C-9A8B-4679F51308AD}" type="slidenum">
              <a:rPr lang="vi-VN" altLang="en-US" smtClean="0"/>
              <a:pPr>
                <a:spcBef>
                  <a:spcPct val="0"/>
                </a:spcBef>
              </a:pPr>
              <a:t>33</a:t>
            </a:fld>
            <a:endParaRPr lang="vi-VN" altLang="en-US"/>
          </a:p>
        </p:txBody>
      </p:sp>
    </p:spTree>
    <p:extLst>
      <p:ext uri="{BB962C8B-B14F-4D97-AF65-F5344CB8AC3E}">
        <p14:creationId xmlns:p14="http://schemas.microsoft.com/office/powerpoint/2010/main" val="3919229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A73667-20C9-4094-BC32-A28BFDFD3069}" type="slidenum">
              <a:rPr lang="vi-VN" altLang="en-US" smtClean="0"/>
              <a:pPr>
                <a:spcBef>
                  <a:spcPct val="0"/>
                </a:spcBef>
              </a:pPr>
              <a:t>34</a:t>
            </a:fld>
            <a:endParaRPr lang="vi-VN" altLang="en-US"/>
          </a:p>
        </p:txBody>
      </p:sp>
    </p:spTree>
    <p:extLst>
      <p:ext uri="{BB962C8B-B14F-4D97-AF65-F5344CB8AC3E}">
        <p14:creationId xmlns:p14="http://schemas.microsoft.com/office/powerpoint/2010/main" val="2466423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1CA2A6-BD9F-4264-AC84-0DF1D4B82D3E}" type="slidenum">
              <a:rPr lang="vi-VN" altLang="en-US" smtClean="0"/>
              <a:pPr>
                <a:spcBef>
                  <a:spcPct val="0"/>
                </a:spcBef>
              </a:pPr>
              <a:t>35</a:t>
            </a:fld>
            <a:endParaRPr lang="vi-VN" altLang="en-US"/>
          </a:p>
        </p:txBody>
      </p:sp>
    </p:spTree>
    <p:extLst>
      <p:ext uri="{BB962C8B-B14F-4D97-AF65-F5344CB8AC3E}">
        <p14:creationId xmlns:p14="http://schemas.microsoft.com/office/powerpoint/2010/main" val="105568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5C4D26-7E58-42D6-AFC4-C009A3DD57FB}" type="slidenum">
              <a:rPr lang="vi-VN" altLang="en-US" smtClean="0"/>
              <a:pPr>
                <a:spcBef>
                  <a:spcPct val="0"/>
                </a:spcBef>
              </a:pPr>
              <a:t>36</a:t>
            </a:fld>
            <a:endParaRPr lang="vi-VN" altLang="en-US"/>
          </a:p>
        </p:txBody>
      </p:sp>
    </p:spTree>
    <p:extLst>
      <p:ext uri="{BB962C8B-B14F-4D97-AF65-F5344CB8AC3E}">
        <p14:creationId xmlns:p14="http://schemas.microsoft.com/office/powerpoint/2010/main" val="1446364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a:t>Noting down the key concepts in the class</a:t>
            </a:r>
          </a:p>
          <a:p>
            <a:pPr marL="342900" indent="-342900" eaLnBrk="1" hangingPunct="1">
              <a:spcBef>
                <a:spcPts val="600"/>
              </a:spcBef>
              <a:buFont typeface="Arial" panose="020B0604020202020204" pitchFamily="34" charset="0"/>
              <a:buChar char="•"/>
              <a:defRPr/>
            </a:pPr>
            <a:r>
              <a:rPr lang="vi-VN" altLang="en-US" sz="200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a:t>Study and understand the self study topics</a:t>
            </a:r>
          </a:p>
          <a:p>
            <a:pPr marL="342900" indent="-342900" eaLnBrk="1" hangingPunct="1">
              <a:spcBef>
                <a:spcPts val="600"/>
              </a:spcBef>
              <a:buFont typeface="Arial" panose="020B0604020202020204" pitchFamily="34" charset="0"/>
              <a:buChar char="•"/>
              <a:defRPr/>
            </a:pPr>
            <a:r>
              <a:rPr lang="vi-VN" altLang="en-US" sz="200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a:t>Taking part in the self assessment activities</a:t>
            </a:r>
          </a:p>
          <a:p>
            <a:pPr marL="342900" indent="-342900" eaLnBrk="1" hangingPunct="1">
              <a:spcBef>
                <a:spcPts val="600"/>
              </a:spcBef>
              <a:buFont typeface="Arial" panose="020B0604020202020204" pitchFamily="34" charset="0"/>
              <a:buChar char="•"/>
              <a:defRPr/>
            </a:pPr>
            <a:r>
              <a:rPr lang="vi-VN" altLang="en-US" sz="2000"/>
              <a:t>Participation in the doubt clearing Sections</a:t>
            </a: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720ED6-4FE4-4B42-A83F-06B276502389}" type="slidenum">
              <a:rPr lang="en-US" altLang="en-US" smtClean="0"/>
              <a:pPr>
                <a:spcBef>
                  <a:spcPct val="0"/>
                </a:spcBef>
              </a:pPr>
              <a:t>3</a:t>
            </a:fld>
            <a:endParaRPr lang="en-US" altLang="en-US"/>
          </a:p>
        </p:txBody>
      </p:sp>
    </p:spTree>
    <p:extLst>
      <p:ext uri="{BB962C8B-B14F-4D97-AF65-F5344CB8AC3E}">
        <p14:creationId xmlns:p14="http://schemas.microsoft.com/office/powerpoint/2010/main" val="150375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computer languages that do not support exception handling, errors must be checked and handled manually—typically through the use of error codes, and so on. This approach is as cumbersome as it is troublesome.</a:t>
            </a:r>
          </a:p>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A75A5F-96CD-4057-A3C3-E83E6B58D4FE}" type="slidenum">
              <a:rPr lang="vi-VN" altLang="en-US" smtClean="0"/>
              <a:pPr>
                <a:spcBef>
                  <a:spcPct val="0"/>
                </a:spcBef>
              </a:pPr>
              <a:t>5</a:t>
            </a:fld>
            <a:endParaRPr lang="vi-VN" altLang="en-US"/>
          </a:p>
        </p:txBody>
      </p:sp>
    </p:spTree>
    <p:extLst>
      <p:ext uri="{BB962C8B-B14F-4D97-AF65-F5344CB8AC3E}">
        <p14:creationId xmlns:p14="http://schemas.microsoft.com/office/powerpoint/2010/main" val="201729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85983E-B7F9-47B1-B3BA-7675C74F5EE8}" type="slidenum">
              <a:rPr lang="vi-VN" altLang="en-US" smtClean="0"/>
              <a:pPr>
                <a:spcBef>
                  <a:spcPct val="0"/>
                </a:spcBef>
              </a:pPr>
              <a:t>7</a:t>
            </a:fld>
            <a:endParaRPr lang="vi-VN" altLang="en-US"/>
          </a:p>
        </p:txBody>
      </p:sp>
    </p:spTree>
    <p:extLst>
      <p:ext uri="{BB962C8B-B14F-4D97-AF65-F5344CB8AC3E}">
        <p14:creationId xmlns:p14="http://schemas.microsoft.com/office/powerpoint/2010/main" val="69462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61A9D1-B4A9-440C-8F04-88395EFAF855}" type="slidenum">
              <a:rPr lang="vi-VN" altLang="en-US" smtClean="0"/>
              <a:pPr>
                <a:spcBef>
                  <a:spcPct val="0"/>
                </a:spcBef>
              </a:pPr>
              <a:t>8</a:t>
            </a:fld>
            <a:endParaRPr lang="vi-VN" altLang="en-US"/>
          </a:p>
        </p:txBody>
      </p:sp>
    </p:spTree>
    <p:extLst>
      <p:ext uri="{BB962C8B-B14F-4D97-AF65-F5344CB8AC3E}">
        <p14:creationId xmlns:p14="http://schemas.microsoft.com/office/powerpoint/2010/main" val="316014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8A3AF0-DF52-4CA4-B587-F403BD706734}" type="slidenum">
              <a:rPr lang="vi-VN" altLang="en-US" smtClean="0"/>
              <a:pPr>
                <a:spcBef>
                  <a:spcPct val="0"/>
                </a:spcBef>
              </a:pPr>
              <a:t>9</a:t>
            </a:fld>
            <a:endParaRPr lang="vi-VN" altLang="en-US"/>
          </a:p>
        </p:txBody>
      </p:sp>
    </p:spTree>
    <p:extLst>
      <p:ext uri="{BB962C8B-B14F-4D97-AF65-F5344CB8AC3E}">
        <p14:creationId xmlns:p14="http://schemas.microsoft.com/office/powerpoint/2010/main" val="814927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exception </a:t>
            </a:r>
            <a:r>
              <a:rPr lang="en-US" dirty="0" err="1"/>
              <a:t>là</a:t>
            </a:r>
            <a:r>
              <a:rPr lang="en-US" dirty="0"/>
              <a:t> </a:t>
            </a:r>
            <a:r>
              <a:rPr lang="en-US" dirty="0" err="1"/>
              <a:t>những</a:t>
            </a:r>
            <a:r>
              <a:rPr lang="en-US" dirty="0"/>
              <a:t> lỗi </a:t>
            </a:r>
            <a:r>
              <a:rPr lang="en-US" dirty="0" err="1"/>
              <a:t>mà</a:t>
            </a:r>
            <a:r>
              <a:rPr lang="en-US" dirty="0"/>
              <a:t> compiler </a:t>
            </a:r>
            <a:r>
              <a:rPr lang="en-US" dirty="0" err="1"/>
              <a:t>bắt</a:t>
            </a:r>
            <a:r>
              <a:rPr lang="en-US" dirty="0"/>
              <a:t> khi viết code và JVM </a:t>
            </a:r>
            <a:r>
              <a:rPr lang="en-US" dirty="0" err="1"/>
              <a:t>bắt</a:t>
            </a:r>
            <a:r>
              <a:rPr lang="en-US" dirty="0"/>
              <a:t> fix khi đang code.</a:t>
            </a:r>
          </a:p>
        </p:txBody>
      </p:sp>
      <p:sp>
        <p:nvSpPr>
          <p:cNvPr id="4" name="Slide Number Placeholder 3"/>
          <p:cNvSpPr>
            <a:spLocks noGrp="1"/>
          </p:cNvSpPr>
          <p:nvPr>
            <p:ph type="sldNum" sz="quarter" idx="5"/>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209983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CDE748-F7AD-46A1-B3F5-5A0A8C991A7E}" type="slidenum">
              <a:rPr lang="vi-VN" altLang="en-US" smtClean="0"/>
              <a:pPr>
                <a:spcBef>
                  <a:spcPct val="0"/>
                </a:spcBef>
              </a:pPr>
              <a:t>13</a:t>
            </a:fld>
            <a:endParaRPr lang="vi-VN" altLang="en-US"/>
          </a:p>
        </p:txBody>
      </p:sp>
    </p:spTree>
    <p:extLst>
      <p:ext uri="{BB962C8B-B14F-4D97-AF65-F5344CB8AC3E}">
        <p14:creationId xmlns:p14="http://schemas.microsoft.com/office/powerpoint/2010/main" val="1892067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313" y="2130425"/>
            <a:ext cx="8073887" cy="1470025"/>
          </a:xfrm>
        </p:spPr>
        <p:txBody>
          <a:bodyPr>
            <a:normAutofit/>
          </a:bodyPr>
          <a:lstStyle>
            <a:lvl1pPr algn="l">
              <a:defRPr sz="3200" b="1">
                <a:solidFill>
                  <a:schemeClr val="accent6">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384313" y="6356350"/>
            <a:ext cx="4616312"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v"/>
              <a:defRPr sz="28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91411" y="6356350"/>
            <a:ext cx="4885414"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22313" y="6340475"/>
            <a:ext cx="4742539"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6361113" y="6340474"/>
            <a:ext cx="2133600"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191410" y="838199"/>
            <a:ext cx="4228189" cy="528637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5325" y="838200"/>
            <a:ext cx="4391024" cy="528637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0" y="0"/>
            <a:ext cx="8038189" cy="667657"/>
          </a:xfrm>
        </p:spPr>
        <p:txBody>
          <a:bodyPr>
            <a:noAutofit/>
          </a:bodyPr>
          <a:lstStyle>
            <a:lvl1pPr algn="l">
              <a:defRPr sz="3600" b="1">
                <a:solidFill>
                  <a:schemeClr val="bg1"/>
                </a:solidFill>
                <a:latin typeface="Candara" panose="020E0502030303020204" pitchFamily="34" charset="0"/>
              </a:defRPr>
            </a:lvl1pPr>
          </a:lstStyle>
          <a:p>
            <a:r>
              <a:rPr lang="en-US"/>
              <a:t>Click to edit Master title style</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411" y="0"/>
            <a:ext cx="7219039" cy="685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91410" y="819150"/>
            <a:ext cx="8704939" cy="5276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762749"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0" y="6356350"/>
            <a:ext cx="474253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eaLnBrk="1" hangingPunct="1">
              <a:defRPr/>
            </a:pPr>
            <a:r>
              <a:rPr lang="en-US" altLang="en-US" sz="3200" b="1">
                <a:solidFill>
                  <a:schemeClr val="accent6">
                    <a:lumMod val="75000"/>
                  </a:schemeClr>
                </a:solidFill>
                <a:cs typeface="Arial" pitchFamily="34" charset="0"/>
              </a:rPr>
              <a:t>EXCEPTION HANDLING</a:t>
            </a:r>
          </a:p>
        </p:txBody>
      </p:sp>
      <p:sp>
        <p:nvSpPr>
          <p:cNvPr id="3" name="Subtitle 2"/>
          <p:cNvSpPr>
            <a:spLocks noGrp="1"/>
          </p:cNvSpPr>
          <p:nvPr>
            <p:ph type="subTitle" idx="1"/>
          </p:nvPr>
        </p:nvSpPr>
        <p:spPr>
          <a:xfrm>
            <a:off x="384313" y="3600450"/>
            <a:ext cx="8073887" cy="2038350"/>
          </a:xfrm>
        </p:spPr>
        <p:txBody>
          <a:bodyPr>
            <a:normAutofit/>
          </a:bodyPr>
          <a:lstStyle/>
          <a:p>
            <a:r>
              <a:rPr lang="en-US"/>
              <a:t>Instructor: </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Hierarchy of Java Exception classes</a:t>
            </a:r>
          </a:p>
        </p:txBody>
      </p:sp>
      <p:sp>
        <p:nvSpPr>
          <p:cNvPr id="3" name="Content Placeholder 2"/>
          <p:cNvSpPr>
            <a:spLocks noGrp="1"/>
          </p:cNvSpPr>
          <p:nvPr>
            <p:ph idx="1"/>
          </p:nvPr>
        </p:nvSpPr>
        <p:spPr/>
        <p:txBody>
          <a:bodyPr>
            <a:normAutofit/>
          </a:bodyPr>
          <a:lstStyle/>
          <a:p>
            <a:pPr algn="just"/>
            <a:r>
              <a:rPr lang="en-GB" sz="2000"/>
              <a:t>The </a:t>
            </a:r>
            <a:r>
              <a:rPr lang="en-GB" sz="2000" b="1"/>
              <a:t>java.lang.Throwable</a:t>
            </a:r>
            <a:r>
              <a:rPr lang="en-GB" sz="2000"/>
              <a:t> class is the root class of Java Exception hierarchy which is inherited by two subclasses: </a:t>
            </a:r>
            <a:r>
              <a:rPr lang="en-GB" sz="2000">
                <a:solidFill>
                  <a:schemeClr val="tx2">
                    <a:lumMod val="60000"/>
                    <a:lumOff val="40000"/>
                  </a:schemeClr>
                </a:solidFill>
              </a:rPr>
              <a:t>Exception</a:t>
            </a:r>
            <a:r>
              <a:rPr lang="en-GB" sz="2000"/>
              <a:t> and </a:t>
            </a:r>
            <a:r>
              <a:rPr lang="en-GB" sz="2000">
                <a:solidFill>
                  <a:schemeClr val="tx2">
                    <a:lumMod val="60000"/>
                    <a:lumOff val="40000"/>
                  </a:schemeClr>
                </a:solidFill>
              </a:rPr>
              <a:t>Error</a:t>
            </a:r>
            <a:r>
              <a:rPr lang="en-GB" sz="2000"/>
              <a:t>. </a:t>
            </a:r>
          </a:p>
          <a:p>
            <a:pPr algn="just"/>
            <a:r>
              <a:rPr lang="en-GB" sz="2000"/>
              <a:t>A hierarchy of Java Exception classes are given below:</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pic>
        <p:nvPicPr>
          <p:cNvPr id="1026"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566" y="1950425"/>
            <a:ext cx="3412867" cy="433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6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Types of Java Exceptions</a:t>
            </a:r>
          </a:p>
        </p:txBody>
      </p:sp>
      <p:sp>
        <p:nvSpPr>
          <p:cNvPr id="3" name="Content Placeholder 2"/>
          <p:cNvSpPr>
            <a:spLocks noGrp="1"/>
          </p:cNvSpPr>
          <p:nvPr>
            <p:ph idx="1"/>
          </p:nvPr>
        </p:nvSpPr>
        <p:spPr/>
        <p:txBody>
          <a:bodyPr>
            <a:normAutofit/>
          </a:bodyPr>
          <a:lstStyle/>
          <a:p>
            <a:pPr algn="just"/>
            <a:r>
              <a:rPr lang="en-GB" sz="2000"/>
              <a:t>There are mainly two types of exceptions: </a:t>
            </a:r>
            <a:r>
              <a:rPr lang="en-GB" sz="2000">
                <a:solidFill>
                  <a:schemeClr val="tx2">
                    <a:lumMod val="60000"/>
                    <a:lumOff val="40000"/>
                  </a:schemeClr>
                </a:solidFill>
              </a:rPr>
              <a:t>checked</a:t>
            </a:r>
            <a:r>
              <a:rPr lang="en-GB" sz="2000"/>
              <a:t> and </a:t>
            </a:r>
            <a:r>
              <a:rPr lang="en-GB" sz="2000">
                <a:solidFill>
                  <a:schemeClr val="tx2">
                    <a:lumMod val="60000"/>
                    <a:lumOff val="40000"/>
                  </a:schemeClr>
                </a:solidFill>
              </a:rPr>
              <a:t>unchecked</a:t>
            </a:r>
            <a:r>
              <a:rPr lang="en-GB" sz="2000"/>
              <a:t>. </a:t>
            </a:r>
          </a:p>
          <a:p>
            <a:pPr algn="just"/>
            <a:r>
              <a:rPr lang="en-GB" sz="2000"/>
              <a:t>Here, an error is considered as the unchecked exception. </a:t>
            </a:r>
          </a:p>
          <a:p>
            <a:pPr algn="just"/>
            <a:r>
              <a:rPr lang="en-GB" sz="2000"/>
              <a:t>According to Oracle, there are three types of exceptions:</a:t>
            </a:r>
          </a:p>
          <a:p>
            <a:pPr lvl="1" algn="just"/>
            <a:r>
              <a:rPr lang="en-GB" sz="1800"/>
              <a:t>Checked Exception</a:t>
            </a:r>
          </a:p>
          <a:p>
            <a:pPr lvl="1" algn="just"/>
            <a:r>
              <a:rPr lang="en-GB" sz="1800"/>
              <a:t>Unchecked Exception</a:t>
            </a:r>
          </a:p>
          <a:p>
            <a:pPr lvl="1" algn="just"/>
            <a:r>
              <a:rPr lang="en-GB" sz="1800"/>
              <a:t>Error</a:t>
            </a:r>
          </a:p>
          <a:p>
            <a:pPr algn="just"/>
            <a:r>
              <a:rPr lang="en-US" sz="2000" b="1"/>
              <a:t>Exception Keywords</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57013783"/>
              </p:ext>
            </p:extLst>
          </p:nvPr>
        </p:nvGraphicFramePr>
        <p:xfrm>
          <a:off x="576831" y="3374254"/>
          <a:ext cx="8328630" cy="2943720"/>
        </p:xfrm>
        <a:graphic>
          <a:graphicData uri="http://schemas.openxmlformats.org/drawingml/2006/table">
            <a:tbl>
              <a:tblPr/>
              <a:tblGrid>
                <a:gridCol w="1056823">
                  <a:extLst>
                    <a:ext uri="{9D8B030D-6E8A-4147-A177-3AD203B41FA5}">
                      <a16:colId xmlns:a16="http://schemas.microsoft.com/office/drawing/2014/main" val="1357527999"/>
                    </a:ext>
                  </a:extLst>
                </a:gridCol>
                <a:gridCol w="7271807">
                  <a:extLst>
                    <a:ext uri="{9D8B030D-6E8A-4147-A177-3AD203B41FA5}">
                      <a16:colId xmlns:a16="http://schemas.microsoft.com/office/drawing/2014/main" val="99884060"/>
                    </a:ext>
                  </a:extLst>
                </a:gridCol>
              </a:tblGrid>
              <a:tr h="341762">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Keyword</a:t>
                      </a:r>
                    </a:p>
                  </a:txBody>
                  <a:tcPr marL="36275" marR="36275" marT="36275" marB="36275" anchor="ctr">
                    <a:lnL w="6350" cap="flat" cmpd="sng" algn="ctr">
                      <a:solidFill>
                        <a:srgbClr val="20ABB9"/>
                      </a:solidFill>
                      <a:prstDash val="solid"/>
                      <a:round/>
                      <a:headEnd type="none" w="med" len="med"/>
                      <a:tailEnd type="none" w="med" len="med"/>
                    </a:lnL>
                    <a:lnR w="6350" cap="flat" cmpd="sng" algn="ctr">
                      <a:solidFill>
                        <a:srgbClr val="20ABB9"/>
                      </a:solidFill>
                      <a:prstDash val="solid"/>
                      <a:round/>
                      <a:headEnd type="none" w="med" len="med"/>
                      <a:tailEnd type="none" w="med" len="med"/>
                    </a:lnR>
                    <a:lnT w="6350" cap="flat" cmpd="sng" algn="ctr">
                      <a:solidFill>
                        <a:srgbClr val="20ABB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Description</a:t>
                      </a:r>
                    </a:p>
                  </a:txBody>
                  <a:tcPr marL="36275" marR="36275" marT="36275" marB="36275" anchor="ctr">
                    <a:lnL w="6350" cap="flat" cmpd="sng" algn="ctr">
                      <a:solidFill>
                        <a:srgbClr val="20ABB9"/>
                      </a:solidFill>
                      <a:prstDash val="solid"/>
                      <a:round/>
                      <a:headEnd type="none" w="med" len="med"/>
                      <a:tailEnd type="none" w="med" len="med"/>
                    </a:lnL>
                    <a:lnR w="6350" cap="flat" cmpd="sng" algn="ctr">
                      <a:solidFill>
                        <a:srgbClr val="20ABB9"/>
                      </a:solidFill>
                      <a:prstDash val="solid"/>
                      <a:round/>
                      <a:headEnd type="none" w="med" len="med"/>
                      <a:tailEnd type="none" w="med" len="med"/>
                    </a:lnR>
                    <a:lnT w="6350" cap="flat" cmpd="sng" algn="ctr">
                      <a:solidFill>
                        <a:srgbClr val="20ABB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05750914"/>
                  </a:ext>
                </a:extLst>
              </a:tr>
              <a:tr h="525881">
                <a:tc>
                  <a:txBody>
                    <a:bodyPr/>
                    <a:lstStyle/>
                    <a:p>
                      <a:pPr algn="l" fontAlgn="t"/>
                      <a:r>
                        <a:rPr lang="en-US" sz="1200">
                          <a:solidFill>
                            <a:srgbClr val="000000"/>
                          </a:solidFill>
                          <a:effectLst/>
                          <a:latin typeface="Arial" panose="020B0604020202020204" pitchFamily="34" charset="0"/>
                          <a:cs typeface="Arial" panose="020B0604020202020204" pitchFamily="34" charset="0"/>
                        </a:rPr>
                        <a:t>try</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The "try" keyword is used to specify a block where we should place exception code. The try block must be followed by either catch or finally. It means, we can't use try block alone.</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0654483"/>
                  </a:ext>
                </a:extLst>
              </a:tr>
              <a:tr h="525881">
                <a:tc>
                  <a:txBody>
                    <a:bodyPr/>
                    <a:lstStyle/>
                    <a:p>
                      <a:pPr algn="l" fontAlgn="t"/>
                      <a:r>
                        <a:rPr lang="en-US" sz="1200">
                          <a:solidFill>
                            <a:srgbClr val="000000"/>
                          </a:solidFill>
                          <a:effectLst/>
                          <a:latin typeface="Arial" panose="020B0604020202020204" pitchFamily="34" charset="0"/>
                          <a:cs typeface="Arial" panose="020B0604020202020204" pitchFamily="34" charset="0"/>
                        </a:rPr>
                        <a:t>catch</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The "catch" block is used to handle the exception. It must be preceded by try block which means we can't use catch block alone. It can be followed by finally block later.</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3676678"/>
                  </a:ext>
                </a:extLst>
              </a:tr>
              <a:tr h="525881">
                <a:tc>
                  <a:txBody>
                    <a:bodyPr/>
                    <a:lstStyle/>
                    <a:p>
                      <a:pPr algn="l" fontAlgn="t"/>
                      <a:r>
                        <a:rPr lang="en-US" sz="1200">
                          <a:solidFill>
                            <a:srgbClr val="000000"/>
                          </a:solidFill>
                          <a:effectLst/>
                          <a:latin typeface="Arial" panose="020B0604020202020204" pitchFamily="34" charset="0"/>
                          <a:cs typeface="Arial" panose="020B0604020202020204" pitchFamily="34" charset="0"/>
                        </a:rPr>
                        <a:t>finally</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The "finally" block is used to execute the important code of the program. It is executed whether an exception is handled or not.</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3154174"/>
                  </a:ext>
                </a:extLst>
              </a:tr>
              <a:tr h="302353">
                <a:tc>
                  <a:txBody>
                    <a:bodyPr/>
                    <a:lstStyle/>
                    <a:p>
                      <a:pPr algn="l" fontAlgn="t"/>
                      <a:r>
                        <a:rPr lang="en-US" sz="1200">
                          <a:solidFill>
                            <a:srgbClr val="000000"/>
                          </a:solidFill>
                          <a:effectLst/>
                          <a:latin typeface="Arial" panose="020B0604020202020204" pitchFamily="34" charset="0"/>
                          <a:cs typeface="Arial" panose="020B0604020202020204" pitchFamily="34" charset="0"/>
                        </a:rPr>
                        <a:t>throw</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The "throw" keyword is used to throw an exception.</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950204"/>
                  </a:ext>
                </a:extLst>
              </a:tr>
              <a:tr h="721962">
                <a:tc>
                  <a:txBody>
                    <a:bodyPr/>
                    <a:lstStyle/>
                    <a:p>
                      <a:pPr algn="l" fontAlgn="t"/>
                      <a:r>
                        <a:rPr lang="en-US" sz="1200">
                          <a:solidFill>
                            <a:srgbClr val="000000"/>
                          </a:solidFill>
                          <a:effectLst/>
                          <a:latin typeface="Arial" panose="020B0604020202020204" pitchFamily="34" charset="0"/>
                          <a:cs typeface="Arial" panose="020B0604020202020204" pitchFamily="34" charset="0"/>
                        </a:rPr>
                        <a:t>throws</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The "throws" keyword is used to declare exceptions. It doesn't throw an exception. It specifies that there may occur an exception in the method. It is always used with method signature.</a:t>
                      </a:r>
                    </a:p>
                  </a:txBody>
                  <a:tcPr marL="24184" marR="24184" marT="24184" marB="2418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9221289"/>
                  </a:ext>
                </a:extLst>
              </a:tr>
            </a:tbl>
          </a:graphicData>
        </a:graphic>
      </p:graphicFrame>
    </p:spTree>
    <p:extLst>
      <p:ext uri="{BB962C8B-B14F-4D97-AF65-F5344CB8AC3E}">
        <p14:creationId xmlns:p14="http://schemas.microsoft.com/office/powerpoint/2010/main" val="5069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Exception handling</a:t>
            </a:r>
            <a:endParaRPr lang="en-US"/>
          </a:p>
        </p:txBody>
      </p:sp>
      <p:sp>
        <p:nvSpPr>
          <p:cNvPr id="7" name="Text Placeholder 6"/>
          <p:cNvSpPr>
            <a:spLocks noGrp="1"/>
          </p:cNvSpPr>
          <p:nvPr>
            <p:ph type="body" idx="1"/>
          </p:nvPr>
        </p:nvSpPr>
        <p:spPr/>
        <p:txBody>
          <a:bodyPr/>
          <a:lstStyle/>
          <a:p>
            <a:r>
              <a:rPr lang="en-GB"/>
              <a:t>Section 2	</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Tree>
    <p:extLst>
      <p:ext uri="{BB962C8B-B14F-4D97-AF65-F5344CB8AC3E}">
        <p14:creationId xmlns:p14="http://schemas.microsoft.com/office/powerpoint/2010/main" val="215481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Exception handling</a:t>
            </a:r>
          </a:p>
        </p:txBody>
      </p:sp>
      <p:sp>
        <p:nvSpPr>
          <p:cNvPr id="3" name="Content Placeholder 2"/>
          <p:cNvSpPr>
            <a:spLocks noGrp="1"/>
          </p:cNvSpPr>
          <p:nvPr>
            <p:ph idx="1"/>
          </p:nvPr>
        </p:nvSpPr>
        <p:spPr/>
        <p:txBody>
          <a:bodyPr>
            <a:normAutofit/>
          </a:bodyPr>
          <a:lstStyle/>
          <a:p>
            <a:pPr algn="just">
              <a:spcBef>
                <a:spcPts val="1200"/>
              </a:spcBef>
            </a:pPr>
            <a:r>
              <a:rPr lang="en-US" altLang="en-US" sz="2000"/>
              <a:t>When an exceptional condition arises, an object representing that exception is created and thrown in the method that caused the error.</a:t>
            </a:r>
          </a:p>
          <a:p>
            <a:pPr algn="just">
              <a:spcBef>
                <a:spcPts val="1200"/>
              </a:spcBef>
            </a:pPr>
            <a:r>
              <a:rPr lang="en-US" altLang="en-US" sz="2000"/>
              <a:t> Java exception handling is managed via five keywords: </a:t>
            </a:r>
            <a:r>
              <a:rPr lang="en-US" altLang="en-US" sz="2000" b="1"/>
              <a:t>try</a:t>
            </a:r>
            <a:r>
              <a:rPr lang="en-US" altLang="en-US" sz="2000"/>
              <a:t>, </a:t>
            </a:r>
            <a:r>
              <a:rPr lang="en-US" altLang="en-US" sz="2000" b="1"/>
              <a:t>catch</a:t>
            </a:r>
            <a:r>
              <a:rPr lang="en-US" altLang="en-US" sz="2000"/>
              <a:t>, </a:t>
            </a:r>
            <a:r>
              <a:rPr lang="en-US" altLang="en-US" sz="2000" b="1"/>
              <a:t>throw</a:t>
            </a:r>
            <a:r>
              <a:rPr lang="en-US" altLang="en-US" sz="2000"/>
              <a:t>, </a:t>
            </a:r>
            <a:r>
              <a:rPr lang="en-US" altLang="en-US" sz="2000" b="1"/>
              <a:t>throws</a:t>
            </a:r>
            <a:r>
              <a:rPr lang="en-US" altLang="en-US" sz="2000"/>
              <a:t>, and </a:t>
            </a:r>
            <a:r>
              <a:rPr lang="en-US" altLang="en-US" sz="2000" b="1"/>
              <a:t>finally</a:t>
            </a:r>
            <a:r>
              <a:rPr lang="en-US" altLang="en-US" sz="2000"/>
              <a:t>.</a:t>
            </a:r>
          </a:p>
          <a:p>
            <a:pPr lvl="1" algn="just">
              <a:spcBef>
                <a:spcPts val="1200"/>
              </a:spcBef>
              <a:buFont typeface="Wingdings" panose="05000000000000000000" pitchFamily="2" charset="2"/>
              <a:buChar char="§"/>
            </a:pPr>
            <a:r>
              <a:rPr lang="en-US" altLang="en-US" sz="2000"/>
              <a:t> Program statements that you want to monitor for exceptions are contained within a </a:t>
            </a:r>
            <a:r>
              <a:rPr lang="en-US" altLang="en-US" sz="2000" b="1"/>
              <a:t>try</a:t>
            </a:r>
            <a:r>
              <a:rPr lang="en-US" altLang="en-US" sz="2000"/>
              <a:t> block.</a:t>
            </a:r>
          </a:p>
          <a:p>
            <a:pPr lvl="1" algn="just">
              <a:spcBef>
                <a:spcPts val="1200"/>
              </a:spcBef>
              <a:buFont typeface="Wingdings" panose="05000000000000000000" pitchFamily="2" charset="2"/>
              <a:buChar char="§"/>
            </a:pPr>
            <a:r>
              <a:rPr lang="en-US" altLang="en-US" sz="2000"/>
              <a:t> Your code can catch this exception (using </a:t>
            </a:r>
            <a:r>
              <a:rPr lang="en-US" altLang="en-US" sz="2000" b="1"/>
              <a:t>catch</a:t>
            </a:r>
            <a:r>
              <a:rPr lang="en-US" altLang="en-US" sz="2000"/>
              <a:t>) and handle it in some rational manner.</a:t>
            </a:r>
          </a:p>
          <a:p>
            <a:pPr lvl="1" algn="just">
              <a:spcBef>
                <a:spcPts val="1200"/>
              </a:spcBef>
              <a:buFont typeface="Wingdings" panose="05000000000000000000" pitchFamily="2" charset="2"/>
              <a:buChar char="§"/>
            </a:pPr>
            <a:r>
              <a:rPr lang="en-US" altLang="en-US" sz="2000"/>
              <a:t> To manually throw an exception, use the keyword </a:t>
            </a:r>
            <a:r>
              <a:rPr lang="en-US" altLang="en-US" sz="2000" b="1"/>
              <a:t>throw</a:t>
            </a:r>
            <a:r>
              <a:rPr lang="en-US" altLang="en-US" sz="2000"/>
              <a:t>. Any exception that is thrown out of a method must be specified as such by a </a:t>
            </a:r>
            <a:r>
              <a:rPr lang="en-US" altLang="en-US" sz="2000" b="1"/>
              <a:t>throws</a:t>
            </a:r>
            <a:r>
              <a:rPr lang="en-US" altLang="en-US" sz="2000"/>
              <a:t> clause. Any code that absolutely must be executed before a method returns is put in a </a:t>
            </a:r>
            <a:r>
              <a:rPr lang="en-US" altLang="en-US" sz="2000" b="1"/>
              <a:t>finally</a:t>
            </a:r>
            <a:r>
              <a:rPr lang="en-US" altLang="en-US" sz="2000"/>
              <a:t> block.</a:t>
            </a:r>
          </a:p>
        </p:txBody>
      </p:sp>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ECC404EF-7A4A-42EE-8EB2-CC7C684AC91E}" type="slidenum">
              <a:rPr lang="vi-VN" altLang="en-US" sz="1200" smtClean="0">
                <a:solidFill>
                  <a:srgbClr val="898989"/>
                </a:solidFill>
              </a:rPr>
              <a:pPr>
                <a:spcBef>
                  <a:spcPct val="0"/>
                </a:spcBef>
                <a:buSzTx/>
                <a:buFontTx/>
                <a:buNone/>
              </a:pPr>
              <a:t>13</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58069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Exception handling</a:t>
            </a:r>
          </a:p>
        </p:txBody>
      </p:sp>
      <p:sp>
        <p:nvSpPr>
          <p:cNvPr id="3" name="Content Placeholder 2"/>
          <p:cNvSpPr>
            <a:spLocks noGrp="1"/>
          </p:cNvSpPr>
          <p:nvPr>
            <p:ph idx="1"/>
          </p:nvPr>
        </p:nvSpPr>
        <p:spPr/>
        <p:txBody>
          <a:bodyPr>
            <a:normAutofit/>
          </a:bodyPr>
          <a:lstStyle/>
          <a:p>
            <a:r>
              <a:rPr lang="en-US" sz="2400"/>
              <a:t>Syntax of Java </a:t>
            </a:r>
            <a:r>
              <a:rPr lang="en-US" sz="2400">
                <a:solidFill>
                  <a:schemeClr val="tx2">
                    <a:lumMod val="60000"/>
                    <a:lumOff val="40000"/>
                  </a:schemeClr>
                </a:solidFill>
              </a:rPr>
              <a:t>try-catch</a:t>
            </a:r>
          </a:p>
          <a:p>
            <a:endParaRPr lang="en-GB" sz="2400"/>
          </a:p>
          <a:p>
            <a:endParaRPr lang="en-GB" sz="2400"/>
          </a:p>
          <a:p>
            <a:endParaRPr lang="en-GB" sz="1400"/>
          </a:p>
          <a:p>
            <a:r>
              <a:rPr lang="en-US" sz="2400"/>
              <a:t>Syntax of </a:t>
            </a:r>
            <a:r>
              <a:rPr lang="en-US" sz="2400">
                <a:solidFill>
                  <a:schemeClr val="tx2">
                    <a:lumMod val="60000"/>
                    <a:lumOff val="40000"/>
                  </a:schemeClr>
                </a:solidFill>
              </a:rPr>
              <a:t>try-finally</a:t>
            </a:r>
            <a:r>
              <a:rPr lang="en-US" sz="2400"/>
              <a:t> block</a:t>
            </a:r>
          </a:p>
          <a:p>
            <a:endParaRPr lang="en-GB" sz="2400"/>
          </a:p>
          <a:p>
            <a:endParaRPr lang="en-GB" sz="2400"/>
          </a:p>
          <a:p>
            <a:endParaRPr lang="en-GB" sz="2400"/>
          </a:p>
          <a:p>
            <a:r>
              <a:rPr lang="en-US" sz="2400"/>
              <a:t>Syntax of </a:t>
            </a:r>
            <a:r>
              <a:rPr lang="en-US" sz="2400">
                <a:solidFill>
                  <a:schemeClr val="tx2">
                    <a:lumMod val="60000"/>
                    <a:lumOff val="40000"/>
                  </a:schemeClr>
                </a:solidFill>
              </a:rPr>
              <a:t>try-catch-finally</a:t>
            </a:r>
            <a:r>
              <a:rPr lang="en-US" sz="2400"/>
              <a:t> block</a:t>
            </a:r>
          </a:p>
          <a:p>
            <a:pPr marL="0" indent="0">
              <a:buNone/>
            </a:pPr>
            <a:endParaRPr lang="en-US" sz="24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6" name="Rectangle 5"/>
          <p:cNvSpPr/>
          <p:nvPr/>
        </p:nvSpPr>
        <p:spPr>
          <a:xfrm>
            <a:off x="2189747" y="1217896"/>
            <a:ext cx="5664468" cy="1092607"/>
          </a:xfrm>
          <a:prstGeom prst="rect">
            <a:avLst/>
          </a:prstGeom>
        </p:spPr>
        <p:txBody>
          <a:bodyPr wrap="square">
            <a:spAutoFit/>
          </a:bodyPr>
          <a:lstStyle/>
          <a:p>
            <a:r>
              <a:rPr lang="en-GB" b="1">
                <a:solidFill>
                  <a:srgbClr val="006699"/>
                </a:solidFill>
                <a:latin typeface="Consolas" panose="020B0609020204030204" pitchFamily="49" charset="0"/>
              </a:rPr>
              <a:t>try</a:t>
            </a:r>
            <a:r>
              <a:rPr lang="en-GB">
                <a:solidFill>
                  <a:srgbClr val="000000"/>
                </a:solidFill>
                <a:latin typeface="Consolas" panose="020B0609020204030204" pitchFamily="49" charset="0"/>
              </a:rPr>
              <a:t>{    </a:t>
            </a:r>
          </a:p>
          <a:p>
            <a:r>
              <a:rPr lang="en-GB">
                <a:solidFill>
                  <a:srgbClr val="008200"/>
                </a:solidFill>
                <a:latin typeface="Consolas" panose="020B0609020204030204" pitchFamily="49" charset="0"/>
              </a:rPr>
              <a:t>//code that may throw an exception</a:t>
            </a:r>
            <a:r>
              <a:rPr lang="en-GB">
                <a:solidFill>
                  <a:srgbClr val="000000"/>
                </a:solidFill>
                <a:latin typeface="Consolas" panose="020B0609020204030204" pitchFamily="49" charset="0"/>
              </a:rPr>
              <a:t> </a:t>
            </a:r>
          </a:p>
          <a:p>
            <a:endParaRPr lang="en-GB" sz="1100">
              <a:solidFill>
                <a:srgbClr val="000000"/>
              </a:solidFill>
              <a:latin typeface="Consolas" panose="020B0609020204030204" pitchFamily="49" charset="0"/>
            </a:endParaRPr>
          </a:p>
          <a:p>
            <a:r>
              <a:rPr lang="en-GB">
                <a:solidFill>
                  <a:srgbClr val="000000"/>
                </a:solidFill>
                <a:latin typeface="Consolas" panose="020B0609020204030204" pitchFamily="49" charset="0"/>
              </a:rPr>
              <a:t>}</a:t>
            </a:r>
            <a:r>
              <a:rPr lang="en-GB" b="1">
                <a:solidFill>
                  <a:srgbClr val="006699"/>
                </a:solidFill>
                <a:latin typeface="Consolas" panose="020B0609020204030204" pitchFamily="49" charset="0"/>
              </a:rPr>
              <a:t>catch</a:t>
            </a:r>
            <a:r>
              <a:rPr lang="en-GB">
                <a:solidFill>
                  <a:srgbClr val="000000"/>
                </a:solidFill>
                <a:latin typeface="Consolas" panose="020B0609020204030204" pitchFamily="49" charset="0"/>
              </a:rPr>
              <a:t>(Exception_Class_Name ref){} </a:t>
            </a:r>
            <a:endParaRPr lang="en-GB" b="0" i="0">
              <a:solidFill>
                <a:srgbClr val="000000"/>
              </a:solidFill>
              <a:effectLst/>
              <a:latin typeface="Consolas" panose="020B0609020204030204" pitchFamily="49" charset="0"/>
            </a:endParaRPr>
          </a:p>
        </p:txBody>
      </p:sp>
      <p:sp>
        <p:nvSpPr>
          <p:cNvPr id="7" name="Rectangle 6"/>
          <p:cNvSpPr/>
          <p:nvPr/>
        </p:nvSpPr>
        <p:spPr>
          <a:xfrm>
            <a:off x="2189747" y="2896753"/>
            <a:ext cx="5664468" cy="1200329"/>
          </a:xfrm>
          <a:prstGeom prst="rect">
            <a:avLst/>
          </a:prstGeom>
        </p:spPr>
        <p:txBody>
          <a:bodyPr wrap="square">
            <a:spAutoFit/>
          </a:bodyPr>
          <a:lstStyle/>
          <a:p>
            <a:r>
              <a:rPr lang="en-GB" b="1">
                <a:solidFill>
                  <a:srgbClr val="006699"/>
                </a:solidFill>
                <a:latin typeface="Consolas" panose="020B0609020204030204" pitchFamily="49" charset="0"/>
              </a:rPr>
              <a:t>try</a:t>
            </a:r>
            <a:r>
              <a:rPr lang="en-GB">
                <a:solidFill>
                  <a:srgbClr val="000000"/>
                </a:solidFill>
                <a:latin typeface="Consolas" panose="020B0609020204030204" pitchFamily="49" charset="0"/>
              </a:rPr>
              <a:t>{    </a:t>
            </a:r>
          </a:p>
          <a:p>
            <a:r>
              <a:rPr lang="en-GB">
                <a:solidFill>
                  <a:srgbClr val="008200"/>
                </a:solidFill>
                <a:latin typeface="Consolas" panose="020B0609020204030204" pitchFamily="49" charset="0"/>
              </a:rPr>
              <a:t>//code that may throw an exception</a:t>
            </a:r>
          </a:p>
          <a:p>
            <a:r>
              <a:rPr lang="en-GB">
                <a:solidFill>
                  <a:srgbClr val="008200"/>
                </a:solidFill>
                <a:latin typeface="Consolas" panose="020B0609020204030204" pitchFamily="49" charset="0"/>
              </a:rPr>
              <a:t>  </a:t>
            </a:r>
            <a:r>
              <a:rPr lang="en-GB">
                <a:solidFill>
                  <a:srgbClr val="000000"/>
                </a:solidFill>
                <a:latin typeface="Consolas" panose="020B0609020204030204" pitchFamily="49" charset="0"/>
              </a:rPr>
              <a:t>  </a:t>
            </a:r>
          </a:p>
          <a:p>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finally </a:t>
            </a:r>
            <a:r>
              <a:rPr lang="en-GB">
                <a:solidFill>
                  <a:srgbClr val="000000"/>
                </a:solidFill>
                <a:latin typeface="Consolas" panose="020B0609020204030204" pitchFamily="49" charset="0"/>
              </a:rPr>
              <a:t>{}    </a:t>
            </a:r>
            <a:endParaRPr lang="en-GB" b="0" i="0">
              <a:solidFill>
                <a:srgbClr val="000000"/>
              </a:solidFill>
              <a:effectLst/>
              <a:latin typeface="Consolas" panose="020B0609020204030204" pitchFamily="49" charset="0"/>
            </a:endParaRPr>
          </a:p>
        </p:txBody>
      </p:sp>
      <p:sp>
        <p:nvSpPr>
          <p:cNvPr id="8" name="Rectangle 7"/>
          <p:cNvSpPr/>
          <p:nvPr/>
        </p:nvSpPr>
        <p:spPr>
          <a:xfrm>
            <a:off x="2189747" y="4671297"/>
            <a:ext cx="5664468" cy="1754326"/>
          </a:xfrm>
          <a:prstGeom prst="rect">
            <a:avLst/>
          </a:prstGeom>
        </p:spPr>
        <p:txBody>
          <a:bodyPr wrap="square">
            <a:spAutoFit/>
          </a:bodyPr>
          <a:lstStyle/>
          <a:p>
            <a:r>
              <a:rPr lang="en-GB" b="1">
                <a:solidFill>
                  <a:srgbClr val="006699"/>
                </a:solidFill>
                <a:latin typeface="Consolas" panose="020B0609020204030204" pitchFamily="49" charset="0"/>
              </a:rPr>
              <a:t>try</a:t>
            </a:r>
            <a:r>
              <a:rPr lang="en-GB">
                <a:solidFill>
                  <a:srgbClr val="000000"/>
                </a:solidFill>
                <a:latin typeface="Consolas" panose="020B0609020204030204" pitchFamily="49" charset="0"/>
              </a:rPr>
              <a:t>{    </a:t>
            </a:r>
          </a:p>
          <a:p>
            <a:r>
              <a:rPr lang="en-GB">
                <a:solidFill>
                  <a:srgbClr val="008200"/>
                </a:solidFill>
                <a:latin typeface="Consolas" panose="020B0609020204030204" pitchFamily="49" charset="0"/>
              </a:rPr>
              <a:t>//code that may throw an exception</a:t>
            </a:r>
          </a:p>
          <a:p>
            <a:r>
              <a:rPr lang="en-GB">
                <a:solidFill>
                  <a:srgbClr val="008200"/>
                </a:solidFill>
                <a:latin typeface="Consolas" panose="020B0609020204030204" pitchFamily="49" charset="0"/>
              </a:rPr>
              <a:t>  </a:t>
            </a:r>
            <a:r>
              <a:rPr lang="en-GB">
                <a:solidFill>
                  <a:srgbClr val="000000"/>
                </a:solidFill>
                <a:latin typeface="Consolas" panose="020B0609020204030204" pitchFamily="49" charset="0"/>
              </a:rPr>
              <a:t>  </a:t>
            </a:r>
          </a:p>
          <a:p>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catch</a:t>
            </a:r>
            <a:r>
              <a:rPr lang="en-GB">
                <a:solidFill>
                  <a:srgbClr val="000000"/>
                </a:solidFill>
                <a:latin typeface="Consolas" panose="020B0609020204030204" pitchFamily="49" charset="0"/>
              </a:rPr>
              <a:t>(Exception_Class_Name ref){</a:t>
            </a:r>
          </a:p>
          <a:p>
            <a:endParaRPr lang="en-GB" sz="1400">
              <a:solidFill>
                <a:srgbClr val="000000"/>
              </a:solidFill>
              <a:latin typeface="Consolas" panose="020B0609020204030204" pitchFamily="49" charset="0"/>
            </a:endParaRPr>
          </a:p>
          <a:p>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finally </a:t>
            </a:r>
            <a:r>
              <a:rPr lang="en-GB">
                <a:solidFill>
                  <a:srgbClr val="000000"/>
                </a:solidFill>
                <a:latin typeface="Consolas" panose="020B0609020204030204" pitchFamily="49" charset="0"/>
              </a:rPr>
              <a:t>{}    </a:t>
            </a:r>
            <a:endParaRPr lang="en-GB"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975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Exception handling</a:t>
            </a:r>
            <a:endParaRPr lang="en-US" sz="2400">
              <a:solidFill>
                <a:schemeClr val="tx1"/>
              </a:solidFill>
            </a:endParaRPr>
          </a:p>
        </p:txBody>
      </p:sp>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FB2270A8-704C-46D6-BE18-E080213E87D8}" type="slidenum">
              <a:rPr lang="vi-VN" altLang="en-US" sz="1200" smtClean="0">
                <a:solidFill>
                  <a:srgbClr val="898989"/>
                </a:solidFill>
              </a:rPr>
              <a:pPr>
                <a:spcBef>
                  <a:spcPct val="0"/>
                </a:spcBef>
                <a:buSzTx/>
                <a:buFontTx/>
                <a:buNone/>
              </a:pPr>
              <a:t>15</a:t>
            </a:fld>
            <a:endParaRPr lang="vi-VN" altLang="en-US" sz="1200">
              <a:solidFill>
                <a:srgbClr val="898989"/>
              </a:solidFill>
            </a:endParaRPr>
          </a:p>
        </p:txBody>
      </p:sp>
      <p:sp>
        <p:nvSpPr>
          <p:cNvPr id="32772" name="TextBox 8"/>
          <p:cNvSpPr txBox="1">
            <a:spLocks noChangeArrowheads="1"/>
          </p:cNvSpPr>
          <p:nvPr/>
        </p:nvSpPr>
        <p:spPr bwMode="auto">
          <a:xfrm>
            <a:off x="304800" y="1143000"/>
            <a:ext cx="8839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 typeface="Wingdings" panose="05000000000000000000" pitchFamily="2" charset="2"/>
              <a:buChar char="ü"/>
            </a:pPr>
            <a:endParaRPr lang="en-US" altLang="en-US" sz="2200"/>
          </a:p>
        </p:txBody>
      </p:sp>
      <p:pic>
        <p:nvPicPr>
          <p:cNvPr id="32773" name="Picture 5" descr="http://etutorials.org/shared/images/tutorials/tutorial_161/05fig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27" y="815741"/>
            <a:ext cx="7990217" cy="468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72023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Solution for Example 1</a:t>
            </a:r>
            <a:endParaRPr lang="en-US" sz="2400">
              <a:solidFill>
                <a:schemeClr val="tx1"/>
              </a:solidFill>
            </a:endParaRPr>
          </a:p>
        </p:txBody>
      </p:sp>
      <p:sp>
        <p:nvSpPr>
          <p:cNvPr id="3" name="Content Placeholder 2"/>
          <p:cNvSpPr>
            <a:spLocks noGrp="1"/>
          </p:cNvSpPr>
          <p:nvPr>
            <p:ph idx="1"/>
          </p:nvPr>
        </p:nvSpPr>
        <p:spPr>
          <a:xfrm>
            <a:off x="191411" y="858078"/>
            <a:ext cx="8687546" cy="5383696"/>
          </a:xfrm>
        </p:spPr>
        <p:txBody>
          <a:bodyPr/>
          <a:lstStyle/>
          <a:p>
            <a:pPr>
              <a:spcBef>
                <a:spcPts val="300"/>
              </a:spcBef>
              <a:buFont typeface="Wingdings" panose="05000000000000000000" pitchFamily="2" charset="2"/>
              <a:buChar char="ü"/>
            </a:pPr>
            <a:r>
              <a:rPr lang="en-US" altLang="en-US" sz="2200" b="1" dirty="0"/>
              <a:t> Solution ex1:</a:t>
            </a:r>
          </a:p>
          <a:p>
            <a:pPr>
              <a:spcBef>
                <a:spcPts val="300"/>
              </a:spcBef>
              <a:buNone/>
            </a:pPr>
            <a:endParaRPr lang="en-US" altLang="en-US" sz="1200" dirty="0"/>
          </a:p>
          <a:p>
            <a:pPr lvl="1">
              <a:spcBef>
                <a:spcPts val="300"/>
              </a:spcBef>
              <a:buNone/>
            </a:pPr>
            <a:r>
              <a:rPr lang="en-US" altLang="en-US" sz="2000" b="1" dirty="0">
                <a:solidFill>
                  <a:srgbClr val="7F0055"/>
                </a:solidFill>
                <a:latin typeface="Consolas" panose="020B0609020204030204" pitchFamily="49" charset="0"/>
              </a:rPr>
              <a:t>try </a:t>
            </a:r>
            <a:r>
              <a:rPr lang="en-US" altLang="en-US" sz="2000" b="1" dirty="0">
                <a:solidFill>
                  <a:srgbClr val="000000"/>
                </a:solidFill>
                <a:latin typeface="Consolas" panose="020B0609020204030204" pitchFamily="49" charset="0"/>
              </a:rPr>
              <a:t>{</a:t>
            </a:r>
          </a:p>
          <a:p>
            <a:pPr lvl="2">
              <a:spcBef>
                <a:spcPts val="300"/>
              </a:spcBef>
              <a:buNone/>
            </a:pPr>
            <a:r>
              <a:rPr lang="en-US" altLang="en-US" dirty="0">
                <a:solidFill>
                  <a:srgbClr val="000000"/>
                </a:solidFill>
                <a:latin typeface="Consolas" panose="020B0609020204030204" pitchFamily="49" charset="0"/>
              </a:rPr>
              <a:t>side = </a:t>
            </a:r>
            <a:r>
              <a:rPr lang="en-US" altLang="en-US" dirty="0" err="1">
                <a:solidFill>
                  <a:srgbClr val="000000"/>
                </a:solidFill>
                <a:latin typeface="Consolas" panose="020B0609020204030204" pitchFamily="49" charset="0"/>
              </a:rPr>
              <a:t>scnr.nextDouble</a:t>
            </a:r>
            <a:r>
              <a:rPr lang="en-US" altLang="en-US" dirty="0">
                <a:solidFill>
                  <a:srgbClr val="000000"/>
                </a:solidFill>
                <a:latin typeface="Consolas" panose="020B0609020204030204" pitchFamily="49" charset="0"/>
              </a:rPr>
              <a:t>();</a:t>
            </a:r>
          </a:p>
          <a:p>
            <a:pPr lvl="2">
              <a:spcBef>
                <a:spcPts val="300"/>
              </a:spcBef>
              <a:buNone/>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a:t>
            </a:r>
            <a:r>
              <a:rPr lang="en-US" altLang="en-US" i="1" dirty="0" err="1">
                <a:solidFill>
                  <a:srgbClr val="2A00FF"/>
                </a:solidFill>
                <a:latin typeface="Consolas" panose="020B0609020204030204" pitchFamily="49" charset="0"/>
              </a:rPr>
              <a:t>nSquare</a:t>
            </a:r>
            <a:r>
              <a:rPr lang="en-US" altLang="en-US" i="1" dirty="0">
                <a:solidFill>
                  <a:srgbClr val="2A00FF"/>
                </a:solidFill>
                <a:latin typeface="Consolas" panose="020B0609020204030204" pitchFamily="49" charset="0"/>
              </a:rPr>
              <a:t> Characteristics"</a:t>
            </a:r>
            <a:r>
              <a:rPr lang="en-US" altLang="en-US" i="1" dirty="0">
                <a:solidFill>
                  <a:srgbClr val="000000"/>
                </a:solidFill>
                <a:latin typeface="Consolas" panose="020B0609020204030204" pitchFamily="49" charset="0"/>
              </a:rPr>
              <a:t>);</a:t>
            </a:r>
          </a:p>
          <a:p>
            <a:pPr lvl="2">
              <a:spcBef>
                <a:spcPts val="300"/>
              </a:spcBef>
              <a:buNone/>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"Side: %.2f\n"</a:t>
            </a:r>
            <a:r>
              <a:rPr lang="en-US" altLang="en-US" i="1" dirty="0">
                <a:solidFill>
                  <a:srgbClr val="000000"/>
                </a:solidFill>
                <a:latin typeface="Consolas" panose="020B0609020204030204" pitchFamily="49" charset="0"/>
              </a:rPr>
              <a:t>, side);</a:t>
            </a:r>
          </a:p>
          <a:p>
            <a:pPr lvl="2">
              <a:spcBef>
                <a:spcPts val="300"/>
              </a:spcBef>
              <a:buNone/>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"Perimeter: %.2f\n"</a:t>
            </a:r>
            <a:r>
              <a:rPr lang="en-US" altLang="en-US" i="1" dirty="0">
                <a:solidFill>
                  <a:srgbClr val="000000"/>
                </a:solidFill>
                <a:latin typeface="Consolas" panose="020B0609020204030204" pitchFamily="49" charset="0"/>
              </a:rPr>
              <a:t>, side * 4);</a:t>
            </a:r>
          </a:p>
          <a:p>
            <a:pPr lvl="1">
              <a:spcBef>
                <a:spcPts val="300"/>
              </a:spcBef>
              <a:buNone/>
            </a:pPr>
            <a:r>
              <a:rPr lang="en-US" altLang="en-US" sz="2000" dirty="0">
                <a:solidFill>
                  <a:srgbClr val="000000"/>
                </a:solidFill>
                <a:latin typeface="Consolas" panose="020B0609020204030204" pitchFamily="49" charset="0"/>
              </a:rPr>
              <a:t>}</a:t>
            </a:r>
          </a:p>
          <a:p>
            <a:pPr lvl="1">
              <a:spcBef>
                <a:spcPts val="300"/>
              </a:spcBef>
              <a:buNone/>
            </a:pPr>
            <a:r>
              <a:rPr lang="en-US" altLang="en-US" sz="2000" b="1" dirty="0">
                <a:solidFill>
                  <a:srgbClr val="7F0055"/>
                </a:solidFill>
                <a:latin typeface="Consolas" panose="020B0609020204030204" pitchFamily="49" charset="0"/>
              </a:rPr>
              <a:t>catch</a:t>
            </a:r>
            <a:r>
              <a:rPr lang="en-US" altLang="en-US" sz="2000" b="1" dirty="0">
                <a:solidFill>
                  <a:srgbClr val="000000"/>
                </a:solidFill>
                <a:latin typeface="Consolas" panose="020B0609020204030204" pitchFamily="49" charset="0"/>
              </a:rPr>
              <a:t>(</a:t>
            </a:r>
            <a:r>
              <a:rPr lang="en-US" altLang="en-US" sz="2000" b="1" dirty="0" err="1">
                <a:solidFill>
                  <a:srgbClr val="000000"/>
                </a:solidFill>
                <a:latin typeface="Consolas" panose="020B0609020204030204" pitchFamily="49" charset="0"/>
              </a:rPr>
              <a:t>InputMismatchException</a:t>
            </a:r>
            <a:r>
              <a:rPr lang="en-US" altLang="en-US" sz="2000" b="1" dirty="0">
                <a:solidFill>
                  <a:srgbClr val="000000"/>
                </a:solidFill>
                <a:latin typeface="Consolas" panose="020B0609020204030204" pitchFamily="49" charset="0"/>
              </a:rPr>
              <a:t> ex) </a:t>
            </a:r>
            <a:r>
              <a:rPr lang="en-US" altLang="en-US" sz="2000" dirty="0">
                <a:solidFill>
                  <a:srgbClr val="000000"/>
                </a:solidFill>
                <a:latin typeface="Consolas" panose="020B0609020204030204" pitchFamily="49" charset="0"/>
              </a:rPr>
              <a:t>{</a:t>
            </a:r>
          </a:p>
          <a:p>
            <a:pPr lvl="1">
              <a:spcBef>
                <a:spcPts val="300"/>
              </a:spcBef>
              <a:buNone/>
            </a:pP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System.</a:t>
            </a:r>
            <a:r>
              <a:rPr lang="en-US" altLang="en-US" sz="2000" i="1" dirty="0" err="1">
                <a:solidFill>
                  <a:srgbClr val="0000C0"/>
                </a:solidFill>
                <a:latin typeface="Consolas" panose="020B0609020204030204" pitchFamily="49" charset="0"/>
              </a:rPr>
              <a:t>out</a:t>
            </a:r>
            <a:r>
              <a:rPr lang="en-US" altLang="en-US" sz="2000" i="1" dirty="0" err="1">
                <a:solidFill>
                  <a:srgbClr val="000000"/>
                </a:solidFill>
                <a:latin typeface="Consolas" panose="020B0609020204030204" pitchFamily="49" charset="0"/>
              </a:rPr>
              <a:t>.println</a:t>
            </a:r>
            <a:r>
              <a:rPr lang="en-US" altLang="en-US" sz="2000" i="1" dirty="0">
                <a:solidFill>
                  <a:srgbClr val="000000"/>
                </a:solidFill>
                <a:latin typeface="Consolas" panose="020B0609020204030204" pitchFamily="49" charset="0"/>
              </a:rPr>
              <a:t>(</a:t>
            </a:r>
            <a:r>
              <a:rPr lang="en-US" altLang="en-US" sz="2000" i="1" dirty="0" err="1">
                <a:solidFill>
                  <a:srgbClr val="000000"/>
                </a:solidFill>
                <a:latin typeface="Consolas" panose="020B0609020204030204" pitchFamily="49" charset="0"/>
              </a:rPr>
              <a:t>ex.getMessage</a:t>
            </a:r>
            <a:r>
              <a:rPr lang="en-US" altLang="en-US" sz="2000" i="1" dirty="0">
                <a:solidFill>
                  <a:srgbClr val="000000"/>
                </a:solidFill>
                <a:latin typeface="Consolas" panose="020B0609020204030204" pitchFamily="49" charset="0"/>
              </a:rPr>
              <a:t>());</a:t>
            </a:r>
          </a:p>
          <a:p>
            <a:pPr lvl="1">
              <a:spcBef>
                <a:spcPts val="300"/>
              </a:spcBef>
              <a:buNone/>
            </a:pPr>
            <a:r>
              <a:rPr lang="en-US" altLang="en-US" sz="2000" i="1" dirty="0">
                <a:solidFill>
                  <a:srgbClr val="000000"/>
                </a:solidFill>
                <a:latin typeface="Consolas" panose="020B0609020204030204" pitchFamily="49" charset="0"/>
              </a:rPr>
              <a:t>	</a:t>
            </a:r>
            <a:r>
              <a:rPr lang="en-US" altLang="en-US" sz="1800" dirty="0">
                <a:solidFill>
                  <a:srgbClr val="008000"/>
                </a:solidFill>
                <a:latin typeface="Courier New" panose="02070309020205020404" pitchFamily="49" charset="0"/>
                <a:cs typeface="Courier New" panose="02070309020205020404" pitchFamily="49" charset="0"/>
              </a:rPr>
              <a:t>// method get message</a:t>
            </a:r>
          </a:p>
          <a:p>
            <a:pPr lvl="1">
              <a:spcBef>
                <a:spcPts val="300"/>
              </a:spcBef>
              <a:buNone/>
            </a:pPr>
            <a:r>
              <a:rPr lang="en-US" altLang="en-US" sz="2000" dirty="0">
                <a:solidFill>
                  <a:srgbClr val="000000"/>
                </a:solidFill>
                <a:latin typeface="Consolas" panose="020B0609020204030204" pitchFamily="49" charset="0"/>
              </a:rPr>
              <a:t>}</a:t>
            </a:r>
            <a:endParaRPr lang="en-US" altLang="en-US" sz="2000" dirty="0"/>
          </a:p>
          <a:p>
            <a:pPr>
              <a:spcBef>
                <a:spcPts val="300"/>
              </a:spcBef>
              <a:buNone/>
            </a:pPr>
            <a:endParaRPr lang="en-US" altLang="en-US" sz="2200" dirty="0"/>
          </a:p>
          <a:p>
            <a:endParaRPr lang="en-US" dirty="0"/>
          </a:p>
        </p:txBody>
      </p:sp>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B08DEBB3-04BB-4FBF-8D93-5B4C9BEEDBC6}" type="slidenum">
              <a:rPr lang="vi-VN" altLang="en-US" sz="1200" smtClean="0">
                <a:solidFill>
                  <a:srgbClr val="898989"/>
                </a:solidFill>
              </a:rPr>
              <a:pPr>
                <a:spcBef>
                  <a:spcPct val="0"/>
                </a:spcBef>
                <a:buSzTx/>
                <a:buFontTx/>
                <a:buNone/>
              </a:pPr>
              <a:t>16</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785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Solition for Example 2</a:t>
            </a:r>
            <a:endParaRPr lang="en-US" sz="3200">
              <a:solidFill>
                <a:schemeClr val="tx1"/>
              </a:solidFill>
            </a:endParaRPr>
          </a:p>
        </p:txBody>
      </p:sp>
      <p:sp>
        <p:nvSpPr>
          <p:cNvPr id="3" name="Content Placeholder 2"/>
          <p:cNvSpPr>
            <a:spLocks noGrp="1"/>
          </p:cNvSpPr>
          <p:nvPr>
            <p:ph idx="1"/>
          </p:nvPr>
        </p:nvSpPr>
        <p:spPr/>
        <p:txBody>
          <a:bodyPr/>
          <a:lstStyle/>
          <a:p>
            <a:pPr>
              <a:spcBef>
                <a:spcPts val="300"/>
              </a:spcBef>
              <a:buFont typeface="Wingdings" panose="05000000000000000000" pitchFamily="2" charset="2"/>
              <a:buChar char="ü"/>
            </a:pPr>
            <a:r>
              <a:rPr lang="en-US" altLang="en-US" sz="2200" b="1" dirty="0"/>
              <a:t> Solution ex2:</a:t>
            </a:r>
          </a:p>
          <a:p>
            <a:pPr>
              <a:spcBef>
                <a:spcPts val="300"/>
              </a:spcBef>
              <a:buNone/>
            </a:pPr>
            <a:endParaRPr lang="en-US" altLang="en-US" sz="1200" dirty="0"/>
          </a:p>
          <a:p>
            <a:pPr lvl="1">
              <a:spcBef>
                <a:spcPct val="0"/>
              </a:spcBef>
              <a:buNone/>
            </a:pPr>
            <a:r>
              <a:rPr lang="en-US" altLang="en-US" sz="2000" b="1" dirty="0">
                <a:solidFill>
                  <a:srgbClr val="7F0055"/>
                </a:solidFill>
                <a:latin typeface="Consolas" panose="020B0609020204030204" pitchFamily="49" charset="0"/>
              </a:rPr>
              <a:t>public</a:t>
            </a: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static</a:t>
            </a: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void</a:t>
            </a:r>
            <a:r>
              <a:rPr lang="en-US" altLang="en-US" sz="2000" b="1" dirty="0">
                <a:solidFill>
                  <a:srgbClr val="000000"/>
                </a:solidFill>
                <a:latin typeface="Consolas" panose="020B0609020204030204" pitchFamily="49" charset="0"/>
              </a:rPr>
              <a:t> main(String[] </a:t>
            </a:r>
            <a:r>
              <a:rPr lang="en-US" altLang="en-US" sz="2000" b="1" dirty="0" err="1">
                <a:solidFill>
                  <a:srgbClr val="000000"/>
                </a:solidFill>
                <a:latin typeface="Consolas" panose="020B0609020204030204" pitchFamily="49" charset="0"/>
              </a:rPr>
              <a:t>args</a:t>
            </a:r>
            <a:r>
              <a:rPr lang="en-US" altLang="en-US" sz="2000" b="1" dirty="0">
                <a:solidFill>
                  <a:srgbClr val="000000"/>
                </a:solidFill>
                <a:latin typeface="Consolas" panose="020B0609020204030204" pitchFamily="49" charset="0"/>
              </a:rPr>
              <a:t>) {</a:t>
            </a:r>
          </a:p>
          <a:p>
            <a:pPr lvl="2">
              <a:spcBef>
                <a:spcPct val="0"/>
              </a:spcBef>
              <a:buNone/>
            </a:pPr>
            <a:r>
              <a:rPr lang="pl-PL" altLang="en-US" b="1" dirty="0">
                <a:solidFill>
                  <a:srgbClr val="7F0055"/>
                </a:solidFill>
                <a:latin typeface="Consolas" panose="020B0609020204030204" pitchFamily="49" charset="0"/>
              </a:rPr>
              <a:t>int</a:t>
            </a:r>
            <a:r>
              <a:rPr lang="pl-PL" altLang="en-US" b="1" dirty="0">
                <a:solidFill>
                  <a:srgbClr val="000000"/>
                </a:solidFill>
                <a:latin typeface="Consolas" panose="020B0609020204030204" pitchFamily="49" charset="0"/>
              </a:rPr>
              <a:t> x = 0, z = 5;</a:t>
            </a:r>
          </a:p>
          <a:p>
            <a:pPr lvl="2">
              <a:spcBef>
                <a:spcPct val="0"/>
              </a:spcBef>
              <a:buNone/>
            </a:pP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j = 3;</a:t>
            </a:r>
          </a:p>
          <a:p>
            <a:pPr lvl="2">
              <a:spcBef>
                <a:spcPct val="0"/>
              </a:spcBef>
              <a:buNone/>
            </a:pP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ar</a:t>
            </a:r>
            <a:r>
              <a:rPr lang="en-US" altLang="en-US" b="1" dirty="0">
                <a:solidFill>
                  <a:srgbClr val="000000"/>
                </a:solidFill>
                <a:latin typeface="Consolas" panose="020B0609020204030204" pitchFamily="49" charset="0"/>
              </a:rPr>
              <a: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[j];</a:t>
            </a:r>
          </a:p>
          <a:p>
            <a:pPr lvl="2">
              <a:spcBef>
                <a:spcPct val="0"/>
              </a:spcBef>
              <a:buNone/>
            </a:pPr>
            <a:r>
              <a:rPr lang="en-US" altLang="en-US" b="1" dirty="0">
                <a:solidFill>
                  <a:srgbClr val="7F0055"/>
                </a:solidFill>
                <a:latin typeface="Consolas" panose="020B0609020204030204" pitchFamily="49" charset="0"/>
              </a:rPr>
              <a:t>try</a:t>
            </a:r>
            <a:r>
              <a:rPr lang="en-US" altLang="en-US" b="1" dirty="0">
                <a:solidFill>
                  <a:srgbClr val="000000"/>
                </a:solidFill>
                <a:latin typeface="Consolas" panose="020B0609020204030204" pitchFamily="49" charset="0"/>
              </a:rPr>
              <a:t> {</a:t>
            </a:r>
          </a:p>
          <a:p>
            <a:pPr lvl="3">
              <a:spcBef>
                <a:spcPct val="0"/>
              </a:spcBef>
              <a:buNone/>
            </a:pPr>
            <a:r>
              <a:rPr lang="en-US" altLang="en-US" sz="2000" b="1" dirty="0">
                <a:solidFill>
                  <a:srgbClr val="7F0055"/>
                </a:solidFill>
                <a:latin typeface="Consolas" panose="020B0609020204030204" pitchFamily="49" charset="0"/>
              </a:rPr>
              <a:t>int</a:t>
            </a:r>
            <a:r>
              <a:rPr lang="en-US" altLang="en-US" sz="2000" b="1" dirty="0">
                <a:solidFill>
                  <a:srgbClr val="000000"/>
                </a:solidFill>
                <a:latin typeface="Consolas" panose="020B0609020204030204" pitchFamily="49" charset="0"/>
              </a:rPr>
              <a:t> y = z / x;</a:t>
            </a:r>
          </a:p>
          <a:p>
            <a:pPr lvl="3">
              <a:spcBef>
                <a:spcPct val="0"/>
              </a:spcBef>
              <a:buNone/>
            </a:pPr>
            <a:r>
              <a:rPr lang="en-US" altLang="en-US" sz="2000" dirty="0" err="1">
                <a:solidFill>
                  <a:srgbClr val="000000"/>
                </a:solidFill>
                <a:latin typeface="Consolas" panose="020B0609020204030204" pitchFamily="49" charset="0"/>
              </a:rPr>
              <a:t>ar</a:t>
            </a:r>
            <a:r>
              <a:rPr lang="en-US" altLang="en-US" sz="2000" dirty="0">
                <a:solidFill>
                  <a:srgbClr val="000000"/>
                </a:solidFill>
                <a:latin typeface="Consolas" panose="020B0609020204030204" pitchFamily="49" charset="0"/>
              </a:rPr>
              <a:t>[j] = 5;</a:t>
            </a:r>
          </a:p>
          <a:p>
            <a:pPr lvl="3">
              <a:spcBef>
                <a:spcPct val="0"/>
              </a:spcBef>
              <a:buNone/>
            </a:pPr>
            <a:endParaRPr lang="en-US" altLang="en-US" sz="2000" dirty="0">
              <a:latin typeface="Consolas" panose="020B0609020204030204" pitchFamily="49" charset="0"/>
            </a:endParaRPr>
          </a:p>
          <a:p>
            <a:pPr lvl="3">
              <a:spcBef>
                <a:spcPct val="0"/>
              </a:spcBef>
              <a:buNone/>
            </a:pPr>
            <a:r>
              <a:rPr lang="en-US" altLang="en-US" sz="2000" dirty="0" err="1">
                <a:solidFill>
                  <a:srgbClr val="000000"/>
                </a:solidFill>
                <a:latin typeface="Consolas" panose="020B0609020204030204" pitchFamily="49" charset="0"/>
              </a:rPr>
              <a:t>BufferedReader</a:t>
            </a:r>
            <a:r>
              <a:rPr lang="en-US" altLang="en-US" sz="2000" dirty="0">
                <a:solidFill>
                  <a:srgbClr val="000000"/>
                </a:solidFill>
                <a:latin typeface="Consolas" panose="020B0609020204030204" pitchFamily="49" charset="0"/>
              </a:rPr>
              <a:t> input = </a:t>
            </a:r>
            <a:r>
              <a:rPr lang="en-US" altLang="en-US" sz="2000" b="1" dirty="0">
                <a:solidFill>
                  <a:srgbClr val="7F0055"/>
                </a:solidFill>
                <a:latin typeface="Consolas" panose="020B0609020204030204" pitchFamily="49" charset="0"/>
              </a:rPr>
              <a:t>new</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BufferedReader</a:t>
            </a:r>
            <a:r>
              <a:rPr lang="en-US" altLang="en-US" sz="2000" b="1" dirty="0">
                <a:solidFill>
                  <a:srgbClr val="000000"/>
                </a:solidFill>
                <a:latin typeface="Consolas" panose="020B0609020204030204" pitchFamily="49" charset="0"/>
              </a:rPr>
              <a:t>(</a:t>
            </a:r>
            <a:r>
              <a:rPr lang="en-US" altLang="en-US" sz="2000" b="1" dirty="0">
                <a:solidFill>
                  <a:srgbClr val="7F0055"/>
                </a:solidFill>
                <a:latin typeface="Consolas" panose="020B0609020204030204" pitchFamily="49" charset="0"/>
              </a:rPr>
              <a:t>new</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FileReader</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"a.txt"</a:t>
            </a:r>
            <a:r>
              <a:rPr lang="en-US" altLang="en-US" sz="2000" b="1" dirty="0">
                <a:solidFill>
                  <a:srgbClr val="000000"/>
                </a:solidFill>
                <a:latin typeface="Consolas" panose="020B0609020204030204" pitchFamily="49" charset="0"/>
              </a:rPr>
              <a:t>));</a:t>
            </a:r>
          </a:p>
          <a:p>
            <a:pPr lvl="2">
              <a:spcBef>
                <a:spcPct val="0"/>
              </a:spcBef>
              <a:buNone/>
            </a:pPr>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catch</a:t>
            </a:r>
            <a:r>
              <a:rPr lang="en-US" altLang="en-US" b="1" dirty="0">
                <a:solidFill>
                  <a:srgbClr val="000000"/>
                </a:solidFill>
                <a:latin typeface="Consolas" panose="020B0609020204030204" pitchFamily="49" charset="0"/>
              </a:rPr>
              <a:t> (Exception ex) {</a:t>
            </a:r>
          </a:p>
          <a:p>
            <a:pPr lvl="2">
              <a:spcBef>
                <a:spcPct val="0"/>
              </a:spcBef>
              <a:buNone/>
            </a:pPr>
            <a:r>
              <a:rPr lang="en-US" altLang="en-US" b="1" dirty="0">
                <a:solidFill>
                  <a:srgbClr val="000000"/>
                </a:solidFill>
                <a:latin typeface="Consolas" panose="020B0609020204030204" pitchFamily="49" charset="0"/>
              </a:rPr>
              <a:t>	</a:t>
            </a:r>
            <a:r>
              <a:rPr lang="en-US" altLang="en-US" dirty="0"/>
              <a:t> </a:t>
            </a:r>
            <a:r>
              <a:rPr lang="en-US" altLang="en-US" dirty="0" err="1"/>
              <a:t>ex.getStackTrace</a:t>
            </a:r>
            <a:r>
              <a:rPr lang="en-US" altLang="en-US" dirty="0"/>
              <a:t>();</a:t>
            </a:r>
          </a:p>
          <a:p>
            <a:pPr lvl="2">
              <a:spcBef>
                <a:spcPct val="0"/>
              </a:spcBef>
              <a:buNone/>
            </a:pPr>
            <a:r>
              <a:rPr lang="en-US" altLang="en-US" dirty="0">
                <a:solidFill>
                  <a:srgbClr val="008000"/>
                </a:solidFill>
                <a:latin typeface="Courier New" panose="02070309020205020404" pitchFamily="49" charset="0"/>
                <a:cs typeface="Courier New" panose="02070309020205020404" pitchFamily="49" charset="0"/>
              </a:rPr>
              <a:t>	// Exception Method Call Stack Trace</a:t>
            </a:r>
          </a:p>
          <a:p>
            <a:pPr lvl="2">
              <a:spcBef>
                <a:spcPct val="0"/>
              </a:spcBef>
              <a:buNone/>
            </a:pPr>
            <a:r>
              <a:rPr lang="en-US" altLang="en-US" dirty="0">
                <a:solidFill>
                  <a:srgbClr val="000000"/>
                </a:solidFill>
                <a:latin typeface="Consolas" panose="020B0609020204030204" pitchFamily="49" charset="0"/>
              </a:rPr>
              <a:t>}</a:t>
            </a:r>
          </a:p>
          <a:p>
            <a:pPr lvl="1">
              <a:spcBef>
                <a:spcPct val="0"/>
              </a:spcBef>
              <a:buNone/>
            </a:pPr>
            <a:r>
              <a:rPr lang="en-US" altLang="en-US" sz="2000" dirty="0">
                <a:solidFill>
                  <a:srgbClr val="000000"/>
                </a:solidFill>
                <a:latin typeface="Consolas" panose="020B0609020204030204" pitchFamily="49" charset="0"/>
              </a:rPr>
              <a:t>}</a:t>
            </a:r>
          </a:p>
          <a:p>
            <a:endParaRPr lang="en-US" dirty="0"/>
          </a:p>
        </p:txBody>
      </p:sp>
      <p:sp>
        <p:nvSpPr>
          <p:cNvPr id="368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449B2DD8-4332-4CFD-9B43-D72B321FC8F6}" type="slidenum">
              <a:rPr lang="vi-VN" altLang="en-US" sz="1200" smtClean="0">
                <a:solidFill>
                  <a:srgbClr val="898989"/>
                </a:solidFill>
              </a:rPr>
              <a:pPr>
                <a:spcBef>
                  <a:spcPct val="0"/>
                </a:spcBef>
                <a:buSzTx/>
                <a:buFontTx/>
                <a:buNone/>
              </a:pPr>
              <a:t>17</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52540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Multi-catch block</a:t>
            </a:r>
            <a:endParaRPr lang="en-US" sz="2400">
              <a:solidFill>
                <a:schemeClr val="tx1"/>
              </a:solidFill>
            </a:endParaRPr>
          </a:p>
        </p:txBody>
      </p:sp>
      <p:sp>
        <p:nvSpPr>
          <p:cNvPr id="3" name="Content Placeholder 2"/>
          <p:cNvSpPr>
            <a:spLocks noGrp="1"/>
          </p:cNvSpPr>
          <p:nvPr>
            <p:ph idx="1"/>
          </p:nvPr>
        </p:nvSpPr>
        <p:spPr/>
        <p:txBody>
          <a:bodyPr>
            <a:noAutofit/>
          </a:bodyPr>
          <a:lstStyle/>
          <a:p>
            <a:pPr algn="just">
              <a:lnSpc>
                <a:spcPct val="110000"/>
              </a:lnSpc>
              <a:spcBef>
                <a:spcPts val="600"/>
              </a:spcBef>
            </a:pPr>
            <a:r>
              <a:rPr lang="en-GB" altLang="en-US" sz="1800"/>
              <a:t>A try block can be followed by one or more catch blocks. </a:t>
            </a:r>
          </a:p>
          <a:p>
            <a:pPr algn="just">
              <a:lnSpc>
                <a:spcPct val="110000"/>
              </a:lnSpc>
              <a:spcBef>
                <a:spcPts val="600"/>
              </a:spcBef>
            </a:pPr>
            <a:r>
              <a:rPr lang="en-GB" altLang="en-US" sz="1800"/>
              <a:t>Each catch block must contain a different exception handler. </a:t>
            </a:r>
          </a:p>
          <a:p>
            <a:pPr algn="just">
              <a:lnSpc>
                <a:spcPct val="110000"/>
              </a:lnSpc>
              <a:spcBef>
                <a:spcPts val="600"/>
              </a:spcBef>
            </a:pPr>
            <a:r>
              <a:rPr lang="en-GB" altLang="en-US" sz="1800"/>
              <a:t>You have to perform different tasks at the occurrence of different exceptions, use java multi-catch block.</a:t>
            </a:r>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endParaRPr lang="en-GB" altLang="en-US" sz="1800"/>
          </a:p>
          <a:p>
            <a:pPr algn="just">
              <a:lnSpc>
                <a:spcPct val="110000"/>
              </a:lnSpc>
              <a:spcBef>
                <a:spcPts val="600"/>
              </a:spcBef>
            </a:pPr>
            <a:r>
              <a:rPr lang="en-GB" altLang="en-US" sz="1800" b="1"/>
              <a:t>Points to remember:</a:t>
            </a:r>
          </a:p>
          <a:p>
            <a:pPr lvl="1" algn="just">
              <a:lnSpc>
                <a:spcPct val="110000"/>
              </a:lnSpc>
              <a:spcBef>
                <a:spcPts val="600"/>
              </a:spcBef>
            </a:pPr>
            <a:r>
              <a:rPr lang="en-GB" altLang="en-US" sz="1600"/>
              <a:t>At a time only one exception occurs and at a time </a:t>
            </a:r>
            <a:r>
              <a:rPr lang="en-GB" altLang="en-US" sz="1600">
                <a:solidFill>
                  <a:schemeClr val="tx2">
                    <a:lumMod val="60000"/>
                    <a:lumOff val="40000"/>
                  </a:schemeClr>
                </a:solidFill>
              </a:rPr>
              <a:t>only one catch block is executed</a:t>
            </a:r>
            <a:r>
              <a:rPr lang="en-GB" altLang="en-US" sz="1600"/>
              <a:t>.</a:t>
            </a:r>
          </a:p>
          <a:p>
            <a:pPr lvl="1" algn="just">
              <a:lnSpc>
                <a:spcPct val="110000"/>
              </a:lnSpc>
              <a:spcBef>
                <a:spcPts val="600"/>
              </a:spcBef>
            </a:pPr>
            <a:r>
              <a:rPr lang="en-GB" altLang="en-US" sz="1600"/>
              <a:t>All catch blocks </a:t>
            </a:r>
            <a:r>
              <a:rPr lang="en-GB" altLang="en-US" sz="1600">
                <a:solidFill>
                  <a:schemeClr val="tx2">
                    <a:lumMod val="60000"/>
                    <a:lumOff val="40000"/>
                  </a:schemeClr>
                </a:solidFill>
              </a:rPr>
              <a:t>must be ordered from most specific to most general</a:t>
            </a:r>
            <a:r>
              <a:rPr lang="en-GB" altLang="en-US" sz="1600"/>
              <a:t>, i.e. catch for ArithmeticException must come before catch for Exception.</a:t>
            </a:r>
            <a:endParaRPr lang="en-US" altLang="en-US" sz="1600"/>
          </a:p>
        </p:txBody>
      </p:sp>
      <p:sp>
        <p:nvSpPr>
          <p:cNvPr id="307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060B5DD9-FCA3-47A6-AD6A-8315D32E35F2}" type="slidenum">
              <a:rPr lang="vi-VN" altLang="en-US" sz="1200" smtClean="0">
                <a:solidFill>
                  <a:srgbClr val="898989"/>
                </a:solidFill>
              </a:rPr>
              <a:pPr>
                <a:spcBef>
                  <a:spcPct val="0"/>
                </a:spcBef>
                <a:buSzTx/>
                <a:buFontTx/>
                <a:buNone/>
              </a:pPr>
              <a:t>18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1783828" y="2256242"/>
            <a:ext cx="5529215" cy="2616101"/>
          </a:xfrm>
          <a:prstGeom prst="rect">
            <a:avLst/>
          </a:prstGeom>
          <a:solidFill>
            <a:schemeClr val="bg1">
              <a:lumMod val="95000"/>
            </a:schemeClr>
          </a:solidFill>
        </p:spPr>
        <p:txBody>
          <a:bodyPr wrap="square">
            <a:spAutoFit/>
          </a:bodyPr>
          <a:lstStyle/>
          <a:p>
            <a:pPr>
              <a:spcBef>
                <a:spcPct val="0"/>
              </a:spcBef>
            </a:pPr>
            <a:r>
              <a:rPr lang="en-US" altLang="en-US" sz="1600" b="1">
                <a:latin typeface="Consolas" panose="020B0609020204030204" pitchFamily="49" charset="0"/>
              </a:rPr>
              <a:t>try</a:t>
            </a:r>
            <a:r>
              <a:rPr lang="en-US" altLang="en-US" sz="1600">
                <a:latin typeface="Consolas" panose="020B0609020204030204" pitchFamily="49" charset="0"/>
              </a:rPr>
              <a:t> {</a:t>
            </a:r>
          </a:p>
          <a:p>
            <a:pPr>
              <a:spcBef>
                <a:spcPct val="0"/>
              </a:spcBef>
            </a:pPr>
            <a:r>
              <a:rPr lang="en-US" altLang="en-US" sz="1600">
                <a:latin typeface="Consolas" panose="020B0609020204030204" pitchFamily="49" charset="0"/>
              </a:rPr>
              <a:t>	// block of code to monitor for errors</a:t>
            </a:r>
          </a:p>
          <a:p>
            <a:pPr>
              <a:spcBef>
                <a:spcPct val="0"/>
              </a:spcBef>
            </a:pPr>
            <a:r>
              <a:rPr lang="en-US" altLang="en-US" sz="1600">
                <a:latin typeface="Consolas" panose="020B0609020204030204" pitchFamily="49" charset="0"/>
              </a:rPr>
              <a:t>}</a:t>
            </a:r>
          </a:p>
          <a:p>
            <a:pPr>
              <a:spcBef>
                <a:spcPct val="0"/>
              </a:spcBef>
            </a:pPr>
            <a:r>
              <a:rPr lang="en-US" altLang="en-US" sz="1600" b="1">
                <a:latin typeface="Consolas" panose="020B0609020204030204" pitchFamily="49" charset="0"/>
              </a:rPr>
              <a:t>catch</a:t>
            </a:r>
            <a:r>
              <a:rPr lang="en-US" altLang="en-US" sz="1600">
                <a:latin typeface="Consolas" panose="020B0609020204030204" pitchFamily="49" charset="0"/>
              </a:rPr>
              <a:t> (ExceptionType1 exOb) {</a:t>
            </a:r>
          </a:p>
          <a:p>
            <a:pPr>
              <a:spcBef>
                <a:spcPct val="0"/>
              </a:spcBef>
            </a:pPr>
            <a:r>
              <a:rPr lang="en-US" altLang="en-US" sz="1600">
                <a:latin typeface="Consolas" panose="020B0609020204030204" pitchFamily="49" charset="0"/>
              </a:rPr>
              <a:t>	// exception handler for ExceptionType1</a:t>
            </a:r>
          </a:p>
          <a:p>
            <a:pPr>
              <a:spcBef>
                <a:spcPct val="0"/>
              </a:spcBef>
            </a:pPr>
            <a:r>
              <a:rPr lang="en-US" altLang="en-US" sz="1600">
                <a:latin typeface="Consolas" panose="020B0609020204030204" pitchFamily="49" charset="0"/>
              </a:rPr>
              <a:t>}</a:t>
            </a:r>
          </a:p>
          <a:p>
            <a:pPr>
              <a:spcBef>
                <a:spcPct val="0"/>
              </a:spcBef>
            </a:pPr>
            <a:r>
              <a:rPr lang="en-US" altLang="en-US" sz="1600" b="1">
                <a:latin typeface="Consolas" panose="020B0609020204030204" pitchFamily="49" charset="0"/>
              </a:rPr>
              <a:t>catch</a:t>
            </a:r>
            <a:r>
              <a:rPr lang="en-US" altLang="en-US" sz="1600">
                <a:latin typeface="Consolas" panose="020B0609020204030204" pitchFamily="49" charset="0"/>
              </a:rPr>
              <a:t> (ExceptionType2 exOb) {</a:t>
            </a:r>
          </a:p>
          <a:p>
            <a:pPr>
              <a:spcBef>
                <a:spcPct val="0"/>
              </a:spcBef>
            </a:pPr>
            <a:r>
              <a:rPr lang="en-US" altLang="en-US" sz="1600">
                <a:latin typeface="Consolas" panose="020B0609020204030204" pitchFamily="49" charset="0"/>
              </a:rPr>
              <a:t>	// exception handler for ExceptionType2	</a:t>
            </a:r>
          </a:p>
          <a:p>
            <a:pPr>
              <a:spcBef>
                <a:spcPct val="0"/>
              </a:spcBef>
            </a:pPr>
            <a:r>
              <a:rPr lang="en-US" altLang="en-US" sz="1600">
                <a:latin typeface="Consolas" panose="020B0609020204030204" pitchFamily="49" charset="0"/>
              </a:rPr>
              <a:t>}</a:t>
            </a:r>
          </a:p>
          <a:p>
            <a:pPr>
              <a:spcBef>
                <a:spcPct val="0"/>
              </a:spcBef>
            </a:pPr>
            <a:r>
              <a:rPr lang="en-US" altLang="en-US" sz="1600">
                <a:latin typeface="Consolas" panose="020B0609020204030204" pitchFamily="49" charset="0"/>
              </a:rPr>
              <a:t>// ...</a:t>
            </a:r>
          </a:p>
        </p:txBody>
      </p:sp>
    </p:spTree>
    <p:extLst>
      <p:ext uri="{BB962C8B-B14F-4D97-AF65-F5344CB8AC3E}">
        <p14:creationId xmlns:p14="http://schemas.microsoft.com/office/powerpoint/2010/main" val="214374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Exception handling</a:t>
            </a:r>
            <a:endParaRPr lang="en-US" sz="2400">
              <a:solidFill>
                <a:schemeClr val="tx1"/>
              </a:solidFill>
            </a:endParaRPr>
          </a:p>
        </p:txBody>
      </p:sp>
      <p:sp>
        <p:nvSpPr>
          <p:cNvPr id="3" name="Content Placeholder 2"/>
          <p:cNvSpPr>
            <a:spLocks noGrp="1"/>
          </p:cNvSpPr>
          <p:nvPr>
            <p:ph idx="1"/>
          </p:nvPr>
        </p:nvSpPr>
        <p:spPr/>
        <p:txBody>
          <a:bodyPr/>
          <a:lstStyle/>
          <a:p>
            <a:pPr>
              <a:spcBef>
                <a:spcPts val="300"/>
              </a:spcBef>
            </a:pPr>
            <a:r>
              <a:rPr lang="en-US" altLang="en-US" sz="2200" b="1"/>
              <a:t> Solution ex2:</a:t>
            </a:r>
            <a:endParaRPr lang="en-US" altLang="en-US" sz="1200" b="1">
              <a:solidFill>
                <a:srgbClr val="7F0055"/>
              </a:solidFill>
              <a:latin typeface="Consolas" panose="020B0609020204030204" pitchFamily="49" charset="0"/>
            </a:endParaRPr>
          </a:p>
          <a:p>
            <a:pPr>
              <a:spcBef>
                <a:spcPts val="300"/>
              </a:spcBef>
              <a:buNone/>
            </a:pPr>
            <a:endParaRPr lang="en-US" altLang="en-US" sz="1200" b="1">
              <a:solidFill>
                <a:srgbClr val="000000"/>
              </a:solidFill>
            </a:endParaRPr>
          </a:p>
          <a:p>
            <a:pPr lvl="1">
              <a:spcBef>
                <a:spcPct val="0"/>
              </a:spcBef>
              <a:buNone/>
            </a:pPr>
            <a:r>
              <a:rPr lang="en-US" altLang="en-US" sz="2000">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catch</a:t>
            </a:r>
            <a:r>
              <a:rPr lang="en-US" altLang="en-US" sz="2000" b="1">
                <a:solidFill>
                  <a:srgbClr val="000000"/>
                </a:solidFill>
                <a:latin typeface="Consolas" panose="020B0609020204030204" pitchFamily="49" charset="0"/>
              </a:rPr>
              <a:t> (ArithmeticException ex1) {</a:t>
            </a:r>
          </a:p>
          <a:p>
            <a:pPr lvl="1">
              <a:spcBef>
                <a:spcPct val="0"/>
              </a:spcBef>
              <a:buNone/>
            </a:pPr>
            <a:r>
              <a:rPr lang="en-US" altLang="en-US" sz="2000">
                <a:solidFill>
                  <a:srgbClr val="000000"/>
                </a:solidFill>
                <a:latin typeface="Consolas" panose="020B0609020204030204" pitchFamily="49" charset="0"/>
              </a:rPr>
              <a:t>	System.</a:t>
            </a:r>
            <a:r>
              <a:rPr lang="en-US" altLang="en-US" sz="2000">
                <a:solidFill>
                  <a:srgbClr val="0000C0"/>
                </a:solidFill>
                <a:latin typeface="Consolas" panose="020B0609020204030204" pitchFamily="49" charset="0"/>
              </a:rPr>
              <a:t>out</a:t>
            </a:r>
            <a:r>
              <a:rPr lang="en-US" altLang="en-US" sz="2000">
                <a:solidFill>
                  <a:srgbClr val="000000"/>
                </a:solidFill>
                <a:latin typeface="Consolas" panose="020B0609020204030204" pitchFamily="49" charset="0"/>
              </a:rPr>
              <a:t>.println(ex1.getStackTrace());</a:t>
            </a:r>
          </a:p>
          <a:p>
            <a:pPr lvl="1">
              <a:spcBef>
                <a:spcPct val="0"/>
              </a:spcBef>
              <a:buNone/>
            </a:pPr>
            <a:r>
              <a:rPr lang="en-US" altLang="en-US" sz="2000">
                <a:solidFill>
                  <a:srgbClr val="000000"/>
                </a:solidFill>
                <a:latin typeface="Consolas" panose="020B0609020204030204" pitchFamily="49" charset="0"/>
              </a:rPr>
              <a:t>}</a:t>
            </a:r>
          </a:p>
          <a:p>
            <a:pPr lvl="1">
              <a:spcBef>
                <a:spcPct val="0"/>
              </a:spcBef>
              <a:buNone/>
            </a:pPr>
            <a:r>
              <a:rPr lang="en-US" altLang="en-US" sz="2000" b="1">
                <a:solidFill>
                  <a:srgbClr val="7F0055"/>
                </a:solidFill>
                <a:latin typeface="Consolas" panose="020B0609020204030204" pitchFamily="49" charset="0"/>
              </a:rPr>
              <a:t>catch</a:t>
            </a:r>
            <a:r>
              <a:rPr lang="en-US" altLang="en-US" sz="2000" b="1">
                <a:solidFill>
                  <a:srgbClr val="000000"/>
                </a:solidFill>
                <a:latin typeface="Consolas" panose="020B0609020204030204" pitchFamily="49" charset="0"/>
              </a:rPr>
              <a:t>(ArrayIndexOutOfBoundsException ex2)</a:t>
            </a:r>
          </a:p>
          <a:p>
            <a:pPr lvl="1">
              <a:spcBef>
                <a:spcPct val="0"/>
              </a:spcBef>
              <a:buNone/>
            </a:pPr>
            <a:r>
              <a:rPr lang="en-US" altLang="en-US" sz="2000">
                <a:solidFill>
                  <a:srgbClr val="000000"/>
                </a:solidFill>
                <a:latin typeface="Consolas" panose="020B0609020204030204" pitchFamily="49" charset="0"/>
              </a:rPr>
              <a:t>{</a:t>
            </a:r>
          </a:p>
          <a:p>
            <a:pPr lvl="1">
              <a:spcBef>
                <a:spcPct val="0"/>
              </a:spcBef>
              <a:buNone/>
            </a:pPr>
            <a:r>
              <a:rPr lang="en-US" altLang="en-US" sz="2000">
                <a:solidFill>
                  <a:srgbClr val="000000"/>
                </a:solidFill>
                <a:latin typeface="Consolas" panose="020B0609020204030204" pitchFamily="49" charset="0"/>
              </a:rPr>
              <a:t>	System.</a:t>
            </a:r>
            <a:r>
              <a:rPr lang="en-US" altLang="en-US" sz="2000">
                <a:solidFill>
                  <a:srgbClr val="0000C0"/>
                </a:solidFill>
                <a:latin typeface="Consolas" panose="020B0609020204030204" pitchFamily="49" charset="0"/>
              </a:rPr>
              <a:t>out</a:t>
            </a:r>
            <a:r>
              <a:rPr lang="en-US" altLang="en-US" sz="2000">
                <a:solidFill>
                  <a:srgbClr val="000000"/>
                </a:solidFill>
                <a:latin typeface="Consolas" panose="020B0609020204030204" pitchFamily="49" charset="0"/>
              </a:rPr>
              <a:t>.println(ex2.getStackTrace());</a:t>
            </a:r>
          </a:p>
          <a:p>
            <a:pPr lvl="1">
              <a:spcBef>
                <a:spcPct val="0"/>
              </a:spcBef>
              <a:buNone/>
            </a:pPr>
            <a:r>
              <a:rPr lang="en-US" altLang="en-US" sz="2000">
                <a:solidFill>
                  <a:srgbClr val="000000"/>
                </a:solidFill>
                <a:latin typeface="Consolas" panose="020B0609020204030204" pitchFamily="49" charset="0"/>
              </a:rPr>
              <a:t>}</a:t>
            </a:r>
          </a:p>
          <a:p>
            <a:pPr lvl="1">
              <a:spcBef>
                <a:spcPct val="0"/>
              </a:spcBef>
              <a:buNone/>
            </a:pPr>
            <a:r>
              <a:rPr lang="en-US" altLang="en-US" sz="2000" b="1">
                <a:solidFill>
                  <a:srgbClr val="7F0055"/>
                </a:solidFill>
                <a:latin typeface="Consolas" panose="020B0609020204030204" pitchFamily="49" charset="0"/>
              </a:rPr>
              <a:t>catch</a:t>
            </a:r>
            <a:r>
              <a:rPr lang="en-US" altLang="en-US" sz="2000" b="1">
                <a:solidFill>
                  <a:srgbClr val="000000"/>
                </a:solidFill>
                <a:latin typeface="Consolas" panose="020B0609020204030204" pitchFamily="49" charset="0"/>
              </a:rPr>
              <a:t>(FileNotFoundException ex3)</a:t>
            </a:r>
          </a:p>
          <a:p>
            <a:pPr lvl="1">
              <a:spcBef>
                <a:spcPct val="0"/>
              </a:spcBef>
              <a:buNone/>
            </a:pPr>
            <a:r>
              <a:rPr lang="en-US" altLang="en-US" sz="2000">
                <a:solidFill>
                  <a:srgbClr val="000000"/>
                </a:solidFill>
                <a:latin typeface="Consolas" panose="020B0609020204030204" pitchFamily="49" charset="0"/>
              </a:rPr>
              <a:t>{</a:t>
            </a:r>
          </a:p>
          <a:p>
            <a:pPr lvl="1">
              <a:spcBef>
                <a:spcPct val="0"/>
              </a:spcBef>
              <a:buNone/>
            </a:pPr>
            <a:r>
              <a:rPr lang="en-US" altLang="en-US" sz="2000">
                <a:solidFill>
                  <a:srgbClr val="000000"/>
                </a:solidFill>
                <a:latin typeface="Consolas" panose="020B0609020204030204" pitchFamily="49" charset="0"/>
              </a:rPr>
              <a:t>	System.</a:t>
            </a:r>
            <a:r>
              <a:rPr lang="en-US" altLang="en-US" sz="2000">
                <a:solidFill>
                  <a:srgbClr val="0000C0"/>
                </a:solidFill>
                <a:latin typeface="Consolas" panose="020B0609020204030204" pitchFamily="49" charset="0"/>
              </a:rPr>
              <a:t>out</a:t>
            </a:r>
            <a:r>
              <a:rPr lang="en-US" altLang="en-US" sz="2000">
                <a:solidFill>
                  <a:srgbClr val="000000"/>
                </a:solidFill>
                <a:latin typeface="Consolas" panose="020B0609020204030204" pitchFamily="49" charset="0"/>
              </a:rPr>
              <a:t>.println(ex3.getStackTrace());</a:t>
            </a:r>
          </a:p>
          <a:p>
            <a:pPr lvl="1">
              <a:spcBef>
                <a:spcPct val="0"/>
              </a:spcBef>
              <a:buNone/>
            </a:pPr>
            <a:r>
              <a:rPr lang="en-US" altLang="en-US" sz="2000">
                <a:solidFill>
                  <a:srgbClr val="000000"/>
                </a:solidFill>
                <a:latin typeface="Consolas" panose="020B0609020204030204" pitchFamily="49" charset="0"/>
              </a:rPr>
              <a:t>}</a:t>
            </a:r>
            <a:endParaRPr lang="en-US" altLang="en-US" sz="2000">
              <a:solidFill>
                <a:srgbClr val="000000"/>
              </a:solidFill>
            </a:endParaRPr>
          </a:p>
          <a:p>
            <a:endParaRPr lang="en-US"/>
          </a:p>
        </p:txBody>
      </p:sp>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AF098209-0AD8-465E-8B09-35CD2BE4B199}" type="slidenum">
              <a:rPr lang="vi-VN" altLang="en-US" sz="1200" smtClean="0">
                <a:solidFill>
                  <a:srgbClr val="898989"/>
                </a:solidFill>
              </a:rPr>
              <a:pPr>
                <a:spcBef>
                  <a:spcPct val="0"/>
                </a:spcBef>
                <a:buSzTx/>
                <a:buFontTx/>
                <a:buNone/>
              </a:pPr>
              <a:t>19</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76274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a:solidFill>
                  <a:schemeClr val="bg1"/>
                </a:solidFill>
              </a:rPr>
              <a:t>Table of contents</a:t>
            </a:r>
            <a:endParaRPr lang="en-US" altLang="en-US">
              <a:solidFill>
                <a:schemeClr val="bg1"/>
              </a:solidFill>
              <a:latin typeface="Arial" charset="0"/>
              <a:cs typeface="Arial" charset="0"/>
            </a:endParaRPr>
          </a:p>
        </p:txBody>
      </p:sp>
      <p:sp>
        <p:nvSpPr>
          <p:cNvPr id="2" name="Content Placeholder 1"/>
          <p:cNvSpPr>
            <a:spLocks noGrp="1"/>
          </p:cNvSpPr>
          <p:nvPr>
            <p:ph idx="1"/>
          </p:nvPr>
        </p:nvSpPr>
        <p:spPr>
          <a:xfrm>
            <a:off x="351263" y="778566"/>
            <a:ext cx="8341113" cy="5436704"/>
          </a:xfrm>
        </p:spPr>
        <p:txBody>
          <a:bodyPr>
            <a:normAutofit/>
          </a:bodyPr>
          <a:lstStyle/>
          <a:p>
            <a:pPr lvl="0" rtl="0">
              <a:spcBef>
                <a:spcPts val="1200"/>
              </a:spcBef>
              <a:spcAft>
                <a:spcPts val="1200"/>
              </a:spcAft>
              <a:buFont typeface="Candara" panose="020E0502030303020204" pitchFamily="34" charset="0"/>
              <a:buChar char="◊"/>
            </a:pPr>
            <a:r>
              <a:rPr lang="en-US" sz="3200" b="1"/>
              <a:t>Java Exception</a:t>
            </a:r>
          </a:p>
          <a:p>
            <a:pPr lvl="0">
              <a:spcBef>
                <a:spcPts val="1200"/>
              </a:spcBef>
              <a:spcAft>
                <a:spcPts val="1200"/>
              </a:spcAft>
              <a:buFont typeface="Candara" panose="020E0502030303020204" pitchFamily="34" charset="0"/>
              <a:buChar char="◊"/>
            </a:pPr>
            <a:r>
              <a:rPr lang="en-US" sz="3200" b="1"/>
              <a:t>Exception Handling</a:t>
            </a:r>
          </a:p>
          <a:p>
            <a:pPr lvl="0">
              <a:spcBef>
                <a:spcPts val="1200"/>
              </a:spcBef>
              <a:spcAft>
                <a:spcPts val="1200"/>
              </a:spcAft>
              <a:buFont typeface="Candara" panose="020E0502030303020204" pitchFamily="34" charset="0"/>
              <a:buChar char="◊"/>
            </a:pPr>
            <a:r>
              <a:rPr lang="en-US" sz="3200" b="1"/>
              <a:t>Checked And Unchecked Exception</a:t>
            </a:r>
          </a:p>
          <a:p>
            <a:pPr lvl="0">
              <a:spcBef>
                <a:spcPts val="1200"/>
              </a:spcBef>
              <a:spcAft>
                <a:spcPts val="1200"/>
              </a:spcAft>
              <a:buFont typeface="Candara" panose="020E0502030303020204" pitchFamily="34" charset="0"/>
              <a:buChar char="◊"/>
            </a:pPr>
            <a:r>
              <a:rPr lang="en-US" sz="3200" b="1"/>
              <a:t>Throw and throws keywords</a:t>
            </a:r>
          </a:p>
          <a:p>
            <a:pPr lvl="0">
              <a:spcBef>
                <a:spcPts val="1200"/>
              </a:spcBef>
              <a:spcAft>
                <a:spcPts val="1200"/>
              </a:spcAft>
              <a:buFont typeface="Candara" panose="020E0502030303020204" pitchFamily="34" charset="0"/>
              <a:buChar char="◊"/>
            </a:pPr>
            <a:r>
              <a:rPr lang="en-GB" sz="3200" b="1"/>
              <a:t>Common Scenarios of Java Exceptions</a:t>
            </a:r>
            <a:endParaRPr lang="en-US" sz="32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185988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Multi-catch block</a:t>
            </a:r>
          </a:p>
        </p:txBody>
      </p:sp>
      <p:sp>
        <p:nvSpPr>
          <p:cNvPr id="3" name="Content Placeholder 2"/>
          <p:cNvSpPr>
            <a:spLocks noGrp="1"/>
          </p:cNvSpPr>
          <p:nvPr>
            <p:ph idx="1"/>
          </p:nvPr>
        </p:nvSpPr>
        <p:spPr/>
        <p:txBody>
          <a:bodyPr>
            <a:normAutofit/>
          </a:bodyPr>
          <a:lstStyle/>
          <a:p>
            <a:pPr algn="just"/>
            <a:r>
              <a:rPr lang="en-GB" sz="1800"/>
              <a:t>In this example, try block contains two exceptions. </a:t>
            </a:r>
          </a:p>
          <a:p>
            <a:pPr algn="just"/>
            <a:r>
              <a:rPr lang="en-GB" sz="1800"/>
              <a:t>But at a time </a:t>
            </a:r>
            <a:r>
              <a:rPr lang="en-GB" sz="1800">
                <a:solidFill>
                  <a:schemeClr val="tx2">
                    <a:lumMod val="60000"/>
                    <a:lumOff val="40000"/>
                  </a:schemeClr>
                </a:solidFill>
              </a:rPr>
              <a:t>only one exception occurs </a:t>
            </a:r>
            <a:r>
              <a:rPr lang="en-GB" sz="1800"/>
              <a:t>and its corresponding catch block is invoked.</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
        <p:nvSpPr>
          <p:cNvPr id="6" name="Rectangle 5"/>
          <p:cNvSpPr/>
          <p:nvPr/>
        </p:nvSpPr>
        <p:spPr>
          <a:xfrm>
            <a:off x="702596" y="1824427"/>
            <a:ext cx="7691679" cy="3693319"/>
          </a:xfrm>
          <a:prstGeom prst="rect">
            <a:avLst/>
          </a:prstGeom>
          <a:solidFill>
            <a:schemeClr val="bg1">
              <a:lumMod val="95000"/>
            </a:schemeClr>
          </a:solidFill>
        </p:spPr>
        <p:txBody>
          <a:bodyPr wrap="square">
            <a:spAutoFit/>
          </a:bodyPr>
          <a:lstStyle/>
          <a:p>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MultipleCatchBlock</a:t>
            </a:r>
            <a:r>
              <a:rPr lang="en-US" sz="1300" b="1" dirty="0">
                <a:solidFill>
                  <a:srgbClr val="000000"/>
                </a:solidFill>
                <a:latin typeface="Consolas" panose="020B0609020204030204" pitchFamily="49" charset="0"/>
              </a:rPr>
              <a:t> {</a:t>
            </a:r>
          </a:p>
          <a:p>
            <a:r>
              <a:rPr lang="en-GB" sz="1300" dirty="0">
                <a:solidFill>
                  <a:srgbClr val="000000"/>
                </a:solidFill>
                <a:latin typeface="Consolas" panose="020B0609020204030204" pitchFamily="49" charset="0"/>
              </a:rPr>
              <a:t>  </a:t>
            </a:r>
            <a:r>
              <a:rPr lang="en-GB" sz="1300" b="1" dirty="0">
                <a:solidFill>
                  <a:srgbClr val="7F0055"/>
                </a:solidFill>
                <a:latin typeface="Consolas" panose="020B0609020204030204" pitchFamily="49" charset="0"/>
              </a:rPr>
              <a:t>public</a:t>
            </a:r>
            <a:r>
              <a:rPr lang="en-GB" sz="1300" b="1" dirty="0">
                <a:solidFill>
                  <a:srgbClr val="000000"/>
                </a:solidFill>
                <a:latin typeface="Consolas" panose="020B0609020204030204" pitchFamily="49" charset="0"/>
              </a:rPr>
              <a:t> </a:t>
            </a:r>
            <a:r>
              <a:rPr lang="en-GB" sz="1300" b="1" dirty="0">
                <a:solidFill>
                  <a:srgbClr val="7F0055"/>
                </a:solidFill>
                <a:latin typeface="Consolas" panose="020B0609020204030204" pitchFamily="49" charset="0"/>
              </a:rPr>
              <a:t>static</a:t>
            </a:r>
            <a:r>
              <a:rPr lang="en-GB" sz="1300" b="1" dirty="0">
                <a:solidFill>
                  <a:srgbClr val="000000"/>
                </a:solidFill>
                <a:latin typeface="Consolas" panose="020B0609020204030204" pitchFamily="49" charset="0"/>
              </a:rPr>
              <a:t> </a:t>
            </a:r>
            <a:r>
              <a:rPr lang="en-GB" sz="1300" b="1" dirty="0">
                <a:solidFill>
                  <a:srgbClr val="7F0055"/>
                </a:solidFill>
                <a:latin typeface="Consolas" panose="020B0609020204030204" pitchFamily="49" charset="0"/>
              </a:rPr>
              <a:t>void</a:t>
            </a:r>
            <a:r>
              <a:rPr lang="en-GB" sz="1300" b="1" dirty="0">
                <a:solidFill>
                  <a:srgbClr val="000000"/>
                </a:solidFill>
                <a:latin typeface="Consolas" panose="020B0609020204030204" pitchFamily="49" charset="0"/>
              </a:rPr>
              <a:t> main(String[] </a:t>
            </a:r>
            <a:r>
              <a:rPr lang="en-GB" sz="1300" b="1" dirty="0" err="1">
                <a:solidFill>
                  <a:srgbClr val="6A3E3E"/>
                </a:solidFill>
                <a:latin typeface="Consolas" panose="020B0609020204030204" pitchFamily="49" charset="0"/>
              </a:rPr>
              <a:t>args</a:t>
            </a:r>
            <a:r>
              <a:rPr lang="en-GB" sz="1300" b="1" dirty="0">
                <a:solidFill>
                  <a:srgbClr val="000000"/>
                </a:solidFill>
                <a:latin typeface="Consolas" panose="020B0609020204030204" pitchFamily="49" charset="0"/>
              </a:rPr>
              <a:t>) {</a:t>
            </a:r>
          </a:p>
          <a:p>
            <a:endParaRPr lang="en-US" sz="1300" dirty="0">
              <a:latin typeface="Consolas" panose="020B0609020204030204" pitchFamily="49" charset="0"/>
            </a:endParaRPr>
          </a:p>
          <a:p>
            <a:r>
              <a:rPr lang="en-US" sz="1300"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try</a:t>
            </a:r>
            <a:r>
              <a:rPr lang="en-US" sz="1300" b="1"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int</a:t>
            </a:r>
            <a:r>
              <a:rPr lang="en-US" sz="1300" b="1" dirty="0">
                <a:solidFill>
                  <a:srgbClr val="000000"/>
                </a:solidFill>
                <a:latin typeface="Consolas" panose="020B0609020204030204" pitchFamily="49" charset="0"/>
              </a:rPr>
              <a:t> </a:t>
            </a:r>
            <a:r>
              <a:rPr lang="en-US" sz="1300" b="1" dirty="0">
                <a:solidFill>
                  <a:srgbClr val="6A3E3E"/>
                </a:solidFill>
                <a:latin typeface="Consolas" panose="020B0609020204030204" pitchFamily="49" charset="0"/>
              </a:rPr>
              <a:t>a</a:t>
            </a:r>
            <a:r>
              <a:rPr lang="en-US" sz="1300" b="1"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int</a:t>
            </a:r>
            <a:r>
              <a:rPr lang="en-US" sz="1300" b="1" dirty="0">
                <a:solidFill>
                  <a:srgbClr val="000000"/>
                </a:solidFill>
                <a:latin typeface="Consolas" panose="020B0609020204030204" pitchFamily="49" charset="0"/>
              </a:rPr>
              <a:t>[5];</a:t>
            </a:r>
          </a:p>
          <a:p>
            <a:r>
              <a:rPr lang="en-US" sz="1300" dirty="0">
                <a:solidFill>
                  <a:srgbClr val="000000"/>
                </a:solidFill>
                <a:latin typeface="Consolas" panose="020B0609020204030204" pitchFamily="49" charset="0"/>
              </a:rPr>
              <a:t>      </a:t>
            </a:r>
            <a:r>
              <a:rPr lang="en-US" sz="1300" dirty="0">
                <a:solidFill>
                  <a:srgbClr val="6A3E3E"/>
                </a:solidFill>
                <a:latin typeface="Consolas" panose="020B0609020204030204" pitchFamily="49" charset="0"/>
              </a:rPr>
              <a:t>a</a:t>
            </a:r>
            <a:r>
              <a:rPr lang="en-US" sz="1300" dirty="0">
                <a:solidFill>
                  <a:srgbClr val="000000"/>
                </a:solidFill>
                <a:latin typeface="Consolas" panose="020B0609020204030204" pitchFamily="49" charset="0"/>
              </a:rPr>
              <a:t>[5] = 30 / 0;</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6A3E3E"/>
                </a:solidFill>
                <a:latin typeface="Consolas" panose="020B0609020204030204" pitchFamily="49" charset="0"/>
              </a:rPr>
              <a:t>a</a:t>
            </a:r>
            <a:r>
              <a:rPr lang="en-US" sz="1300" b="1" i="1" dirty="0">
                <a:solidFill>
                  <a:srgbClr val="000000"/>
                </a:solidFill>
                <a:latin typeface="Consolas" panose="020B0609020204030204" pitchFamily="49" charset="0"/>
              </a:rPr>
              <a:t>[10]);</a:t>
            </a:r>
          </a:p>
          <a:p>
            <a:endParaRPr lang="en-US" sz="1300" dirty="0">
              <a:latin typeface="Consolas" panose="020B0609020204030204" pitchFamily="49" charset="0"/>
            </a:endParaRPr>
          </a:p>
          <a:p>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catch</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ArithmeticException</a:t>
            </a:r>
            <a:r>
              <a:rPr lang="en-US" sz="1300" b="1" dirty="0">
                <a:solidFill>
                  <a:srgbClr val="000000"/>
                </a:solidFill>
                <a:latin typeface="Consolas" panose="020B0609020204030204" pitchFamily="49" charset="0"/>
              </a:rPr>
              <a:t> </a:t>
            </a:r>
            <a:r>
              <a:rPr lang="en-US" sz="1300" b="1" dirty="0">
                <a:solidFill>
                  <a:srgbClr val="6A3E3E"/>
                </a:solidFill>
                <a:latin typeface="Consolas" panose="020B0609020204030204" pitchFamily="49" charset="0"/>
              </a:rPr>
              <a:t>e</a:t>
            </a:r>
            <a:r>
              <a:rPr lang="en-US" sz="1300" b="1"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"Arithmetic Exception occurs"</a:t>
            </a:r>
            <a:r>
              <a:rPr lang="en-US" sz="1300" b="1" i="1"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catch</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ArrayIndexOutOfBoundsException</a:t>
            </a:r>
            <a:r>
              <a:rPr lang="en-US" sz="1300" b="1" dirty="0">
                <a:solidFill>
                  <a:srgbClr val="000000"/>
                </a:solidFill>
                <a:latin typeface="Consolas" panose="020B0609020204030204" pitchFamily="49" charset="0"/>
              </a:rPr>
              <a:t> </a:t>
            </a:r>
            <a:r>
              <a:rPr lang="en-US" sz="1300" b="1" dirty="0">
                <a:solidFill>
                  <a:srgbClr val="6A3E3E"/>
                </a:solidFill>
                <a:latin typeface="Consolas" panose="020B0609020204030204" pitchFamily="49" charset="0"/>
              </a:rPr>
              <a:t>e</a:t>
            </a:r>
            <a:r>
              <a:rPr lang="en-US" sz="1300" b="1"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a:t>
            </a:r>
            <a:r>
              <a:rPr lang="en-US" sz="1300" b="1" i="1" dirty="0" err="1">
                <a:solidFill>
                  <a:srgbClr val="2A00FF"/>
                </a:solidFill>
                <a:latin typeface="Consolas" panose="020B0609020204030204" pitchFamily="49" charset="0"/>
              </a:rPr>
              <a:t>ArrayIndexOutOfBounds</a:t>
            </a:r>
            <a:r>
              <a:rPr lang="en-US" sz="1300" b="1" i="1" dirty="0">
                <a:solidFill>
                  <a:srgbClr val="2A00FF"/>
                </a:solidFill>
                <a:latin typeface="Consolas" panose="020B0609020204030204" pitchFamily="49" charset="0"/>
              </a:rPr>
              <a:t> Exception occurs"</a:t>
            </a:r>
            <a:r>
              <a:rPr lang="en-US" sz="1300" b="1" i="1"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catch</a:t>
            </a:r>
            <a:r>
              <a:rPr lang="en-US" sz="1300" b="1" dirty="0">
                <a:solidFill>
                  <a:srgbClr val="000000"/>
                </a:solidFill>
                <a:latin typeface="Consolas" panose="020B0609020204030204" pitchFamily="49" charset="0"/>
              </a:rPr>
              <a:t> (Exception </a:t>
            </a:r>
            <a:r>
              <a:rPr lang="en-US" sz="1300" b="1" dirty="0">
                <a:solidFill>
                  <a:srgbClr val="6A3E3E"/>
                </a:solidFill>
                <a:latin typeface="Consolas" panose="020B0609020204030204" pitchFamily="49" charset="0"/>
              </a:rPr>
              <a:t>e</a:t>
            </a:r>
            <a:r>
              <a:rPr lang="en-US" sz="1300" b="1"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"Parent Exception occurs"</a:t>
            </a:r>
            <a:r>
              <a:rPr lang="en-US" sz="1300" b="1" i="1"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System.</a:t>
            </a:r>
            <a:r>
              <a:rPr lang="en-GB" sz="1300" b="1" i="1" dirty="0" err="1">
                <a:solidFill>
                  <a:srgbClr val="0000C0"/>
                </a:solidFill>
                <a:latin typeface="Consolas" panose="020B0609020204030204" pitchFamily="49" charset="0"/>
              </a:rPr>
              <a:t>out</a:t>
            </a:r>
            <a:r>
              <a:rPr lang="en-GB" sz="1300" b="1" i="1" dirty="0" err="1">
                <a:solidFill>
                  <a:srgbClr val="000000"/>
                </a:solidFill>
                <a:latin typeface="Consolas" panose="020B0609020204030204" pitchFamily="49" charset="0"/>
              </a:rPr>
              <a:t>.println</a:t>
            </a:r>
            <a:r>
              <a:rPr lang="en-GB" sz="1300" b="1" i="1" dirty="0">
                <a:solidFill>
                  <a:srgbClr val="000000"/>
                </a:solidFill>
                <a:latin typeface="Consolas" panose="020B0609020204030204" pitchFamily="49" charset="0"/>
              </a:rPr>
              <a:t>(</a:t>
            </a:r>
            <a:r>
              <a:rPr lang="en-GB" sz="1300" b="1" i="1" dirty="0">
                <a:solidFill>
                  <a:srgbClr val="2A00FF"/>
                </a:solidFill>
                <a:latin typeface="Consolas" panose="020B0609020204030204" pitchFamily="49" charset="0"/>
              </a:rPr>
              <a:t>"rest of the code"</a:t>
            </a:r>
            <a:r>
              <a:rPr lang="en-GB" sz="1300" b="1" i="1"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a:t>
            </a:r>
          </a:p>
        </p:txBody>
      </p:sp>
      <p:sp>
        <p:nvSpPr>
          <p:cNvPr id="7" name="Rectangle 6"/>
          <p:cNvSpPr/>
          <p:nvPr/>
        </p:nvSpPr>
        <p:spPr>
          <a:xfrm>
            <a:off x="658827" y="5547378"/>
            <a:ext cx="7735447" cy="923330"/>
          </a:xfrm>
          <a:prstGeom prst="rect">
            <a:avLst/>
          </a:prstGeom>
        </p:spPr>
        <p:txBody>
          <a:bodyPr wrap="square">
            <a:spAutoFit/>
          </a:bodyPr>
          <a:lstStyle/>
          <a:p>
            <a:pPr>
              <a:spcBef>
                <a:spcPts val="600"/>
              </a:spcBef>
            </a:pPr>
            <a:r>
              <a:rPr lang="en-GB" sz="1600" b="1">
                <a:solidFill>
                  <a:srgbClr val="000000"/>
                </a:solidFill>
                <a:latin typeface="Arial" panose="020B0604020202020204" pitchFamily="34" charset="0"/>
                <a:cs typeface="Arial" panose="020B0604020202020204" pitchFamily="34" charset="0"/>
              </a:rPr>
              <a:t>Output:</a:t>
            </a:r>
            <a:endParaRPr lang="en-US" b="1">
              <a:solidFill>
                <a:srgbClr val="000000"/>
              </a:solidFill>
              <a:latin typeface="Arial" panose="020B0604020202020204" pitchFamily="34" charset="0"/>
              <a:cs typeface="Arial" panose="020B0604020202020204" pitchFamily="34" charset="0"/>
            </a:endParaRPr>
          </a:p>
          <a:p>
            <a:pPr>
              <a:spcBef>
                <a:spcPts val="600"/>
              </a:spcBef>
            </a:pPr>
            <a:r>
              <a:rPr lang="en-US" sz="1400">
                <a:solidFill>
                  <a:srgbClr val="000000"/>
                </a:solidFill>
                <a:latin typeface="Consolas" panose="020B0609020204030204" pitchFamily="49" charset="0"/>
              </a:rPr>
              <a:t>Arithmetic Exception occurs</a:t>
            </a:r>
          </a:p>
          <a:p>
            <a:pPr>
              <a:spcBef>
                <a:spcPts val="600"/>
              </a:spcBef>
            </a:pPr>
            <a:r>
              <a:rPr lang="en-US" sz="1400">
                <a:solidFill>
                  <a:srgbClr val="000000"/>
                </a:solidFill>
                <a:latin typeface="Consolas" panose="020B0609020204030204" pitchFamily="49" charset="0"/>
              </a:rPr>
              <a:t>rest of the code</a:t>
            </a:r>
          </a:p>
        </p:txBody>
      </p:sp>
    </p:spTree>
    <p:extLst>
      <p:ext uri="{BB962C8B-B14F-4D97-AF65-F5344CB8AC3E}">
        <p14:creationId xmlns:p14="http://schemas.microsoft.com/office/powerpoint/2010/main" val="210068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finally block</a:t>
            </a:r>
            <a:endParaRPr lang="en-US"/>
          </a:p>
        </p:txBody>
      </p:sp>
      <p:sp>
        <p:nvSpPr>
          <p:cNvPr id="3" name="Content Placeholder 2"/>
          <p:cNvSpPr>
            <a:spLocks noGrp="1"/>
          </p:cNvSpPr>
          <p:nvPr>
            <p:ph idx="1"/>
          </p:nvPr>
        </p:nvSpPr>
        <p:spPr/>
        <p:txBody>
          <a:bodyPr>
            <a:normAutofit/>
          </a:bodyPr>
          <a:lstStyle/>
          <a:p>
            <a:pPr algn="just">
              <a:spcBef>
                <a:spcPts val="1200"/>
              </a:spcBef>
            </a:pPr>
            <a:r>
              <a:rPr lang="en-GB" sz="2000" b="1"/>
              <a:t>Java finally block</a:t>
            </a:r>
            <a:r>
              <a:rPr lang="en-GB" sz="2000"/>
              <a:t> is a block that is used </a:t>
            </a:r>
            <a:r>
              <a:rPr lang="en-GB" sz="2000" i="1"/>
              <a:t>to execute important code</a:t>
            </a:r>
            <a:r>
              <a:rPr lang="en-GB" sz="2000"/>
              <a:t> such as </a:t>
            </a:r>
            <a:r>
              <a:rPr lang="en-GB" sz="2000">
                <a:solidFill>
                  <a:schemeClr val="tx2">
                    <a:lumMod val="60000"/>
                    <a:lumOff val="40000"/>
                  </a:schemeClr>
                </a:solidFill>
              </a:rPr>
              <a:t>closing connection</a:t>
            </a:r>
            <a:r>
              <a:rPr lang="en-GB" sz="2000"/>
              <a:t>, </a:t>
            </a:r>
            <a:r>
              <a:rPr lang="en-GB" sz="2000">
                <a:solidFill>
                  <a:schemeClr val="tx2">
                    <a:lumMod val="60000"/>
                    <a:lumOff val="40000"/>
                  </a:schemeClr>
                </a:solidFill>
              </a:rPr>
              <a:t>stream</a:t>
            </a:r>
            <a:r>
              <a:rPr lang="en-GB" sz="2000"/>
              <a:t> etc.</a:t>
            </a:r>
          </a:p>
          <a:p>
            <a:pPr algn="just">
              <a:spcBef>
                <a:spcPts val="1200"/>
              </a:spcBef>
            </a:pPr>
            <a:r>
              <a:rPr lang="en-GB" sz="2000"/>
              <a:t>Java finally block is always executed whether exception is handled or not.</a:t>
            </a:r>
          </a:p>
          <a:p>
            <a:pPr algn="just">
              <a:spcBef>
                <a:spcPts val="1200"/>
              </a:spcBef>
            </a:pPr>
            <a:r>
              <a:rPr lang="en-GB" sz="2000"/>
              <a:t>Java finally block follows try or catch block.</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pic>
        <p:nvPicPr>
          <p:cNvPr id="3074" name="Picture 2" descr="Java Finally ~ JAVA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75" y="3006227"/>
            <a:ext cx="4178431" cy="21863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06110" y="3030736"/>
            <a:ext cx="3395870" cy="2954655"/>
          </a:xfrm>
          <a:prstGeom prst="rect">
            <a:avLst/>
          </a:prstGeom>
          <a:solidFill>
            <a:schemeClr val="bg1">
              <a:lumMod val="95000"/>
            </a:schemeClr>
          </a:solidFill>
        </p:spPr>
        <p:txBody>
          <a:bodyPr wrap="square">
            <a:spAutoFit/>
          </a:bodyPr>
          <a:lstStyle/>
          <a:p>
            <a:pPr>
              <a:spcBef>
                <a:spcPts val="600"/>
              </a:spcBef>
            </a:pPr>
            <a:r>
              <a:rPr lang="en-GB" altLang="en-US" b="1">
                <a:solidFill>
                  <a:schemeClr val="tx1">
                    <a:lumMod val="95000"/>
                    <a:lumOff val="5000"/>
                  </a:schemeClr>
                </a:solidFill>
                <a:latin typeface="Arial" panose="020B0604020202020204" pitchFamily="34" charset="0"/>
                <a:cs typeface="Arial" panose="020B0604020202020204" pitchFamily="34" charset="0"/>
              </a:rPr>
              <a:t>Example:</a:t>
            </a:r>
            <a:endParaRPr lang="en-US" altLang="en-US" sz="1600" b="1">
              <a:solidFill>
                <a:schemeClr val="tx1">
                  <a:lumMod val="95000"/>
                  <a:lumOff val="5000"/>
                </a:schemeClr>
              </a:solidFill>
              <a:latin typeface="Arial" panose="020B0604020202020204" pitchFamily="34" charset="0"/>
              <a:cs typeface="Arial" panose="020B0604020202020204" pitchFamily="34" charset="0"/>
            </a:endParaRPr>
          </a:p>
          <a:p>
            <a:pPr>
              <a:spcBef>
                <a:spcPts val="600"/>
              </a:spcBef>
            </a:pPr>
            <a:r>
              <a:rPr lang="en-US" altLang="en-US" sz="1600">
                <a:solidFill>
                  <a:srgbClr val="2B91AF"/>
                </a:solidFill>
                <a:latin typeface="Consolas" panose="020B0609020204030204" pitchFamily="49" charset="0"/>
              </a:rPr>
              <a:t>Connection</a:t>
            </a:r>
            <a:r>
              <a:rPr lang="en-US" altLang="en-US" sz="1600">
                <a:solidFill>
                  <a:srgbClr val="000000"/>
                </a:solidFill>
                <a:latin typeface="Consolas" panose="020B0609020204030204" pitchFamily="49" charset="0"/>
              </a:rPr>
              <a:t> conn= </a:t>
            </a:r>
            <a:r>
              <a:rPr lang="en-US" altLang="en-US" sz="1600">
                <a:solidFill>
                  <a:srgbClr val="00008B"/>
                </a:solidFill>
                <a:latin typeface="Consolas" panose="020B0609020204030204" pitchFamily="49" charset="0"/>
              </a:rPr>
              <a:t>null</a:t>
            </a:r>
            <a:r>
              <a:rPr lang="en-US" altLang="en-US" sz="1600">
                <a:solidFill>
                  <a:srgbClr val="000000"/>
                </a:solidFill>
                <a:latin typeface="Consolas" panose="020B0609020204030204" pitchFamily="49" charset="0"/>
              </a:rPr>
              <a:t>; </a:t>
            </a:r>
          </a:p>
          <a:p>
            <a:pPr>
              <a:spcBef>
                <a:spcPts val="600"/>
              </a:spcBef>
            </a:pPr>
            <a:r>
              <a:rPr lang="en-US" altLang="en-US" sz="1600">
                <a:solidFill>
                  <a:srgbClr val="00008B"/>
                </a:solidFill>
                <a:latin typeface="Consolas" panose="020B0609020204030204" pitchFamily="49" charset="0"/>
              </a:rPr>
              <a:t>try</a:t>
            </a:r>
            <a:r>
              <a:rPr lang="en-US" altLang="en-US" sz="1600">
                <a:solidFill>
                  <a:srgbClr val="000000"/>
                </a:solidFill>
                <a:latin typeface="Consolas" panose="020B0609020204030204" pitchFamily="49" charset="0"/>
              </a:rPr>
              <a:t> {</a:t>
            </a:r>
          </a:p>
          <a:p>
            <a:pPr>
              <a:spcBef>
                <a:spcPts val="600"/>
              </a:spcBef>
            </a:pPr>
            <a:r>
              <a:rPr lang="en-US" altLang="en-US" sz="1600">
                <a:solidFill>
                  <a:srgbClr val="000000"/>
                </a:solidFill>
                <a:latin typeface="Consolas" panose="020B0609020204030204" pitchFamily="49" charset="0"/>
              </a:rPr>
              <a:t>	conn= get the db conn; </a:t>
            </a:r>
          </a:p>
          <a:p>
            <a:pPr>
              <a:spcBef>
                <a:spcPts val="600"/>
              </a:spcBef>
            </a:pPr>
            <a:r>
              <a:rPr lang="en-US" altLang="en-US" sz="1600">
                <a:solidFill>
                  <a:srgbClr val="000000"/>
                </a:solidFill>
                <a:latin typeface="Consolas" panose="020B0609020204030204" pitchFamily="49" charset="0"/>
              </a:rPr>
              <a:t>	</a:t>
            </a:r>
            <a:r>
              <a:rPr lang="en-US" altLang="en-US" sz="1600">
                <a:solidFill>
                  <a:srgbClr val="808080"/>
                </a:solidFill>
                <a:latin typeface="Consolas" panose="020B0609020204030204" pitchFamily="49" charset="0"/>
              </a:rPr>
              <a:t>//do some DML/DDL</a:t>
            </a:r>
            <a:r>
              <a:rPr lang="en-US" altLang="en-US" sz="1600">
                <a:solidFill>
                  <a:srgbClr val="000000"/>
                </a:solidFill>
                <a:latin typeface="Consolas" panose="020B0609020204030204" pitchFamily="49" charset="0"/>
              </a:rPr>
              <a:t> </a:t>
            </a:r>
          </a:p>
          <a:p>
            <a:pPr>
              <a:spcBef>
                <a:spcPts val="600"/>
              </a:spcBef>
            </a:pPr>
            <a:r>
              <a:rPr lang="en-US" altLang="en-US" sz="1600">
                <a:solidFill>
                  <a:srgbClr val="000000"/>
                </a:solidFill>
                <a:latin typeface="Consolas" panose="020B0609020204030204" pitchFamily="49" charset="0"/>
              </a:rPr>
              <a:t>} </a:t>
            </a:r>
            <a:r>
              <a:rPr lang="en-US" altLang="en-US" sz="1600">
                <a:solidFill>
                  <a:srgbClr val="00008B"/>
                </a:solidFill>
                <a:latin typeface="Consolas" panose="020B0609020204030204" pitchFamily="49" charset="0"/>
              </a:rPr>
              <a:t>catch</a:t>
            </a:r>
            <a:r>
              <a:rPr lang="en-US" altLang="en-US" sz="1600">
                <a:solidFill>
                  <a:srgbClr val="000000"/>
                </a:solidFill>
                <a:latin typeface="Consolas" panose="020B0609020204030204" pitchFamily="49" charset="0"/>
              </a:rPr>
              <a:t>(</a:t>
            </a:r>
            <a:r>
              <a:rPr lang="en-US" altLang="en-US" sz="1600">
                <a:solidFill>
                  <a:srgbClr val="2B91AF"/>
                </a:solidFill>
                <a:latin typeface="Consolas" panose="020B0609020204030204" pitchFamily="49" charset="0"/>
              </a:rPr>
              <a:t>SQLException</a:t>
            </a:r>
            <a:r>
              <a:rPr lang="en-US" altLang="en-US" sz="1600">
                <a:solidFill>
                  <a:srgbClr val="000000"/>
                </a:solidFill>
                <a:latin typeface="Consolas" panose="020B0609020204030204" pitchFamily="49" charset="0"/>
              </a:rPr>
              <a:t> ex) {</a:t>
            </a:r>
          </a:p>
          <a:p>
            <a:pPr>
              <a:spcBef>
                <a:spcPts val="600"/>
              </a:spcBef>
            </a:pPr>
            <a:r>
              <a:rPr lang="en-US" altLang="en-US" sz="1600">
                <a:solidFill>
                  <a:srgbClr val="000000"/>
                </a:solidFill>
                <a:latin typeface="Consolas" panose="020B0609020204030204" pitchFamily="49" charset="0"/>
              </a:rPr>
              <a:t>} </a:t>
            </a:r>
            <a:r>
              <a:rPr lang="en-US" altLang="en-US" sz="1600">
                <a:solidFill>
                  <a:srgbClr val="00008B"/>
                </a:solidFill>
                <a:latin typeface="Consolas" panose="020B0609020204030204" pitchFamily="49" charset="0"/>
              </a:rPr>
              <a:t>finally</a:t>
            </a:r>
            <a:r>
              <a:rPr lang="en-US" altLang="en-US" sz="1600">
                <a:solidFill>
                  <a:srgbClr val="000000"/>
                </a:solidFill>
                <a:latin typeface="Consolas" panose="020B0609020204030204" pitchFamily="49" charset="0"/>
              </a:rPr>
              <a:t> {</a:t>
            </a:r>
          </a:p>
          <a:p>
            <a:pPr>
              <a:spcBef>
                <a:spcPts val="600"/>
              </a:spcBef>
            </a:pPr>
            <a:r>
              <a:rPr lang="en-US" altLang="en-US" sz="1600">
                <a:solidFill>
                  <a:srgbClr val="000000"/>
                </a:solidFill>
                <a:latin typeface="Consolas" panose="020B0609020204030204" pitchFamily="49" charset="0"/>
              </a:rPr>
              <a:t>	conn.close(); </a:t>
            </a:r>
          </a:p>
          <a:p>
            <a:pPr>
              <a:spcBef>
                <a:spcPts val="600"/>
              </a:spcBef>
            </a:pPr>
            <a:r>
              <a:rPr lang="en-US" altLang="en-US" sz="1600">
                <a:solidFill>
                  <a:srgbClr val="000000"/>
                </a:solidFill>
                <a:latin typeface="Consolas" panose="020B0609020204030204" pitchFamily="49" charset="0"/>
              </a:rPr>
              <a:t>}</a:t>
            </a:r>
          </a:p>
        </p:txBody>
      </p:sp>
    </p:spTree>
    <p:extLst>
      <p:ext uri="{BB962C8B-B14F-4D97-AF65-F5344CB8AC3E}">
        <p14:creationId xmlns:p14="http://schemas.microsoft.com/office/powerpoint/2010/main" val="307968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600"/>
              <a:t>Difference between </a:t>
            </a:r>
            <a:r>
              <a:rPr lang="en-GB" sz="2600">
                <a:solidFill>
                  <a:schemeClr val="tx2">
                    <a:lumMod val="60000"/>
                    <a:lumOff val="40000"/>
                  </a:schemeClr>
                </a:solidFill>
              </a:rPr>
              <a:t>final</a:t>
            </a:r>
            <a:r>
              <a:rPr lang="en-GB" sz="2600"/>
              <a:t>, </a:t>
            </a:r>
            <a:r>
              <a:rPr lang="en-GB" sz="2600">
                <a:solidFill>
                  <a:schemeClr val="tx2">
                    <a:lumMod val="60000"/>
                    <a:lumOff val="40000"/>
                  </a:schemeClr>
                </a:solidFill>
              </a:rPr>
              <a:t>finally</a:t>
            </a:r>
            <a:r>
              <a:rPr lang="en-GB" sz="2600"/>
              <a:t> and </a:t>
            </a:r>
            <a:r>
              <a:rPr lang="en-GB" sz="2600">
                <a:solidFill>
                  <a:schemeClr val="tx2">
                    <a:lumMod val="60000"/>
                    <a:lumOff val="40000"/>
                  </a:schemeClr>
                </a:solidFill>
              </a:rPr>
              <a:t>finalize</a:t>
            </a:r>
            <a:endParaRPr lang="en-US" sz="2600">
              <a:solidFill>
                <a:schemeClr val="tx2">
                  <a:lumMod val="60000"/>
                  <a:lumOff val="40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66205079"/>
              </p:ext>
            </p:extLst>
          </p:nvPr>
        </p:nvGraphicFramePr>
        <p:xfrm>
          <a:off x="191410" y="1059366"/>
          <a:ext cx="8714049" cy="2058174"/>
        </p:xfrm>
        <a:graphic>
          <a:graphicData uri="http://schemas.openxmlformats.org/drawingml/2006/table">
            <a:tbl>
              <a:tblPr/>
              <a:tblGrid>
                <a:gridCol w="2904683">
                  <a:extLst>
                    <a:ext uri="{9D8B030D-6E8A-4147-A177-3AD203B41FA5}">
                      <a16:colId xmlns:a16="http://schemas.microsoft.com/office/drawing/2014/main" val="281461039"/>
                    </a:ext>
                  </a:extLst>
                </a:gridCol>
                <a:gridCol w="2904683">
                  <a:extLst>
                    <a:ext uri="{9D8B030D-6E8A-4147-A177-3AD203B41FA5}">
                      <a16:colId xmlns:a16="http://schemas.microsoft.com/office/drawing/2014/main" val="2355216034"/>
                    </a:ext>
                  </a:extLst>
                </a:gridCol>
                <a:gridCol w="2904683">
                  <a:extLst>
                    <a:ext uri="{9D8B030D-6E8A-4147-A177-3AD203B41FA5}">
                      <a16:colId xmlns:a16="http://schemas.microsoft.com/office/drawing/2014/main" val="236930171"/>
                    </a:ext>
                  </a:extLst>
                </a:gridCol>
              </a:tblGrid>
              <a:tr h="322741">
                <a:tc>
                  <a:txBody>
                    <a:bodyPr/>
                    <a:lstStyle/>
                    <a:p>
                      <a:pPr algn="l" fontAlgn="t"/>
                      <a:r>
                        <a:rPr lang="en-US" sz="1500" b="1">
                          <a:solidFill>
                            <a:srgbClr val="000000"/>
                          </a:solidFill>
                          <a:effectLst/>
                          <a:latin typeface="Arial" panose="020B0604020202020204" pitchFamily="34" charset="0"/>
                          <a:cs typeface="Arial" panose="020B0604020202020204" pitchFamily="34" charset="0"/>
                        </a:rPr>
                        <a:t>final</a:t>
                      </a:r>
                    </a:p>
                  </a:txBody>
                  <a:tcPr marL="62163" marR="62163" marT="62163" marB="62163">
                    <a:lnL w="6350" cap="flat" cmpd="sng" algn="ctr">
                      <a:solidFill>
                        <a:srgbClr val="400DBC"/>
                      </a:solidFill>
                      <a:prstDash val="solid"/>
                      <a:round/>
                      <a:headEnd type="none" w="med" len="med"/>
                      <a:tailEnd type="none" w="med" len="med"/>
                    </a:lnL>
                    <a:lnR w="6350" cap="flat" cmpd="sng" algn="ctr">
                      <a:solidFill>
                        <a:srgbClr val="400DBC"/>
                      </a:solidFill>
                      <a:prstDash val="solid"/>
                      <a:round/>
                      <a:headEnd type="none" w="med" len="med"/>
                      <a:tailEnd type="none" w="med" len="med"/>
                    </a:lnR>
                    <a:lnT w="6350" cap="flat" cmpd="sng" algn="ctr">
                      <a:solidFill>
                        <a:srgbClr val="400D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b="1">
                          <a:solidFill>
                            <a:srgbClr val="000000"/>
                          </a:solidFill>
                          <a:effectLst/>
                          <a:latin typeface="Arial" panose="020B0604020202020204" pitchFamily="34" charset="0"/>
                          <a:cs typeface="Arial" panose="020B0604020202020204" pitchFamily="34" charset="0"/>
                        </a:rPr>
                        <a:t>finally</a:t>
                      </a:r>
                    </a:p>
                  </a:txBody>
                  <a:tcPr marL="62163" marR="62163" marT="62163" marB="62163">
                    <a:lnL w="6350" cap="flat" cmpd="sng" algn="ctr">
                      <a:solidFill>
                        <a:srgbClr val="400DBC"/>
                      </a:solidFill>
                      <a:prstDash val="solid"/>
                      <a:round/>
                      <a:headEnd type="none" w="med" len="med"/>
                      <a:tailEnd type="none" w="med" len="med"/>
                    </a:lnL>
                    <a:lnR w="6350" cap="flat" cmpd="sng" algn="ctr">
                      <a:solidFill>
                        <a:srgbClr val="400DBC"/>
                      </a:solidFill>
                      <a:prstDash val="solid"/>
                      <a:round/>
                      <a:headEnd type="none" w="med" len="med"/>
                      <a:tailEnd type="none" w="med" len="med"/>
                    </a:lnR>
                    <a:lnT w="6350" cap="flat" cmpd="sng" algn="ctr">
                      <a:solidFill>
                        <a:srgbClr val="400D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b="1">
                          <a:solidFill>
                            <a:srgbClr val="000000"/>
                          </a:solidFill>
                          <a:effectLst/>
                          <a:latin typeface="Arial" panose="020B0604020202020204" pitchFamily="34" charset="0"/>
                          <a:cs typeface="Arial" panose="020B0604020202020204" pitchFamily="34" charset="0"/>
                        </a:rPr>
                        <a:t>finalize</a:t>
                      </a:r>
                    </a:p>
                  </a:txBody>
                  <a:tcPr marL="62163" marR="62163" marT="62163" marB="62163">
                    <a:lnL w="6350" cap="flat" cmpd="sng" algn="ctr">
                      <a:solidFill>
                        <a:srgbClr val="400DBC"/>
                      </a:solidFill>
                      <a:prstDash val="solid"/>
                      <a:round/>
                      <a:headEnd type="none" w="med" len="med"/>
                      <a:tailEnd type="none" w="med" len="med"/>
                    </a:lnL>
                    <a:lnR w="6350" cap="flat" cmpd="sng" algn="ctr">
                      <a:solidFill>
                        <a:srgbClr val="400DBC"/>
                      </a:solidFill>
                      <a:prstDash val="solid"/>
                      <a:round/>
                      <a:headEnd type="none" w="med" len="med"/>
                      <a:tailEnd type="none" w="med" len="med"/>
                    </a:lnR>
                    <a:lnT w="6350" cap="flat" cmpd="sng" algn="ctr">
                      <a:solidFill>
                        <a:srgbClr val="400D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55456890"/>
                  </a:ext>
                </a:extLst>
              </a:tr>
              <a:tr h="1174791">
                <a:tc>
                  <a:txBody>
                    <a:bodyPr/>
                    <a:lstStyle/>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 is used to apply restrictions on </a:t>
                      </a:r>
                      <a:r>
                        <a:rPr lang="en-GB" sz="1200">
                          <a:solidFill>
                            <a:schemeClr val="tx2">
                              <a:lumMod val="60000"/>
                              <a:lumOff val="40000"/>
                            </a:schemeClr>
                          </a:solidFill>
                          <a:effectLst/>
                          <a:latin typeface="Arial" panose="020B0604020202020204" pitchFamily="34" charset="0"/>
                          <a:cs typeface="Arial" panose="020B0604020202020204" pitchFamily="34" charset="0"/>
                        </a:rPr>
                        <a:t>class</a:t>
                      </a:r>
                      <a:r>
                        <a:rPr lang="en-GB" sz="1200">
                          <a:solidFill>
                            <a:srgbClr val="000000"/>
                          </a:solidFill>
                          <a:effectLst/>
                          <a:latin typeface="Arial" panose="020B0604020202020204" pitchFamily="34" charset="0"/>
                          <a:cs typeface="Arial" panose="020B0604020202020204" pitchFamily="34" charset="0"/>
                        </a:rPr>
                        <a:t>, </a:t>
                      </a:r>
                      <a:r>
                        <a:rPr lang="en-GB" sz="1200">
                          <a:solidFill>
                            <a:schemeClr val="tx2">
                              <a:lumMod val="60000"/>
                              <a:lumOff val="40000"/>
                            </a:schemeClr>
                          </a:solidFill>
                          <a:effectLst/>
                          <a:latin typeface="Arial" panose="020B0604020202020204" pitchFamily="34" charset="0"/>
                          <a:cs typeface="Arial" panose="020B0604020202020204" pitchFamily="34" charset="0"/>
                        </a:rPr>
                        <a:t>method</a:t>
                      </a:r>
                      <a:r>
                        <a:rPr lang="en-GB" sz="1200">
                          <a:solidFill>
                            <a:srgbClr val="000000"/>
                          </a:solidFill>
                          <a:effectLst/>
                          <a:latin typeface="Arial" panose="020B0604020202020204" pitchFamily="34" charset="0"/>
                          <a:cs typeface="Arial" panose="020B0604020202020204" pitchFamily="34" charset="0"/>
                        </a:rPr>
                        <a:t> and </a:t>
                      </a:r>
                      <a:r>
                        <a:rPr lang="en-GB" sz="1200">
                          <a:solidFill>
                            <a:schemeClr val="tx2">
                              <a:lumMod val="60000"/>
                              <a:lumOff val="40000"/>
                            </a:schemeClr>
                          </a:solidFill>
                          <a:effectLst/>
                          <a:latin typeface="Arial" panose="020B0604020202020204" pitchFamily="34" charset="0"/>
                          <a:cs typeface="Arial" panose="020B0604020202020204" pitchFamily="34" charset="0"/>
                        </a:rPr>
                        <a:t>variable</a:t>
                      </a:r>
                      <a:endParaRPr lang="en-GB" sz="1200">
                        <a:solidFill>
                          <a:srgbClr val="000000"/>
                        </a:solidFill>
                        <a:effectLst/>
                        <a:latin typeface="Arial" panose="020B0604020202020204" pitchFamily="34" charset="0"/>
                        <a:cs typeface="Arial" panose="020B0604020202020204" pitchFamily="34" charset="0"/>
                      </a:endParaRPr>
                    </a:p>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 class </a:t>
                      </a:r>
                      <a:r>
                        <a:rPr lang="en-GB" sz="1200">
                          <a:solidFill>
                            <a:schemeClr val="tx2">
                              <a:lumMod val="60000"/>
                              <a:lumOff val="40000"/>
                            </a:schemeClr>
                          </a:solidFill>
                          <a:effectLst/>
                          <a:latin typeface="Arial" panose="020B0604020202020204" pitchFamily="34" charset="0"/>
                          <a:cs typeface="Arial" panose="020B0604020202020204" pitchFamily="34" charset="0"/>
                        </a:rPr>
                        <a:t>can't be inherited</a:t>
                      </a:r>
                      <a:endParaRPr lang="en-GB" sz="1200">
                        <a:solidFill>
                          <a:srgbClr val="000000"/>
                        </a:solidFill>
                        <a:effectLst/>
                        <a:latin typeface="Arial" panose="020B0604020202020204" pitchFamily="34" charset="0"/>
                        <a:cs typeface="Arial" panose="020B0604020202020204" pitchFamily="34" charset="0"/>
                      </a:endParaRPr>
                    </a:p>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 method </a:t>
                      </a:r>
                      <a:r>
                        <a:rPr lang="en-GB" sz="1200">
                          <a:solidFill>
                            <a:schemeClr val="tx2">
                              <a:lumMod val="60000"/>
                              <a:lumOff val="40000"/>
                            </a:schemeClr>
                          </a:solidFill>
                          <a:effectLst/>
                          <a:latin typeface="Arial" panose="020B0604020202020204" pitchFamily="34" charset="0"/>
                          <a:cs typeface="Arial" panose="020B0604020202020204" pitchFamily="34" charset="0"/>
                        </a:rPr>
                        <a:t>can't be overridden </a:t>
                      </a:r>
                    </a:p>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 variable value </a:t>
                      </a:r>
                      <a:r>
                        <a:rPr lang="en-GB" sz="1200">
                          <a:solidFill>
                            <a:schemeClr val="tx2">
                              <a:lumMod val="60000"/>
                              <a:lumOff val="40000"/>
                            </a:schemeClr>
                          </a:solidFill>
                          <a:effectLst/>
                          <a:latin typeface="Arial" panose="020B0604020202020204" pitchFamily="34" charset="0"/>
                          <a:cs typeface="Arial" panose="020B0604020202020204" pitchFamily="34" charset="0"/>
                        </a:rPr>
                        <a:t>can't be changed</a:t>
                      </a:r>
                      <a:r>
                        <a:rPr lang="en-GB"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Finally is used to place important code, it will </a:t>
                      </a:r>
                      <a:r>
                        <a:rPr lang="en-GB" sz="1200">
                          <a:solidFill>
                            <a:schemeClr val="tx2">
                              <a:lumMod val="60000"/>
                              <a:lumOff val="40000"/>
                            </a:schemeClr>
                          </a:solidFill>
                          <a:effectLst/>
                          <a:latin typeface="Arial" panose="020B0604020202020204" pitchFamily="34" charset="0"/>
                          <a:cs typeface="Arial" panose="020B0604020202020204" pitchFamily="34" charset="0"/>
                        </a:rPr>
                        <a:t>be executed whether exception is handled or not</a:t>
                      </a:r>
                      <a:r>
                        <a:rPr lang="en-GB"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marL="171450" indent="-171450" algn="just" fontAlgn="t">
                        <a:buFont typeface="Arial" panose="020B0604020202020204" pitchFamily="34" charset="0"/>
                        <a:buChar char="•"/>
                      </a:pPr>
                      <a:r>
                        <a:rPr lang="en-GB" sz="1200">
                          <a:solidFill>
                            <a:srgbClr val="000000"/>
                          </a:solidFill>
                          <a:effectLst/>
                          <a:latin typeface="Arial" panose="020B0604020202020204" pitchFamily="34" charset="0"/>
                          <a:cs typeface="Arial" panose="020B0604020202020204" pitchFamily="34" charset="0"/>
                        </a:rPr>
                        <a:t>Finalize is used to perform </a:t>
                      </a:r>
                      <a:r>
                        <a:rPr lang="en-GB" sz="1200">
                          <a:solidFill>
                            <a:schemeClr val="tx2">
                              <a:lumMod val="60000"/>
                              <a:lumOff val="40000"/>
                            </a:schemeClr>
                          </a:solidFill>
                          <a:effectLst/>
                          <a:latin typeface="Arial" panose="020B0604020202020204" pitchFamily="34" charset="0"/>
                          <a:cs typeface="Arial" panose="020B0604020202020204" pitchFamily="34" charset="0"/>
                        </a:rPr>
                        <a:t>clean up </a:t>
                      </a:r>
                      <a:r>
                        <a:rPr lang="en-GB" sz="1200">
                          <a:solidFill>
                            <a:srgbClr val="000000"/>
                          </a:solidFill>
                          <a:effectLst/>
                          <a:latin typeface="Arial" panose="020B0604020202020204" pitchFamily="34" charset="0"/>
                          <a:cs typeface="Arial" panose="020B0604020202020204" pitchFamily="34" charset="0"/>
                        </a:rPr>
                        <a:t>processing just </a:t>
                      </a:r>
                      <a:r>
                        <a:rPr lang="en-GB" sz="1200">
                          <a:solidFill>
                            <a:schemeClr val="tx2">
                              <a:lumMod val="60000"/>
                              <a:lumOff val="40000"/>
                            </a:schemeClr>
                          </a:solidFill>
                          <a:effectLst/>
                          <a:latin typeface="Arial" panose="020B0604020202020204" pitchFamily="34" charset="0"/>
                          <a:cs typeface="Arial" panose="020B0604020202020204" pitchFamily="34" charset="0"/>
                        </a:rPr>
                        <a:t>before object is garbage collected</a:t>
                      </a:r>
                      <a:r>
                        <a:rPr lang="en-GB"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4596301"/>
                  </a:ext>
                </a:extLst>
              </a:tr>
              <a:tr h="530457">
                <a:tc>
                  <a:txBody>
                    <a:bodyPr/>
                    <a:lstStyle/>
                    <a:p>
                      <a:pPr algn="l" fontAlgn="t"/>
                      <a:r>
                        <a:rPr lang="en-US" sz="1200">
                          <a:solidFill>
                            <a:srgbClr val="000000"/>
                          </a:solidFill>
                          <a:effectLst/>
                          <a:latin typeface="Arial" panose="020B0604020202020204" pitchFamily="34" charset="0"/>
                          <a:cs typeface="Arial" panose="020B0604020202020204" pitchFamily="34" charset="0"/>
                        </a:rPr>
                        <a:t>Final is a </a:t>
                      </a:r>
                      <a:r>
                        <a:rPr lang="en-US" sz="1200">
                          <a:solidFill>
                            <a:schemeClr val="tx2">
                              <a:lumMod val="60000"/>
                              <a:lumOff val="40000"/>
                            </a:schemeClr>
                          </a:solidFill>
                          <a:effectLst/>
                          <a:latin typeface="Arial" panose="020B0604020202020204" pitchFamily="34" charset="0"/>
                          <a:cs typeface="Arial" panose="020B0604020202020204" pitchFamily="34" charset="0"/>
                        </a:rPr>
                        <a:t>keyword</a:t>
                      </a:r>
                      <a:r>
                        <a:rPr lang="en-US"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Arial" panose="020B0604020202020204" pitchFamily="34" charset="0"/>
                          <a:cs typeface="Arial" panose="020B0604020202020204" pitchFamily="34" charset="0"/>
                        </a:rPr>
                        <a:t>Finally is a </a:t>
                      </a:r>
                      <a:r>
                        <a:rPr lang="en-US" sz="1200">
                          <a:solidFill>
                            <a:schemeClr val="tx2">
                              <a:lumMod val="60000"/>
                              <a:lumOff val="40000"/>
                            </a:schemeClr>
                          </a:solidFill>
                          <a:effectLst/>
                          <a:latin typeface="Arial" panose="020B0604020202020204" pitchFamily="34" charset="0"/>
                          <a:cs typeface="Arial" panose="020B0604020202020204" pitchFamily="34" charset="0"/>
                        </a:rPr>
                        <a:t>block</a:t>
                      </a:r>
                      <a:r>
                        <a:rPr lang="en-US"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Arial" panose="020B0604020202020204" pitchFamily="34" charset="0"/>
                          <a:cs typeface="Arial" panose="020B0604020202020204" pitchFamily="34" charset="0"/>
                        </a:rPr>
                        <a:t>Finalize is a </a:t>
                      </a:r>
                      <a:r>
                        <a:rPr lang="en-US" sz="1200">
                          <a:solidFill>
                            <a:schemeClr val="tx2">
                              <a:lumMod val="60000"/>
                              <a:lumOff val="40000"/>
                            </a:schemeClr>
                          </a:solidFill>
                          <a:effectLst/>
                          <a:latin typeface="Arial" panose="020B0604020202020204" pitchFamily="34" charset="0"/>
                          <a:cs typeface="Arial" panose="020B0604020202020204" pitchFamily="34" charset="0"/>
                        </a:rPr>
                        <a:t>method</a:t>
                      </a:r>
                      <a:r>
                        <a:rPr lang="en-US" sz="1200">
                          <a:solidFill>
                            <a:srgbClr val="000000"/>
                          </a:solidFill>
                          <a:effectLst/>
                          <a:latin typeface="Arial" panose="020B0604020202020204" pitchFamily="34" charset="0"/>
                          <a:cs typeface="Arial" panose="020B0604020202020204" pitchFamily="34" charset="0"/>
                        </a:rPr>
                        <a:t>.</a:t>
                      </a:r>
                    </a:p>
                  </a:txBody>
                  <a:tcPr marL="41442" marR="41442" marT="41442" marB="414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1004039"/>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198867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3600"/>
              <a:t>CHECKED AND UNCHECKED EXCEPTION</a:t>
            </a:r>
            <a:endParaRPr lang="en-US" sz="3600"/>
          </a:p>
        </p:txBody>
      </p:sp>
      <p:sp>
        <p:nvSpPr>
          <p:cNvPr id="7" name="Text Placeholder 6"/>
          <p:cNvSpPr>
            <a:spLocks noGrp="1"/>
          </p:cNvSpPr>
          <p:nvPr>
            <p:ph type="body" idx="1"/>
          </p:nvPr>
        </p:nvSpPr>
        <p:spPr/>
        <p:txBody>
          <a:bodyPr/>
          <a:lstStyle/>
          <a:p>
            <a:r>
              <a:rPr lang="en-GB"/>
              <a:t>Section 3</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3613711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Checked vs Unchecked exceptions</a:t>
            </a:r>
          </a:p>
        </p:txBody>
      </p:sp>
      <p:sp>
        <p:nvSpPr>
          <p:cNvPr id="3" name="Content Placeholder 2"/>
          <p:cNvSpPr>
            <a:spLocks noGrp="1"/>
          </p:cNvSpPr>
          <p:nvPr>
            <p:ph idx="1"/>
          </p:nvPr>
        </p:nvSpPr>
        <p:spPr/>
        <p:txBody>
          <a:bodyPr/>
          <a:lstStyle/>
          <a:p>
            <a:pPr algn="just">
              <a:spcBef>
                <a:spcPts val="1200"/>
              </a:spcBef>
            </a:pPr>
            <a:r>
              <a:rPr lang="en-US" altLang="en-US" sz="2400" b="1"/>
              <a:t> Checked exceptions</a:t>
            </a:r>
            <a:endParaRPr lang="en-US" altLang="en-US" sz="2400"/>
          </a:p>
          <a:p>
            <a:pPr lvl="1" algn="just">
              <a:spcBef>
                <a:spcPts val="1200"/>
              </a:spcBef>
              <a:buFont typeface="Wingdings" panose="05000000000000000000" pitchFamily="2" charset="2"/>
              <a:buChar char="§"/>
            </a:pPr>
            <a:r>
              <a:rPr lang="en-US" altLang="en-US" sz="2000"/>
              <a:t>All exceptions other than Runtime Exceptions are known as Checked exceptions as the </a:t>
            </a:r>
            <a:r>
              <a:rPr lang="en-US" altLang="en-US" sz="2000" b="1"/>
              <a:t>compiler checks them during compilation</a:t>
            </a:r>
            <a:r>
              <a:rPr lang="en-US" altLang="en-US" sz="2000"/>
              <a:t> to see whether the programmer has handled them or not. </a:t>
            </a:r>
          </a:p>
          <a:p>
            <a:pPr lvl="1" algn="just">
              <a:spcBef>
                <a:spcPts val="1200"/>
              </a:spcBef>
              <a:buFont typeface="Wingdings" panose="05000000000000000000" pitchFamily="2" charset="2"/>
              <a:buChar char="§"/>
            </a:pPr>
            <a:r>
              <a:rPr lang="en-US" altLang="en-US" sz="2000"/>
              <a:t>If these exceptions are not handled/declared in the program</a:t>
            </a:r>
            <a:r>
              <a:rPr lang="en-US" altLang="en-US" sz="2000" b="1"/>
              <a:t>, it will give compilation error</a:t>
            </a:r>
            <a:r>
              <a:rPr lang="en-US" altLang="en-US" sz="2000"/>
              <a:t>.</a:t>
            </a:r>
          </a:p>
          <a:p>
            <a:pPr lvl="1" algn="just">
              <a:spcBef>
                <a:spcPts val="1200"/>
              </a:spcBef>
              <a:buFont typeface="Wingdings" panose="05000000000000000000" pitchFamily="2" charset="2"/>
              <a:buChar char="§"/>
            </a:pPr>
            <a:r>
              <a:rPr lang="en-US" altLang="en-US" sz="2000" b="1"/>
              <a:t>Examples of Checked Exceptions:</a:t>
            </a:r>
          </a:p>
          <a:p>
            <a:pPr lvl="2" algn="just">
              <a:spcBef>
                <a:spcPts val="1200"/>
              </a:spcBef>
              <a:buFont typeface="Wingdings" panose="05000000000000000000" pitchFamily="2" charset="2"/>
              <a:buChar char="v"/>
            </a:pPr>
            <a:r>
              <a:rPr lang="en-US" altLang="en-US" sz="2200">
                <a:latin typeface="Consolas" panose="020B0609020204030204" pitchFamily="49" charset="0"/>
              </a:rPr>
              <a:t> ClassNotFoundException</a:t>
            </a:r>
          </a:p>
          <a:p>
            <a:pPr lvl="2" algn="just">
              <a:spcBef>
                <a:spcPts val="1200"/>
              </a:spcBef>
              <a:buFont typeface="Wingdings" panose="05000000000000000000" pitchFamily="2" charset="2"/>
              <a:buChar char="v"/>
            </a:pPr>
            <a:r>
              <a:rPr lang="en-US" altLang="en-US" sz="2200">
                <a:latin typeface="Consolas" panose="020B0609020204030204" pitchFamily="49" charset="0"/>
              </a:rPr>
              <a:t> IllegalAccessException</a:t>
            </a:r>
          </a:p>
          <a:p>
            <a:pPr lvl="2" algn="just">
              <a:spcBef>
                <a:spcPts val="1200"/>
              </a:spcBef>
              <a:buFont typeface="Wingdings" panose="05000000000000000000" pitchFamily="2" charset="2"/>
              <a:buChar char="v"/>
            </a:pPr>
            <a:r>
              <a:rPr lang="en-US" altLang="en-US" sz="2200">
                <a:latin typeface="Consolas" panose="020B0609020204030204" pitchFamily="49" charset="0"/>
              </a:rPr>
              <a:t> NoSuchFieldException</a:t>
            </a:r>
          </a:p>
          <a:p>
            <a:pPr lvl="2" algn="just">
              <a:spcBef>
                <a:spcPts val="1200"/>
              </a:spcBef>
              <a:buFont typeface="Wingdings" panose="05000000000000000000" pitchFamily="2" charset="2"/>
              <a:buChar char="v"/>
            </a:pPr>
            <a:r>
              <a:rPr lang="en-US" altLang="en-US" sz="2200">
                <a:latin typeface="Consolas" panose="020B0609020204030204" pitchFamily="49" charset="0"/>
              </a:rPr>
              <a:t> EOFException, etc.</a:t>
            </a:r>
          </a:p>
        </p:txBody>
      </p:sp>
      <p:sp>
        <p:nvSpPr>
          <p:cNvPr id="552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35C2EEEA-AAE5-457A-B326-A4F774754DD4}" type="slidenum">
              <a:rPr lang="vi-VN" altLang="en-US" sz="1200" smtClean="0">
                <a:solidFill>
                  <a:srgbClr val="898989"/>
                </a:solidFill>
              </a:rPr>
              <a:pPr>
                <a:spcBef>
                  <a:spcPct val="0"/>
                </a:spcBef>
                <a:buSzTx/>
                <a:buFontTx/>
                <a:buNone/>
              </a:pPr>
              <a:t>24</a:t>
            </a:fld>
            <a:endParaRPr lang="vi-VN" altLang="en-US" sz="1200">
              <a:solidFill>
                <a:srgbClr val="898989"/>
              </a:solidFill>
            </a:endParaRPr>
          </a:p>
        </p:txBody>
      </p:sp>
      <p:sp>
        <p:nvSpPr>
          <p:cNvPr id="55299" name="TextBox 4"/>
          <p:cNvSpPr txBox="1">
            <a:spLocks noChangeArrowheads="1"/>
          </p:cNvSpPr>
          <p:nvPr/>
        </p:nvSpPr>
        <p:spPr bwMode="auto">
          <a:xfrm>
            <a:off x="304800" y="304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SzTx/>
              <a:buFontTx/>
              <a:buNone/>
            </a:pPr>
            <a:endParaRPr lang="en-US" altLang="en-US" sz="3000" b="1">
              <a:solidFill>
                <a:srgbClr val="DC0081"/>
              </a:solidFill>
              <a:cs typeface="Tahoma" panose="020B0604030504040204" pitchFamily="34" charset="0"/>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16128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Checked vs Unchecked exceptions </a:t>
            </a:r>
            <a:r>
              <a:rPr lang="en-US" sz="2400">
                <a:solidFill>
                  <a:schemeClr val="tx1"/>
                </a:solidFill>
              </a:rPr>
              <a:t>(cont.)</a:t>
            </a:r>
          </a:p>
        </p:txBody>
      </p:sp>
      <p:sp>
        <p:nvSpPr>
          <p:cNvPr id="3" name="Content Placeholder 2"/>
          <p:cNvSpPr>
            <a:spLocks noGrp="1"/>
          </p:cNvSpPr>
          <p:nvPr>
            <p:ph idx="1"/>
          </p:nvPr>
        </p:nvSpPr>
        <p:spPr/>
        <p:txBody>
          <a:bodyPr>
            <a:normAutofit/>
          </a:bodyPr>
          <a:lstStyle/>
          <a:p>
            <a:pPr algn="just">
              <a:spcBef>
                <a:spcPts val="1200"/>
              </a:spcBef>
            </a:pPr>
            <a:r>
              <a:rPr lang="en-US" altLang="en-US" sz="2400" b="1"/>
              <a:t> Unchecked Exceptions</a:t>
            </a:r>
            <a:endParaRPr lang="en-US" altLang="en-US" sz="2400"/>
          </a:p>
          <a:p>
            <a:pPr lvl="1" algn="just">
              <a:spcBef>
                <a:spcPts val="1200"/>
              </a:spcBef>
              <a:buFont typeface="Wingdings" panose="05000000000000000000" pitchFamily="2" charset="2"/>
              <a:buChar char="§"/>
            </a:pPr>
            <a:r>
              <a:rPr lang="en-US" altLang="en-US" sz="2000"/>
              <a:t>Runtime Exceptions are also known as Unchecked Exceptions as the </a:t>
            </a:r>
            <a:r>
              <a:rPr lang="en-US" altLang="en-US" sz="2000" b="1"/>
              <a:t>compiler do not check whether</a:t>
            </a:r>
            <a:r>
              <a:rPr lang="en-US" altLang="en-US" sz="2000"/>
              <a:t> the programmer has handled them or not but it’s the duty of the programmer to handle these exceptions and provide a safe exit.</a:t>
            </a:r>
          </a:p>
          <a:p>
            <a:pPr lvl="1" algn="just">
              <a:spcBef>
                <a:spcPts val="1200"/>
              </a:spcBef>
              <a:buFont typeface="Wingdings" panose="05000000000000000000" pitchFamily="2" charset="2"/>
              <a:buChar char="§"/>
            </a:pPr>
            <a:r>
              <a:rPr lang="en-US" altLang="en-US" sz="2000"/>
              <a:t>If these exceptions are not handled/declared in the program</a:t>
            </a:r>
            <a:r>
              <a:rPr lang="en-US" altLang="en-US" sz="2000" b="1"/>
              <a:t>, it will not give compilation error</a:t>
            </a:r>
            <a:r>
              <a:rPr lang="en-US" altLang="en-US" sz="2000"/>
              <a:t>.</a:t>
            </a:r>
          </a:p>
          <a:p>
            <a:pPr lvl="1" algn="just">
              <a:spcBef>
                <a:spcPts val="1200"/>
              </a:spcBef>
              <a:buFont typeface="Wingdings" panose="05000000000000000000" pitchFamily="2" charset="2"/>
              <a:buChar char="§"/>
            </a:pPr>
            <a:r>
              <a:rPr lang="en-US" altLang="en-US" sz="2000"/>
              <a:t> </a:t>
            </a:r>
            <a:r>
              <a:rPr lang="en-US" altLang="en-US" sz="2000" b="1"/>
              <a:t>Examples of UnChecked Exceptions:</a:t>
            </a:r>
          </a:p>
          <a:p>
            <a:pPr lvl="2" algn="just">
              <a:spcBef>
                <a:spcPts val="1200"/>
              </a:spcBef>
              <a:buFont typeface="Wingdings" panose="05000000000000000000" pitchFamily="2" charset="2"/>
              <a:buChar char="v"/>
            </a:pPr>
            <a:r>
              <a:rPr lang="en-US" altLang="en-US">
                <a:latin typeface="Consolas" panose="020B0609020204030204" pitchFamily="49" charset="0"/>
              </a:rPr>
              <a:t> </a:t>
            </a:r>
            <a:r>
              <a:rPr lang="en-US" altLang="en-US">
                <a:solidFill>
                  <a:srgbClr val="111111"/>
                </a:solidFill>
                <a:latin typeface="Consolas" panose="020B0609020204030204" pitchFamily="49" charset="0"/>
              </a:rPr>
              <a:t>ArithmeticException</a:t>
            </a:r>
            <a:endParaRPr lang="en-US" altLang="en-US">
              <a:latin typeface="Consolas" panose="020B0609020204030204" pitchFamily="49" charset="0"/>
            </a:endParaRPr>
          </a:p>
          <a:p>
            <a:pPr lvl="2" algn="just">
              <a:spcBef>
                <a:spcPts val="1200"/>
              </a:spcBef>
              <a:buFont typeface="Wingdings" panose="05000000000000000000" pitchFamily="2" charset="2"/>
              <a:buChar char="v"/>
            </a:pPr>
            <a:r>
              <a:rPr lang="en-US" altLang="en-US">
                <a:latin typeface="Consolas" panose="020B0609020204030204" pitchFamily="49" charset="0"/>
              </a:rPr>
              <a:t> </a:t>
            </a:r>
            <a:r>
              <a:rPr lang="en-US" altLang="en-US">
                <a:solidFill>
                  <a:srgbClr val="111111"/>
                </a:solidFill>
                <a:latin typeface="Consolas" panose="020B0609020204030204" pitchFamily="49" charset="0"/>
              </a:rPr>
              <a:t>ArrayIndexOutOfBoundsException</a:t>
            </a:r>
            <a:endParaRPr lang="en-US" altLang="en-US">
              <a:latin typeface="Consolas" panose="020B0609020204030204" pitchFamily="49" charset="0"/>
            </a:endParaRPr>
          </a:p>
          <a:p>
            <a:pPr lvl="2" algn="just">
              <a:spcBef>
                <a:spcPts val="1200"/>
              </a:spcBef>
              <a:buFont typeface="Wingdings" panose="05000000000000000000" pitchFamily="2" charset="2"/>
              <a:buChar char="v"/>
            </a:pPr>
            <a:r>
              <a:rPr lang="en-US" altLang="en-US">
                <a:latin typeface="Consolas" panose="020B0609020204030204" pitchFamily="49" charset="0"/>
              </a:rPr>
              <a:t> </a:t>
            </a:r>
            <a:r>
              <a:rPr lang="en-US" altLang="en-US">
                <a:solidFill>
                  <a:srgbClr val="111111"/>
                </a:solidFill>
                <a:latin typeface="Consolas" panose="020B0609020204030204" pitchFamily="49" charset="0"/>
              </a:rPr>
              <a:t>NullPointerException</a:t>
            </a:r>
            <a:endParaRPr lang="en-US" altLang="en-US">
              <a:latin typeface="Consolas" panose="020B0609020204030204" pitchFamily="49" charset="0"/>
            </a:endParaRPr>
          </a:p>
          <a:p>
            <a:pPr lvl="2" algn="just">
              <a:spcBef>
                <a:spcPts val="1200"/>
              </a:spcBef>
              <a:buFont typeface="Wingdings" panose="05000000000000000000" pitchFamily="2" charset="2"/>
              <a:buChar char="v"/>
            </a:pPr>
            <a:r>
              <a:rPr lang="en-US" altLang="en-US">
                <a:latin typeface="Consolas" panose="020B0609020204030204" pitchFamily="49" charset="0"/>
              </a:rPr>
              <a:t> NegativeArraySizeException, etc.</a:t>
            </a:r>
            <a:endParaRPr lang="en-US" altLang="en-US" sz="2200">
              <a:latin typeface="Consolas" panose="020B0609020204030204" pitchFamily="49" charset="0"/>
            </a:endParaRPr>
          </a:p>
        </p:txBody>
      </p:sp>
      <p:sp>
        <p:nvSpPr>
          <p:cNvPr id="573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6C3B24D1-1B50-4A44-BD73-52B44E92A65B}" type="slidenum">
              <a:rPr lang="vi-VN" altLang="en-US" sz="1200" smtClean="0">
                <a:solidFill>
                  <a:srgbClr val="898989"/>
                </a:solidFill>
              </a:rPr>
              <a:pPr>
                <a:spcBef>
                  <a:spcPct val="0"/>
                </a:spcBef>
                <a:buSzTx/>
                <a:buFontTx/>
                <a:buNone/>
              </a:pPr>
              <a:t>25</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82814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Exception classes</a:t>
            </a:r>
          </a:p>
        </p:txBody>
      </p:sp>
      <p:sp>
        <p:nvSpPr>
          <p:cNvPr id="3" name="Content Placeholder 2"/>
          <p:cNvSpPr>
            <a:spLocks noGrp="1"/>
          </p:cNvSpPr>
          <p:nvPr>
            <p:ph idx="1"/>
          </p:nvPr>
        </p:nvSpPr>
        <p:spPr/>
        <p:txBody>
          <a:bodyPr/>
          <a:lstStyle/>
          <a:p>
            <a:pPr algn="just">
              <a:spcBef>
                <a:spcPts val="600"/>
              </a:spcBef>
            </a:pPr>
            <a:r>
              <a:rPr lang="en-US" altLang="en-US" sz="2200">
                <a:latin typeface="Consolas" panose="020B0609020204030204" pitchFamily="49" charset="0"/>
              </a:rPr>
              <a:t> </a:t>
            </a:r>
            <a:r>
              <a:rPr lang="en-US" altLang="en-US" sz="2200"/>
              <a:t>The figure ‎below shows the hierarchy of the Exception classes.</a:t>
            </a:r>
          </a:p>
          <a:p>
            <a:pPr lvl="1" algn="just">
              <a:spcBef>
                <a:spcPts val="600"/>
              </a:spcBef>
              <a:buFont typeface="Wingdings" panose="05000000000000000000" pitchFamily="2" charset="2"/>
              <a:buChar char="§"/>
            </a:pPr>
            <a:r>
              <a:rPr lang="en-US" altLang="en-US" sz="2000"/>
              <a:t> The base class for all Exception objects is: </a:t>
            </a:r>
            <a:r>
              <a:rPr lang="en-US" altLang="en-US" sz="2000">
                <a:latin typeface="Consolas" panose="020B0609020204030204" pitchFamily="49" charset="0"/>
              </a:rPr>
              <a:t>java.lang.Throwable</a:t>
            </a:r>
            <a:r>
              <a:rPr lang="en-US" altLang="en-US" sz="2000"/>
              <a:t>, </a:t>
            </a:r>
            <a:r>
              <a:rPr lang="en-US" altLang="en-US" sz="2000">
                <a:latin typeface="Consolas" panose="020B0609020204030204" pitchFamily="49" charset="0"/>
              </a:rPr>
              <a:t>java.lang.Exception</a:t>
            </a:r>
            <a:r>
              <a:rPr lang="en-US" altLang="en-US" sz="2000"/>
              <a:t> and </a:t>
            </a:r>
            <a:r>
              <a:rPr lang="en-US" altLang="en-US" sz="2000">
                <a:latin typeface="Consolas" panose="020B0609020204030204" pitchFamily="49" charset="0"/>
              </a:rPr>
              <a:t>java.lang.Error</a:t>
            </a:r>
            <a:r>
              <a:rPr lang="en-US" altLang="en-US" sz="2000"/>
              <a:t>.</a:t>
            </a:r>
            <a:endParaRPr lang="en-US" altLang="en-US" sz="2000">
              <a:latin typeface="Consolas" panose="020B0609020204030204" pitchFamily="49" charset="0"/>
            </a:endParaRPr>
          </a:p>
        </p:txBody>
      </p:sp>
      <p:sp>
        <p:nvSpPr>
          <p:cNvPr id="593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D02C3EA6-B03E-432C-85FD-3DD2B365B9D8}" type="slidenum">
              <a:rPr lang="vi-VN" altLang="en-US" sz="1200" smtClean="0">
                <a:solidFill>
                  <a:srgbClr val="898989"/>
                </a:solidFill>
              </a:rPr>
              <a:pPr>
                <a:spcBef>
                  <a:spcPct val="0"/>
                </a:spcBef>
                <a:buSzTx/>
                <a:buFontTx/>
                <a:buNone/>
              </a:pPr>
              <a:t>26</a:t>
            </a:fld>
            <a:endParaRPr lang="vi-VN" altLang="en-US" sz="1200">
              <a:solidFill>
                <a:srgbClr val="898989"/>
              </a:solidFill>
            </a:endParaRPr>
          </a:p>
        </p:txBody>
      </p:sp>
      <p:pic>
        <p:nvPicPr>
          <p:cNvPr id="59397" name="Picture 2"/>
          <p:cNvPicPr>
            <a:picLocks noChangeAspect="1" noChangeArrowheads="1"/>
          </p:cNvPicPr>
          <p:nvPr/>
        </p:nvPicPr>
        <p:blipFill>
          <a:blip r:embed="rId3">
            <a:extLst>
              <a:ext uri="{28A0092B-C50C-407E-A947-70E740481C1C}">
                <a14:useLocalDpi xmlns:a14="http://schemas.microsoft.com/office/drawing/2010/main" val="0"/>
              </a:ext>
            </a:extLst>
          </a:blip>
          <a:srcRect l="22839" t="23958" r="23865" b="18750"/>
          <a:stretch>
            <a:fillRect/>
          </a:stretch>
        </p:blipFill>
        <p:spPr bwMode="auto">
          <a:xfrm>
            <a:off x="838200" y="2133600"/>
            <a:ext cx="73120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96572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Throw and throws</a:t>
            </a:r>
            <a:endParaRPr lang="en-US"/>
          </a:p>
        </p:txBody>
      </p:sp>
      <p:sp>
        <p:nvSpPr>
          <p:cNvPr id="7" name="Text Placeholder 6"/>
          <p:cNvSpPr>
            <a:spLocks noGrp="1"/>
          </p:cNvSpPr>
          <p:nvPr>
            <p:ph type="body" idx="1"/>
          </p:nvPr>
        </p:nvSpPr>
        <p:spPr/>
        <p:txBody>
          <a:bodyPr/>
          <a:lstStyle/>
          <a:p>
            <a:r>
              <a:rPr lang="en-GB"/>
              <a:t>Section 4</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31303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throw keyword</a:t>
            </a:r>
            <a:endParaRPr lang="en-US"/>
          </a:p>
        </p:txBody>
      </p:sp>
      <p:sp>
        <p:nvSpPr>
          <p:cNvPr id="3" name="Content Placeholder 2"/>
          <p:cNvSpPr>
            <a:spLocks noGrp="1"/>
          </p:cNvSpPr>
          <p:nvPr>
            <p:ph idx="1"/>
          </p:nvPr>
        </p:nvSpPr>
        <p:spPr/>
        <p:txBody>
          <a:bodyPr>
            <a:normAutofit/>
          </a:bodyPr>
          <a:lstStyle/>
          <a:p>
            <a:pPr algn="just"/>
            <a:r>
              <a:rPr lang="en-GB" sz="2000"/>
              <a:t>The Java throw keyword is used to </a:t>
            </a:r>
            <a:r>
              <a:rPr lang="en-GB" sz="2000">
                <a:solidFill>
                  <a:schemeClr val="tx2">
                    <a:lumMod val="60000"/>
                    <a:lumOff val="40000"/>
                  </a:schemeClr>
                </a:solidFill>
              </a:rPr>
              <a:t>explicitly throw an exception</a:t>
            </a:r>
            <a:r>
              <a:rPr lang="en-GB" sz="2000"/>
              <a:t>.</a:t>
            </a:r>
          </a:p>
          <a:p>
            <a:pPr algn="just"/>
            <a:r>
              <a:rPr lang="en-GB" sz="2000"/>
              <a:t>We can throw either </a:t>
            </a:r>
            <a:r>
              <a:rPr lang="en-GB" sz="2000" b="1"/>
              <a:t>checked</a:t>
            </a:r>
            <a:r>
              <a:rPr lang="en-GB" sz="2000"/>
              <a:t> or </a:t>
            </a:r>
            <a:r>
              <a:rPr lang="en-GB" sz="2000" b="1"/>
              <a:t>uncheked</a:t>
            </a:r>
            <a:r>
              <a:rPr lang="en-GB" sz="2000"/>
              <a:t> exception in java by throw keyword. </a:t>
            </a:r>
          </a:p>
          <a:p>
            <a:pPr algn="just"/>
            <a:r>
              <a:rPr lang="en-GB" sz="2000"/>
              <a:t>The throw keyword is mainly used to throw custom exception.</a:t>
            </a:r>
          </a:p>
          <a:p>
            <a:pPr algn="just"/>
            <a:r>
              <a:rPr lang="en-GB" sz="2000" b="1"/>
              <a:t>Syntax</a:t>
            </a:r>
            <a:r>
              <a:rPr lang="en-GB" sz="2000"/>
              <a:t>:</a:t>
            </a:r>
          </a:p>
          <a:p>
            <a:pPr algn="just"/>
            <a:endParaRPr lang="en-GB" sz="2000"/>
          </a:p>
          <a:p>
            <a:pPr algn="just"/>
            <a:endParaRPr lang="en-GB" sz="2000"/>
          </a:p>
          <a:p>
            <a:pPr algn="just"/>
            <a:r>
              <a:rPr lang="en-GB" sz="2000" b="1"/>
              <a:t>Example</a:t>
            </a:r>
            <a:r>
              <a:rPr lang="en-GB" sz="2000"/>
              <a:t>:</a:t>
            </a:r>
          </a:p>
          <a:p>
            <a:pPr algn="just"/>
            <a:endParaRPr lang="en-GB" sz="2000"/>
          </a:p>
          <a:p>
            <a:pPr algn="just"/>
            <a:endParaRPr lang="en-GB" sz="2000"/>
          </a:p>
          <a:p>
            <a:pPr algn="just"/>
            <a:endParaRPr lang="en-GB" sz="2000"/>
          </a:p>
          <a:p>
            <a:pPr algn="just"/>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Rectangle 5"/>
          <p:cNvSpPr/>
          <p:nvPr/>
        </p:nvSpPr>
        <p:spPr>
          <a:xfrm>
            <a:off x="2552532" y="2578405"/>
            <a:ext cx="3991808" cy="369332"/>
          </a:xfrm>
          <a:prstGeom prst="rect">
            <a:avLst/>
          </a:prstGeom>
          <a:solidFill>
            <a:schemeClr val="bg1">
              <a:lumMod val="95000"/>
            </a:schemeClr>
          </a:solidFill>
        </p:spPr>
        <p:txBody>
          <a:bodyPr wrap="square">
            <a:spAutoFit/>
          </a:bodyPr>
          <a:lstStyle/>
          <a:p>
            <a:r>
              <a:rPr lang="en-US" b="1">
                <a:solidFill>
                  <a:srgbClr val="006699"/>
                </a:solidFill>
                <a:latin typeface="Consolas" panose="020B0609020204030204" pitchFamily="49" charset="0"/>
              </a:rPr>
              <a:t>throw</a:t>
            </a:r>
            <a:r>
              <a:rPr lang="en-US">
                <a:solidFill>
                  <a:srgbClr val="000000"/>
                </a:solidFill>
                <a:latin typeface="Consolas" panose="020B0609020204030204" pitchFamily="49" charset="0"/>
              </a:rPr>
              <a:t> exception;  </a:t>
            </a:r>
            <a:endParaRPr lang="en-US">
              <a:latin typeface="Consolas" panose="020B0609020204030204" pitchFamily="49" charset="0"/>
            </a:endParaRPr>
          </a:p>
        </p:txBody>
      </p:sp>
      <p:sp>
        <p:nvSpPr>
          <p:cNvPr id="7" name="Rectangle 6"/>
          <p:cNvSpPr/>
          <p:nvPr/>
        </p:nvSpPr>
        <p:spPr>
          <a:xfrm>
            <a:off x="2552532" y="3105835"/>
            <a:ext cx="5985076" cy="369332"/>
          </a:xfrm>
          <a:prstGeom prst="rect">
            <a:avLst/>
          </a:prstGeom>
        </p:spPr>
        <p:txBody>
          <a:bodyPr wrap="square">
            <a:spAutoFit/>
          </a:bodyPr>
          <a:lstStyle/>
          <a:p>
            <a:r>
              <a:rPr lang="en-GB" b="1">
                <a:solidFill>
                  <a:srgbClr val="006699"/>
                </a:solidFill>
                <a:latin typeface="Consolas" panose="020B0609020204030204" pitchFamily="49" charset="0"/>
              </a:rPr>
              <a:t>throw</a:t>
            </a:r>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new</a:t>
            </a:r>
            <a:r>
              <a:rPr lang="en-GB">
                <a:solidFill>
                  <a:srgbClr val="000000"/>
                </a:solidFill>
                <a:latin typeface="Consolas" panose="020B0609020204030204" pitchFamily="49" charset="0"/>
              </a:rPr>
              <a:t> IOException("sorry device error);  </a:t>
            </a:r>
            <a:endParaRPr lang="en-US">
              <a:latin typeface="Consolas" panose="020B0609020204030204" pitchFamily="49" charset="0"/>
            </a:endParaRPr>
          </a:p>
        </p:txBody>
      </p:sp>
      <p:sp>
        <p:nvSpPr>
          <p:cNvPr id="8" name="Rectangle 7"/>
          <p:cNvSpPr/>
          <p:nvPr/>
        </p:nvSpPr>
        <p:spPr>
          <a:xfrm>
            <a:off x="1278253" y="3829556"/>
            <a:ext cx="6540366" cy="2031325"/>
          </a:xfrm>
          <a:prstGeom prst="rect">
            <a:avLst/>
          </a:prstGeom>
          <a:solidFill>
            <a:schemeClr val="bg1">
              <a:lumMod val="95000"/>
            </a:schemeClr>
          </a:solidFill>
        </p:spPr>
        <p:txBody>
          <a:bodyPr wrap="square">
            <a:spAutoFit/>
          </a:bodyPr>
          <a:lstStyle/>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static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void</a:t>
            </a:r>
            <a:r>
              <a:rPr lang="en-GB" b="1">
                <a:solidFill>
                  <a:srgbClr val="000000"/>
                </a:solidFill>
                <a:latin typeface="Consolas" panose="020B0609020204030204" pitchFamily="49" charset="0"/>
              </a:rPr>
              <a:t> isAge(</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a:t>
            </a:r>
            <a:r>
              <a:rPr lang="en-GB" b="1">
                <a:solidFill>
                  <a:srgbClr val="6A3E3E"/>
                </a:solidFill>
                <a:latin typeface="Consolas" panose="020B0609020204030204" pitchFamily="49" charset="0"/>
              </a:rPr>
              <a:t>age</a:t>
            </a:r>
            <a:r>
              <a:rPr lang="en-GB"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if</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age</a:t>
            </a:r>
            <a:r>
              <a:rPr lang="en-US" b="1">
                <a:solidFill>
                  <a:srgbClr val="000000"/>
                </a:solidFill>
                <a:latin typeface="Consolas" panose="020B0609020204030204" pitchFamily="49" charset="0"/>
              </a:rPr>
              <a:t> &lt; 18) {</a:t>
            </a:r>
          </a:p>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throw</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new</a:t>
            </a:r>
            <a:r>
              <a:rPr lang="en-GB" b="1">
                <a:solidFill>
                  <a:srgbClr val="000000"/>
                </a:solidFill>
                <a:latin typeface="Consolas" panose="020B0609020204030204" pitchFamily="49" charset="0"/>
              </a:rPr>
              <a:t> ArithmeticException(</a:t>
            </a:r>
            <a:r>
              <a:rPr lang="en-GB" b="1">
                <a:solidFill>
                  <a:srgbClr val="2A00FF"/>
                </a:solidFill>
                <a:latin typeface="Consolas" panose="020B0609020204030204" pitchFamily="49" charset="0"/>
              </a:rPr>
              <a:t>"Not valid"</a:t>
            </a:r>
            <a:r>
              <a:rPr lang="en-GB" b="1">
                <a:solidFill>
                  <a:srgbClr val="000000"/>
                </a:solidFill>
                <a:latin typeface="Consolas" panose="020B0609020204030204" pitchFamily="49" charset="0"/>
              </a:rPr>
              <a:t>);</a:t>
            </a:r>
          </a:p>
          <a:p>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else</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System.</a:t>
            </a:r>
            <a:r>
              <a:rPr lang="en-US" b="1" i="1">
                <a:solidFill>
                  <a:srgbClr val="0000C0"/>
                </a:solidFill>
                <a:latin typeface="Consolas" panose="020B0609020204030204" pitchFamily="49" charset="0"/>
              </a:rPr>
              <a:t>out</a:t>
            </a:r>
            <a:r>
              <a:rPr lang="en-US" b="1" i="1">
                <a:solidFill>
                  <a:srgbClr val="000000"/>
                </a:solidFill>
                <a:latin typeface="Consolas" panose="020B0609020204030204" pitchFamily="49" charset="0"/>
              </a:rPr>
              <a:t>.println(</a:t>
            </a:r>
            <a:r>
              <a:rPr lang="en-US" b="1" i="1">
                <a:solidFill>
                  <a:srgbClr val="2A00FF"/>
                </a:solidFill>
                <a:latin typeface="Consolas" panose="020B0609020204030204" pitchFamily="49" charset="0"/>
              </a:rPr>
              <a:t>"welcome to vote"</a:t>
            </a:r>
            <a:r>
              <a:rPr lang="en-US" b="1" i="1">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3321813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throw keyword</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sp>
        <p:nvSpPr>
          <p:cNvPr id="6" name="Rectangle 5"/>
          <p:cNvSpPr/>
          <p:nvPr/>
        </p:nvSpPr>
        <p:spPr>
          <a:xfrm>
            <a:off x="1324777" y="864192"/>
            <a:ext cx="6447318" cy="3139321"/>
          </a:xfrm>
          <a:prstGeom prst="rect">
            <a:avLst/>
          </a:prstGeom>
          <a:solidFill>
            <a:schemeClr val="bg1">
              <a:lumMod val="95000"/>
            </a:schemeClr>
          </a:solidFill>
        </p:spPr>
        <p:txBody>
          <a:bodyPr wrap="square">
            <a:spAutoFit/>
          </a:bodyPr>
          <a:lstStyle/>
          <a:p>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Main {</a:t>
            </a:r>
          </a:p>
          <a:p>
            <a:endParaRPr lang="en-US">
              <a:latin typeface="Consolas" panose="020B0609020204030204" pitchFamily="49" charset="0"/>
            </a:endParaRPr>
          </a:p>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static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void</a:t>
            </a:r>
            <a:r>
              <a:rPr lang="en-GB" b="1">
                <a:solidFill>
                  <a:srgbClr val="000000"/>
                </a:solidFill>
                <a:latin typeface="Consolas" panose="020B0609020204030204" pitchFamily="49" charset="0"/>
              </a:rPr>
              <a:t> main(String[] </a:t>
            </a:r>
            <a:r>
              <a:rPr lang="en-GB" b="1">
                <a:solidFill>
                  <a:srgbClr val="6A3E3E"/>
                </a:solidFill>
                <a:latin typeface="Consolas" panose="020B0609020204030204" pitchFamily="49" charset="0"/>
              </a:rPr>
              <a:t>args</a:t>
            </a:r>
            <a:r>
              <a:rPr lang="en-GB"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try</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Validator.</a:t>
            </a:r>
            <a:r>
              <a:rPr lang="en-US" i="1">
                <a:solidFill>
                  <a:srgbClr val="000000"/>
                </a:solidFill>
                <a:latin typeface="Consolas" panose="020B0609020204030204" pitchFamily="49" charset="0"/>
              </a:rPr>
              <a:t>isAge(15);</a:t>
            </a:r>
          </a:p>
          <a:p>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catch</a:t>
            </a:r>
            <a:r>
              <a:rPr lang="en-US" b="1">
                <a:solidFill>
                  <a:srgbClr val="000000"/>
                </a:solidFill>
                <a:latin typeface="Consolas" panose="020B0609020204030204" pitchFamily="49" charset="0"/>
              </a:rPr>
              <a:t> (Exception </a:t>
            </a:r>
            <a:r>
              <a:rPr lang="en-US" b="1">
                <a:solidFill>
                  <a:srgbClr val="6A3E3E"/>
                </a:solidFill>
                <a:latin typeface="Consolas" panose="020B0609020204030204" pitchFamily="49" charset="0"/>
              </a:rPr>
              <a:t>e</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e</a:t>
            </a:r>
            <a:r>
              <a:rPr lang="en-US">
                <a:solidFill>
                  <a:srgbClr val="000000"/>
                </a:solidFill>
                <a:latin typeface="Consolas" panose="020B0609020204030204" pitchFamily="49" charset="0"/>
              </a:rPr>
              <a:t>.printStackTrace();</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a:t>
            </a:r>
          </a:p>
        </p:txBody>
      </p:sp>
      <p:sp>
        <p:nvSpPr>
          <p:cNvPr id="7" name="Rectangle 6"/>
          <p:cNvSpPr/>
          <p:nvPr/>
        </p:nvSpPr>
        <p:spPr>
          <a:xfrm>
            <a:off x="832585" y="4359310"/>
            <a:ext cx="7685774" cy="1431161"/>
          </a:xfrm>
          <a:prstGeom prst="rect">
            <a:avLst/>
          </a:prstGeom>
        </p:spPr>
        <p:txBody>
          <a:bodyPr wrap="square">
            <a:spAutoFit/>
          </a:bodyPr>
          <a:lstStyle/>
          <a:p>
            <a:pPr>
              <a:spcBef>
                <a:spcPts val="600"/>
              </a:spcBef>
            </a:pPr>
            <a:r>
              <a:rPr lang="en-GB" b="1">
                <a:solidFill>
                  <a:schemeClr val="tx1">
                    <a:lumMod val="95000"/>
                    <a:lumOff val="5000"/>
                  </a:schemeClr>
                </a:solidFill>
                <a:latin typeface="Arial" panose="020B0604020202020204" pitchFamily="34" charset="0"/>
                <a:cs typeface="Arial" panose="020B0604020202020204" pitchFamily="34" charset="0"/>
              </a:rPr>
              <a:t>Output:</a:t>
            </a:r>
            <a:endParaRPr lang="en-US" b="1">
              <a:solidFill>
                <a:schemeClr val="tx1">
                  <a:lumMod val="95000"/>
                  <a:lumOff val="5000"/>
                </a:schemeClr>
              </a:solidFill>
              <a:latin typeface="Arial" panose="020B0604020202020204" pitchFamily="34" charset="0"/>
              <a:cs typeface="Arial" panose="020B0604020202020204" pitchFamily="34" charset="0"/>
            </a:endParaRPr>
          </a:p>
          <a:p>
            <a:pPr>
              <a:spcBef>
                <a:spcPts val="600"/>
              </a:spcBef>
            </a:pPr>
            <a:r>
              <a:rPr lang="en-US" u="sng">
                <a:solidFill>
                  <a:srgbClr val="0066CC"/>
                </a:solidFill>
                <a:latin typeface="Consolas" panose="020B0609020204030204" pitchFamily="49" charset="0"/>
              </a:rPr>
              <a:t>java.lang.ArithmeticException</a:t>
            </a:r>
            <a:r>
              <a:rPr lang="en-US" u="sng">
                <a:solidFill>
                  <a:srgbClr val="FF0000"/>
                </a:solidFill>
                <a:latin typeface="Consolas" panose="020B0609020204030204" pitchFamily="49" charset="0"/>
              </a:rPr>
              <a:t>: Not valid</a:t>
            </a:r>
          </a:p>
          <a:p>
            <a:pPr>
              <a:spcBef>
                <a:spcPts val="600"/>
              </a:spcBef>
            </a:pPr>
            <a:r>
              <a:rPr lang="en-US">
                <a:solidFill>
                  <a:srgbClr val="FF0000"/>
                </a:solidFill>
                <a:latin typeface="Consolas" panose="020B0609020204030204" pitchFamily="49" charset="0"/>
              </a:rPr>
              <a:t>at fa.training.utils.Validator.isAge(</a:t>
            </a:r>
            <a:r>
              <a:rPr lang="en-US" u="sng">
                <a:solidFill>
                  <a:srgbClr val="0066CC"/>
                </a:solidFill>
                <a:latin typeface="Consolas" panose="020B0609020204030204" pitchFamily="49" charset="0"/>
              </a:rPr>
              <a:t>Validator.java:20</a:t>
            </a:r>
            <a:r>
              <a:rPr lang="en-US" u="sng">
                <a:solidFill>
                  <a:srgbClr val="FF0000"/>
                </a:solidFill>
                <a:latin typeface="Consolas" panose="020B0609020204030204" pitchFamily="49" charset="0"/>
              </a:rPr>
              <a:t>)</a:t>
            </a:r>
          </a:p>
          <a:p>
            <a:pPr>
              <a:spcBef>
                <a:spcPts val="600"/>
              </a:spcBef>
            </a:pPr>
            <a:r>
              <a:rPr lang="en-US">
                <a:solidFill>
                  <a:srgbClr val="FF0000"/>
                </a:solidFill>
                <a:latin typeface="Consolas" panose="020B0609020204030204" pitchFamily="49" charset="0"/>
              </a:rPr>
              <a:t>at fa.training.jpe2.Main.main(</a:t>
            </a:r>
            <a:r>
              <a:rPr lang="en-US" u="sng">
                <a:solidFill>
                  <a:srgbClr val="0066CC"/>
                </a:solidFill>
                <a:latin typeface="Consolas" panose="020B0609020204030204" pitchFamily="49" charset="0"/>
              </a:rPr>
              <a:t>Main.java:9</a:t>
            </a:r>
            <a:r>
              <a:rPr lang="en-US" u="sng">
                <a:solidFill>
                  <a:srgbClr val="FF0000"/>
                </a:solidFill>
                <a:latin typeface="Consolas" panose="020B0609020204030204" pitchFamily="49" charset="0"/>
              </a:rPr>
              <a:t>)</a:t>
            </a:r>
          </a:p>
        </p:txBody>
      </p:sp>
    </p:spTree>
    <p:extLst>
      <p:ext uri="{BB962C8B-B14F-4D97-AF65-F5344CB8AC3E}">
        <p14:creationId xmlns:p14="http://schemas.microsoft.com/office/powerpoint/2010/main" val="75537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altLang="en-US">
                <a:latin typeface="Arial" charset="0"/>
                <a:cs typeface="Arial" charset="0"/>
              </a:rPr>
              <a:t>Learning Approach</a:t>
            </a:r>
            <a:endParaRPr altLang="en-US">
              <a:latin typeface="Arial" charset="0"/>
              <a:cs typeface="Arial"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42425220"/>
              </p:ext>
            </p:extLst>
          </p:nvPr>
        </p:nvGraphicFramePr>
        <p:xfrm>
          <a:off x="201706" y="838201"/>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0590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throws keyword</a:t>
            </a:r>
          </a:p>
        </p:txBody>
      </p:sp>
      <p:sp>
        <p:nvSpPr>
          <p:cNvPr id="3" name="Content Placeholder 2"/>
          <p:cNvSpPr>
            <a:spLocks noGrp="1"/>
          </p:cNvSpPr>
          <p:nvPr>
            <p:ph idx="1"/>
          </p:nvPr>
        </p:nvSpPr>
        <p:spPr/>
        <p:txBody>
          <a:bodyPr>
            <a:normAutofit/>
          </a:bodyPr>
          <a:lstStyle/>
          <a:p>
            <a:pPr algn="just">
              <a:spcBef>
                <a:spcPts val="1200"/>
              </a:spcBef>
            </a:pPr>
            <a:r>
              <a:rPr lang="en-GB" sz="2000"/>
              <a:t>The </a:t>
            </a:r>
            <a:r>
              <a:rPr lang="en-GB" sz="2000" b="1"/>
              <a:t>Java throws keyword</a:t>
            </a:r>
            <a:r>
              <a:rPr lang="en-GB" sz="2000"/>
              <a:t> is used to declare an exception. </a:t>
            </a:r>
          </a:p>
          <a:p>
            <a:pPr lvl="1" algn="just">
              <a:spcBef>
                <a:spcPts val="1200"/>
              </a:spcBef>
            </a:pPr>
            <a:r>
              <a:rPr lang="en-GB" sz="1600"/>
              <a:t>It gives an information to the programmer that there may occur an exception so it is better for the programmer to provide the exception handling code so that normal flow can be maintained.</a:t>
            </a:r>
          </a:p>
          <a:p>
            <a:pPr algn="just">
              <a:spcBef>
                <a:spcPts val="1200"/>
              </a:spcBef>
            </a:pPr>
            <a:r>
              <a:rPr lang="en-GB" sz="2000"/>
              <a:t>Exception Handling is mainly used to handle the </a:t>
            </a:r>
            <a:r>
              <a:rPr lang="en-GB" sz="2000">
                <a:solidFill>
                  <a:schemeClr val="tx2">
                    <a:lumMod val="60000"/>
                    <a:lumOff val="40000"/>
                  </a:schemeClr>
                </a:solidFill>
              </a:rPr>
              <a:t>checked exceptions</a:t>
            </a:r>
            <a:r>
              <a:rPr lang="en-GB" sz="2000"/>
              <a:t>. </a:t>
            </a:r>
          </a:p>
          <a:p>
            <a:pPr algn="just">
              <a:spcBef>
                <a:spcPts val="1200"/>
              </a:spcBef>
            </a:pPr>
            <a:r>
              <a:rPr lang="en-GB" sz="2000" i="1"/>
              <a:t>Because</a:t>
            </a:r>
            <a:r>
              <a:rPr lang="en-GB" sz="2000"/>
              <a:t>:</a:t>
            </a:r>
          </a:p>
          <a:p>
            <a:pPr lvl="1" algn="just">
              <a:spcBef>
                <a:spcPts val="1200"/>
              </a:spcBef>
            </a:pPr>
            <a:r>
              <a:rPr lang="en-GB" sz="1600">
                <a:solidFill>
                  <a:schemeClr val="tx2">
                    <a:lumMod val="60000"/>
                    <a:lumOff val="40000"/>
                  </a:schemeClr>
                </a:solidFill>
              </a:rPr>
              <a:t>unchecked Exception</a:t>
            </a:r>
            <a:r>
              <a:rPr lang="en-GB" sz="1600"/>
              <a:t>: under your control so correct your code. If there occurs any unchecked exception</a:t>
            </a:r>
            <a:r>
              <a:rPr lang="en-GB" sz="1600">
                <a:solidFill>
                  <a:schemeClr val="tx2">
                    <a:lumMod val="60000"/>
                    <a:lumOff val="40000"/>
                  </a:schemeClr>
                </a:solidFill>
              </a:rPr>
              <a:t> </a:t>
            </a:r>
            <a:r>
              <a:rPr lang="en-GB" sz="1600"/>
              <a:t>such as NullPointerException, it is </a:t>
            </a:r>
            <a:r>
              <a:rPr lang="en-GB" sz="1600">
                <a:solidFill>
                  <a:schemeClr val="tx2">
                    <a:lumMod val="60000"/>
                    <a:lumOff val="40000"/>
                  </a:schemeClr>
                </a:solidFill>
              </a:rPr>
              <a:t>programmers fault </a:t>
            </a:r>
            <a:r>
              <a:rPr lang="en-GB" sz="1600"/>
              <a:t>that he is not performing check up before the code being used</a:t>
            </a:r>
          </a:p>
          <a:p>
            <a:pPr lvl="1" algn="just">
              <a:spcBef>
                <a:spcPts val="1200"/>
              </a:spcBef>
            </a:pPr>
            <a:r>
              <a:rPr lang="en-GB" sz="1600">
                <a:solidFill>
                  <a:schemeClr val="tx2">
                    <a:lumMod val="60000"/>
                    <a:lumOff val="40000"/>
                  </a:schemeClr>
                </a:solidFill>
              </a:rPr>
              <a:t>error</a:t>
            </a:r>
            <a:r>
              <a:rPr lang="en-GB" sz="1600"/>
              <a:t>: beyond your control e.g. you are unable to do anything if there occurs VirtualMachineError or StackOverflowError.</a:t>
            </a:r>
          </a:p>
          <a:p>
            <a:pPr algn="just">
              <a:spcBef>
                <a:spcPts val="1200"/>
              </a:spcBef>
            </a:pPr>
            <a:r>
              <a:rPr lang="en-GB" sz="2000" b="1"/>
              <a:t>Syntax</a:t>
            </a:r>
            <a:r>
              <a:rPr lang="en-GB" sz="2000"/>
              <a:t>:</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sp>
        <p:nvSpPr>
          <p:cNvPr id="6" name="Rectangle 5"/>
          <p:cNvSpPr/>
          <p:nvPr/>
        </p:nvSpPr>
        <p:spPr>
          <a:xfrm>
            <a:off x="867902" y="5159292"/>
            <a:ext cx="7361067" cy="923330"/>
          </a:xfrm>
          <a:prstGeom prst="rect">
            <a:avLst/>
          </a:prstGeom>
        </p:spPr>
        <p:txBody>
          <a:bodyPr wrap="square">
            <a:spAutoFit/>
          </a:bodyPr>
          <a:lstStyle/>
          <a:p>
            <a:r>
              <a:rPr lang="en-GB">
                <a:solidFill>
                  <a:srgbClr val="000000"/>
                </a:solidFill>
                <a:latin typeface="Consolas" panose="020B0609020204030204" pitchFamily="49" charset="0"/>
              </a:rPr>
              <a:t>return_type method_name() </a:t>
            </a:r>
            <a:r>
              <a:rPr lang="en-GB" b="1">
                <a:solidFill>
                  <a:srgbClr val="006699"/>
                </a:solidFill>
                <a:latin typeface="Consolas" panose="020B0609020204030204" pitchFamily="49" charset="0"/>
              </a:rPr>
              <a:t>throws</a:t>
            </a:r>
            <a:r>
              <a:rPr lang="en-GB">
                <a:solidFill>
                  <a:srgbClr val="000000"/>
                </a:solidFill>
                <a:latin typeface="Consolas" panose="020B0609020204030204" pitchFamily="49" charset="0"/>
              </a:rPr>
              <a:t> Exception_Class_Name {  </a:t>
            </a:r>
          </a:p>
          <a:p>
            <a:r>
              <a:rPr lang="en-GB">
                <a:solidFill>
                  <a:srgbClr val="008200"/>
                </a:solidFill>
                <a:latin typeface="Consolas" panose="020B0609020204030204" pitchFamily="49" charset="0"/>
              </a:rPr>
              <a:t>//method code</a:t>
            </a:r>
            <a:r>
              <a:rPr lang="en-GB">
                <a:solidFill>
                  <a:srgbClr val="000000"/>
                </a:solidFill>
                <a:latin typeface="Consolas" panose="020B0609020204030204" pitchFamily="49" charset="0"/>
              </a:rPr>
              <a:t>  </a:t>
            </a:r>
          </a:p>
          <a:p>
            <a:r>
              <a:rPr lang="en-GB">
                <a:solidFill>
                  <a:srgbClr val="000000"/>
                </a:solidFill>
                <a:latin typeface="Consolas" panose="020B0609020204030204" pitchFamily="49" charset="0"/>
              </a:rPr>
              <a:t>}  </a:t>
            </a:r>
            <a:endParaRPr lang="en-GB"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84009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Using Throws and Throw Statements</a:t>
            </a:r>
          </a:p>
        </p:txBody>
      </p:sp>
      <p:sp>
        <p:nvSpPr>
          <p:cNvPr id="3" name="Content Placeholder 2"/>
          <p:cNvSpPr>
            <a:spLocks noGrp="1"/>
          </p:cNvSpPr>
          <p:nvPr>
            <p:ph idx="1"/>
          </p:nvPr>
        </p:nvSpPr>
        <p:spPr/>
        <p:txBody>
          <a:bodyPr>
            <a:normAutofit/>
          </a:bodyPr>
          <a:lstStyle/>
          <a:p>
            <a:pPr algn="just">
              <a:spcBef>
                <a:spcPts val="1200"/>
              </a:spcBef>
            </a:pPr>
            <a:r>
              <a:rPr lang="en-US" altLang="en-US" sz="2000" b="1"/>
              <a:t>Ex 3: </a:t>
            </a:r>
            <a:r>
              <a:rPr lang="en-US" altLang="en-US" sz="2000"/>
              <a:t>Imagine you have been assigned a task of finding a specific book, and then reading and explaining its contents to a class of students. The required sequence may look like:</a:t>
            </a:r>
          </a:p>
          <a:p>
            <a:pPr lvl="1" algn="just">
              <a:spcBef>
                <a:spcPts val="1200"/>
              </a:spcBef>
            </a:pPr>
            <a:r>
              <a:rPr lang="en-US" altLang="en-US" sz="2000"/>
              <a:t> Get the specified book</a:t>
            </a:r>
          </a:p>
          <a:p>
            <a:pPr lvl="1" algn="just">
              <a:spcBef>
                <a:spcPts val="1200"/>
              </a:spcBef>
            </a:pPr>
            <a:r>
              <a:rPr lang="en-US" altLang="en-US" sz="2000"/>
              <a:t> Read aloud its contents</a:t>
            </a:r>
          </a:p>
          <a:p>
            <a:pPr lvl="1" algn="just">
              <a:spcBef>
                <a:spcPts val="1200"/>
              </a:spcBef>
            </a:pPr>
            <a:r>
              <a:rPr lang="en-US" altLang="en-US" sz="2000"/>
              <a:t> Explain the contents to a class of students.</a:t>
            </a:r>
          </a:p>
          <a:p>
            <a:pPr algn="just">
              <a:spcBef>
                <a:spcPts val="1200"/>
              </a:spcBef>
            </a:pPr>
            <a:r>
              <a:rPr lang="en-US" altLang="en-US" sz="2000" b="1"/>
              <a:t>Proplem:</a:t>
            </a:r>
            <a:r>
              <a:rPr lang="en-US" altLang="en-US" sz="2000"/>
              <a:t> But what happens if you </a:t>
            </a:r>
            <a:r>
              <a:rPr lang="en-US" altLang="en-US" sz="2000" b="1"/>
              <a:t>can't find </a:t>
            </a:r>
            <a:r>
              <a:rPr lang="en-US" altLang="en-US" sz="2000"/>
              <a:t>the specified book? You can't proceed with the </a:t>
            </a:r>
            <a:r>
              <a:rPr lang="en-US" altLang="en-US" sz="2000" u="sng"/>
              <a:t>rest of the action</a:t>
            </a:r>
            <a:r>
              <a:rPr lang="en-US" altLang="en-US" sz="2000"/>
              <a:t> without it so you </a:t>
            </a:r>
            <a:r>
              <a:rPr lang="en-US" altLang="en-US" sz="2000" b="1"/>
              <a:t>need to report back </a:t>
            </a:r>
            <a:r>
              <a:rPr lang="en-US" altLang="en-US" sz="2000"/>
              <a:t>to the person who assigned the task to you. This unexpected event (missing book) prevents you from completing your task. By reporting it back, you want the originator of this request to take corrective or alternate steps</a:t>
            </a:r>
            <a:r>
              <a:rPr lang="en-US" altLang="en-US" sz="1800">
                <a:solidFill>
                  <a:srgbClr val="000000"/>
                </a:solidFill>
              </a:rPr>
              <a:t>.</a:t>
            </a:r>
            <a:endParaRPr lang="en-US" altLang="en-US" sz="2000"/>
          </a:p>
        </p:txBody>
      </p:sp>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9B4E3BDD-1959-4509-A8BB-F99C19E40EBF}" type="slidenum">
              <a:rPr lang="vi-VN" altLang="en-US" sz="1200" smtClean="0">
                <a:solidFill>
                  <a:srgbClr val="898989"/>
                </a:solidFill>
              </a:rPr>
              <a:pPr>
                <a:spcBef>
                  <a:spcPct val="0"/>
                </a:spcBef>
                <a:buSzTx/>
                <a:buFontTx/>
                <a:buNone/>
              </a:pPr>
              <a:t>31</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340632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 Using </a:t>
            </a:r>
            <a:r>
              <a:rPr lang="en-US" sz="2800">
                <a:solidFill>
                  <a:schemeClr val="tx2">
                    <a:lumMod val="60000"/>
                    <a:lumOff val="40000"/>
                  </a:schemeClr>
                </a:solidFill>
              </a:rPr>
              <a:t>throws</a:t>
            </a:r>
            <a:r>
              <a:rPr lang="en-US" sz="2800"/>
              <a:t> and </a:t>
            </a:r>
            <a:r>
              <a:rPr lang="en-US" sz="2800">
                <a:solidFill>
                  <a:schemeClr val="tx2">
                    <a:lumMod val="60000"/>
                    <a:lumOff val="40000"/>
                  </a:schemeClr>
                </a:solidFill>
              </a:rPr>
              <a:t>throw</a:t>
            </a:r>
            <a:endParaRPr lang="en-US" sz="2800"/>
          </a:p>
        </p:txBody>
      </p:sp>
      <p:sp>
        <p:nvSpPr>
          <p:cNvPr id="3" name="Content Placeholder 2"/>
          <p:cNvSpPr>
            <a:spLocks noGrp="1"/>
          </p:cNvSpPr>
          <p:nvPr>
            <p:ph idx="1"/>
          </p:nvPr>
        </p:nvSpPr>
        <p:spPr/>
        <p:txBody>
          <a:bodyPr/>
          <a:lstStyle/>
          <a:p>
            <a:r>
              <a:rPr lang="en-US" altLang="en-US" b="1"/>
              <a:t> Solution:</a:t>
            </a:r>
            <a:endParaRPr lang="en-US" altLang="en-US"/>
          </a:p>
        </p:txBody>
      </p:sp>
      <p:sp>
        <p:nvSpPr>
          <p:cNvPr id="450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6D882ED3-F945-45AF-8843-6205F2EF6BF0}" type="slidenum">
              <a:rPr lang="vi-VN" altLang="en-US" sz="1200" smtClean="0">
                <a:solidFill>
                  <a:srgbClr val="898989"/>
                </a:solidFill>
              </a:rPr>
              <a:pPr>
                <a:spcBef>
                  <a:spcPct val="0"/>
                </a:spcBef>
                <a:buSzTx/>
                <a:buFontTx/>
                <a:buNone/>
              </a:pPr>
              <a:t>32</a:t>
            </a:fld>
            <a:endParaRPr lang="vi-VN" altLang="en-US" sz="1200">
              <a:solidFill>
                <a:srgbClr val="898989"/>
              </a:solidFill>
            </a:endParaRPr>
          </a:p>
        </p:txBody>
      </p:sp>
      <p:pic>
        <p:nvPicPr>
          <p:cNvPr id="45061" name="Picture 2" descr="http://weblogs.java.net/sites/default/files/ocp_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877" y="1346062"/>
            <a:ext cx="6934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3358073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Using </a:t>
            </a:r>
            <a:r>
              <a:rPr lang="en-US" sz="2800">
                <a:solidFill>
                  <a:schemeClr val="tx2">
                    <a:lumMod val="60000"/>
                    <a:lumOff val="40000"/>
                  </a:schemeClr>
                </a:solidFill>
              </a:rPr>
              <a:t>throws</a:t>
            </a:r>
            <a:r>
              <a:rPr lang="en-US" sz="2800"/>
              <a:t> and </a:t>
            </a:r>
            <a:r>
              <a:rPr lang="en-US" sz="2800">
                <a:solidFill>
                  <a:schemeClr val="tx2">
                    <a:lumMod val="60000"/>
                    <a:lumOff val="40000"/>
                  </a:schemeClr>
                </a:solidFill>
              </a:rPr>
              <a:t>throw</a:t>
            </a:r>
          </a:p>
        </p:txBody>
      </p:sp>
      <p:sp>
        <p:nvSpPr>
          <p:cNvPr id="3" name="Content Placeholder 2"/>
          <p:cNvSpPr>
            <a:spLocks noGrp="1"/>
          </p:cNvSpPr>
          <p:nvPr>
            <p:ph idx="1"/>
          </p:nvPr>
        </p:nvSpPr>
        <p:spPr/>
        <p:txBody>
          <a:bodyPr/>
          <a:lstStyle/>
          <a:p>
            <a:pPr algn="just">
              <a:spcBef>
                <a:spcPts val="300"/>
              </a:spcBef>
              <a:defRPr/>
            </a:pPr>
            <a:r>
              <a:rPr lang="en-US" sz="2200" b="1">
                <a:latin typeface="Arial" charset="0"/>
                <a:cs typeface="Arial" charset="0"/>
              </a:rPr>
              <a:t>Creating a method that throws a checked exception</a:t>
            </a:r>
          </a:p>
        </p:txBody>
      </p:sp>
      <p:sp>
        <p:nvSpPr>
          <p:cNvPr id="471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15B208F9-47A2-4CB9-9C2B-E37C06571F15}" type="slidenum">
              <a:rPr lang="vi-VN" altLang="en-US" sz="1200" smtClean="0">
                <a:solidFill>
                  <a:srgbClr val="898989"/>
                </a:solidFill>
              </a:rPr>
              <a:pPr>
                <a:spcBef>
                  <a:spcPct val="0"/>
                </a:spcBef>
                <a:buSzTx/>
                <a:buFontTx/>
                <a:buNone/>
              </a:pPr>
              <a:t>33</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770961" y="1319951"/>
            <a:ext cx="7866870" cy="3100849"/>
          </a:xfrm>
          <a:prstGeom prst="rect">
            <a:avLst/>
          </a:prstGeom>
          <a:solidFill>
            <a:schemeClr val="bg1">
              <a:lumMod val="95000"/>
            </a:schemeClr>
          </a:solidFill>
        </p:spPr>
        <p:txBody>
          <a:bodyPr wrap="square">
            <a:spAutoFit/>
          </a:bodyPr>
          <a:lstStyle/>
          <a:p>
            <a:pPr indent="-57150">
              <a:spcBef>
                <a:spcPts val="300"/>
              </a:spcBef>
              <a:defRPr/>
            </a:pPr>
            <a:r>
              <a:rPr lang="en-US" sz="1400" b="1">
                <a:solidFill>
                  <a:srgbClr val="7F0055"/>
                </a:solidFill>
                <a:latin typeface="Consolas"/>
                <a:cs typeface="Arial" charset="0"/>
              </a:rPr>
              <a:t>public</a:t>
            </a:r>
            <a:r>
              <a:rPr lang="en-US" sz="1400" b="1">
                <a:solidFill>
                  <a:srgbClr val="000000"/>
                </a:solidFill>
                <a:latin typeface="Consolas"/>
                <a:cs typeface="Arial" charset="0"/>
              </a:rPr>
              <a:t> </a:t>
            </a:r>
            <a:r>
              <a:rPr lang="en-US" sz="1400" b="1">
                <a:solidFill>
                  <a:srgbClr val="7F0055"/>
                </a:solidFill>
                <a:latin typeface="Consolas"/>
                <a:cs typeface="Arial" charset="0"/>
              </a:rPr>
              <a:t>void</a:t>
            </a:r>
            <a:r>
              <a:rPr lang="en-US" sz="1400" b="1">
                <a:solidFill>
                  <a:srgbClr val="000000"/>
                </a:solidFill>
                <a:latin typeface="Consolas"/>
                <a:cs typeface="Arial" charset="0"/>
              </a:rPr>
              <a:t> readBook(String file) </a:t>
            </a:r>
            <a:r>
              <a:rPr lang="en-US" sz="1400" b="1">
                <a:solidFill>
                  <a:srgbClr val="7F0055"/>
                </a:solidFill>
                <a:latin typeface="Consolas"/>
                <a:cs typeface="Arial" charset="0"/>
              </a:rPr>
              <a:t>throws </a:t>
            </a:r>
            <a:r>
              <a:rPr lang="en-US" sz="1400" b="1">
                <a:solidFill>
                  <a:srgbClr val="000000"/>
                </a:solidFill>
                <a:latin typeface="Consolas"/>
                <a:cs typeface="Arial" charset="0"/>
              </a:rPr>
              <a:t>FileNotFoundException  {//#1</a:t>
            </a:r>
          </a:p>
          <a:p>
            <a:pPr marL="400050" lvl="1">
              <a:spcBef>
                <a:spcPts val="300"/>
              </a:spcBef>
              <a:defRPr/>
            </a:pPr>
            <a:r>
              <a:rPr lang="en-US" sz="1400" b="1">
                <a:solidFill>
                  <a:srgbClr val="7F0055"/>
                </a:solidFill>
                <a:latin typeface="Consolas"/>
                <a:cs typeface="Arial" charset="0"/>
              </a:rPr>
              <a:t>boolean</a:t>
            </a:r>
            <a:r>
              <a:rPr lang="en-US" sz="1400" b="1">
                <a:solidFill>
                  <a:srgbClr val="000000"/>
                </a:solidFill>
                <a:latin typeface="Consolas"/>
                <a:cs typeface="Arial" charset="0"/>
              </a:rPr>
              <a:t> found = findFile(file);                         </a:t>
            </a:r>
          </a:p>
          <a:p>
            <a:pPr marL="400050" lvl="1">
              <a:spcBef>
                <a:spcPts val="300"/>
              </a:spcBef>
              <a:defRPr/>
            </a:pPr>
            <a:r>
              <a:rPr lang="en-US" sz="1400" b="1">
                <a:solidFill>
                  <a:srgbClr val="7F0055"/>
                </a:solidFill>
                <a:latin typeface="Consolas"/>
                <a:cs typeface="Arial" charset="0"/>
              </a:rPr>
              <a:t>if</a:t>
            </a:r>
            <a:r>
              <a:rPr lang="en-US" sz="1400" b="1">
                <a:solidFill>
                  <a:srgbClr val="000000"/>
                </a:solidFill>
                <a:latin typeface="Consolas"/>
                <a:cs typeface="Arial" charset="0"/>
              </a:rPr>
              <a:t> (!found)</a:t>
            </a:r>
          </a:p>
          <a:p>
            <a:pPr marL="400050" lvl="1">
              <a:spcBef>
                <a:spcPts val="300"/>
              </a:spcBef>
              <a:defRPr/>
            </a:pPr>
            <a:r>
              <a:rPr lang="en-US" sz="1400" b="1">
                <a:solidFill>
                  <a:srgbClr val="7F0055"/>
                </a:solidFill>
                <a:latin typeface="Consolas"/>
                <a:cs typeface="Arial" charset="0"/>
              </a:rPr>
              <a:t>		throw</a:t>
            </a:r>
            <a:r>
              <a:rPr lang="en-US" sz="1400" b="1">
                <a:solidFill>
                  <a:srgbClr val="000000"/>
                </a:solidFill>
                <a:latin typeface="Consolas"/>
                <a:cs typeface="Arial" charset="0"/>
              </a:rPr>
              <a:t> </a:t>
            </a:r>
            <a:r>
              <a:rPr lang="en-US" sz="1400" b="1">
                <a:solidFill>
                  <a:srgbClr val="7F0055"/>
                </a:solidFill>
                <a:latin typeface="Consolas"/>
                <a:cs typeface="Arial" charset="0"/>
              </a:rPr>
              <a:t>new</a:t>
            </a:r>
            <a:r>
              <a:rPr lang="en-US" sz="1400" b="1">
                <a:solidFill>
                  <a:srgbClr val="000000"/>
                </a:solidFill>
                <a:latin typeface="Consolas"/>
                <a:cs typeface="Arial" charset="0"/>
              </a:rPr>
              <a:t> FileNotFoundException(</a:t>
            </a:r>
            <a:r>
              <a:rPr lang="en-US" sz="1400" b="1">
                <a:solidFill>
                  <a:srgbClr val="2A00FF"/>
                </a:solidFill>
                <a:latin typeface="Consolas"/>
                <a:cs typeface="Arial" charset="0"/>
              </a:rPr>
              <a:t>"Missing file"</a:t>
            </a:r>
            <a:r>
              <a:rPr lang="en-US" sz="1400" b="1">
                <a:solidFill>
                  <a:srgbClr val="000000"/>
                </a:solidFill>
                <a:latin typeface="Consolas"/>
                <a:cs typeface="Arial" charset="0"/>
              </a:rPr>
              <a:t>); //#2    </a:t>
            </a:r>
          </a:p>
          <a:p>
            <a:pPr marL="400050" lvl="1">
              <a:spcBef>
                <a:spcPts val="300"/>
              </a:spcBef>
              <a:defRPr/>
            </a:pPr>
            <a:r>
              <a:rPr lang="en-US" sz="1400" b="1">
                <a:solidFill>
                  <a:srgbClr val="7F0055"/>
                </a:solidFill>
                <a:latin typeface="Consolas"/>
                <a:cs typeface="Arial" charset="0"/>
              </a:rPr>
              <a:t>else</a:t>
            </a:r>
            <a:r>
              <a:rPr lang="en-US" sz="1400" b="1">
                <a:solidFill>
                  <a:srgbClr val="000000"/>
                </a:solidFill>
                <a:latin typeface="Consolas"/>
                <a:cs typeface="Arial" charset="0"/>
              </a:rPr>
              <a:t> {</a:t>
            </a:r>
          </a:p>
          <a:p>
            <a:pPr marL="400050" lvl="1">
              <a:spcBef>
                <a:spcPts val="300"/>
              </a:spcBef>
              <a:defRPr/>
            </a:pPr>
            <a:r>
              <a:rPr lang="en-US" sz="1400">
                <a:solidFill>
                  <a:srgbClr val="000000"/>
                </a:solidFill>
                <a:latin typeface="Consolas"/>
                <a:cs typeface="Arial" charset="0"/>
              </a:rPr>
              <a:t>            </a:t>
            </a:r>
            <a:r>
              <a:rPr lang="en-US" sz="1400">
                <a:solidFill>
                  <a:srgbClr val="3F7F5F"/>
                </a:solidFill>
                <a:latin typeface="Consolas"/>
                <a:cs typeface="Arial" charset="0"/>
              </a:rPr>
              <a:t>//code to read file</a:t>
            </a:r>
          </a:p>
          <a:p>
            <a:pPr marL="400050" lvl="1">
              <a:spcBef>
                <a:spcPts val="300"/>
              </a:spcBef>
              <a:defRPr/>
            </a:pPr>
            <a:r>
              <a:rPr lang="en-US" sz="1400">
                <a:solidFill>
                  <a:srgbClr val="000000"/>
                </a:solidFill>
                <a:latin typeface="Consolas"/>
                <a:cs typeface="Arial" charset="0"/>
              </a:rPr>
              <a:t>}</a:t>
            </a:r>
          </a:p>
          <a:p>
            <a:pPr indent="-57150">
              <a:spcBef>
                <a:spcPts val="300"/>
              </a:spcBef>
              <a:defRPr/>
            </a:pPr>
            <a:r>
              <a:rPr lang="en-US" sz="1400">
                <a:solidFill>
                  <a:srgbClr val="000000"/>
                </a:solidFill>
                <a:latin typeface="Consolas"/>
                <a:cs typeface="Arial" charset="0"/>
              </a:rPr>
              <a:t>}</a:t>
            </a:r>
          </a:p>
          <a:p>
            <a:pPr indent="-57150">
              <a:spcBef>
                <a:spcPts val="300"/>
              </a:spcBef>
              <a:defRPr/>
            </a:pPr>
            <a:endParaRPr lang="en-US" sz="1400">
              <a:latin typeface="Consolas"/>
              <a:cs typeface="Arial" charset="0"/>
            </a:endParaRPr>
          </a:p>
          <a:p>
            <a:pPr indent="-57150">
              <a:spcBef>
                <a:spcPts val="300"/>
              </a:spcBef>
              <a:defRPr/>
            </a:pPr>
            <a:r>
              <a:rPr lang="en-US" sz="1400" b="1">
                <a:solidFill>
                  <a:srgbClr val="7F0055"/>
                </a:solidFill>
                <a:highlight>
                  <a:srgbClr val="D4D4D4"/>
                </a:highlight>
                <a:latin typeface="Consolas"/>
                <a:cs typeface="Arial" charset="0"/>
              </a:rPr>
              <a:t>Public boolean</a:t>
            </a:r>
            <a:r>
              <a:rPr lang="en-US" sz="1400" b="1">
                <a:solidFill>
                  <a:srgbClr val="000000"/>
                </a:solidFill>
                <a:highlight>
                  <a:srgbClr val="D4D4D4"/>
                </a:highlight>
                <a:latin typeface="Consolas"/>
                <a:cs typeface="Arial" charset="0"/>
              </a:rPr>
              <a:t> findFile(String file) {</a:t>
            </a:r>
          </a:p>
          <a:p>
            <a:pPr indent="-57150">
              <a:spcBef>
                <a:spcPts val="300"/>
              </a:spcBef>
              <a:defRPr/>
            </a:pPr>
            <a:r>
              <a:rPr lang="en-US" sz="1400">
                <a:solidFill>
                  <a:srgbClr val="3F7F5F"/>
                </a:solidFill>
                <a:latin typeface="Consolas"/>
                <a:cs typeface="Arial" charset="0"/>
              </a:rPr>
              <a:t>		// code to return true if file can be located</a:t>
            </a:r>
          </a:p>
          <a:p>
            <a:pPr indent="-57150">
              <a:spcBef>
                <a:spcPts val="300"/>
              </a:spcBef>
              <a:defRPr/>
            </a:pPr>
            <a:r>
              <a:rPr lang="en-US" sz="1400">
                <a:solidFill>
                  <a:srgbClr val="000000"/>
                </a:solidFill>
                <a:latin typeface="Consolas"/>
                <a:cs typeface="Arial" charset="0"/>
              </a:rPr>
              <a:t>}</a:t>
            </a:r>
          </a:p>
        </p:txBody>
      </p:sp>
    </p:spTree>
    <p:extLst>
      <p:ext uri="{BB962C8B-B14F-4D97-AF65-F5344CB8AC3E}">
        <p14:creationId xmlns:p14="http://schemas.microsoft.com/office/powerpoint/2010/main" val="1725651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Using </a:t>
            </a:r>
            <a:r>
              <a:rPr lang="en-US" sz="3200">
                <a:solidFill>
                  <a:schemeClr val="tx2">
                    <a:lumMod val="60000"/>
                    <a:lumOff val="40000"/>
                  </a:schemeClr>
                </a:solidFill>
              </a:rPr>
              <a:t>throws</a:t>
            </a:r>
            <a:r>
              <a:rPr lang="en-US" sz="3200"/>
              <a:t> and </a:t>
            </a:r>
            <a:r>
              <a:rPr lang="en-US" sz="3200">
                <a:solidFill>
                  <a:schemeClr val="tx2">
                    <a:lumMod val="60000"/>
                    <a:lumOff val="40000"/>
                  </a:schemeClr>
                </a:solidFill>
              </a:rPr>
              <a:t>throw</a:t>
            </a:r>
            <a:endParaRPr lang="en-US" sz="3200">
              <a:solidFill>
                <a:schemeClr val="tx1"/>
              </a:solidFill>
            </a:endParaRPr>
          </a:p>
        </p:txBody>
      </p:sp>
      <p:sp>
        <p:nvSpPr>
          <p:cNvPr id="3" name="Content Placeholder 2"/>
          <p:cNvSpPr>
            <a:spLocks noGrp="1"/>
          </p:cNvSpPr>
          <p:nvPr>
            <p:ph idx="1"/>
          </p:nvPr>
        </p:nvSpPr>
        <p:spPr/>
        <p:txBody>
          <a:bodyPr/>
          <a:lstStyle/>
          <a:p>
            <a:pPr algn="just">
              <a:spcBef>
                <a:spcPts val="1200"/>
              </a:spcBef>
            </a:pPr>
            <a:r>
              <a:rPr lang="en-US" altLang="en-US" sz="2400" b="1"/>
              <a:t>In which:</a:t>
            </a:r>
          </a:p>
          <a:p>
            <a:pPr lvl="1" algn="just">
              <a:spcBef>
                <a:spcPts val="1200"/>
              </a:spcBef>
              <a:buFont typeface="Wingdings" panose="05000000000000000000" pitchFamily="2" charset="2"/>
              <a:buChar char="§"/>
            </a:pPr>
            <a:r>
              <a:rPr lang="en-US" altLang="en-US" sz="2000" b="1"/>
              <a:t>#1: </a:t>
            </a:r>
            <a:r>
              <a:rPr lang="en-US" altLang="en-US" sz="2000"/>
              <a:t>The throws statement indicates that this method can throw </a:t>
            </a:r>
            <a:r>
              <a:rPr lang="en-US" altLang="en-US" sz="2000">
                <a:latin typeface="Consolas" panose="020B0609020204030204" pitchFamily="49" charset="0"/>
              </a:rPr>
              <a:t>FileNotFoundException</a:t>
            </a:r>
          </a:p>
          <a:p>
            <a:pPr lvl="1" algn="just">
              <a:spcBef>
                <a:spcPts val="1200"/>
              </a:spcBef>
              <a:buFont typeface="Wingdings" panose="05000000000000000000" pitchFamily="2" charset="2"/>
              <a:buChar char="§"/>
            </a:pPr>
            <a:r>
              <a:rPr lang="en-US" altLang="en-US" sz="2000" b="1"/>
              <a:t>#2: </a:t>
            </a:r>
            <a:r>
              <a:rPr lang="en-US" altLang="en-US" sz="2000"/>
              <a:t>If file can't be found, code creates and throws an object of FileNotFoundException by using the </a:t>
            </a:r>
            <a:r>
              <a:rPr lang="en-US" altLang="en-US" sz="2000" b="1">
                <a:solidFill>
                  <a:srgbClr val="0A1AB6"/>
                </a:solidFill>
                <a:latin typeface="Consolas" panose="020B0609020204030204" pitchFamily="49" charset="0"/>
              </a:rPr>
              <a:t>throw</a:t>
            </a:r>
            <a:r>
              <a:rPr lang="en-US" altLang="en-US" sz="2000"/>
              <a:t> statement</a:t>
            </a:r>
          </a:p>
          <a:p>
            <a:pPr lvl="1" algn="just">
              <a:spcBef>
                <a:spcPts val="1200"/>
              </a:spcBef>
              <a:buFont typeface="Wingdings" panose="05000000000000000000" pitchFamily="2" charset="2"/>
              <a:buChar char="§"/>
            </a:pPr>
            <a:r>
              <a:rPr lang="en-US" altLang="en-US" sz="2000"/>
              <a:t>A method can include names of multiple, </a:t>
            </a:r>
            <a:r>
              <a:rPr lang="en-US" altLang="en-US" sz="2000" b="1"/>
              <a:t>comma</a:t>
            </a:r>
            <a:r>
              <a:rPr lang="en-US" altLang="en-US" sz="2000"/>
              <a:t> separated names in its throws statement</a:t>
            </a:r>
          </a:p>
          <a:p>
            <a:pPr algn="just">
              <a:spcBef>
                <a:spcPts val="1200"/>
              </a:spcBef>
            </a:pPr>
            <a:r>
              <a:rPr lang="en-US" altLang="en-US" sz="2400" b="1"/>
              <a:t>Using a method that throws a checked exception</a:t>
            </a:r>
          </a:p>
          <a:p>
            <a:pPr lvl="1" algn="just">
              <a:spcBef>
                <a:spcPts val="1200"/>
              </a:spcBef>
              <a:buNone/>
            </a:pPr>
            <a:r>
              <a:rPr lang="en-US" altLang="en-US" sz="2200"/>
              <a:t>When you use a method that throws a checked exception</a:t>
            </a:r>
          </a:p>
          <a:p>
            <a:pPr lvl="1" algn="just">
              <a:spcBef>
                <a:spcPts val="1200"/>
              </a:spcBef>
              <a:buFont typeface="Wingdings" panose="05000000000000000000" pitchFamily="2" charset="2"/>
              <a:buChar char="§"/>
            </a:pPr>
            <a:r>
              <a:rPr lang="en-US" altLang="en-US" sz="2000"/>
              <a:t> Enclose the code within a try block and catch the thrown exception.</a:t>
            </a:r>
          </a:p>
          <a:p>
            <a:pPr lvl="1" algn="just">
              <a:spcBef>
                <a:spcPts val="1200"/>
              </a:spcBef>
              <a:buFont typeface="Wingdings" panose="05000000000000000000" pitchFamily="2" charset="2"/>
              <a:buChar char="§"/>
            </a:pPr>
            <a:r>
              <a:rPr lang="en-US" altLang="en-US" sz="2000"/>
              <a:t> Declare the exception to be rethrown in the method's signature.</a:t>
            </a:r>
          </a:p>
          <a:p>
            <a:pPr lvl="1" algn="just">
              <a:spcBef>
                <a:spcPts val="1200"/>
              </a:spcBef>
              <a:buFont typeface="Wingdings" panose="05000000000000000000" pitchFamily="2" charset="2"/>
              <a:buChar char="§"/>
            </a:pPr>
            <a:r>
              <a:rPr lang="en-US" altLang="en-US" sz="2000"/>
              <a:t> Implement both the above together.</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491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4A21CD25-8837-4D41-A105-DDCED6F1156C}" type="slidenum">
              <a:rPr lang="vi-VN" altLang="en-US" sz="1200" smtClean="0">
                <a:solidFill>
                  <a:srgbClr val="898989"/>
                </a:solidFill>
              </a:rPr>
              <a:pPr>
                <a:spcBef>
                  <a:spcPct val="0"/>
                </a:spcBef>
                <a:buSzTx/>
                <a:buFontTx/>
                <a:buNone/>
              </a:pPr>
              <a:t>34</a:t>
            </a:fld>
            <a:endParaRPr lang="vi-VN" altLang="en-US" sz="1200">
              <a:solidFill>
                <a:srgbClr val="898989"/>
              </a:solidFill>
            </a:endParaRPr>
          </a:p>
        </p:txBody>
      </p:sp>
    </p:spTree>
    <p:extLst>
      <p:ext uri="{BB962C8B-B14F-4D97-AF65-F5344CB8AC3E}">
        <p14:creationId xmlns:p14="http://schemas.microsoft.com/office/powerpoint/2010/main" val="1508552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Using </a:t>
            </a:r>
            <a:r>
              <a:rPr lang="en-US" sz="3200">
                <a:solidFill>
                  <a:schemeClr val="tx2">
                    <a:lumMod val="60000"/>
                    <a:lumOff val="40000"/>
                  </a:schemeClr>
                </a:solidFill>
              </a:rPr>
              <a:t>throws</a:t>
            </a:r>
            <a:r>
              <a:rPr lang="en-US" sz="3200"/>
              <a:t> and </a:t>
            </a:r>
            <a:r>
              <a:rPr lang="en-US" sz="3200">
                <a:solidFill>
                  <a:schemeClr val="tx2">
                    <a:lumMod val="60000"/>
                    <a:lumOff val="40000"/>
                  </a:schemeClr>
                </a:solidFill>
              </a:rPr>
              <a:t>throw</a:t>
            </a:r>
            <a:endParaRPr lang="en-US" sz="3200">
              <a:solidFill>
                <a:schemeClr val="tx1"/>
              </a:solidFill>
            </a:endParaRPr>
          </a:p>
        </p:txBody>
      </p:sp>
      <p:sp>
        <p:nvSpPr>
          <p:cNvPr id="3" name="Content Placeholder 2"/>
          <p:cNvSpPr>
            <a:spLocks noGrp="1"/>
          </p:cNvSpPr>
          <p:nvPr>
            <p:ph idx="1"/>
          </p:nvPr>
        </p:nvSpPr>
        <p:spPr/>
        <p:txBody>
          <a:bodyPr>
            <a:noAutofit/>
          </a:bodyPr>
          <a:lstStyle/>
          <a:p>
            <a:pPr algn="just">
              <a:spcBef>
                <a:spcPts val="0"/>
              </a:spcBef>
            </a:pPr>
            <a:r>
              <a:rPr lang="en-US" altLang="en-US" sz="1800" b="1"/>
              <a:t>Enclose the code within a try block and catch the thrown exception:</a:t>
            </a:r>
          </a:p>
          <a:p>
            <a:pPr lvl="1">
              <a:spcBef>
                <a:spcPts val="0"/>
              </a:spcBef>
              <a:buNone/>
            </a:pPr>
            <a:endParaRPr lang="en-US" altLang="en-US" sz="2000" b="1">
              <a:solidFill>
                <a:srgbClr val="7F0055"/>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GB" altLang="en-US" sz="1800">
              <a:solidFill>
                <a:srgbClr val="000000"/>
              </a:solidFill>
              <a:latin typeface="Consolas" panose="020B0609020204030204" pitchFamily="49" charset="0"/>
            </a:endParaRPr>
          </a:p>
          <a:p>
            <a:pPr lvl="1">
              <a:spcBef>
                <a:spcPts val="0"/>
              </a:spcBef>
              <a:buNone/>
            </a:pPr>
            <a:endParaRPr lang="en-US" altLang="en-US" sz="1800">
              <a:solidFill>
                <a:srgbClr val="000000"/>
              </a:solidFill>
              <a:latin typeface="Consolas" panose="020B0609020204030204" pitchFamily="49" charset="0"/>
            </a:endParaRPr>
          </a:p>
          <a:p>
            <a:pPr algn="just">
              <a:spcBef>
                <a:spcPts val="0"/>
              </a:spcBef>
            </a:pPr>
            <a:r>
              <a:rPr lang="en-US" altLang="en-US" sz="1800" b="1"/>
              <a:t>Declare the exception to be rethrown in the method's signature:</a:t>
            </a:r>
            <a:endParaRPr lang="en-US" altLang="en-US" sz="2000" b="1"/>
          </a:p>
        </p:txBody>
      </p:sp>
      <p:sp>
        <p:nvSpPr>
          <p:cNvPr id="512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B95FFB8E-7063-49C0-BB01-0751C6BEB536}" type="slidenum">
              <a:rPr lang="vi-VN" altLang="en-US" sz="1200" smtClean="0">
                <a:solidFill>
                  <a:srgbClr val="898989"/>
                </a:solidFill>
              </a:rPr>
              <a:pPr>
                <a:spcBef>
                  <a:spcPct val="0"/>
                </a:spcBef>
                <a:buSzTx/>
                <a:buFontTx/>
                <a:buNone/>
              </a:pPr>
              <a:t>35</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836342" y="1187562"/>
            <a:ext cx="7961970" cy="2031325"/>
          </a:xfrm>
          <a:prstGeom prst="rect">
            <a:avLst/>
          </a:prstGeom>
          <a:solidFill>
            <a:schemeClr val="bg1">
              <a:lumMod val="95000"/>
            </a:schemeClr>
          </a:solidFill>
        </p:spPr>
        <p:txBody>
          <a:bodyPr wrap="square">
            <a:spAutoFit/>
          </a:bodyPr>
          <a:lstStyle/>
          <a:p>
            <a:r>
              <a:rPr lang="en-US" altLang="en-US" b="1">
                <a:solidFill>
                  <a:srgbClr val="7F0055"/>
                </a:solidFill>
                <a:latin typeface="Consolas" panose="020B0609020204030204" pitchFamily="49" charset="0"/>
              </a:rPr>
              <a:t>void</a:t>
            </a:r>
            <a:r>
              <a:rPr lang="en-US" altLang="en-US" b="1">
                <a:solidFill>
                  <a:srgbClr val="000000"/>
                </a:solidFill>
                <a:latin typeface="Consolas" panose="020B0609020204030204" pitchFamily="49" charset="0"/>
              </a:rPr>
              <a:t> useReadFile(String name) {</a:t>
            </a:r>
          </a:p>
          <a:p>
            <a:pPr lvl="1"/>
            <a:r>
              <a:rPr lang="en-US" altLang="en-US" b="1">
                <a:solidFill>
                  <a:srgbClr val="7F0055"/>
                </a:solidFill>
                <a:latin typeface="Consolas" panose="020B0609020204030204" pitchFamily="49" charset="0"/>
              </a:rPr>
              <a:t>try</a:t>
            </a:r>
            <a:r>
              <a:rPr lang="en-US" altLang="en-US" b="1">
                <a:solidFill>
                  <a:srgbClr val="000000"/>
                </a:solidFill>
                <a:latin typeface="Consolas" panose="020B0609020204030204" pitchFamily="49" charset="0"/>
              </a:rPr>
              <a:t> {</a:t>
            </a:r>
          </a:p>
          <a:p>
            <a:pPr lvl="1"/>
            <a:r>
              <a:rPr lang="en-US" altLang="en-US">
                <a:solidFill>
                  <a:srgbClr val="000000"/>
                </a:solidFill>
                <a:latin typeface="Consolas" panose="020B0609020204030204" pitchFamily="49" charset="0"/>
              </a:rPr>
              <a:t>	readBook(name);</a:t>
            </a:r>
          </a:p>
          <a:p>
            <a:pPr lvl="1"/>
            <a:r>
              <a:rPr lang="en-US" altLang="en-US">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catch</a:t>
            </a:r>
            <a:r>
              <a:rPr lang="en-US" altLang="en-US" b="1">
                <a:solidFill>
                  <a:srgbClr val="000000"/>
                </a:solidFill>
                <a:latin typeface="Consolas" panose="020B0609020204030204" pitchFamily="49" charset="0"/>
              </a:rPr>
              <a:t> (FileNotFoundException e) {</a:t>
            </a:r>
          </a:p>
          <a:p>
            <a:pPr lvl="1"/>
            <a:r>
              <a:rPr lang="en-US" altLang="en-US">
                <a:solidFill>
                  <a:srgbClr val="3F7F5F"/>
                </a:solidFill>
                <a:latin typeface="Consolas" panose="020B0609020204030204" pitchFamily="49" charset="0"/>
              </a:rPr>
              <a:t>	// code</a:t>
            </a:r>
          </a:p>
          <a:p>
            <a:pPr lvl="1"/>
            <a:r>
              <a:rPr lang="en-US" altLang="en-US">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a:t>
            </a:r>
          </a:p>
        </p:txBody>
      </p:sp>
      <p:sp>
        <p:nvSpPr>
          <p:cNvPr id="6" name="Rectangle 5"/>
          <p:cNvSpPr/>
          <p:nvPr/>
        </p:nvSpPr>
        <p:spPr>
          <a:xfrm>
            <a:off x="836341" y="4116914"/>
            <a:ext cx="7961971" cy="923330"/>
          </a:xfrm>
          <a:prstGeom prst="rect">
            <a:avLst/>
          </a:prstGeom>
        </p:spPr>
        <p:txBody>
          <a:bodyPr wrap="square">
            <a:spAutoFit/>
          </a:bodyPr>
          <a:lstStyle/>
          <a:p>
            <a:r>
              <a:rPr lang="en-US" altLang="en-US" b="1">
                <a:solidFill>
                  <a:srgbClr val="7F0055"/>
                </a:solidFill>
                <a:latin typeface="Consolas" panose="020B0609020204030204" pitchFamily="49" charset="0"/>
              </a:rPr>
              <a:t>void</a:t>
            </a:r>
            <a:r>
              <a:rPr lang="en-US" altLang="en-US" b="1">
                <a:solidFill>
                  <a:srgbClr val="000000"/>
                </a:solidFill>
                <a:latin typeface="Consolas" panose="020B0609020204030204" pitchFamily="49" charset="0"/>
              </a:rPr>
              <a:t> useReadFile(String name) </a:t>
            </a:r>
            <a:r>
              <a:rPr lang="en-US" altLang="en-US" b="1">
                <a:solidFill>
                  <a:srgbClr val="7F0055"/>
                </a:solidFill>
                <a:latin typeface="Consolas" panose="020B0609020204030204" pitchFamily="49" charset="0"/>
              </a:rPr>
              <a:t>throws </a:t>
            </a:r>
            <a:r>
              <a:rPr lang="en-US" altLang="en-US" b="1">
                <a:solidFill>
                  <a:srgbClr val="000000"/>
                </a:solidFill>
                <a:latin typeface="Consolas" panose="020B0609020204030204" pitchFamily="49" charset="0"/>
              </a:rPr>
              <a:t>FileNotFoundException {  </a:t>
            </a:r>
          </a:p>
          <a:p>
            <a:r>
              <a:rPr lang="en-US" altLang="en-US">
                <a:solidFill>
                  <a:srgbClr val="000000"/>
                </a:solidFill>
                <a:latin typeface="Consolas" panose="020B0609020204030204" pitchFamily="49" charset="0"/>
              </a:rPr>
              <a:t>        readBook(name);                                          </a:t>
            </a:r>
          </a:p>
          <a:p>
            <a:r>
              <a:rPr lang="en-US" altLang="en-US">
                <a:solidFill>
                  <a:srgbClr val="000000"/>
                </a:solidFill>
                <a:latin typeface="Consolas" panose="020B0609020204030204" pitchFamily="49" charset="0"/>
              </a:rPr>
              <a:t>}</a:t>
            </a:r>
            <a:endParaRPr lang="en-US" altLang="en-US">
              <a:solidFill>
                <a:srgbClr val="000000"/>
              </a:solidFill>
            </a:endParaRPr>
          </a:p>
        </p:txBody>
      </p:sp>
    </p:spTree>
    <p:extLst>
      <p:ext uri="{BB962C8B-B14F-4D97-AF65-F5344CB8AC3E}">
        <p14:creationId xmlns:p14="http://schemas.microsoft.com/office/powerpoint/2010/main" val="2416033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Using </a:t>
            </a:r>
            <a:r>
              <a:rPr lang="en-US" sz="3200">
                <a:solidFill>
                  <a:schemeClr val="tx2">
                    <a:lumMod val="60000"/>
                    <a:lumOff val="40000"/>
                  </a:schemeClr>
                </a:solidFill>
              </a:rPr>
              <a:t>throws</a:t>
            </a:r>
            <a:r>
              <a:rPr lang="en-US" sz="3200"/>
              <a:t> and </a:t>
            </a:r>
            <a:r>
              <a:rPr lang="en-US" sz="3200">
                <a:solidFill>
                  <a:schemeClr val="tx2">
                    <a:lumMod val="60000"/>
                    <a:lumOff val="40000"/>
                  </a:schemeClr>
                </a:solidFill>
              </a:rPr>
              <a:t>throw</a:t>
            </a:r>
            <a:endParaRPr lang="en-US" sz="2400">
              <a:solidFill>
                <a:schemeClr val="tx1"/>
              </a:solidFill>
            </a:endParaRPr>
          </a:p>
        </p:txBody>
      </p:sp>
      <p:sp>
        <p:nvSpPr>
          <p:cNvPr id="3" name="Content Placeholder 2"/>
          <p:cNvSpPr>
            <a:spLocks noGrp="1"/>
          </p:cNvSpPr>
          <p:nvPr>
            <p:ph idx="1"/>
          </p:nvPr>
        </p:nvSpPr>
        <p:spPr/>
        <p:txBody>
          <a:bodyPr/>
          <a:lstStyle/>
          <a:p>
            <a:pPr algn="just">
              <a:spcBef>
                <a:spcPts val="600"/>
              </a:spcBef>
              <a:spcAft>
                <a:spcPts val="600"/>
              </a:spcAft>
            </a:pPr>
            <a:r>
              <a:rPr lang="en-US" altLang="en-US" sz="2400" b="1"/>
              <a:t> </a:t>
            </a:r>
            <a:r>
              <a:rPr lang="en-US" altLang="en-US" sz="2000" b="1"/>
              <a:t>Implement both the above together:</a:t>
            </a:r>
          </a:p>
        </p:txBody>
      </p:sp>
      <p:sp>
        <p:nvSpPr>
          <p:cNvPr id="532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042344F0-FE91-469B-A93D-15655C28A3F8}" type="slidenum">
              <a:rPr lang="vi-VN" altLang="en-US" sz="1200" smtClean="0">
                <a:solidFill>
                  <a:srgbClr val="898989"/>
                </a:solidFill>
              </a:rPr>
              <a:pPr>
                <a:spcBef>
                  <a:spcPct val="0"/>
                </a:spcBef>
                <a:buSzTx/>
                <a:buFontTx/>
                <a:buNone/>
              </a:pPr>
              <a:t>36</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491573" y="1392309"/>
            <a:ext cx="8113725" cy="2954655"/>
          </a:xfrm>
          <a:prstGeom prst="rect">
            <a:avLst/>
          </a:prstGeom>
          <a:solidFill>
            <a:schemeClr val="bg1">
              <a:lumMod val="95000"/>
            </a:schemeClr>
          </a:solidFill>
        </p:spPr>
        <p:txBody>
          <a:bodyPr wrap="square">
            <a:spAutoFit/>
          </a:bodyPr>
          <a:lstStyle/>
          <a:p>
            <a:pPr>
              <a:spcBef>
                <a:spcPts val="600"/>
              </a:spcBef>
              <a:spcAft>
                <a:spcPts val="600"/>
              </a:spcAft>
            </a:pPr>
            <a:r>
              <a:rPr lang="en-US" altLang="en-US" b="1">
                <a:solidFill>
                  <a:srgbClr val="7F0055"/>
                </a:solidFill>
                <a:latin typeface="Consolas" panose="020B0609020204030204" pitchFamily="49" charset="0"/>
              </a:rPr>
              <a:t>void</a:t>
            </a:r>
            <a:r>
              <a:rPr lang="en-US" altLang="en-US" b="1">
                <a:solidFill>
                  <a:srgbClr val="000000"/>
                </a:solidFill>
                <a:latin typeface="Consolas" panose="020B0609020204030204" pitchFamily="49" charset="0"/>
              </a:rPr>
              <a:t> useReadFile(String name) </a:t>
            </a:r>
            <a:r>
              <a:rPr lang="en-US" altLang="en-US" b="1">
                <a:solidFill>
                  <a:srgbClr val="7F0055"/>
                </a:solidFill>
                <a:latin typeface="Consolas" panose="020B0609020204030204" pitchFamily="49" charset="0"/>
              </a:rPr>
              <a:t>throws</a:t>
            </a:r>
            <a:r>
              <a:rPr lang="en-US" altLang="en-US" b="1">
                <a:solidFill>
                  <a:srgbClr val="000000"/>
                </a:solidFill>
                <a:latin typeface="Consolas" panose="020B0609020204030204" pitchFamily="49" charset="0"/>
              </a:rPr>
              <a:t> FileNotFoundException {</a:t>
            </a:r>
            <a:endParaRPr lang="en-US" altLang="en-US">
              <a:latin typeface="Consolas" panose="020B0609020204030204" pitchFamily="49" charset="0"/>
            </a:endParaRPr>
          </a:p>
          <a:p>
            <a:pPr lvl="1">
              <a:spcBef>
                <a:spcPts val="600"/>
              </a:spcBef>
              <a:spcAft>
                <a:spcPts val="600"/>
              </a:spcAft>
            </a:pPr>
            <a:r>
              <a:rPr lang="en-US" altLang="en-US" b="1">
                <a:solidFill>
                  <a:srgbClr val="7F0055"/>
                </a:solidFill>
                <a:latin typeface="Consolas" panose="020B0609020204030204" pitchFamily="49" charset="0"/>
              </a:rPr>
              <a:t>try</a:t>
            </a:r>
            <a:r>
              <a:rPr lang="en-US" altLang="en-US" b="1">
                <a:solidFill>
                  <a:srgbClr val="000000"/>
                </a:solidFill>
                <a:latin typeface="Consolas" panose="020B0609020204030204" pitchFamily="49" charset="0"/>
              </a:rPr>
              <a:t> {</a:t>
            </a:r>
          </a:p>
          <a:p>
            <a:pPr lvl="1">
              <a:spcBef>
                <a:spcPts val="600"/>
              </a:spcBef>
              <a:spcAft>
                <a:spcPts val="600"/>
              </a:spcAft>
            </a:pPr>
            <a:r>
              <a:rPr lang="en-US" altLang="en-US">
                <a:solidFill>
                  <a:srgbClr val="000000"/>
                </a:solidFill>
                <a:latin typeface="Consolas" panose="020B0609020204030204" pitchFamily="49" charset="0"/>
              </a:rPr>
              <a:t>	readBook(name);</a:t>
            </a:r>
          </a:p>
          <a:p>
            <a:pPr lvl="1">
              <a:spcBef>
                <a:spcPts val="600"/>
              </a:spcBef>
              <a:spcAft>
                <a:spcPts val="600"/>
              </a:spcAft>
            </a:pPr>
            <a:r>
              <a:rPr lang="en-US" altLang="en-US">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catch</a:t>
            </a:r>
            <a:r>
              <a:rPr lang="en-US" altLang="en-US" b="1">
                <a:solidFill>
                  <a:srgbClr val="000000"/>
                </a:solidFill>
                <a:latin typeface="Consolas" panose="020B0609020204030204" pitchFamily="49" charset="0"/>
              </a:rPr>
              <a:t> (FileNotFoundException e) {</a:t>
            </a:r>
          </a:p>
          <a:p>
            <a:pPr lvl="1">
              <a:spcBef>
                <a:spcPts val="600"/>
              </a:spcBef>
              <a:spcAft>
                <a:spcPts val="600"/>
              </a:spcAft>
            </a:pPr>
            <a:r>
              <a:rPr lang="en-US" altLang="en-US">
                <a:solidFill>
                  <a:srgbClr val="3F7F5F"/>
                </a:solidFill>
                <a:latin typeface="Consolas" panose="020B0609020204030204" pitchFamily="49" charset="0"/>
              </a:rPr>
              <a:t>	// code</a:t>
            </a:r>
          </a:p>
          <a:p>
            <a:pPr lvl="1">
              <a:spcBef>
                <a:spcPts val="600"/>
              </a:spcBef>
              <a:spcAft>
                <a:spcPts val="600"/>
              </a:spcAft>
            </a:pPr>
            <a:r>
              <a:rPr lang="en-US" altLang="en-US">
                <a:solidFill>
                  <a:srgbClr val="000000"/>
                </a:solidFill>
                <a:latin typeface="Consolas" panose="020B0609020204030204" pitchFamily="49" charset="0"/>
              </a:rPr>
              <a:t>}</a:t>
            </a:r>
          </a:p>
          <a:p>
            <a:pPr>
              <a:spcBef>
                <a:spcPts val="600"/>
              </a:spcBef>
              <a:spcAft>
                <a:spcPts val="600"/>
              </a:spcAft>
            </a:pPr>
            <a:r>
              <a:rPr lang="en-US" alt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9789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Difference between </a:t>
            </a:r>
            <a:r>
              <a:rPr lang="en-GB" sz="2800">
                <a:solidFill>
                  <a:schemeClr val="tx2">
                    <a:lumMod val="60000"/>
                    <a:lumOff val="40000"/>
                  </a:schemeClr>
                </a:solidFill>
              </a:rPr>
              <a:t>throw</a:t>
            </a:r>
            <a:r>
              <a:rPr lang="en-GB" sz="2800"/>
              <a:t> and </a:t>
            </a:r>
            <a:r>
              <a:rPr lang="en-GB" sz="2800">
                <a:solidFill>
                  <a:schemeClr val="tx2">
                    <a:lumMod val="60000"/>
                    <a:lumOff val="40000"/>
                  </a:schemeClr>
                </a:solidFill>
              </a:rPr>
              <a:t>throws</a:t>
            </a:r>
            <a:r>
              <a:rPr lang="en-GB" sz="2800"/>
              <a:t> </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847400"/>
              </p:ext>
            </p:extLst>
          </p:nvPr>
        </p:nvGraphicFramePr>
        <p:xfrm>
          <a:off x="323385" y="892099"/>
          <a:ext cx="8670074" cy="4449335"/>
        </p:xfrm>
        <a:graphic>
          <a:graphicData uri="http://schemas.openxmlformats.org/drawingml/2006/table">
            <a:tbl>
              <a:tblPr/>
              <a:tblGrid>
                <a:gridCol w="4237464">
                  <a:extLst>
                    <a:ext uri="{9D8B030D-6E8A-4147-A177-3AD203B41FA5}">
                      <a16:colId xmlns:a16="http://schemas.microsoft.com/office/drawing/2014/main" val="2983190599"/>
                    </a:ext>
                  </a:extLst>
                </a:gridCol>
                <a:gridCol w="4432610">
                  <a:extLst>
                    <a:ext uri="{9D8B030D-6E8A-4147-A177-3AD203B41FA5}">
                      <a16:colId xmlns:a16="http://schemas.microsoft.com/office/drawing/2014/main" val="2929885309"/>
                    </a:ext>
                  </a:extLst>
                </a:gridCol>
              </a:tblGrid>
              <a:tr h="363296">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throw</a:t>
                      </a:r>
                    </a:p>
                  </a:txBody>
                  <a:tcPr marL="46604" marR="46604" marT="46604" marB="46604" anchor="ctr">
                    <a:lnL w="6350" cap="flat" cmpd="sng" algn="ctr">
                      <a:solidFill>
                        <a:srgbClr val="D0402D"/>
                      </a:solidFill>
                      <a:prstDash val="solid"/>
                      <a:round/>
                      <a:headEnd type="none" w="med" len="med"/>
                      <a:tailEnd type="none" w="med" len="med"/>
                    </a:lnL>
                    <a:lnR w="6350" cap="flat" cmpd="sng" algn="ctr">
                      <a:solidFill>
                        <a:srgbClr val="D0402D"/>
                      </a:solidFill>
                      <a:prstDash val="solid"/>
                      <a:round/>
                      <a:headEnd type="none" w="med" len="med"/>
                      <a:tailEnd type="none" w="med" len="med"/>
                    </a:lnR>
                    <a:lnT w="6350" cap="flat" cmpd="sng" algn="ctr">
                      <a:solidFill>
                        <a:srgbClr val="D040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throws</a:t>
                      </a:r>
                    </a:p>
                  </a:txBody>
                  <a:tcPr marL="46604" marR="46604" marT="46604" marB="46604" anchor="ctr">
                    <a:lnL w="6350" cap="flat" cmpd="sng" algn="ctr">
                      <a:solidFill>
                        <a:srgbClr val="D0402D"/>
                      </a:solidFill>
                      <a:prstDash val="solid"/>
                      <a:round/>
                      <a:headEnd type="none" w="med" len="med"/>
                      <a:tailEnd type="none" w="med" len="med"/>
                    </a:lnL>
                    <a:lnR w="6350" cap="flat" cmpd="sng" algn="ctr">
                      <a:solidFill>
                        <a:srgbClr val="D0402D"/>
                      </a:solidFill>
                      <a:prstDash val="solid"/>
                      <a:round/>
                      <a:headEnd type="none" w="med" len="med"/>
                      <a:tailEnd type="none" w="med" len="med"/>
                    </a:lnR>
                    <a:lnT w="6350" cap="flat" cmpd="sng" algn="ctr">
                      <a:solidFill>
                        <a:srgbClr val="D040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22308201"/>
                  </a:ext>
                </a:extLst>
              </a:tr>
              <a:tr h="832656">
                <a:tc>
                  <a:txBody>
                    <a:bodyPr/>
                    <a:lstStyle/>
                    <a:p>
                      <a:pPr algn="l" fontAlgn="t"/>
                      <a:r>
                        <a:rPr lang="en-GB" sz="1400">
                          <a:solidFill>
                            <a:srgbClr val="000000"/>
                          </a:solidFill>
                          <a:effectLst/>
                          <a:latin typeface="Arial" panose="020B0604020202020204" pitchFamily="34" charset="0"/>
                          <a:cs typeface="Arial" panose="020B0604020202020204" pitchFamily="34" charset="0"/>
                        </a:rPr>
                        <a:t>Java </a:t>
                      </a:r>
                      <a:r>
                        <a:rPr lang="en-GB" sz="1400">
                          <a:solidFill>
                            <a:schemeClr val="tx2">
                              <a:lumMod val="60000"/>
                              <a:lumOff val="40000"/>
                            </a:schemeClr>
                          </a:solidFill>
                          <a:effectLst/>
                          <a:latin typeface="Arial" panose="020B0604020202020204" pitchFamily="34" charset="0"/>
                          <a:cs typeface="Arial" panose="020B0604020202020204" pitchFamily="34" charset="0"/>
                        </a:rPr>
                        <a:t>throw</a:t>
                      </a:r>
                      <a:r>
                        <a:rPr lang="en-GB" sz="1400">
                          <a:solidFill>
                            <a:srgbClr val="000000"/>
                          </a:solidFill>
                          <a:effectLst/>
                          <a:latin typeface="Arial" panose="020B0604020202020204" pitchFamily="34" charset="0"/>
                          <a:cs typeface="Arial" panose="020B0604020202020204" pitchFamily="34" charset="0"/>
                        </a:rPr>
                        <a:t> keyword is used to </a:t>
                      </a:r>
                      <a:r>
                        <a:rPr lang="en-GB" sz="1400">
                          <a:solidFill>
                            <a:schemeClr val="tx2">
                              <a:lumMod val="60000"/>
                              <a:lumOff val="40000"/>
                            </a:schemeClr>
                          </a:solidFill>
                          <a:effectLst/>
                          <a:latin typeface="Arial" panose="020B0604020202020204" pitchFamily="34" charset="0"/>
                          <a:cs typeface="Arial" panose="020B0604020202020204" pitchFamily="34" charset="0"/>
                        </a:rPr>
                        <a:t>explicitly throw an exception</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Java </a:t>
                      </a:r>
                      <a:r>
                        <a:rPr lang="en-GB" sz="1400">
                          <a:solidFill>
                            <a:schemeClr val="tx2">
                              <a:lumMod val="60000"/>
                              <a:lumOff val="40000"/>
                            </a:schemeClr>
                          </a:solidFill>
                          <a:effectLst/>
                          <a:latin typeface="Arial" panose="020B0604020202020204" pitchFamily="34" charset="0"/>
                          <a:cs typeface="Arial" panose="020B0604020202020204" pitchFamily="34" charset="0"/>
                        </a:rPr>
                        <a:t>throws</a:t>
                      </a:r>
                      <a:r>
                        <a:rPr lang="en-GB" sz="1400">
                          <a:solidFill>
                            <a:srgbClr val="000000"/>
                          </a:solidFill>
                          <a:effectLst/>
                          <a:latin typeface="Arial" panose="020B0604020202020204" pitchFamily="34" charset="0"/>
                          <a:cs typeface="Arial" panose="020B0604020202020204" pitchFamily="34" charset="0"/>
                        </a:rPr>
                        <a:t> keyword is used to </a:t>
                      </a:r>
                      <a:r>
                        <a:rPr lang="en-GB" sz="1400">
                          <a:solidFill>
                            <a:schemeClr val="tx2">
                              <a:lumMod val="60000"/>
                              <a:lumOff val="40000"/>
                            </a:schemeClr>
                          </a:solidFill>
                          <a:effectLst/>
                          <a:latin typeface="Arial" panose="020B0604020202020204" pitchFamily="34" charset="0"/>
                          <a:cs typeface="Arial" panose="020B0604020202020204" pitchFamily="34" charset="0"/>
                        </a:rPr>
                        <a:t>declare an exception</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5200360"/>
                  </a:ext>
                </a:extLst>
              </a:tr>
              <a:tr h="937531">
                <a:tc>
                  <a:txBody>
                    <a:bodyPr/>
                    <a:lstStyle/>
                    <a:p>
                      <a:pPr algn="l" fontAlgn="t"/>
                      <a:r>
                        <a:rPr lang="en-GB" sz="1400">
                          <a:solidFill>
                            <a:srgbClr val="000000"/>
                          </a:solidFill>
                          <a:effectLst/>
                          <a:latin typeface="Arial" panose="020B0604020202020204" pitchFamily="34" charset="0"/>
                          <a:cs typeface="Arial" panose="020B0604020202020204" pitchFamily="34" charset="0"/>
                        </a:rPr>
                        <a:t>Checked exception </a:t>
                      </a:r>
                      <a:r>
                        <a:rPr lang="en-GB" sz="1400">
                          <a:solidFill>
                            <a:schemeClr val="tx2">
                              <a:lumMod val="60000"/>
                              <a:lumOff val="40000"/>
                            </a:schemeClr>
                          </a:solidFill>
                          <a:effectLst/>
                          <a:latin typeface="Arial" panose="020B0604020202020204" pitchFamily="34" charset="0"/>
                          <a:cs typeface="Arial" panose="020B0604020202020204" pitchFamily="34" charset="0"/>
                        </a:rPr>
                        <a:t>cannot be propagated </a:t>
                      </a:r>
                      <a:r>
                        <a:rPr lang="en-GB" sz="1400">
                          <a:solidFill>
                            <a:srgbClr val="000000"/>
                          </a:solidFill>
                          <a:effectLst/>
                          <a:latin typeface="Arial" panose="020B0604020202020204" pitchFamily="34" charset="0"/>
                          <a:cs typeface="Arial" panose="020B0604020202020204" pitchFamily="34" charset="0"/>
                        </a:rPr>
                        <a:t>using throw only.</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Checked exception </a:t>
                      </a:r>
                      <a:r>
                        <a:rPr lang="en-GB" sz="1400">
                          <a:solidFill>
                            <a:schemeClr val="tx2">
                              <a:lumMod val="60000"/>
                              <a:lumOff val="40000"/>
                            </a:schemeClr>
                          </a:solidFill>
                          <a:effectLst/>
                          <a:latin typeface="Arial" panose="020B0604020202020204" pitchFamily="34" charset="0"/>
                          <a:cs typeface="Arial" panose="020B0604020202020204" pitchFamily="34" charset="0"/>
                        </a:rPr>
                        <a:t>can be propagated </a:t>
                      </a:r>
                      <a:r>
                        <a:rPr lang="en-GB" sz="1400">
                          <a:solidFill>
                            <a:srgbClr val="000000"/>
                          </a:solidFill>
                          <a:effectLst/>
                          <a:latin typeface="Arial" panose="020B0604020202020204" pitchFamily="34" charset="0"/>
                          <a:cs typeface="Arial" panose="020B0604020202020204" pitchFamily="34" charset="0"/>
                        </a:rPr>
                        <a:t>with throws.</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2998835"/>
                  </a:ext>
                </a:extLst>
              </a:tr>
              <a:tr h="649060">
                <a:tc>
                  <a:txBody>
                    <a:bodyPr/>
                    <a:lstStyle/>
                    <a:p>
                      <a:pPr algn="l" fontAlgn="t"/>
                      <a:r>
                        <a:rPr lang="en-GB" sz="1400">
                          <a:solidFill>
                            <a:srgbClr val="000000"/>
                          </a:solidFill>
                          <a:effectLst/>
                          <a:latin typeface="Arial" panose="020B0604020202020204" pitchFamily="34" charset="0"/>
                          <a:cs typeface="Arial" panose="020B0604020202020204" pitchFamily="34" charset="0"/>
                        </a:rPr>
                        <a:t>Throw is followed by </a:t>
                      </a:r>
                      <a:r>
                        <a:rPr lang="en-GB" sz="1400">
                          <a:solidFill>
                            <a:schemeClr val="tx2">
                              <a:lumMod val="60000"/>
                              <a:lumOff val="40000"/>
                            </a:schemeClr>
                          </a:solidFill>
                          <a:effectLst/>
                          <a:latin typeface="Arial" panose="020B0604020202020204" pitchFamily="34" charset="0"/>
                          <a:cs typeface="Arial" panose="020B0604020202020204" pitchFamily="34" charset="0"/>
                        </a:rPr>
                        <a:t>an instance</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Throws is followed by </a:t>
                      </a:r>
                      <a:r>
                        <a:rPr lang="en-GB" sz="1400">
                          <a:solidFill>
                            <a:schemeClr val="tx2">
                              <a:lumMod val="60000"/>
                              <a:lumOff val="40000"/>
                            </a:schemeClr>
                          </a:solidFill>
                          <a:effectLst/>
                          <a:latin typeface="Arial" panose="020B0604020202020204" pitchFamily="34" charset="0"/>
                          <a:cs typeface="Arial" panose="020B0604020202020204" pitchFamily="34" charset="0"/>
                        </a:rPr>
                        <a:t>class</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9860091"/>
                  </a:ext>
                </a:extLst>
              </a:tr>
              <a:tr h="811325">
                <a:tc>
                  <a:txBody>
                    <a:bodyPr/>
                    <a:lstStyle/>
                    <a:p>
                      <a:pPr algn="l" fontAlgn="t"/>
                      <a:r>
                        <a:rPr lang="en-GB" sz="1400">
                          <a:solidFill>
                            <a:srgbClr val="000000"/>
                          </a:solidFill>
                          <a:effectLst/>
                          <a:latin typeface="Arial" panose="020B0604020202020204" pitchFamily="34" charset="0"/>
                          <a:cs typeface="Arial" panose="020B0604020202020204" pitchFamily="34" charset="0"/>
                        </a:rPr>
                        <a:t>Throw is used </a:t>
                      </a:r>
                      <a:r>
                        <a:rPr lang="en-GB" sz="1400">
                          <a:solidFill>
                            <a:schemeClr val="tx2">
                              <a:lumMod val="60000"/>
                              <a:lumOff val="40000"/>
                            </a:schemeClr>
                          </a:solidFill>
                          <a:effectLst/>
                          <a:latin typeface="Arial" panose="020B0604020202020204" pitchFamily="34" charset="0"/>
                          <a:cs typeface="Arial" panose="020B0604020202020204" pitchFamily="34" charset="0"/>
                        </a:rPr>
                        <a:t>within the method</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Throws is used with the </a:t>
                      </a:r>
                      <a:r>
                        <a:rPr lang="en-GB" sz="1400">
                          <a:solidFill>
                            <a:schemeClr val="tx2">
                              <a:lumMod val="60000"/>
                              <a:lumOff val="40000"/>
                            </a:schemeClr>
                          </a:solidFill>
                          <a:effectLst/>
                          <a:latin typeface="Arial" panose="020B0604020202020204" pitchFamily="34" charset="0"/>
                          <a:cs typeface="Arial" panose="020B0604020202020204" pitchFamily="34" charset="0"/>
                        </a:rPr>
                        <a:t>method signature</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2346074"/>
                  </a:ext>
                </a:extLst>
              </a:tr>
              <a:tr h="855467">
                <a:tc>
                  <a:txBody>
                    <a:bodyPr/>
                    <a:lstStyle/>
                    <a:p>
                      <a:pPr algn="l" fontAlgn="t"/>
                      <a:r>
                        <a:rPr lang="en-GB" sz="1400">
                          <a:solidFill>
                            <a:srgbClr val="000000"/>
                          </a:solidFill>
                          <a:effectLst/>
                          <a:latin typeface="Arial" panose="020B0604020202020204" pitchFamily="34" charset="0"/>
                          <a:cs typeface="Arial" panose="020B0604020202020204" pitchFamily="34" charset="0"/>
                        </a:rPr>
                        <a:t>You </a:t>
                      </a:r>
                      <a:r>
                        <a:rPr lang="en-GB" sz="1400">
                          <a:solidFill>
                            <a:schemeClr val="tx2">
                              <a:lumMod val="60000"/>
                              <a:lumOff val="40000"/>
                            </a:schemeClr>
                          </a:solidFill>
                          <a:effectLst/>
                          <a:latin typeface="Arial" panose="020B0604020202020204" pitchFamily="34" charset="0"/>
                          <a:cs typeface="Arial" panose="020B0604020202020204" pitchFamily="34" charset="0"/>
                        </a:rPr>
                        <a:t>cannot</a:t>
                      </a:r>
                      <a:r>
                        <a:rPr lang="en-GB" sz="1400">
                          <a:solidFill>
                            <a:srgbClr val="000000"/>
                          </a:solidFill>
                          <a:effectLst/>
                          <a:latin typeface="Arial" panose="020B0604020202020204" pitchFamily="34" charset="0"/>
                          <a:cs typeface="Arial" panose="020B0604020202020204" pitchFamily="34" charset="0"/>
                        </a:rPr>
                        <a:t> throw </a:t>
                      </a:r>
                      <a:r>
                        <a:rPr lang="en-GB" sz="1400">
                          <a:solidFill>
                            <a:schemeClr val="tx2">
                              <a:lumMod val="60000"/>
                              <a:lumOff val="40000"/>
                            </a:schemeClr>
                          </a:solidFill>
                          <a:effectLst/>
                          <a:latin typeface="Arial" panose="020B0604020202020204" pitchFamily="34" charset="0"/>
                          <a:cs typeface="Arial" panose="020B0604020202020204" pitchFamily="34" charset="0"/>
                        </a:rPr>
                        <a:t>multiple exceptions</a:t>
                      </a:r>
                      <a:r>
                        <a:rPr lang="en-GB" sz="1400">
                          <a:solidFill>
                            <a:srgbClr val="000000"/>
                          </a:solidFill>
                          <a:effectLst/>
                          <a:latin typeface="Arial" panose="020B0604020202020204" pitchFamily="34" charset="0"/>
                          <a:cs typeface="Arial" panose="020B0604020202020204" pitchFamily="34" charset="0"/>
                        </a:rPr>
                        <a:t>.</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You </a:t>
                      </a:r>
                      <a:r>
                        <a:rPr lang="en-GB" sz="1400">
                          <a:solidFill>
                            <a:schemeClr val="tx2">
                              <a:lumMod val="60000"/>
                              <a:lumOff val="40000"/>
                            </a:schemeClr>
                          </a:solidFill>
                          <a:effectLst/>
                          <a:latin typeface="Arial" panose="020B0604020202020204" pitchFamily="34" charset="0"/>
                          <a:cs typeface="Arial" panose="020B0604020202020204" pitchFamily="34" charset="0"/>
                        </a:rPr>
                        <a:t>can</a:t>
                      </a:r>
                      <a:r>
                        <a:rPr lang="en-GB" sz="1400">
                          <a:solidFill>
                            <a:srgbClr val="000000"/>
                          </a:solidFill>
                          <a:effectLst/>
                          <a:latin typeface="Arial" panose="020B0604020202020204" pitchFamily="34" charset="0"/>
                          <a:cs typeface="Arial" panose="020B0604020202020204" pitchFamily="34" charset="0"/>
                        </a:rPr>
                        <a:t> declare </a:t>
                      </a:r>
                      <a:r>
                        <a:rPr lang="en-GB" sz="1400">
                          <a:solidFill>
                            <a:schemeClr val="tx2">
                              <a:lumMod val="60000"/>
                              <a:lumOff val="40000"/>
                            </a:schemeClr>
                          </a:solidFill>
                          <a:effectLst/>
                          <a:latin typeface="Arial" panose="020B0604020202020204" pitchFamily="34" charset="0"/>
                          <a:cs typeface="Arial" panose="020B0604020202020204" pitchFamily="34" charset="0"/>
                        </a:rPr>
                        <a:t>multiple exceptions</a:t>
                      </a:r>
                      <a:r>
                        <a:rPr lang="en-GB" sz="1400">
                          <a:solidFill>
                            <a:srgbClr val="000000"/>
                          </a:solidFill>
                          <a:effectLst/>
                          <a:latin typeface="Arial" panose="020B0604020202020204" pitchFamily="34" charset="0"/>
                          <a:cs typeface="Arial" panose="020B0604020202020204" pitchFamily="34" charset="0"/>
                        </a:rPr>
                        <a:t> e.g.</a:t>
                      </a:r>
                      <a:br>
                        <a:rPr lang="en-GB" sz="1400">
                          <a:solidFill>
                            <a:srgbClr val="000000"/>
                          </a:solidFill>
                          <a:effectLst/>
                          <a:latin typeface="Arial" panose="020B0604020202020204" pitchFamily="34" charset="0"/>
                          <a:cs typeface="Arial" panose="020B0604020202020204" pitchFamily="34" charset="0"/>
                        </a:rPr>
                      </a:br>
                      <a:r>
                        <a:rPr lang="en-GB" sz="1400">
                          <a:solidFill>
                            <a:srgbClr val="000000"/>
                          </a:solidFill>
                          <a:effectLst/>
                          <a:latin typeface="Arial" panose="020B0604020202020204" pitchFamily="34" charset="0"/>
                          <a:cs typeface="Arial" panose="020B0604020202020204" pitchFamily="34" charset="0"/>
                        </a:rPr>
                        <a:t>public void method()throws IOException,SQLException.</a:t>
                      </a:r>
                    </a:p>
                  </a:txBody>
                  <a:tcPr marL="31070" marR="31070" marT="31070" marB="310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2779614"/>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37</a:t>
            </a:fld>
            <a:endParaRPr lang="en-US"/>
          </a:p>
        </p:txBody>
      </p:sp>
    </p:spTree>
    <p:extLst>
      <p:ext uri="{BB962C8B-B14F-4D97-AF65-F5344CB8AC3E}">
        <p14:creationId xmlns:p14="http://schemas.microsoft.com/office/powerpoint/2010/main" val="2046293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3200"/>
              <a:t>Common Scenarios of Java Exceptions</a:t>
            </a:r>
            <a:endParaRPr lang="en-US" sz="3200"/>
          </a:p>
        </p:txBody>
      </p:sp>
      <p:sp>
        <p:nvSpPr>
          <p:cNvPr id="7" name="Text Placeholder 6"/>
          <p:cNvSpPr>
            <a:spLocks noGrp="1"/>
          </p:cNvSpPr>
          <p:nvPr>
            <p:ph type="body" idx="1"/>
          </p:nvPr>
        </p:nvSpPr>
        <p:spPr/>
        <p:txBody>
          <a:bodyPr/>
          <a:lstStyle/>
          <a:p>
            <a:r>
              <a:rPr lang="en-GB"/>
              <a:t>Section 5</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spTree>
    <p:extLst>
      <p:ext uri="{BB962C8B-B14F-4D97-AF65-F5344CB8AC3E}">
        <p14:creationId xmlns:p14="http://schemas.microsoft.com/office/powerpoint/2010/main" val="496958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Common Scenarios of Java Exceptions</a:t>
            </a:r>
            <a:endParaRPr lang="en-US" sz="2800"/>
          </a:p>
        </p:txBody>
      </p:sp>
      <p:sp>
        <p:nvSpPr>
          <p:cNvPr id="3" name="Content Placeholder 2"/>
          <p:cNvSpPr>
            <a:spLocks noGrp="1"/>
          </p:cNvSpPr>
          <p:nvPr>
            <p:ph idx="1"/>
          </p:nvPr>
        </p:nvSpPr>
        <p:spPr/>
        <p:txBody>
          <a:bodyPr/>
          <a:lstStyle/>
          <a:p>
            <a:pPr marL="514350" indent="-514350">
              <a:buFont typeface="+mj-lt"/>
              <a:buAutoNum type="arabicPeriod"/>
            </a:pPr>
            <a:r>
              <a:rPr lang="en-GB"/>
              <a:t>A scenario where </a:t>
            </a:r>
            <a:r>
              <a:rPr lang="en-GB">
                <a:solidFill>
                  <a:schemeClr val="tx2">
                    <a:lumMod val="60000"/>
                    <a:lumOff val="40000"/>
                  </a:schemeClr>
                </a:solidFill>
              </a:rPr>
              <a:t>ArithmeticException</a:t>
            </a:r>
            <a:r>
              <a:rPr lang="en-GB"/>
              <a:t> occurs</a:t>
            </a:r>
          </a:p>
          <a:p>
            <a:pPr marL="0" indent="0" algn="just">
              <a:buNone/>
            </a:pPr>
            <a:r>
              <a:rPr lang="en-GB" sz="2400"/>
              <a:t>	If we divide any number by zero, there occurs an 	ArithmeticException.</a:t>
            </a:r>
          </a:p>
          <a:p>
            <a:pPr marL="0" indent="0" algn="just">
              <a:buNone/>
            </a:pPr>
            <a:endParaRPr lang="en-GB"/>
          </a:p>
          <a:p>
            <a:pPr marL="0" indent="0" algn="just">
              <a:buNone/>
            </a:pPr>
            <a:endParaRPr lang="en-GB"/>
          </a:p>
          <a:p>
            <a:pPr marL="514350" indent="-514350" algn="just">
              <a:buFont typeface="+mj-lt"/>
              <a:buAutoNum type="arabicPeriod" startAt="2"/>
            </a:pPr>
            <a:r>
              <a:rPr lang="en-US"/>
              <a:t>A scenario where </a:t>
            </a:r>
            <a:r>
              <a:rPr lang="en-US">
                <a:solidFill>
                  <a:schemeClr val="tx2">
                    <a:lumMod val="60000"/>
                    <a:lumOff val="40000"/>
                  </a:schemeClr>
                </a:solidFill>
              </a:rPr>
              <a:t>NullPointerException</a:t>
            </a:r>
            <a:r>
              <a:rPr lang="en-US"/>
              <a:t> occurs</a:t>
            </a:r>
          </a:p>
          <a:p>
            <a:pPr marL="400050" lvl="1" indent="0" algn="just">
              <a:buNone/>
            </a:pPr>
            <a:r>
              <a:rPr lang="en-GB"/>
              <a:t>If we have a null value in any variable, performing any operation on the variable throws a NullPointerException.</a:t>
            </a:r>
            <a:endParaRPr lang="en-GB" sz="2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6" name="Rectangle 5"/>
          <p:cNvSpPr/>
          <p:nvPr/>
        </p:nvSpPr>
        <p:spPr>
          <a:xfrm>
            <a:off x="1867412" y="2458172"/>
            <a:ext cx="5074222" cy="369332"/>
          </a:xfrm>
          <a:prstGeom prst="rect">
            <a:avLst/>
          </a:prstGeom>
          <a:solidFill>
            <a:schemeClr val="bg1">
              <a:lumMod val="95000"/>
            </a:schemeClr>
          </a:solidFill>
        </p:spPr>
        <p:txBody>
          <a:bodyPr wrap="square">
            <a:spAutoFit/>
          </a:bodyPr>
          <a:lstStyle/>
          <a:p>
            <a:r>
              <a:rPr lang="en-US" b="1">
                <a:solidFill>
                  <a:srgbClr val="006699"/>
                </a:solidFill>
                <a:latin typeface="Consolas" panose="020B0609020204030204" pitchFamily="49" charset="0"/>
              </a:rPr>
              <a:t>int</a:t>
            </a:r>
            <a:r>
              <a:rPr lang="en-US">
                <a:solidFill>
                  <a:srgbClr val="000000"/>
                </a:solidFill>
                <a:latin typeface="Consolas" panose="020B0609020204030204" pitchFamily="49" charset="0"/>
              </a:rPr>
              <a:t> a=</a:t>
            </a:r>
            <a:r>
              <a:rPr lang="en-US">
                <a:solidFill>
                  <a:srgbClr val="C00000"/>
                </a:solidFill>
                <a:latin typeface="Consolas" panose="020B0609020204030204" pitchFamily="49" charset="0"/>
              </a:rPr>
              <a:t>50</a:t>
            </a:r>
            <a:r>
              <a:rPr lang="en-US">
                <a:solidFill>
                  <a:srgbClr val="000000"/>
                </a:solidFill>
                <a:latin typeface="Consolas" panose="020B0609020204030204" pitchFamily="49" charset="0"/>
              </a:rPr>
              <a:t>/</a:t>
            </a:r>
            <a:r>
              <a:rPr lang="en-US">
                <a:solidFill>
                  <a:srgbClr val="C00000"/>
                </a:solidFill>
                <a:latin typeface="Consolas" panose="020B0609020204030204" pitchFamily="49" charset="0"/>
              </a:rPr>
              <a:t>0</a:t>
            </a:r>
            <a:r>
              <a:rPr lang="en-US">
                <a:solidFill>
                  <a:srgbClr val="000000"/>
                </a:solidFill>
                <a:latin typeface="Consolas" panose="020B0609020204030204" pitchFamily="49" charset="0"/>
              </a:rPr>
              <a:t>;</a:t>
            </a:r>
            <a:r>
              <a:rPr lang="en-US">
                <a:solidFill>
                  <a:srgbClr val="008200"/>
                </a:solidFill>
                <a:latin typeface="Consolas" panose="020B0609020204030204" pitchFamily="49" charset="0"/>
              </a:rPr>
              <a:t>//ArithmeticException</a:t>
            </a:r>
            <a:r>
              <a:rPr lang="en-US">
                <a:solidFill>
                  <a:srgbClr val="000000"/>
                </a:solidFill>
                <a:latin typeface="Consolas" panose="020B0609020204030204" pitchFamily="49" charset="0"/>
              </a:rPr>
              <a:t>  </a:t>
            </a:r>
            <a:endParaRPr lang="en-US">
              <a:latin typeface="Consolas" panose="020B0609020204030204" pitchFamily="49" charset="0"/>
            </a:endParaRPr>
          </a:p>
        </p:txBody>
      </p:sp>
      <p:sp>
        <p:nvSpPr>
          <p:cNvPr id="7" name="Rectangle 6"/>
          <p:cNvSpPr/>
          <p:nvPr/>
        </p:nvSpPr>
        <p:spPr>
          <a:xfrm>
            <a:off x="1015656" y="4763791"/>
            <a:ext cx="7065559" cy="1000274"/>
          </a:xfrm>
          <a:prstGeom prst="rect">
            <a:avLst/>
          </a:prstGeom>
          <a:solidFill>
            <a:schemeClr val="bg1">
              <a:lumMod val="95000"/>
            </a:schemeClr>
          </a:solidFill>
        </p:spPr>
        <p:txBody>
          <a:bodyPr wrap="square">
            <a:spAutoFit/>
          </a:bodyPr>
          <a:lstStyle/>
          <a:p>
            <a:pPr>
              <a:spcBef>
                <a:spcPts val="600"/>
              </a:spcBef>
            </a:pPr>
            <a:r>
              <a:rPr lang="en-US">
                <a:solidFill>
                  <a:srgbClr val="000000"/>
                </a:solidFill>
                <a:latin typeface="Consolas" panose="020B0609020204030204" pitchFamily="49" charset="0"/>
              </a:rPr>
              <a:t>String s = </a:t>
            </a:r>
            <a:r>
              <a:rPr lang="en-US" b="1">
                <a:solidFill>
                  <a:srgbClr val="006699"/>
                </a:solidFill>
                <a:latin typeface="Consolas" panose="020B0609020204030204" pitchFamily="49" charset="0"/>
              </a:rPr>
              <a:t>null</a:t>
            </a:r>
            <a:r>
              <a:rPr lang="en-US">
                <a:solidFill>
                  <a:srgbClr val="000000"/>
                </a:solidFill>
                <a:latin typeface="Consolas" panose="020B0609020204030204" pitchFamily="49" charset="0"/>
              </a:rPr>
              <a:t>;  </a:t>
            </a:r>
          </a:p>
          <a:p>
            <a:pPr>
              <a:spcBef>
                <a:spcPts val="600"/>
              </a:spcBef>
            </a:pPr>
            <a:r>
              <a:rPr lang="en-US">
                <a:solidFill>
                  <a:srgbClr val="000000"/>
                </a:solidFill>
                <a:latin typeface="Consolas" panose="020B0609020204030204" pitchFamily="49" charset="0"/>
              </a:rPr>
              <a:t>System.out.println(s.length());</a:t>
            </a:r>
            <a:r>
              <a:rPr lang="en-US">
                <a:solidFill>
                  <a:srgbClr val="008200"/>
                </a:solidFill>
                <a:latin typeface="Consolas" panose="020B0609020204030204" pitchFamily="49" charset="0"/>
              </a:rPr>
              <a:t>//NullPointerException</a:t>
            </a:r>
            <a:r>
              <a:rPr lang="en-US">
                <a:solidFill>
                  <a:srgbClr val="000000"/>
                </a:solidFill>
                <a:latin typeface="Consolas" panose="020B0609020204030204" pitchFamily="49" charset="0"/>
              </a:rPr>
              <a:t>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6290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Java Exceptions</a:t>
            </a:r>
            <a:endParaRPr lang="en-US"/>
          </a:p>
        </p:txBody>
      </p:sp>
      <p:sp>
        <p:nvSpPr>
          <p:cNvPr id="7" name="Text Placeholder 6"/>
          <p:cNvSpPr>
            <a:spLocks noGrp="1"/>
          </p:cNvSpPr>
          <p:nvPr>
            <p:ph type="body" idx="1"/>
          </p:nvPr>
        </p:nvSpPr>
        <p:spPr/>
        <p:txBody>
          <a:bodyPr/>
          <a:lstStyle/>
          <a:p>
            <a:r>
              <a:rPr lang="en-GB"/>
              <a:t>Section 1</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3211961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Common Scenarios of Java Exceptions</a:t>
            </a:r>
            <a:endParaRPr lang="en-US" sz="2800"/>
          </a:p>
        </p:txBody>
      </p:sp>
      <p:sp>
        <p:nvSpPr>
          <p:cNvPr id="3" name="Content Placeholder 2"/>
          <p:cNvSpPr>
            <a:spLocks noGrp="1"/>
          </p:cNvSpPr>
          <p:nvPr>
            <p:ph idx="1"/>
          </p:nvPr>
        </p:nvSpPr>
        <p:spPr/>
        <p:txBody>
          <a:bodyPr/>
          <a:lstStyle/>
          <a:p>
            <a:pPr marL="514350" indent="-514350">
              <a:spcBef>
                <a:spcPts val="1200"/>
              </a:spcBef>
              <a:buFont typeface="+mj-lt"/>
              <a:buAutoNum type="arabicPeriod" startAt="3"/>
            </a:pPr>
            <a:r>
              <a:rPr lang="en-GB"/>
              <a:t>A scenario where </a:t>
            </a:r>
            <a:r>
              <a:rPr lang="en-GB">
                <a:solidFill>
                  <a:schemeClr val="tx2">
                    <a:lumMod val="60000"/>
                    <a:lumOff val="40000"/>
                  </a:schemeClr>
                </a:solidFill>
              </a:rPr>
              <a:t>NumberFormatException</a:t>
            </a:r>
            <a:r>
              <a:rPr lang="en-GB"/>
              <a:t> occurs</a:t>
            </a:r>
          </a:p>
          <a:p>
            <a:pPr marL="400050" lvl="1" indent="0" algn="just">
              <a:spcBef>
                <a:spcPts val="1200"/>
              </a:spcBef>
              <a:buNone/>
            </a:pPr>
            <a:r>
              <a:rPr lang="en-GB" sz="2000"/>
              <a:t>The wrong formatting of any value may occur NumberFormatException. Suppose I have a string variable that has characters, converting this variable into digit will occur NumberFormatException..</a:t>
            </a:r>
          </a:p>
          <a:p>
            <a:pPr marL="0" indent="0" algn="just">
              <a:spcBef>
                <a:spcPts val="1200"/>
              </a:spcBef>
              <a:buNone/>
            </a:pPr>
            <a:endParaRPr lang="en-GB"/>
          </a:p>
          <a:p>
            <a:pPr marL="0" indent="0" algn="just">
              <a:spcBef>
                <a:spcPts val="1200"/>
              </a:spcBef>
              <a:buNone/>
            </a:pPr>
            <a:endParaRPr lang="en-GB"/>
          </a:p>
          <a:p>
            <a:pPr marL="514350" indent="-514350" algn="just">
              <a:spcBef>
                <a:spcPts val="1200"/>
              </a:spcBef>
              <a:buFont typeface="+mj-lt"/>
              <a:buAutoNum type="arabicPeriod" startAt="4"/>
            </a:pPr>
            <a:r>
              <a:rPr lang="en-GB" sz="2000"/>
              <a:t>A scenario where </a:t>
            </a:r>
            <a:r>
              <a:rPr lang="en-GB" sz="2400">
                <a:solidFill>
                  <a:schemeClr val="tx2">
                    <a:lumMod val="60000"/>
                    <a:lumOff val="40000"/>
                  </a:schemeClr>
                </a:solidFill>
              </a:rPr>
              <a:t>ArrayIndexOutOfBoundsException</a:t>
            </a:r>
            <a:r>
              <a:rPr lang="en-GB" sz="2000"/>
              <a:t> occurs</a:t>
            </a:r>
            <a:endParaRPr lang="en-US" sz="2400"/>
          </a:p>
          <a:p>
            <a:pPr marL="400050" lvl="1" indent="0" algn="just">
              <a:spcBef>
                <a:spcPts val="1200"/>
              </a:spcBef>
              <a:buNone/>
            </a:pPr>
            <a:r>
              <a:rPr lang="en-GB" sz="2000"/>
              <a:t>If you are inserting any value in the wrong index, it would result in ArrayIndexOutOfBoundsException as shown below:</a:t>
            </a:r>
            <a:r>
              <a:rPr lang="en-GB"/>
              <a:t>.</a:t>
            </a:r>
            <a:endParaRPr lang="en-GB" sz="2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
        <p:nvSpPr>
          <p:cNvPr id="7" name="Rectangle 6"/>
          <p:cNvSpPr/>
          <p:nvPr/>
        </p:nvSpPr>
        <p:spPr>
          <a:xfrm>
            <a:off x="1070517" y="5042572"/>
            <a:ext cx="6856738" cy="723275"/>
          </a:xfrm>
          <a:prstGeom prst="rect">
            <a:avLst/>
          </a:prstGeom>
          <a:solidFill>
            <a:schemeClr val="bg1">
              <a:lumMod val="95000"/>
            </a:schemeClr>
          </a:solidFill>
        </p:spPr>
        <p:txBody>
          <a:bodyPr wrap="square">
            <a:spAutoFit/>
          </a:bodyPr>
          <a:lstStyle/>
          <a:p>
            <a:pPr>
              <a:spcBef>
                <a:spcPts val="600"/>
              </a:spcBef>
            </a:pPr>
            <a:r>
              <a:rPr lang="en-GB" b="1">
                <a:solidFill>
                  <a:srgbClr val="006699"/>
                </a:solidFill>
                <a:latin typeface="Consolas" panose="020B0609020204030204" pitchFamily="49" charset="0"/>
              </a:rPr>
              <a:t>int</a:t>
            </a:r>
            <a:r>
              <a:rPr lang="en-GB">
                <a:solidFill>
                  <a:srgbClr val="000000"/>
                </a:solidFill>
                <a:latin typeface="Consolas" panose="020B0609020204030204" pitchFamily="49" charset="0"/>
              </a:rPr>
              <a:t> a[]=</a:t>
            </a:r>
            <a:r>
              <a:rPr lang="en-GB" b="1">
                <a:solidFill>
                  <a:srgbClr val="006699"/>
                </a:solidFill>
                <a:latin typeface="Consolas" panose="020B0609020204030204" pitchFamily="49" charset="0"/>
              </a:rPr>
              <a:t>new</a:t>
            </a:r>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int</a:t>
            </a:r>
            <a:r>
              <a:rPr lang="en-GB">
                <a:solidFill>
                  <a:srgbClr val="000000"/>
                </a:solidFill>
                <a:latin typeface="Consolas" panose="020B0609020204030204" pitchFamily="49" charset="0"/>
              </a:rPr>
              <a:t>[</a:t>
            </a:r>
            <a:r>
              <a:rPr lang="en-GB">
                <a:solidFill>
                  <a:srgbClr val="C00000"/>
                </a:solidFill>
                <a:latin typeface="Consolas" panose="020B0609020204030204" pitchFamily="49" charset="0"/>
              </a:rPr>
              <a:t>5</a:t>
            </a:r>
            <a:r>
              <a:rPr lang="en-GB">
                <a:solidFill>
                  <a:srgbClr val="000000"/>
                </a:solidFill>
                <a:latin typeface="Consolas" panose="020B0609020204030204" pitchFamily="49" charset="0"/>
              </a:rPr>
              <a:t>];  </a:t>
            </a:r>
          </a:p>
          <a:p>
            <a:pPr>
              <a:spcBef>
                <a:spcPts val="600"/>
              </a:spcBef>
            </a:pPr>
            <a:r>
              <a:rPr lang="en-GB">
                <a:solidFill>
                  <a:srgbClr val="000000"/>
                </a:solidFill>
                <a:latin typeface="Consolas" panose="020B0609020204030204" pitchFamily="49" charset="0"/>
              </a:rPr>
              <a:t>a[</a:t>
            </a:r>
            <a:r>
              <a:rPr lang="en-GB">
                <a:solidFill>
                  <a:srgbClr val="C00000"/>
                </a:solidFill>
                <a:latin typeface="Consolas" panose="020B0609020204030204" pitchFamily="49" charset="0"/>
              </a:rPr>
              <a:t>10</a:t>
            </a:r>
            <a:r>
              <a:rPr lang="en-GB">
                <a:solidFill>
                  <a:srgbClr val="000000"/>
                </a:solidFill>
                <a:latin typeface="Consolas" panose="020B0609020204030204" pitchFamily="49" charset="0"/>
              </a:rPr>
              <a:t>]=</a:t>
            </a:r>
            <a:r>
              <a:rPr lang="en-GB">
                <a:solidFill>
                  <a:srgbClr val="C00000"/>
                </a:solidFill>
                <a:latin typeface="Consolas" panose="020B0609020204030204" pitchFamily="49" charset="0"/>
              </a:rPr>
              <a:t>50</a:t>
            </a:r>
            <a:r>
              <a:rPr lang="en-GB">
                <a:solidFill>
                  <a:srgbClr val="000000"/>
                </a:solidFill>
                <a:latin typeface="Consolas" panose="020B0609020204030204" pitchFamily="49" charset="0"/>
              </a:rPr>
              <a:t>; </a:t>
            </a:r>
            <a:r>
              <a:rPr lang="en-GB">
                <a:solidFill>
                  <a:srgbClr val="008200"/>
                </a:solidFill>
                <a:latin typeface="Consolas" panose="020B0609020204030204" pitchFamily="49" charset="0"/>
              </a:rPr>
              <a:t>//ArrayIndexOutOfBoundsException</a:t>
            </a:r>
            <a:r>
              <a:rPr lang="en-GB">
                <a:solidFill>
                  <a:srgbClr val="000000"/>
                </a:solidFill>
                <a:latin typeface="Consolas" panose="020B0609020204030204" pitchFamily="49" charset="0"/>
              </a:rPr>
              <a:t>  </a:t>
            </a:r>
            <a:endParaRPr lang="en-GB" b="0" i="0">
              <a:solidFill>
                <a:srgbClr val="000000"/>
              </a:solidFill>
              <a:effectLst/>
              <a:latin typeface="Consolas" panose="020B0609020204030204" pitchFamily="49" charset="0"/>
            </a:endParaRPr>
          </a:p>
        </p:txBody>
      </p:sp>
      <p:sp>
        <p:nvSpPr>
          <p:cNvPr id="8" name="Rectangle 7"/>
          <p:cNvSpPr/>
          <p:nvPr/>
        </p:nvSpPr>
        <p:spPr>
          <a:xfrm>
            <a:off x="1070517" y="2417339"/>
            <a:ext cx="6856737" cy="723275"/>
          </a:xfrm>
          <a:prstGeom prst="rect">
            <a:avLst/>
          </a:prstGeom>
          <a:solidFill>
            <a:schemeClr val="bg1">
              <a:lumMod val="95000"/>
            </a:schemeClr>
          </a:solidFill>
        </p:spPr>
        <p:txBody>
          <a:bodyPr wrap="square">
            <a:spAutoFit/>
          </a:bodyPr>
          <a:lstStyle/>
          <a:p>
            <a:pPr>
              <a:spcBef>
                <a:spcPts val="600"/>
              </a:spcBef>
            </a:pPr>
            <a:r>
              <a:rPr lang="en-GB">
                <a:solidFill>
                  <a:srgbClr val="000000"/>
                </a:solidFill>
                <a:latin typeface="Consolas" panose="020B0609020204030204" pitchFamily="49" charset="0"/>
              </a:rPr>
              <a:t>String s = </a:t>
            </a:r>
            <a:r>
              <a:rPr lang="en-GB">
                <a:solidFill>
                  <a:srgbClr val="0000FF"/>
                </a:solidFill>
                <a:latin typeface="Consolas" panose="020B0609020204030204" pitchFamily="49" charset="0"/>
              </a:rPr>
              <a:t>"abc"</a:t>
            </a:r>
            <a:r>
              <a:rPr lang="en-GB">
                <a:solidFill>
                  <a:srgbClr val="000000"/>
                </a:solidFill>
                <a:latin typeface="Consolas" panose="020B0609020204030204" pitchFamily="49" charset="0"/>
              </a:rPr>
              <a:t>;  </a:t>
            </a:r>
          </a:p>
          <a:p>
            <a:pPr>
              <a:spcBef>
                <a:spcPts val="600"/>
              </a:spcBef>
            </a:pPr>
            <a:r>
              <a:rPr lang="en-GB" b="1">
                <a:solidFill>
                  <a:srgbClr val="006699"/>
                </a:solidFill>
                <a:latin typeface="Consolas" panose="020B0609020204030204" pitchFamily="49" charset="0"/>
              </a:rPr>
              <a:t>int</a:t>
            </a:r>
            <a:r>
              <a:rPr lang="en-GB">
                <a:solidFill>
                  <a:srgbClr val="000000"/>
                </a:solidFill>
                <a:latin typeface="Consolas" panose="020B0609020204030204" pitchFamily="49" charset="0"/>
              </a:rPr>
              <a:t> i = Integer.parseInt(s);</a:t>
            </a:r>
            <a:r>
              <a:rPr lang="en-GB">
                <a:solidFill>
                  <a:srgbClr val="008200"/>
                </a:solidFill>
                <a:latin typeface="Consolas" panose="020B0609020204030204" pitchFamily="49" charset="0"/>
              </a:rPr>
              <a:t>//NumberFormatException</a:t>
            </a:r>
            <a:r>
              <a:rPr lang="en-GB">
                <a:solidFill>
                  <a:srgbClr val="000000"/>
                </a:solidFill>
                <a:latin typeface="Consolas" panose="020B0609020204030204" pitchFamily="49" charset="0"/>
              </a:rPr>
              <a:t>  </a:t>
            </a:r>
            <a:endParaRPr lang="en-GB"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80623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atin typeface="Arial" panose="020B0604020202020204" pitchFamily="34" charset="0"/>
              </a:rPr>
              <a:t>Summary </a:t>
            </a:r>
          </a:p>
        </p:txBody>
      </p:sp>
      <p:sp>
        <p:nvSpPr>
          <p:cNvPr id="14339" name="Rectangle 3"/>
          <p:cNvSpPr>
            <a:spLocks noGrp="1" noChangeArrowheads="1"/>
          </p:cNvSpPr>
          <p:nvPr>
            <p:ph idx="1"/>
          </p:nvPr>
        </p:nvSpPr>
        <p:spPr>
          <a:xfrm>
            <a:off x="323385" y="778566"/>
            <a:ext cx="8363416" cy="5436704"/>
          </a:xfrm>
        </p:spPr>
        <p:txBody>
          <a:bodyPr>
            <a:normAutofit/>
          </a:bodyPr>
          <a:lstStyle/>
          <a:p>
            <a:pPr lvl="0">
              <a:spcBef>
                <a:spcPts val="1200"/>
              </a:spcBef>
              <a:spcAft>
                <a:spcPts val="1200"/>
              </a:spcAft>
              <a:buFont typeface="Candara" panose="020E0502030303020204" pitchFamily="34" charset="0"/>
              <a:buChar char="◊"/>
            </a:pPr>
            <a:r>
              <a:rPr lang="en-US" sz="3200" b="1"/>
              <a:t>Java Exception</a:t>
            </a:r>
          </a:p>
          <a:p>
            <a:pPr lvl="0">
              <a:spcBef>
                <a:spcPts val="1200"/>
              </a:spcBef>
              <a:spcAft>
                <a:spcPts val="1200"/>
              </a:spcAft>
              <a:buFont typeface="Candara" panose="020E0502030303020204" pitchFamily="34" charset="0"/>
              <a:buChar char="◊"/>
            </a:pPr>
            <a:r>
              <a:rPr lang="en-US" sz="3200" b="1"/>
              <a:t>Exception Handling</a:t>
            </a:r>
          </a:p>
          <a:p>
            <a:pPr lvl="0">
              <a:spcBef>
                <a:spcPts val="1200"/>
              </a:spcBef>
              <a:spcAft>
                <a:spcPts val="1200"/>
              </a:spcAft>
              <a:buFont typeface="Candara" panose="020E0502030303020204" pitchFamily="34" charset="0"/>
              <a:buChar char="◊"/>
            </a:pPr>
            <a:r>
              <a:rPr lang="en-US" sz="3200" b="1"/>
              <a:t>Checked And Unchecked Exception</a:t>
            </a:r>
          </a:p>
          <a:p>
            <a:pPr lvl="0">
              <a:spcBef>
                <a:spcPts val="1200"/>
              </a:spcBef>
              <a:spcAft>
                <a:spcPts val="1200"/>
              </a:spcAft>
              <a:buFont typeface="Candara" panose="020E0502030303020204" pitchFamily="34" charset="0"/>
              <a:buChar char="◊"/>
            </a:pPr>
            <a:r>
              <a:rPr lang="en-US" sz="3200" b="1"/>
              <a:t>Throw and throws keywords</a:t>
            </a:r>
          </a:p>
          <a:p>
            <a:pPr lvl="0">
              <a:spcBef>
                <a:spcPts val="1200"/>
              </a:spcBef>
              <a:spcAft>
                <a:spcPts val="1200"/>
              </a:spcAft>
              <a:buFont typeface="Candara" panose="020E0502030303020204" pitchFamily="34" charset="0"/>
              <a:buChar char="◊"/>
            </a:pPr>
            <a:r>
              <a:rPr lang="en-GB" sz="3200" b="1"/>
              <a:t>Common Scenarios of Java Exceptions</a:t>
            </a:r>
            <a:endParaRPr lang="en-US" sz="3200" b="1"/>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184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13E5619E-7A7F-4194-9396-2F33FCA62841}" type="slidenum">
              <a:rPr lang="en-US" altLang="en-US" sz="1200" smtClean="0">
                <a:solidFill>
                  <a:srgbClr val="898989"/>
                </a:solidFill>
              </a:rPr>
              <a:pPr>
                <a:spcBef>
                  <a:spcPct val="0"/>
                </a:spcBef>
                <a:buSzTx/>
                <a:buFontTx/>
                <a:buNone/>
              </a:pPr>
              <a:t>41</a:t>
            </a:fld>
            <a:endParaRPr lang="en-US" altLang="en-US" sz="1200">
              <a:solidFill>
                <a:srgbClr val="898989"/>
              </a:solidFill>
            </a:endParaRPr>
          </a:p>
        </p:txBody>
      </p:sp>
    </p:spTree>
    <p:extLst>
      <p:ext uri="{BB962C8B-B14F-4D97-AF65-F5344CB8AC3E}">
        <p14:creationId xmlns:p14="http://schemas.microsoft.com/office/powerpoint/2010/main" val="313152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a:solidFill>
                  <a:srgbClr val="E46C0A"/>
                </a:solidFill>
              </a:rPr>
              <a:t>Thank you</a:t>
            </a: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42</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42</a:t>
            </a:fld>
            <a:endParaRPr lang="en-US"/>
          </a:p>
        </p:txBody>
      </p:sp>
    </p:spTree>
    <p:extLst>
      <p:ext uri="{BB962C8B-B14F-4D97-AF65-F5344CB8AC3E}">
        <p14:creationId xmlns:p14="http://schemas.microsoft.com/office/powerpoint/2010/main" val="195253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all">
                <a:latin typeface="Arial" charset="0"/>
                <a:ea typeface="Tahoma" pitchFamily="34" charset="0"/>
                <a:cs typeface="Arial" charset="0"/>
              </a:rPr>
              <a:t> </a:t>
            </a:r>
            <a:r>
              <a:rPr lang="en-US">
                <a:latin typeface="Arial" charset="0"/>
                <a:ea typeface="Tahoma" pitchFamily="34" charset="0"/>
                <a:cs typeface="Arial" charset="0"/>
              </a:rPr>
              <a:t>Introduction Exception </a:t>
            </a:r>
            <a:endParaRPr lang="en-US"/>
          </a:p>
        </p:txBody>
      </p:sp>
      <p:sp>
        <p:nvSpPr>
          <p:cNvPr id="7" name="Content Placeholder 6"/>
          <p:cNvSpPr>
            <a:spLocks noGrp="1"/>
          </p:cNvSpPr>
          <p:nvPr>
            <p:ph idx="1"/>
          </p:nvPr>
        </p:nvSpPr>
        <p:spPr>
          <a:xfrm>
            <a:off x="191411" y="777396"/>
            <a:ext cx="8687546" cy="5578954"/>
          </a:xfrm>
        </p:spPr>
        <p:txBody>
          <a:bodyPr/>
          <a:lstStyle/>
          <a:p>
            <a:pPr algn="just">
              <a:spcBef>
                <a:spcPts val="1200"/>
              </a:spcBef>
            </a:pPr>
            <a:r>
              <a:rPr lang="en-US" altLang="en-US" sz="2400"/>
              <a:t>During the execution of a program, the computer will face the some of situations:</a:t>
            </a:r>
          </a:p>
          <a:p>
            <a:pPr lvl="1" algn="just">
              <a:spcBef>
                <a:spcPts val="1200"/>
              </a:spcBef>
              <a:buFont typeface="Wingdings" panose="05000000000000000000" pitchFamily="2" charset="2"/>
              <a:buChar char="§"/>
            </a:pPr>
            <a:r>
              <a:rPr lang="en-US" altLang="en-US" sz="2000"/>
              <a:t>syntax error</a:t>
            </a:r>
          </a:p>
          <a:p>
            <a:pPr lvl="1" algn="just">
              <a:spcBef>
                <a:spcPts val="1200"/>
              </a:spcBef>
              <a:buFont typeface="Wingdings" panose="05000000000000000000" pitchFamily="2" charset="2"/>
              <a:buChar char="§"/>
            </a:pPr>
            <a:r>
              <a:rPr lang="en-US" altLang="en-US" sz="2000"/>
              <a:t>logic algorithm error </a:t>
            </a:r>
          </a:p>
          <a:p>
            <a:pPr lvl="1" algn="just">
              <a:spcBef>
                <a:spcPts val="1200"/>
              </a:spcBef>
              <a:buFont typeface="Wingdings" panose="05000000000000000000" pitchFamily="2" charset="2"/>
              <a:buChar char="§"/>
            </a:pPr>
            <a:r>
              <a:rPr lang="en-US" altLang="en-US" sz="2000"/>
              <a:t>runtime error </a:t>
            </a:r>
          </a:p>
          <a:p>
            <a:pPr algn="just">
              <a:spcBef>
                <a:spcPts val="1200"/>
              </a:spcBef>
            </a:pPr>
            <a:r>
              <a:rPr lang="en-US" altLang="en-US" sz="2400"/>
              <a:t>An exception is an abnormal condition that arises</a:t>
            </a:r>
            <a:r>
              <a:rPr lang="en-US" altLang="en-US" sz="2400" baseline="30000"/>
              <a:t>[xuất hiện]</a:t>
            </a:r>
            <a:r>
              <a:rPr lang="en-US" altLang="en-US" sz="2400"/>
              <a:t> in a code sequence at run time.</a:t>
            </a:r>
          </a:p>
          <a:p>
            <a:pPr lvl="1">
              <a:spcBef>
                <a:spcPts val="1200"/>
              </a:spcBef>
              <a:buFont typeface="Wingdings" panose="05000000000000000000" pitchFamily="2" charset="2"/>
              <a:buChar char="§"/>
            </a:pPr>
            <a:r>
              <a:rPr lang="en-US" altLang="en-US">
                <a:solidFill>
                  <a:srgbClr val="FF0000"/>
                </a:solidFill>
              </a:rPr>
              <a:t> </a:t>
            </a:r>
            <a:r>
              <a:rPr lang="en-US" altLang="en-US" sz="2000">
                <a:solidFill>
                  <a:srgbClr val="FF0000"/>
                </a:solidFill>
              </a:rPr>
              <a:t>an exception is a run-time error</a:t>
            </a:r>
          </a:p>
          <a:p>
            <a:pPr algn="just">
              <a:spcBef>
                <a:spcPts val="1200"/>
              </a:spcBef>
            </a:pPr>
            <a:r>
              <a:rPr lang="en-US" altLang="en-US" sz="2400"/>
              <a:t>Java’s exception handling avoids the problems in the run-time</a:t>
            </a:r>
            <a:r>
              <a:rPr lang="en-US" altLang="en-US"/>
              <a:t>.</a:t>
            </a:r>
            <a:endParaRPr lang="en-US" altLang="en-US" sz="24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184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01391090-D913-4832-A9FB-0A9A9C8EF8E7}" type="slidenum">
              <a:rPr lang="vi-VN" altLang="en-US" sz="1200" smtClean="0">
                <a:solidFill>
                  <a:srgbClr val="898989"/>
                </a:solidFill>
              </a:rPr>
              <a:pPr>
                <a:spcBef>
                  <a:spcPct val="0"/>
                </a:spcBef>
                <a:buSzTx/>
                <a:buFontTx/>
                <a:buNone/>
              </a:pPr>
              <a:t>5</a:t>
            </a:fld>
            <a:endParaRPr lang="vi-VN" altLang="en-US" sz="1200">
              <a:solidFill>
                <a:srgbClr val="898989"/>
              </a:solidFill>
            </a:endParaRPr>
          </a:p>
        </p:txBody>
      </p:sp>
    </p:spTree>
    <p:extLst>
      <p:ext uri="{BB962C8B-B14F-4D97-AF65-F5344CB8AC3E}">
        <p14:creationId xmlns:p14="http://schemas.microsoft.com/office/powerpoint/2010/main" val="394043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ea typeface="Tahoma" pitchFamily="34" charset="0"/>
                <a:cs typeface="Arial" charset="0"/>
              </a:rPr>
              <a:t>Introduction Exception </a:t>
            </a:r>
            <a:endParaRPr lang="en-US"/>
          </a:p>
        </p:txBody>
      </p:sp>
      <p:sp>
        <p:nvSpPr>
          <p:cNvPr id="3" name="Content Placeholder 2"/>
          <p:cNvSpPr>
            <a:spLocks noGrp="1"/>
          </p:cNvSpPr>
          <p:nvPr>
            <p:ph idx="1"/>
          </p:nvPr>
        </p:nvSpPr>
        <p:spPr/>
        <p:txBody>
          <a:bodyPr>
            <a:normAutofit/>
          </a:bodyPr>
          <a:lstStyle/>
          <a:p>
            <a:pPr algn="just"/>
            <a:r>
              <a:rPr lang="en-GB" sz="1800"/>
              <a:t>The </a:t>
            </a:r>
            <a:r>
              <a:rPr lang="en-GB" sz="1800" b="1"/>
              <a:t>Exception Handling in Java</a:t>
            </a:r>
            <a:r>
              <a:rPr lang="en-GB" sz="1800"/>
              <a:t> is one of the powerful </a:t>
            </a:r>
            <a:r>
              <a:rPr lang="en-GB" sz="1800" i="1"/>
              <a:t>mechanism to handle the runtime errors</a:t>
            </a:r>
            <a:r>
              <a:rPr lang="en-GB" sz="1800"/>
              <a:t> so that normal flow of the application can be maintained.</a:t>
            </a:r>
          </a:p>
          <a:p>
            <a:pPr algn="just"/>
            <a:r>
              <a:rPr lang="en-GB" sz="1800" b="1"/>
              <a:t>Exception </a:t>
            </a:r>
            <a:r>
              <a:rPr lang="en-GB" sz="1800"/>
              <a:t>is an </a:t>
            </a:r>
            <a:r>
              <a:rPr lang="en-GB" sz="1800">
                <a:solidFill>
                  <a:schemeClr val="tx2">
                    <a:lumMod val="60000"/>
                    <a:lumOff val="40000"/>
                  </a:schemeClr>
                </a:solidFill>
              </a:rPr>
              <a:t>abnormal condition</a:t>
            </a:r>
            <a:r>
              <a:rPr lang="en-GB" sz="1800"/>
              <a:t>.</a:t>
            </a:r>
          </a:p>
          <a:p>
            <a:r>
              <a:rPr lang="en-GB" sz="1800"/>
              <a:t>Advantage of Exception Handling</a:t>
            </a:r>
          </a:p>
          <a:p>
            <a:pPr lvl="1" algn="just"/>
            <a:r>
              <a:rPr lang="en-GB" sz="1600"/>
              <a:t>The core advantage of exception handling is </a:t>
            </a:r>
            <a:r>
              <a:rPr lang="en-GB" sz="1600" b="1"/>
              <a:t>to maintain the normal flow of the application</a:t>
            </a:r>
            <a:r>
              <a:rPr lang="en-GB" sz="1600"/>
              <a:t>. An exception normally disrupts the normal flow of the application that is why we use exception handling. </a:t>
            </a:r>
          </a:p>
          <a:p>
            <a:pPr lvl="1" algn="just"/>
            <a:r>
              <a:rPr lang="en-GB" sz="1600" b="1"/>
              <a:t>Example</a:t>
            </a:r>
            <a:r>
              <a:rPr lang="en-GB" sz="1600"/>
              <a:t>:</a:t>
            </a:r>
          </a:p>
          <a:p>
            <a:pPr algn="just"/>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
        <p:nvSpPr>
          <p:cNvPr id="6" name="Rectangle 5"/>
          <p:cNvSpPr/>
          <p:nvPr/>
        </p:nvSpPr>
        <p:spPr>
          <a:xfrm>
            <a:off x="2368372" y="3142606"/>
            <a:ext cx="4360127" cy="3247043"/>
          </a:xfrm>
          <a:prstGeom prst="rect">
            <a:avLst/>
          </a:prstGeom>
          <a:solidFill>
            <a:schemeClr val="bg1">
              <a:lumMod val="95000"/>
            </a:schemeClr>
          </a:solidFill>
        </p:spPr>
        <p:txBody>
          <a:bodyPr wrap="square">
            <a:spAutoFit/>
          </a:bodyPr>
          <a:lstStyle/>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1</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2</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3</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4</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5</a:t>
            </a:r>
            <a:r>
              <a:rPr lang="en-US" sz="1600">
                <a:solidFill>
                  <a:srgbClr val="000000"/>
                </a:solidFill>
                <a:latin typeface="Consolas" panose="020B0609020204030204" pitchFamily="49" charset="0"/>
              </a:rPr>
              <a:t>;</a:t>
            </a:r>
            <a:r>
              <a:rPr lang="en-US" sz="1600">
                <a:solidFill>
                  <a:srgbClr val="008200"/>
                </a:solidFill>
                <a:latin typeface="Consolas" panose="020B0609020204030204" pitchFamily="49" charset="0"/>
              </a:rPr>
              <a:t>//exception occurs</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6</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7</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8</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9</a:t>
            </a:r>
            <a:r>
              <a:rPr lang="en-US" sz="1600">
                <a:solidFill>
                  <a:srgbClr val="000000"/>
                </a:solidFill>
                <a:latin typeface="Consolas" panose="020B0609020204030204" pitchFamily="49" charset="0"/>
              </a:rPr>
              <a:t>;  </a:t>
            </a:r>
          </a:p>
          <a:p>
            <a:pPr>
              <a:spcBef>
                <a:spcPts val="600"/>
              </a:spcBef>
            </a:pPr>
            <a:r>
              <a:rPr lang="en-US" sz="1600">
                <a:solidFill>
                  <a:srgbClr val="000000"/>
                </a:solidFill>
                <a:latin typeface="Consolas" panose="020B0609020204030204" pitchFamily="49" charset="0"/>
              </a:rPr>
              <a:t>statement </a:t>
            </a:r>
            <a:r>
              <a:rPr lang="en-US" sz="1600">
                <a:solidFill>
                  <a:srgbClr val="C00000"/>
                </a:solidFill>
                <a:latin typeface="Consolas" panose="020B0609020204030204" pitchFamily="49" charset="0"/>
              </a:rPr>
              <a:t>10</a:t>
            </a:r>
            <a:r>
              <a:rPr lang="en-US" sz="1600">
                <a:solidFill>
                  <a:srgbClr val="000000"/>
                </a:solidFill>
                <a:latin typeface="Consolas" panose="020B0609020204030204" pitchFamily="49" charset="0"/>
              </a:rPr>
              <a:t>;  </a:t>
            </a:r>
            <a:endParaRPr lang="en-US" sz="16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43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Example 1</a:t>
            </a:r>
            <a:endParaRPr lang="en-US">
              <a:solidFill>
                <a:schemeClr val="tx1"/>
              </a:solidFill>
            </a:endParaRPr>
          </a:p>
        </p:txBody>
      </p:sp>
      <p:sp>
        <p:nvSpPr>
          <p:cNvPr id="3" name="Content Placeholder 2"/>
          <p:cNvSpPr>
            <a:spLocks noGrp="1"/>
          </p:cNvSpPr>
          <p:nvPr>
            <p:ph idx="1"/>
          </p:nvPr>
        </p:nvSpPr>
        <p:spPr>
          <a:xfrm>
            <a:off x="191411" y="675861"/>
            <a:ext cx="8687546" cy="5565913"/>
          </a:xfrm>
        </p:spPr>
        <p:txBody>
          <a:bodyPr/>
          <a:lstStyle/>
          <a:p>
            <a:pPr algn="just">
              <a:spcBef>
                <a:spcPts val="300"/>
              </a:spcBef>
            </a:pPr>
            <a:r>
              <a:rPr lang="en-US" altLang="en-US" sz="2000"/>
              <a:t> A program that requests a number from the user:</a:t>
            </a:r>
          </a:p>
          <a:p>
            <a:pPr lvl="1">
              <a:spcBef>
                <a:spcPct val="0"/>
              </a:spcBef>
              <a:buNone/>
            </a:pPr>
            <a:endParaRPr lang="en-US" altLang="en-US" sz="1600">
              <a:solidFill>
                <a:srgbClr val="000000"/>
              </a:solidFill>
              <a:latin typeface="Consolas" panose="020B0609020204030204" pitchFamily="49" charset="0"/>
            </a:endParaRPr>
          </a:p>
        </p:txBody>
      </p:sp>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C3F961A2-34EC-45DC-BB22-129522A5CAC0}" type="slidenum">
              <a:rPr lang="vi-VN" altLang="en-US" sz="1200" smtClean="0">
                <a:solidFill>
                  <a:srgbClr val="898989"/>
                </a:solidFill>
              </a:rPr>
              <a:pPr>
                <a:spcBef>
                  <a:spcPct val="0"/>
                </a:spcBef>
                <a:buSzTx/>
                <a:buFontTx/>
                <a:buNone/>
              </a:pPr>
              <a:t>7</a:t>
            </a:fld>
            <a:endParaRPr lang="vi-VN" altLang="en-US" sz="1200">
              <a:solidFill>
                <a:srgbClr val="898989"/>
              </a:solidFill>
            </a:endParaRPr>
          </a:p>
        </p:txBody>
      </p:sp>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684" y="4803775"/>
            <a:ext cx="6477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425960" y="1176851"/>
            <a:ext cx="8218448" cy="3293209"/>
          </a:xfrm>
          <a:prstGeom prst="rect">
            <a:avLst/>
          </a:prstGeom>
          <a:solidFill>
            <a:schemeClr val="bg1">
              <a:lumMod val="95000"/>
            </a:schemeClr>
          </a:solidFill>
        </p:spPr>
        <p:txBody>
          <a:bodyPr wrap="square">
            <a:spAutoFit/>
          </a:bodyPr>
          <a:lstStyle/>
          <a:p>
            <a:pPr>
              <a:spcBef>
                <a:spcPct val="0"/>
              </a:spcBef>
            </a:pPr>
            <a:r>
              <a:rPr lang="en-US" altLang="en-US" sz="1600" b="1" dirty="0">
                <a:solidFill>
                  <a:srgbClr val="7F0055"/>
                </a:solidFill>
                <a:latin typeface="Consolas" panose="020B0609020204030204" pitchFamily="49" charset="0"/>
              </a:rPr>
              <a:t>public</a:t>
            </a:r>
            <a:r>
              <a:rPr lang="en-US" altLang="en-US" sz="1600" b="1" dirty="0">
                <a:solidFill>
                  <a:srgbClr val="000000"/>
                </a:solidFill>
                <a:latin typeface="Consolas" panose="020B0609020204030204" pitchFamily="49" charset="0"/>
              </a:rPr>
              <a:t> </a:t>
            </a:r>
            <a:r>
              <a:rPr lang="en-US" altLang="en-US" sz="1600" b="1" dirty="0">
                <a:solidFill>
                  <a:srgbClr val="7F0055"/>
                </a:solidFill>
                <a:latin typeface="Consolas" panose="020B0609020204030204" pitchFamily="49" charset="0"/>
              </a:rPr>
              <a:t>class</a:t>
            </a:r>
            <a:r>
              <a:rPr lang="en-US" altLang="en-US" sz="1600" b="1" dirty="0">
                <a:solidFill>
                  <a:srgbClr val="000000"/>
                </a:solidFill>
                <a:latin typeface="Consolas" panose="020B0609020204030204" pitchFamily="49" charset="0"/>
              </a:rPr>
              <a:t> Exercise {</a:t>
            </a:r>
          </a:p>
          <a:p>
            <a:pPr lvl="1">
              <a:spcBef>
                <a:spcPct val="0"/>
              </a:spcBef>
            </a:pPr>
            <a:r>
              <a:rPr lang="en-US" altLang="en-US" sz="1600" b="1" dirty="0">
                <a:solidFill>
                  <a:srgbClr val="7F0055"/>
                </a:solidFill>
                <a:latin typeface="Consolas" panose="020B0609020204030204" pitchFamily="49" charset="0"/>
              </a:rPr>
              <a:t>public</a:t>
            </a:r>
            <a:r>
              <a:rPr lang="en-US" altLang="en-US" sz="1600" b="1" dirty="0">
                <a:solidFill>
                  <a:srgbClr val="000000"/>
                </a:solidFill>
                <a:latin typeface="Consolas" panose="020B0609020204030204" pitchFamily="49" charset="0"/>
              </a:rPr>
              <a:t> </a:t>
            </a:r>
            <a:r>
              <a:rPr lang="en-US" altLang="en-US" sz="1600" b="1" dirty="0">
                <a:solidFill>
                  <a:srgbClr val="7F0055"/>
                </a:solidFill>
                <a:latin typeface="Consolas" panose="020B0609020204030204" pitchFamily="49" charset="0"/>
              </a:rPr>
              <a:t>static</a:t>
            </a:r>
            <a:r>
              <a:rPr lang="en-US" altLang="en-US" sz="1600" b="1" dirty="0">
                <a:solidFill>
                  <a:srgbClr val="000000"/>
                </a:solidFill>
                <a:latin typeface="Consolas" panose="020B0609020204030204" pitchFamily="49" charset="0"/>
              </a:rPr>
              <a:t> </a:t>
            </a:r>
            <a:r>
              <a:rPr lang="en-US" altLang="en-US" sz="1600" b="1" dirty="0">
                <a:solidFill>
                  <a:srgbClr val="7F0055"/>
                </a:solidFill>
                <a:latin typeface="Consolas" panose="020B0609020204030204" pitchFamily="49" charset="0"/>
              </a:rPr>
              <a:t>void</a:t>
            </a:r>
            <a:r>
              <a:rPr lang="en-US" altLang="en-US" sz="1600" b="1" dirty="0">
                <a:solidFill>
                  <a:srgbClr val="000000"/>
                </a:solidFill>
                <a:latin typeface="Consolas" panose="020B0609020204030204" pitchFamily="49" charset="0"/>
              </a:rPr>
              <a:t> main(String[] </a:t>
            </a:r>
            <a:r>
              <a:rPr lang="en-US" altLang="en-US" sz="1600" b="1" dirty="0" err="1">
                <a:solidFill>
                  <a:srgbClr val="000000"/>
                </a:solidFill>
                <a:latin typeface="Consolas" panose="020B0609020204030204" pitchFamily="49" charset="0"/>
              </a:rPr>
              <a:t>args</a:t>
            </a:r>
            <a:r>
              <a:rPr lang="en-US" altLang="en-US" sz="1600" b="1" dirty="0">
                <a:solidFill>
                  <a:srgbClr val="000000"/>
                </a:solidFill>
                <a:latin typeface="Consolas" panose="020B0609020204030204" pitchFamily="49" charset="0"/>
              </a:rPr>
              <a:t>) {</a:t>
            </a:r>
          </a:p>
          <a:p>
            <a:pPr lvl="2">
              <a:spcBef>
                <a:spcPct val="0"/>
              </a:spcBef>
            </a:pP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side;</a:t>
            </a:r>
          </a:p>
          <a:p>
            <a:pPr lvl="2">
              <a:spcBef>
                <a:spcPct val="0"/>
              </a:spcBef>
            </a:pPr>
            <a:r>
              <a:rPr lang="en-US" altLang="en-US" dirty="0">
                <a:solidFill>
                  <a:srgbClr val="000000"/>
                </a:solidFill>
                <a:latin typeface="Consolas" panose="020B0609020204030204" pitchFamily="49" charset="0"/>
              </a:rPr>
              <a:t>Scanner </a:t>
            </a:r>
            <a:r>
              <a:rPr lang="en-US" altLang="en-US" dirty="0" err="1">
                <a:solidFill>
                  <a:srgbClr val="000000"/>
                </a:solidFill>
                <a:latin typeface="Consolas" panose="020B0609020204030204" pitchFamily="49" charset="0"/>
              </a:rPr>
              <a:t>scnr</a:t>
            </a:r>
            <a:r>
              <a:rPr lang="en-US" altLang="en-US" dirty="0">
                <a:solidFill>
                  <a:srgbClr val="000000"/>
                </a:solidFill>
                <a:latin typeface="Consolas" panose="020B0609020204030204" pitchFamily="49" charset="0"/>
              </a:rPr>
              <a: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Scanner(System.</a:t>
            </a:r>
            <a:r>
              <a:rPr lang="en-US" altLang="en-US" b="1" i="1" dirty="0">
                <a:solidFill>
                  <a:srgbClr val="0000C0"/>
                </a:solidFill>
                <a:latin typeface="Consolas" panose="020B0609020204030204" pitchFamily="49" charset="0"/>
              </a:rPr>
              <a:t>in</a:t>
            </a:r>
            <a:r>
              <a:rPr lang="en-US" altLang="en-US" b="1" i="1" dirty="0">
                <a:solidFill>
                  <a:srgbClr val="000000"/>
                </a:solidFill>
                <a:latin typeface="Consolas" panose="020B0609020204030204" pitchFamily="49" charset="0"/>
              </a:rPr>
              <a:t>);</a:t>
            </a:r>
          </a:p>
          <a:p>
            <a:pPr lvl="2">
              <a:spcBef>
                <a:spcPct val="0"/>
              </a:spcBef>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"Square Processing"</a:t>
            </a:r>
            <a:r>
              <a:rPr lang="en-US" altLang="en-US" i="1" dirty="0">
                <a:solidFill>
                  <a:srgbClr val="000000"/>
                </a:solidFill>
                <a:latin typeface="Consolas" panose="020B0609020204030204" pitchFamily="49" charset="0"/>
              </a:rPr>
              <a:t>);</a:t>
            </a:r>
          </a:p>
          <a:p>
            <a:pPr lvl="2">
              <a:spcBef>
                <a:spcPct val="0"/>
              </a:spcBef>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"Enter Side: "</a:t>
            </a:r>
            <a:r>
              <a:rPr lang="en-US" altLang="en-US" i="1" dirty="0">
                <a:solidFill>
                  <a:srgbClr val="000000"/>
                </a:solidFill>
                <a:latin typeface="Consolas" panose="020B0609020204030204" pitchFamily="49" charset="0"/>
              </a:rPr>
              <a:t>);</a:t>
            </a:r>
          </a:p>
          <a:p>
            <a:pPr lvl="2">
              <a:spcBef>
                <a:spcPct val="0"/>
              </a:spcBef>
            </a:pPr>
            <a:r>
              <a:rPr lang="en-US" altLang="en-US" dirty="0">
                <a:solidFill>
                  <a:srgbClr val="000000"/>
                </a:solidFill>
                <a:latin typeface="Consolas" panose="020B0609020204030204" pitchFamily="49" charset="0"/>
              </a:rPr>
              <a:t>side = </a:t>
            </a:r>
            <a:r>
              <a:rPr lang="en-US" altLang="en-US" dirty="0" err="1">
                <a:solidFill>
                  <a:srgbClr val="000000"/>
                </a:solidFill>
                <a:latin typeface="Consolas" panose="020B0609020204030204" pitchFamily="49" charset="0"/>
              </a:rPr>
              <a:t>scnr.nextDouble</a:t>
            </a:r>
            <a:r>
              <a:rPr lang="en-US" altLang="en-US" dirty="0">
                <a:solidFill>
                  <a:srgbClr val="000000"/>
                </a:solidFill>
                <a:latin typeface="Consolas" panose="020B0609020204030204" pitchFamily="49" charset="0"/>
              </a:rPr>
              <a:t>();</a:t>
            </a:r>
          </a:p>
          <a:p>
            <a:pPr lvl="2">
              <a:spcBef>
                <a:spcPct val="0"/>
              </a:spcBef>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a:t>
            </a:r>
            <a:r>
              <a:rPr lang="en-US" altLang="en-US" i="1" dirty="0" err="1">
                <a:solidFill>
                  <a:srgbClr val="2A00FF"/>
                </a:solidFill>
                <a:latin typeface="Consolas" panose="020B0609020204030204" pitchFamily="49" charset="0"/>
              </a:rPr>
              <a:t>nSquare</a:t>
            </a:r>
            <a:r>
              <a:rPr lang="en-US" altLang="en-US" i="1" dirty="0">
                <a:solidFill>
                  <a:srgbClr val="2A00FF"/>
                </a:solidFill>
                <a:latin typeface="Consolas" panose="020B0609020204030204" pitchFamily="49" charset="0"/>
              </a:rPr>
              <a:t> Characteristics"</a:t>
            </a:r>
            <a:r>
              <a:rPr lang="en-US" altLang="en-US" i="1" dirty="0">
                <a:solidFill>
                  <a:srgbClr val="000000"/>
                </a:solidFill>
                <a:latin typeface="Consolas" panose="020B0609020204030204" pitchFamily="49" charset="0"/>
              </a:rPr>
              <a:t>);</a:t>
            </a:r>
          </a:p>
          <a:p>
            <a:pPr lvl="2">
              <a:spcBef>
                <a:spcPct val="0"/>
              </a:spcBef>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"Side: %.2f\n"</a:t>
            </a:r>
            <a:r>
              <a:rPr lang="en-US" altLang="en-US" i="1" dirty="0">
                <a:solidFill>
                  <a:srgbClr val="000000"/>
                </a:solidFill>
                <a:latin typeface="Consolas" panose="020B0609020204030204" pitchFamily="49" charset="0"/>
              </a:rPr>
              <a:t>, side);</a:t>
            </a:r>
          </a:p>
          <a:p>
            <a:pPr lvl="2">
              <a:spcBef>
                <a:spcPct val="0"/>
              </a:spcBef>
            </a:pP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"Perimeter: %.2f\n"</a:t>
            </a:r>
            <a:r>
              <a:rPr lang="en-US" altLang="en-US" i="1" dirty="0">
                <a:solidFill>
                  <a:srgbClr val="000000"/>
                </a:solidFill>
                <a:latin typeface="Consolas" panose="020B0609020204030204" pitchFamily="49" charset="0"/>
              </a:rPr>
              <a:t>, side * 4);</a:t>
            </a:r>
          </a:p>
          <a:p>
            <a:pPr lvl="1">
              <a:spcBef>
                <a:spcPct val="0"/>
              </a:spcBef>
            </a:pPr>
            <a:r>
              <a:rPr lang="en-US" altLang="en-US" sz="1600" dirty="0">
                <a:solidFill>
                  <a:srgbClr val="000000"/>
                </a:solidFill>
                <a:latin typeface="Consolas" panose="020B0609020204030204" pitchFamily="49" charset="0"/>
              </a:rPr>
              <a:t>}</a:t>
            </a:r>
          </a:p>
          <a:p>
            <a:pPr>
              <a:spcBef>
                <a:spcPct val="0"/>
              </a:spcBef>
            </a:pPr>
            <a:r>
              <a:rPr lang="en-US" altLang="en-US" sz="16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75772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Introduction Exception</a:t>
            </a:r>
            <a:endParaRPr lang="en-US">
              <a:solidFill>
                <a:schemeClr val="tx1"/>
              </a:solidFill>
            </a:endParaRPr>
          </a:p>
        </p:txBody>
      </p:sp>
      <p:sp>
        <p:nvSpPr>
          <p:cNvPr id="3" name="Content Placeholder 2"/>
          <p:cNvSpPr>
            <a:spLocks noGrp="1"/>
          </p:cNvSpPr>
          <p:nvPr>
            <p:ph idx="1"/>
          </p:nvPr>
        </p:nvSpPr>
        <p:spPr/>
        <p:txBody>
          <a:bodyPr/>
          <a:lstStyle/>
          <a:p>
            <a:pPr algn="just">
              <a:spcBef>
                <a:spcPts val="600"/>
              </a:spcBef>
            </a:pPr>
            <a:r>
              <a:rPr lang="en-US" altLang="en-US" sz="2600"/>
              <a:t>Runtime errors can be divided into </a:t>
            </a:r>
            <a:r>
              <a:rPr lang="en-US" altLang="en-US" sz="2600">
                <a:solidFill>
                  <a:schemeClr val="tx2">
                    <a:lumMod val="60000"/>
                    <a:lumOff val="40000"/>
                  </a:schemeClr>
                </a:solidFill>
              </a:rPr>
              <a:t>low-level</a:t>
            </a:r>
            <a:r>
              <a:rPr lang="en-US" altLang="en-US" sz="2600"/>
              <a:t> errors that involve violating constraints, such as:</a:t>
            </a:r>
          </a:p>
          <a:p>
            <a:pPr lvl="1" algn="just">
              <a:spcBef>
                <a:spcPts val="600"/>
              </a:spcBef>
              <a:buFont typeface="Wingdings" panose="05000000000000000000" pitchFamily="2" charset="2"/>
              <a:buChar char="§"/>
            </a:pPr>
            <a:r>
              <a:rPr lang="en-US" altLang="en-US"/>
              <a:t> </a:t>
            </a:r>
            <a:r>
              <a:rPr lang="en-US" altLang="en-US" sz="2200"/>
              <a:t>dereference of a null pointer</a:t>
            </a:r>
          </a:p>
          <a:p>
            <a:pPr lvl="1" algn="just">
              <a:spcBef>
                <a:spcPts val="600"/>
              </a:spcBef>
              <a:buFont typeface="Wingdings" panose="05000000000000000000" pitchFamily="2" charset="2"/>
              <a:buChar char="§"/>
            </a:pPr>
            <a:r>
              <a:rPr lang="en-US" altLang="en-US" sz="2200"/>
              <a:t> out-of-bounds array access</a:t>
            </a:r>
          </a:p>
          <a:p>
            <a:pPr lvl="1" algn="just">
              <a:spcBef>
                <a:spcPts val="600"/>
              </a:spcBef>
              <a:buFont typeface="Wingdings" panose="05000000000000000000" pitchFamily="2" charset="2"/>
              <a:buChar char="§"/>
            </a:pPr>
            <a:r>
              <a:rPr lang="en-US" altLang="en-US" sz="2200"/>
              <a:t> divide by zero</a:t>
            </a:r>
          </a:p>
          <a:p>
            <a:pPr lvl="1" algn="just">
              <a:spcBef>
                <a:spcPts val="600"/>
              </a:spcBef>
              <a:buFont typeface="Wingdings" panose="05000000000000000000" pitchFamily="2" charset="2"/>
              <a:buChar char="§"/>
            </a:pPr>
            <a:r>
              <a:rPr lang="en-US" altLang="en-US" sz="2200"/>
              <a:t> attempt to open a non-existent file for reading</a:t>
            </a:r>
          </a:p>
          <a:p>
            <a:pPr lvl="1" algn="just">
              <a:spcBef>
                <a:spcPts val="600"/>
              </a:spcBef>
              <a:buFont typeface="Wingdings" panose="05000000000000000000" pitchFamily="2" charset="2"/>
              <a:buChar char="§"/>
            </a:pPr>
            <a:r>
              <a:rPr lang="en-US" altLang="en-US" sz="2200"/>
              <a:t> bad cast (e.g., casting an Object that is actually a Boolean to Integer)</a:t>
            </a:r>
          </a:p>
          <a:p>
            <a:endParaRPr lang="en-US"/>
          </a:p>
        </p:txBody>
      </p:sp>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32539126-EFD1-46AE-A7B5-D404FD611501}" type="slidenum">
              <a:rPr lang="vi-VN" altLang="en-US" sz="1200" smtClean="0">
                <a:solidFill>
                  <a:srgbClr val="898989"/>
                </a:solidFill>
              </a:rPr>
              <a:pPr>
                <a:spcBef>
                  <a:spcPct val="0"/>
                </a:spcBef>
                <a:buSzTx/>
                <a:buFontTx/>
                <a:buNone/>
              </a:pPr>
              <a:t>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9690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Introduction Exception</a:t>
            </a:r>
            <a:endParaRPr lang="en-US">
              <a:solidFill>
                <a:schemeClr val="tx1"/>
              </a:solidFill>
            </a:endParaRPr>
          </a:p>
        </p:txBody>
      </p:sp>
      <p:sp>
        <p:nvSpPr>
          <p:cNvPr id="3" name="Content Placeholder 2"/>
          <p:cNvSpPr>
            <a:spLocks noGrp="1"/>
          </p:cNvSpPr>
          <p:nvPr>
            <p:ph idx="1"/>
          </p:nvPr>
        </p:nvSpPr>
        <p:spPr/>
        <p:txBody>
          <a:bodyPr>
            <a:normAutofit/>
          </a:bodyPr>
          <a:lstStyle/>
          <a:p>
            <a:pPr algn="just">
              <a:spcBef>
                <a:spcPts val="600"/>
              </a:spcBef>
            </a:pPr>
            <a:r>
              <a:rPr lang="en-US" altLang="en-US" sz="2400"/>
              <a:t>and </a:t>
            </a:r>
            <a:r>
              <a:rPr lang="en-US" altLang="en-US" sz="2400">
                <a:solidFill>
                  <a:schemeClr val="tx2">
                    <a:lumMod val="60000"/>
                    <a:lumOff val="40000"/>
                  </a:schemeClr>
                </a:solidFill>
              </a:rPr>
              <a:t>higher-level</a:t>
            </a:r>
            <a:r>
              <a:rPr lang="en-US" altLang="en-US" sz="2400"/>
              <a:t>, logical errors, such as violations of a function's precondition:</a:t>
            </a:r>
          </a:p>
          <a:p>
            <a:pPr lvl="1" algn="just">
              <a:spcBef>
                <a:spcPts val="600"/>
              </a:spcBef>
              <a:buFont typeface="Wingdings" panose="05000000000000000000" pitchFamily="2" charset="2"/>
              <a:buChar char="§"/>
            </a:pPr>
            <a:r>
              <a:rPr lang="en-US" altLang="en-US" sz="2000"/>
              <a:t> call to Stack's "pop" method for an empty stack</a:t>
            </a:r>
          </a:p>
          <a:p>
            <a:pPr lvl="1" algn="just">
              <a:spcBef>
                <a:spcPts val="600"/>
              </a:spcBef>
              <a:buFont typeface="Wingdings" panose="05000000000000000000" pitchFamily="2" charset="2"/>
              <a:buChar char="§"/>
            </a:pPr>
            <a:r>
              <a:rPr lang="en-US" altLang="en-US" sz="2000"/>
              <a:t> call to "factorial" function with a negative number</a:t>
            </a:r>
          </a:p>
          <a:p>
            <a:pPr lvl="1" algn="just">
              <a:spcBef>
                <a:spcPts val="600"/>
              </a:spcBef>
              <a:buFont typeface="Wingdings" panose="05000000000000000000" pitchFamily="2" charset="2"/>
              <a:buChar char="§"/>
            </a:pPr>
            <a:r>
              <a:rPr lang="en-US" altLang="en-US" sz="2000"/>
              <a:t> call to List's nextElement method when hasMoreElements is false</a:t>
            </a:r>
          </a:p>
          <a:p>
            <a:pPr algn="just">
              <a:spcBef>
                <a:spcPts val="600"/>
              </a:spcBef>
              <a:buFont typeface="Wingdings" panose="05000000000000000000" pitchFamily="2" charset="2"/>
              <a:buChar char="ü"/>
            </a:pPr>
            <a:r>
              <a:rPr lang="en-GB" altLang="en-US" sz="2000" b="1"/>
              <a:t>Example 2:</a:t>
            </a:r>
            <a:endParaRPr lang="en-US" altLang="en-US" sz="2400" b="1"/>
          </a:p>
          <a:p>
            <a:endParaRPr lang="en-US" sz="2400"/>
          </a:p>
        </p:txBody>
      </p:sp>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CEE0F627-904C-4D89-BB51-D5555ED7427A}" type="slidenum">
              <a:rPr lang="vi-VN" altLang="en-US" sz="1200" smtClean="0">
                <a:solidFill>
                  <a:srgbClr val="898989"/>
                </a:solidFill>
              </a:rPr>
              <a:pPr>
                <a:spcBef>
                  <a:spcPct val="0"/>
                </a:spcBef>
                <a:buSzTx/>
                <a:buFontTx/>
                <a:buNone/>
              </a:pPr>
              <a:t>9</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Rectangle 4"/>
          <p:cNvSpPr/>
          <p:nvPr/>
        </p:nvSpPr>
        <p:spPr>
          <a:xfrm>
            <a:off x="1373134" y="3108017"/>
            <a:ext cx="6356195" cy="3177793"/>
          </a:xfrm>
          <a:prstGeom prst="rect">
            <a:avLst/>
          </a:prstGeom>
          <a:solidFill>
            <a:schemeClr val="bg1">
              <a:lumMod val="95000"/>
            </a:schemeClr>
          </a:solidFill>
        </p:spPr>
        <p:txBody>
          <a:bodyPr wrap="square">
            <a:spAutoFit/>
          </a:bodyPr>
          <a:lstStyle/>
          <a:p>
            <a:pPr marL="400050" lvl="1" indent="0">
              <a:spcBef>
                <a:spcPts val="300"/>
              </a:spcBef>
              <a:buNone/>
              <a:defRPr/>
            </a:pPr>
            <a:r>
              <a:rPr lang="en-US" sz="1200">
                <a:solidFill>
                  <a:srgbClr val="7F0055"/>
                </a:solidFill>
                <a:latin typeface="Consolas"/>
                <a:cs typeface="Arial" charset="0"/>
              </a:rPr>
              <a:t>public</a:t>
            </a:r>
            <a:r>
              <a:rPr lang="en-US" sz="1200">
                <a:solidFill>
                  <a:srgbClr val="000000"/>
                </a:solidFill>
                <a:latin typeface="Consolas"/>
                <a:cs typeface="Arial" charset="0"/>
              </a:rPr>
              <a:t> </a:t>
            </a:r>
            <a:r>
              <a:rPr lang="en-US" sz="1200">
                <a:solidFill>
                  <a:srgbClr val="7F0055"/>
                </a:solidFill>
                <a:latin typeface="Consolas"/>
                <a:cs typeface="Arial" charset="0"/>
              </a:rPr>
              <a:t>class</a:t>
            </a:r>
            <a:r>
              <a:rPr lang="en-US" sz="1200">
                <a:solidFill>
                  <a:srgbClr val="000000"/>
                </a:solidFill>
                <a:latin typeface="Consolas"/>
                <a:cs typeface="Arial" charset="0"/>
              </a:rPr>
              <a:t> Lowlevel_Exception {</a:t>
            </a:r>
          </a:p>
          <a:p>
            <a:pPr marL="857250" lvl="2" indent="0">
              <a:spcBef>
                <a:spcPts val="300"/>
              </a:spcBef>
              <a:buNone/>
              <a:defRPr/>
            </a:pPr>
            <a:r>
              <a:rPr lang="en-US" sz="1200">
                <a:solidFill>
                  <a:srgbClr val="7F0055"/>
                </a:solidFill>
                <a:latin typeface="Consolas"/>
                <a:cs typeface="Arial" charset="0"/>
              </a:rPr>
              <a:t>public</a:t>
            </a:r>
            <a:r>
              <a:rPr lang="en-US" sz="1200">
                <a:solidFill>
                  <a:srgbClr val="000000"/>
                </a:solidFill>
                <a:latin typeface="Consolas"/>
                <a:cs typeface="Arial" charset="0"/>
              </a:rPr>
              <a:t> </a:t>
            </a:r>
            <a:r>
              <a:rPr lang="en-US" sz="1200">
                <a:solidFill>
                  <a:srgbClr val="7F0055"/>
                </a:solidFill>
                <a:latin typeface="Consolas"/>
                <a:cs typeface="Arial" charset="0"/>
              </a:rPr>
              <a:t>static</a:t>
            </a:r>
            <a:r>
              <a:rPr lang="en-US" sz="1200">
                <a:solidFill>
                  <a:srgbClr val="000000"/>
                </a:solidFill>
                <a:latin typeface="Consolas"/>
                <a:cs typeface="Arial" charset="0"/>
              </a:rPr>
              <a:t> </a:t>
            </a:r>
            <a:r>
              <a:rPr lang="en-US" sz="1200">
                <a:solidFill>
                  <a:srgbClr val="7F0055"/>
                </a:solidFill>
                <a:latin typeface="Consolas"/>
                <a:cs typeface="Arial" charset="0"/>
              </a:rPr>
              <a:t>void</a:t>
            </a:r>
            <a:r>
              <a:rPr lang="en-US" sz="1200">
                <a:solidFill>
                  <a:srgbClr val="000000"/>
                </a:solidFill>
                <a:latin typeface="Consolas"/>
                <a:cs typeface="Arial" charset="0"/>
              </a:rPr>
              <a:t> main(String[] args) {</a:t>
            </a:r>
          </a:p>
          <a:p>
            <a:pPr lvl="3">
              <a:spcBef>
                <a:spcPts val="300"/>
              </a:spcBef>
              <a:defRPr/>
            </a:pPr>
            <a:r>
              <a:rPr lang="pl-PL" sz="1200">
                <a:solidFill>
                  <a:srgbClr val="7F0055"/>
                </a:solidFill>
                <a:latin typeface="Consolas"/>
                <a:cs typeface="Arial" charset="0"/>
              </a:rPr>
              <a:t>int</a:t>
            </a:r>
            <a:r>
              <a:rPr lang="pl-PL" sz="1200">
                <a:solidFill>
                  <a:srgbClr val="000000"/>
                </a:solidFill>
                <a:latin typeface="Consolas"/>
                <a:cs typeface="Arial" charset="0"/>
              </a:rPr>
              <a:t> x = 0, z = 5;</a:t>
            </a:r>
          </a:p>
          <a:p>
            <a:pPr lvl="3">
              <a:spcBef>
                <a:spcPts val="300"/>
              </a:spcBef>
              <a:defRPr/>
            </a:pPr>
            <a:r>
              <a:rPr lang="en-US" sz="1200">
                <a:solidFill>
                  <a:srgbClr val="7F0055"/>
                </a:solidFill>
                <a:latin typeface="Consolas"/>
                <a:cs typeface="Arial" charset="0"/>
              </a:rPr>
              <a:t>int</a:t>
            </a:r>
            <a:r>
              <a:rPr lang="en-US" sz="1200">
                <a:solidFill>
                  <a:srgbClr val="000000"/>
                </a:solidFill>
                <a:latin typeface="Consolas"/>
                <a:cs typeface="Arial" charset="0"/>
              </a:rPr>
              <a:t> j = 3;</a:t>
            </a:r>
          </a:p>
          <a:p>
            <a:pPr lvl="3">
              <a:spcBef>
                <a:spcPts val="300"/>
              </a:spcBef>
              <a:defRPr/>
            </a:pPr>
            <a:r>
              <a:rPr lang="en-US" sz="1200">
                <a:solidFill>
                  <a:srgbClr val="7F0055"/>
                </a:solidFill>
                <a:latin typeface="Consolas"/>
                <a:cs typeface="Arial" charset="0"/>
              </a:rPr>
              <a:t>int</a:t>
            </a:r>
            <a:r>
              <a:rPr lang="en-US" sz="1200">
                <a:solidFill>
                  <a:srgbClr val="000000"/>
                </a:solidFill>
                <a:latin typeface="Consolas"/>
                <a:cs typeface="Arial" charset="0"/>
              </a:rPr>
              <a:t> y = z / x;	</a:t>
            </a:r>
            <a:r>
              <a:rPr lang="en-US" sz="1200">
                <a:solidFill>
                  <a:srgbClr val="008000"/>
                </a:solidFill>
                <a:latin typeface="Courier New" pitchFamily="49" charset="0"/>
                <a:cs typeface="Courier New" pitchFamily="49" charset="0"/>
              </a:rPr>
              <a:t> // Exception: Divide By Zero</a:t>
            </a:r>
            <a:endParaRPr lang="en-US" sz="1200">
              <a:solidFill>
                <a:srgbClr val="000000"/>
              </a:solidFill>
              <a:latin typeface="Consolas"/>
              <a:cs typeface="Arial" charset="0"/>
            </a:endParaRPr>
          </a:p>
          <a:p>
            <a:pPr lvl="3">
              <a:spcBef>
                <a:spcPts val="300"/>
              </a:spcBef>
              <a:defRPr/>
            </a:pPr>
            <a:endParaRPr lang="en-US" sz="1200">
              <a:latin typeface="Consolas"/>
              <a:cs typeface="Arial" charset="0"/>
            </a:endParaRPr>
          </a:p>
          <a:p>
            <a:pPr lvl="3">
              <a:spcBef>
                <a:spcPts val="300"/>
              </a:spcBef>
              <a:defRPr/>
            </a:pPr>
            <a:r>
              <a:rPr lang="en-US" sz="1200">
                <a:solidFill>
                  <a:srgbClr val="7F0055"/>
                </a:solidFill>
                <a:latin typeface="Consolas"/>
                <a:cs typeface="Arial" charset="0"/>
              </a:rPr>
              <a:t>int</a:t>
            </a:r>
            <a:r>
              <a:rPr lang="en-US" sz="1200">
                <a:solidFill>
                  <a:srgbClr val="000000"/>
                </a:solidFill>
                <a:latin typeface="Consolas"/>
                <a:cs typeface="Arial" charset="0"/>
              </a:rPr>
              <a:t>[] ar = </a:t>
            </a:r>
            <a:r>
              <a:rPr lang="en-US" sz="1200">
                <a:solidFill>
                  <a:srgbClr val="7F0055"/>
                </a:solidFill>
                <a:latin typeface="Consolas"/>
                <a:cs typeface="Arial" charset="0"/>
              </a:rPr>
              <a:t>new</a:t>
            </a:r>
            <a:r>
              <a:rPr lang="en-US" sz="1200">
                <a:solidFill>
                  <a:srgbClr val="000000"/>
                </a:solidFill>
                <a:latin typeface="Consolas"/>
                <a:cs typeface="Arial" charset="0"/>
              </a:rPr>
              <a:t> </a:t>
            </a:r>
            <a:r>
              <a:rPr lang="en-US" sz="1200">
                <a:solidFill>
                  <a:srgbClr val="7F0055"/>
                </a:solidFill>
                <a:latin typeface="Consolas"/>
                <a:cs typeface="Arial" charset="0"/>
              </a:rPr>
              <a:t>int</a:t>
            </a:r>
            <a:r>
              <a:rPr lang="en-US" sz="1200">
                <a:solidFill>
                  <a:srgbClr val="000000"/>
                </a:solidFill>
                <a:latin typeface="Consolas"/>
                <a:cs typeface="Arial" charset="0"/>
              </a:rPr>
              <a:t>[j];</a:t>
            </a:r>
            <a:r>
              <a:rPr lang="en-US" sz="1200">
                <a:solidFill>
                  <a:srgbClr val="008000"/>
                </a:solidFill>
                <a:latin typeface="Courier New" pitchFamily="49" charset="0"/>
                <a:cs typeface="Courier New" pitchFamily="49" charset="0"/>
              </a:rPr>
              <a:t>// Exception: Index Out Of Range</a:t>
            </a:r>
            <a:endParaRPr lang="en-US" sz="1200">
              <a:solidFill>
                <a:srgbClr val="000000"/>
              </a:solidFill>
              <a:latin typeface="Consolas"/>
              <a:cs typeface="Arial" charset="0"/>
            </a:endParaRPr>
          </a:p>
          <a:p>
            <a:pPr lvl="3">
              <a:spcBef>
                <a:spcPts val="300"/>
              </a:spcBef>
              <a:defRPr/>
            </a:pPr>
            <a:r>
              <a:rPr lang="en-US" sz="1200">
                <a:solidFill>
                  <a:srgbClr val="000000"/>
                </a:solidFill>
                <a:latin typeface="Consolas"/>
                <a:cs typeface="Arial" charset="0"/>
              </a:rPr>
              <a:t>ar[j] = 5;</a:t>
            </a:r>
          </a:p>
          <a:p>
            <a:pPr lvl="3">
              <a:spcBef>
                <a:spcPts val="300"/>
              </a:spcBef>
              <a:defRPr/>
            </a:pPr>
            <a:r>
              <a:rPr lang="en-US" sz="1200">
                <a:solidFill>
                  <a:srgbClr val="008000"/>
                </a:solidFill>
                <a:latin typeface="Courier New" pitchFamily="49" charset="0"/>
                <a:cs typeface="Courier New" pitchFamily="49" charset="0"/>
              </a:rPr>
              <a:t>// suppose that a.txt does not exist</a:t>
            </a:r>
            <a:endParaRPr lang="en-US" sz="1200">
              <a:solidFill>
                <a:srgbClr val="000000"/>
              </a:solidFill>
              <a:latin typeface="Consolas"/>
              <a:cs typeface="Arial" charset="0"/>
            </a:endParaRPr>
          </a:p>
          <a:p>
            <a:pPr marL="400050" lvl="1" indent="0">
              <a:spcBef>
                <a:spcPts val="300"/>
              </a:spcBef>
              <a:buSzPct val="60000"/>
              <a:buNone/>
              <a:defRPr/>
            </a:pPr>
            <a:r>
              <a:rPr lang="en-US" sz="1200">
                <a:solidFill>
                  <a:prstClr val="black"/>
                </a:solidFill>
                <a:latin typeface="Consolas" pitchFamily="49" charset="0"/>
                <a:cs typeface="Courier New" pitchFamily="49" charset="0"/>
              </a:rPr>
              <a:t>		BufferedReader input = </a:t>
            </a:r>
            <a:r>
              <a:rPr lang="en-US" sz="1200">
                <a:solidFill>
                  <a:srgbClr val="800080"/>
                </a:solidFill>
                <a:latin typeface="Consolas" pitchFamily="49" charset="0"/>
                <a:cs typeface="Courier New" pitchFamily="49" charset="0"/>
              </a:rPr>
              <a:t>new </a:t>
            </a:r>
            <a:r>
              <a:rPr lang="en-US" sz="1200">
                <a:solidFill>
                  <a:prstClr val="black"/>
                </a:solidFill>
                <a:latin typeface="Consolas" pitchFamily="49" charset="0"/>
                <a:cs typeface="Courier New" pitchFamily="49" charset="0"/>
              </a:rPr>
              <a:t>BufferedReader(</a:t>
            </a:r>
          </a:p>
          <a:p>
            <a:pPr marL="400050" lvl="1" indent="0">
              <a:spcBef>
                <a:spcPts val="300"/>
              </a:spcBef>
              <a:buSzPct val="60000"/>
              <a:buNone/>
              <a:defRPr/>
            </a:pPr>
            <a:r>
              <a:rPr lang="en-US" sz="1200">
                <a:solidFill>
                  <a:srgbClr val="800080"/>
                </a:solidFill>
                <a:latin typeface="Consolas" pitchFamily="49" charset="0"/>
                <a:cs typeface="Courier New" pitchFamily="49" charset="0"/>
              </a:rPr>
              <a:t>                                 new</a:t>
            </a:r>
            <a:r>
              <a:rPr lang="en-US" sz="1200">
                <a:solidFill>
                  <a:prstClr val="black"/>
                </a:solidFill>
                <a:latin typeface="Consolas" pitchFamily="49" charset="0"/>
                <a:cs typeface="Courier New" pitchFamily="49" charset="0"/>
              </a:rPr>
              <a:t> FileReader(</a:t>
            </a:r>
            <a:r>
              <a:rPr lang="en-US" sz="1200">
                <a:solidFill>
                  <a:srgbClr val="0000FF"/>
                </a:solidFill>
                <a:latin typeface="Consolas" pitchFamily="49" charset="0"/>
                <a:cs typeface="Courier New" pitchFamily="49" charset="0"/>
              </a:rPr>
              <a:t>"a.txt"</a:t>
            </a:r>
            <a:r>
              <a:rPr lang="en-US" sz="1200">
                <a:solidFill>
                  <a:prstClr val="black"/>
                </a:solidFill>
                <a:latin typeface="Consolas" pitchFamily="49" charset="0"/>
                <a:cs typeface="Courier New" pitchFamily="49" charset="0"/>
              </a:rPr>
              <a:t>));</a:t>
            </a:r>
          </a:p>
          <a:p>
            <a:pPr marL="400050" lvl="1" indent="0">
              <a:spcBef>
                <a:spcPts val="300"/>
              </a:spcBef>
              <a:buSzPct val="60000"/>
              <a:buNone/>
              <a:defRPr/>
            </a:pPr>
            <a:r>
              <a:rPr lang="en-US" sz="1200">
                <a:solidFill>
                  <a:srgbClr val="000000"/>
                </a:solidFill>
                <a:latin typeface="Consolas" pitchFamily="49" charset="0"/>
                <a:cs typeface="Arial" charset="0"/>
              </a:rPr>
              <a:t>		</a:t>
            </a:r>
            <a:r>
              <a:rPr lang="en-US" sz="1200">
                <a:solidFill>
                  <a:srgbClr val="008000"/>
                </a:solidFill>
                <a:latin typeface="Courier New" pitchFamily="49" charset="0"/>
                <a:cs typeface="Courier New" pitchFamily="49" charset="0"/>
              </a:rPr>
              <a:t>// Exception: File Not Found</a:t>
            </a:r>
            <a:endParaRPr lang="en-US" sz="1200">
              <a:solidFill>
                <a:srgbClr val="000000"/>
              </a:solidFill>
              <a:latin typeface="Consolas" pitchFamily="49" charset="0"/>
              <a:cs typeface="Arial" charset="0"/>
            </a:endParaRPr>
          </a:p>
          <a:p>
            <a:pPr marL="857250" lvl="2" indent="0">
              <a:spcBef>
                <a:spcPts val="300"/>
              </a:spcBef>
              <a:buNone/>
              <a:defRPr/>
            </a:pPr>
            <a:r>
              <a:rPr lang="en-US" sz="1200">
                <a:solidFill>
                  <a:srgbClr val="000000"/>
                </a:solidFill>
                <a:latin typeface="Consolas"/>
                <a:cs typeface="Arial" charset="0"/>
              </a:rPr>
              <a:t>}</a:t>
            </a:r>
          </a:p>
          <a:p>
            <a:pPr marL="400050" lvl="1" indent="0">
              <a:spcBef>
                <a:spcPts val="300"/>
              </a:spcBef>
              <a:buNone/>
              <a:defRPr/>
            </a:pPr>
            <a:r>
              <a:rPr lang="en-US" sz="1200">
                <a:solidFill>
                  <a:srgbClr val="000000"/>
                </a:solidFill>
                <a:latin typeface="Consolas"/>
                <a:cs typeface="Arial" charset="0"/>
              </a:rPr>
              <a:t>}</a:t>
            </a:r>
            <a:r>
              <a:rPr lang="en-US" sz="1200">
                <a:latin typeface="Courier New" pitchFamily="49" charset="0"/>
                <a:cs typeface="Courier New" pitchFamily="49" charset="0"/>
              </a:rPr>
              <a:t> </a:t>
            </a:r>
            <a:endParaRPr lang="en-US" sz="1200"/>
          </a:p>
        </p:txBody>
      </p:sp>
    </p:spTree>
    <p:extLst>
      <p:ext uri="{BB962C8B-B14F-4D97-AF65-F5344CB8AC3E}">
        <p14:creationId xmlns:p14="http://schemas.microsoft.com/office/powerpoint/2010/main" val="4188564113"/>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1769</TotalTime>
  <Words>3909</Words>
  <Application>Microsoft Office PowerPoint</Application>
  <PresentationFormat>On-screen Show (4:3)</PresentationFormat>
  <Paragraphs>555</Paragraphs>
  <Slides>42</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 Unicode MS</vt:lpstr>
      <vt:lpstr>Arial</vt:lpstr>
      <vt:lpstr>Calibri</vt:lpstr>
      <vt:lpstr>Candara</vt:lpstr>
      <vt:lpstr>Consolas</vt:lpstr>
      <vt:lpstr>Courier New</vt:lpstr>
      <vt:lpstr>Times New Roman</vt:lpstr>
      <vt:lpstr>Wingdings</vt:lpstr>
      <vt:lpstr>Wingdings 2</vt:lpstr>
      <vt:lpstr>Presentation2</vt:lpstr>
      <vt:lpstr>EXCEPTION HANDLING</vt:lpstr>
      <vt:lpstr>Table of contents</vt:lpstr>
      <vt:lpstr>Learning Approach</vt:lpstr>
      <vt:lpstr>Java Exceptions</vt:lpstr>
      <vt:lpstr> Introduction Exception </vt:lpstr>
      <vt:lpstr>Introduction Exception </vt:lpstr>
      <vt:lpstr>Example 1</vt:lpstr>
      <vt:lpstr> Introduction Exception</vt:lpstr>
      <vt:lpstr> Introduction Exception</vt:lpstr>
      <vt:lpstr>Hierarchy of Java Exception classes</vt:lpstr>
      <vt:lpstr>Types of Java Exceptions</vt:lpstr>
      <vt:lpstr>Exception handling</vt:lpstr>
      <vt:lpstr> Exception handling</vt:lpstr>
      <vt:lpstr> Exception handling</vt:lpstr>
      <vt:lpstr> Exception handling</vt:lpstr>
      <vt:lpstr>Solution for Example 1</vt:lpstr>
      <vt:lpstr>Solition for Example 2</vt:lpstr>
      <vt:lpstr>Multi-catch block</vt:lpstr>
      <vt:lpstr> Exception handling</vt:lpstr>
      <vt:lpstr>Multi-catch block</vt:lpstr>
      <vt:lpstr>finally block</vt:lpstr>
      <vt:lpstr>Difference between final, finally and finalize</vt:lpstr>
      <vt:lpstr>CHECKED AND UNCHECKED EXCEPTION</vt:lpstr>
      <vt:lpstr>Checked vs Unchecked exceptions</vt:lpstr>
      <vt:lpstr>Checked vs Unchecked exceptions (cont.)</vt:lpstr>
      <vt:lpstr>Exception classes</vt:lpstr>
      <vt:lpstr>Throw and throws</vt:lpstr>
      <vt:lpstr>throw keyword</vt:lpstr>
      <vt:lpstr>throw keyword</vt:lpstr>
      <vt:lpstr>throws keyword</vt:lpstr>
      <vt:lpstr>Using Throws and Throw Statements</vt:lpstr>
      <vt:lpstr> Using throws and throw</vt:lpstr>
      <vt:lpstr>Using throws and throw</vt:lpstr>
      <vt:lpstr>Using throws and throw</vt:lpstr>
      <vt:lpstr>Using throws and throw</vt:lpstr>
      <vt:lpstr>Using throws and throw</vt:lpstr>
      <vt:lpstr>Difference between throw and throws </vt:lpstr>
      <vt:lpstr>Common Scenarios of Java Exceptions</vt:lpstr>
      <vt:lpstr>Common Scenarios of Java Exceptions</vt:lpstr>
      <vt:lpstr>Common Scenarios of Java Exceptions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Hoài Phương</cp:lastModifiedBy>
  <cp:revision>319</cp:revision>
  <dcterms:created xsi:type="dcterms:W3CDTF">2016-11-02T02:13:02Z</dcterms:created>
  <dcterms:modified xsi:type="dcterms:W3CDTF">2022-10-12T12:41:13Z</dcterms:modified>
</cp:coreProperties>
</file>