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261" r:id="rId2"/>
    <p:sldId id="262" r:id="rId3"/>
    <p:sldId id="263" r:id="rId4"/>
    <p:sldId id="355" r:id="rId5"/>
    <p:sldId id="388" r:id="rId6"/>
    <p:sldId id="345" r:id="rId7"/>
    <p:sldId id="346" r:id="rId8"/>
    <p:sldId id="347" r:id="rId9"/>
    <p:sldId id="389" r:id="rId10"/>
    <p:sldId id="378" r:id="rId11"/>
    <p:sldId id="379" r:id="rId12"/>
    <p:sldId id="381" r:id="rId13"/>
    <p:sldId id="380" r:id="rId14"/>
    <p:sldId id="382" r:id="rId15"/>
    <p:sldId id="383" r:id="rId16"/>
    <p:sldId id="390" r:id="rId17"/>
    <p:sldId id="391" r:id="rId18"/>
    <p:sldId id="397" r:id="rId19"/>
    <p:sldId id="399" r:id="rId20"/>
    <p:sldId id="393" r:id="rId21"/>
    <p:sldId id="394" r:id="rId22"/>
    <p:sldId id="395" r:id="rId23"/>
    <p:sldId id="400" r:id="rId24"/>
    <p:sldId id="401" r:id="rId25"/>
    <p:sldId id="402" r:id="rId26"/>
    <p:sldId id="392" r:id="rId27"/>
    <p:sldId id="403" r:id="rId28"/>
    <p:sldId id="348" r:id="rId29"/>
    <p:sldId id="349" r:id="rId30"/>
    <p:sldId id="350" r:id="rId31"/>
    <p:sldId id="351" r:id="rId32"/>
    <p:sldId id="352" r:id="rId33"/>
    <p:sldId id="353" r:id="rId34"/>
    <p:sldId id="354" r:id="rId35"/>
    <p:sldId id="344" r:id="rId36"/>
    <p:sldId id="258"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C8B3F1-8B45-48A7-AC35-8C8F523A1232}">
          <p14:sldIdLst>
            <p14:sldId id="261"/>
            <p14:sldId id="262"/>
            <p14:sldId id="263"/>
            <p14:sldId id="355"/>
            <p14:sldId id="388"/>
            <p14:sldId id="345"/>
            <p14:sldId id="346"/>
            <p14:sldId id="347"/>
          </p14:sldIdLst>
        </p14:section>
        <p14:section name="Section 2: Binary Streams" id="{4B406675-C78C-40B8-A1FA-8290D43EEF9D}">
          <p14:sldIdLst>
            <p14:sldId id="389"/>
            <p14:sldId id="378"/>
            <p14:sldId id="379"/>
            <p14:sldId id="381"/>
            <p14:sldId id="380"/>
            <p14:sldId id="382"/>
            <p14:sldId id="383"/>
            <p14:sldId id="390"/>
            <p14:sldId id="391"/>
            <p14:sldId id="397"/>
            <p14:sldId id="399"/>
            <p14:sldId id="393"/>
            <p14:sldId id="394"/>
            <p14:sldId id="395"/>
            <p14:sldId id="400"/>
            <p14:sldId id="401"/>
            <p14:sldId id="402"/>
            <p14:sldId id="392"/>
            <p14:sldId id="403"/>
            <p14:sldId id="348"/>
            <p14:sldId id="349"/>
            <p14:sldId id="350"/>
            <p14:sldId id="351"/>
            <p14:sldId id="352"/>
            <p14:sldId id="353"/>
            <p14:sldId id="354"/>
            <p14:sldId id="344"/>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napToObjects="1" showGuides="1">
      <p:cViewPr varScale="1">
        <p:scale>
          <a:sx n="76" d="100"/>
          <a:sy n="76" d="100"/>
        </p:scale>
        <p:origin x="952" y="6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8E53E0-8FDA-43AB-B376-E75DE79329E8}" type="doc">
      <dgm:prSet loTypeId="urn:microsoft.com/office/officeart/2008/layout/RadialCluster" loCatId="relationship" qsTypeId="urn:microsoft.com/office/officeart/2005/8/quickstyle/simple3" qsCatId="simple" csTypeId="urn:microsoft.com/office/officeart/2005/8/colors/colorful5" csCatId="colorful" phldr="1"/>
      <dgm:spPr/>
      <dgm:t>
        <a:bodyPr/>
        <a:lstStyle/>
        <a:p>
          <a:endParaRPr lang="en-US"/>
        </a:p>
      </dgm:t>
    </dgm:pt>
    <dgm:pt modelId="{BD87FCD7-769B-45BA-BA79-627DB77D736A}">
      <dgm:prSet custT="1"/>
      <dgm:spPr/>
      <dgm:t>
        <a:bodyPr/>
        <a:lstStyle/>
        <a:p>
          <a:pPr rtl="0">
            <a:lnSpc>
              <a:spcPct val="100000"/>
            </a:lnSpc>
            <a:spcBef>
              <a:spcPts val="1200"/>
            </a:spcBef>
            <a:spcAft>
              <a:spcPts val="0"/>
            </a:spcAft>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S</a:t>
          </a:r>
          <a:r>
            <a:rPr lang="vi-VN" sz="1600" smtClean="0">
              <a:latin typeface="Arial Unicode MS" panose="020B0604020202020204" pitchFamily="34" charset="-128"/>
              <a:ea typeface="Arial Unicode MS" panose="020B0604020202020204" pitchFamily="34" charset="-128"/>
              <a:cs typeface="Arial Unicode MS" panose="020B0604020202020204" pitchFamily="34" charset="-128"/>
            </a:rPr>
            <a:t>trongly suggested for a </a:t>
          </a:r>
          <a:r>
            <a:rPr lang="vi-VN" sz="1600" u="sng"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better learning</a:t>
          </a:r>
          <a:r>
            <a:rPr lang="vi-VN" sz="1600" u="sng"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vi-VN" sz="1600" smtClean="0">
              <a:latin typeface="Arial Unicode MS" panose="020B0604020202020204" pitchFamily="34" charset="-128"/>
              <a:ea typeface="Arial Unicode MS" panose="020B0604020202020204" pitchFamily="34" charset="-128"/>
              <a:cs typeface="Arial Unicode MS" panose="020B0604020202020204" pitchFamily="34" charset="-128"/>
            </a:rPr>
            <a:t>and </a:t>
          </a:r>
          <a:r>
            <a:rPr lang="vi-VN" sz="1600" u="sng"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understanding</a:t>
          </a:r>
          <a:r>
            <a:rPr lang="vi-VN" sz="1600" u="sng"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vi-VN" sz="1600" smtClean="0">
              <a:latin typeface="Arial Unicode MS" panose="020B0604020202020204" pitchFamily="34" charset="-128"/>
              <a:ea typeface="Arial Unicode MS" panose="020B0604020202020204" pitchFamily="34" charset="-128"/>
              <a:cs typeface="Arial Unicode MS" panose="020B0604020202020204" pitchFamily="34" charset="-128"/>
            </a:rPr>
            <a:t>of this course:</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dgm:t>
    </dgm:pt>
    <dgm:pt modelId="{F59786FE-6C6D-425F-9EC2-FDB3DA767A3F}" type="parTrans" cxnId="{2C0E5951-C130-406B-A819-8507738E6C4B}">
      <dgm:prSet/>
      <dgm:spPr/>
      <dgm:t>
        <a:bodyPr/>
        <a:lstStyle/>
        <a:p>
          <a:endParaRPr lang="en-US"/>
        </a:p>
      </dgm:t>
    </dgm:pt>
    <dgm:pt modelId="{B67C3481-B8CE-44C2-A5F3-EF1AD5B37B75}" type="sibTrans" cxnId="{2C0E5951-C130-406B-A819-8507738E6C4B}">
      <dgm:prSet/>
      <dgm:spPr/>
      <dgm:t>
        <a:bodyPr/>
        <a:lstStyle/>
        <a:p>
          <a:endParaRPr lang="en-US"/>
        </a:p>
      </dgm:t>
    </dgm:pt>
    <dgm:pt modelId="{09FD0BB5-D9ED-44D6-8F5A-64BDE9A96EF5}">
      <dgm:prSet custT="1"/>
      <dgm:spPr/>
      <dgm:t>
        <a:bodyPr/>
        <a:lstStyle/>
        <a:p>
          <a:pPr rtl="0">
            <a:lnSpc>
              <a:spcPct val="100000"/>
            </a:lnSpc>
            <a:spcBef>
              <a:spcPts val="1200"/>
            </a:spcBef>
            <a:spcAft>
              <a:spcPts val="0"/>
            </a:spcAft>
          </a:pPr>
          <a:r>
            <a:rPr lang="vi-VN" sz="1200" smtClean="0"/>
            <a:t>Noting down the </a:t>
          </a:r>
          <a:r>
            <a:rPr lang="vi-VN" sz="1200" b="1" i="1" u="sng" smtClean="0"/>
            <a:t>key concepts</a:t>
          </a:r>
          <a:r>
            <a:rPr lang="vi-VN" sz="1200" smtClean="0"/>
            <a:t> in the class</a:t>
          </a:r>
          <a:endParaRPr lang="en-US" sz="1200"/>
        </a:p>
      </dgm:t>
    </dgm:pt>
    <dgm:pt modelId="{7BC2D0F0-F80C-4D5E-86FF-BDC4F3B1BC52}" type="parTrans" cxnId="{40C6CC23-A9D5-4F33-8B5E-C9032E374384}">
      <dgm:prSet/>
      <dgm:spPr/>
      <dgm:t>
        <a:bodyPr/>
        <a:lstStyle/>
        <a:p>
          <a:pPr>
            <a:lnSpc>
              <a:spcPct val="100000"/>
            </a:lnSpc>
            <a:spcBef>
              <a:spcPts val="1200"/>
            </a:spcBef>
            <a:spcAft>
              <a:spcPts val="0"/>
            </a:spcAft>
          </a:pPr>
          <a:endParaRPr lang="en-US"/>
        </a:p>
      </dgm:t>
    </dgm:pt>
    <dgm:pt modelId="{3E69C05A-3AD6-4895-B615-FAFA8AA792DD}" type="sibTrans" cxnId="{40C6CC23-A9D5-4F33-8B5E-C9032E374384}">
      <dgm:prSet/>
      <dgm:spPr/>
      <dgm:t>
        <a:bodyPr/>
        <a:lstStyle/>
        <a:p>
          <a:endParaRPr lang="en-US"/>
        </a:p>
      </dgm:t>
    </dgm:pt>
    <dgm:pt modelId="{0F4DBE79-9305-4DDC-A2AD-84EB0ABB7AE6}">
      <dgm:prSet custT="1"/>
      <dgm:spPr/>
      <dgm:t>
        <a:bodyPr/>
        <a:lstStyle/>
        <a:p>
          <a:pPr rtl="0">
            <a:lnSpc>
              <a:spcPct val="100000"/>
            </a:lnSpc>
            <a:spcBef>
              <a:spcPts val="1200"/>
            </a:spcBef>
            <a:spcAft>
              <a:spcPts val="0"/>
            </a:spcAft>
          </a:pPr>
          <a:r>
            <a:rPr lang="vi-VN" sz="1200" b="1" i="1" u="sng" smtClean="0"/>
            <a:t>Analyze</a:t>
          </a:r>
          <a:r>
            <a:rPr lang="vi-VN" sz="1200" smtClean="0"/>
            <a:t> all the examples / code snippets provided</a:t>
          </a:r>
          <a:endParaRPr lang="en-US" sz="1200"/>
        </a:p>
      </dgm:t>
    </dgm:pt>
    <dgm:pt modelId="{36301273-7918-4C4F-9A5E-000C7C6C2736}" type="parTrans" cxnId="{33901C61-F0A6-4493-83DE-705AE90BFCB1}">
      <dgm:prSet/>
      <dgm:spPr/>
      <dgm:t>
        <a:bodyPr/>
        <a:lstStyle/>
        <a:p>
          <a:pPr>
            <a:lnSpc>
              <a:spcPct val="100000"/>
            </a:lnSpc>
            <a:spcBef>
              <a:spcPts val="1200"/>
            </a:spcBef>
            <a:spcAft>
              <a:spcPts val="0"/>
            </a:spcAft>
          </a:pPr>
          <a:endParaRPr lang="en-US"/>
        </a:p>
      </dgm:t>
    </dgm:pt>
    <dgm:pt modelId="{29D5380D-225E-4E50-A435-CF4DC5AF31D3}" type="sibTrans" cxnId="{33901C61-F0A6-4493-83DE-705AE90BFCB1}">
      <dgm:prSet/>
      <dgm:spPr/>
      <dgm:t>
        <a:bodyPr/>
        <a:lstStyle/>
        <a:p>
          <a:endParaRPr lang="en-US"/>
        </a:p>
      </dgm:t>
    </dgm:pt>
    <dgm:pt modelId="{84C9CA04-C288-4FEE-8078-22B89A0FB357}">
      <dgm:prSet custT="1"/>
      <dgm:spPr/>
      <dgm:t>
        <a:bodyPr/>
        <a:lstStyle/>
        <a:p>
          <a:pPr rtl="0">
            <a:lnSpc>
              <a:spcPct val="100000"/>
            </a:lnSpc>
            <a:spcBef>
              <a:spcPts val="1200"/>
            </a:spcBef>
            <a:spcAft>
              <a:spcPts val="0"/>
            </a:spcAft>
          </a:pPr>
          <a:r>
            <a:rPr lang="vi-VN" sz="1200" smtClean="0"/>
            <a:t>Study and understand the </a:t>
          </a:r>
          <a:r>
            <a:rPr lang="vi-VN" sz="1200" b="1" i="1" u="sng" smtClean="0"/>
            <a:t>self study topics</a:t>
          </a:r>
          <a:endParaRPr lang="en-US" sz="1200" b="1" i="1" u="sng"/>
        </a:p>
      </dgm:t>
    </dgm:pt>
    <dgm:pt modelId="{359071B1-7672-4E4C-8310-811227C9CC72}" type="parTrans" cxnId="{88F936F1-B54C-4116-8541-90B4CCE65B96}">
      <dgm:prSet/>
      <dgm:spPr/>
      <dgm:t>
        <a:bodyPr/>
        <a:lstStyle/>
        <a:p>
          <a:pPr>
            <a:lnSpc>
              <a:spcPct val="100000"/>
            </a:lnSpc>
            <a:spcBef>
              <a:spcPts val="1200"/>
            </a:spcBef>
            <a:spcAft>
              <a:spcPts val="0"/>
            </a:spcAft>
          </a:pPr>
          <a:endParaRPr lang="en-US"/>
        </a:p>
      </dgm:t>
    </dgm:pt>
    <dgm:pt modelId="{696A269F-5EE8-4C28-B8EA-F47871EF35C5}" type="sibTrans" cxnId="{88F936F1-B54C-4116-8541-90B4CCE65B96}">
      <dgm:prSet/>
      <dgm:spPr/>
      <dgm:t>
        <a:bodyPr/>
        <a:lstStyle/>
        <a:p>
          <a:endParaRPr lang="en-US"/>
        </a:p>
      </dgm:t>
    </dgm:pt>
    <dgm:pt modelId="{622A10AD-3038-4F26-B3AA-D427CD38C3CE}">
      <dgm:prSet custT="1"/>
      <dgm:spPr/>
      <dgm:t>
        <a:bodyPr/>
        <a:lstStyle/>
        <a:p>
          <a:pPr rtl="0">
            <a:lnSpc>
              <a:spcPct val="100000"/>
            </a:lnSpc>
            <a:spcBef>
              <a:spcPts val="1200"/>
            </a:spcBef>
            <a:spcAft>
              <a:spcPts val="0"/>
            </a:spcAft>
          </a:pPr>
          <a:r>
            <a:rPr lang="vi-VN" sz="1200" b="1" i="1" u="sng" smtClean="0"/>
            <a:t>Completion</a:t>
          </a:r>
          <a:r>
            <a:rPr lang="vi-VN" sz="1200" smtClean="0"/>
            <a:t> and </a:t>
          </a:r>
          <a:r>
            <a:rPr lang="vi-VN" sz="1200" b="1" i="1" u="sng" smtClean="0"/>
            <a:t>submission</a:t>
          </a:r>
          <a:r>
            <a:rPr lang="vi-VN" sz="1200" smtClean="0"/>
            <a:t> of all the assignments, on time</a:t>
          </a:r>
          <a:endParaRPr lang="en-US" sz="1200"/>
        </a:p>
      </dgm:t>
    </dgm:pt>
    <dgm:pt modelId="{0F7E9C3F-6564-4523-916F-BB3D08F72BA5}" type="parTrans" cxnId="{D243B099-0704-4412-90A6-E18A1BD1BA62}">
      <dgm:prSet/>
      <dgm:spPr/>
      <dgm:t>
        <a:bodyPr/>
        <a:lstStyle/>
        <a:p>
          <a:pPr>
            <a:lnSpc>
              <a:spcPct val="100000"/>
            </a:lnSpc>
            <a:spcBef>
              <a:spcPts val="1200"/>
            </a:spcBef>
            <a:spcAft>
              <a:spcPts val="0"/>
            </a:spcAft>
          </a:pPr>
          <a:endParaRPr lang="en-US"/>
        </a:p>
      </dgm:t>
    </dgm:pt>
    <dgm:pt modelId="{A560373E-0666-4530-A9DB-63AB6BD4367D}" type="sibTrans" cxnId="{D243B099-0704-4412-90A6-E18A1BD1BA62}">
      <dgm:prSet/>
      <dgm:spPr/>
      <dgm:t>
        <a:bodyPr/>
        <a:lstStyle/>
        <a:p>
          <a:endParaRPr lang="en-US"/>
        </a:p>
      </dgm:t>
    </dgm:pt>
    <dgm:pt modelId="{3DD56A26-0399-4EC9-A5B1-AEDE607CDD6A}">
      <dgm:prSet custT="1"/>
      <dgm:spPr/>
      <dgm:t>
        <a:bodyPr/>
        <a:lstStyle/>
        <a:p>
          <a:pPr rtl="0">
            <a:lnSpc>
              <a:spcPct val="100000"/>
            </a:lnSpc>
            <a:spcBef>
              <a:spcPts val="1200"/>
            </a:spcBef>
            <a:spcAft>
              <a:spcPts val="0"/>
            </a:spcAft>
          </a:pPr>
          <a:r>
            <a:rPr lang="vi-VN" sz="1200" smtClean="0"/>
            <a:t>Completion of the </a:t>
          </a:r>
          <a:r>
            <a:rPr lang="vi-VN" sz="1200" b="1" i="1" u="sng" smtClean="0"/>
            <a:t>self</a:t>
          </a:r>
          <a:r>
            <a:rPr lang="vi-VN" sz="1200" smtClean="0"/>
            <a:t> </a:t>
          </a:r>
          <a:r>
            <a:rPr lang="vi-VN" sz="1200" b="1" i="1" u="sng" smtClean="0"/>
            <a:t>review</a:t>
          </a:r>
          <a:r>
            <a:rPr lang="vi-VN" sz="1200" smtClean="0"/>
            <a:t> questions in the lab guide</a:t>
          </a:r>
          <a:endParaRPr lang="en-US" sz="1200"/>
        </a:p>
      </dgm:t>
    </dgm:pt>
    <dgm:pt modelId="{31D0ADF1-A3C1-4870-94E6-6DA60E828DFF}" type="parTrans" cxnId="{1A12070E-CCBB-48E5-9EDF-52A86EBFBC17}">
      <dgm:prSet/>
      <dgm:spPr/>
      <dgm:t>
        <a:bodyPr/>
        <a:lstStyle/>
        <a:p>
          <a:pPr>
            <a:lnSpc>
              <a:spcPct val="100000"/>
            </a:lnSpc>
            <a:spcBef>
              <a:spcPts val="1200"/>
            </a:spcBef>
            <a:spcAft>
              <a:spcPts val="0"/>
            </a:spcAft>
          </a:pPr>
          <a:endParaRPr lang="en-US"/>
        </a:p>
      </dgm:t>
    </dgm:pt>
    <dgm:pt modelId="{18BAFF29-2EC8-4348-966D-3079BD2AC7D1}" type="sibTrans" cxnId="{1A12070E-CCBB-48E5-9EDF-52A86EBFBC17}">
      <dgm:prSet/>
      <dgm:spPr/>
      <dgm:t>
        <a:bodyPr/>
        <a:lstStyle/>
        <a:p>
          <a:endParaRPr lang="en-US"/>
        </a:p>
      </dgm:t>
    </dgm:pt>
    <dgm:pt modelId="{0AE5C5FA-8757-4776-8520-9922D54530BD}">
      <dgm:prSet custT="1"/>
      <dgm:spPr/>
      <dgm:t>
        <a:bodyPr/>
        <a:lstStyle/>
        <a:p>
          <a:pPr rtl="0">
            <a:lnSpc>
              <a:spcPct val="100000"/>
            </a:lnSpc>
            <a:spcBef>
              <a:spcPts val="1200"/>
            </a:spcBef>
            <a:spcAft>
              <a:spcPts val="0"/>
            </a:spcAft>
          </a:pPr>
          <a:r>
            <a:rPr lang="vi-VN" sz="1200" b="1" i="1" u="sng" smtClean="0"/>
            <a:t>Study</a:t>
          </a:r>
          <a:r>
            <a:rPr lang="vi-VN" sz="1200" smtClean="0"/>
            <a:t> and understand all the artifacts</a:t>
          </a:r>
          <a:endParaRPr lang="en-US" sz="1200"/>
        </a:p>
      </dgm:t>
    </dgm:pt>
    <dgm:pt modelId="{B56F218C-BB7C-486D-89B1-59996C104BDF}" type="parTrans" cxnId="{1AA13B98-24FB-4E58-89C5-9591B9E4B1DD}">
      <dgm:prSet/>
      <dgm:spPr/>
      <dgm:t>
        <a:bodyPr/>
        <a:lstStyle/>
        <a:p>
          <a:pPr>
            <a:lnSpc>
              <a:spcPct val="100000"/>
            </a:lnSpc>
            <a:spcBef>
              <a:spcPts val="1200"/>
            </a:spcBef>
            <a:spcAft>
              <a:spcPts val="0"/>
            </a:spcAft>
          </a:pPr>
          <a:endParaRPr lang="en-US"/>
        </a:p>
      </dgm:t>
    </dgm:pt>
    <dgm:pt modelId="{F0128F76-A8BA-4FE1-B115-AD11DA2DEBEF}" type="sibTrans" cxnId="{1AA13B98-24FB-4E58-89C5-9591B9E4B1DD}">
      <dgm:prSet/>
      <dgm:spPr/>
      <dgm:t>
        <a:bodyPr/>
        <a:lstStyle/>
        <a:p>
          <a:endParaRPr lang="en-US"/>
        </a:p>
      </dgm:t>
    </dgm:pt>
    <dgm:pt modelId="{3746A2A6-D4BB-4EB2-99AC-092641D11829}">
      <dgm:prSet custT="1"/>
      <dgm:spPr/>
      <dgm:t>
        <a:bodyPr/>
        <a:lstStyle/>
        <a:p>
          <a:pPr rtl="0">
            <a:lnSpc>
              <a:spcPct val="100000"/>
            </a:lnSpc>
            <a:spcBef>
              <a:spcPts val="1200"/>
            </a:spcBef>
            <a:spcAft>
              <a:spcPts val="0"/>
            </a:spcAft>
          </a:pPr>
          <a:r>
            <a:rPr lang="vi-VN" sz="1200" b="1" i="1" u="sng" smtClean="0"/>
            <a:t>Completion</a:t>
          </a:r>
          <a:r>
            <a:rPr lang="vi-VN" sz="1200" smtClean="0"/>
            <a:t> of the project on time inclusive of individual and group activities</a:t>
          </a:r>
          <a:endParaRPr lang="en-US" sz="1200"/>
        </a:p>
      </dgm:t>
    </dgm:pt>
    <dgm:pt modelId="{2231BB2D-3E47-4C58-8D4E-24A79D5A6A0D}" type="parTrans" cxnId="{AEA9EC58-50D4-443C-AD83-3F9898924B55}">
      <dgm:prSet/>
      <dgm:spPr/>
      <dgm:t>
        <a:bodyPr/>
        <a:lstStyle/>
        <a:p>
          <a:pPr>
            <a:lnSpc>
              <a:spcPct val="100000"/>
            </a:lnSpc>
            <a:spcBef>
              <a:spcPts val="1200"/>
            </a:spcBef>
            <a:spcAft>
              <a:spcPts val="0"/>
            </a:spcAft>
          </a:pPr>
          <a:endParaRPr lang="en-US"/>
        </a:p>
      </dgm:t>
    </dgm:pt>
    <dgm:pt modelId="{2909CCD7-7AC3-41A8-A2DA-3564EED0A7D9}" type="sibTrans" cxnId="{AEA9EC58-50D4-443C-AD83-3F9898924B55}">
      <dgm:prSet/>
      <dgm:spPr/>
      <dgm:t>
        <a:bodyPr/>
        <a:lstStyle/>
        <a:p>
          <a:endParaRPr lang="en-US"/>
        </a:p>
      </dgm:t>
    </dgm:pt>
    <dgm:pt modelId="{2C8B8FE9-E4FB-4FAA-9216-88E814C6F70A}">
      <dgm:prSet/>
      <dgm:spPr/>
      <dgm:t>
        <a:bodyPr/>
        <a:lstStyle/>
        <a:p>
          <a:endParaRPr lang="en-US"/>
        </a:p>
      </dgm:t>
    </dgm:pt>
    <dgm:pt modelId="{71D143BD-A7FD-41B3-9F6C-0DEF41714C97}" type="parTrans" cxnId="{A891B145-D9EE-49CF-BEE4-C36069A586EE}">
      <dgm:prSet/>
      <dgm:spPr/>
      <dgm:t>
        <a:bodyPr/>
        <a:lstStyle/>
        <a:p>
          <a:endParaRPr lang="en-US"/>
        </a:p>
      </dgm:t>
    </dgm:pt>
    <dgm:pt modelId="{66235F82-A26F-4065-A223-1F6E4A1167D8}" type="sibTrans" cxnId="{A891B145-D9EE-49CF-BEE4-C36069A586EE}">
      <dgm:prSet/>
      <dgm:spPr/>
      <dgm:t>
        <a:bodyPr/>
        <a:lstStyle/>
        <a:p>
          <a:endParaRPr lang="en-US"/>
        </a:p>
      </dgm:t>
    </dgm:pt>
    <dgm:pt modelId="{74D1D5FA-67A8-4329-95A9-BA9DF3C9F108}">
      <dgm:prSet/>
      <dgm:spPr/>
      <dgm:t>
        <a:bodyPr/>
        <a:lstStyle/>
        <a:p>
          <a:endParaRPr lang="en-US"/>
        </a:p>
      </dgm:t>
    </dgm:pt>
    <dgm:pt modelId="{F3262807-566B-423F-A4F8-DC3366CC20EE}" type="parTrans" cxnId="{A70B9F25-A2C3-4F77-921F-FA37CCFBD408}">
      <dgm:prSet/>
      <dgm:spPr/>
      <dgm:t>
        <a:bodyPr/>
        <a:lstStyle/>
        <a:p>
          <a:endParaRPr lang="en-US"/>
        </a:p>
      </dgm:t>
    </dgm:pt>
    <dgm:pt modelId="{3DF78F0D-EF62-4D85-9401-94EAA333739F}" type="sibTrans" cxnId="{A70B9F25-A2C3-4F77-921F-FA37CCFBD408}">
      <dgm:prSet/>
      <dgm:spPr/>
      <dgm:t>
        <a:bodyPr/>
        <a:lstStyle/>
        <a:p>
          <a:endParaRPr lang="en-US"/>
        </a:p>
      </dgm:t>
    </dgm:pt>
    <dgm:pt modelId="{9F0755B4-B1E5-4DC4-8D0A-C4353DC9CEE9}" type="pres">
      <dgm:prSet presAssocID="{BC8E53E0-8FDA-43AB-B376-E75DE79329E8}" presName="Name0" presStyleCnt="0">
        <dgm:presLayoutVars>
          <dgm:chMax val="1"/>
          <dgm:chPref val="1"/>
          <dgm:dir/>
          <dgm:animOne val="branch"/>
          <dgm:animLvl val="lvl"/>
        </dgm:presLayoutVars>
      </dgm:prSet>
      <dgm:spPr/>
      <dgm:t>
        <a:bodyPr/>
        <a:lstStyle/>
        <a:p>
          <a:endParaRPr lang="en-US"/>
        </a:p>
      </dgm:t>
    </dgm:pt>
    <dgm:pt modelId="{EE4D6890-D075-45DF-9C1B-2DD45C5BD52A}" type="pres">
      <dgm:prSet presAssocID="{BD87FCD7-769B-45BA-BA79-627DB77D736A}" presName="singleCycle" presStyleCnt="0"/>
      <dgm:spPr/>
    </dgm:pt>
    <dgm:pt modelId="{68B35B5E-8E87-4DE3-B351-F67DE7D61007}" type="pres">
      <dgm:prSet presAssocID="{BD87FCD7-769B-45BA-BA79-627DB77D736A}" presName="singleCenter" presStyleLbl="node1" presStyleIdx="0" presStyleCnt="8" custScaleX="141752">
        <dgm:presLayoutVars>
          <dgm:chMax val="7"/>
          <dgm:chPref val="7"/>
        </dgm:presLayoutVars>
      </dgm:prSet>
      <dgm:spPr/>
      <dgm:t>
        <a:bodyPr/>
        <a:lstStyle/>
        <a:p>
          <a:endParaRPr lang="en-US"/>
        </a:p>
      </dgm:t>
    </dgm:pt>
    <dgm:pt modelId="{AE3679EC-D38C-4D26-88C3-158E93B529F5}" type="pres">
      <dgm:prSet presAssocID="{7BC2D0F0-F80C-4D5E-86FF-BDC4F3B1BC52}" presName="Name56" presStyleLbl="parChTrans1D2" presStyleIdx="0" presStyleCnt="7" custSzX="1120330"/>
      <dgm:spPr/>
      <dgm:t>
        <a:bodyPr/>
        <a:lstStyle/>
        <a:p>
          <a:endParaRPr lang="en-US"/>
        </a:p>
      </dgm:t>
    </dgm:pt>
    <dgm:pt modelId="{0D49D475-5540-4446-A6CC-C2B4AA235020}" type="pres">
      <dgm:prSet presAssocID="{09FD0BB5-D9ED-44D6-8F5A-64BDE9A96EF5}" presName="text0" presStyleLbl="node1" presStyleIdx="1" presStyleCnt="8" custScaleX="183611">
        <dgm:presLayoutVars>
          <dgm:bulletEnabled val="1"/>
        </dgm:presLayoutVars>
      </dgm:prSet>
      <dgm:spPr/>
      <dgm:t>
        <a:bodyPr/>
        <a:lstStyle/>
        <a:p>
          <a:endParaRPr lang="en-US"/>
        </a:p>
      </dgm:t>
    </dgm:pt>
    <dgm:pt modelId="{C87964FA-812B-47FF-9D96-F0B3A4214C08}" type="pres">
      <dgm:prSet presAssocID="{36301273-7918-4C4F-9A5E-000C7C6C2736}" presName="Name56" presStyleLbl="parChTrans1D2" presStyleIdx="1" presStyleCnt="7" custSzX="55585"/>
      <dgm:spPr/>
      <dgm:t>
        <a:bodyPr/>
        <a:lstStyle/>
        <a:p>
          <a:endParaRPr lang="en-US"/>
        </a:p>
      </dgm:t>
    </dgm:pt>
    <dgm:pt modelId="{866A1CF4-B79E-4EB4-9CE0-DC82E3AF7792}" type="pres">
      <dgm:prSet presAssocID="{0F4DBE79-9305-4DDC-A2AD-84EB0ABB7AE6}" presName="text0" presStyleLbl="node1" presStyleIdx="2" presStyleCnt="8" custScaleX="207072" custRadScaleRad="116175" custRadScaleInc="24805">
        <dgm:presLayoutVars>
          <dgm:bulletEnabled val="1"/>
        </dgm:presLayoutVars>
      </dgm:prSet>
      <dgm:spPr/>
      <dgm:t>
        <a:bodyPr/>
        <a:lstStyle/>
        <a:p>
          <a:endParaRPr lang="en-US"/>
        </a:p>
      </dgm:t>
    </dgm:pt>
    <dgm:pt modelId="{F690260F-A05B-43CC-A8E7-2907A973CAE5}" type="pres">
      <dgm:prSet presAssocID="{359071B1-7672-4E4C-8310-811227C9CC72}" presName="Name56" presStyleLbl="parChTrans1D2" presStyleIdx="2" presStyleCnt="7" custSzX="319889"/>
      <dgm:spPr/>
      <dgm:t>
        <a:bodyPr/>
        <a:lstStyle/>
        <a:p>
          <a:endParaRPr lang="en-US"/>
        </a:p>
      </dgm:t>
    </dgm:pt>
    <dgm:pt modelId="{6A7AF63B-A5A7-49A4-8FDC-2767227DC7E3}" type="pres">
      <dgm:prSet presAssocID="{84C9CA04-C288-4FEE-8078-22B89A0FB357}" presName="text0" presStyleLbl="node1" presStyleIdx="3" presStyleCnt="8" custScaleX="183611" custRadScaleRad="104232" custRadScaleInc="-5328">
        <dgm:presLayoutVars>
          <dgm:bulletEnabled val="1"/>
        </dgm:presLayoutVars>
      </dgm:prSet>
      <dgm:spPr/>
      <dgm:t>
        <a:bodyPr/>
        <a:lstStyle/>
        <a:p>
          <a:endParaRPr lang="en-US"/>
        </a:p>
      </dgm:t>
    </dgm:pt>
    <dgm:pt modelId="{23AFCB36-FE32-4C16-8AD6-0EE82A4301B7}" type="pres">
      <dgm:prSet presAssocID="{0F7E9C3F-6564-4523-916F-BB3D08F72BA5}" presName="Name56" presStyleLbl="parChTrans1D2" presStyleIdx="3" presStyleCnt="7" custSzX="926527"/>
      <dgm:spPr/>
      <dgm:t>
        <a:bodyPr/>
        <a:lstStyle/>
        <a:p>
          <a:endParaRPr lang="en-US"/>
        </a:p>
      </dgm:t>
    </dgm:pt>
    <dgm:pt modelId="{4E05BF3B-1030-42C8-A224-0EA68C68CA76}" type="pres">
      <dgm:prSet presAssocID="{622A10AD-3038-4F26-B3AA-D427CD38C3CE}" presName="text0" presStyleLbl="node1" presStyleIdx="4" presStyleCnt="8" custScaleX="225471" custRadScaleRad="109458" custRadScaleInc="-34565">
        <dgm:presLayoutVars>
          <dgm:bulletEnabled val="1"/>
        </dgm:presLayoutVars>
      </dgm:prSet>
      <dgm:spPr/>
      <dgm:t>
        <a:bodyPr/>
        <a:lstStyle/>
        <a:p>
          <a:endParaRPr lang="en-US"/>
        </a:p>
      </dgm:t>
    </dgm:pt>
    <dgm:pt modelId="{E99EE26D-8D24-428B-B79C-CA3642CFEAC6}" type="pres">
      <dgm:prSet presAssocID="{31D0ADF1-A3C1-4870-94E6-6DA60E828DFF}" presName="Name56" presStyleLbl="parChTrans1D2" presStyleIdx="4" presStyleCnt="7" custSzX="926527"/>
      <dgm:spPr/>
      <dgm:t>
        <a:bodyPr/>
        <a:lstStyle/>
        <a:p>
          <a:endParaRPr lang="en-US"/>
        </a:p>
      </dgm:t>
    </dgm:pt>
    <dgm:pt modelId="{7F6135E0-7752-41D9-8949-2C6C50C5480B}" type="pres">
      <dgm:prSet presAssocID="{3DD56A26-0399-4EC9-A5B1-AEDE607CDD6A}" presName="text0" presStyleLbl="node1" presStyleIdx="5" presStyleCnt="8" custScaleX="213821" custRadScaleRad="103155" custRadScaleInc="13331">
        <dgm:presLayoutVars>
          <dgm:bulletEnabled val="1"/>
        </dgm:presLayoutVars>
      </dgm:prSet>
      <dgm:spPr/>
      <dgm:t>
        <a:bodyPr/>
        <a:lstStyle/>
        <a:p>
          <a:endParaRPr lang="en-US"/>
        </a:p>
      </dgm:t>
    </dgm:pt>
    <dgm:pt modelId="{4EA53240-6A3B-44EF-982F-E7C805897FA5}" type="pres">
      <dgm:prSet presAssocID="{B56F218C-BB7C-486D-89B1-59996C104BDF}" presName="Name56" presStyleLbl="parChTrans1D2" presStyleIdx="5" presStyleCnt="7" custSzX="319889"/>
      <dgm:spPr/>
      <dgm:t>
        <a:bodyPr/>
        <a:lstStyle/>
        <a:p>
          <a:endParaRPr lang="en-US"/>
        </a:p>
      </dgm:t>
    </dgm:pt>
    <dgm:pt modelId="{354B78F2-DB64-4575-B54A-84ADF163CDF2}" type="pres">
      <dgm:prSet presAssocID="{0AE5C5FA-8757-4776-8520-9922D54530BD}" presName="text0" presStyleLbl="node1" presStyleIdx="6" presStyleCnt="8" custScaleX="183611" custRadScaleRad="104540" custRadScaleInc="2206">
        <dgm:presLayoutVars>
          <dgm:bulletEnabled val="1"/>
        </dgm:presLayoutVars>
      </dgm:prSet>
      <dgm:spPr/>
      <dgm:t>
        <a:bodyPr/>
        <a:lstStyle/>
        <a:p>
          <a:endParaRPr lang="en-US"/>
        </a:p>
      </dgm:t>
    </dgm:pt>
    <dgm:pt modelId="{7E739126-418B-4B04-96A2-EEDCE3C318D4}" type="pres">
      <dgm:prSet presAssocID="{2231BB2D-3E47-4C58-8D4E-24A79D5A6A0D}" presName="Name56" presStyleLbl="parChTrans1D2" presStyleIdx="6" presStyleCnt="7" custSzX="55585"/>
      <dgm:spPr/>
      <dgm:t>
        <a:bodyPr/>
        <a:lstStyle/>
        <a:p>
          <a:endParaRPr lang="en-US"/>
        </a:p>
      </dgm:t>
    </dgm:pt>
    <dgm:pt modelId="{653CDA86-6ED9-412E-BAE5-E781E737A9C2}" type="pres">
      <dgm:prSet presAssocID="{3746A2A6-D4BB-4EB2-99AC-092641D11829}" presName="text0" presStyleLbl="node1" presStyleIdx="7" presStyleCnt="8" custScaleX="197565" custRadScaleRad="116254" custRadScaleInc="-26033">
        <dgm:presLayoutVars>
          <dgm:bulletEnabled val="1"/>
        </dgm:presLayoutVars>
      </dgm:prSet>
      <dgm:spPr/>
      <dgm:t>
        <a:bodyPr/>
        <a:lstStyle/>
        <a:p>
          <a:endParaRPr lang="en-US"/>
        </a:p>
      </dgm:t>
    </dgm:pt>
  </dgm:ptLst>
  <dgm:cxnLst>
    <dgm:cxn modelId="{F516075F-EC4E-4BC7-B72A-56C28B86D83B}" type="presOf" srcId="{0F4DBE79-9305-4DDC-A2AD-84EB0ABB7AE6}" destId="{866A1CF4-B79E-4EB4-9CE0-DC82E3AF7792}" srcOrd="0" destOrd="0" presId="urn:microsoft.com/office/officeart/2008/layout/RadialCluster"/>
    <dgm:cxn modelId="{D1468831-C02A-4FD0-B229-86C7305CBAAA}" type="presOf" srcId="{BC8E53E0-8FDA-43AB-B376-E75DE79329E8}" destId="{9F0755B4-B1E5-4DC4-8D0A-C4353DC9CEE9}" srcOrd="0" destOrd="0" presId="urn:microsoft.com/office/officeart/2008/layout/RadialCluster"/>
    <dgm:cxn modelId="{1AA13B98-24FB-4E58-89C5-9591B9E4B1DD}" srcId="{BD87FCD7-769B-45BA-BA79-627DB77D736A}" destId="{0AE5C5FA-8757-4776-8520-9922D54530BD}" srcOrd="5" destOrd="0" parTransId="{B56F218C-BB7C-486D-89B1-59996C104BDF}" sibTransId="{F0128F76-A8BA-4FE1-B115-AD11DA2DEBEF}"/>
    <dgm:cxn modelId="{D243B099-0704-4412-90A6-E18A1BD1BA62}" srcId="{BD87FCD7-769B-45BA-BA79-627DB77D736A}" destId="{622A10AD-3038-4F26-B3AA-D427CD38C3CE}" srcOrd="3" destOrd="0" parTransId="{0F7E9C3F-6564-4523-916F-BB3D08F72BA5}" sibTransId="{A560373E-0666-4530-A9DB-63AB6BD4367D}"/>
    <dgm:cxn modelId="{A891B145-D9EE-49CF-BEE4-C36069A586EE}" srcId="{BD87FCD7-769B-45BA-BA79-627DB77D736A}" destId="{2C8B8FE9-E4FB-4FAA-9216-88E814C6F70A}" srcOrd="7" destOrd="0" parTransId="{71D143BD-A7FD-41B3-9F6C-0DEF41714C97}" sibTransId="{66235F82-A26F-4065-A223-1F6E4A1167D8}"/>
    <dgm:cxn modelId="{92BC3A09-36F5-4375-A0CE-5A2F07B2EAD1}" type="presOf" srcId="{BD87FCD7-769B-45BA-BA79-627DB77D736A}" destId="{68B35B5E-8E87-4DE3-B351-F67DE7D61007}" srcOrd="0" destOrd="0" presId="urn:microsoft.com/office/officeart/2008/layout/RadialCluster"/>
    <dgm:cxn modelId="{6EA8A65D-79BD-474F-8990-1685338E8A30}" type="presOf" srcId="{36301273-7918-4C4F-9A5E-000C7C6C2736}" destId="{C87964FA-812B-47FF-9D96-F0B3A4214C08}" srcOrd="0" destOrd="0" presId="urn:microsoft.com/office/officeart/2008/layout/RadialCluster"/>
    <dgm:cxn modelId="{AEA9EC58-50D4-443C-AD83-3F9898924B55}" srcId="{BD87FCD7-769B-45BA-BA79-627DB77D736A}" destId="{3746A2A6-D4BB-4EB2-99AC-092641D11829}" srcOrd="6" destOrd="0" parTransId="{2231BB2D-3E47-4C58-8D4E-24A79D5A6A0D}" sibTransId="{2909CCD7-7AC3-41A8-A2DA-3564EED0A7D9}"/>
    <dgm:cxn modelId="{A70B9F25-A2C3-4F77-921F-FA37CCFBD408}" srcId="{BD87FCD7-769B-45BA-BA79-627DB77D736A}" destId="{74D1D5FA-67A8-4329-95A9-BA9DF3C9F108}" srcOrd="8" destOrd="0" parTransId="{F3262807-566B-423F-A4F8-DC3366CC20EE}" sibTransId="{3DF78F0D-EF62-4D85-9401-94EAA333739F}"/>
    <dgm:cxn modelId="{0DFDD799-66D6-4EA1-94D1-15AADAF87BAC}" type="presOf" srcId="{2231BB2D-3E47-4C58-8D4E-24A79D5A6A0D}" destId="{7E739126-418B-4B04-96A2-EEDCE3C318D4}" srcOrd="0" destOrd="0" presId="urn:microsoft.com/office/officeart/2008/layout/RadialCluster"/>
    <dgm:cxn modelId="{26A0E777-A346-496E-8293-E5FE27B2CCB0}" type="presOf" srcId="{B56F218C-BB7C-486D-89B1-59996C104BDF}" destId="{4EA53240-6A3B-44EF-982F-E7C805897FA5}" srcOrd="0" destOrd="0" presId="urn:microsoft.com/office/officeart/2008/layout/RadialCluster"/>
    <dgm:cxn modelId="{6E783192-B916-4C69-84E6-1899F26EFBA9}" type="presOf" srcId="{31D0ADF1-A3C1-4870-94E6-6DA60E828DFF}" destId="{E99EE26D-8D24-428B-B79C-CA3642CFEAC6}" srcOrd="0" destOrd="0" presId="urn:microsoft.com/office/officeart/2008/layout/RadialCluster"/>
    <dgm:cxn modelId="{1A12070E-CCBB-48E5-9EDF-52A86EBFBC17}" srcId="{BD87FCD7-769B-45BA-BA79-627DB77D736A}" destId="{3DD56A26-0399-4EC9-A5B1-AEDE607CDD6A}" srcOrd="4" destOrd="0" parTransId="{31D0ADF1-A3C1-4870-94E6-6DA60E828DFF}" sibTransId="{18BAFF29-2EC8-4348-966D-3079BD2AC7D1}"/>
    <dgm:cxn modelId="{E092785E-A7D5-4AF2-B3C3-08279C00B9C3}" type="presOf" srcId="{622A10AD-3038-4F26-B3AA-D427CD38C3CE}" destId="{4E05BF3B-1030-42C8-A224-0EA68C68CA76}" srcOrd="0" destOrd="0" presId="urn:microsoft.com/office/officeart/2008/layout/RadialCluster"/>
    <dgm:cxn modelId="{BD02C7EF-CCE8-4D94-9660-D94BF6C8A7F8}" type="presOf" srcId="{7BC2D0F0-F80C-4D5E-86FF-BDC4F3B1BC52}" destId="{AE3679EC-D38C-4D26-88C3-158E93B529F5}" srcOrd="0" destOrd="0" presId="urn:microsoft.com/office/officeart/2008/layout/RadialCluster"/>
    <dgm:cxn modelId="{394B0227-45B9-4300-9C72-F9DB276CD47E}" type="presOf" srcId="{3746A2A6-D4BB-4EB2-99AC-092641D11829}" destId="{653CDA86-6ED9-412E-BAE5-E781E737A9C2}" srcOrd="0" destOrd="0" presId="urn:microsoft.com/office/officeart/2008/layout/RadialCluster"/>
    <dgm:cxn modelId="{2C0E5951-C130-406B-A819-8507738E6C4B}" srcId="{BC8E53E0-8FDA-43AB-B376-E75DE79329E8}" destId="{BD87FCD7-769B-45BA-BA79-627DB77D736A}" srcOrd="0" destOrd="0" parTransId="{F59786FE-6C6D-425F-9EC2-FDB3DA767A3F}" sibTransId="{B67C3481-B8CE-44C2-A5F3-EF1AD5B37B75}"/>
    <dgm:cxn modelId="{88F936F1-B54C-4116-8541-90B4CCE65B96}" srcId="{BD87FCD7-769B-45BA-BA79-627DB77D736A}" destId="{84C9CA04-C288-4FEE-8078-22B89A0FB357}" srcOrd="2" destOrd="0" parTransId="{359071B1-7672-4E4C-8310-811227C9CC72}" sibTransId="{696A269F-5EE8-4C28-B8EA-F47871EF35C5}"/>
    <dgm:cxn modelId="{2B966A7C-73F6-4C2A-A613-DEEE194C3B01}" type="presOf" srcId="{3DD56A26-0399-4EC9-A5B1-AEDE607CDD6A}" destId="{7F6135E0-7752-41D9-8949-2C6C50C5480B}" srcOrd="0" destOrd="0" presId="urn:microsoft.com/office/officeart/2008/layout/RadialCluster"/>
    <dgm:cxn modelId="{7951A3ED-12C3-4EAC-A7F1-C31A51D0D06F}" type="presOf" srcId="{09FD0BB5-D9ED-44D6-8F5A-64BDE9A96EF5}" destId="{0D49D475-5540-4446-A6CC-C2B4AA235020}" srcOrd="0" destOrd="0" presId="urn:microsoft.com/office/officeart/2008/layout/RadialCluster"/>
    <dgm:cxn modelId="{15685D9F-FCB6-40C7-94D5-476B2E3509D4}" type="presOf" srcId="{0F7E9C3F-6564-4523-916F-BB3D08F72BA5}" destId="{23AFCB36-FE32-4C16-8AD6-0EE82A4301B7}" srcOrd="0" destOrd="0" presId="urn:microsoft.com/office/officeart/2008/layout/RadialCluster"/>
    <dgm:cxn modelId="{00806FB9-2532-4982-B7CC-06F59EADADEF}" type="presOf" srcId="{359071B1-7672-4E4C-8310-811227C9CC72}" destId="{F690260F-A05B-43CC-A8E7-2907A973CAE5}" srcOrd="0" destOrd="0" presId="urn:microsoft.com/office/officeart/2008/layout/RadialCluster"/>
    <dgm:cxn modelId="{33901C61-F0A6-4493-83DE-705AE90BFCB1}" srcId="{BD87FCD7-769B-45BA-BA79-627DB77D736A}" destId="{0F4DBE79-9305-4DDC-A2AD-84EB0ABB7AE6}" srcOrd="1" destOrd="0" parTransId="{36301273-7918-4C4F-9A5E-000C7C6C2736}" sibTransId="{29D5380D-225E-4E50-A435-CF4DC5AF31D3}"/>
    <dgm:cxn modelId="{40C6CC23-A9D5-4F33-8B5E-C9032E374384}" srcId="{BD87FCD7-769B-45BA-BA79-627DB77D736A}" destId="{09FD0BB5-D9ED-44D6-8F5A-64BDE9A96EF5}" srcOrd="0" destOrd="0" parTransId="{7BC2D0F0-F80C-4D5E-86FF-BDC4F3B1BC52}" sibTransId="{3E69C05A-3AD6-4895-B615-FAFA8AA792DD}"/>
    <dgm:cxn modelId="{241475DE-EA91-4026-976F-BF680DBD1850}" type="presOf" srcId="{0AE5C5FA-8757-4776-8520-9922D54530BD}" destId="{354B78F2-DB64-4575-B54A-84ADF163CDF2}" srcOrd="0" destOrd="0" presId="urn:microsoft.com/office/officeart/2008/layout/RadialCluster"/>
    <dgm:cxn modelId="{3C2B8733-2484-4A32-A736-6A7A0F38E580}" type="presOf" srcId="{84C9CA04-C288-4FEE-8078-22B89A0FB357}" destId="{6A7AF63B-A5A7-49A4-8FDC-2767227DC7E3}" srcOrd="0" destOrd="0" presId="urn:microsoft.com/office/officeart/2008/layout/RadialCluster"/>
    <dgm:cxn modelId="{01B579A3-9372-415F-9C23-01DB4FC5E958}" type="presParOf" srcId="{9F0755B4-B1E5-4DC4-8D0A-C4353DC9CEE9}" destId="{EE4D6890-D075-45DF-9C1B-2DD45C5BD52A}" srcOrd="0" destOrd="0" presId="urn:microsoft.com/office/officeart/2008/layout/RadialCluster"/>
    <dgm:cxn modelId="{14388C3C-2681-443E-ADB9-69525903AD3C}" type="presParOf" srcId="{EE4D6890-D075-45DF-9C1B-2DD45C5BD52A}" destId="{68B35B5E-8E87-4DE3-B351-F67DE7D61007}" srcOrd="0" destOrd="0" presId="urn:microsoft.com/office/officeart/2008/layout/RadialCluster"/>
    <dgm:cxn modelId="{381D0479-EBB4-4660-8CE6-18DA4DAED6CD}" type="presParOf" srcId="{EE4D6890-D075-45DF-9C1B-2DD45C5BD52A}" destId="{AE3679EC-D38C-4D26-88C3-158E93B529F5}" srcOrd="1" destOrd="0" presId="urn:microsoft.com/office/officeart/2008/layout/RadialCluster"/>
    <dgm:cxn modelId="{10A30D77-FB6E-4CC7-9663-11EFFD81C402}" type="presParOf" srcId="{EE4D6890-D075-45DF-9C1B-2DD45C5BD52A}" destId="{0D49D475-5540-4446-A6CC-C2B4AA235020}" srcOrd="2" destOrd="0" presId="urn:microsoft.com/office/officeart/2008/layout/RadialCluster"/>
    <dgm:cxn modelId="{5052F44D-D5CD-4822-84D1-FD83A18EADCD}" type="presParOf" srcId="{EE4D6890-D075-45DF-9C1B-2DD45C5BD52A}" destId="{C87964FA-812B-47FF-9D96-F0B3A4214C08}" srcOrd="3" destOrd="0" presId="urn:microsoft.com/office/officeart/2008/layout/RadialCluster"/>
    <dgm:cxn modelId="{CF83016B-BAA9-4448-8F16-DBF2A48BDA16}" type="presParOf" srcId="{EE4D6890-D075-45DF-9C1B-2DD45C5BD52A}" destId="{866A1CF4-B79E-4EB4-9CE0-DC82E3AF7792}" srcOrd="4" destOrd="0" presId="urn:microsoft.com/office/officeart/2008/layout/RadialCluster"/>
    <dgm:cxn modelId="{77AC1A73-7D79-45EE-96C8-51F5D1CC1552}" type="presParOf" srcId="{EE4D6890-D075-45DF-9C1B-2DD45C5BD52A}" destId="{F690260F-A05B-43CC-A8E7-2907A973CAE5}" srcOrd="5" destOrd="0" presId="urn:microsoft.com/office/officeart/2008/layout/RadialCluster"/>
    <dgm:cxn modelId="{CA25BE1C-EB56-4C3D-A70B-BA2AAE1EAC12}" type="presParOf" srcId="{EE4D6890-D075-45DF-9C1B-2DD45C5BD52A}" destId="{6A7AF63B-A5A7-49A4-8FDC-2767227DC7E3}" srcOrd="6" destOrd="0" presId="urn:microsoft.com/office/officeart/2008/layout/RadialCluster"/>
    <dgm:cxn modelId="{A6B28171-5899-4B97-9CED-749D4AF67506}" type="presParOf" srcId="{EE4D6890-D075-45DF-9C1B-2DD45C5BD52A}" destId="{23AFCB36-FE32-4C16-8AD6-0EE82A4301B7}" srcOrd="7" destOrd="0" presId="urn:microsoft.com/office/officeart/2008/layout/RadialCluster"/>
    <dgm:cxn modelId="{839CDF5B-BE0E-4A2C-8E08-E87CB6B8398B}" type="presParOf" srcId="{EE4D6890-D075-45DF-9C1B-2DD45C5BD52A}" destId="{4E05BF3B-1030-42C8-A224-0EA68C68CA76}" srcOrd="8" destOrd="0" presId="urn:microsoft.com/office/officeart/2008/layout/RadialCluster"/>
    <dgm:cxn modelId="{9DAE5CA7-A143-4B87-AB7A-54B272EBCA66}" type="presParOf" srcId="{EE4D6890-D075-45DF-9C1B-2DD45C5BD52A}" destId="{E99EE26D-8D24-428B-B79C-CA3642CFEAC6}" srcOrd="9" destOrd="0" presId="urn:microsoft.com/office/officeart/2008/layout/RadialCluster"/>
    <dgm:cxn modelId="{93ECB486-E912-434B-BB4E-2F0789FA8C13}" type="presParOf" srcId="{EE4D6890-D075-45DF-9C1B-2DD45C5BD52A}" destId="{7F6135E0-7752-41D9-8949-2C6C50C5480B}" srcOrd="10" destOrd="0" presId="urn:microsoft.com/office/officeart/2008/layout/RadialCluster"/>
    <dgm:cxn modelId="{71633915-E6DC-4EB3-B59A-87421698D8D9}" type="presParOf" srcId="{EE4D6890-D075-45DF-9C1B-2DD45C5BD52A}" destId="{4EA53240-6A3B-44EF-982F-E7C805897FA5}" srcOrd="11" destOrd="0" presId="urn:microsoft.com/office/officeart/2008/layout/RadialCluster"/>
    <dgm:cxn modelId="{64ED508B-A417-47C0-8E4A-93BB6B449E1B}" type="presParOf" srcId="{EE4D6890-D075-45DF-9C1B-2DD45C5BD52A}" destId="{354B78F2-DB64-4575-B54A-84ADF163CDF2}" srcOrd="12" destOrd="0" presId="urn:microsoft.com/office/officeart/2008/layout/RadialCluster"/>
    <dgm:cxn modelId="{A6662482-F738-44A3-A04F-1C83C907FD82}" type="presParOf" srcId="{EE4D6890-D075-45DF-9C1B-2DD45C5BD52A}" destId="{7E739126-418B-4B04-96A2-EEDCE3C318D4}" srcOrd="13" destOrd="0" presId="urn:microsoft.com/office/officeart/2008/layout/RadialCluster"/>
    <dgm:cxn modelId="{CBC28053-8F7B-4CAC-BB43-BA1B922F53E1}" type="presParOf" srcId="{EE4D6890-D075-45DF-9C1B-2DD45C5BD52A}" destId="{653CDA86-6ED9-412E-BAE5-E781E737A9C2}" srcOrd="1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35B5E-8E87-4DE3-B351-F67DE7D61007}">
      <dsp:nvSpPr>
        <dsp:cNvPr id="0" name=""/>
        <dsp:cNvSpPr/>
      </dsp:nvSpPr>
      <dsp:spPr>
        <a:xfrm>
          <a:off x="3187976" y="2012133"/>
          <a:ext cx="2310846" cy="1630203"/>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40640" rIns="40640" bIns="40640" numCol="1" spcCol="1270" anchor="ctr" anchorCtr="0">
          <a:noAutofit/>
        </a:bodyPr>
        <a:lstStyle/>
        <a:p>
          <a:pPr lvl="0" algn="ctr" defTabSz="711200" rtl="0">
            <a:lnSpc>
              <a:spcPct val="100000"/>
            </a:lnSpc>
            <a:spcBef>
              <a:spcPct val="0"/>
            </a:spcBef>
            <a:spcAft>
              <a:spcPts val="0"/>
            </a:spcAft>
          </a:pPr>
          <a:r>
            <a:rPr lang="en-US" sz="1600" kern="1200" smtClean="0">
              <a:latin typeface="Arial Unicode MS" panose="020B0604020202020204" pitchFamily="34" charset="-128"/>
              <a:ea typeface="Arial Unicode MS" panose="020B0604020202020204" pitchFamily="34" charset="-128"/>
              <a:cs typeface="Arial Unicode MS" panose="020B0604020202020204" pitchFamily="34" charset="-128"/>
            </a:rPr>
            <a:t>S</a:t>
          </a:r>
          <a:r>
            <a:rPr lang="vi-VN" sz="1600" kern="1200" smtClean="0">
              <a:latin typeface="Arial Unicode MS" panose="020B0604020202020204" pitchFamily="34" charset="-128"/>
              <a:ea typeface="Arial Unicode MS" panose="020B0604020202020204" pitchFamily="34" charset="-128"/>
              <a:cs typeface="Arial Unicode MS" panose="020B0604020202020204" pitchFamily="34" charset="-128"/>
            </a:rPr>
            <a:t>trongly suggested for a </a:t>
          </a:r>
          <a:r>
            <a:rPr lang="vi-VN" sz="1600" u="sng" kern="1200"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better learning</a:t>
          </a:r>
          <a:r>
            <a:rPr lang="vi-VN" sz="1600" u="sng" kern="12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vi-VN" sz="1600" kern="1200" smtClean="0">
              <a:latin typeface="Arial Unicode MS" panose="020B0604020202020204" pitchFamily="34" charset="-128"/>
              <a:ea typeface="Arial Unicode MS" panose="020B0604020202020204" pitchFamily="34" charset="-128"/>
              <a:cs typeface="Arial Unicode MS" panose="020B0604020202020204" pitchFamily="34" charset="-128"/>
            </a:rPr>
            <a:t>and </a:t>
          </a:r>
          <a:r>
            <a:rPr lang="vi-VN" sz="1600" u="sng" kern="1200"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understanding</a:t>
          </a:r>
          <a:r>
            <a:rPr lang="vi-VN" sz="1600" u="sng" kern="12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vi-VN" sz="1600" kern="1200" smtClean="0">
              <a:latin typeface="Arial Unicode MS" panose="020B0604020202020204" pitchFamily="34" charset="-128"/>
              <a:ea typeface="Arial Unicode MS" panose="020B0604020202020204" pitchFamily="34" charset="-128"/>
              <a:cs typeface="Arial Unicode MS" panose="020B0604020202020204" pitchFamily="34" charset="-128"/>
            </a:rPr>
            <a:t>of this course:</a:t>
          </a:r>
          <a:endParaRPr lang="en-US" sz="1600" kern="1200">
            <a:latin typeface="Arial Unicode MS" panose="020B0604020202020204" pitchFamily="34" charset="-128"/>
            <a:ea typeface="Arial Unicode MS" panose="020B0604020202020204" pitchFamily="34" charset="-128"/>
            <a:cs typeface="Arial Unicode MS" panose="020B0604020202020204" pitchFamily="34" charset="-128"/>
          </a:endParaRPr>
        </a:p>
      </dsp:txBody>
      <dsp:txXfrm>
        <a:off x="3267556" y="2091713"/>
        <a:ext cx="2151686" cy="1471043"/>
      </dsp:txXfrm>
    </dsp:sp>
    <dsp:sp modelId="{AE3679EC-D38C-4D26-88C3-158E93B529F5}">
      <dsp:nvSpPr>
        <dsp:cNvPr id="0" name=""/>
        <dsp:cNvSpPr/>
      </dsp:nvSpPr>
      <dsp:spPr>
        <a:xfrm rot="16200000">
          <a:off x="3910939" y="1579672"/>
          <a:ext cx="864920" cy="0"/>
        </a:xfrm>
        <a:custGeom>
          <a:avLst/>
          <a:gdLst/>
          <a:ahLst/>
          <a:cxnLst/>
          <a:rect l="0" t="0" r="0" b="0"/>
          <a:pathLst>
            <a:path>
              <a:moveTo>
                <a:pt x="0" y="0"/>
              </a:moveTo>
              <a:lnTo>
                <a:pt x="864920"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49D475-5540-4446-A6CC-C2B4AA235020}">
      <dsp:nvSpPr>
        <dsp:cNvPr id="0" name=""/>
        <dsp:cNvSpPr/>
      </dsp:nvSpPr>
      <dsp:spPr>
        <a:xfrm>
          <a:off x="3340666" y="54975"/>
          <a:ext cx="2005466" cy="1092236"/>
        </a:xfrm>
        <a:prstGeom prst="roundRect">
          <a:avLst/>
        </a:prstGeom>
        <a:gradFill rotWithShape="0">
          <a:gsLst>
            <a:gs pos="0">
              <a:schemeClr val="accent5">
                <a:hueOff val="-1419125"/>
                <a:satOff val="5687"/>
                <a:lumOff val="1233"/>
                <a:alphaOff val="0"/>
                <a:tint val="50000"/>
                <a:satMod val="300000"/>
              </a:schemeClr>
            </a:gs>
            <a:gs pos="35000">
              <a:schemeClr val="accent5">
                <a:hueOff val="-1419125"/>
                <a:satOff val="5687"/>
                <a:lumOff val="1233"/>
                <a:alphaOff val="0"/>
                <a:tint val="37000"/>
                <a:satMod val="300000"/>
              </a:schemeClr>
            </a:gs>
            <a:gs pos="100000">
              <a:schemeClr val="accent5">
                <a:hueOff val="-1419125"/>
                <a:satOff val="5687"/>
                <a:lumOff val="123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533400" rtl="0">
            <a:lnSpc>
              <a:spcPct val="100000"/>
            </a:lnSpc>
            <a:spcBef>
              <a:spcPct val="0"/>
            </a:spcBef>
            <a:spcAft>
              <a:spcPts val="0"/>
            </a:spcAft>
          </a:pPr>
          <a:r>
            <a:rPr lang="vi-VN" sz="1200" kern="1200" smtClean="0"/>
            <a:t>Noting down the </a:t>
          </a:r>
          <a:r>
            <a:rPr lang="vi-VN" sz="1200" b="1" i="1" u="sng" kern="1200" smtClean="0"/>
            <a:t>key concepts</a:t>
          </a:r>
          <a:r>
            <a:rPr lang="vi-VN" sz="1200" kern="1200" smtClean="0"/>
            <a:t> in the class</a:t>
          </a:r>
          <a:endParaRPr lang="en-US" sz="1200" kern="1200"/>
        </a:p>
      </dsp:txBody>
      <dsp:txXfrm>
        <a:off x="3393985" y="108294"/>
        <a:ext cx="1898828" cy="985598"/>
      </dsp:txXfrm>
    </dsp:sp>
    <dsp:sp modelId="{C87964FA-812B-47FF-9D96-F0B3A4214C08}">
      <dsp:nvSpPr>
        <dsp:cNvPr id="0" name=""/>
        <dsp:cNvSpPr/>
      </dsp:nvSpPr>
      <dsp:spPr>
        <a:xfrm rot="19668420">
          <a:off x="5483769" y="2047654"/>
          <a:ext cx="195838" cy="0"/>
        </a:xfrm>
        <a:custGeom>
          <a:avLst/>
          <a:gdLst/>
          <a:ahLst/>
          <a:cxnLst/>
          <a:rect l="0" t="0" r="0" b="0"/>
          <a:pathLst>
            <a:path>
              <a:moveTo>
                <a:pt x="0" y="0"/>
              </a:moveTo>
              <a:lnTo>
                <a:pt x="195838"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6A1CF4-B79E-4EB4-9CE0-DC82E3AF7792}">
      <dsp:nvSpPr>
        <dsp:cNvPr id="0" name=""/>
        <dsp:cNvSpPr/>
      </dsp:nvSpPr>
      <dsp:spPr>
        <a:xfrm>
          <a:off x="5401151" y="903249"/>
          <a:ext cx="2261716" cy="1092236"/>
        </a:xfrm>
        <a:prstGeom prst="roundRect">
          <a:avLst/>
        </a:prstGeom>
        <a:gradFill rotWithShape="0">
          <a:gsLst>
            <a:gs pos="0">
              <a:schemeClr val="accent5">
                <a:hueOff val="-2838251"/>
                <a:satOff val="11375"/>
                <a:lumOff val="2465"/>
                <a:alphaOff val="0"/>
                <a:tint val="50000"/>
                <a:satMod val="300000"/>
              </a:schemeClr>
            </a:gs>
            <a:gs pos="35000">
              <a:schemeClr val="accent5">
                <a:hueOff val="-2838251"/>
                <a:satOff val="11375"/>
                <a:lumOff val="2465"/>
                <a:alphaOff val="0"/>
                <a:tint val="37000"/>
                <a:satMod val="300000"/>
              </a:schemeClr>
            </a:gs>
            <a:gs pos="100000">
              <a:schemeClr val="accent5">
                <a:hueOff val="-2838251"/>
                <a:satOff val="11375"/>
                <a:lumOff val="246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533400" rtl="0">
            <a:lnSpc>
              <a:spcPct val="100000"/>
            </a:lnSpc>
            <a:spcBef>
              <a:spcPct val="0"/>
            </a:spcBef>
            <a:spcAft>
              <a:spcPts val="0"/>
            </a:spcAft>
          </a:pPr>
          <a:r>
            <a:rPr lang="vi-VN" sz="1200" b="1" i="1" u="sng" kern="1200" smtClean="0"/>
            <a:t>Analyze</a:t>
          </a:r>
          <a:r>
            <a:rPr lang="vi-VN" sz="1200" kern="1200" smtClean="0"/>
            <a:t> all the examples / code snippets provided</a:t>
          </a:r>
          <a:endParaRPr lang="en-US" sz="1200" kern="1200"/>
        </a:p>
      </dsp:txBody>
      <dsp:txXfrm>
        <a:off x="5454470" y="956568"/>
        <a:ext cx="2155078" cy="985598"/>
      </dsp:txXfrm>
    </dsp:sp>
    <dsp:sp modelId="{F690260F-A05B-43CC-A8E7-2907A973CAE5}">
      <dsp:nvSpPr>
        <dsp:cNvPr id="0" name=""/>
        <dsp:cNvSpPr/>
      </dsp:nvSpPr>
      <dsp:spPr>
        <a:xfrm rot="689225">
          <a:off x="5497640" y="3073795"/>
          <a:ext cx="118082" cy="0"/>
        </a:xfrm>
        <a:custGeom>
          <a:avLst/>
          <a:gdLst/>
          <a:ahLst/>
          <a:cxnLst/>
          <a:rect l="0" t="0" r="0" b="0"/>
          <a:pathLst>
            <a:path>
              <a:moveTo>
                <a:pt x="0" y="0"/>
              </a:moveTo>
              <a:lnTo>
                <a:pt x="118082"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AF63B-A5A7-49A4-8FDC-2767227DC7E3}">
      <dsp:nvSpPr>
        <dsp:cNvPr id="0" name=""/>
        <dsp:cNvSpPr/>
      </dsp:nvSpPr>
      <dsp:spPr>
        <a:xfrm>
          <a:off x="5614540" y="2743207"/>
          <a:ext cx="2005466" cy="1092236"/>
        </a:xfrm>
        <a:prstGeom prst="roundRect">
          <a:avLst/>
        </a:prstGeom>
        <a:gradFill rotWithShape="0">
          <a:gsLst>
            <a:gs pos="0">
              <a:schemeClr val="accent5">
                <a:hueOff val="-4257376"/>
                <a:satOff val="17062"/>
                <a:lumOff val="3698"/>
                <a:alphaOff val="0"/>
                <a:tint val="50000"/>
                <a:satMod val="300000"/>
              </a:schemeClr>
            </a:gs>
            <a:gs pos="35000">
              <a:schemeClr val="accent5">
                <a:hueOff val="-4257376"/>
                <a:satOff val="17062"/>
                <a:lumOff val="3698"/>
                <a:alphaOff val="0"/>
                <a:tint val="37000"/>
                <a:satMod val="300000"/>
              </a:schemeClr>
            </a:gs>
            <a:gs pos="100000">
              <a:schemeClr val="accent5">
                <a:hueOff val="-4257376"/>
                <a:satOff val="17062"/>
                <a:lumOff val="369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533400" rtl="0">
            <a:lnSpc>
              <a:spcPct val="100000"/>
            </a:lnSpc>
            <a:spcBef>
              <a:spcPct val="0"/>
            </a:spcBef>
            <a:spcAft>
              <a:spcPts val="0"/>
            </a:spcAft>
          </a:pPr>
          <a:r>
            <a:rPr lang="vi-VN" sz="1200" kern="1200" smtClean="0"/>
            <a:t>Study and understand the </a:t>
          </a:r>
          <a:r>
            <a:rPr lang="vi-VN" sz="1200" b="1" i="1" u="sng" kern="1200" smtClean="0"/>
            <a:t>self study topics</a:t>
          </a:r>
          <a:endParaRPr lang="en-US" sz="1200" b="1" i="1" u="sng" kern="1200"/>
        </a:p>
      </dsp:txBody>
      <dsp:txXfrm>
        <a:off x="5667859" y="2796526"/>
        <a:ext cx="1898828" cy="985598"/>
      </dsp:txXfrm>
    </dsp:sp>
    <dsp:sp modelId="{23AFCB36-FE32-4C16-8AD6-0EE82A4301B7}">
      <dsp:nvSpPr>
        <dsp:cNvPr id="0" name=""/>
        <dsp:cNvSpPr/>
      </dsp:nvSpPr>
      <dsp:spPr>
        <a:xfrm rot="3323854">
          <a:off x="4736589" y="3964561"/>
          <a:ext cx="782941" cy="0"/>
        </a:xfrm>
        <a:custGeom>
          <a:avLst/>
          <a:gdLst/>
          <a:ahLst/>
          <a:cxnLst/>
          <a:rect l="0" t="0" r="0" b="0"/>
          <a:pathLst>
            <a:path>
              <a:moveTo>
                <a:pt x="0" y="0"/>
              </a:moveTo>
              <a:lnTo>
                <a:pt x="78294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05BF3B-1030-42C8-A224-0EA68C68CA76}">
      <dsp:nvSpPr>
        <dsp:cNvPr id="0" name=""/>
        <dsp:cNvSpPr/>
      </dsp:nvSpPr>
      <dsp:spPr>
        <a:xfrm>
          <a:off x="4495805" y="4286785"/>
          <a:ext cx="2462676" cy="1092236"/>
        </a:xfrm>
        <a:prstGeom prst="roundRect">
          <a:avLst/>
        </a:prstGeom>
        <a:gradFill rotWithShape="0">
          <a:gsLst>
            <a:gs pos="0">
              <a:schemeClr val="accent5">
                <a:hueOff val="-5676501"/>
                <a:satOff val="22749"/>
                <a:lumOff val="4930"/>
                <a:alphaOff val="0"/>
                <a:tint val="50000"/>
                <a:satMod val="300000"/>
              </a:schemeClr>
            </a:gs>
            <a:gs pos="35000">
              <a:schemeClr val="accent5">
                <a:hueOff val="-5676501"/>
                <a:satOff val="22749"/>
                <a:lumOff val="4930"/>
                <a:alphaOff val="0"/>
                <a:tint val="37000"/>
                <a:satMod val="300000"/>
              </a:schemeClr>
            </a:gs>
            <a:gs pos="100000">
              <a:schemeClr val="accent5">
                <a:hueOff val="-5676501"/>
                <a:satOff val="22749"/>
                <a:lumOff val="49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533400" rtl="0">
            <a:lnSpc>
              <a:spcPct val="100000"/>
            </a:lnSpc>
            <a:spcBef>
              <a:spcPct val="0"/>
            </a:spcBef>
            <a:spcAft>
              <a:spcPts val="0"/>
            </a:spcAft>
          </a:pPr>
          <a:r>
            <a:rPr lang="vi-VN" sz="1200" b="1" i="1" u="sng" kern="1200" smtClean="0"/>
            <a:t>Completion</a:t>
          </a:r>
          <a:r>
            <a:rPr lang="vi-VN" sz="1200" kern="1200" smtClean="0"/>
            <a:t> and </a:t>
          </a:r>
          <a:r>
            <a:rPr lang="vi-VN" sz="1200" b="1" i="1" u="sng" kern="1200" smtClean="0"/>
            <a:t>submission</a:t>
          </a:r>
          <a:r>
            <a:rPr lang="vi-VN" sz="1200" kern="1200" smtClean="0"/>
            <a:t> of all the assignments, on time</a:t>
          </a:r>
          <a:endParaRPr lang="en-US" sz="1200" kern="1200"/>
        </a:p>
      </dsp:txBody>
      <dsp:txXfrm>
        <a:off x="4549124" y="4340104"/>
        <a:ext cx="2356038" cy="985598"/>
      </dsp:txXfrm>
    </dsp:sp>
    <dsp:sp modelId="{E99EE26D-8D24-428B-B79C-CA3642CFEAC6}">
      <dsp:nvSpPr>
        <dsp:cNvPr id="0" name=""/>
        <dsp:cNvSpPr/>
      </dsp:nvSpPr>
      <dsp:spPr>
        <a:xfrm rot="7148535">
          <a:off x="3340333" y="3964569"/>
          <a:ext cx="737869" cy="0"/>
        </a:xfrm>
        <a:custGeom>
          <a:avLst/>
          <a:gdLst/>
          <a:ahLst/>
          <a:cxnLst/>
          <a:rect l="0" t="0" r="0" b="0"/>
          <a:pathLst>
            <a:path>
              <a:moveTo>
                <a:pt x="0" y="0"/>
              </a:moveTo>
              <a:lnTo>
                <a:pt x="737869"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6135E0-7752-41D9-8949-2C6C50C5480B}">
      <dsp:nvSpPr>
        <dsp:cNvPr id="0" name=""/>
        <dsp:cNvSpPr/>
      </dsp:nvSpPr>
      <dsp:spPr>
        <a:xfrm>
          <a:off x="2057396" y="4286802"/>
          <a:ext cx="2335431" cy="1092236"/>
        </a:xfrm>
        <a:prstGeom prst="roundRect">
          <a:avLst/>
        </a:prstGeom>
        <a:gradFill rotWithShape="0">
          <a:gsLst>
            <a:gs pos="0">
              <a:schemeClr val="accent5">
                <a:hueOff val="-7095626"/>
                <a:satOff val="28436"/>
                <a:lumOff val="6163"/>
                <a:alphaOff val="0"/>
                <a:tint val="50000"/>
                <a:satMod val="300000"/>
              </a:schemeClr>
            </a:gs>
            <a:gs pos="35000">
              <a:schemeClr val="accent5">
                <a:hueOff val="-7095626"/>
                <a:satOff val="28436"/>
                <a:lumOff val="6163"/>
                <a:alphaOff val="0"/>
                <a:tint val="37000"/>
                <a:satMod val="300000"/>
              </a:schemeClr>
            </a:gs>
            <a:gs pos="100000">
              <a:schemeClr val="accent5">
                <a:hueOff val="-7095626"/>
                <a:satOff val="28436"/>
                <a:lumOff val="616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533400" rtl="0">
            <a:lnSpc>
              <a:spcPct val="100000"/>
            </a:lnSpc>
            <a:spcBef>
              <a:spcPct val="0"/>
            </a:spcBef>
            <a:spcAft>
              <a:spcPts val="0"/>
            </a:spcAft>
          </a:pPr>
          <a:r>
            <a:rPr lang="vi-VN" sz="1200" kern="1200" smtClean="0"/>
            <a:t>Completion of the </a:t>
          </a:r>
          <a:r>
            <a:rPr lang="vi-VN" sz="1200" b="1" i="1" u="sng" kern="1200" smtClean="0"/>
            <a:t>self</a:t>
          </a:r>
          <a:r>
            <a:rPr lang="vi-VN" sz="1200" kern="1200" smtClean="0"/>
            <a:t> </a:t>
          </a:r>
          <a:r>
            <a:rPr lang="vi-VN" sz="1200" b="1" i="1" u="sng" kern="1200" smtClean="0"/>
            <a:t>review</a:t>
          </a:r>
          <a:r>
            <a:rPr lang="vi-VN" sz="1200" kern="1200" smtClean="0"/>
            <a:t> questions in the lab guide</a:t>
          </a:r>
          <a:endParaRPr lang="en-US" sz="1200" kern="1200"/>
        </a:p>
      </dsp:txBody>
      <dsp:txXfrm>
        <a:off x="2110715" y="4340121"/>
        <a:ext cx="2228793" cy="985598"/>
      </dsp:txXfrm>
    </dsp:sp>
    <dsp:sp modelId="{4EA53240-6A3B-44EF-982F-E7C805897FA5}">
      <dsp:nvSpPr>
        <dsp:cNvPr id="0" name=""/>
        <dsp:cNvSpPr/>
      </dsp:nvSpPr>
      <dsp:spPr>
        <a:xfrm rot="10062607">
          <a:off x="3070900" y="3091549"/>
          <a:ext cx="118433" cy="0"/>
        </a:xfrm>
        <a:custGeom>
          <a:avLst/>
          <a:gdLst/>
          <a:ahLst/>
          <a:cxnLst/>
          <a:rect l="0" t="0" r="0" b="0"/>
          <a:pathLst>
            <a:path>
              <a:moveTo>
                <a:pt x="0" y="0"/>
              </a:moveTo>
              <a:lnTo>
                <a:pt x="118433"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4B78F2-DB64-4575-B54A-84ADF163CDF2}">
      <dsp:nvSpPr>
        <dsp:cNvPr id="0" name=""/>
        <dsp:cNvSpPr/>
      </dsp:nvSpPr>
      <dsp:spPr>
        <a:xfrm>
          <a:off x="1066791" y="2776481"/>
          <a:ext cx="2005466" cy="1092236"/>
        </a:xfrm>
        <a:prstGeom prst="roundRect">
          <a:avLst/>
        </a:prstGeom>
        <a:gradFill rotWithShape="0">
          <a:gsLst>
            <a:gs pos="0">
              <a:schemeClr val="accent5">
                <a:hueOff val="-8514751"/>
                <a:satOff val="34124"/>
                <a:lumOff val="7395"/>
                <a:alphaOff val="0"/>
                <a:tint val="50000"/>
                <a:satMod val="300000"/>
              </a:schemeClr>
            </a:gs>
            <a:gs pos="35000">
              <a:schemeClr val="accent5">
                <a:hueOff val="-8514751"/>
                <a:satOff val="34124"/>
                <a:lumOff val="7395"/>
                <a:alphaOff val="0"/>
                <a:tint val="37000"/>
                <a:satMod val="300000"/>
              </a:schemeClr>
            </a:gs>
            <a:gs pos="100000">
              <a:schemeClr val="accent5">
                <a:hueOff val="-8514751"/>
                <a:satOff val="34124"/>
                <a:lumOff val="739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533400" rtl="0">
            <a:lnSpc>
              <a:spcPct val="100000"/>
            </a:lnSpc>
            <a:spcBef>
              <a:spcPct val="0"/>
            </a:spcBef>
            <a:spcAft>
              <a:spcPts val="0"/>
            </a:spcAft>
          </a:pPr>
          <a:r>
            <a:rPr lang="vi-VN" sz="1200" b="1" i="1" u="sng" kern="1200" smtClean="0"/>
            <a:t>Study</a:t>
          </a:r>
          <a:r>
            <a:rPr lang="vi-VN" sz="1200" kern="1200" smtClean="0"/>
            <a:t> and understand all the artifacts</a:t>
          </a:r>
          <a:endParaRPr lang="en-US" sz="1200" kern="1200"/>
        </a:p>
      </dsp:txBody>
      <dsp:txXfrm>
        <a:off x="1120110" y="2829800"/>
        <a:ext cx="1898828" cy="985598"/>
      </dsp:txXfrm>
    </dsp:sp>
    <dsp:sp modelId="{7E739126-418B-4B04-96A2-EEDCE3C318D4}">
      <dsp:nvSpPr>
        <dsp:cNvPr id="0" name=""/>
        <dsp:cNvSpPr/>
      </dsp:nvSpPr>
      <dsp:spPr>
        <a:xfrm rot="12712634">
          <a:off x="3009318" y="2057662"/>
          <a:ext cx="193229" cy="0"/>
        </a:xfrm>
        <a:custGeom>
          <a:avLst/>
          <a:gdLst/>
          <a:ahLst/>
          <a:cxnLst/>
          <a:rect l="0" t="0" r="0" b="0"/>
          <a:pathLst>
            <a:path>
              <a:moveTo>
                <a:pt x="0" y="0"/>
              </a:moveTo>
              <a:lnTo>
                <a:pt x="193229"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3CDA86-6ED9-412E-BAE5-E781E737A9C2}">
      <dsp:nvSpPr>
        <dsp:cNvPr id="0" name=""/>
        <dsp:cNvSpPr/>
      </dsp:nvSpPr>
      <dsp:spPr>
        <a:xfrm>
          <a:off x="1066797" y="914403"/>
          <a:ext cx="2157877" cy="1092236"/>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533400" rtl="0">
            <a:lnSpc>
              <a:spcPct val="100000"/>
            </a:lnSpc>
            <a:spcBef>
              <a:spcPct val="0"/>
            </a:spcBef>
            <a:spcAft>
              <a:spcPts val="0"/>
            </a:spcAft>
          </a:pPr>
          <a:r>
            <a:rPr lang="vi-VN" sz="1200" b="1" i="1" u="sng" kern="1200" smtClean="0"/>
            <a:t>Completion</a:t>
          </a:r>
          <a:r>
            <a:rPr lang="vi-VN" sz="1200" kern="1200" smtClean="0"/>
            <a:t> of the project on time inclusive of individual and group activities</a:t>
          </a:r>
          <a:endParaRPr lang="en-US" sz="1200" kern="1200"/>
        </a:p>
      </dsp:txBody>
      <dsp:txXfrm>
        <a:off x="1120116" y="967722"/>
        <a:ext cx="2051239" cy="985598"/>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3D244B-8012-D64C-9BD8-B1C99B6A9F1F}" type="datetimeFigureOut">
              <a:rPr lang="en-US" smtClean="0"/>
              <a:t>8/19/2020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EB302-0593-8540-93CF-C48BA01EDAE1}" type="slidenum">
              <a:rPr lang="en-US" smtClean="0"/>
              <a:t>‹#›</a:t>
            </a:fld>
            <a:endParaRPr lang="en-US"/>
          </a:p>
        </p:txBody>
      </p:sp>
    </p:spTree>
    <p:extLst>
      <p:ext uri="{BB962C8B-B14F-4D97-AF65-F5344CB8AC3E}">
        <p14:creationId xmlns:p14="http://schemas.microsoft.com/office/powerpoint/2010/main" val="260972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5E683F-B0F4-E449-8728-282D54AB7106}" type="datetimeFigureOut">
              <a:rPr lang="en-US" smtClean="0"/>
              <a:t>8/19/2020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D4566-C949-D649-90FE-6ADEEDE0F876}" type="slidenum">
              <a:rPr lang="en-US" smtClean="0"/>
              <a:t>‹#›</a:t>
            </a:fld>
            <a:endParaRPr lang="en-US"/>
          </a:p>
        </p:txBody>
      </p:sp>
    </p:spTree>
    <p:extLst>
      <p:ext uri="{BB962C8B-B14F-4D97-AF65-F5344CB8AC3E}">
        <p14:creationId xmlns:p14="http://schemas.microsoft.com/office/powerpoint/2010/main" val="32801249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docs.oracle.com/javase/7/docs/api/java/io/PrintWriter.html#PrintWriter(java.io.OutputStream)"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docs.oracle.com/javase/7/docs/api/java/io/PrintWriter.html#PrintWriter(java.io.OutputStream,%20boolean)" TargetMode="External"/><Relationship Id="rId4" Type="http://schemas.openxmlformats.org/officeDocument/2006/relationships/hyperlink" Target="http://docs.oracle.com/javase/7/docs/api/java/io/OutputStream.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a:t>
            </a:fld>
            <a:endParaRPr lang="en-US"/>
          </a:p>
        </p:txBody>
      </p:sp>
    </p:spTree>
    <p:extLst>
      <p:ext uri="{BB962C8B-B14F-4D97-AF65-F5344CB8AC3E}">
        <p14:creationId xmlns:p14="http://schemas.microsoft.com/office/powerpoint/2010/main" val="3464155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6AD7EE2-B751-410F-A70C-5293CD07AE8B}" type="slidenum">
              <a:rPr lang="en-US" altLang="en-US" smtClean="0"/>
              <a:pPr>
                <a:spcBef>
                  <a:spcPct val="0"/>
                </a:spcBef>
              </a:pPr>
              <a:t>34</a:t>
            </a:fld>
            <a:endParaRPr lang="en-US" altLang="en-US" smtClean="0"/>
          </a:p>
        </p:txBody>
      </p:sp>
      <p:sp>
        <p:nvSpPr>
          <p:cNvPr id="84995" name="Rectangle 2"/>
          <p:cNvSpPr>
            <a:spLocks noGrp="1" noRot="1" noChangeAspect="1"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715946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a:t>
            </a:fld>
            <a:endParaRPr lang="en-US"/>
          </a:p>
        </p:txBody>
      </p:sp>
    </p:spTree>
    <p:extLst>
      <p:ext uri="{BB962C8B-B14F-4D97-AF65-F5344CB8AC3E}">
        <p14:creationId xmlns:p14="http://schemas.microsoft.com/office/powerpoint/2010/main" val="1363122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eaLnBrk="1" hangingPunct="1">
              <a:defRPr/>
            </a:pPr>
            <a:r>
              <a:rPr lang="vi-VN" altLang="en-US" sz="2800" smtClean="0"/>
              <a:t>The following are strongly suggested for a better learning and understanding of this course:</a:t>
            </a:r>
          </a:p>
          <a:p>
            <a:pPr marL="342900" indent="-342900" eaLnBrk="1" hangingPunct="1">
              <a:spcBef>
                <a:spcPts val="600"/>
              </a:spcBef>
              <a:buFont typeface="Arial" panose="020B0604020202020204" pitchFamily="34" charset="0"/>
              <a:buChar char="•"/>
              <a:defRPr/>
            </a:pPr>
            <a:r>
              <a:rPr lang="vi-VN" altLang="en-US" sz="2000" smtClean="0"/>
              <a:t>Noting down the key concepts in the class</a:t>
            </a:r>
          </a:p>
          <a:p>
            <a:pPr marL="342900" indent="-342900" eaLnBrk="1" hangingPunct="1">
              <a:spcBef>
                <a:spcPts val="600"/>
              </a:spcBef>
              <a:buFont typeface="Arial" panose="020B0604020202020204" pitchFamily="34" charset="0"/>
              <a:buChar char="•"/>
              <a:defRPr/>
            </a:pPr>
            <a:r>
              <a:rPr lang="vi-VN" altLang="en-US" sz="2000" smtClean="0"/>
              <a:t>Analyze all the examples / code snippets provided</a:t>
            </a:r>
          </a:p>
          <a:p>
            <a:pPr marL="342900" indent="-342900" eaLnBrk="1" hangingPunct="1">
              <a:spcBef>
                <a:spcPts val="600"/>
              </a:spcBef>
              <a:buFont typeface="Arial" panose="020B0604020202020204" pitchFamily="34" charset="0"/>
              <a:buChar char="•"/>
              <a:defRPr/>
            </a:pPr>
            <a:r>
              <a:rPr lang="vi-VN" altLang="en-US" sz="2000" smtClean="0"/>
              <a:t>Study and understand the self study topics</a:t>
            </a:r>
          </a:p>
          <a:p>
            <a:pPr marL="342900" indent="-342900" eaLnBrk="1" hangingPunct="1">
              <a:spcBef>
                <a:spcPts val="600"/>
              </a:spcBef>
              <a:buFont typeface="Arial" panose="020B0604020202020204" pitchFamily="34" charset="0"/>
              <a:buChar char="•"/>
              <a:defRPr/>
            </a:pPr>
            <a:r>
              <a:rPr lang="vi-VN" altLang="en-US" sz="2000" smtClean="0"/>
              <a:t>Completion and submission of all the assignments, on time</a:t>
            </a:r>
          </a:p>
          <a:p>
            <a:pPr marL="342900" indent="-342900" eaLnBrk="1" hangingPunct="1">
              <a:spcBef>
                <a:spcPts val="600"/>
              </a:spcBef>
              <a:buFont typeface="Arial" panose="020B0604020202020204" pitchFamily="34" charset="0"/>
              <a:buChar char="•"/>
              <a:defRPr/>
            </a:pPr>
            <a:r>
              <a:rPr lang="vi-VN" altLang="en-US" sz="2000" smtClean="0"/>
              <a:t>Completion of the self review questions in the lab guide</a:t>
            </a:r>
          </a:p>
          <a:p>
            <a:pPr marL="342900" indent="-342900" eaLnBrk="1" hangingPunct="1">
              <a:spcBef>
                <a:spcPts val="600"/>
              </a:spcBef>
              <a:buFont typeface="Arial" panose="020B0604020202020204" pitchFamily="34" charset="0"/>
              <a:buChar char="•"/>
              <a:defRPr/>
            </a:pPr>
            <a:r>
              <a:rPr lang="vi-VN" altLang="en-US" sz="2000" smtClean="0"/>
              <a:t>Study and understand all the artifacts including the reference materials / e-learning / supplementary materials specified</a:t>
            </a:r>
          </a:p>
          <a:p>
            <a:pPr marL="342900" indent="-342900" eaLnBrk="1" hangingPunct="1">
              <a:spcBef>
                <a:spcPts val="600"/>
              </a:spcBef>
              <a:buFont typeface="Arial" panose="020B0604020202020204" pitchFamily="34" charset="0"/>
              <a:buChar char="•"/>
              <a:defRPr/>
            </a:pPr>
            <a:r>
              <a:rPr lang="vi-VN" altLang="en-US" sz="2000" smtClean="0"/>
              <a:t>Completion of the project (if application for this course) on time inclusive of individual and group activities</a:t>
            </a:r>
          </a:p>
          <a:p>
            <a:pPr marL="342900" indent="-342900" eaLnBrk="1" hangingPunct="1">
              <a:spcBef>
                <a:spcPts val="600"/>
              </a:spcBef>
              <a:buFont typeface="Arial" panose="020B0604020202020204" pitchFamily="34" charset="0"/>
              <a:buChar char="•"/>
              <a:defRPr/>
            </a:pPr>
            <a:r>
              <a:rPr lang="vi-VN" altLang="en-US" sz="2000" smtClean="0"/>
              <a:t>Taking part in the self assessment activities</a:t>
            </a:r>
          </a:p>
          <a:p>
            <a:pPr marL="342900" indent="-342900" eaLnBrk="1" hangingPunct="1">
              <a:spcBef>
                <a:spcPts val="600"/>
              </a:spcBef>
              <a:buFont typeface="Arial" panose="020B0604020202020204" pitchFamily="34" charset="0"/>
              <a:buChar char="•"/>
              <a:defRPr/>
            </a:pPr>
            <a:r>
              <a:rPr lang="vi-VN" altLang="en-US" sz="2000" smtClean="0"/>
              <a:t>Participation in the doubt clearing Sections</a:t>
            </a: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D720ED6-4FE4-4B42-A83F-06B276502389}" type="slidenum">
              <a:rPr lang="en-US" altLang="en-US" smtClean="0"/>
              <a:pPr>
                <a:spcBef>
                  <a:spcPct val="0"/>
                </a:spcBef>
              </a:pPr>
              <a:t>3</a:t>
            </a:fld>
            <a:endParaRPr lang="en-US" altLang="en-US" smtClean="0"/>
          </a:p>
        </p:txBody>
      </p:sp>
    </p:spTree>
    <p:extLst>
      <p:ext uri="{BB962C8B-B14F-4D97-AF65-F5344CB8AC3E}">
        <p14:creationId xmlns:p14="http://schemas.microsoft.com/office/powerpoint/2010/main" val="1503754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peripheral device: thiết bị ngoại vi</a:t>
            </a:r>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29A4A74-6D77-4236-AA45-7891F9A5079C}" type="slidenum">
              <a:rPr lang="vi-VN" altLang="en-US" smtClean="0"/>
              <a:pPr>
                <a:spcBef>
                  <a:spcPct val="0"/>
                </a:spcBef>
              </a:pPr>
              <a:t>6</a:t>
            </a:fld>
            <a:endParaRPr lang="vi-VN" altLang="en-US" smtClean="0"/>
          </a:p>
        </p:txBody>
      </p:sp>
    </p:spTree>
    <p:extLst>
      <p:ext uri="{BB962C8B-B14F-4D97-AF65-F5344CB8AC3E}">
        <p14:creationId xmlns:p14="http://schemas.microsoft.com/office/powerpoint/2010/main" val="1919374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t"/>
            <a:r>
              <a:rPr lang="en-US" altLang="en-US" b="1" smtClean="0">
                <a:hlinkClick r:id="rId3"/>
              </a:rPr>
              <a:t>PrintWriter</a:t>
            </a:r>
            <a:r>
              <a:rPr lang="en-US" altLang="en-US" smtClean="0"/>
              <a:t>(</a:t>
            </a:r>
            <a:r>
              <a:rPr lang="en-US" altLang="en-US" b="1" smtClean="0">
                <a:hlinkClick r:id="rId4" tooltip="class in java.io"/>
              </a:rPr>
              <a:t>OutputStream</a:t>
            </a:r>
            <a:r>
              <a:rPr lang="en-US" altLang="en-US" smtClean="0"/>
              <a:t> out)Creates a new PrintWriter, without automatic line flushing, from an existing OutputStream.</a:t>
            </a:r>
          </a:p>
          <a:p>
            <a:pPr fontAlgn="t"/>
            <a:r>
              <a:rPr lang="en-US" altLang="en-US" b="1" smtClean="0">
                <a:hlinkClick r:id="rId5"/>
              </a:rPr>
              <a:t>PrintWriter</a:t>
            </a:r>
            <a:r>
              <a:rPr lang="en-US" altLang="en-US" smtClean="0"/>
              <a:t>(</a:t>
            </a:r>
            <a:r>
              <a:rPr lang="en-US" altLang="en-US" b="1" smtClean="0">
                <a:hlinkClick r:id="rId4" tooltip="class in java.io"/>
              </a:rPr>
              <a:t>OutputStream</a:t>
            </a:r>
            <a:r>
              <a:rPr lang="en-US" altLang="en-US" smtClean="0"/>
              <a:t> out, boolean autoFlush)Creates a new PrintWriter from an existing OutputStream.</a:t>
            </a:r>
          </a:p>
          <a:p>
            <a:r>
              <a:rPr lang="vi-VN" altLang="en-US" i="1" smtClean="0"/>
              <a:t>PrintWriter pw= new PrintWriter( fos );</a:t>
            </a:r>
            <a:br>
              <a:rPr lang="vi-VN" altLang="en-US" i="1" smtClean="0"/>
            </a:br>
            <a:r>
              <a:rPr lang="vi-VN" altLang="en-US" smtClean="0"/>
              <a:t>ví dụ</a:t>
            </a:r>
            <a:r>
              <a:rPr lang="vi-VN" altLang="en-US" i="1" smtClean="0"/>
              <a:t> FileOutputStream fos= new FileOutputStream("Example.dat",true);</a:t>
            </a:r>
            <a:r>
              <a:rPr lang="vi-VN" altLang="en-US" smtClean="0"/>
              <a:t/>
            </a:r>
            <a:br>
              <a:rPr lang="vi-VN" altLang="en-US" smtClean="0"/>
            </a:br>
            <a:r>
              <a:rPr lang="vi-VN" altLang="en-US" i="1" smtClean="0"/>
              <a:t>PrintWriter pw= new PrintWriter(fos);</a:t>
            </a:r>
            <a:br>
              <a:rPr lang="vi-VN" altLang="en-US" i="1" smtClean="0"/>
            </a:br>
            <a:r>
              <a:rPr lang="vi-VN" altLang="en-US" b="1" smtClean="0"/>
              <a:t>true : nếu file chưa tồn tại thì tạo file nếu đã tồn tại thì ghi nối tiếp vào file</a:t>
            </a:r>
            <a:br>
              <a:rPr lang="vi-VN" altLang="en-US" b="1" smtClean="0"/>
            </a:br>
            <a:r>
              <a:rPr lang="vi-VN" altLang="en-US" b="1" smtClean="0"/>
              <a:t>false: nếu file chưa tồn tại thì tạo file nếu đã tồn tại thì ghi đè lên file cũ</a:t>
            </a:r>
            <a:br>
              <a:rPr lang="vi-VN" altLang="en-US" b="1" smtClean="0"/>
            </a:br>
            <a:r>
              <a:rPr lang="vi-VN" altLang="en-US" smtClean="0"/>
              <a:t>Sau khi ghi xong thì nhớ phải đóng pw lại ko thì nó ko thực hiện việc ghi file cho mình </a:t>
            </a:r>
            <a:r>
              <a:rPr lang="vi-VN" altLang="en-US" i="1" smtClean="0"/>
              <a:t/>
            </a:r>
            <a:br>
              <a:rPr lang="vi-VN" altLang="en-US" i="1" smtClean="0"/>
            </a:br>
            <a:r>
              <a:rPr lang="vi-VN" altLang="en-US" i="1" smtClean="0"/>
              <a:t>pw.close();</a:t>
            </a:r>
            <a:endParaRPr lang="en-US" altLang="en-US"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0307AB5-5ED0-4AE6-88BF-DE28E5AD78C5}" type="slidenum">
              <a:rPr lang="vi-VN" altLang="en-US" smtClean="0"/>
              <a:pPr>
                <a:spcBef>
                  <a:spcPct val="0"/>
                </a:spcBef>
              </a:pPr>
              <a:t>28</a:t>
            </a:fld>
            <a:endParaRPr lang="vi-VN" altLang="en-US" smtClean="0"/>
          </a:p>
        </p:txBody>
      </p:sp>
    </p:spTree>
    <p:extLst>
      <p:ext uri="{BB962C8B-B14F-4D97-AF65-F5344CB8AC3E}">
        <p14:creationId xmlns:p14="http://schemas.microsoft.com/office/powerpoint/2010/main" val="3760901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45140A-4594-40BE-8AE8-A2FE8BAACEEC}" type="slidenum">
              <a:rPr lang="en-US" altLang="en-US" smtClean="0"/>
              <a:pPr>
                <a:spcBef>
                  <a:spcPct val="0"/>
                </a:spcBef>
              </a:pPr>
              <a:t>29</a:t>
            </a:fld>
            <a:endParaRPr lang="en-US" altLang="en-US" smtClean="0"/>
          </a:p>
        </p:txBody>
      </p:sp>
      <p:sp>
        <p:nvSpPr>
          <p:cNvPr id="75779" name="Rectangle 2"/>
          <p:cNvSpPr>
            <a:spLocks noGrp="1" noRot="1" noChangeAspect="1"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843282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E60327E-C75B-428D-A523-5ABCAE493D35}" type="slidenum">
              <a:rPr lang="en-US" altLang="en-US" smtClean="0"/>
              <a:pPr>
                <a:spcBef>
                  <a:spcPct val="0"/>
                </a:spcBef>
              </a:pPr>
              <a:t>30</a:t>
            </a:fld>
            <a:endParaRPr lang="en-US" altLang="en-US" smtClean="0"/>
          </a:p>
        </p:txBody>
      </p:sp>
      <p:sp>
        <p:nvSpPr>
          <p:cNvPr id="77827" name="Rectangle 2"/>
          <p:cNvSpPr>
            <a:spLocks noGrp="1" noRot="1" noChangeAspect="1"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643022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3949034-5741-4A5D-AA0C-B7E4D82DE3B8}" type="slidenum">
              <a:rPr lang="en-US" altLang="en-US" smtClean="0"/>
              <a:pPr>
                <a:spcBef>
                  <a:spcPct val="0"/>
                </a:spcBef>
              </a:pPr>
              <a:t>32</a:t>
            </a:fld>
            <a:endParaRPr lang="en-US" altLang="en-US" smtClean="0"/>
          </a:p>
        </p:txBody>
      </p:sp>
      <p:sp>
        <p:nvSpPr>
          <p:cNvPr id="80899" name="Rectangle 2"/>
          <p:cNvSpPr>
            <a:spLocks noGrp="1" noRot="1" noChangeAspect="1"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479540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A0167C6-B229-4625-8B23-F401717E8DB3}" type="slidenum">
              <a:rPr lang="en-US" altLang="en-US" smtClean="0"/>
              <a:pPr>
                <a:spcBef>
                  <a:spcPct val="0"/>
                </a:spcBef>
              </a:pPr>
              <a:t>33</a:t>
            </a:fld>
            <a:endParaRPr lang="en-US" altLang="en-US" smtClean="0"/>
          </a:p>
        </p:txBody>
      </p:sp>
      <p:sp>
        <p:nvSpPr>
          <p:cNvPr id="82947" name="Rectangle 2"/>
          <p:cNvSpPr>
            <a:spLocks noGrp="1" noRot="1" noChangeAspect="1"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vi-VN" altLang="en-US" smtClean="0"/>
              <a:t>Nếu bạn muốn đọc file, đọc lần lượt từng dòng. BufferedReader là sự lựa chọn tốt.</a:t>
            </a:r>
            <a:endParaRPr lang="en-US" altLang="en-US" smtClean="0"/>
          </a:p>
        </p:txBody>
      </p:sp>
    </p:spTree>
    <p:extLst>
      <p:ext uri="{BB962C8B-B14F-4D97-AF65-F5344CB8AC3E}">
        <p14:creationId xmlns:p14="http://schemas.microsoft.com/office/powerpoint/2010/main" val="3595253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313" y="2130425"/>
            <a:ext cx="8073887" cy="1470025"/>
          </a:xfrm>
        </p:spPr>
        <p:txBody>
          <a:bodyPr>
            <a:normAutofit/>
          </a:bodyPr>
          <a:lstStyle>
            <a:lvl1pPr algn="l">
              <a:defRPr sz="3200" b="1">
                <a:solidFill>
                  <a:schemeClr val="accent6">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384313" y="3886200"/>
            <a:ext cx="8073887" cy="1752600"/>
          </a:xfrm>
        </p:spPr>
        <p:txBody>
          <a:bodyPr>
            <a:normAutofit/>
          </a:bodyPr>
          <a:lstStyle>
            <a:lvl1pPr marL="0" indent="0" algn="l">
              <a:buNone/>
              <a:defRPr sz="2400">
                <a:solidFill>
                  <a:schemeClr val="tx1">
                    <a:tint val="75000"/>
                  </a:schemeClr>
                </a:solidFill>
                <a:latin typeface="Candara" panose="020E05020303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5" name="Footer Placeholder 4"/>
          <p:cNvSpPr>
            <a:spLocks noGrp="1"/>
          </p:cNvSpPr>
          <p:nvPr>
            <p:ph type="ftr" sz="quarter" idx="11"/>
          </p:nvPr>
        </p:nvSpPr>
        <p:spPr>
          <a:xfrm>
            <a:off x="384313" y="6356350"/>
            <a:ext cx="4616312" cy="365125"/>
          </a:xfrm>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23016191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23381298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14561500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1" y="22847"/>
            <a:ext cx="8714050" cy="653014"/>
          </a:xfrm>
        </p:spPr>
        <p:txBody>
          <a:bodyPr>
            <a:noAutofit/>
          </a:bodyPr>
          <a:lstStyle>
            <a:lvl1pPr algn="l">
              <a:defRPr sz="3200" b="1">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hasCustomPrompt="1"/>
          </p:nvPr>
        </p:nvSpPr>
        <p:spPr>
          <a:xfrm>
            <a:off x="191411" y="778566"/>
            <a:ext cx="8714050" cy="5436704"/>
          </a:xfrm>
        </p:spPr>
        <p:txBody>
          <a:bodyPr>
            <a:normAutofit/>
          </a:bodyPr>
          <a:lstStyle>
            <a:lvl1pPr marL="342900" indent="-342900">
              <a:buClr>
                <a:schemeClr val="accent6">
                  <a:lumMod val="75000"/>
                </a:schemeClr>
              </a:buClr>
              <a:buFont typeface="Wingdings" panose="05000000000000000000" pitchFamily="2" charset="2"/>
              <a:buChar char="v"/>
              <a:defRPr sz="2400">
                <a:latin typeface="Arial" panose="020B0604020202020204" pitchFamily="34" charset="0"/>
                <a:cs typeface="Arial" panose="020B0604020202020204" pitchFamily="34" charset="0"/>
              </a:defRPr>
            </a:lvl1pPr>
            <a:lvl2pPr marL="742950" indent="-285750">
              <a:buFont typeface="Wingdings 2" panose="05020102010507070707" pitchFamily="18" charset="2"/>
              <a:buChar char="P"/>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 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191411" y="6356350"/>
            <a:ext cx="4885414" cy="365125"/>
          </a:xfrm>
        </p:spPr>
        <p:txBody>
          <a:bodyPr/>
          <a:lstStyle/>
          <a:p>
            <a:r>
              <a:rPr lang="en-US" smtClean="0"/>
              <a:t>09e-BM/DT/FSOFT - ©FPT SOFTWARE – Fresher Academy - Internal Use</a:t>
            </a:r>
            <a:endParaRPr lang="en-US" dirty="0"/>
          </a:p>
        </p:txBody>
      </p:sp>
      <p:sp>
        <p:nvSpPr>
          <p:cNvPr id="6" name="Slide Number Placeholder 5"/>
          <p:cNvSpPr>
            <a:spLocks noGrp="1"/>
          </p:cNvSpPr>
          <p:nvPr>
            <p:ph type="sldNum" sz="quarter" idx="12"/>
          </p:nvPr>
        </p:nvSpPr>
        <p:spPr>
          <a:xfrm>
            <a:off x="6553199" y="6356350"/>
            <a:ext cx="2352261"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2710373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accent6">
                    <a:lumMod val="75000"/>
                  </a:schemeClr>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722313" y="6340475"/>
            <a:ext cx="4742539" cy="365125"/>
          </a:xfrm>
        </p:spPr>
        <p:txBody>
          <a:bodyPr/>
          <a:lstStyle/>
          <a:p>
            <a:r>
              <a:rPr lang="en-US" smtClean="0"/>
              <a:t>09e-BM/DT/FSOFT - ©FPT SOFTWARE – Fresher Academy - Internal Use</a:t>
            </a:r>
            <a:endParaRPr lang="en-US" dirty="0"/>
          </a:p>
        </p:txBody>
      </p:sp>
      <p:sp>
        <p:nvSpPr>
          <p:cNvPr id="6" name="Slide Number Placeholder 5"/>
          <p:cNvSpPr>
            <a:spLocks noGrp="1"/>
          </p:cNvSpPr>
          <p:nvPr>
            <p:ph type="sldNum" sz="quarter" idx="12"/>
          </p:nvPr>
        </p:nvSpPr>
        <p:spPr>
          <a:xfrm>
            <a:off x="6361113" y="6340474"/>
            <a:ext cx="2133600"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1050080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191410" y="838199"/>
            <a:ext cx="4228189" cy="5286375"/>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05325" y="838200"/>
            <a:ext cx="4391024" cy="5286375"/>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smtClean="0"/>
              <a:t>09e-BM/DT/FSOFT - ©FPT SOFTWARE – Fresher Academy - Internal Use</a:t>
            </a:r>
            <a:endParaRPr lang="en-US" dirty="0"/>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4751421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smtClean="0"/>
              <a:t>09e-BM/DT/FSOFT - ©FPT SOFTWARE – Fresher Academy - Internal Use</a:t>
            </a:r>
            <a:endParaRPr lang="en-US" dirty="0"/>
          </a:p>
        </p:txBody>
      </p:sp>
      <p:sp>
        <p:nvSpPr>
          <p:cNvPr id="9" name="Slide Number Placeholder 8"/>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9932742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0" y="0"/>
            <a:ext cx="8038189" cy="667657"/>
          </a:xfrm>
        </p:spPr>
        <p:txBody>
          <a:bodyPr>
            <a:noAutofit/>
          </a:bodyPr>
          <a:lstStyle>
            <a:lvl1pPr algn="l">
              <a:defRPr sz="3600" b="1">
                <a:solidFill>
                  <a:schemeClr val="bg1"/>
                </a:solidFill>
                <a:latin typeface="Candara" panose="020E0502030303020204" pitchFamily="34" charset="0"/>
              </a:defRPr>
            </a:lvl1p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452920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4459407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290692100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33358064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1411" y="0"/>
            <a:ext cx="7219039" cy="6858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1410" y="819150"/>
            <a:ext cx="8704939" cy="52768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762749"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FB0DF-9300-7D4B-B157-CBD30D15743F}" type="slidenum">
              <a:rPr lang="en-US" smtClean="0"/>
              <a:t>‹#›</a:t>
            </a:fld>
            <a:endParaRPr lang="en-US"/>
          </a:p>
        </p:txBody>
      </p:sp>
      <p:sp>
        <p:nvSpPr>
          <p:cNvPr id="5" name="Footer Placeholder 4"/>
          <p:cNvSpPr>
            <a:spLocks noGrp="1"/>
          </p:cNvSpPr>
          <p:nvPr>
            <p:ph type="ftr" sz="quarter" idx="3"/>
          </p:nvPr>
        </p:nvSpPr>
        <p:spPr>
          <a:xfrm>
            <a:off x="191410" y="6356350"/>
            <a:ext cx="474253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359380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rmAutofit/>
          </a:bodyPr>
          <a:lstStyle/>
          <a:p>
            <a:pPr eaLnBrk="1" hangingPunct="1">
              <a:defRPr/>
            </a:pPr>
            <a:r>
              <a:rPr lang="en-US" altLang="en-US" sz="3200" b="1" smtClean="0">
                <a:solidFill>
                  <a:schemeClr val="accent6">
                    <a:lumMod val="75000"/>
                  </a:schemeClr>
                </a:solidFill>
                <a:cs typeface="Arial" pitchFamily="34" charset="0"/>
              </a:rPr>
              <a:t>BASIC JAVA IO</a:t>
            </a:r>
            <a:endParaRPr lang="en-US" altLang="en-US" sz="3200" b="1">
              <a:solidFill>
                <a:schemeClr val="accent6">
                  <a:lumMod val="75000"/>
                </a:schemeClr>
              </a:solidFill>
              <a:cs typeface="Arial" pitchFamily="34" charset="0"/>
            </a:endParaRPr>
          </a:p>
        </p:txBody>
      </p:sp>
      <p:sp>
        <p:nvSpPr>
          <p:cNvPr id="3" name="Subtitle 2"/>
          <p:cNvSpPr>
            <a:spLocks noGrp="1"/>
          </p:cNvSpPr>
          <p:nvPr>
            <p:ph type="subTitle" idx="1"/>
          </p:nvPr>
        </p:nvSpPr>
        <p:spPr>
          <a:xfrm>
            <a:off x="384313" y="3600450"/>
            <a:ext cx="8073887" cy="2038350"/>
          </a:xfrm>
        </p:spPr>
        <p:txBody>
          <a:bodyPr>
            <a:normAutofit/>
          </a:bodyPr>
          <a:lstStyle/>
          <a:p>
            <a:r>
              <a:rPr lang="en-US" smtClean="0"/>
              <a:t>Instructor: </a:t>
            </a:r>
            <a:endParaRPr lang="en-US" sz="18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a:t>
            </a:fld>
            <a:endParaRPr lang="en-US"/>
          </a:p>
        </p:txBody>
      </p:sp>
    </p:spTree>
    <p:extLst>
      <p:ext uri="{BB962C8B-B14F-4D97-AF65-F5344CB8AC3E}">
        <p14:creationId xmlns:p14="http://schemas.microsoft.com/office/powerpoint/2010/main" val="2805221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FileInputStream class</a:t>
            </a:r>
            <a:endParaRPr lang="en-US" sz="3200"/>
          </a:p>
        </p:txBody>
      </p:sp>
      <p:sp>
        <p:nvSpPr>
          <p:cNvPr id="3" name="Content Placeholder 2"/>
          <p:cNvSpPr>
            <a:spLocks noGrp="1"/>
          </p:cNvSpPr>
          <p:nvPr>
            <p:ph idx="1"/>
          </p:nvPr>
        </p:nvSpPr>
        <p:spPr/>
        <p:txBody>
          <a:bodyPr>
            <a:normAutofit/>
          </a:bodyPr>
          <a:lstStyle/>
          <a:p>
            <a:pPr algn="just">
              <a:spcAft>
                <a:spcPts val="600"/>
              </a:spcAft>
            </a:pPr>
            <a:r>
              <a:rPr lang="en-GB" sz="1800" b="1"/>
              <a:t>FileInputStream</a:t>
            </a:r>
            <a:r>
              <a:rPr lang="en-GB" sz="1800"/>
              <a:t> class obtains </a:t>
            </a:r>
            <a:r>
              <a:rPr lang="en-GB" sz="1800">
                <a:solidFill>
                  <a:schemeClr val="tx2">
                    <a:lumMod val="60000"/>
                    <a:lumOff val="40000"/>
                  </a:schemeClr>
                </a:solidFill>
              </a:rPr>
              <a:t>input bytes from a file</a:t>
            </a:r>
            <a:r>
              <a:rPr lang="en-GB" sz="1800"/>
              <a:t>. </a:t>
            </a:r>
            <a:endParaRPr lang="en-GB" sz="1800" smtClean="0"/>
          </a:p>
          <a:p>
            <a:pPr lvl="1" algn="just">
              <a:spcAft>
                <a:spcPts val="600"/>
              </a:spcAft>
            </a:pPr>
            <a:r>
              <a:rPr lang="en-GB" sz="1400" smtClean="0"/>
              <a:t>It </a:t>
            </a:r>
            <a:r>
              <a:rPr lang="en-GB" sz="1400"/>
              <a:t>is used for </a:t>
            </a:r>
            <a:r>
              <a:rPr lang="en-GB" sz="1400" b="1"/>
              <a:t>reading byte-oriented data </a:t>
            </a:r>
            <a:r>
              <a:rPr lang="en-GB" sz="1400"/>
              <a:t>(streams of raw bytes) such as </a:t>
            </a:r>
            <a:r>
              <a:rPr lang="en-GB" sz="1400" i="1"/>
              <a:t>image data</a:t>
            </a:r>
            <a:r>
              <a:rPr lang="en-GB" sz="1400"/>
              <a:t>, </a:t>
            </a:r>
            <a:r>
              <a:rPr lang="en-GB" sz="1400" i="1"/>
              <a:t>audio</a:t>
            </a:r>
            <a:r>
              <a:rPr lang="en-GB" sz="1400"/>
              <a:t>, </a:t>
            </a:r>
            <a:r>
              <a:rPr lang="en-GB" sz="1400" i="1"/>
              <a:t>video</a:t>
            </a:r>
            <a:r>
              <a:rPr lang="en-GB" sz="1400"/>
              <a:t> etc. </a:t>
            </a:r>
            <a:endParaRPr lang="en-US" sz="1800" smtClean="0"/>
          </a:p>
          <a:p>
            <a:pPr algn="just">
              <a:spcAft>
                <a:spcPts val="600"/>
              </a:spcAft>
            </a:pPr>
            <a:r>
              <a:rPr lang="en-US" sz="1800" b="1" smtClean="0"/>
              <a:t>Class Constructors:</a:t>
            </a:r>
          </a:p>
          <a:p>
            <a:pPr algn="just">
              <a:spcAft>
                <a:spcPts val="600"/>
              </a:spcAft>
            </a:pPr>
            <a:endParaRPr lang="en-US" sz="18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36726815"/>
              </p:ext>
            </p:extLst>
          </p:nvPr>
        </p:nvGraphicFramePr>
        <p:xfrm>
          <a:off x="450547" y="2213434"/>
          <a:ext cx="8195778" cy="3260872"/>
        </p:xfrm>
        <a:graphic>
          <a:graphicData uri="http://schemas.openxmlformats.org/drawingml/2006/table">
            <a:tbl>
              <a:tblPr/>
              <a:tblGrid>
                <a:gridCol w="622908">
                  <a:extLst>
                    <a:ext uri="{9D8B030D-6E8A-4147-A177-3AD203B41FA5}">
                      <a16:colId xmlns:a16="http://schemas.microsoft.com/office/drawing/2014/main" val="20000"/>
                    </a:ext>
                  </a:extLst>
                </a:gridCol>
                <a:gridCol w="7572870">
                  <a:extLst>
                    <a:ext uri="{9D8B030D-6E8A-4147-A177-3AD203B41FA5}">
                      <a16:colId xmlns:a16="http://schemas.microsoft.com/office/drawing/2014/main" val="20001"/>
                    </a:ext>
                  </a:extLst>
                </a:gridCol>
              </a:tblGrid>
              <a:tr h="339730">
                <a:tc>
                  <a:txBody>
                    <a:bodyPr/>
                    <a:lstStyle/>
                    <a:p>
                      <a:pPr algn="ctr" fontAlgn="t"/>
                      <a:r>
                        <a:rPr lang="en-US" sz="1600" b="1" smtClean="0">
                          <a:effectLst/>
                        </a:rPr>
                        <a:t>No</a:t>
                      </a:r>
                      <a:r>
                        <a:rPr lang="en-US" sz="1600" b="1">
                          <a:effectLst/>
                        </a:rPr>
                        <a:t>.</a:t>
                      </a:r>
                    </a:p>
                  </a:txBody>
                  <a:tcPr marL="47945" marR="47945" marT="47945" marB="479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b="1">
                          <a:effectLst/>
                        </a:rPr>
                        <a:t>Constructor &amp; Description</a:t>
                      </a:r>
                    </a:p>
                  </a:txBody>
                  <a:tcPr marL="47945" marR="47945" marT="47945" marB="479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71040">
                <a:tc>
                  <a:txBody>
                    <a:bodyPr/>
                    <a:lstStyle/>
                    <a:p>
                      <a:pPr algn="ctr" fontAlgn="t">
                        <a:lnSpc>
                          <a:spcPct val="120000"/>
                        </a:lnSpc>
                      </a:pPr>
                      <a:r>
                        <a:rPr lang="en-US" sz="1600">
                          <a:effectLst/>
                        </a:rPr>
                        <a:t>1</a:t>
                      </a:r>
                    </a:p>
                  </a:txBody>
                  <a:tcPr marL="47945" marR="47945" marT="47945" marB="479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lnSpc>
                          <a:spcPct val="120000"/>
                        </a:lnSpc>
                      </a:pPr>
                      <a:r>
                        <a:rPr lang="en-US" sz="1600" b="1">
                          <a:solidFill>
                            <a:srgbClr val="000000"/>
                          </a:solidFill>
                          <a:effectLst/>
                        </a:rPr>
                        <a:t>FileInputStream(File file)</a:t>
                      </a:r>
                      <a:endParaRPr lang="en-US" sz="1600">
                        <a:solidFill>
                          <a:srgbClr val="000000"/>
                        </a:solidFill>
                        <a:effectLst/>
                      </a:endParaRPr>
                    </a:p>
                    <a:p>
                      <a:pPr algn="just" fontAlgn="t">
                        <a:lnSpc>
                          <a:spcPct val="120000"/>
                        </a:lnSpc>
                      </a:pPr>
                      <a:r>
                        <a:rPr lang="en-US" sz="1600">
                          <a:solidFill>
                            <a:srgbClr val="000000"/>
                          </a:solidFill>
                          <a:effectLst/>
                        </a:rPr>
                        <a:t>This creates a FileInputStream by opening a connection to an actual file, the file named by the File object </a:t>
                      </a:r>
                      <a:r>
                        <a:rPr lang="en-US" sz="1600" i="1">
                          <a:solidFill>
                            <a:srgbClr val="000000"/>
                          </a:solidFill>
                          <a:effectLst/>
                        </a:rPr>
                        <a:t>file</a:t>
                      </a:r>
                      <a:r>
                        <a:rPr lang="en-US" sz="1600">
                          <a:solidFill>
                            <a:srgbClr val="000000"/>
                          </a:solidFill>
                          <a:effectLst/>
                        </a:rPr>
                        <a:t> in the file system.</a:t>
                      </a:r>
                    </a:p>
                  </a:txBody>
                  <a:tcPr marL="47945" marR="47945" marT="47945" marB="479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97274">
                <a:tc>
                  <a:txBody>
                    <a:bodyPr/>
                    <a:lstStyle/>
                    <a:p>
                      <a:pPr algn="ctr" fontAlgn="t">
                        <a:lnSpc>
                          <a:spcPct val="120000"/>
                        </a:lnSpc>
                      </a:pPr>
                      <a:r>
                        <a:rPr lang="en-US" sz="1600">
                          <a:effectLst/>
                        </a:rPr>
                        <a:t>2</a:t>
                      </a:r>
                    </a:p>
                  </a:txBody>
                  <a:tcPr marL="47945" marR="47945" marT="47945" marB="479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lnSpc>
                          <a:spcPct val="120000"/>
                        </a:lnSpc>
                      </a:pPr>
                      <a:r>
                        <a:rPr lang="en-US" sz="1600" b="1">
                          <a:solidFill>
                            <a:srgbClr val="000000"/>
                          </a:solidFill>
                          <a:effectLst/>
                        </a:rPr>
                        <a:t>FileInputStream(FileDescriptor fdObj)</a:t>
                      </a:r>
                      <a:endParaRPr lang="en-US" sz="1600">
                        <a:solidFill>
                          <a:srgbClr val="000000"/>
                        </a:solidFill>
                        <a:effectLst/>
                      </a:endParaRPr>
                    </a:p>
                    <a:p>
                      <a:pPr algn="just" fontAlgn="t">
                        <a:lnSpc>
                          <a:spcPct val="120000"/>
                        </a:lnSpc>
                      </a:pPr>
                      <a:r>
                        <a:rPr lang="en-US" sz="1600">
                          <a:solidFill>
                            <a:srgbClr val="000000"/>
                          </a:solidFill>
                          <a:effectLst/>
                        </a:rPr>
                        <a:t>This creates a FileInputStream by using the file descriptor </a:t>
                      </a:r>
                      <a:r>
                        <a:rPr lang="en-US" sz="1600" i="1">
                          <a:solidFill>
                            <a:srgbClr val="000000"/>
                          </a:solidFill>
                          <a:effectLst/>
                        </a:rPr>
                        <a:t>fdObj</a:t>
                      </a:r>
                      <a:r>
                        <a:rPr lang="en-US" sz="1600">
                          <a:solidFill>
                            <a:srgbClr val="000000"/>
                          </a:solidFill>
                          <a:effectLst/>
                        </a:rPr>
                        <a:t>, which represents an existing connection to an actual file in the file system.</a:t>
                      </a:r>
                    </a:p>
                  </a:txBody>
                  <a:tcPr marL="47945" marR="47945" marT="47945" marB="479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645546">
                <a:tc>
                  <a:txBody>
                    <a:bodyPr/>
                    <a:lstStyle/>
                    <a:p>
                      <a:pPr algn="ctr" fontAlgn="t">
                        <a:lnSpc>
                          <a:spcPct val="120000"/>
                        </a:lnSpc>
                      </a:pPr>
                      <a:r>
                        <a:rPr lang="en-US" sz="1600">
                          <a:effectLst/>
                        </a:rPr>
                        <a:t>3</a:t>
                      </a:r>
                    </a:p>
                  </a:txBody>
                  <a:tcPr marL="47945" marR="47945" marT="47945" marB="479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lnSpc>
                          <a:spcPct val="120000"/>
                        </a:lnSpc>
                      </a:pPr>
                      <a:r>
                        <a:rPr lang="en-US" sz="1600" b="1">
                          <a:solidFill>
                            <a:srgbClr val="000000"/>
                          </a:solidFill>
                          <a:effectLst/>
                        </a:rPr>
                        <a:t>FileInputStream(String name)</a:t>
                      </a:r>
                      <a:endParaRPr lang="en-US" sz="1600">
                        <a:solidFill>
                          <a:srgbClr val="000000"/>
                        </a:solidFill>
                        <a:effectLst/>
                      </a:endParaRPr>
                    </a:p>
                    <a:p>
                      <a:pPr algn="just" fontAlgn="t">
                        <a:lnSpc>
                          <a:spcPct val="120000"/>
                        </a:lnSpc>
                      </a:pPr>
                      <a:r>
                        <a:rPr lang="en-US" sz="1600">
                          <a:solidFill>
                            <a:srgbClr val="000000"/>
                          </a:solidFill>
                          <a:effectLst/>
                        </a:rPr>
                        <a:t>This creates a FileInputStream by opening a connection to an actual file, the file named by the path name </a:t>
                      </a:r>
                      <a:r>
                        <a:rPr lang="en-US" sz="1600" i="1">
                          <a:solidFill>
                            <a:srgbClr val="000000"/>
                          </a:solidFill>
                          <a:effectLst/>
                        </a:rPr>
                        <a:t>name</a:t>
                      </a:r>
                      <a:r>
                        <a:rPr lang="en-US" sz="1600">
                          <a:solidFill>
                            <a:srgbClr val="000000"/>
                          </a:solidFill>
                          <a:effectLst/>
                        </a:rPr>
                        <a:t> in the file system.</a:t>
                      </a:r>
                    </a:p>
                  </a:txBody>
                  <a:tcPr marL="47945" marR="47945" marT="47945" marB="479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00846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FileInputStream class</a:t>
            </a:r>
          </a:p>
        </p:txBody>
      </p:sp>
      <p:sp>
        <p:nvSpPr>
          <p:cNvPr id="3" name="Content Placeholder 2"/>
          <p:cNvSpPr>
            <a:spLocks noGrp="1"/>
          </p:cNvSpPr>
          <p:nvPr>
            <p:ph idx="1"/>
          </p:nvPr>
        </p:nvSpPr>
        <p:spPr/>
        <p:txBody>
          <a:bodyPr>
            <a:normAutofit/>
          </a:bodyPr>
          <a:lstStyle/>
          <a:p>
            <a:r>
              <a:rPr lang="en-US" sz="2000" smtClean="0"/>
              <a:t>Important methods:</a:t>
            </a:r>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11</a:t>
            </a:fld>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3363840022"/>
              </p:ext>
            </p:extLst>
          </p:nvPr>
        </p:nvGraphicFramePr>
        <p:xfrm>
          <a:off x="191411" y="1190602"/>
          <a:ext cx="8714050" cy="5292090"/>
        </p:xfrm>
        <a:graphic>
          <a:graphicData uri="http://schemas.openxmlformats.org/drawingml/2006/table">
            <a:tbl>
              <a:tblPr firstRow="1" firstCol="1" bandRow="1"/>
              <a:tblGrid>
                <a:gridCol w="555721">
                  <a:extLst>
                    <a:ext uri="{9D8B030D-6E8A-4147-A177-3AD203B41FA5}">
                      <a16:colId xmlns:a16="http://schemas.microsoft.com/office/drawing/2014/main" val="20000"/>
                    </a:ext>
                  </a:extLst>
                </a:gridCol>
                <a:gridCol w="8158329">
                  <a:extLst>
                    <a:ext uri="{9D8B030D-6E8A-4147-A177-3AD203B41FA5}">
                      <a16:colId xmlns:a16="http://schemas.microsoft.com/office/drawing/2014/main" val="20001"/>
                    </a:ext>
                  </a:extLst>
                </a:gridCol>
              </a:tblGrid>
              <a:tr h="327545">
                <a:tc>
                  <a:txBody>
                    <a:bodyPr/>
                    <a:lstStyle/>
                    <a:p>
                      <a:pPr algn="ctr">
                        <a:lnSpc>
                          <a:spcPct val="114000"/>
                        </a:lnSpc>
                        <a:spcAft>
                          <a:spcPts val="0"/>
                        </a:spcAft>
                      </a:pPr>
                      <a:r>
                        <a:rPr lang="en-US" sz="1400" b="1" smtClean="0">
                          <a:solidFill>
                            <a:srgbClr val="313131"/>
                          </a:solidFill>
                          <a:effectLst/>
                          <a:latin typeface="Arial" panose="020B0604020202020204" pitchFamily="34" charset="0"/>
                          <a:ea typeface="Times New Roman"/>
                          <a:cs typeface="Arial" panose="020B0604020202020204" pitchFamily="34" charset="0"/>
                        </a:rPr>
                        <a:t>No</a:t>
                      </a:r>
                      <a:r>
                        <a:rPr lang="en-US" sz="1400" b="1">
                          <a:solidFill>
                            <a:srgbClr val="313131"/>
                          </a:solidFill>
                          <a:effectLst/>
                          <a:latin typeface="Arial" panose="020B0604020202020204" pitchFamily="34" charset="0"/>
                          <a:ea typeface="Times New Roman"/>
                          <a:cs typeface="Arial" panose="020B0604020202020204" pitchFamily="34" charset="0"/>
                        </a:rPr>
                        <a:t>.</a:t>
                      </a:r>
                      <a:endParaRPr lang="en-US" sz="1400">
                        <a:effectLst/>
                        <a:latin typeface="Arial" panose="020B0604020202020204" pitchFamily="34" charset="0"/>
                        <a:ea typeface="Calibri"/>
                        <a:cs typeface="Arial" panose="020B0604020202020204" pitchFamily="34"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gn="ctr">
                        <a:lnSpc>
                          <a:spcPct val="114000"/>
                        </a:lnSpc>
                        <a:spcAft>
                          <a:spcPts val="0"/>
                        </a:spcAft>
                      </a:pPr>
                      <a:r>
                        <a:rPr lang="en-US" sz="1400" b="1">
                          <a:solidFill>
                            <a:srgbClr val="313131"/>
                          </a:solidFill>
                          <a:effectLst/>
                          <a:latin typeface="Arial" panose="020B0604020202020204" pitchFamily="34" charset="0"/>
                          <a:ea typeface="Times New Roman"/>
                          <a:cs typeface="Arial" panose="020B0604020202020204" pitchFamily="34" charset="0"/>
                        </a:rPr>
                        <a:t>Method &amp; Description</a:t>
                      </a:r>
                      <a:endParaRPr lang="en-US" sz="1400">
                        <a:effectLst/>
                        <a:latin typeface="Arial" panose="020B0604020202020204" pitchFamily="34" charset="0"/>
                        <a:ea typeface="Calibri"/>
                        <a:cs typeface="Arial" panose="020B0604020202020204" pitchFamily="34"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839183">
                <a:tc>
                  <a:txBody>
                    <a:bodyPr/>
                    <a:lstStyle/>
                    <a:p>
                      <a:pPr marL="0" indent="0" algn="ctr">
                        <a:lnSpc>
                          <a:spcPct val="114000"/>
                        </a:lnSpc>
                        <a:spcAft>
                          <a:spcPts val="0"/>
                        </a:spcAft>
                        <a:buFont typeface="+mj-lt"/>
                        <a:buNone/>
                      </a:pPr>
                      <a:r>
                        <a:rPr lang="en-US" sz="1400" smtClean="0">
                          <a:effectLst/>
                          <a:latin typeface="Arial" panose="020B0604020202020204" pitchFamily="34" charset="0"/>
                          <a:cs typeface="Arial" panose="020B0604020202020204" pitchFamily="34" charset="0"/>
                        </a:rPr>
                        <a:t>1</a:t>
                      </a:r>
                      <a:endParaRPr lang="en-US" sz="1400">
                        <a:effectLst/>
                        <a:latin typeface="Arial" panose="020B0604020202020204" pitchFamily="34" charset="0"/>
                        <a:cs typeface="Arial" panose="020B0604020202020204" pitchFamily="34"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14000"/>
                        </a:lnSpc>
                        <a:spcAft>
                          <a:spcPts val="0"/>
                        </a:spcAft>
                      </a:pPr>
                      <a:r>
                        <a:rPr lang="en-US" sz="1400" b="1" u="none" strike="noStrike">
                          <a:solidFill>
                            <a:schemeClr val="tx2">
                              <a:lumMod val="60000"/>
                              <a:lumOff val="40000"/>
                            </a:schemeClr>
                          </a:solidFill>
                          <a:effectLst/>
                          <a:latin typeface="Arial" panose="020B0604020202020204" pitchFamily="34" charset="0"/>
                          <a:ea typeface="Times New Roman"/>
                          <a:cs typeface="Arial" panose="020B0604020202020204" pitchFamily="34" charset="0"/>
                        </a:rPr>
                        <a:t>void close()</a:t>
                      </a:r>
                      <a:endParaRPr lang="en-US" sz="1400" b="1" u="none">
                        <a:solidFill>
                          <a:schemeClr val="tx2">
                            <a:lumMod val="60000"/>
                            <a:lumOff val="40000"/>
                          </a:schemeClr>
                        </a:solidFill>
                        <a:effectLst/>
                        <a:latin typeface="Arial" panose="020B0604020202020204" pitchFamily="34" charset="0"/>
                        <a:ea typeface="Calibri"/>
                        <a:cs typeface="Arial" panose="020B0604020202020204" pitchFamily="34" charset="0"/>
                      </a:endParaRPr>
                    </a:p>
                    <a:p>
                      <a:pPr marL="30480" marR="30480" algn="just">
                        <a:lnSpc>
                          <a:spcPct val="114000"/>
                        </a:lnSpc>
                        <a:spcAft>
                          <a:spcPts val="0"/>
                        </a:spcAft>
                      </a:pPr>
                      <a:r>
                        <a:rPr lang="en-US" sz="1400">
                          <a:solidFill>
                            <a:srgbClr val="000000"/>
                          </a:solidFill>
                          <a:effectLst/>
                          <a:latin typeface="Arial" panose="020B0604020202020204" pitchFamily="34" charset="0"/>
                          <a:ea typeface="Times New Roman"/>
                          <a:cs typeface="Arial" panose="020B0604020202020204" pitchFamily="34" charset="0"/>
                        </a:rPr>
                        <a:t>This method closes this file input stream and releases any system resources associated with the stream.</a:t>
                      </a:r>
                      <a:endParaRPr lang="en-US" sz="1400">
                        <a:effectLst/>
                        <a:latin typeface="Arial" panose="020B0604020202020204" pitchFamily="34" charset="0"/>
                        <a:ea typeface="Calibri"/>
                        <a:cs typeface="Arial" panose="020B0604020202020204" pitchFamily="34"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797103">
                <a:tc>
                  <a:txBody>
                    <a:bodyPr/>
                    <a:lstStyle/>
                    <a:p>
                      <a:pPr marL="0" lvl="0" indent="0" algn="ctr">
                        <a:lnSpc>
                          <a:spcPct val="114000"/>
                        </a:lnSpc>
                        <a:spcAft>
                          <a:spcPts val="0"/>
                        </a:spcAft>
                        <a:buFont typeface="+mj-lt"/>
                        <a:buNone/>
                      </a:pPr>
                      <a:r>
                        <a:rPr lang="en-US" sz="1400" smtClean="0">
                          <a:effectLst/>
                          <a:latin typeface="Arial" panose="020B0604020202020204" pitchFamily="34" charset="0"/>
                          <a:ea typeface="Calibri"/>
                          <a:cs typeface="Arial" panose="020B0604020202020204" pitchFamily="34" charset="0"/>
                        </a:rPr>
                        <a:t>2</a:t>
                      </a:r>
                      <a:endParaRPr lang="en-US" sz="1400">
                        <a:effectLst/>
                        <a:latin typeface="Arial" panose="020B0604020202020204" pitchFamily="34" charset="0"/>
                        <a:ea typeface="Calibri"/>
                        <a:cs typeface="Arial" panose="020B0604020202020204" pitchFamily="34"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14000"/>
                        </a:lnSpc>
                        <a:spcAft>
                          <a:spcPts val="0"/>
                        </a:spcAft>
                      </a:pPr>
                      <a:r>
                        <a:rPr lang="en-US" sz="1400" b="1" u="none">
                          <a:solidFill>
                            <a:schemeClr val="tx2">
                              <a:lumMod val="60000"/>
                              <a:lumOff val="40000"/>
                            </a:schemeClr>
                          </a:solidFill>
                          <a:effectLst/>
                          <a:latin typeface="Arial" panose="020B0604020202020204" pitchFamily="34" charset="0"/>
                          <a:ea typeface="Times New Roman"/>
                          <a:cs typeface="Arial" panose="020B0604020202020204" pitchFamily="34" charset="0"/>
                        </a:rPr>
                        <a:t>int read()</a:t>
                      </a:r>
                      <a:endParaRPr lang="en-US" sz="1400" b="1" u="none">
                        <a:solidFill>
                          <a:schemeClr val="tx2">
                            <a:lumMod val="60000"/>
                            <a:lumOff val="40000"/>
                          </a:schemeClr>
                        </a:solidFill>
                        <a:effectLst/>
                        <a:latin typeface="Arial" panose="020B0604020202020204" pitchFamily="34" charset="0"/>
                        <a:ea typeface="Calibri"/>
                        <a:cs typeface="Arial" panose="020B0604020202020204" pitchFamily="34" charset="0"/>
                      </a:endParaRPr>
                    </a:p>
                    <a:p>
                      <a:pPr>
                        <a:lnSpc>
                          <a:spcPct val="114000"/>
                        </a:lnSpc>
                        <a:spcAft>
                          <a:spcPts val="0"/>
                        </a:spcAft>
                      </a:pPr>
                      <a:r>
                        <a:rPr lang="en-US" sz="1400">
                          <a:solidFill>
                            <a:srgbClr val="313131"/>
                          </a:solidFill>
                          <a:effectLst/>
                          <a:latin typeface="Arial" panose="020B0604020202020204" pitchFamily="34" charset="0"/>
                          <a:ea typeface="Times New Roman"/>
                          <a:cs typeface="Arial" panose="020B0604020202020204" pitchFamily="34" charset="0"/>
                        </a:rPr>
                        <a:t>This method reads a byte of data from this input stream</a:t>
                      </a:r>
                      <a:r>
                        <a:rPr lang="en-US" sz="1400" smtClean="0">
                          <a:solidFill>
                            <a:srgbClr val="313131"/>
                          </a:solidFill>
                          <a:effectLst/>
                          <a:latin typeface="Arial" panose="020B0604020202020204" pitchFamily="34" charset="0"/>
                          <a:ea typeface="Times New Roman"/>
                          <a:cs typeface="Arial" panose="020B0604020202020204" pitchFamily="34" charset="0"/>
                        </a:rPr>
                        <a:t>.</a:t>
                      </a:r>
                    </a:p>
                    <a:p>
                      <a:pPr>
                        <a:lnSpc>
                          <a:spcPct val="114000"/>
                        </a:lnSpc>
                        <a:spcAft>
                          <a:spcPts val="0"/>
                        </a:spcAft>
                      </a:pPr>
                      <a:r>
                        <a:rPr lang="en-US" sz="1400" b="1" smtClean="0">
                          <a:effectLst/>
                          <a:latin typeface="Arial" panose="020B0604020202020204" pitchFamily="34" charset="0"/>
                          <a:ea typeface="Verdana" panose="020B0604030504040204" pitchFamily="34" charset="0"/>
                          <a:cs typeface="Arial" panose="020B0604020202020204" pitchFamily="34" charset="0"/>
                        </a:rPr>
                        <a:t>Returns</a:t>
                      </a:r>
                      <a:r>
                        <a:rPr lang="en-US" sz="1400" smtClean="0">
                          <a:effectLst/>
                          <a:latin typeface="Arial" panose="020B0604020202020204" pitchFamily="34" charset="0"/>
                          <a:ea typeface="Verdana" panose="020B0604030504040204" pitchFamily="34" charset="0"/>
                          <a:cs typeface="Arial" panose="020B0604020202020204" pitchFamily="34" charset="0"/>
                        </a:rPr>
                        <a:t>: the next byte of data, or -1 if the end of the file is reached.</a:t>
                      </a:r>
                      <a:endParaRPr lang="en-US" sz="1400">
                        <a:effectLst/>
                        <a:latin typeface="Arial" panose="020B0604020202020204" pitchFamily="34" charset="0"/>
                        <a:ea typeface="Verdana" panose="020B0604030504040204" pitchFamily="34" charset="0"/>
                        <a:cs typeface="Arial" panose="020B0604020202020204" pitchFamily="34"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961320">
                <a:tc>
                  <a:txBody>
                    <a:bodyPr/>
                    <a:lstStyle/>
                    <a:p>
                      <a:pPr marL="0" lvl="0" indent="0" algn="ctr">
                        <a:lnSpc>
                          <a:spcPct val="114000"/>
                        </a:lnSpc>
                        <a:spcAft>
                          <a:spcPts val="0"/>
                        </a:spcAft>
                        <a:buFont typeface="+mj-lt"/>
                        <a:buNone/>
                      </a:pPr>
                      <a:r>
                        <a:rPr lang="en-US" sz="1400" smtClean="0">
                          <a:solidFill>
                            <a:srgbClr val="313131"/>
                          </a:solidFill>
                          <a:effectLst/>
                          <a:latin typeface="Arial" panose="020B0604020202020204" pitchFamily="34" charset="0"/>
                          <a:ea typeface="Times New Roman"/>
                          <a:cs typeface="Arial" panose="020B0604020202020204" pitchFamily="34" charset="0"/>
                        </a:rPr>
                        <a:t>3</a:t>
                      </a:r>
                      <a:r>
                        <a:rPr lang="en-US" sz="1400">
                          <a:solidFill>
                            <a:srgbClr val="313131"/>
                          </a:solidFill>
                          <a:effectLst/>
                          <a:latin typeface="Arial" panose="020B0604020202020204" pitchFamily="34" charset="0"/>
                          <a:ea typeface="Times New Roman"/>
                          <a:cs typeface="Arial" panose="020B0604020202020204" pitchFamily="34" charset="0"/>
                        </a:rPr>
                        <a:t> </a:t>
                      </a:r>
                      <a:endParaRPr lang="en-US" sz="1400">
                        <a:effectLst/>
                        <a:latin typeface="Arial" panose="020B0604020202020204" pitchFamily="34" charset="0"/>
                        <a:ea typeface="Calibri"/>
                        <a:cs typeface="Arial" panose="020B0604020202020204" pitchFamily="34"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14000"/>
                        </a:lnSpc>
                        <a:spcAft>
                          <a:spcPts val="0"/>
                        </a:spcAft>
                      </a:pPr>
                      <a:r>
                        <a:rPr lang="en-US" sz="1400" b="1" u="none">
                          <a:solidFill>
                            <a:schemeClr val="tx2">
                              <a:lumMod val="60000"/>
                              <a:lumOff val="40000"/>
                            </a:schemeClr>
                          </a:solidFill>
                          <a:effectLst/>
                          <a:latin typeface="Arial" panose="020B0604020202020204" pitchFamily="34" charset="0"/>
                          <a:ea typeface="Times New Roman"/>
                          <a:cs typeface="Arial" panose="020B0604020202020204" pitchFamily="34" charset="0"/>
                        </a:rPr>
                        <a:t>int read(byte[] b)</a:t>
                      </a:r>
                      <a:endParaRPr lang="en-US" sz="1400" b="1" u="none">
                        <a:solidFill>
                          <a:schemeClr val="tx2">
                            <a:lumMod val="60000"/>
                            <a:lumOff val="40000"/>
                          </a:schemeClr>
                        </a:solidFill>
                        <a:effectLst/>
                        <a:latin typeface="Arial" panose="020B0604020202020204" pitchFamily="34" charset="0"/>
                        <a:ea typeface="Calibri"/>
                        <a:cs typeface="Arial" panose="020B0604020202020204" pitchFamily="34" charset="0"/>
                      </a:endParaRPr>
                    </a:p>
                    <a:p>
                      <a:pPr>
                        <a:lnSpc>
                          <a:spcPct val="114000"/>
                        </a:lnSpc>
                        <a:spcAft>
                          <a:spcPts val="0"/>
                        </a:spcAft>
                      </a:pPr>
                      <a:r>
                        <a:rPr lang="en-US" sz="1400">
                          <a:solidFill>
                            <a:srgbClr val="313131"/>
                          </a:solidFill>
                          <a:effectLst/>
                          <a:latin typeface="Arial" panose="020B0604020202020204" pitchFamily="34" charset="0"/>
                          <a:ea typeface="Times New Roman"/>
                          <a:cs typeface="Arial" panose="020B0604020202020204" pitchFamily="34" charset="0"/>
                        </a:rPr>
                        <a:t>This method reads up to b.length bytes of data from this input stream into an array of bytes</a:t>
                      </a:r>
                      <a:r>
                        <a:rPr lang="en-US" sz="1400" smtClean="0">
                          <a:solidFill>
                            <a:srgbClr val="313131"/>
                          </a:solidFill>
                          <a:effectLst/>
                          <a:latin typeface="Arial" panose="020B0604020202020204" pitchFamily="34" charset="0"/>
                          <a:ea typeface="Times New Roman"/>
                          <a:cs typeface="Arial" panose="020B0604020202020204" pitchFamily="34" charset="0"/>
                        </a:rPr>
                        <a:t>.</a:t>
                      </a:r>
                    </a:p>
                    <a:p>
                      <a:pPr algn="just">
                        <a:lnSpc>
                          <a:spcPct val="114000"/>
                        </a:lnSpc>
                        <a:spcAft>
                          <a:spcPts val="0"/>
                        </a:spcAft>
                      </a:pPr>
                      <a:r>
                        <a:rPr lang="en-US" sz="1400" b="1" smtClean="0">
                          <a:effectLst/>
                          <a:latin typeface="Arial" panose="020B0604020202020204" pitchFamily="34" charset="0"/>
                          <a:ea typeface="Verdana" panose="020B0604030504040204" pitchFamily="34" charset="0"/>
                          <a:cs typeface="Arial" panose="020B0604020202020204" pitchFamily="34" charset="0"/>
                        </a:rPr>
                        <a:t>Parameters: </a:t>
                      </a:r>
                      <a:r>
                        <a:rPr lang="en-US" sz="1400" smtClean="0">
                          <a:latin typeface="Arial" panose="020B0604020202020204" pitchFamily="34" charset="0"/>
                          <a:ea typeface="Verdana" panose="020B0604030504040204" pitchFamily="34" charset="0"/>
                          <a:cs typeface="Arial" panose="020B0604020202020204" pitchFamily="34" charset="0"/>
                        </a:rPr>
                        <a:t>b - the buffer into which the data is read. </a:t>
                      </a:r>
                    </a:p>
                    <a:p>
                      <a:pPr algn="just">
                        <a:lnSpc>
                          <a:spcPct val="114000"/>
                        </a:lnSpc>
                        <a:spcAft>
                          <a:spcPts val="0"/>
                        </a:spcAft>
                      </a:pPr>
                      <a:r>
                        <a:rPr lang="en-US" sz="1400" b="1" smtClean="0">
                          <a:latin typeface="Arial" panose="020B0604020202020204" pitchFamily="34" charset="0"/>
                          <a:ea typeface="Verdana" panose="020B0604030504040204" pitchFamily="34" charset="0"/>
                          <a:cs typeface="Arial" panose="020B0604020202020204" pitchFamily="34" charset="0"/>
                        </a:rPr>
                        <a:t>Returns</a:t>
                      </a:r>
                      <a:r>
                        <a:rPr lang="en-US" sz="1400" smtClean="0">
                          <a:latin typeface="Arial" panose="020B0604020202020204" pitchFamily="34" charset="0"/>
                          <a:ea typeface="Verdana" panose="020B0604030504040204" pitchFamily="34" charset="0"/>
                          <a:cs typeface="Arial" panose="020B0604020202020204" pitchFamily="34" charset="0"/>
                        </a:rPr>
                        <a:t>: the total number of bytes read into the buffer, or -1.</a:t>
                      </a:r>
                      <a:endParaRPr lang="en-US" sz="1400">
                        <a:effectLst/>
                        <a:latin typeface="Arial" panose="020B0604020202020204" pitchFamily="34" charset="0"/>
                        <a:ea typeface="Verdana" panose="020B0604030504040204" pitchFamily="34" charset="0"/>
                        <a:cs typeface="Arial" panose="020B0604020202020204" pitchFamily="34"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lvl="0" indent="0" algn="ctr">
                        <a:lnSpc>
                          <a:spcPct val="114000"/>
                        </a:lnSpc>
                        <a:spcAft>
                          <a:spcPts val="0"/>
                        </a:spcAft>
                        <a:buFont typeface="+mj-lt"/>
                        <a:buNone/>
                      </a:pPr>
                      <a:r>
                        <a:rPr lang="en-US" sz="1400" smtClean="0">
                          <a:solidFill>
                            <a:srgbClr val="313131"/>
                          </a:solidFill>
                          <a:effectLst/>
                          <a:latin typeface="Arial" panose="020B0604020202020204" pitchFamily="34" charset="0"/>
                          <a:ea typeface="Times New Roman"/>
                          <a:cs typeface="Arial" panose="020B0604020202020204" pitchFamily="34" charset="0"/>
                        </a:rPr>
                        <a:t>4</a:t>
                      </a:r>
                      <a:r>
                        <a:rPr lang="en-US" sz="1400">
                          <a:solidFill>
                            <a:srgbClr val="313131"/>
                          </a:solidFill>
                          <a:effectLst/>
                          <a:latin typeface="Arial" panose="020B0604020202020204" pitchFamily="34" charset="0"/>
                          <a:ea typeface="Times New Roman"/>
                          <a:cs typeface="Arial" panose="020B0604020202020204" pitchFamily="34" charset="0"/>
                        </a:rPr>
                        <a:t> </a:t>
                      </a:r>
                      <a:endParaRPr lang="en-US" sz="1400">
                        <a:effectLst/>
                        <a:latin typeface="Arial" panose="020B0604020202020204" pitchFamily="34" charset="0"/>
                        <a:ea typeface="Calibri"/>
                        <a:cs typeface="Arial" panose="020B0604020202020204" pitchFamily="34"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nSpc>
                          <a:spcPct val="114000"/>
                        </a:lnSpc>
                        <a:spcAft>
                          <a:spcPts val="0"/>
                        </a:spcAft>
                      </a:pPr>
                      <a:r>
                        <a:rPr lang="en-US" sz="1400" b="1" u="none">
                          <a:solidFill>
                            <a:schemeClr val="tx2">
                              <a:lumMod val="60000"/>
                              <a:lumOff val="40000"/>
                            </a:schemeClr>
                          </a:solidFill>
                          <a:effectLst/>
                          <a:latin typeface="Arial" panose="020B0604020202020204" pitchFamily="34" charset="0"/>
                          <a:ea typeface="Times New Roman"/>
                          <a:cs typeface="Arial" panose="020B0604020202020204" pitchFamily="34" charset="0"/>
                        </a:rPr>
                        <a:t>int read(byte[] b, int off, int len)</a:t>
                      </a:r>
                      <a:endParaRPr lang="en-US" sz="1400" b="1" u="none">
                        <a:solidFill>
                          <a:schemeClr val="tx2">
                            <a:lumMod val="60000"/>
                            <a:lumOff val="40000"/>
                          </a:schemeClr>
                        </a:solidFill>
                        <a:effectLst/>
                        <a:latin typeface="Arial" panose="020B0604020202020204" pitchFamily="34" charset="0"/>
                        <a:ea typeface="Calibri"/>
                        <a:cs typeface="Arial" panose="020B0604020202020204" pitchFamily="34" charset="0"/>
                      </a:endParaRPr>
                    </a:p>
                    <a:p>
                      <a:pPr>
                        <a:lnSpc>
                          <a:spcPct val="114000"/>
                        </a:lnSpc>
                        <a:spcAft>
                          <a:spcPts val="0"/>
                        </a:spcAft>
                      </a:pPr>
                      <a:r>
                        <a:rPr lang="en-US" sz="1400">
                          <a:solidFill>
                            <a:srgbClr val="313131"/>
                          </a:solidFill>
                          <a:effectLst/>
                          <a:latin typeface="Arial" panose="020B0604020202020204" pitchFamily="34" charset="0"/>
                          <a:ea typeface="Times New Roman"/>
                          <a:cs typeface="Arial" panose="020B0604020202020204" pitchFamily="34" charset="0"/>
                        </a:rPr>
                        <a:t>This method reads up to len bytes of data from this input stream into an array of bytes</a:t>
                      </a:r>
                      <a:r>
                        <a:rPr lang="en-US" sz="1400" smtClean="0">
                          <a:solidFill>
                            <a:srgbClr val="313131"/>
                          </a:solidFill>
                          <a:effectLst/>
                          <a:latin typeface="Arial" panose="020B0604020202020204" pitchFamily="34" charset="0"/>
                          <a:ea typeface="Times New Roman"/>
                          <a:cs typeface="Arial" panose="020B0604020202020204" pitchFamily="34" charset="0"/>
                        </a:rPr>
                        <a:t>.</a:t>
                      </a:r>
                    </a:p>
                    <a:p>
                      <a:pPr algn="just">
                        <a:lnSpc>
                          <a:spcPct val="114000"/>
                        </a:lnSpc>
                        <a:spcAft>
                          <a:spcPts val="0"/>
                        </a:spcAft>
                      </a:pPr>
                      <a:r>
                        <a:rPr lang="en-US" sz="1400" b="1" smtClean="0">
                          <a:effectLst/>
                          <a:latin typeface="Arial" panose="020B0604020202020204" pitchFamily="34" charset="0"/>
                          <a:ea typeface="Verdana" panose="020B0604030504040204" pitchFamily="34" charset="0"/>
                          <a:cs typeface="Arial" panose="020B0604020202020204" pitchFamily="34" charset="0"/>
                        </a:rPr>
                        <a:t>Parameters: </a:t>
                      </a:r>
                      <a:r>
                        <a:rPr lang="en-US" sz="1400" smtClean="0">
                          <a:latin typeface="Arial" panose="020B0604020202020204" pitchFamily="34" charset="0"/>
                          <a:ea typeface="Verdana" panose="020B0604030504040204" pitchFamily="34" charset="0"/>
                          <a:cs typeface="Arial" panose="020B0604020202020204" pitchFamily="34" charset="0"/>
                        </a:rPr>
                        <a:t>b - the buffer into which the data is read. off - the start offset in the destination array b len - the maximum number of bytes read. </a:t>
                      </a:r>
                    </a:p>
                    <a:p>
                      <a:pPr algn="just">
                        <a:lnSpc>
                          <a:spcPct val="114000"/>
                        </a:lnSpc>
                        <a:spcAft>
                          <a:spcPts val="0"/>
                        </a:spcAft>
                      </a:pPr>
                      <a:r>
                        <a:rPr lang="en-US" sz="1400" b="1" smtClean="0">
                          <a:effectLst/>
                          <a:latin typeface="Arial" panose="020B0604020202020204" pitchFamily="34" charset="0"/>
                          <a:ea typeface="Verdana" panose="020B0604030504040204" pitchFamily="34" charset="0"/>
                          <a:cs typeface="Arial" panose="020B0604020202020204" pitchFamily="34" charset="0"/>
                        </a:rPr>
                        <a:t>Returns: </a:t>
                      </a:r>
                      <a:r>
                        <a:rPr lang="en-US" sz="1400" smtClean="0">
                          <a:latin typeface="Arial" panose="020B0604020202020204" pitchFamily="34" charset="0"/>
                          <a:ea typeface="Verdana" panose="020B0604030504040204" pitchFamily="34" charset="0"/>
                          <a:cs typeface="Arial" panose="020B0604020202020204" pitchFamily="34" charset="0"/>
                        </a:rPr>
                        <a:t>the total number of bytes read into the buffer, or -1 </a:t>
                      </a:r>
                      <a:endParaRPr lang="en-US" sz="1400">
                        <a:effectLst/>
                        <a:latin typeface="Arial" panose="020B0604020202020204" pitchFamily="34" charset="0"/>
                        <a:ea typeface="Verdana" panose="020B0604030504040204" pitchFamily="34" charset="0"/>
                        <a:cs typeface="Arial" panose="020B0604020202020204" pitchFamily="34"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lvl="0" indent="0" algn="ctr">
                        <a:lnSpc>
                          <a:spcPct val="114000"/>
                        </a:lnSpc>
                        <a:spcAft>
                          <a:spcPts val="0"/>
                        </a:spcAft>
                        <a:buFont typeface="+mj-lt"/>
                        <a:buNone/>
                      </a:pPr>
                      <a:r>
                        <a:rPr lang="en-GB" sz="1400" smtClean="0">
                          <a:effectLst/>
                          <a:latin typeface="Arial" panose="020B0604020202020204" pitchFamily="34" charset="0"/>
                          <a:ea typeface="Calibri"/>
                          <a:cs typeface="Arial" panose="020B0604020202020204" pitchFamily="34" charset="0"/>
                        </a:rPr>
                        <a:t>5</a:t>
                      </a:r>
                      <a:endParaRPr lang="en-US" sz="1400">
                        <a:effectLst/>
                        <a:latin typeface="Arial" panose="020B0604020202020204" pitchFamily="34" charset="0"/>
                        <a:ea typeface="Calibri"/>
                        <a:cs typeface="Arial" panose="020B0604020202020204" pitchFamily="34"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a:lnSpc>
                          <a:spcPct val="114000"/>
                        </a:lnSpc>
                        <a:spcAft>
                          <a:spcPts val="0"/>
                        </a:spcAft>
                      </a:pPr>
                      <a:r>
                        <a:rPr lang="en-US" sz="1400" b="1" smtClean="0">
                          <a:solidFill>
                            <a:schemeClr val="tx2">
                              <a:lumMod val="60000"/>
                              <a:lumOff val="40000"/>
                            </a:schemeClr>
                          </a:solidFill>
                          <a:effectLst/>
                          <a:latin typeface="Arial" panose="020B0604020202020204" pitchFamily="34" charset="0"/>
                          <a:ea typeface="Verdana" panose="020B0604030504040204" pitchFamily="34" charset="0"/>
                          <a:cs typeface="Arial" panose="020B0604020202020204" pitchFamily="34" charset="0"/>
                        </a:rPr>
                        <a:t>long skip(long x)</a:t>
                      </a:r>
                    </a:p>
                    <a:p>
                      <a:pPr algn="just">
                        <a:lnSpc>
                          <a:spcPct val="114000"/>
                        </a:lnSpc>
                        <a:spcAft>
                          <a:spcPts val="0"/>
                        </a:spcAft>
                      </a:pPr>
                      <a:r>
                        <a:rPr lang="en-GB" sz="1400" smtClean="0">
                          <a:effectLst/>
                          <a:latin typeface="Arial" panose="020B0604020202020204" pitchFamily="34" charset="0"/>
                          <a:ea typeface="Verdana" panose="020B0604030504040204" pitchFamily="34" charset="0"/>
                          <a:cs typeface="Arial" panose="020B0604020202020204" pitchFamily="34" charset="0"/>
                        </a:rPr>
                        <a:t>It is used to skip over and discards x bytes of data from the input stream.</a:t>
                      </a:r>
                      <a:endParaRPr lang="en-US" sz="1400">
                        <a:effectLst/>
                        <a:latin typeface="Arial" panose="020B0604020202020204" pitchFamily="34" charset="0"/>
                        <a:ea typeface="Verdana" panose="020B0604030504040204" pitchFamily="34" charset="0"/>
                        <a:cs typeface="Arial" panose="020B0604020202020204" pitchFamily="34"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4509774"/>
                  </a:ext>
                </a:extLst>
              </a:tr>
            </a:tbl>
          </a:graphicData>
        </a:graphic>
      </p:graphicFrame>
    </p:spTree>
    <p:extLst>
      <p:ext uri="{BB962C8B-B14F-4D97-AF65-F5344CB8AC3E}">
        <p14:creationId xmlns:p14="http://schemas.microsoft.com/office/powerpoint/2010/main" val="2726891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FileInputStream class</a:t>
            </a:r>
          </a:p>
        </p:txBody>
      </p:sp>
      <p:sp>
        <p:nvSpPr>
          <p:cNvPr id="3" name="Content Placeholder 2"/>
          <p:cNvSpPr>
            <a:spLocks noGrp="1"/>
          </p:cNvSpPr>
          <p:nvPr>
            <p:ph idx="1"/>
          </p:nvPr>
        </p:nvSpPr>
        <p:spPr/>
        <p:txBody>
          <a:bodyPr>
            <a:normAutofit/>
          </a:bodyPr>
          <a:lstStyle/>
          <a:p>
            <a:r>
              <a:rPr lang="en-US" sz="1800" smtClean="0"/>
              <a:t>Important methods:</a:t>
            </a:r>
          </a:p>
          <a:p>
            <a:endParaRPr lang="en-US" sz="1800"/>
          </a:p>
          <a:p>
            <a:endParaRPr lang="en-US" sz="1800" smtClean="0"/>
          </a:p>
          <a:p>
            <a:endParaRPr lang="en-US" sz="1800"/>
          </a:p>
          <a:p>
            <a:endParaRPr lang="en-US" sz="1800" smtClean="0"/>
          </a:p>
          <a:p>
            <a:r>
              <a:rPr lang="en-US" sz="1800" b="1" smtClean="0"/>
              <a:t>Example</a:t>
            </a:r>
            <a:r>
              <a:rPr lang="en-US" sz="1800" smtClean="0"/>
              <a:t>:</a:t>
            </a:r>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12</a:t>
            </a:fld>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3750028527"/>
              </p:ext>
            </p:extLst>
          </p:nvPr>
        </p:nvGraphicFramePr>
        <p:xfrm>
          <a:off x="325226" y="1194716"/>
          <a:ext cx="8714050" cy="1188085"/>
        </p:xfrm>
        <a:graphic>
          <a:graphicData uri="http://schemas.openxmlformats.org/drawingml/2006/table">
            <a:tbl>
              <a:tblPr firstRow="1" firstCol="1" bandRow="1"/>
              <a:tblGrid>
                <a:gridCol w="661657">
                  <a:extLst>
                    <a:ext uri="{9D8B030D-6E8A-4147-A177-3AD203B41FA5}">
                      <a16:colId xmlns:a16="http://schemas.microsoft.com/office/drawing/2014/main" val="20000"/>
                    </a:ext>
                  </a:extLst>
                </a:gridCol>
                <a:gridCol w="8052393">
                  <a:extLst>
                    <a:ext uri="{9D8B030D-6E8A-4147-A177-3AD203B41FA5}">
                      <a16:colId xmlns:a16="http://schemas.microsoft.com/office/drawing/2014/main" val="20001"/>
                    </a:ext>
                  </a:extLst>
                </a:gridCol>
              </a:tblGrid>
              <a:tr h="327545">
                <a:tc>
                  <a:txBody>
                    <a:bodyPr/>
                    <a:lstStyle/>
                    <a:p>
                      <a:pPr algn="ctr">
                        <a:lnSpc>
                          <a:spcPct val="114000"/>
                        </a:lnSpc>
                        <a:spcAft>
                          <a:spcPts val="0"/>
                        </a:spcAft>
                      </a:pPr>
                      <a:r>
                        <a:rPr lang="en-US" sz="1400" b="1" smtClean="0">
                          <a:solidFill>
                            <a:srgbClr val="313131"/>
                          </a:solidFill>
                          <a:effectLst/>
                          <a:latin typeface="Arial" panose="020B0604020202020204" pitchFamily="34" charset="0"/>
                          <a:ea typeface="Verdana" panose="020B0604030504040204" pitchFamily="34" charset="0"/>
                          <a:cs typeface="Arial" panose="020B0604020202020204" pitchFamily="34" charset="0"/>
                        </a:rPr>
                        <a:t>No</a:t>
                      </a:r>
                      <a:r>
                        <a:rPr lang="en-US" sz="1400" b="1">
                          <a:solidFill>
                            <a:srgbClr val="313131"/>
                          </a:solidFill>
                          <a:effectLst/>
                          <a:latin typeface="Arial" panose="020B0604020202020204" pitchFamily="34" charset="0"/>
                          <a:ea typeface="Verdana" panose="020B0604030504040204" pitchFamily="34" charset="0"/>
                          <a:cs typeface="Arial" panose="020B0604020202020204" pitchFamily="34" charset="0"/>
                        </a:rPr>
                        <a:t>.</a:t>
                      </a:r>
                      <a:endParaRPr lang="en-US" sz="1400">
                        <a:effectLst/>
                        <a:latin typeface="Arial" panose="020B0604020202020204" pitchFamily="34" charset="0"/>
                        <a:ea typeface="Verdana" panose="020B0604030504040204" pitchFamily="34" charset="0"/>
                        <a:cs typeface="Arial" panose="020B0604020202020204" pitchFamily="34"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gn="ctr">
                        <a:lnSpc>
                          <a:spcPct val="114000"/>
                        </a:lnSpc>
                        <a:spcAft>
                          <a:spcPts val="0"/>
                        </a:spcAft>
                      </a:pPr>
                      <a:r>
                        <a:rPr lang="en-US" sz="1400" b="1">
                          <a:solidFill>
                            <a:srgbClr val="313131"/>
                          </a:solidFill>
                          <a:effectLst/>
                          <a:latin typeface="Arial" panose="020B0604020202020204" pitchFamily="34" charset="0"/>
                          <a:ea typeface="Verdana" panose="020B0604030504040204" pitchFamily="34" charset="0"/>
                          <a:cs typeface="Arial" panose="020B0604020202020204" pitchFamily="34" charset="0"/>
                        </a:rPr>
                        <a:t>Method &amp; Description</a:t>
                      </a:r>
                      <a:endParaRPr lang="en-US" sz="1400">
                        <a:effectLst/>
                        <a:latin typeface="Arial" panose="020B0604020202020204" pitchFamily="34" charset="0"/>
                        <a:ea typeface="Verdana" panose="020B0604030504040204" pitchFamily="34" charset="0"/>
                        <a:cs typeface="Arial" panose="020B0604020202020204" pitchFamily="34"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784451">
                <a:tc>
                  <a:txBody>
                    <a:bodyPr/>
                    <a:lstStyle/>
                    <a:p>
                      <a:pPr algn="ctr" fontAlgn="t"/>
                      <a:r>
                        <a:rPr lang="en-GB" sz="1400" smtClean="0">
                          <a:effectLst/>
                          <a:latin typeface="Arial" panose="020B0604020202020204" pitchFamily="34" charset="0"/>
                          <a:ea typeface="Verdana" panose="020B0604030504040204" pitchFamily="34" charset="0"/>
                          <a:cs typeface="Arial" panose="020B0604020202020204" pitchFamily="34" charset="0"/>
                        </a:rPr>
                        <a:t>6</a:t>
                      </a:r>
                      <a:endParaRPr lang="en-US" sz="1400">
                        <a:effectLst/>
                        <a:latin typeface="Arial" panose="020B0604020202020204" pitchFamily="34" charset="0"/>
                        <a:ea typeface="Verdana" panose="020B0604030504040204" pitchFamily="34" charset="0"/>
                        <a:cs typeface="Arial" panose="020B0604020202020204" pitchFamily="34" charset="0"/>
                      </a:endParaRP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algn="just" fontAlgn="t"/>
                      <a:r>
                        <a:rPr lang="en-US" sz="1400" b="1" u="none" strike="noStrike">
                          <a:solidFill>
                            <a:schemeClr val="tx2">
                              <a:lumMod val="60000"/>
                              <a:lumOff val="40000"/>
                            </a:schemeClr>
                          </a:solidFill>
                          <a:effectLst/>
                          <a:latin typeface="Arial" panose="020B0604020202020204" pitchFamily="34" charset="0"/>
                          <a:ea typeface="Verdana" panose="020B0604030504040204" pitchFamily="34" charset="0"/>
                          <a:cs typeface="Arial" panose="020B0604020202020204" pitchFamily="34" charset="0"/>
                        </a:rPr>
                        <a:t>int available</a:t>
                      </a:r>
                      <a:r>
                        <a:rPr lang="en-US" sz="1400" b="1" u="none" strike="noStrike" smtClean="0">
                          <a:solidFill>
                            <a:schemeClr val="tx2">
                              <a:lumMod val="60000"/>
                              <a:lumOff val="40000"/>
                            </a:schemeClr>
                          </a:solidFill>
                          <a:effectLst/>
                          <a:latin typeface="Arial" panose="020B0604020202020204" pitchFamily="34" charset="0"/>
                          <a:ea typeface="Verdana" panose="020B0604030504040204" pitchFamily="34" charset="0"/>
                          <a:cs typeface="Arial" panose="020B0604020202020204" pitchFamily="34" charset="0"/>
                        </a:rPr>
                        <a:t>(): </a:t>
                      </a:r>
                      <a:r>
                        <a:rPr lang="en-US" sz="1400" smtClean="0">
                          <a:solidFill>
                            <a:srgbClr val="000000"/>
                          </a:solidFill>
                          <a:effectLst/>
                          <a:latin typeface="Arial" panose="020B0604020202020204" pitchFamily="34" charset="0"/>
                          <a:ea typeface="Verdana" panose="020B0604030504040204" pitchFamily="34" charset="0"/>
                          <a:cs typeface="Arial" panose="020B0604020202020204" pitchFamily="34" charset="0"/>
                        </a:rPr>
                        <a:t>This </a:t>
                      </a:r>
                      <a:r>
                        <a:rPr lang="en-US" sz="1400">
                          <a:solidFill>
                            <a:srgbClr val="000000"/>
                          </a:solidFill>
                          <a:effectLst/>
                          <a:latin typeface="Arial" panose="020B0604020202020204" pitchFamily="34" charset="0"/>
                          <a:ea typeface="Verdana" panose="020B0604030504040204" pitchFamily="34" charset="0"/>
                          <a:cs typeface="Arial" panose="020B0604020202020204" pitchFamily="34" charset="0"/>
                        </a:rPr>
                        <a:t>method returns an estimate of the number of remaining bytes that can be read (or skipped over) from this input stream without blocking by the next invocation of a method for this input stream.</a:t>
                      </a:r>
                    </a:p>
                  </a:txBody>
                  <a:tcPr marL="76200" marR="762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7" name="Rectangle 6"/>
          <p:cNvSpPr/>
          <p:nvPr/>
        </p:nvSpPr>
        <p:spPr>
          <a:xfrm>
            <a:off x="964580" y="2798950"/>
            <a:ext cx="7940882" cy="3631763"/>
          </a:xfrm>
          <a:prstGeom prst="rect">
            <a:avLst/>
          </a:prstGeom>
          <a:solidFill>
            <a:schemeClr val="bg1">
              <a:lumMod val="95000"/>
            </a:schemeClr>
          </a:solidFill>
        </p:spPr>
        <p:txBody>
          <a:bodyPr wrap="square">
            <a:spAutoFit/>
          </a:bodyPr>
          <a:lstStyle/>
          <a:p>
            <a:r>
              <a:rPr lang="en-US" sz="1000" b="1">
                <a:solidFill>
                  <a:srgbClr val="7F0055"/>
                </a:solidFill>
                <a:latin typeface="Consolas"/>
              </a:rPr>
              <a:t>public</a:t>
            </a:r>
            <a:r>
              <a:rPr lang="en-US" sz="1000" b="1">
                <a:solidFill>
                  <a:srgbClr val="000000"/>
                </a:solidFill>
                <a:latin typeface="Consolas"/>
              </a:rPr>
              <a:t> </a:t>
            </a:r>
            <a:r>
              <a:rPr lang="en-US" sz="1000" b="1">
                <a:solidFill>
                  <a:srgbClr val="7F0055"/>
                </a:solidFill>
                <a:latin typeface="Consolas"/>
              </a:rPr>
              <a:t>class</a:t>
            </a:r>
            <a:r>
              <a:rPr lang="en-US" sz="1000" b="1">
                <a:solidFill>
                  <a:srgbClr val="000000"/>
                </a:solidFill>
                <a:latin typeface="Consolas"/>
              </a:rPr>
              <a:t> ReadFile {</a:t>
            </a:r>
          </a:p>
          <a:p>
            <a:r>
              <a:rPr lang="en-US" sz="1000">
                <a:solidFill>
                  <a:srgbClr val="000000"/>
                </a:solidFill>
                <a:latin typeface="Consolas"/>
              </a:rPr>
              <a:t>  </a:t>
            </a:r>
            <a:r>
              <a:rPr lang="en-US" sz="1000" b="1">
                <a:solidFill>
                  <a:srgbClr val="7F0055"/>
                </a:solidFill>
                <a:latin typeface="Consolas"/>
              </a:rPr>
              <a:t>public</a:t>
            </a:r>
            <a:r>
              <a:rPr lang="en-US" sz="1000" b="1">
                <a:solidFill>
                  <a:srgbClr val="000000"/>
                </a:solidFill>
                <a:latin typeface="Consolas"/>
              </a:rPr>
              <a:t> </a:t>
            </a:r>
            <a:r>
              <a:rPr lang="en-US" sz="1000" b="1">
                <a:solidFill>
                  <a:srgbClr val="7F0055"/>
                </a:solidFill>
                <a:latin typeface="Consolas"/>
              </a:rPr>
              <a:t>static</a:t>
            </a:r>
            <a:r>
              <a:rPr lang="en-US" sz="1000" b="1">
                <a:solidFill>
                  <a:srgbClr val="000000"/>
                </a:solidFill>
                <a:latin typeface="Consolas"/>
              </a:rPr>
              <a:t> </a:t>
            </a:r>
            <a:r>
              <a:rPr lang="en-US" sz="1000" b="1">
                <a:solidFill>
                  <a:srgbClr val="7F0055"/>
                </a:solidFill>
                <a:latin typeface="Consolas"/>
              </a:rPr>
              <a:t>void</a:t>
            </a:r>
            <a:r>
              <a:rPr lang="en-US" sz="1000" b="1">
                <a:solidFill>
                  <a:srgbClr val="000000"/>
                </a:solidFill>
                <a:latin typeface="Consolas"/>
              </a:rPr>
              <a:t> main(String </a:t>
            </a:r>
            <a:r>
              <a:rPr lang="en-US" sz="1000" b="1">
                <a:solidFill>
                  <a:srgbClr val="6A3E3E"/>
                </a:solidFill>
                <a:latin typeface="Consolas"/>
              </a:rPr>
              <a:t>args</a:t>
            </a:r>
            <a:r>
              <a:rPr lang="en-US" sz="1000" b="1">
                <a:solidFill>
                  <a:srgbClr val="000000"/>
                </a:solidFill>
                <a:latin typeface="Consolas"/>
              </a:rPr>
              <a:t>[]) </a:t>
            </a:r>
            <a:r>
              <a:rPr lang="en-US" sz="1000" b="1">
                <a:solidFill>
                  <a:srgbClr val="7F0055"/>
                </a:solidFill>
                <a:latin typeface="Consolas"/>
              </a:rPr>
              <a:t>throws</a:t>
            </a:r>
            <a:r>
              <a:rPr lang="en-US" sz="1000" b="1">
                <a:solidFill>
                  <a:srgbClr val="000000"/>
                </a:solidFill>
                <a:latin typeface="Consolas"/>
              </a:rPr>
              <a:t> IOException {</a:t>
            </a:r>
          </a:p>
          <a:p>
            <a:endParaRPr lang="en-US" sz="800">
              <a:latin typeface="Consolas"/>
            </a:endParaRPr>
          </a:p>
          <a:p>
            <a:r>
              <a:rPr lang="en-US" sz="1000">
                <a:solidFill>
                  <a:srgbClr val="000000"/>
                </a:solidFill>
                <a:latin typeface="Consolas"/>
              </a:rPr>
              <a:t>    </a:t>
            </a:r>
            <a:r>
              <a:rPr lang="en-US" sz="1000">
                <a:solidFill>
                  <a:srgbClr val="3F7F5F"/>
                </a:solidFill>
                <a:latin typeface="Consolas"/>
              </a:rPr>
              <a:t>// attach the file to FileInputStream</a:t>
            </a:r>
          </a:p>
          <a:p>
            <a:r>
              <a:rPr lang="en-US" sz="1000">
                <a:solidFill>
                  <a:srgbClr val="000000"/>
                </a:solidFill>
                <a:latin typeface="Consolas"/>
              </a:rPr>
              <a:t>    FileInputStream </a:t>
            </a:r>
            <a:r>
              <a:rPr lang="en-US" sz="1000">
                <a:solidFill>
                  <a:srgbClr val="6A3E3E"/>
                </a:solidFill>
                <a:highlight>
                  <a:srgbClr val="F0D8A8"/>
                </a:highlight>
                <a:latin typeface="Consolas"/>
              </a:rPr>
              <a:t>fin</a:t>
            </a:r>
            <a:r>
              <a:rPr lang="en-US" sz="1000">
                <a:solidFill>
                  <a:srgbClr val="000000"/>
                </a:solidFill>
                <a:highlight>
                  <a:srgbClr val="F0D8A8"/>
                </a:highlight>
                <a:latin typeface="Consolas"/>
              </a:rPr>
              <a:t> = </a:t>
            </a:r>
            <a:r>
              <a:rPr lang="en-US" sz="1000" b="1">
                <a:solidFill>
                  <a:srgbClr val="7F0055"/>
                </a:solidFill>
                <a:highlight>
                  <a:srgbClr val="F0D8A8"/>
                </a:highlight>
                <a:latin typeface="Consolas"/>
              </a:rPr>
              <a:t>new</a:t>
            </a:r>
            <a:r>
              <a:rPr lang="en-US" sz="1000" b="1">
                <a:solidFill>
                  <a:srgbClr val="000000"/>
                </a:solidFill>
                <a:highlight>
                  <a:srgbClr val="F0D8A8"/>
                </a:highlight>
                <a:latin typeface="Consolas"/>
              </a:rPr>
              <a:t> FileInputStream(</a:t>
            </a:r>
            <a:r>
              <a:rPr lang="en-US" sz="1000" b="1">
                <a:solidFill>
                  <a:srgbClr val="2A00FF"/>
                </a:solidFill>
                <a:highlight>
                  <a:srgbClr val="F0D8A8"/>
                </a:highlight>
                <a:latin typeface="Consolas"/>
              </a:rPr>
              <a:t>"data.txt"</a:t>
            </a:r>
            <a:r>
              <a:rPr lang="en-US" sz="1000" b="1">
                <a:solidFill>
                  <a:srgbClr val="000000"/>
                </a:solidFill>
                <a:highlight>
                  <a:srgbClr val="F0D8A8"/>
                </a:highlight>
                <a:latin typeface="Consolas"/>
              </a:rPr>
              <a:t>);</a:t>
            </a:r>
          </a:p>
          <a:p>
            <a:endParaRPr lang="en-US" sz="700">
              <a:latin typeface="Consolas"/>
            </a:endParaRPr>
          </a:p>
          <a:p>
            <a:r>
              <a:rPr lang="en-US" sz="1000">
                <a:solidFill>
                  <a:srgbClr val="000000"/>
                </a:solidFill>
                <a:latin typeface="Consolas"/>
              </a:rPr>
              <a:t>    </a:t>
            </a:r>
            <a:r>
              <a:rPr lang="en-US" sz="1000">
                <a:solidFill>
                  <a:srgbClr val="3F7F5F"/>
                </a:solidFill>
                <a:latin typeface="Consolas"/>
              </a:rPr>
              <a:t>// illustrating available method</a:t>
            </a:r>
          </a:p>
          <a:p>
            <a:r>
              <a:rPr lang="en-US" sz="1000">
                <a:solidFill>
                  <a:srgbClr val="000000"/>
                </a:solidFill>
                <a:latin typeface="Consolas"/>
              </a:rPr>
              <a:t>    System.</a:t>
            </a:r>
            <a:r>
              <a:rPr lang="en-US" sz="1000" b="1" i="1">
                <a:solidFill>
                  <a:srgbClr val="0000C0"/>
                </a:solidFill>
                <a:latin typeface="Consolas"/>
              </a:rPr>
              <a:t>out</a:t>
            </a:r>
            <a:r>
              <a:rPr lang="en-US" sz="1000" b="1" i="1">
                <a:solidFill>
                  <a:srgbClr val="000000"/>
                </a:solidFill>
                <a:latin typeface="Consolas"/>
              </a:rPr>
              <a:t>.println(</a:t>
            </a:r>
            <a:r>
              <a:rPr lang="en-US" sz="1000" b="1" i="1">
                <a:solidFill>
                  <a:srgbClr val="2A00FF"/>
                </a:solidFill>
                <a:latin typeface="Consolas"/>
              </a:rPr>
              <a:t>"Number of remaining bytes:"</a:t>
            </a:r>
            <a:r>
              <a:rPr lang="en-US" sz="1000" b="1" i="1">
                <a:solidFill>
                  <a:srgbClr val="000000"/>
                </a:solidFill>
                <a:latin typeface="Consolas"/>
              </a:rPr>
              <a:t> + </a:t>
            </a:r>
            <a:r>
              <a:rPr lang="en-US" sz="1000" b="1" i="1">
                <a:solidFill>
                  <a:srgbClr val="6A3E3E"/>
                </a:solidFill>
                <a:highlight>
                  <a:srgbClr val="D4D4D4"/>
                </a:highlight>
                <a:latin typeface="Consolas"/>
              </a:rPr>
              <a:t>fin</a:t>
            </a:r>
            <a:r>
              <a:rPr lang="en-US" sz="1000" b="1" i="1">
                <a:solidFill>
                  <a:srgbClr val="000000"/>
                </a:solidFill>
                <a:highlight>
                  <a:srgbClr val="D4D4D4"/>
                </a:highlight>
                <a:latin typeface="Consolas"/>
              </a:rPr>
              <a:t>.available());</a:t>
            </a:r>
          </a:p>
          <a:p>
            <a:endParaRPr lang="en-US" sz="600">
              <a:latin typeface="Consolas"/>
            </a:endParaRPr>
          </a:p>
          <a:p>
            <a:r>
              <a:rPr lang="en-US" sz="1000">
                <a:solidFill>
                  <a:srgbClr val="000000"/>
                </a:solidFill>
                <a:latin typeface="Consolas"/>
              </a:rPr>
              <a:t>    </a:t>
            </a:r>
            <a:r>
              <a:rPr lang="en-US" sz="1000">
                <a:solidFill>
                  <a:srgbClr val="3F7F5F"/>
                </a:solidFill>
                <a:latin typeface="Consolas"/>
              </a:rPr>
              <a:t>// illustrating skip method</a:t>
            </a:r>
          </a:p>
          <a:p>
            <a:r>
              <a:rPr lang="en-US" sz="1000">
                <a:solidFill>
                  <a:srgbClr val="000000"/>
                </a:solidFill>
                <a:latin typeface="Consolas"/>
              </a:rPr>
              <a:t>    </a:t>
            </a:r>
            <a:r>
              <a:rPr lang="en-US" sz="1000">
                <a:solidFill>
                  <a:srgbClr val="3F7F5F"/>
                </a:solidFill>
                <a:latin typeface="Consolas"/>
              </a:rPr>
              <a:t>/*Original File content: </a:t>
            </a:r>
          </a:p>
          <a:p>
            <a:r>
              <a:rPr lang="en-US" sz="1000">
                <a:solidFill>
                  <a:srgbClr val="3F7F5F"/>
                </a:solidFill>
                <a:latin typeface="Consolas"/>
              </a:rPr>
              <a:t>    * This is my first line </a:t>
            </a:r>
          </a:p>
          <a:p>
            <a:r>
              <a:rPr lang="en-US" sz="1000">
                <a:solidFill>
                  <a:srgbClr val="3F7F5F"/>
                </a:solidFill>
                <a:latin typeface="Consolas"/>
              </a:rPr>
              <a:t>    * This is my second line*/</a:t>
            </a:r>
          </a:p>
          <a:p>
            <a:r>
              <a:rPr lang="en-US" sz="1000">
                <a:solidFill>
                  <a:srgbClr val="000000"/>
                </a:solidFill>
                <a:latin typeface="Consolas"/>
              </a:rPr>
              <a:t>    </a:t>
            </a:r>
            <a:r>
              <a:rPr lang="en-US" sz="1000">
                <a:solidFill>
                  <a:srgbClr val="6A3E3E"/>
                </a:solidFill>
                <a:highlight>
                  <a:srgbClr val="D4D4D4"/>
                </a:highlight>
                <a:latin typeface="Consolas"/>
              </a:rPr>
              <a:t>fin</a:t>
            </a:r>
            <a:r>
              <a:rPr lang="en-US" sz="1000">
                <a:solidFill>
                  <a:srgbClr val="000000"/>
                </a:solidFill>
                <a:highlight>
                  <a:srgbClr val="D4D4D4"/>
                </a:highlight>
                <a:latin typeface="Consolas"/>
              </a:rPr>
              <a:t>.skip(5);</a:t>
            </a:r>
          </a:p>
          <a:p>
            <a:r>
              <a:rPr lang="en-US" sz="1000">
                <a:solidFill>
                  <a:srgbClr val="000000"/>
                </a:solidFill>
                <a:latin typeface="Consolas"/>
              </a:rPr>
              <a:t>    System.</a:t>
            </a:r>
            <a:r>
              <a:rPr lang="en-US" sz="1000" b="1" i="1">
                <a:solidFill>
                  <a:srgbClr val="0000C0"/>
                </a:solidFill>
                <a:latin typeface="Consolas"/>
              </a:rPr>
              <a:t>out</a:t>
            </a:r>
            <a:r>
              <a:rPr lang="en-US" sz="1000" b="1" i="1">
                <a:solidFill>
                  <a:srgbClr val="000000"/>
                </a:solidFill>
                <a:latin typeface="Consolas"/>
              </a:rPr>
              <a:t>.println(</a:t>
            </a:r>
            <a:r>
              <a:rPr lang="en-US" sz="1000" b="1" i="1">
                <a:solidFill>
                  <a:srgbClr val="2A00FF"/>
                </a:solidFill>
                <a:latin typeface="Consolas"/>
              </a:rPr>
              <a:t>"FileContents :"</a:t>
            </a:r>
            <a:r>
              <a:rPr lang="en-US" sz="1000" b="1" i="1">
                <a:solidFill>
                  <a:srgbClr val="000000"/>
                </a:solidFill>
                <a:latin typeface="Consolas"/>
              </a:rPr>
              <a:t>);</a:t>
            </a:r>
          </a:p>
          <a:p>
            <a:r>
              <a:rPr lang="en-US" sz="1000">
                <a:solidFill>
                  <a:srgbClr val="000000"/>
                </a:solidFill>
                <a:latin typeface="Consolas"/>
              </a:rPr>
              <a:t>    </a:t>
            </a:r>
            <a:r>
              <a:rPr lang="en-US" sz="1000">
                <a:solidFill>
                  <a:srgbClr val="3F7F5F"/>
                </a:solidFill>
                <a:latin typeface="Consolas"/>
              </a:rPr>
              <a:t>// read characters from FileInputStream and write them</a:t>
            </a:r>
          </a:p>
          <a:p>
            <a:r>
              <a:rPr lang="en-US" sz="1000">
                <a:solidFill>
                  <a:srgbClr val="000000"/>
                </a:solidFill>
                <a:latin typeface="Consolas"/>
              </a:rPr>
              <a:t>    </a:t>
            </a:r>
            <a:r>
              <a:rPr lang="en-US" sz="1000" b="1">
                <a:solidFill>
                  <a:srgbClr val="7F0055"/>
                </a:solidFill>
                <a:latin typeface="Consolas"/>
              </a:rPr>
              <a:t>int</a:t>
            </a:r>
            <a:r>
              <a:rPr lang="en-US" sz="1000" b="1">
                <a:solidFill>
                  <a:srgbClr val="000000"/>
                </a:solidFill>
                <a:latin typeface="Consolas"/>
              </a:rPr>
              <a:t> </a:t>
            </a:r>
            <a:r>
              <a:rPr lang="en-US" sz="1000" b="1">
                <a:solidFill>
                  <a:srgbClr val="6A3E3E"/>
                </a:solidFill>
                <a:latin typeface="Consolas"/>
              </a:rPr>
              <a:t>ch</a:t>
            </a:r>
            <a:r>
              <a:rPr lang="en-US" sz="1000" b="1">
                <a:solidFill>
                  <a:srgbClr val="000000"/>
                </a:solidFill>
                <a:latin typeface="Consolas"/>
              </a:rPr>
              <a:t>;</a:t>
            </a:r>
          </a:p>
          <a:p>
            <a:r>
              <a:rPr lang="en-US" sz="1000">
                <a:solidFill>
                  <a:srgbClr val="000000"/>
                </a:solidFill>
                <a:latin typeface="Consolas"/>
              </a:rPr>
              <a:t>    </a:t>
            </a:r>
            <a:r>
              <a:rPr lang="en-US" sz="1000" b="1">
                <a:solidFill>
                  <a:srgbClr val="7F0055"/>
                </a:solidFill>
                <a:latin typeface="Consolas"/>
              </a:rPr>
              <a:t>while</a:t>
            </a:r>
            <a:r>
              <a:rPr lang="en-US" sz="1000" b="1">
                <a:solidFill>
                  <a:srgbClr val="000000"/>
                </a:solidFill>
                <a:latin typeface="Consolas"/>
              </a:rPr>
              <a:t> ((</a:t>
            </a:r>
            <a:r>
              <a:rPr lang="en-US" sz="1000" b="1">
                <a:solidFill>
                  <a:srgbClr val="6A3E3E"/>
                </a:solidFill>
                <a:latin typeface="Consolas"/>
              </a:rPr>
              <a:t>ch</a:t>
            </a:r>
            <a:r>
              <a:rPr lang="en-US" sz="1000" b="1">
                <a:solidFill>
                  <a:srgbClr val="000000"/>
                </a:solidFill>
                <a:latin typeface="Consolas"/>
              </a:rPr>
              <a:t> = </a:t>
            </a:r>
            <a:r>
              <a:rPr lang="en-US" sz="1000" b="1">
                <a:solidFill>
                  <a:srgbClr val="6A3E3E"/>
                </a:solidFill>
                <a:highlight>
                  <a:srgbClr val="D4D4D4"/>
                </a:highlight>
                <a:latin typeface="Consolas"/>
              </a:rPr>
              <a:t>fin</a:t>
            </a:r>
            <a:r>
              <a:rPr lang="en-US" sz="1000" b="1">
                <a:solidFill>
                  <a:srgbClr val="000000"/>
                </a:solidFill>
                <a:highlight>
                  <a:srgbClr val="D4D4D4"/>
                </a:highlight>
                <a:latin typeface="Consolas"/>
              </a:rPr>
              <a:t>.read()) != -1)</a:t>
            </a:r>
          </a:p>
          <a:p>
            <a:r>
              <a:rPr lang="en-US" sz="1000">
                <a:solidFill>
                  <a:srgbClr val="000000"/>
                </a:solidFill>
                <a:latin typeface="Consolas"/>
              </a:rPr>
              <a:t>      System.</a:t>
            </a:r>
            <a:r>
              <a:rPr lang="en-US" sz="1000" b="1" i="1">
                <a:solidFill>
                  <a:srgbClr val="0000C0"/>
                </a:solidFill>
                <a:latin typeface="Consolas"/>
              </a:rPr>
              <a:t>out</a:t>
            </a:r>
            <a:r>
              <a:rPr lang="en-US" sz="1000" b="1" i="1">
                <a:solidFill>
                  <a:srgbClr val="000000"/>
                </a:solidFill>
                <a:latin typeface="Consolas"/>
              </a:rPr>
              <a:t>.print((</a:t>
            </a:r>
            <a:r>
              <a:rPr lang="en-US" sz="1000" b="1" i="1">
                <a:solidFill>
                  <a:srgbClr val="7F0055"/>
                </a:solidFill>
                <a:latin typeface="Consolas"/>
              </a:rPr>
              <a:t>char</a:t>
            </a:r>
            <a:r>
              <a:rPr lang="en-US" sz="1000" b="1" i="1">
                <a:solidFill>
                  <a:srgbClr val="000000"/>
                </a:solidFill>
                <a:latin typeface="Consolas"/>
              </a:rPr>
              <a:t>) </a:t>
            </a:r>
            <a:r>
              <a:rPr lang="en-US" sz="1000" b="1" i="1">
                <a:solidFill>
                  <a:srgbClr val="6A3E3E"/>
                </a:solidFill>
                <a:latin typeface="Consolas"/>
              </a:rPr>
              <a:t>ch</a:t>
            </a:r>
            <a:r>
              <a:rPr lang="en-US" sz="1000" b="1" i="1">
                <a:solidFill>
                  <a:srgbClr val="000000"/>
                </a:solidFill>
                <a:latin typeface="Consolas"/>
              </a:rPr>
              <a:t>);</a:t>
            </a:r>
          </a:p>
          <a:p>
            <a:endParaRPr lang="en-US" sz="800">
              <a:latin typeface="Consolas"/>
            </a:endParaRPr>
          </a:p>
          <a:p>
            <a:r>
              <a:rPr lang="en-US" sz="1000">
                <a:solidFill>
                  <a:srgbClr val="000000"/>
                </a:solidFill>
                <a:latin typeface="Consolas"/>
              </a:rPr>
              <a:t>    </a:t>
            </a:r>
            <a:r>
              <a:rPr lang="en-US" sz="1000">
                <a:solidFill>
                  <a:srgbClr val="3F7F5F"/>
                </a:solidFill>
                <a:latin typeface="Consolas"/>
              </a:rPr>
              <a:t>// close the file</a:t>
            </a:r>
          </a:p>
          <a:p>
            <a:r>
              <a:rPr lang="en-US" sz="1000">
                <a:solidFill>
                  <a:srgbClr val="000000"/>
                </a:solidFill>
                <a:latin typeface="Consolas"/>
              </a:rPr>
              <a:t>    </a:t>
            </a:r>
            <a:r>
              <a:rPr lang="en-US" sz="1000">
                <a:solidFill>
                  <a:srgbClr val="6A3E3E"/>
                </a:solidFill>
                <a:highlight>
                  <a:srgbClr val="D4D4D4"/>
                </a:highlight>
                <a:latin typeface="Consolas"/>
              </a:rPr>
              <a:t>fin</a:t>
            </a:r>
            <a:r>
              <a:rPr lang="en-US" sz="1000">
                <a:solidFill>
                  <a:srgbClr val="000000"/>
                </a:solidFill>
                <a:highlight>
                  <a:srgbClr val="D4D4D4"/>
                </a:highlight>
                <a:latin typeface="Consolas"/>
              </a:rPr>
              <a:t>.close();</a:t>
            </a:r>
          </a:p>
          <a:p>
            <a:r>
              <a:rPr lang="en-US" sz="1000">
                <a:solidFill>
                  <a:srgbClr val="000000"/>
                </a:solidFill>
                <a:latin typeface="Consolas"/>
              </a:rPr>
              <a:t>  }</a:t>
            </a:r>
          </a:p>
          <a:p>
            <a:r>
              <a:rPr lang="en-US" sz="1000">
                <a:solidFill>
                  <a:srgbClr val="000000"/>
                </a:solidFill>
                <a:latin typeface="Consolas"/>
              </a:rPr>
              <a:t>}</a:t>
            </a:r>
            <a:endParaRPr lang="en-US" sz="1000"/>
          </a:p>
        </p:txBody>
      </p:sp>
      <p:sp>
        <p:nvSpPr>
          <p:cNvPr id="10" name="Rectangle 9"/>
          <p:cNvSpPr/>
          <p:nvPr/>
        </p:nvSpPr>
        <p:spPr>
          <a:xfrm>
            <a:off x="4858901" y="5088929"/>
            <a:ext cx="4046561" cy="1323439"/>
          </a:xfrm>
          <a:prstGeom prst="rect">
            <a:avLst/>
          </a:prstGeom>
          <a:solidFill>
            <a:schemeClr val="tx2">
              <a:lumMod val="20000"/>
              <a:lumOff val="80000"/>
            </a:schemeClr>
          </a:solidFill>
        </p:spPr>
        <p:txBody>
          <a:bodyPr wrap="square">
            <a:spAutoFit/>
          </a:bodyPr>
          <a:lstStyle/>
          <a:p>
            <a:pPr>
              <a:spcBef>
                <a:spcPts val="600"/>
              </a:spcBef>
            </a:pPr>
            <a:r>
              <a:rPr lang="en-GB" sz="1200" b="1" smtClean="0">
                <a:solidFill>
                  <a:srgbClr val="000000"/>
                </a:solidFill>
                <a:latin typeface="Arial" panose="020B0604020202020204" pitchFamily="34" charset="0"/>
                <a:ea typeface="Arial Unicode MS" panose="020B0604020202020204" pitchFamily="34" charset="-128"/>
                <a:cs typeface="Arial" panose="020B0604020202020204" pitchFamily="34" charset="0"/>
              </a:rPr>
              <a:t>Output:</a:t>
            </a:r>
            <a:endParaRPr lang="en-US" sz="1200" b="1" smtClean="0">
              <a:solidFill>
                <a:srgbClr val="000000"/>
              </a:solidFill>
              <a:latin typeface="Arial" panose="020B0604020202020204" pitchFamily="34" charset="0"/>
              <a:ea typeface="Arial Unicode MS" panose="020B0604020202020204" pitchFamily="34" charset="-128"/>
              <a:cs typeface="Arial" panose="020B0604020202020204" pitchFamily="34" charset="0"/>
            </a:endParaRPr>
          </a:p>
          <a:p>
            <a:pPr>
              <a:spcBef>
                <a:spcPts val="600"/>
              </a:spcBef>
            </a:pPr>
            <a:r>
              <a:rPr lang="en-US" sz="1200" smtClean="0">
                <a:solidFill>
                  <a:srgbClr val="000000"/>
                </a:solidFill>
                <a:latin typeface="Consolas"/>
              </a:rPr>
              <a:t>Number </a:t>
            </a:r>
            <a:r>
              <a:rPr lang="en-US" sz="1200">
                <a:solidFill>
                  <a:srgbClr val="000000"/>
                </a:solidFill>
                <a:latin typeface="Consolas"/>
              </a:rPr>
              <a:t>of remaining bytes:46</a:t>
            </a:r>
          </a:p>
          <a:p>
            <a:pPr>
              <a:spcBef>
                <a:spcPts val="600"/>
              </a:spcBef>
            </a:pPr>
            <a:r>
              <a:rPr lang="en-US" sz="1200">
                <a:solidFill>
                  <a:srgbClr val="000000"/>
                </a:solidFill>
                <a:latin typeface="Consolas"/>
              </a:rPr>
              <a:t>FileContents :</a:t>
            </a:r>
          </a:p>
          <a:p>
            <a:pPr>
              <a:spcBef>
                <a:spcPts val="600"/>
              </a:spcBef>
            </a:pPr>
            <a:r>
              <a:rPr lang="en-US" sz="1200" smtClean="0">
                <a:solidFill>
                  <a:srgbClr val="000000"/>
                </a:solidFill>
                <a:latin typeface="Consolas"/>
              </a:rPr>
              <a:t>is </a:t>
            </a:r>
            <a:r>
              <a:rPr lang="en-US" sz="1200">
                <a:solidFill>
                  <a:srgbClr val="000000"/>
                </a:solidFill>
                <a:latin typeface="Consolas"/>
              </a:rPr>
              <a:t>my first line </a:t>
            </a:r>
          </a:p>
          <a:p>
            <a:pPr>
              <a:spcBef>
                <a:spcPts val="600"/>
              </a:spcBef>
            </a:pPr>
            <a:r>
              <a:rPr lang="en-US" sz="1200">
                <a:solidFill>
                  <a:srgbClr val="000000"/>
                </a:solidFill>
                <a:latin typeface="Consolas"/>
              </a:rPr>
              <a:t>This is my second line</a:t>
            </a:r>
            <a:endParaRPr lang="en-US" sz="1200"/>
          </a:p>
        </p:txBody>
      </p:sp>
    </p:spTree>
    <p:extLst>
      <p:ext uri="{BB962C8B-B14F-4D97-AF65-F5344CB8AC3E}">
        <p14:creationId xmlns:p14="http://schemas.microsoft.com/office/powerpoint/2010/main" val="357391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FileOutputStream class</a:t>
            </a:r>
            <a:endParaRPr lang="en-US"/>
          </a:p>
        </p:txBody>
      </p:sp>
      <p:sp>
        <p:nvSpPr>
          <p:cNvPr id="3" name="Content Placeholder 2"/>
          <p:cNvSpPr>
            <a:spLocks noGrp="1"/>
          </p:cNvSpPr>
          <p:nvPr>
            <p:ph idx="1"/>
          </p:nvPr>
        </p:nvSpPr>
        <p:spPr/>
        <p:txBody>
          <a:bodyPr>
            <a:normAutofit/>
          </a:bodyPr>
          <a:lstStyle/>
          <a:p>
            <a:pPr algn="just">
              <a:lnSpc>
                <a:spcPct val="120000"/>
              </a:lnSpc>
              <a:spcBef>
                <a:spcPts val="0"/>
              </a:spcBef>
              <a:spcAft>
                <a:spcPts val="600"/>
              </a:spcAft>
            </a:pPr>
            <a:r>
              <a:rPr lang="en-US" sz="2000"/>
              <a:t>FileOutputStream class belongs to byte stream and stores the data in the form of individual bytes. </a:t>
            </a:r>
            <a:endParaRPr lang="en-US" sz="2000" smtClean="0"/>
          </a:p>
          <a:p>
            <a:pPr algn="just">
              <a:lnSpc>
                <a:spcPct val="120000"/>
              </a:lnSpc>
              <a:spcBef>
                <a:spcPts val="0"/>
              </a:spcBef>
              <a:spcAft>
                <a:spcPts val="600"/>
              </a:spcAft>
            </a:pPr>
            <a:r>
              <a:rPr lang="en-US" sz="2000" b="1" smtClean="0"/>
              <a:t>Class constructor:</a:t>
            </a:r>
            <a:endParaRPr lang="en-US" sz="2000" b="1"/>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950296797"/>
              </p:ext>
            </p:extLst>
          </p:nvPr>
        </p:nvGraphicFramePr>
        <p:xfrm>
          <a:off x="205926" y="2174378"/>
          <a:ext cx="8714049" cy="3828631"/>
        </p:xfrm>
        <a:graphic>
          <a:graphicData uri="http://schemas.openxmlformats.org/drawingml/2006/table">
            <a:tbl>
              <a:tblPr firstRow="1" firstCol="1" bandRow="1"/>
              <a:tblGrid>
                <a:gridCol w="591731">
                  <a:extLst>
                    <a:ext uri="{9D8B030D-6E8A-4147-A177-3AD203B41FA5}">
                      <a16:colId xmlns:a16="http://schemas.microsoft.com/office/drawing/2014/main" val="20000"/>
                    </a:ext>
                  </a:extLst>
                </a:gridCol>
                <a:gridCol w="8122318">
                  <a:extLst>
                    <a:ext uri="{9D8B030D-6E8A-4147-A177-3AD203B41FA5}">
                      <a16:colId xmlns:a16="http://schemas.microsoft.com/office/drawing/2014/main" val="20001"/>
                    </a:ext>
                  </a:extLst>
                </a:gridCol>
              </a:tblGrid>
              <a:tr h="0">
                <a:tc>
                  <a:txBody>
                    <a:bodyPr/>
                    <a:lstStyle/>
                    <a:p>
                      <a:pPr algn="ctr">
                        <a:lnSpc>
                          <a:spcPct val="115000"/>
                        </a:lnSpc>
                        <a:spcAft>
                          <a:spcPts val="1500"/>
                        </a:spcAft>
                      </a:pPr>
                      <a:r>
                        <a:rPr lang="en-US" sz="1200" b="1" smtClean="0">
                          <a:solidFill>
                            <a:srgbClr val="313131"/>
                          </a:solidFill>
                          <a:effectLst/>
                          <a:latin typeface="Arial" panose="020B0604020202020204" pitchFamily="34" charset="0"/>
                          <a:ea typeface="Times New Roman"/>
                          <a:cs typeface="Arial" panose="020B0604020202020204" pitchFamily="34" charset="0"/>
                        </a:rPr>
                        <a:t>No</a:t>
                      </a:r>
                      <a:r>
                        <a:rPr lang="en-US" sz="1200" b="1">
                          <a:solidFill>
                            <a:srgbClr val="313131"/>
                          </a:solidFill>
                          <a:effectLst/>
                          <a:latin typeface="Arial" panose="020B0604020202020204" pitchFamily="34" charset="0"/>
                          <a:ea typeface="Times New Roman"/>
                          <a:cs typeface="Arial" panose="020B0604020202020204" pitchFamily="34" charset="0"/>
                        </a:rPr>
                        <a:t>.</a:t>
                      </a:r>
                      <a:endParaRPr lang="en-US" sz="1200">
                        <a:effectLst/>
                        <a:latin typeface="Arial" panose="020B0604020202020204" pitchFamily="34" charset="0"/>
                        <a:ea typeface="Calibri"/>
                        <a:cs typeface="Arial" panose="020B0604020202020204" pitchFamily="34" charset="0"/>
                      </a:endParaRPr>
                    </a:p>
                  </a:txBody>
                  <a:tcPr marL="47518" marR="47518" marT="47518" marB="475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gn="ctr">
                        <a:lnSpc>
                          <a:spcPct val="115000"/>
                        </a:lnSpc>
                        <a:spcAft>
                          <a:spcPts val="1500"/>
                        </a:spcAft>
                      </a:pPr>
                      <a:r>
                        <a:rPr lang="en-US" sz="1200" b="1">
                          <a:solidFill>
                            <a:srgbClr val="313131"/>
                          </a:solidFill>
                          <a:effectLst/>
                          <a:latin typeface="Arial" panose="020B0604020202020204" pitchFamily="34" charset="0"/>
                          <a:ea typeface="Times New Roman"/>
                          <a:cs typeface="Arial" panose="020B0604020202020204" pitchFamily="34" charset="0"/>
                        </a:rPr>
                        <a:t>Constructor &amp; Description</a:t>
                      </a:r>
                      <a:endParaRPr lang="en-US" sz="1200">
                        <a:effectLst/>
                        <a:latin typeface="Arial" panose="020B0604020202020204" pitchFamily="34" charset="0"/>
                        <a:ea typeface="Calibri"/>
                        <a:cs typeface="Arial" panose="020B0604020202020204" pitchFamily="34" charset="0"/>
                      </a:endParaRPr>
                    </a:p>
                  </a:txBody>
                  <a:tcPr marL="47518" marR="47518" marT="47518" marB="475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61298">
                <a:tc>
                  <a:txBody>
                    <a:bodyPr/>
                    <a:lstStyle/>
                    <a:p>
                      <a:pPr algn="ctr">
                        <a:lnSpc>
                          <a:spcPct val="120000"/>
                        </a:lnSpc>
                        <a:spcAft>
                          <a:spcPts val="600"/>
                        </a:spcAft>
                      </a:pPr>
                      <a:r>
                        <a:rPr lang="en-US" sz="1200">
                          <a:solidFill>
                            <a:srgbClr val="313131"/>
                          </a:solidFill>
                          <a:effectLst/>
                          <a:latin typeface="Arial" panose="020B0604020202020204" pitchFamily="34" charset="0"/>
                          <a:ea typeface="Times New Roman"/>
                          <a:cs typeface="Arial" panose="020B0604020202020204" pitchFamily="34" charset="0"/>
                        </a:rPr>
                        <a:t>1</a:t>
                      </a:r>
                      <a:endParaRPr lang="en-US" sz="1200">
                        <a:effectLst/>
                        <a:latin typeface="Arial" panose="020B0604020202020204" pitchFamily="34" charset="0"/>
                        <a:ea typeface="Calibri"/>
                        <a:cs typeface="Arial" panose="020B0604020202020204" pitchFamily="34" charset="0"/>
                      </a:endParaRPr>
                    </a:p>
                  </a:txBody>
                  <a:tcPr marL="47518" marR="47518" marT="47518" marB="475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ct val="120000"/>
                        </a:lnSpc>
                        <a:spcAft>
                          <a:spcPts val="600"/>
                        </a:spcAft>
                      </a:pPr>
                      <a:r>
                        <a:rPr lang="en-US" sz="1200" b="1">
                          <a:solidFill>
                            <a:srgbClr val="000000"/>
                          </a:solidFill>
                          <a:effectLst/>
                          <a:latin typeface="Arial" panose="020B0604020202020204" pitchFamily="34" charset="0"/>
                          <a:ea typeface="Times New Roman"/>
                          <a:cs typeface="Arial" panose="020B0604020202020204" pitchFamily="34" charset="0"/>
                        </a:rPr>
                        <a:t>FileOutputStream(File file)</a:t>
                      </a:r>
                      <a:endParaRPr lang="en-US" sz="1200">
                        <a:effectLst/>
                        <a:latin typeface="Arial" panose="020B0604020202020204" pitchFamily="34" charset="0"/>
                        <a:ea typeface="Calibri"/>
                        <a:cs typeface="Arial" panose="020B0604020202020204" pitchFamily="34" charset="0"/>
                      </a:endParaRPr>
                    </a:p>
                    <a:p>
                      <a:pPr marL="30480" marR="30480" algn="just">
                        <a:lnSpc>
                          <a:spcPct val="120000"/>
                        </a:lnSpc>
                        <a:spcAft>
                          <a:spcPts val="600"/>
                        </a:spcAft>
                      </a:pPr>
                      <a:r>
                        <a:rPr lang="en-US" sz="1200">
                          <a:solidFill>
                            <a:srgbClr val="000000"/>
                          </a:solidFill>
                          <a:effectLst/>
                          <a:latin typeface="Arial" panose="020B0604020202020204" pitchFamily="34" charset="0"/>
                          <a:ea typeface="Times New Roman"/>
                          <a:cs typeface="Arial" panose="020B0604020202020204" pitchFamily="34" charset="0"/>
                        </a:rPr>
                        <a:t>This creates a file output stream to write to the file represented by the specified </a:t>
                      </a:r>
                      <a:r>
                        <a:rPr lang="en-US" sz="1200" i="1">
                          <a:solidFill>
                            <a:srgbClr val="000000"/>
                          </a:solidFill>
                          <a:effectLst/>
                          <a:latin typeface="Arial" panose="020B0604020202020204" pitchFamily="34" charset="0"/>
                          <a:ea typeface="Times New Roman"/>
                          <a:cs typeface="Arial" panose="020B0604020202020204" pitchFamily="34" charset="0"/>
                        </a:rPr>
                        <a:t>File</a:t>
                      </a:r>
                      <a:r>
                        <a:rPr lang="en-US" sz="1200">
                          <a:solidFill>
                            <a:srgbClr val="000000"/>
                          </a:solidFill>
                          <a:effectLst/>
                          <a:latin typeface="Arial" panose="020B0604020202020204" pitchFamily="34" charset="0"/>
                          <a:ea typeface="Times New Roman"/>
                          <a:cs typeface="Arial" panose="020B0604020202020204" pitchFamily="34" charset="0"/>
                        </a:rPr>
                        <a:t> object.</a:t>
                      </a:r>
                      <a:endParaRPr lang="en-US" sz="1200">
                        <a:effectLst/>
                        <a:latin typeface="Arial" panose="020B0604020202020204" pitchFamily="34" charset="0"/>
                        <a:ea typeface="Calibri"/>
                        <a:cs typeface="Arial" panose="020B0604020202020204" pitchFamily="34" charset="0"/>
                      </a:endParaRPr>
                    </a:p>
                  </a:txBody>
                  <a:tcPr marL="47518" marR="47518" marT="47518" marB="475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22590">
                <a:tc>
                  <a:txBody>
                    <a:bodyPr/>
                    <a:lstStyle/>
                    <a:p>
                      <a:pPr algn="ctr">
                        <a:lnSpc>
                          <a:spcPct val="120000"/>
                        </a:lnSpc>
                        <a:spcAft>
                          <a:spcPts val="600"/>
                        </a:spcAft>
                      </a:pPr>
                      <a:r>
                        <a:rPr lang="en-US" sz="1200">
                          <a:solidFill>
                            <a:srgbClr val="313131"/>
                          </a:solidFill>
                          <a:effectLst/>
                          <a:latin typeface="Arial" panose="020B0604020202020204" pitchFamily="34" charset="0"/>
                          <a:ea typeface="Times New Roman"/>
                          <a:cs typeface="Arial" panose="020B0604020202020204" pitchFamily="34" charset="0"/>
                        </a:rPr>
                        <a:t>2</a:t>
                      </a:r>
                      <a:endParaRPr lang="en-US" sz="1200">
                        <a:effectLst/>
                        <a:latin typeface="Arial" panose="020B0604020202020204" pitchFamily="34" charset="0"/>
                        <a:ea typeface="Calibri"/>
                        <a:cs typeface="Arial" panose="020B0604020202020204" pitchFamily="34" charset="0"/>
                      </a:endParaRPr>
                    </a:p>
                  </a:txBody>
                  <a:tcPr marL="47518" marR="47518" marT="47518" marB="475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ct val="120000"/>
                        </a:lnSpc>
                        <a:spcAft>
                          <a:spcPts val="600"/>
                        </a:spcAft>
                      </a:pPr>
                      <a:r>
                        <a:rPr lang="en-US" sz="1200" b="1">
                          <a:solidFill>
                            <a:srgbClr val="000000"/>
                          </a:solidFill>
                          <a:effectLst/>
                          <a:latin typeface="Arial" panose="020B0604020202020204" pitchFamily="34" charset="0"/>
                          <a:ea typeface="Times New Roman"/>
                          <a:cs typeface="Arial" panose="020B0604020202020204" pitchFamily="34" charset="0"/>
                        </a:rPr>
                        <a:t>FileOutputStream(File file, boolean append)</a:t>
                      </a:r>
                      <a:endParaRPr lang="en-US" sz="1200">
                        <a:effectLst/>
                        <a:latin typeface="Arial" panose="020B0604020202020204" pitchFamily="34" charset="0"/>
                        <a:ea typeface="Calibri"/>
                        <a:cs typeface="Arial" panose="020B0604020202020204" pitchFamily="34" charset="0"/>
                      </a:endParaRPr>
                    </a:p>
                    <a:p>
                      <a:pPr marL="30480" marR="30480" algn="just">
                        <a:lnSpc>
                          <a:spcPct val="120000"/>
                        </a:lnSpc>
                        <a:spcAft>
                          <a:spcPts val="600"/>
                        </a:spcAft>
                      </a:pPr>
                      <a:r>
                        <a:rPr lang="en-US" sz="1200">
                          <a:solidFill>
                            <a:srgbClr val="000000"/>
                          </a:solidFill>
                          <a:effectLst/>
                          <a:latin typeface="Arial" panose="020B0604020202020204" pitchFamily="34" charset="0"/>
                          <a:ea typeface="Times New Roman"/>
                          <a:cs typeface="Arial" panose="020B0604020202020204" pitchFamily="34" charset="0"/>
                        </a:rPr>
                        <a:t>This creates a file output stream to write to the file represented by the specified File object.</a:t>
                      </a:r>
                      <a:endParaRPr lang="en-US" sz="1200">
                        <a:effectLst/>
                        <a:latin typeface="Arial" panose="020B0604020202020204" pitchFamily="34" charset="0"/>
                        <a:ea typeface="Calibri"/>
                        <a:cs typeface="Arial" panose="020B0604020202020204" pitchFamily="34" charset="0"/>
                      </a:endParaRPr>
                    </a:p>
                  </a:txBody>
                  <a:tcPr marL="47518" marR="47518" marT="47518" marB="475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362857">
                <a:tc>
                  <a:txBody>
                    <a:bodyPr/>
                    <a:lstStyle/>
                    <a:p>
                      <a:pPr algn="ctr">
                        <a:lnSpc>
                          <a:spcPct val="120000"/>
                        </a:lnSpc>
                        <a:spcAft>
                          <a:spcPts val="600"/>
                        </a:spcAft>
                      </a:pPr>
                      <a:r>
                        <a:rPr lang="en-US" sz="1200">
                          <a:solidFill>
                            <a:srgbClr val="313131"/>
                          </a:solidFill>
                          <a:effectLst/>
                          <a:latin typeface="Arial" panose="020B0604020202020204" pitchFamily="34" charset="0"/>
                          <a:ea typeface="Times New Roman"/>
                          <a:cs typeface="Arial" panose="020B0604020202020204" pitchFamily="34" charset="0"/>
                        </a:rPr>
                        <a:t>3</a:t>
                      </a:r>
                      <a:endParaRPr lang="en-US" sz="1200">
                        <a:effectLst/>
                        <a:latin typeface="Arial" panose="020B0604020202020204" pitchFamily="34" charset="0"/>
                        <a:ea typeface="Calibri"/>
                        <a:cs typeface="Arial" panose="020B0604020202020204" pitchFamily="34" charset="0"/>
                      </a:endParaRPr>
                    </a:p>
                  </a:txBody>
                  <a:tcPr marL="47518" marR="47518" marT="47518" marB="475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ct val="120000"/>
                        </a:lnSpc>
                        <a:spcAft>
                          <a:spcPts val="600"/>
                        </a:spcAft>
                      </a:pPr>
                      <a:r>
                        <a:rPr lang="en-US" sz="1200" b="1">
                          <a:solidFill>
                            <a:srgbClr val="000000"/>
                          </a:solidFill>
                          <a:effectLst/>
                          <a:latin typeface="Arial" panose="020B0604020202020204" pitchFamily="34" charset="0"/>
                          <a:ea typeface="Times New Roman"/>
                          <a:cs typeface="Arial" panose="020B0604020202020204" pitchFamily="34" charset="0"/>
                        </a:rPr>
                        <a:t>FileOutputStream(FileDescriptor fdObj)</a:t>
                      </a:r>
                      <a:endParaRPr lang="en-US" sz="1200">
                        <a:effectLst/>
                        <a:latin typeface="Arial" panose="020B0604020202020204" pitchFamily="34" charset="0"/>
                        <a:ea typeface="Calibri"/>
                        <a:cs typeface="Arial" panose="020B0604020202020204" pitchFamily="34" charset="0"/>
                      </a:endParaRPr>
                    </a:p>
                    <a:p>
                      <a:pPr marL="30480" marR="30480" algn="just">
                        <a:lnSpc>
                          <a:spcPct val="120000"/>
                        </a:lnSpc>
                        <a:spcAft>
                          <a:spcPts val="600"/>
                        </a:spcAft>
                      </a:pPr>
                      <a:r>
                        <a:rPr lang="en-US" sz="1200">
                          <a:solidFill>
                            <a:srgbClr val="000000"/>
                          </a:solidFill>
                          <a:effectLst/>
                          <a:latin typeface="Arial" panose="020B0604020202020204" pitchFamily="34" charset="0"/>
                          <a:ea typeface="Times New Roman"/>
                          <a:cs typeface="Arial" panose="020B0604020202020204" pitchFamily="34" charset="0"/>
                        </a:rPr>
                        <a:t>This creates an output file stream to write to the specified file descriptor, which represents an existing connection to an actual file in the file system.</a:t>
                      </a:r>
                      <a:endParaRPr lang="en-US" sz="1200">
                        <a:effectLst/>
                        <a:latin typeface="Arial" panose="020B0604020202020204" pitchFamily="34" charset="0"/>
                        <a:ea typeface="Calibri"/>
                        <a:cs typeface="Arial" panose="020B0604020202020204" pitchFamily="34" charset="0"/>
                      </a:endParaRPr>
                    </a:p>
                  </a:txBody>
                  <a:tcPr marL="47518" marR="47518" marT="47518" marB="475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351577">
                <a:tc>
                  <a:txBody>
                    <a:bodyPr/>
                    <a:lstStyle/>
                    <a:p>
                      <a:pPr algn="ctr">
                        <a:lnSpc>
                          <a:spcPct val="120000"/>
                        </a:lnSpc>
                        <a:spcAft>
                          <a:spcPts val="600"/>
                        </a:spcAft>
                      </a:pPr>
                      <a:r>
                        <a:rPr lang="en-US" sz="1200">
                          <a:solidFill>
                            <a:srgbClr val="313131"/>
                          </a:solidFill>
                          <a:effectLst/>
                          <a:latin typeface="Arial" panose="020B0604020202020204" pitchFamily="34" charset="0"/>
                          <a:ea typeface="Times New Roman"/>
                          <a:cs typeface="Arial" panose="020B0604020202020204" pitchFamily="34" charset="0"/>
                        </a:rPr>
                        <a:t>4</a:t>
                      </a:r>
                      <a:endParaRPr lang="en-US" sz="1200">
                        <a:effectLst/>
                        <a:latin typeface="Arial" panose="020B0604020202020204" pitchFamily="34" charset="0"/>
                        <a:ea typeface="Calibri"/>
                        <a:cs typeface="Arial" panose="020B0604020202020204" pitchFamily="34" charset="0"/>
                      </a:endParaRPr>
                    </a:p>
                  </a:txBody>
                  <a:tcPr marL="47518" marR="47518" marT="47518" marB="475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ct val="120000"/>
                        </a:lnSpc>
                        <a:spcAft>
                          <a:spcPts val="600"/>
                        </a:spcAft>
                      </a:pPr>
                      <a:r>
                        <a:rPr lang="en-US" sz="1200" b="1">
                          <a:solidFill>
                            <a:srgbClr val="000000"/>
                          </a:solidFill>
                          <a:effectLst/>
                          <a:latin typeface="Arial" panose="020B0604020202020204" pitchFamily="34" charset="0"/>
                          <a:ea typeface="Times New Roman"/>
                          <a:cs typeface="Arial" panose="020B0604020202020204" pitchFamily="34" charset="0"/>
                        </a:rPr>
                        <a:t>FileOutputStream(String name)</a:t>
                      </a:r>
                      <a:endParaRPr lang="en-US" sz="1200">
                        <a:effectLst/>
                        <a:latin typeface="Arial" panose="020B0604020202020204" pitchFamily="34" charset="0"/>
                        <a:ea typeface="Calibri"/>
                        <a:cs typeface="Arial" panose="020B0604020202020204" pitchFamily="34" charset="0"/>
                      </a:endParaRPr>
                    </a:p>
                    <a:p>
                      <a:pPr marL="30480" marR="30480" algn="just">
                        <a:lnSpc>
                          <a:spcPct val="120000"/>
                        </a:lnSpc>
                        <a:spcAft>
                          <a:spcPts val="600"/>
                        </a:spcAft>
                      </a:pPr>
                      <a:r>
                        <a:rPr lang="en-US" sz="1200">
                          <a:solidFill>
                            <a:srgbClr val="000000"/>
                          </a:solidFill>
                          <a:effectLst/>
                          <a:latin typeface="Arial" panose="020B0604020202020204" pitchFamily="34" charset="0"/>
                          <a:ea typeface="Times New Roman"/>
                          <a:cs typeface="Arial" panose="020B0604020202020204" pitchFamily="34" charset="0"/>
                        </a:rPr>
                        <a:t>This creates an output file stream to write to the file with the specified name.</a:t>
                      </a:r>
                      <a:endParaRPr lang="en-US" sz="1200">
                        <a:effectLst/>
                        <a:latin typeface="Arial" panose="020B0604020202020204" pitchFamily="34" charset="0"/>
                        <a:ea typeface="Calibri"/>
                        <a:cs typeface="Arial" panose="020B0604020202020204" pitchFamily="34" charset="0"/>
                      </a:endParaRPr>
                    </a:p>
                  </a:txBody>
                  <a:tcPr marL="47518" marR="47518" marT="47518" marB="475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863235">
                <a:tc>
                  <a:txBody>
                    <a:bodyPr/>
                    <a:lstStyle/>
                    <a:p>
                      <a:pPr algn="ctr">
                        <a:lnSpc>
                          <a:spcPct val="120000"/>
                        </a:lnSpc>
                        <a:spcAft>
                          <a:spcPts val="600"/>
                        </a:spcAft>
                      </a:pPr>
                      <a:r>
                        <a:rPr lang="en-US" sz="1200">
                          <a:solidFill>
                            <a:srgbClr val="313131"/>
                          </a:solidFill>
                          <a:effectLst/>
                          <a:latin typeface="Arial" panose="020B0604020202020204" pitchFamily="34" charset="0"/>
                          <a:ea typeface="Times New Roman"/>
                          <a:cs typeface="Arial" panose="020B0604020202020204" pitchFamily="34" charset="0"/>
                        </a:rPr>
                        <a:t>5</a:t>
                      </a:r>
                      <a:endParaRPr lang="en-US" sz="1200">
                        <a:effectLst/>
                        <a:latin typeface="Arial" panose="020B0604020202020204" pitchFamily="34" charset="0"/>
                        <a:ea typeface="Calibri"/>
                        <a:cs typeface="Arial" panose="020B0604020202020204" pitchFamily="34" charset="0"/>
                      </a:endParaRPr>
                    </a:p>
                  </a:txBody>
                  <a:tcPr marL="47518" marR="47518" marT="47518" marB="475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ct val="120000"/>
                        </a:lnSpc>
                        <a:spcAft>
                          <a:spcPts val="600"/>
                        </a:spcAft>
                      </a:pPr>
                      <a:r>
                        <a:rPr lang="en-US" sz="1200" b="1">
                          <a:solidFill>
                            <a:srgbClr val="000000"/>
                          </a:solidFill>
                          <a:effectLst/>
                          <a:latin typeface="Arial" panose="020B0604020202020204" pitchFamily="34" charset="0"/>
                          <a:ea typeface="Times New Roman"/>
                          <a:cs typeface="Arial" panose="020B0604020202020204" pitchFamily="34" charset="0"/>
                        </a:rPr>
                        <a:t>FileOutputStream(String name, boolean append)</a:t>
                      </a:r>
                      <a:endParaRPr lang="en-US" sz="1200">
                        <a:effectLst/>
                        <a:latin typeface="Arial" panose="020B0604020202020204" pitchFamily="34" charset="0"/>
                        <a:ea typeface="Calibri"/>
                        <a:cs typeface="Arial" panose="020B0604020202020204" pitchFamily="34" charset="0"/>
                      </a:endParaRPr>
                    </a:p>
                    <a:p>
                      <a:pPr marL="30480" marR="30480" algn="just">
                        <a:lnSpc>
                          <a:spcPct val="120000"/>
                        </a:lnSpc>
                        <a:spcAft>
                          <a:spcPts val="600"/>
                        </a:spcAft>
                      </a:pPr>
                      <a:r>
                        <a:rPr lang="en-US" sz="1200">
                          <a:solidFill>
                            <a:srgbClr val="000000"/>
                          </a:solidFill>
                          <a:effectLst/>
                          <a:latin typeface="Arial" panose="020B0604020202020204" pitchFamily="34" charset="0"/>
                          <a:ea typeface="Times New Roman"/>
                          <a:cs typeface="Arial" panose="020B0604020202020204" pitchFamily="34" charset="0"/>
                        </a:rPr>
                        <a:t>This creates an output file stream to write to the file with the specified name.</a:t>
                      </a:r>
                      <a:endParaRPr lang="en-US" sz="1200">
                        <a:effectLst/>
                        <a:latin typeface="Arial" panose="020B0604020202020204" pitchFamily="34" charset="0"/>
                        <a:ea typeface="Calibri"/>
                        <a:cs typeface="Arial" panose="020B0604020202020204" pitchFamily="34" charset="0"/>
                      </a:endParaRPr>
                    </a:p>
                  </a:txBody>
                  <a:tcPr marL="47518" marR="47518" marT="47518" marB="475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71789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FileOutputStream class</a:t>
            </a:r>
          </a:p>
        </p:txBody>
      </p:sp>
      <p:sp>
        <p:nvSpPr>
          <p:cNvPr id="3" name="Content Placeholder 2"/>
          <p:cNvSpPr>
            <a:spLocks noGrp="1"/>
          </p:cNvSpPr>
          <p:nvPr>
            <p:ph idx="1"/>
          </p:nvPr>
        </p:nvSpPr>
        <p:spPr/>
        <p:txBody>
          <a:bodyPr>
            <a:normAutofit/>
          </a:bodyPr>
          <a:lstStyle/>
          <a:p>
            <a:pPr>
              <a:lnSpc>
                <a:spcPct val="120000"/>
              </a:lnSpc>
              <a:spcBef>
                <a:spcPts val="600"/>
              </a:spcBef>
              <a:spcAft>
                <a:spcPts val="600"/>
              </a:spcAft>
            </a:pPr>
            <a:r>
              <a:rPr lang="en-US" sz="2400" b="1"/>
              <a:t>Important methods</a:t>
            </a:r>
            <a:r>
              <a:rPr lang="en-US" sz="2400" b="1" smtClean="0"/>
              <a:t>:</a:t>
            </a:r>
          </a:p>
          <a:p>
            <a:pPr lvl="1" algn="just" fontAlgn="base">
              <a:lnSpc>
                <a:spcPct val="120000"/>
              </a:lnSpc>
              <a:spcBef>
                <a:spcPts val="600"/>
              </a:spcBef>
              <a:spcAft>
                <a:spcPts val="600"/>
              </a:spcAft>
            </a:pPr>
            <a:r>
              <a:rPr lang="en-US" sz="2000" b="1"/>
              <a:t>void close() : </a:t>
            </a:r>
            <a:r>
              <a:rPr lang="en-US" sz="2000"/>
              <a:t>Closes this file output stream and releases any system resources associated with this stream.</a:t>
            </a:r>
          </a:p>
          <a:p>
            <a:pPr lvl="1" algn="just" fontAlgn="base">
              <a:lnSpc>
                <a:spcPct val="120000"/>
              </a:lnSpc>
              <a:spcBef>
                <a:spcPts val="600"/>
              </a:spcBef>
              <a:spcAft>
                <a:spcPts val="600"/>
              </a:spcAft>
            </a:pPr>
            <a:r>
              <a:rPr lang="en-US" sz="2000" b="1"/>
              <a:t>protected void finalize() : </a:t>
            </a:r>
            <a:r>
              <a:rPr lang="en-US" sz="2000"/>
              <a:t>Cleans up the connection to the file, and ensures that the close method of this file output stream is called when there are no more references to this stream.</a:t>
            </a:r>
          </a:p>
          <a:p>
            <a:pPr lvl="1" algn="just" fontAlgn="base">
              <a:lnSpc>
                <a:spcPct val="120000"/>
              </a:lnSpc>
              <a:spcBef>
                <a:spcPts val="600"/>
              </a:spcBef>
              <a:spcAft>
                <a:spcPts val="600"/>
              </a:spcAft>
            </a:pPr>
            <a:r>
              <a:rPr lang="en-US" sz="2000" b="1"/>
              <a:t>void write(byte[] b) : </a:t>
            </a:r>
            <a:r>
              <a:rPr lang="en-US" sz="2000"/>
              <a:t>Writes b.length bytes from the specified byte array to this file output stream.</a:t>
            </a:r>
          </a:p>
          <a:p>
            <a:pPr lvl="1" algn="just" fontAlgn="base">
              <a:lnSpc>
                <a:spcPct val="120000"/>
              </a:lnSpc>
              <a:spcBef>
                <a:spcPts val="600"/>
              </a:spcBef>
              <a:spcAft>
                <a:spcPts val="600"/>
              </a:spcAft>
            </a:pPr>
            <a:r>
              <a:rPr lang="en-US" sz="2000" b="1"/>
              <a:t>void write(byte[] b, int off, int len) : </a:t>
            </a:r>
            <a:r>
              <a:rPr lang="en-US" sz="2000"/>
              <a:t>Writes len bytes from the specified byte array starting at offset off to this file output stream.</a:t>
            </a:r>
          </a:p>
          <a:p>
            <a:pPr lvl="1" algn="just" fontAlgn="base">
              <a:lnSpc>
                <a:spcPct val="120000"/>
              </a:lnSpc>
              <a:spcBef>
                <a:spcPts val="600"/>
              </a:spcBef>
              <a:spcAft>
                <a:spcPts val="600"/>
              </a:spcAft>
            </a:pPr>
            <a:r>
              <a:rPr lang="en-US" sz="2000" b="1"/>
              <a:t>void write(int b) : </a:t>
            </a:r>
            <a:r>
              <a:rPr lang="en-US" sz="2000"/>
              <a:t>Writes the specified byte to this file output stream</a:t>
            </a:r>
            <a:r>
              <a:rPr lang="en-US" sz="2000" smtClean="0"/>
              <a:t>.</a:t>
            </a:r>
            <a:endParaRPr lang="en-US" sz="20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14</a:t>
            </a:fld>
            <a:endParaRPr lang="en-US"/>
          </a:p>
        </p:txBody>
      </p:sp>
    </p:spTree>
    <p:extLst>
      <p:ext uri="{BB962C8B-B14F-4D97-AF65-F5344CB8AC3E}">
        <p14:creationId xmlns:p14="http://schemas.microsoft.com/office/powerpoint/2010/main" val="3259086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FileOutputStream class</a:t>
            </a:r>
          </a:p>
        </p:txBody>
      </p:sp>
      <p:sp>
        <p:nvSpPr>
          <p:cNvPr id="3" name="Content Placeholder 2"/>
          <p:cNvSpPr>
            <a:spLocks noGrp="1"/>
          </p:cNvSpPr>
          <p:nvPr>
            <p:ph idx="1"/>
          </p:nvPr>
        </p:nvSpPr>
        <p:spPr/>
        <p:txBody>
          <a:bodyPr>
            <a:normAutofit/>
          </a:bodyPr>
          <a:lstStyle/>
          <a:p>
            <a:r>
              <a:rPr lang="en-US" sz="2000" b="1" smtClean="0"/>
              <a:t>Examples:</a:t>
            </a:r>
            <a:endParaRPr lang="en-US" sz="2000" b="1"/>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15</a:t>
            </a:fld>
            <a:endParaRPr lang="en-US"/>
          </a:p>
        </p:txBody>
      </p:sp>
      <p:sp>
        <p:nvSpPr>
          <p:cNvPr id="8" name="Rectangle 7"/>
          <p:cNvSpPr/>
          <p:nvPr/>
        </p:nvSpPr>
        <p:spPr>
          <a:xfrm>
            <a:off x="312056" y="1185704"/>
            <a:ext cx="8593404" cy="4832092"/>
          </a:xfrm>
          <a:prstGeom prst="rect">
            <a:avLst/>
          </a:prstGeom>
        </p:spPr>
        <p:txBody>
          <a:bodyPr wrap="square">
            <a:spAutoFit/>
          </a:bodyPr>
          <a:lstStyle/>
          <a:p>
            <a:r>
              <a:rPr lang="en-US" sz="1400" b="1" smtClean="0">
                <a:solidFill>
                  <a:srgbClr val="7F0055"/>
                </a:solidFill>
                <a:latin typeface="Consolas"/>
              </a:rPr>
              <a:t>public</a:t>
            </a:r>
            <a:r>
              <a:rPr lang="en-US" sz="1400" b="1" smtClean="0">
                <a:solidFill>
                  <a:srgbClr val="000000"/>
                </a:solidFill>
                <a:latin typeface="Consolas"/>
              </a:rPr>
              <a:t> </a:t>
            </a:r>
            <a:r>
              <a:rPr lang="en-US" sz="1400" b="1">
                <a:solidFill>
                  <a:srgbClr val="7F0055"/>
                </a:solidFill>
                <a:latin typeface="Consolas"/>
              </a:rPr>
              <a:t>class</a:t>
            </a:r>
            <a:r>
              <a:rPr lang="en-US" sz="1400" b="1">
                <a:solidFill>
                  <a:srgbClr val="000000"/>
                </a:solidFill>
                <a:latin typeface="Consolas"/>
              </a:rPr>
              <a:t> WriteFile {</a:t>
            </a:r>
          </a:p>
          <a:p>
            <a:r>
              <a:rPr lang="en-US" sz="1400">
                <a:solidFill>
                  <a:srgbClr val="000000"/>
                </a:solidFill>
                <a:latin typeface="Consolas"/>
              </a:rPr>
              <a:t>  </a:t>
            </a:r>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static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main(String[] </a:t>
            </a:r>
            <a:r>
              <a:rPr lang="en-US" sz="1400" b="1">
                <a:solidFill>
                  <a:srgbClr val="6A3E3E"/>
                </a:solidFill>
                <a:latin typeface="Consolas"/>
              </a:rPr>
              <a:t>args</a:t>
            </a:r>
            <a:r>
              <a:rPr lang="en-US" sz="1400" b="1">
                <a:solidFill>
                  <a:srgbClr val="000000"/>
                </a:solidFill>
                <a:latin typeface="Consolas"/>
              </a:rPr>
              <a:t>) </a:t>
            </a:r>
            <a:r>
              <a:rPr lang="en-US" sz="1400" b="1">
                <a:solidFill>
                  <a:srgbClr val="7F0055"/>
                </a:solidFill>
                <a:latin typeface="Consolas"/>
              </a:rPr>
              <a:t>throws</a:t>
            </a:r>
            <a:r>
              <a:rPr lang="en-US" sz="1400" b="1">
                <a:solidFill>
                  <a:srgbClr val="000000"/>
                </a:solidFill>
                <a:latin typeface="Consolas"/>
              </a:rPr>
              <a:t> IOException </a:t>
            </a:r>
            <a:r>
              <a:rPr lang="en-US" sz="1400" smtClean="0">
                <a:solidFill>
                  <a:srgbClr val="000000"/>
                </a:solidFill>
                <a:latin typeface="Consolas"/>
              </a:rPr>
              <a:t>{ </a:t>
            </a:r>
            <a:endParaRPr lang="en-US" sz="1400">
              <a:solidFill>
                <a:srgbClr val="000000"/>
              </a:solidFill>
              <a:latin typeface="Consolas"/>
            </a:endParaRPr>
          </a:p>
          <a:p>
            <a:r>
              <a:rPr lang="en-US" sz="1400">
                <a:solidFill>
                  <a:srgbClr val="000000"/>
                </a:solidFill>
                <a:latin typeface="Consolas"/>
              </a:rPr>
              <a:t>      </a:t>
            </a:r>
            <a:r>
              <a:rPr lang="en-US" sz="1400">
                <a:solidFill>
                  <a:srgbClr val="3F7F5F"/>
                </a:solidFill>
                <a:latin typeface="Consolas"/>
              </a:rPr>
              <a:t>//attach keyboard to DataInputStream </a:t>
            </a:r>
          </a:p>
          <a:p>
            <a:r>
              <a:rPr lang="en-US" sz="1400">
                <a:solidFill>
                  <a:srgbClr val="000000"/>
                </a:solidFill>
                <a:latin typeface="Consolas"/>
              </a:rPr>
              <a:t>      DataInputStream </a:t>
            </a:r>
            <a:r>
              <a:rPr lang="en-US" sz="1400">
                <a:solidFill>
                  <a:srgbClr val="6A3E3E"/>
                </a:solidFill>
                <a:latin typeface="Consolas"/>
              </a:rPr>
              <a:t>dis</a:t>
            </a:r>
            <a:r>
              <a:rPr lang="en-US" sz="1400">
                <a:solidFill>
                  <a:srgbClr val="000000"/>
                </a:solidFill>
                <a:latin typeface="Consolas"/>
              </a:rPr>
              <a:t>=</a:t>
            </a:r>
            <a:r>
              <a:rPr lang="en-US" sz="1400" b="1">
                <a:solidFill>
                  <a:srgbClr val="7F0055"/>
                </a:solidFill>
                <a:latin typeface="Consolas"/>
              </a:rPr>
              <a:t>new</a:t>
            </a:r>
            <a:r>
              <a:rPr lang="en-US" sz="1400" b="1">
                <a:solidFill>
                  <a:srgbClr val="000000"/>
                </a:solidFill>
                <a:latin typeface="Consolas"/>
              </a:rPr>
              <a:t> DataInputStream(System.</a:t>
            </a:r>
            <a:r>
              <a:rPr lang="en-US" sz="1400" b="1" i="1">
                <a:solidFill>
                  <a:srgbClr val="0000C0"/>
                </a:solidFill>
                <a:latin typeface="Consolas"/>
              </a:rPr>
              <a:t>in</a:t>
            </a:r>
            <a:r>
              <a:rPr lang="en-US" sz="1400" b="1" i="1">
                <a:solidFill>
                  <a:srgbClr val="000000"/>
                </a:solidFill>
                <a:latin typeface="Consolas"/>
              </a:rPr>
              <a:t>); </a:t>
            </a:r>
          </a:p>
          <a:p>
            <a:endParaRPr lang="en-US" sz="1400">
              <a:latin typeface="Consolas"/>
            </a:endParaRPr>
          </a:p>
          <a:p>
            <a:r>
              <a:rPr lang="en-US" sz="1400">
                <a:solidFill>
                  <a:srgbClr val="000000"/>
                </a:solidFill>
                <a:latin typeface="Consolas"/>
              </a:rPr>
              <a:t>      </a:t>
            </a:r>
            <a:r>
              <a:rPr lang="en-US" sz="1400">
                <a:solidFill>
                  <a:srgbClr val="3F7F5F"/>
                </a:solidFill>
                <a:latin typeface="Consolas"/>
              </a:rPr>
              <a:t>// attach file to FileOutputStream </a:t>
            </a:r>
          </a:p>
          <a:p>
            <a:r>
              <a:rPr lang="en-US" sz="1400">
                <a:solidFill>
                  <a:srgbClr val="000000"/>
                </a:solidFill>
                <a:latin typeface="Consolas"/>
              </a:rPr>
              <a:t>      FileOutputStream </a:t>
            </a:r>
            <a:r>
              <a:rPr lang="en-US" sz="1400">
                <a:solidFill>
                  <a:srgbClr val="6A3E3E"/>
                </a:solidFill>
                <a:latin typeface="Consolas"/>
              </a:rPr>
              <a:t>fout</a:t>
            </a:r>
            <a:r>
              <a:rPr lang="en-US" sz="1400">
                <a:solidFill>
                  <a:srgbClr val="000000"/>
                </a:solidFill>
                <a:latin typeface="Consolas"/>
              </a:rPr>
              <a:t>=</a:t>
            </a:r>
            <a:r>
              <a:rPr lang="en-US" sz="1400" b="1">
                <a:solidFill>
                  <a:srgbClr val="7F0055"/>
                </a:solidFill>
                <a:latin typeface="Consolas"/>
              </a:rPr>
              <a:t>new</a:t>
            </a:r>
            <a:r>
              <a:rPr lang="en-US" sz="1400" b="1">
                <a:solidFill>
                  <a:srgbClr val="000000"/>
                </a:solidFill>
                <a:latin typeface="Consolas"/>
              </a:rPr>
              <a:t> FileOutputStream(</a:t>
            </a:r>
            <a:r>
              <a:rPr lang="en-US" sz="1400" b="1">
                <a:solidFill>
                  <a:srgbClr val="2A00FF"/>
                </a:solidFill>
                <a:latin typeface="Consolas"/>
              </a:rPr>
              <a:t>"file.txt"</a:t>
            </a:r>
            <a:r>
              <a:rPr lang="en-US" sz="1400" b="1">
                <a:solidFill>
                  <a:srgbClr val="000000"/>
                </a:solidFill>
                <a:latin typeface="Consolas"/>
              </a:rPr>
              <a:t>); </a:t>
            </a:r>
          </a:p>
          <a:p>
            <a:endParaRPr lang="en-US" sz="1400">
              <a:latin typeface="Consolas"/>
            </a:endParaRPr>
          </a:p>
          <a:p>
            <a:r>
              <a:rPr lang="en-US" sz="1400">
                <a:solidFill>
                  <a:srgbClr val="000000"/>
                </a:solidFill>
                <a:latin typeface="Consolas"/>
              </a:rPr>
              <a:t>      </a:t>
            </a:r>
            <a:r>
              <a:rPr lang="en-US" sz="1400">
                <a:solidFill>
                  <a:srgbClr val="3F7F5F"/>
                </a:solidFill>
                <a:latin typeface="Consolas"/>
              </a:rPr>
              <a:t>//attach FileOutputStream to BufferedOutputStream </a:t>
            </a:r>
          </a:p>
          <a:p>
            <a:r>
              <a:rPr lang="en-US" sz="1400">
                <a:solidFill>
                  <a:srgbClr val="000000"/>
                </a:solidFill>
                <a:latin typeface="Consolas"/>
              </a:rPr>
              <a:t>      BufferedOutputStream </a:t>
            </a:r>
            <a:r>
              <a:rPr lang="en-US" sz="1400">
                <a:solidFill>
                  <a:srgbClr val="6A3E3E"/>
                </a:solidFill>
                <a:highlight>
                  <a:srgbClr val="F0D8A8"/>
                </a:highlight>
                <a:latin typeface="Consolas"/>
              </a:rPr>
              <a:t>bout</a:t>
            </a:r>
            <a:r>
              <a:rPr lang="en-US" sz="1400">
                <a:solidFill>
                  <a:srgbClr val="000000"/>
                </a:solidFill>
                <a:highlight>
                  <a:srgbClr val="F0D8A8"/>
                </a:highlight>
                <a:latin typeface="Consolas"/>
              </a:rPr>
              <a:t>=</a:t>
            </a:r>
            <a:r>
              <a:rPr lang="en-US" sz="1400" b="1">
                <a:solidFill>
                  <a:srgbClr val="7F0055"/>
                </a:solidFill>
                <a:highlight>
                  <a:srgbClr val="F0D8A8"/>
                </a:highlight>
                <a:latin typeface="Consolas"/>
              </a:rPr>
              <a:t>new</a:t>
            </a:r>
            <a:r>
              <a:rPr lang="en-US" sz="1400" b="1">
                <a:solidFill>
                  <a:srgbClr val="000000"/>
                </a:solidFill>
                <a:highlight>
                  <a:srgbClr val="F0D8A8"/>
                </a:highlight>
                <a:latin typeface="Consolas"/>
              </a:rPr>
              <a:t> BufferedOutputStream(</a:t>
            </a:r>
            <a:r>
              <a:rPr lang="en-US" sz="1400" b="1">
                <a:solidFill>
                  <a:srgbClr val="6A3E3E"/>
                </a:solidFill>
                <a:highlight>
                  <a:srgbClr val="F0D8A8"/>
                </a:highlight>
                <a:latin typeface="Consolas"/>
              </a:rPr>
              <a:t>fout</a:t>
            </a:r>
            <a:r>
              <a:rPr lang="en-US" sz="1400" b="1">
                <a:solidFill>
                  <a:srgbClr val="000000"/>
                </a:solidFill>
                <a:highlight>
                  <a:srgbClr val="F0D8A8"/>
                </a:highlight>
                <a:latin typeface="Consolas"/>
              </a:rPr>
              <a:t>,1024); </a:t>
            </a:r>
          </a:p>
          <a:p>
            <a:r>
              <a:rPr lang="en-US" sz="1400">
                <a:solidFill>
                  <a:srgbClr val="000000"/>
                </a:solidFill>
                <a:latin typeface="Consolas"/>
              </a:rPr>
              <a:t>      System.</a:t>
            </a:r>
            <a:r>
              <a:rPr lang="en-US" sz="1400" b="1" i="1">
                <a:solidFill>
                  <a:srgbClr val="0000C0"/>
                </a:solidFill>
                <a:latin typeface="Consolas"/>
              </a:rPr>
              <a:t>out</a:t>
            </a:r>
            <a:r>
              <a:rPr lang="en-US" sz="1400" b="1" i="1">
                <a:solidFill>
                  <a:srgbClr val="000000"/>
                </a:solidFill>
                <a:latin typeface="Consolas"/>
              </a:rPr>
              <a:t>.println(</a:t>
            </a:r>
            <a:r>
              <a:rPr lang="en-US" sz="1400" b="1" i="1">
                <a:solidFill>
                  <a:srgbClr val="2A00FF"/>
                </a:solidFill>
                <a:latin typeface="Consolas"/>
              </a:rPr>
              <a:t>"Enter text (@ at the end):"</a:t>
            </a:r>
            <a:r>
              <a:rPr lang="en-US" sz="1400" b="1" i="1">
                <a:solidFill>
                  <a:srgbClr val="000000"/>
                </a:solidFill>
                <a:latin typeface="Consolas"/>
              </a:rPr>
              <a:t>); </a:t>
            </a:r>
          </a:p>
          <a:p>
            <a:r>
              <a:rPr lang="en-US" sz="1400">
                <a:solidFill>
                  <a:srgbClr val="000000"/>
                </a:solidFill>
                <a:latin typeface="Consolas"/>
              </a:rPr>
              <a:t>      </a:t>
            </a:r>
            <a:r>
              <a:rPr lang="en-US" sz="1400" b="1">
                <a:solidFill>
                  <a:srgbClr val="7F0055"/>
                </a:solidFill>
                <a:latin typeface="Consolas"/>
              </a:rPr>
              <a:t>char</a:t>
            </a:r>
            <a:r>
              <a:rPr lang="en-US" sz="1400" b="1">
                <a:solidFill>
                  <a:srgbClr val="000000"/>
                </a:solidFill>
                <a:latin typeface="Consolas"/>
              </a:rPr>
              <a:t> </a:t>
            </a:r>
            <a:r>
              <a:rPr lang="en-US" sz="1400" b="1">
                <a:solidFill>
                  <a:srgbClr val="6A3E3E"/>
                </a:solidFill>
                <a:latin typeface="Consolas"/>
              </a:rPr>
              <a:t>ch</a:t>
            </a:r>
            <a:r>
              <a:rPr lang="en-US" sz="1400" b="1">
                <a:solidFill>
                  <a:srgbClr val="000000"/>
                </a:solidFill>
                <a:latin typeface="Consolas"/>
              </a:rPr>
              <a:t>; </a:t>
            </a:r>
          </a:p>
          <a:p>
            <a:endParaRPr lang="en-US" sz="1400">
              <a:latin typeface="Consolas"/>
            </a:endParaRPr>
          </a:p>
          <a:p>
            <a:r>
              <a:rPr lang="en-US" sz="1400">
                <a:solidFill>
                  <a:srgbClr val="000000"/>
                </a:solidFill>
                <a:latin typeface="Consolas"/>
              </a:rPr>
              <a:t>      </a:t>
            </a:r>
            <a:r>
              <a:rPr lang="en-US" sz="1400">
                <a:solidFill>
                  <a:srgbClr val="3F7F5F"/>
                </a:solidFill>
                <a:latin typeface="Consolas"/>
              </a:rPr>
              <a:t>//read characters from dis into ch. Then write them into bout. </a:t>
            </a:r>
          </a:p>
          <a:p>
            <a:r>
              <a:rPr lang="en-US" sz="1400">
                <a:solidFill>
                  <a:srgbClr val="000000"/>
                </a:solidFill>
                <a:latin typeface="Consolas"/>
              </a:rPr>
              <a:t>      </a:t>
            </a:r>
            <a:r>
              <a:rPr lang="en-US" sz="1400">
                <a:solidFill>
                  <a:srgbClr val="3F7F5F"/>
                </a:solidFill>
                <a:latin typeface="Consolas"/>
              </a:rPr>
              <a:t>//repeat this as long as the read character is not @ </a:t>
            </a:r>
          </a:p>
          <a:p>
            <a:r>
              <a:rPr lang="en-US" sz="1400">
                <a:solidFill>
                  <a:srgbClr val="000000"/>
                </a:solidFill>
                <a:latin typeface="Consolas"/>
              </a:rPr>
              <a:t>      </a:t>
            </a:r>
            <a:r>
              <a:rPr lang="en-US" sz="1400" b="1">
                <a:solidFill>
                  <a:srgbClr val="7F0055"/>
                </a:solidFill>
                <a:latin typeface="Consolas"/>
              </a:rPr>
              <a:t>while</a:t>
            </a:r>
            <a:r>
              <a:rPr lang="en-US" sz="1400" b="1">
                <a:solidFill>
                  <a:srgbClr val="000000"/>
                </a:solidFill>
                <a:latin typeface="Consolas"/>
              </a:rPr>
              <a:t>((</a:t>
            </a:r>
            <a:r>
              <a:rPr lang="en-US" sz="1400" b="1">
                <a:solidFill>
                  <a:srgbClr val="6A3E3E"/>
                </a:solidFill>
                <a:latin typeface="Consolas"/>
              </a:rPr>
              <a:t>ch</a:t>
            </a:r>
            <a:r>
              <a:rPr lang="en-US" sz="1400" b="1">
                <a:solidFill>
                  <a:srgbClr val="000000"/>
                </a:solidFill>
                <a:latin typeface="Consolas"/>
              </a:rPr>
              <a:t>=(</a:t>
            </a:r>
            <a:r>
              <a:rPr lang="en-US" sz="1400" b="1">
                <a:solidFill>
                  <a:srgbClr val="7F0055"/>
                </a:solidFill>
                <a:latin typeface="Consolas"/>
              </a:rPr>
              <a:t>char</a:t>
            </a:r>
            <a:r>
              <a:rPr lang="en-US" sz="1400" b="1">
                <a:solidFill>
                  <a:srgbClr val="000000"/>
                </a:solidFill>
                <a:latin typeface="Consolas"/>
              </a:rPr>
              <a:t>)</a:t>
            </a:r>
            <a:r>
              <a:rPr lang="en-US" sz="1400" b="1">
                <a:solidFill>
                  <a:srgbClr val="6A3E3E"/>
                </a:solidFill>
                <a:latin typeface="Consolas"/>
              </a:rPr>
              <a:t>dis</a:t>
            </a:r>
            <a:r>
              <a:rPr lang="en-US" sz="1400" b="1">
                <a:solidFill>
                  <a:srgbClr val="000000"/>
                </a:solidFill>
                <a:latin typeface="Consolas"/>
              </a:rPr>
              <a:t>.read</a:t>
            </a:r>
            <a:r>
              <a:rPr lang="en-US" sz="1400" b="1" smtClean="0">
                <a:solidFill>
                  <a:srgbClr val="000000"/>
                </a:solidFill>
                <a:latin typeface="Consolas"/>
              </a:rPr>
              <a:t>())!=</a:t>
            </a:r>
            <a:r>
              <a:rPr lang="en-US" sz="1400" b="1" smtClean="0">
                <a:solidFill>
                  <a:srgbClr val="2A00FF"/>
                </a:solidFill>
                <a:latin typeface="Consolas"/>
              </a:rPr>
              <a:t>'@'</a:t>
            </a:r>
            <a:r>
              <a:rPr lang="en-US" sz="1400" b="1" smtClean="0">
                <a:solidFill>
                  <a:srgbClr val="000000"/>
                </a:solidFill>
                <a:latin typeface="Consolas"/>
              </a:rPr>
              <a:t>) </a:t>
            </a:r>
            <a:r>
              <a:rPr lang="en-US" sz="1400" smtClean="0">
                <a:solidFill>
                  <a:srgbClr val="000000"/>
                </a:solidFill>
                <a:latin typeface="Consolas"/>
              </a:rPr>
              <a:t>{ </a:t>
            </a:r>
            <a:endParaRPr lang="en-US" sz="1400">
              <a:solidFill>
                <a:srgbClr val="000000"/>
              </a:solidFill>
              <a:latin typeface="Consolas"/>
            </a:endParaRPr>
          </a:p>
          <a:p>
            <a:r>
              <a:rPr lang="en-US" sz="1400">
                <a:solidFill>
                  <a:srgbClr val="000000"/>
                </a:solidFill>
                <a:latin typeface="Consolas"/>
              </a:rPr>
              <a:t>          </a:t>
            </a:r>
            <a:r>
              <a:rPr lang="en-US" sz="1400">
                <a:solidFill>
                  <a:srgbClr val="6A3E3E"/>
                </a:solidFill>
                <a:highlight>
                  <a:srgbClr val="D4D4D4"/>
                </a:highlight>
                <a:latin typeface="Consolas"/>
              </a:rPr>
              <a:t>bout</a:t>
            </a:r>
            <a:r>
              <a:rPr lang="en-US" sz="1400">
                <a:solidFill>
                  <a:srgbClr val="000000"/>
                </a:solidFill>
                <a:highlight>
                  <a:srgbClr val="D4D4D4"/>
                </a:highlight>
                <a:latin typeface="Consolas"/>
              </a:rPr>
              <a:t>.write(</a:t>
            </a:r>
            <a:r>
              <a:rPr lang="en-US" sz="1400">
                <a:solidFill>
                  <a:srgbClr val="6A3E3E"/>
                </a:solidFill>
                <a:highlight>
                  <a:srgbClr val="D4D4D4"/>
                </a:highlight>
                <a:latin typeface="Consolas"/>
              </a:rPr>
              <a:t>ch</a:t>
            </a:r>
            <a:r>
              <a:rPr lang="en-US" sz="1400">
                <a:solidFill>
                  <a:srgbClr val="000000"/>
                </a:solidFill>
                <a:highlight>
                  <a:srgbClr val="D4D4D4"/>
                </a:highlight>
                <a:latin typeface="Consolas"/>
              </a:rPr>
              <a:t>); </a:t>
            </a:r>
          </a:p>
          <a:p>
            <a:r>
              <a:rPr lang="en-US" sz="1400">
                <a:solidFill>
                  <a:srgbClr val="000000"/>
                </a:solidFill>
                <a:latin typeface="Consolas"/>
              </a:rPr>
              <a:t>      } </a:t>
            </a:r>
          </a:p>
          <a:p>
            <a:r>
              <a:rPr lang="en-US" sz="1400">
                <a:solidFill>
                  <a:srgbClr val="000000"/>
                </a:solidFill>
                <a:latin typeface="Consolas"/>
              </a:rPr>
              <a:t>      </a:t>
            </a:r>
            <a:r>
              <a:rPr lang="en-US" sz="1400">
                <a:solidFill>
                  <a:srgbClr val="3F7F5F"/>
                </a:solidFill>
                <a:latin typeface="Consolas"/>
              </a:rPr>
              <a:t>//close the file </a:t>
            </a:r>
          </a:p>
          <a:p>
            <a:r>
              <a:rPr lang="en-US" sz="1400">
                <a:solidFill>
                  <a:srgbClr val="000000"/>
                </a:solidFill>
                <a:latin typeface="Consolas"/>
              </a:rPr>
              <a:t>      </a:t>
            </a:r>
            <a:r>
              <a:rPr lang="en-US" sz="1400">
                <a:solidFill>
                  <a:srgbClr val="6A3E3E"/>
                </a:solidFill>
                <a:highlight>
                  <a:srgbClr val="D4D4D4"/>
                </a:highlight>
                <a:latin typeface="Consolas"/>
              </a:rPr>
              <a:t>bout</a:t>
            </a:r>
            <a:r>
              <a:rPr lang="en-US" sz="1400">
                <a:solidFill>
                  <a:srgbClr val="000000"/>
                </a:solidFill>
                <a:highlight>
                  <a:srgbClr val="D4D4D4"/>
                </a:highlight>
                <a:latin typeface="Consolas"/>
              </a:rPr>
              <a:t>.close(); </a:t>
            </a:r>
          </a:p>
          <a:p>
            <a:r>
              <a:rPr lang="en-US" sz="1400">
                <a:solidFill>
                  <a:srgbClr val="000000"/>
                </a:solidFill>
                <a:latin typeface="Consolas"/>
              </a:rPr>
              <a:t>  }</a:t>
            </a:r>
          </a:p>
          <a:p>
            <a:r>
              <a:rPr lang="en-US" sz="1400">
                <a:solidFill>
                  <a:srgbClr val="000000"/>
                </a:solidFill>
                <a:latin typeface="Consolas"/>
              </a:rPr>
              <a:t>}</a:t>
            </a:r>
          </a:p>
        </p:txBody>
      </p:sp>
    </p:spTree>
    <p:extLst>
      <p:ext uri="{BB962C8B-B14F-4D97-AF65-F5344CB8AC3E}">
        <p14:creationId xmlns:p14="http://schemas.microsoft.com/office/powerpoint/2010/main" val="2312730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BufferedOutputStream Class</a:t>
            </a:r>
          </a:p>
        </p:txBody>
      </p:sp>
      <p:sp>
        <p:nvSpPr>
          <p:cNvPr id="3" name="Content Placeholder 2"/>
          <p:cNvSpPr>
            <a:spLocks noGrp="1"/>
          </p:cNvSpPr>
          <p:nvPr>
            <p:ph idx="1"/>
          </p:nvPr>
        </p:nvSpPr>
        <p:spPr/>
        <p:txBody>
          <a:bodyPr>
            <a:normAutofit/>
          </a:bodyPr>
          <a:lstStyle/>
          <a:p>
            <a:pPr algn="just">
              <a:spcBef>
                <a:spcPts val="1200"/>
              </a:spcBef>
            </a:pPr>
            <a:r>
              <a:rPr lang="en-GB" sz="2000" b="1"/>
              <a:t>BufferedOutputStream</a:t>
            </a:r>
            <a:r>
              <a:rPr lang="en-GB" sz="2000"/>
              <a:t> class is used for </a:t>
            </a:r>
            <a:r>
              <a:rPr lang="en-GB" sz="2000">
                <a:solidFill>
                  <a:schemeClr val="tx2">
                    <a:lumMod val="60000"/>
                    <a:lumOff val="40000"/>
                  </a:schemeClr>
                </a:solidFill>
              </a:rPr>
              <a:t>buffering an output stream</a:t>
            </a:r>
            <a:r>
              <a:rPr lang="en-GB" sz="2000"/>
              <a:t>. </a:t>
            </a:r>
            <a:endParaRPr lang="en-GB" sz="2000" smtClean="0"/>
          </a:p>
          <a:p>
            <a:pPr lvl="1" algn="just">
              <a:spcBef>
                <a:spcPts val="1200"/>
              </a:spcBef>
            </a:pPr>
            <a:r>
              <a:rPr lang="en-GB" sz="1600" smtClean="0"/>
              <a:t>It </a:t>
            </a:r>
            <a:r>
              <a:rPr lang="en-GB" sz="1600"/>
              <a:t>internally </a:t>
            </a:r>
            <a:r>
              <a:rPr lang="en-GB" sz="1600">
                <a:solidFill>
                  <a:schemeClr val="tx2">
                    <a:lumMod val="60000"/>
                    <a:lumOff val="40000"/>
                  </a:schemeClr>
                </a:solidFill>
              </a:rPr>
              <a:t>uses buffer to store data</a:t>
            </a:r>
            <a:r>
              <a:rPr lang="en-GB" sz="1600"/>
              <a:t>. </a:t>
            </a:r>
          </a:p>
          <a:p>
            <a:pPr lvl="1" algn="just">
              <a:spcBef>
                <a:spcPts val="1200"/>
              </a:spcBef>
            </a:pPr>
            <a:r>
              <a:rPr lang="en-GB" sz="1600" smtClean="0"/>
              <a:t>It </a:t>
            </a:r>
            <a:r>
              <a:rPr lang="en-GB" sz="1600"/>
              <a:t>adds </a:t>
            </a:r>
            <a:r>
              <a:rPr lang="en-GB" sz="1600">
                <a:solidFill>
                  <a:schemeClr val="tx2">
                    <a:lumMod val="60000"/>
                    <a:lumOff val="40000"/>
                  </a:schemeClr>
                </a:solidFill>
              </a:rPr>
              <a:t>more efficiency</a:t>
            </a:r>
            <a:r>
              <a:rPr lang="en-GB" sz="1600"/>
              <a:t> than to write data directly into a stream. </a:t>
            </a:r>
          </a:p>
          <a:p>
            <a:pPr lvl="1" algn="just">
              <a:spcBef>
                <a:spcPts val="1200"/>
              </a:spcBef>
            </a:pPr>
            <a:r>
              <a:rPr lang="en-GB" sz="1600" smtClean="0"/>
              <a:t>So</a:t>
            </a:r>
            <a:r>
              <a:rPr lang="en-GB" sz="1600"/>
              <a:t>, it makes the </a:t>
            </a:r>
            <a:r>
              <a:rPr lang="en-GB" sz="1600">
                <a:solidFill>
                  <a:schemeClr val="tx2">
                    <a:lumMod val="60000"/>
                    <a:lumOff val="40000"/>
                  </a:schemeClr>
                </a:solidFill>
              </a:rPr>
              <a:t>performance fast</a:t>
            </a:r>
            <a:r>
              <a:rPr lang="en-GB" sz="1600"/>
              <a:t>.</a:t>
            </a:r>
          </a:p>
          <a:p>
            <a:pPr algn="just">
              <a:spcBef>
                <a:spcPts val="1200"/>
              </a:spcBef>
            </a:pPr>
            <a:r>
              <a:rPr lang="en-GB" sz="2000" smtClean="0"/>
              <a:t>Constructors</a:t>
            </a:r>
            <a:r>
              <a:rPr lang="en-GB" sz="2000"/>
              <a:t>:</a:t>
            </a:r>
            <a:endParaRPr lang="en-US" sz="20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766592067"/>
              </p:ext>
            </p:extLst>
          </p:nvPr>
        </p:nvGraphicFramePr>
        <p:xfrm>
          <a:off x="522845" y="3018540"/>
          <a:ext cx="8196147" cy="1910080"/>
        </p:xfrm>
        <a:graphic>
          <a:graphicData uri="http://schemas.openxmlformats.org/drawingml/2006/table">
            <a:tbl>
              <a:tblPr/>
              <a:tblGrid>
                <a:gridCol w="4044633">
                  <a:extLst>
                    <a:ext uri="{9D8B030D-6E8A-4147-A177-3AD203B41FA5}">
                      <a16:colId xmlns:a16="http://schemas.microsoft.com/office/drawing/2014/main" val="3276196160"/>
                    </a:ext>
                  </a:extLst>
                </a:gridCol>
                <a:gridCol w="4151514">
                  <a:extLst>
                    <a:ext uri="{9D8B030D-6E8A-4147-A177-3AD203B41FA5}">
                      <a16:colId xmlns:a16="http://schemas.microsoft.com/office/drawing/2014/main" val="3069983937"/>
                    </a:ext>
                  </a:extLst>
                </a:gridCol>
              </a:tblGrid>
              <a:tr h="0">
                <a:tc>
                  <a:txBody>
                    <a:bodyPr/>
                    <a:lstStyle/>
                    <a:p>
                      <a:pPr algn="l" fontAlgn="t"/>
                      <a:r>
                        <a:rPr lang="en-US" b="1" i="0">
                          <a:solidFill>
                            <a:srgbClr val="000000"/>
                          </a:solidFill>
                          <a:effectLst/>
                          <a:latin typeface="Arial" panose="020B0604020202020204" pitchFamily="34" charset="0"/>
                          <a:cs typeface="Arial" panose="020B0604020202020204" pitchFamily="34" charset="0"/>
                        </a:rPr>
                        <a:t>Constructor</a:t>
                      </a:r>
                    </a:p>
                  </a:txBody>
                  <a:tcPr marL="76200" marR="76200" marT="76200" marB="76200" anchor="ctr">
                    <a:lnL w="6350" cap="flat" cmpd="sng" algn="ctr">
                      <a:solidFill>
                        <a:srgbClr val="A0FECA"/>
                      </a:solidFill>
                      <a:prstDash val="solid"/>
                      <a:round/>
                      <a:headEnd type="none" w="med" len="med"/>
                      <a:tailEnd type="none" w="med" len="med"/>
                    </a:lnL>
                    <a:lnR w="6350" cap="flat" cmpd="sng" algn="ctr">
                      <a:solidFill>
                        <a:srgbClr val="A0FECA"/>
                      </a:solidFill>
                      <a:prstDash val="solid"/>
                      <a:round/>
                      <a:headEnd type="none" w="med" len="med"/>
                      <a:tailEnd type="none" w="med" len="med"/>
                    </a:lnR>
                    <a:lnT w="6350" cap="flat" cmpd="sng" algn="ctr">
                      <a:solidFill>
                        <a:srgbClr val="A0FEC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i="0">
                          <a:solidFill>
                            <a:srgbClr val="000000"/>
                          </a:solidFill>
                          <a:effectLst/>
                          <a:latin typeface="Arial" panose="020B0604020202020204" pitchFamily="34" charset="0"/>
                          <a:cs typeface="Arial" panose="020B0604020202020204" pitchFamily="34" charset="0"/>
                        </a:rPr>
                        <a:t>Description</a:t>
                      </a:r>
                    </a:p>
                  </a:txBody>
                  <a:tcPr marL="76200" marR="76200" marT="76200" marB="76200" anchor="ctr">
                    <a:lnL w="6350" cap="flat" cmpd="sng" algn="ctr">
                      <a:solidFill>
                        <a:srgbClr val="A0FECA"/>
                      </a:solidFill>
                      <a:prstDash val="solid"/>
                      <a:round/>
                      <a:headEnd type="none" w="med" len="med"/>
                      <a:tailEnd type="none" w="med" len="med"/>
                    </a:lnL>
                    <a:lnR w="6350" cap="flat" cmpd="sng" algn="ctr">
                      <a:solidFill>
                        <a:srgbClr val="A0FECA"/>
                      </a:solidFill>
                      <a:prstDash val="solid"/>
                      <a:round/>
                      <a:headEnd type="none" w="med" len="med"/>
                      <a:tailEnd type="none" w="med" len="med"/>
                    </a:lnR>
                    <a:lnT w="6350" cap="flat" cmpd="sng" algn="ctr">
                      <a:solidFill>
                        <a:srgbClr val="A0FEC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270944517"/>
                  </a:ext>
                </a:extLst>
              </a:tr>
              <a:tr h="0">
                <a:tc>
                  <a:txBody>
                    <a:bodyPr/>
                    <a:lstStyle/>
                    <a:p>
                      <a:pPr algn="l" fontAlgn="t"/>
                      <a:r>
                        <a:rPr lang="en-US" sz="1400">
                          <a:solidFill>
                            <a:srgbClr val="000000"/>
                          </a:solidFill>
                          <a:effectLst/>
                          <a:latin typeface="Arial" panose="020B0604020202020204" pitchFamily="34" charset="0"/>
                          <a:cs typeface="Arial" panose="020B0604020202020204" pitchFamily="34" charset="0"/>
                        </a:rPr>
                        <a:t>BufferedOutputStream(OutputStream os)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creates the </a:t>
                      </a:r>
                      <a:r>
                        <a:rPr lang="en-GB" sz="1400" b="1">
                          <a:solidFill>
                            <a:srgbClr val="000000"/>
                          </a:solidFill>
                          <a:effectLst/>
                          <a:latin typeface="Arial" panose="020B0604020202020204" pitchFamily="34" charset="0"/>
                          <a:cs typeface="Arial" panose="020B0604020202020204" pitchFamily="34" charset="0"/>
                        </a:rPr>
                        <a:t>new buffered output stream </a:t>
                      </a:r>
                      <a:r>
                        <a:rPr lang="en-GB" sz="1400">
                          <a:solidFill>
                            <a:srgbClr val="000000"/>
                          </a:solidFill>
                          <a:effectLst/>
                          <a:latin typeface="Arial" panose="020B0604020202020204" pitchFamily="34" charset="0"/>
                          <a:cs typeface="Arial" panose="020B0604020202020204" pitchFamily="34" charset="0"/>
                        </a:rPr>
                        <a:t>which is used for writing the data to the specified output stream.</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37023584"/>
                  </a:ext>
                </a:extLst>
              </a:tr>
              <a:tr h="0">
                <a:tc>
                  <a:txBody>
                    <a:bodyPr/>
                    <a:lstStyle/>
                    <a:p>
                      <a:pPr algn="l" fontAlgn="t"/>
                      <a:r>
                        <a:rPr lang="en-US" sz="1400">
                          <a:solidFill>
                            <a:srgbClr val="000000"/>
                          </a:solidFill>
                          <a:effectLst/>
                          <a:latin typeface="Arial" panose="020B0604020202020204" pitchFamily="34" charset="0"/>
                          <a:cs typeface="Arial" panose="020B0604020202020204" pitchFamily="34" charset="0"/>
                        </a:rPr>
                        <a:t>BufferedOutputStream(OutputStream os, int size)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creates the </a:t>
                      </a:r>
                      <a:r>
                        <a:rPr lang="en-GB" sz="1400" b="1">
                          <a:solidFill>
                            <a:srgbClr val="000000"/>
                          </a:solidFill>
                          <a:effectLst/>
                          <a:latin typeface="Arial" panose="020B0604020202020204" pitchFamily="34" charset="0"/>
                          <a:cs typeface="Arial" panose="020B0604020202020204" pitchFamily="34" charset="0"/>
                        </a:rPr>
                        <a:t>new buffered output stream </a:t>
                      </a:r>
                      <a:r>
                        <a:rPr lang="en-GB" sz="1400">
                          <a:solidFill>
                            <a:srgbClr val="000000"/>
                          </a:solidFill>
                          <a:effectLst/>
                          <a:latin typeface="Arial" panose="020B0604020202020204" pitchFamily="34" charset="0"/>
                          <a:cs typeface="Arial" panose="020B0604020202020204" pitchFamily="34" charset="0"/>
                        </a:rPr>
                        <a:t>which is used for writing the data to the specified output stream with a </a:t>
                      </a:r>
                      <a:r>
                        <a:rPr lang="en-GB" sz="1400" b="1">
                          <a:solidFill>
                            <a:srgbClr val="000000"/>
                          </a:solidFill>
                          <a:effectLst/>
                          <a:latin typeface="Arial" panose="020B0604020202020204" pitchFamily="34" charset="0"/>
                          <a:cs typeface="Arial" panose="020B0604020202020204" pitchFamily="34" charset="0"/>
                        </a:rPr>
                        <a:t>specified buffer size</a:t>
                      </a:r>
                      <a:r>
                        <a:rPr lang="en-GB" sz="1400">
                          <a:solidFill>
                            <a:srgbClr val="000000"/>
                          </a:solidFill>
                          <a:effectLst/>
                          <a:latin typeface="Arial" panose="020B0604020202020204" pitchFamily="34" charset="0"/>
                          <a:cs typeface="Arial" panose="020B0604020202020204" pitchFamily="34" charset="0"/>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58023185"/>
                  </a:ext>
                </a:extLst>
              </a:tr>
            </a:tbl>
          </a:graphicData>
        </a:graphic>
      </p:graphicFrame>
    </p:spTree>
    <p:extLst>
      <p:ext uri="{BB962C8B-B14F-4D97-AF65-F5344CB8AC3E}">
        <p14:creationId xmlns:p14="http://schemas.microsoft.com/office/powerpoint/2010/main" val="659616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BufferedOutputStream Class</a:t>
            </a:r>
          </a:p>
        </p:txBody>
      </p:sp>
      <p:sp>
        <p:nvSpPr>
          <p:cNvPr id="3" name="Content Placeholder 2"/>
          <p:cNvSpPr>
            <a:spLocks noGrp="1"/>
          </p:cNvSpPr>
          <p:nvPr>
            <p:ph idx="1"/>
          </p:nvPr>
        </p:nvSpPr>
        <p:spPr/>
        <p:txBody>
          <a:bodyPr>
            <a:normAutofit/>
          </a:bodyPr>
          <a:lstStyle/>
          <a:p>
            <a:r>
              <a:rPr lang="en-GB" sz="2000" b="1" smtClean="0"/>
              <a:t>Methods:</a:t>
            </a:r>
          </a:p>
          <a:p>
            <a:endParaRPr lang="en-GB" sz="2000" b="1"/>
          </a:p>
          <a:p>
            <a:endParaRPr lang="en-GB" sz="2000" b="1" smtClean="0"/>
          </a:p>
          <a:p>
            <a:endParaRPr lang="en-GB" sz="2000" b="1"/>
          </a:p>
          <a:p>
            <a:endParaRPr lang="en-GB" sz="2000" b="1" smtClean="0"/>
          </a:p>
          <a:p>
            <a:endParaRPr lang="en-GB" sz="2000" b="1"/>
          </a:p>
          <a:p>
            <a:endParaRPr lang="en-GB" sz="1050" b="1" smtClean="0"/>
          </a:p>
          <a:p>
            <a:r>
              <a:rPr lang="en-GB" sz="2000" b="1" smtClean="0"/>
              <a:t>Example:</a:t>
            </a:r>
            <a:endParaRPr lang="en-US" sz="2000" b="1"/>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292654681"/>
              </p:ext>
            </p:extLst>
          </p:nvPr>
        </p:nvGraphicFramePr>
        <p:xfrm>
          <a:off x="323500" y="1309851"/>
          <a:ext cx="8480388" cy="1706880"/>
        </p:xfrm>
        <a:graphic>
          <a:graphicData uri="http://schemas.openxmlformats.org/drawingml/2006/table">
            <a:tbl>
              <a:tblPr/>
              <a:tblGrid>
                <a:gridCol w="3200285">
                  <a:extLst>
                    <a:ext uri="{9D8B030D-6E8A-4147-A177-3AD203B41FA5}">
                      <a16:colId xmlns:a16="http://schemas.microsoft.com/office/drawing/2014/main" val="3561486770"/>
                    </a:ext>
                  </a:extLst>
                </a:gridCol>
                <a:gridCol w="5280103">
                  <a:extLst>
                    <a:ext uri="{9D8B030D-6E8A-4147-A177-3AD203B41FA5}">
                      <a16:colId xmlns:a16="http://schemas.microsoft.com/office/drawing/2014/main" val="3612635296"/>
                    </a:ext>
                  </a:extLst>
                </a:gridCol>
              </a:tblGrid>
              <a:tr h="0">
                <a:tc>
                  <a:txBody>
                    <a:bodyPr/>
                    <a:lstStyle/>
                    <a:p>
                      <a:pPr algn="l" fontAlgn="t"/>
                      <a:r>
                        <a:rPr lang="en-US" b="1">
                          <a:solidFill>
                            <a:srgbClr val="000000"/>
                          </a:solidFill>
                          <a:effectLst/>
                          <a:latin typeface="Arial" panose="020B0604020202020204" pitchFamily="34" charset="0"/>
                          <a:cs typeface="Arial" panose="020B0604020202020204" pitchFamily="34" charset="0"/>
                        </a:rPr>
                        <a:t>Method</a:t>
                      </a:r>
                    </a:p>
                  </a:txBody>
                  <a:tcPr marL="76200" marR="76200" marT="76200" marB="76200">
                    <a:lnL w="6350" cap="flat" cmpd="sng" algn="ctr">
                      <a:solidFill>
                        <a:srgbClr val="E0CAD3"/>
                      </a:solidFill>
                      <a:prstDash val="solid"/>
                      <a:round/>
                      <a:headEnd type="none" w="med" len="med"/>
                      <a:tailEnd type="none" w="med" len="med"/>
                    </a:lnL>
                    <a:lnR w="6350" cap="flat" cmpd="sng" algn="ctr">
                      <a:solidFill>
                        <a:srgbClr val="E0CAD3"/>
                      </a:solidFill>
                      <a:prstDash val="solid"/>
                      <a:round/>
                      <a:headEnd type="none" w="med" len="med"/>
                      <a:tailEnd type="none" w="med" len="med"/>
                    </a:lnR>
                    <a:lnT w="6350" cap="flat" cmpd="sng" algn="ctr">
                      <a:solidFill>
                        <a:srgbClr val="E0CAD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Arial" panose="020B0604020202020204" pitchFamily="34" charset="0"/>
                          <a:cs typeface="Arial" panose="020B0604020202020204" pitchFamily="34" charset="0"/>
                        </a:rPr>
                        <a:t>Description</a:t>
                      </a:r>
                    </a:p>
                  </a:txBody>
                  <a:tcPr marL="76200" marR="76200" marT="76200" marB="76200">
                    <a:lnL w="6350" cap="flat" cmpd="sng" algn="ctr">
                      <a:solidFill>
                        <a:srgbClr val="E0CAD3"/>
                      </a:solidFill>
                      <a:prstDash val="solid"/>
                      <a:round/>
                      <a:headEnd type="none" w="med" len="med"/>
                      <a:tailEnd type="none" w="med" len="med"/>
                    </a:lnL>
                    <a:lnR w="6350" cap="flat" cmpd="sng" algn="ctr">
                      <a:solidFill>
                        <a:srgbClr val="E0CAD3"/>
                      </a:solidFill>
                      <a:prstDash val="solid"/>
                      <a:round/>
                      <a:headEnd type="none" w="med" len="med"/>
                      <a:tailEnd type="none" w="med" len="med"/>
                    </a:lnR>
                    <a:lnT w="6350" cap="flat" cmpd="sng" algn="ctr">
                      <a:solidFill>
                        <a:srgbClr val="E0CAD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432775856"/>
                  </a:ext>
                </a:extLst>
              </a:tr>
              <a:tr h="0">
                <a:tc>
                  <a:txBody>
                    <a:bodyPr/>
                    <a:lstStyle/>
                    <a:p>
                      <a:pPr algn="l" fontAlgn="t"/>
                      <a:r>
                        <a:rPr lang="en-US" sz="1600">
                          <a:solidFill>
                            <a:srgbClr val="000000"/>
                          </a:solidFill>
                          <a:effectLst/>
                          <a:latin typeface="Arial" panose="020B0604020202020204" pitchFamily="34" charset="0"/>
                          <a:cs typeface="Arial" panose="020B0604020202020204" pitchFamily="34" charset="0"/>
                        </a:rPr>
                        <a:t>void </a:t>
                      </a:r>
                      <a:r>
                        <a:rPr lang="en-US" sz="1600" b="1">
                          <a:solidFill>
                            <a:srgbClr val="000000"/>
                          </a:solidFill>
                          <a:effectLst/>
                          <a:latin typeface="Arial" panose="020B0604020202020204" pitchFamily="34" charset="0"/>
                          <a:cs typeface="Arial" panose="020B0604020202020204" pitchFamily="34" charset="0"/>
                        </a:rPr>
                        <a:t>write</a:t>
                      </a:r>
                      <a:r>
                        <a:rPr lang="en-US" sz="1600">
                          <a:solidFill>
                            <a:srgbClr val="000000"/>
                          </a:solidFill>
                          <a:effectLst/>
                          <a:latin typeface="Arial" panose="020B0604020202020204" pitchFamily="34" charset="0"/>
                          <a:cs typeface="Arial" panose="020B0604020202020204" pitchFamily="34" charset="0"/>
                        </a:rPr>
                        <a:t>(int b)</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a:solidFill>
                            <a:srgbClr val="000000"/>
                          </a:solidFill>
                          <a:effectLst/>
                          <a:latin typeface="Arial" panose="020B0604020202020204" pitchFamily="34" charset="0"/>
                          <a:cs typeface="Arial" panose="020B0604020202020204" pitchFamily="34" charset="0"/>
                        </a:rPr>
                        <a:t>It writes the specified byte to the buffered output stream.</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56685999"/>
                  </a:ext>
                </a:extLst>
              </a:tr>
              <a:tr h="0">
                <a:tc>
                  <a:txBody>
                    <a:bodyPr/>
                    <a:lstStyle/>
                    <a:p>
                      <a:pPr algn="l" fontAlgn="t"/>
                      <a:r>
                        <a:rPr lang="en-GB" sz="1600">
                          <a:solidFill>
                            <a:srgbClr val="000000"/>
                          </a:solidFill>
                          <a:effectLst/>
                          <a:latin typeface="Arial" panose="020B0604020202020204" pitchFamily="34" charset="0"/>
                          <a:cs typeface="Arial" panose="020B0604020202020204" pitchFamily="34" charset="0"/>
                        </a:rPr>
                        <a:t>void </a:t>
                      </a:r>
                      <a:r>
                        <a:rPr lang="en-GB" sz="1600" b="1">
                          <a:solidFill>
                            <a:srgbClr val="000000"/>
                          </a:solidFill>
                          <a:effectLst/>
                          <a:latin typeface="Arial" panose="020B0604020202020204" pitchFamily="34" charset="0"/>
                          <a:cs typeface="Arial" panose="020B0604020202020204" pitchFamily="34" charset="0"/>
                        </a:rPr>
                        <a:t>write</a:t>
                      </a:r>
                      <a:r>
                        <a:rPr lang="en-GB" sz="1600">
                          <a:solidFill>
                            <a:srgbClr val="000000"/>
                          </a:solidFill>
                          <a:effectLst/>
                          <a:latin typeface="Arial" panose="020B0604020202020204" pitchFamily="34" charset="0"/>
                          <a:cs typeface="Arial" panose="020B0604020202020204" pitchFamily="34" charset="0"/>
                        </a:rPr>
                        <a:t>(byte[] b, int off, int len)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600">
                          <a:solidFill>
                            <a:srgbClr val="000000"/>
                          </a:solidFill>
                          <a:effectLst/>
                          <a:latin typeface="Arial" panose="020B0604020202020204" pitchFamily="34" charset="0"/>
                          <a:cs typeface="Arial" panose="020B0604020202020204" pitchFamily="34" charset="0"/>
                        </a:rPr>
                        <a:t>It write the bytes from the specified byte-input stream into a specified byte </a:t>
                      </a:r>
                      <a:r>
                        <a:rPr lang="en-GB" sz="1600" u="none" strike="noStrike">
                          <a:solidFill>
                            <a:schemeClr val="tx1"/>
                          </a:solidFill>
                          <a:effectLst/>
                          <a:latin typeface="Arial" panose="020B0604020202020204" pitchFamily="34" charset="0"/>
                          <a:cs typeface="Arial" panose="020B0604020202020204" pitchFamily="34" charset="0"/>
                        </a:rPr>
                        <a:t>array</a:t>
                      </a:r>
                      <a:r>
                        <a:rPr lang="en-GB" sz="1600">
                          <a:solidFill>
                            <a:srgbClr val="000000"/>
                          </a:solidFill>
                          <a:effectLst/>
                          <a:latin typeface="Arial" panose="020B0604020202020204" pitchFamily="34" charset="0"/>
                          <a:cs typeface="Arial" panose="020B0604020202020204" pitchFamily="34" charset="0"/>
                        </a:rPr>
                        <a:t>, starting with the given offset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79024038"/>
                  </a:ext>
                </a:extLst>
              </a:tr>
              <a:tr h="0">
                <a:tc>
                  <a:txBody>
                    <a:bodyPr/>
                    <a:lstStyle/>
                    <a:p>
                      <a:pPr algn="l" fontAlgn="t"/>
                      <a:r>
                        <a:rPr lang="en-US" sz="1600">
                          <a:solidFill>
                            <a:srgbClr val="000000"/>
                          </a:solidFill>
                          <a:effectLst/>
                          <a:latin typeface="Arial" panose="020B0604020202020204" pitchFamily="34" charset="0"/>
                          <a:cs typeface="Arial" panose="020B0604020202020204" pitchFamily="34" charset="0"/>
                        </a:rPr>
                        <a:t>void </a:t>
                      </a:r>
                      <a:r>
                        <a:rPr lang="en-US" sz="1600" b="1">
                          <a:solidFill>
                            <a:srgbClr val="000000"/>
                          </a:solidFill>
                          <a:effectLst/>
                          <a:latin typeface="Arial" panose="020B0604020202020204" pitchFamily="34" charset="0"/>
                          <a:cs typeface="Arial" panose="020B0604020202020204" pitchFamily="34" charset="0"/>
                        </a:rPr>
                        <a:t>flush</a:t>
                      </a:r>
                      <a:r>
                        <a:rPr lang="en-US" sz="1600">
                          <a:solidFill>
                            <a:srgbClr val="000000"/>
                          </a:solidFill>
                          <a:effectLst/>
                          <a:latin typeface="Arial" panose="020B0604020202020204" pitchFamily="34" charset="0"/>
                          <a:cs typeface="Arial" panose="020B0604020202020204" pitchFamily="34" charset="0"/>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a:solidFill>
                            <a:srgbClr val="000000"/>
                          </a:solidFill>
                          <a:effectLst/>
                          <a:latin typeface="Arial" panose="020B0604020202020204" pitchFamily="34" charset="0"/>
                          <a:cs typeface="Arial" panose="020B0604020202020204" pitchFamily="34" charset="0"/>
                        </a:rPr>
                        <a:t>It flushes the buffered output stream.</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02960654"/>
                  </a:ext>
                </a:extLst>
              </a:tr>
            </a:tbl>
          </a:graphicData>
        </a:graphic>
      </p:graphicFrame>
      <p:sp>
        <p:nvSpPr>
          <p:cNvPr id="7" name="Rectangle 6"/>
          <p:cNvSpPr/>
          <p:nvPr/>
        </p:nvSpPr>
        <p:spPr>
          <a:xfrm>
            <a:off x="557561" y="3622290"/>
            <a:ext cx="4337824" cy="2462213"/>
          </a:xfrm>
          <a:prstGeom prst="rect">
            <a:avLst/>
          </a:prstGeom>
          <a:solidFill>
            <a:schemeClr val="bg1">
              <a:lumMod val="95000"/>
            </a:schemeClr>
          </a:solidFill>
        </p:spPr>
        <p:txBody>
          <a:bodyPr wrap="square">
            <a:spAutoFit/>
          </a:bodyPr>
          <a:lstStyle/>
          <a:p>
            <a:r>
              <a:rPr lang="en-US" sz="1100" b="1">
                <a:solidFill>
                  <a:srgbClr val="7F0055"/>
                </a:solidFill>
                <a:latin typeface="Consolas" panose="020B0609020204030204" pitchFamily="49" charset="0"/>
              </a:rPr>
              <a:t>public</a:t>
            </a:r>
            <a:r>
              <a:rPr lang="en-US" sz="1100" b="1">
                <a:solidFill>
                  <a:srgbClr val="000000"/>
                </a:solidFill>
                <a:latin typeface="Consolas" panose="020B0609020204030204" pitchFamily="49" charset="0"/>
              </a:rPr>
              <a:t> </a:t>
            </a:r>
            <a:r>
              <a:rPr lang="en-US" sz="1100" b="1">
                <a:solidFill>
                  <a:srgbClr val="7F0055"/>
                </a:solidFill>
                <a:latin typeface="Consolas" panose="020B0609020204030204" pitchFamily="49" charset="0"/>
              </a:rPr>
              <a:t>class</a:t>
            </a:r>
            <a:r>
              <a:rPr lang="en-US" sz="1100" b="1">
                <a:solidFill>
                  <a:srgbClr val="000000"/>
                </a:solidFill>
                <a:latin typeface="Consolas" panose="020B0609020204030204" pitchFamily="49" charset="0"/>
              </a:rPr>
              <a:t> BufferedOutputStreamExample {</a:t>
            </a:r>
          </a:p>
          <a:p>
            <a:r>
              <a:rPr lang="en-GB" sz="1100" b="1" smtClean="0">
                <a:solidFill>
                  <a:srgbClr val="7F0055"/>
                </a:solidFill>
                <a:latin typeface="Consolas" panose="020B0609020204030204" pitchFamily="49" charset="0"/>
              </a:rPr>
              <a:t>public</a:t>
            </a:r>
            <a:r>
              <a:rPr lang="en-GB" sz="1100" b="1" smtClean="0">
                <a:solidFill>
                  <a:srgbClr val="000000"/>
                </a:solidFill>
                <a:latin typeface="Consolas" panose="020B0609020204030204" pitchFamily="49" charset="0"/>
              </a:rPr>
              <a:t> </a:t>
            </a:r>
            <a:r>
              <a:rPr lang="en-GB" sz="1100" b="1">
                <a:solidFill>
                  <a:srgbClr val="7F0055"/>
                </a:solidFill>
                <a:latin typeface="Consolas" panose="020B0609020204030204" pitchFamily="49" charset="0"/>
              </a:rPr>
              <a:t>static</a:t>
            </a:r>
            <a:r>
              <a:rPr lang="en-GB" sz="1100" b="1">
                <a:solidFill>
                  <a:srgbClr val="000000"/>
                </a:solidFill>
                <a:latin typeface="Consolas" panose="020B0609020204030204" pitchFamily="49" charset="0"/>
              </a:rPr>
              <a:t> </a:t>
            </a:r>
            <a:r>
              <a:rPr lang="en-GB" sz="1100" b="1">
                <a:solidFill>
                  <a:srgbClr val="7F0055"/>
                </a:solidFill>
                <a:latin typeface="Consolas" panose="020B0609020204030204" pitchFamily="49" charset="0"/>
              </a:rPr>
              <a:t>void</a:t>
            </a:r>
            <a:r>
              <a:rPr lang="en-GB" sz="1100" b="1">
                <a:solidFill>
                  <a:srgbClr val="000000"/>
                </a:solidFill>
                <a:latin typeface="Consolas" panose="020B0609020204030204" pitchFamily="49" charset="0"/>
              </a:rPr>
              <a:t> main(String[] </a:t>
            </a:r>
            <a:r>
              <a:rPr lang="en-GB" sz="1100" b="1">
                <a:solidFill>
                  <a:srgbClr val="6A3E3E"/>
                </a:solidFill>
                <a:latin typeface="Consolas" panose="020B0609020204030204" pitchFamily="49" charset="0"/>
              </a:rPr>
              <a:t>args</a:t>
            </a:r>
            <a:r>
              <a:rPr lang="en-GB" sz="1100" b="1">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FileOutputStream </a:t>
            </a:r>
            <a:r>
              <a:rPr lang="en-US" sz="1100">
                <a:solidFill>
                  <a:srgbClr val="6A3E3E"/>
                </a:solidFill>
                <a:latin typeface="Consolas" panose="020B0609020204030204" pitchFamily="49" charset="0"/>
              </a:rPr>
              <a:t>fout</a:t>
            </a:r>
            <a:r>
              <a:rPr lang="en-US" sz="1100">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null</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BufferedOutputStream </a:t>
            </a:r>
            <a:r>
              <a:rPr lang="en-US" sz="1100">
                <a:solidFill>
                  <a:srgbClr val="6A3E3E"/>
                </a:solidFill>
                <a:latin typeface="Consolas" panose="020B0609020204030204" pitchFamily="49" charset="0"/>
              </a:rPr>
              <a:t>bout</a:t>
            </a:r>
            <a:r>
              <a:rPr lang="en-US" sz="1100">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null</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try</a:t>
            </a:r>
            <a:r>
              <a:rPr lang="en-US" sz="1100" b="1">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fout</a:t>
            </a:r>
            <a:r>
              <a:rPr lang="en-US" sz="1100">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new</a:t>
            </a:r>
            <a:r>
              <a:rPr lang="en-US" sz="1100" b="1">
                <a:solidFill>
                  <a:srgbClr val="000000"/>
                </a:solidFill>
                <a:latin typeface="Consolas" panose="020B0609020204030204" pitchFamily="49" charset="0"/>
              </a:rPr>
              <a:t> FileOutputStream(</a:t>
            </a:r>
            <a:r>
              <a:rPr lang="en-US" sz="1100" b="1">
                <a:solidFill>
                  <a:srgbClr val="2A00FF"/>
                </a:solidFill>
                <a:latin typeface="Consolas" panose="020B0609020204030204" pitchFamily="49" charset="0"/>
              </a:rPr>
              <a:t>"testout.txt"</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bout</a:t>
            </a:r>
            <a:r>
              <a:rPr lang="en-US" sz="1100">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new</a:t>
            </a:r>
            <a:r>
              <a:rPr lang="en-US" sz="1100" b="1">
                <a:solidFill>
                  <a:srgbClr val="000000"/>
                </a:solidFill>
                <a:latin typeface="Consolas" panose="020B0609020204030204" pitchFamily="49" charset="0"/>
              </a:rPr>
              <a:t> BufferedOutputStream(</a:t>
            </a:r>
            <a:r>
              <a:rPr lang="en-US" sz="1100" b="1">
                <a:solidFill>
                  <a:srgbClr val="6A3E3E"/>
                </a:solidFill>
                <a:latin typeface="Consolas" panose="020B0609020204030204" pitchFamily="49" charset="0"/>
              </a:rPr>
              <a:t>fout</a:t>
            </a:r>
            <a:r>
              <a:rPr lang="en-US" sz="1100" b="1">
                <a:solidFill>
                  <a:srgbClr val="000000"/>
                </a:solidFill>
                <a:latin typeface="Consolas" panose="020B0609020204030204" pitchFamily="49" charset="0"/>
              </a:rPr>
              <a:t>);</a:t>
            </a:r>
          </a:p>
          <a:p>
            <a:r>
              <a:rPr lang="en-GB" sz="1100">
                <a:solidFill>
                  <a:srgbClr val="000000"/>
                </a:solidFill>
                <a:latin typeface="Consolas" panose="020B0609020204030204" pitchFamily="49" charset="0"/>
              </a:rPr>
              <a:t>      String </a:t>
            </a:r>
            <a:r>
              <a:rPr lang="en-GB" sz="1100">
                <a:solidFill>
                  <a:srgbClr val="6A3E3E"/>
                </a:solidFill>
                <a:latin typeface="Consolas" panose="020B0609020204030204" pitchFamily="49" charset="0"/>
              </a:rPr>
              <a:t>s</a:t>
            </a:r>
            <a:r>
              <a:rPr lang="en-GB" sz="1100">
                <a:solidFill>
                  <a:srgbClr val="000000"/>
                </a:solidFill>
                <a:latin typeface="Consolas" panose="020B0609020204030204" pitchFamily="49" charset="0"/>
              </a:rPr>
              <a:t> = </a:t>
            </a:r>
            <a:r>
              <a:rPr lang="en-GB" sz="1100">
                <a:solidFill>
                  <a:srgbClr val="2A00FF"/>
                </a:solidFill>
                <a:latin typeface="Consolas" panose="020B0609020204030204" pitchFamily="49" charset="0"/>
              </a:rPr>
              <a:t>"Welcome to FPT Software Academy."</a:t>
            </a:r>
            <a:r>
              <a:rPr lang="en-GB" sz="1100">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byte</a:t>
            </a:r>
            <a:r>
              <a:rPr lang="en-US" sz="1100" b="1">
                <a:solidFill>
                  <a:srgbClr val="000000"/>
                </a:solidFill>
                <a:latin typeface="Consolas" panose="020B0609020204030204" pitchFamily="49" charset="0"/>
              </a:rPr>
              <a:t> </a:t>
            </a:r>
            <a:r>
              <a:rPr lang="en-US" sz="1100" b="1">
                <a:solidFill>
                  <a:srgbClr val="6A3E3E"/>
                </a:solidFill>
                <a:latin typeface="Consolas" panose="020B0609020204030204" pitchFamily="49" charset="0"/>
              </a:rPr>
              <a:t>b</a:t>
            </a:r>
            <a:r>
              <a:rPr lang="en-US" sz="1100" b="1">
                <a:solidFill>
                  <a:srgbClr val="000000"/>
                </a:solidFill>
                <a:latin typeface="Consolas" panose="020B0609020204030204" pitchFamily="49" charset="0"/>
              </a:rPr>
              <a:t>[] = </a:t>
            </a:r>
            <a:r>
              <a:rPr lang="en-US" sz="1100" b="1">
                <a:solidFill>
                  <a:srgbClr val="6A3E3E"/>
                </a:solidFill>
                <a:latin typeface="Consolas" panose="020B0609020204030204" pitchFamily="49" charset="0"/>
              </a:rPr>
              <a:t>s</a:t>
            </a:r>
            <a:r>
              <a:rPr lang="en-US" sz="1100" b="1">
                <a:solidFill>
                  <a:srgbClr val="000000"/>
                </a:solidFill>
                <a:latin typeface="Consolas" panose="020B0609020204030204" pitchFamily="49" charset="0"/>
              </a:rPr>
              <a:t>.getBytes();</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bout</a:t>
            </a:r>
            <a:r>
              <a:rPr lang="en-US" sz="1100">
                <a:solidFill>
                  <a:srgbClr val="000000"/>
                </a:solidFill>
                <a:latin typeface="Consolas" panose="020B0609020204030204" pitchFamily="49" charset="0"/>
              </a:rPr>
              <a:t>.write(</a:t>
            </a:r>
            <a:r>
              <a:rPr lang="en-US" sz="1100">
                <a:solidFill>
                  <a:srgbClr val="6A3E3E"/>
                </a:solidFill>
                <a:latin typeface="Consolas" panose="020B0609020204030204" pitchFamily="49" charset="0"/>
              </a:rPr>
              <a:t>b</a:t>
            </a:r>
            <a:r>
              <a:rPr lang="en-US" sz="1100">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bout</a:t>
            </a:r>
            <a:r>
              <a:rPr lang="en-US" sz="1100">
                <a:solidFill>
                  <a:srgbClr val="000000"/>
                </a:solidFill>
                <a:latin typeface="Consolas" panose="020B0609020204030204" pitchFamily="49" charset="0"/>
              </a:rPr>
              <a:t>.flush();</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bout</a:t>
            </a:r>
            <a:r>
              <a:rPr lang="en-US" sz="1100">
                <a:solidFill>
                  <a:srgbClr val="000000"/>
                </a:solidFill>
                <a:latin typeface="Consolas" panose="020B0609020204030204" pitchFamily="49" charset="0"/>
              </a:rPr>
              <a:t>.close();</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fout</a:t>
            </a:r>
            <a:r>
              <a:rPr lang="en-US" sz="1100">
                <a:solidFill>
                  <a:srgbClr val="000000"/>
                </a:solidFill>
                <a:latin typeface="Consolas" panose="020B0609020204030204" pitchFamily="49" charset="0"/>
              </a:rPr>
              <a:t>.close();</a:t>
            </a:r>
          </a:p>
          <a:p>
            <a:r>
              <a:rPr lang="en-US" sz="1100">
                <a:solidFill>
                  <a:srgbClr val="000000"/>
                </a:solidFill>
                <a:latin typeface="Consolas" panose="020B0609020204030204" pitchFamily="49" charset="0"/>
              </a:rPr>
              <a:t>      System.</a:t>
            </a:r>
            <a:r>
              <a:rPr lang="en-US" sz="1100" b="1" i="1">
                <a:solidFill>
                  <a:srgbClr val="0000C0"/>
                </a:solidFill>
                <a:latin typeface="Consolas" panose="020B0609020204030204" pitchFamily="49" charset="0"/>
              </a:rPr>
              <a:t>out</a:t>
            </a:r>
            <a:r>
              <a:rPr lang="en-US" sz="1100" b="1" i="1">
                <a:solidFill>
                  <a:srgbClr val="000000"/>
                </a:solidFill>
                <a:latin typeface="Consolas" panose="020B0609020204030204" pitchFamily="49" charset="0"/>
              </a:rPr>
              <a:t>.println(</a:t>
            </a:r>
            <a:r>
              <a:rPr lang="en-US" sz="1100" b="1" i="1">
                <a:solidFill>
                  <a:srgbClr val="2A00FF"/>
                </a:solidFill>
                <a:latin typeface="Consolas" panose="020B0609020204030204" pitchFamily="49" charset="0"/>
              </a:rPr>
              <a:t>"Success</a:t>
            </a:r>
            <a:r>
              <a:rPr lang="en-US" sz="1100" b="1" i="1" smtClean="0">
                <a:solidFill>
                  <a:srgbClr val="2A00FF"/>
                </a:solidFill>
                <a:latin typeface="Consolas" panose="020B0609020204030204" pitchFamily="49" charset="0"/>
              </a:rPr>
              <a:t>"</a:t>
            </a:r>
            <a:r>
              <a:rPr lang="en-US" sz="1100" b="1" i="1" smtClean="0">
                <a:solidFill>
                  <a:srgbClr val="000000"/>
                </a:solidFill>
                <a:latin typeface="Consolas" panose="020B0609020204030204" pitchFamily="49" charset="0"/>
              </a:rPr>
              <a:t>);</a:t>
            </a:r>
            <a:endParaRPr lang="en-US" sz="1100" b="1" i="1">
              <a:solidFill>
                <a:srgbClr val="000000"/>
              </a:solidFill>
              <a:latin typeface="Consolas" panose="020B0609020204030204" pitchFamily="49" charset="0"/>
            </a:endParaRPr>
          </a:p>
        </p:txBody>
      </p:sp>
      <p:sp>
        <p:nvSpPr>
          <p:cNvPr id="8" name="Rectangle 7"/>
          <p:cNvSpPr/>
          <p:nvPr/>
        </p:nvSpPr>
        <p:spPr>
          <a:xfrm>
            <a:off x="5241073" y="3259906"/>
            <a:ext cx="3562815" cy="3416320"/>
          </a:xfrm>
          <a:prstGeom prst="rect">
            <a:avLst/>
          </a:prstGeom>
          <a:solidFill>
            <a:schemeClr val="bg1">
              <a:lumMod val="95000"/>
            </a:schemeClr>
          </a:solidFill>
        </p:spPr>
        <p:txBody>
          <a:bodyPr wrap="square">
            <a:spAutoFit/>
          </a:bodyPr>
          <a:lstStyle/>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catch</a:t>
            </a:r>
            <a:r>
              <a:rPr lang="en-US" sz="900" b="1">
                <a:solidFill>
                  <a:srgbClr val="000000"/>
                </a:solidFill>
                <a:latin typeface="Consolas" panose="020B0609020204030204" pitchFamily="49" charset="0"/>
              </a:rPr>
              <a:t> (FileNotFoundException </a:t>
            </a:r>
            <a:r>
              <a:rPr lang="en-US" sz="900" b="1">
                <a:solidFill>
                  <a:srgbClr val="6A3E3E"/>
                </a:solidFill>
                <a:latin typeface="Consolas" panose="020B0609020204030204" pitchFamily="49" charset="0"/>
              </a:rPr>
              <a:t>e</a:t>
            </a:r>
            <a:r>
              <a:rPr lang="en-US" sz="900" b="1">
                <a:solidFill>
                  <a:srgbClr val="000000"/>
                </a:solidFill>
                <a:latin typeface="Consolas" panose="020B0609020204030204" pitchFamily="49" charset="0"/>
              </a:rPr>
              <a:t>) {</a:t>
            </a:r>
          </a:p>
          <a:p>
            <a:r>
              <a:rPr lang="en-GB" sz="900">
                <a:solidFill>
                  <a:srgbClr val="000000"/>
                </a:solidFill>
                <a:latin typeface="Consolas" panose="020B0609020204030204" pitchFamily="49" charset="0"/>
              </a:rPr>
              <a:t>      System.</a:t>
            </a:r>
            <a:r>
              <a:rPr lang="en-GB" sz="900" b="1" i="1">
                <a:solidFill>
                  <a:srgbClr val="0000C0"/>
                </a:solidFill>
                <a:latin typeface="Consolas" panose="020B0609020204030204" pitchFamily="49" charset="0"/>
              </a:rPr>
              <a:t>err</a:t>
            </a:r>
            <a:r>
              <a:rPr lang="en-GB" sz="900" b="1" i="1">
                <a:solidFill>
                  <a:srgbClr val="000000"/>
                </a:solidFill>
                <a:latin typeface="Consolas" panose="020B0609020204030204" pitchFamily="49" charset="0"/>
              </a:rPr>
              <a:t>.println(</a:t>
            </a:r>
            <a:r>
              <a:rPr lang="en-GB" sz="900" b="1" i="1">
                <a:solidFill>
                  <a:srgbClr val="2A00FF"/>
                </a:solidFill>
                <a:latin typeface="Consolas" panose="020B0609020204030204" pitchFamily="49" charset="0"/>
              </a:rPr>
              <a:t>"File testout not found!"</a:t>
            </a:r>
            <a:r>
              <a:rPr lang="en-GB" sz="900" b="1" i="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e</a:t>
            </a:r>
            <a:r>
              <a:rPr lang="en-US" sz="900">
                <a:solidFill>
                  <a:srgbClr val="000000"/>
                </a:solidFill>
                <a:latin typeface="Consolas" panose="020B0609020204030204" pitchFamily="49" charset="0"/>
              </a:rPr>
              <a:t>.printStackTrace();</a:t>
            </a:r>
          </a:p>
          <a:p>
            <a:r>
              <a:rPr lang="en-US" sz="900">
                <a:solidFill>
                  <a:srgbClr val="000000"/>
                </a:solidFill>
                <a:latin typeface="Consolas" panose="020B0609020204030204" pitchFamily="49" charset="0"/>
              </a:rPr>
              <a:t>    } </a:t>
            </a:r>
            <a:r>
              <a:rPr lang="en-US" sz="900" b="1">
                <a:solidFill>
                  <a:srgbClr val="7F0055"/>
                </a:solidFill>
                <a:latin typeface="Consolas" panose="020B0609020204030204" pitchFamily="49" charset="0"/>
              </a:rPr>
              <a:t>catch</a:t>
            </a:r>
            <a:r>
              <a:rPr lang="en-US" sz="900" b="1">
                <a:solidFill>
                  <a:srgbClr val="000000"/>
                </a:solidFill>
                <a:latin typeface="Consolas" panose="020B0609020204030204" pitchFamily="49" charset="0"/>
              </a:rPr>
              <a:t> (IOException </a:t>
            </a:r>
            <a:r>
              <a:rPr lang="en-US" sz="900" b="1">
                <a:solidFill>
                  <a:srgbClr val="6A3E3E"/>
                </a:solidFill>
                <a:latin typeface="Consolas" panose="020B0609020204030204" pitchFamily="49" charset="0"/>
              </a:rPr>
              <a:t>e</a:t>
            </a:r>
            <a:r>
              <a:rPr lang="en-US" sz="900" b="1">
                <a:solidFill>
                  <a:srgbClr val="000000"/>
                </a:solidFill>
                <a:latin typeface="Consolas" panose="020B0609020204030204" pitchFamily="49" charset="0"/>
              </a:rPr>
              <a:t>) {</a:t>
            </a:r>
          </a:p>
          <a:p>
            <a:r>
              <a:rPr lang="en-GB" sz="900">
                <a:solidFill>
                  <a:srgbClr val="000000"/>
                </a:solidFill>
                <a:latin typeface="Consolas" panose="020B0609020204030204" pitchFamily="49" charset="0"/>
              </a:rPr>
              <a:t>      System.</a:t>
            </a:r>
            <a:r>
              <a:rPr lang="en-GB" sz="900" b="1" i="1">
                <a:solidFill>
                  <a:srgbClr val="0000C0"/>
                </a:solidFill>
                <a:latin typeface="Consolas" panose="020B0609020204030204" pitchFamily="49" charset="0"/>
              </a:rPr>
              <a:t>err</a:t>
            </a:r>
            <a:r>
              <a:rPr lang="en-GB" sz="900" b="1" i="1">
                <a:solidFill>
                  <a:srgbClr val="000000"/>
                </a:solidFill>
                <a:latin typeface="Consolas" panose="020B0609020204030204" pitchFamily="49" charset="0"/>
              </a:rPr>
              <a:t>.println(</a:t>
            </a:r>
            <a:r>
              <a:rPr lang="en-GB" sz="900" b="1" i="1">
                <a:solidFill>
                  <a:srgbClr val="2A00FF"/>
                </a:solidFill>
                <a:latin typeface="Consolas" panose="020B0609020204030204" pitchFamily="49" charset="0"/>
              </a:rPr>
              <a:t>"Cannot write to file!"</a:t>
            </a:r>
            <a:r>
              <a:rPr lang="en-GB" sz="900" b="1" i="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e</a:t>
            </a:r>
            <a:r>
              <a:rPr lang="en-US" sz="900">
                <a:solidFill>
                  <a:srgbClr val="000000"/>
                </a:solidFill>
                <a:latin typeface="Consolas" panose="020B0609020204030204" pitchFamily="49" charset="0"/>
              </a:rPr>
              <a:t>.printStackTrace();</a:t>
            </a:r>
          </a:p>
          <a:p>
            <a:r>
              <a:rPr lang="en-US" sz="900">
                <a:solidFill>
                  <a:srgbClr val="000000"/>
                </a:solidFill>
                <a:latin typeface="Consolas" panose="020B0609020204030204" pitchFamily="49" charset="0"/>
              </a:rPr>
              <a:t>    } </a:t>
            </a:r>
            <a:r>
              <a:rPr lang="en-US" sz="900" b="1">
                <a:solidFill>
                  <a:srgbClr val="7F0055"/>
                </a:solidFill>
                <a:latin typeface="Consolas" panose="020B0609020204030204" pitchFamily="49" charset="0"/>
              </a:rPr>
              <a:t>finally</a:t>
            </a:r>
            <a:r>
              <a:rPr lang="en-US" sz="900" b="1">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if</a:t>
            </a:r>
            <a:r>
              <a:rPr lang="en-US" sz="900" b="1">
                <a:solidFill>
                  <a:srgbClr val="000000"/>
                </a:solidFill>
                <a:latin typeface="Consolas" panose="020B0609020204030204" pitchFamily="49" charset="0"/>
              </a:rPr>
              <a:t> (</a:t>
            </a:r>
            <a:r>
              <a:rPr lang="en-US" sz="900" b="1">
                <a:solidFill>
                  <a:srgbClr val="6A3E3E"/>
                </a:solidFill>
                <a:latin typeface="Consolas" panose="020B0609020204030204" pitchFamily="49" charset="0"/>
              </a:rPr>
              <a:t>fout</a:t>
            </a:r>
            <a:r>
              <a:rPr lang="en-US" sz="900" b="1">
                <a:solidFill>
                  <a:srgbClr val="000000"/>
                </a:solidFill>
                <a:latin typeface="Consolas" panose="020B0609020204030204" pitchFamily="49" charset="0"/>
              </a:rPr>
              <a:t> != </a:t>
            </a:r>
            <a:r>
              <a:rPr lang="en-US" sz="900" b="1">
                <a:solidFill>
                  <a:srgbClr val="7F0055"/>
                </a:solidFill>
                <a:latin typeface="Consolas" panose="020B0609020204030204" pitchFamily="49" charset="0"/>
              </a:rPr>
              <a:t>null</a:t>
            </a:r>
            <a:r>
              <a:rPr lang="en-US" sz="900" b="1">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try</a:t>
            </a:r>
            <a:r>
              <a:rPr lang="en-US" sz="900" b="1">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fout</a:t>
            </a:r>
            <a:r>
              <a:rPr lang="en-US" sz="900">
                <a:solidFill>
                  <a:srgbClr val="000000"/>
                </a:solidFill>
                <a:latin typeface="Consolas" panose="020B0609020204030204" pitchFamily="49" charset="0"/>
              </a:rPr>
              <a:t>.close();</a:t>
            </a:r>
          </a:p>
          <a:p>
            <a:r>
              <a:rPr lang="en-US" sz="900">
                <a:solidFill>
                  <a:srgbClr val="000000"/>
                </a:solidFill>
                <a:latin typeface="Consolas" panose="020B0609020204030204" pitchFamily="49" charset="0"/>
              </a:rPr>
              <a:t>        } </a:t>
            </a:r>
            <a:r>
              <a:rPr lang="en-US" sz="900" b="1">
                <a:solidFill>
                  <a:srgbClr val="7F0055"/>
                </a:solidFill>
                <a:latin typeface="Consolas" panose="020B0609020204030204" pitchFamily="49" charset="0"/>
              </a:rPr>
              <a:t>catch</a:t>
            </a:r>
            <a:r>
              <a:rPr lang="en-US" sz="900" b="1">
                <a:solidFill>
                  <a:srgbClr val="000000"/>
                </a:solidFill>
                <a:latin typeface="Consolas" panose="020B0609020204030204" pitchFamily="49" charset="0"/>
              </a:rPr>
              <a:t> (IOException </a:t>
            </a:r>
            <a:r>
              <a:rPr lang="en-US" sz="900" b="1">
                <a:solidFill>
                  <a:srgbClr val="6A3E3E"/>
                </a:solidFill>
                <a:latin typeface="Consolas" panose="020B0609020204030204" pitchFamily="49" charset="0"/>
              </a:rPr>
              <a:t>e</a:t>
            </a:r>
            <a:r>
              <a:rPr lang="en-US" sz="900" b="1">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e</a:t>
            </a:r>
            <a:r>
              <a:rPr lang="en-US" sz="900">
                <a:solidFill>
                  <a:srgbClr val="000000"/>
                </a:solidFill>
                <a:latin typeface="Consolas" panose="020B0609020204030204" pitchFamily="49" charset="0"/>
              </a:rPr>
              <a:t>.printStackTrace();</a:t>
            </a:r>
          </a:p>
          <a:p>
            <a:r>
              <a:rPr lang="en-US" sz="900">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r>
              <a:rPr lang="en-US" sz="900" smtClean="0">
                <a:solidFill>
                  <a:srgbClr val="000000"/>
                </a:solidFill>
                <a:latin typeface="Consolas" panose="020B0609020204030204" pitchFamily="49" charset="0"/>
              </a:rPr>
              <a:t>}</a:t>
            </a:r>
            <a:endParaRPr lang="en-US" sz="900">
              <a:latin typeface="Consolas" panose="020B0609020204030204" pitchFamily="49" charset="0"/>
            </a:endParaRP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if</a:t>
            </a:r>
            <a:r>
              <a:rPr lang="en-US" sz="900" b="1">
                <a:solidFill>
                  <a:srgbClr val="000000"/>
                </a:solidFill>
                <a:latin typeface="Consolas" panose="020B0609020204030204" pitchFamily="49" charset="0"/>
              </a:rPr>
              <a:t> (</a:t>
            </a:r>
            <a:r>
              <a:rPr lang="en-US" sz="900" b="1">
                <a:solidFill>
                  <a:srgbClr val="6A3E3E"/>
                </a:solidFill>
                <a:latin typeface="Consolas" panose="020B0609020204030204" pitchFamily="49" charset="0"/>
              </a:rPr>
              <a:t>bout</a:t>
            </a:r>
            <a:r>
              <a:rPr lang="en-US" sz="900" b="1">
                <a:solidFill>
                  <a:srgbClr val="000000"/>
                </a:solidFill>
                <a:latin typeface="Consolas" panose="020B0609020204030204" pitchFamily="49" charset="0"/>
              </a:rPr>
              <a:t> != </a:t>
            </a:r>
            <a:r>
              <a:rPr lang="en-US" sz="900" b="1">
                <a:solidFill>
                  <a:srgbClr val="7F0055"/>
                </a:solidFill>
                <a:latin typeface="Consolas" panose="020B0609020204030204" pitchFamily="49" charset="0"/>
              </a:rPr>
              <a:t>null</a:t>
            </a:r>
            <a:r>
              <a:rPr lang="en-US" sz="900" b="1">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try</a:t>
            </a:r>
            <a:r>
              <a:rPr lang="en-US" sz="900" b="1">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bout</a:t>
            </a:r>
            <a:r>
              <a:rPr lang="en-US" sz="900">
                <a:solidFill>
                  <a:srgbClr val="000000"/>
                </a:solidFill>
                <a:latin typeface="Consolas" panose="020B0609020204030204" pitchFamily="49" charset="0"/>
              </a:rPr>
              <a:t>.close();</a:t>
            </a:r>
          </a:p>
          <a:p>
            <a:r>
              <a:rPr lang="en-US" sz="900">
                <a:solidFill>
                  <a:srgbClr val="000000"/>
                </a:solidFill>
                <a:latin typeface="Consolas" panose="020B0609020204030204" pitchFamily="49" charset="0"/>
              </a:rPr>
              <a:t>        } </a:t>
            </a:r>
            <a:r>
              <a:rPr lang="en-US" sz="900" b="1">
                <a:solidFill>
                  <a:srgbClr val="7F0055"/>
                </a:solidFill>
                <a:latin typeface="Consolas" panose="020B0609020204030204" pitchFamily="49" charset="0"/>
              </a:rPr>
              <a:t>catch</a:t>
            </a:r>
            <a:r>
              <a:rPr lang="en-US" sz="900" b="1">
                <a:solidFill>
                  <a:srgbClr val="000000"/>
                </a:solidFill>
                <a:latin typeface="Consolas" panose="020B0609020204030204" pitchFamily="49" charset="0"/>
              </a:rPr>
              <a:t> (IOException </a:t>
            </a:r>
            <a:r>
              <a:rPr lang="en-US" sz="900" b="1">
                <a:solidFill>
                  <a:srgbClr val="6A3E3E"/>
                </a:solidFill>
                <a:latin typeface="Consolas" panose="020B0609020204030204" pitchFamily="49" charset="0"/>
              </a:rPr>
              <a:t>e</a:t>
            </a:r>
            <a:r>
              <a:rPr lang="en-US" sz="900" b="1">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e</a:t>
            </a:r>
            <a:r>
              <a:rPr lang="en-US" sz="900">
                <a:solidFill>
                  <a:srgbClr val="000000"/>
                </a:solidFill>
                <a:latin typeface="Consolas" panose="020B0609020204030204" pitchFamily="49" charset="0"/>
              </a:rPr>
              <a:t>.printStackTrace();</a:t>
            </a:r>
          </a:p>
          <a:p>
            <a:r>
              <a:rPr lang="en-US" sz="900">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r>
              <a:rPr lang="en-US" sz="900" smtClean="0">
                <a:solidFill>
                  <a:srgbClr val="000000"/>
                </a:solidFill>
                <a:latin typeface="Consolas" panose="020B0609020204030204" pitchFamily="49" charset="0"/>
              </a:rPr>
              <a:t>}</a:t>
            </a:r>
            <a:endParaRPr lang="en-US" sz="900">
              <a:latin typeface="Consolas" panose="020B0609020204030204" pitchFamily="49" charset="0"/>
            </a:endParaRPr>
          </a:p>
          <a:p>
            <a:r>
              <a:rPr lang="en-US" sz="900">
                <a:solidFill>
                  <a:srgbClr val="000000"/>
                </a:solidFill>
                <a:latin typeface="Consolas" panose="020B0609020204030204" pitchFamily="49" charset="0"/>
              </a:rPr>
              <a:t>    </a:t>
            </a:r>
            <a:r>
              <a:rPr lang="en-US" sz="900" smtClean="0">
                <a:solidFill>
                  <a:srgbClr val="000000"/>
                </a:solidFill>
                <a:latin typeface="Consolas" panose="020B0609020204030204" pitchFamily="49" charset="0"/>
              </a:rPr>
              <a:t>}</a:t>
            </a:r>
            <a:endParaRPr lang="en-US" sz="900">
              <a:latin typeface="Consolas" panose="020B0609020204030204" pitchFamily="49" charset="0"/>
            </a:endParaRPr>
          </a:p>
          <a:p>
            <a:r>
              <a:rPr lang="en-US" sz="900">
                <a:solidFill>
                  <a:srgbClr val="000000"/>
                </a:solidFill>
                <a:latin typeface="Consolas" panose="020B0609020204030204" pitchFamily="49" charset="0"/>
              </a:rPr>
              <a:t>  </a:t>
            </a:r>
            <a:r>
              <a:rPr lang="en-US" sz="900" smtClean="0">
                <a:solidFill>
                  <a:srgbClr val="000000"/>
                </a:solidFill>
                <a:latin typeface="Consolas" panose="020B0609020204030204" pitchFamily="49" charset="0"/>
              </a:rPr>
              <a:t>}</a:t>
            </a:r>
            <a:endParaRPr lang="en-US" sz="900">
              <a:latin typeface="Consolas" panose="020B0609020204030204" pitchFamily="49" charset="0"/>
            </a:endParaRPr>
          </a:p>
          <a:p>
            <a:r>
              <a:rPr lang="en-US" sz="900">
                <a:solidFill>
                  <a:srgbClr val="000000"/>
                </a:solidFill>
                <a:latin typeface="Consolas" panose="020B0609020204030204" pitchFamily="49" charset="0"/>
              </a:rPr>
              <a:t>}</a:t>
            </a:r>
          </a:p>
        </p:txBody>
      </p:sp>
    </p:spTree>
    <p:extLst>
      <p:ext uri="{BB962C8B-B14F-4D97-AF65-F5344CB8AC3E}">
        <p14:creationId xmlns:p14="http://schemas.microsoft.com/office/powerpoint/2010/main" val="92717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BufferedInputStream Class</a:t>
            </a:r>
          </a:p>
        </p:txBody>
      </p:sp>
      <p:sp>
        <p:nvSpPr>
          <p:cNvPr id="3" name="Content Placeholder 2"/>
          <p:cNvSpPr>
            <a:spLocks noGrp="1"/>
          </p:cNvSpPr>
          <p:nvPr>
            <p:ph idx="1"/>
          </p:nvPr>
        </p:nvSpPr>
        <p:spPr/>
        <p:txBody>
          <a:bodyPr>
            <a:normAutofit/>
          </a:bodyPr>
          <a:lstStyle/>
          <a:p>
            <a:pPr algn="just">
              <a:spcBef>
                <a:spcPts val="600"/>
              </a:spcBef>
            </a:pPr>
            <a:r>
              <a:rPr lang="en-GB" sz="1600"/>
              <a:t>Java </a:t>
            </a:r>
            <a:r>
              <a:rPr lang="en-GB" sz="1600" b="1"/>
              <a:t>BufferedInputStream</a:t>
            </a:r>
            <a:r>
              <a:rPr lang="en-GB" sz="1600"/>
              <a:t> class is used to read information from stream. </a:t>
            </a:r>
            <a:endParaRPr lang="en-GB" sz="1600" smtClean="0"/>
          </a:p>
          <a:p>
            <a:pPr lvl="1" algn="just">
              <a:spcBef>
                <a:spcPts val="600"/>
              </a:spcBef>
            </a:pPr>
            <a:r>
              <a:rPr lang="en-GB" sz="1200" smtClean="0"/>
              <a:t>It </a:t>
            </a:r>
            <a:r>
              <a:rPr lang="en-GB" sz="1200"/>
              <a:t>internally </a:t>
            </a:r>
            <a:r>
              <a:rPr lang="en-GB" sz="1200">
                <a:solidFill>
                  <a:schemeClr val="tx2">
                    <a:lumMod val="60000"/>
                    <a:lumOff val="40000"/>
                  </a:schemeClr>
                </a:solidFill>
              </a:rPr>
              <a:t>uses buffer mechanism </a:t>
            </a:r>
            <a:r>
              <a:rPr lang="en-GB" sz="1200"/>
              <a:t>to make the </a:t>
            </a:r>
            <a:r>
              <a:rPr lang="en-GB" sz="1200">
                <a:solidFill>
                  <a:schemeClr val="tx2">
                    <a:lumMod val="60000"/>
                    <a:lumOff val="40000"/>
                  </a:schemeClr>
                </a:solidFill>
              </a:rPr>
              <a:t>performance fast</a:t>
            </a:r>
            <a:r>
              <a:rPr lang="en-GB" sz="1200" smtClean="0"/>
              <a:t>.</a:t>
            </a:r>
            <a:endParaRPr lang="en-GB" sz="1200"/>
          </a:p>
          <a:p>
            <a:pPr algn="just">
              <a:spcBef>
                <a:spcPts val="600"/>
              </a:spcBef>
            </a:pPr>
            <a:r>
              <a:rPr lang="en-GB" sz="1600"/>
              <a:t>The important points about BufferedInputStream are</a:t>
            </a:r>
            <a:r>
              <a:rPr lang="en-GB" sz="1600" smtClean="0"/>
              <a:t>:</a:t>
            </a:r>
            <a:endParaRPr lang="en-GB" sz="1600"/>
          </a:p>
          <a:p>
            <a:pPr lvl="1" algn="just">
              <a:spcBef>
                <a:spcPts val="600"/>
              </a:spcBef>
            </a:pPr>
            <a:r>
              <a:rPr lang="en-GB" sz="1200"/>
              <a:t>When the bytes from the stream are skipped or read, the internal buffer automatically refilled from the contained input stream, many bytes at a time.</a:t>
            </a:r>
          </a:p>
          <a:p>
            <a:pPr lvl="1" algn="just">
              <a:spcBef>
                <a:spcPts val="600"/>
              </a:spcBef>
            </a:pPr>
            <a:r>
              <a:rPr lang="en-GB" sz="1200"/>
              <a:t>When a BufferedInputStream is created, an internal buffer array is created</a:t>
            </a:r>
            <a:r>
              <a:rPr lang="en-GB" sz="1200" smtClean="0"/>
              <a:t>.</a:t>
            </a:r>
          </a:p>
          <a:p>
            <a:pPr algn="just">
              <a:spcBef>
                <a:spcPts val="600"/>
              </a:spcBef>
            </a:pPr>
            <a:r>
              <a:rPr lang="en-GB" sz="1600" b="1" smtClean="0"/>
              <a:t>Constructor</a:t>
            </a:r>
            <a:r>
              <a:rPr lang="en-GB" sz="1600" smtClean="0"/>
              <a:t>:</a:t>
            </a:r>
          </a:p>
          <a:p>
            <a:pPr algn="just">
              <a:spcBef>
                <a:spcPts val="600"/>
              </a:spcBef>
            </a:pPr>
            <a:endParaRPr lang="en-GB" sz="1600"/>
          </a:p>
          <a:p>
            <a:pPr algn="just">
              <a:spcBef>
                <a:spcPts val="600"/>
              </a:spcBef>
            </a:pPr>
            <a:endParaRPr lang="en-GB" sz="1600" smtClean="0"/>
          </a:p>
          <a:p>
            <a:pPr algn="just">
              <a:spcBef>
                <a:spcPts val="600"/>
              </a:spcBef>
            </a:pPr>
            <a:endParaRPr lang="en-GB" sz="1600"/>
          </a:p>
          <a:p>
            <a:pPr algn="just">
              <a:spcBef>
                <a:spcPts val="600"/>
              </a:spcBef>
            </a:pPr>
            <a:endParaRPr lang="en-GB" sz="2000" smtClean="0"/>
          </a:p>
          <a:p>
            <a:r>
              <a:rPr lang="en-GB" sz="1600" b="1"/>
              <a:t>Main methods</a:t>
            </a:r>
            <a:r>
              <a:rPr lang="en-GB" sz="1600" b="1" smtClean="0"/>
              <a:t>:</a:t>
            </a:r>
            <a:endParaRPr lang="en-GB" sz="1600" b="1"/>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168358460"/>
              </p:ext>
            </p:extLst>
          </p:nvPr>
        </p:nvGraphicFramePr>
        <p:xfrm>
          <a:off x="276913" y="2735044"/>
          <a:ext cx="8628547" cy="1270000"/>
        </p:xfrm>
        <a:graphic>
          <a:graphicData uri="http://schemas.openxmlformats.org/drawingml/2006/table">
            <a:tbl>
              <a:tblPr/>
              <a:tblGrid>
                <a:gridCol w="3961063">
                  <a:extLst>
                    <a:ext uri="{9D8B030D-6E8A-4147-A177-3AD203B41FA5}">
                      <a16:colId xmlns:a16="http://schemas.microsoft.com/office/drawing/2014/main" val="1321881281"/>
                    </a:ext>
                  </a:extLst>
                </a:gridCol>
                <a:gridCol w="4667484">
                  <a:extLst>
                    <a:ext uri="{9D8B030D-6E8A-4147-A177-3AD203B41FA5}">
                      <a16:colId xmlns:a16="http://schemas.microsoft.com/office/drawing/2014/main" val="2184921129"/>
                    </a:ext>
                  </a:extLst>
                </a:gridCol>
              </a:tblGrid>
              <a:tr h="0">
                <a:tc>
                  <a:txBody>
                    <a:bodyPr/>
                    <a:lstStyle/>
                    <a:p>
                      <a:pPr algn="l" fontAlgn="t"/>
                      <a:r>
                        <a:rPr lang="en-US" sz="1200" b="1">
                          <a:solidFill>
                            <a:srgbClr val="000000"/>
                          </a:solidFill>
                          <a:effectLst/>
                          <a:latin typeface="Arial" panose="020B0604020202020204" pitchFamily="34" charset="0"/>
                          <a:cs typeface="Arial" panose="020B0604020202020204" pitchFamily="34" charset="0"/>
                        </a:rPr>
                        <a:t>Constructor</a:t>
                      </a:r>
                    </a:p>
                  </a:txBody>
                  <a:tcPr marL="76200" marR="76200" marT="76200" marB="76200">
                    <a:lnL w="6350" cap="flat" cmpd="sng" algn="ctr">
                      <a:solidFill>
                        <a:srgbClr val="6050BC"/>
                      </a:solidFill>
                      <a:prstDash val="solid"/>
                      <a:round/>
                      <a:headEnd type="none" w="med" len="med"/>
                      <a:tailEnd type="none" w="med" len="med"/>
                    </a:lnL>
                    <a:lnR w="6350" cap="flat" cmpd="sng" algn="ctr">
                      <a:solidFill>
                        <a:srgbClr val="6050BC"/>
                      </a:solidFill>
                      <a:prstDash val="solid"/>
                      <a:round/>
                      <a:headEnd type="none" w="med" len="med"/>
                      <a:tailEnd type="none" w="med" len="med"/>
                    </a:lnR>
                    <a:lnT w="6350" cap="flat" cmpd="sng" algn="ctr">
                      <a:solidFill>
                        <a:srgbClr val="6050BC"/>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b="1">
                          <a:solidFill>
                            <a:srgbClr val="000000"/>
                          </a:solidFill>
                          <a:effectLst/>
                          <a:latin typeface="Arial" panose="020B0604020202020204" pitchFamily="34" charset="0"/>
                          <a:cs typeface="Arial" panose="020B0604020202020204" pitchFamily="34" charset="0"/>
                        </a:rPr>
                        <a:t>Description</a:t>
                      </a:r>
                    </a:p>
                  </a:txBody>
                  <a:tcPr marL="76200" marR="76200" marT="76200" marB="76200">
                    <a:lnL w="6350" cap="flat" cmpd="sng" algn="ctr">
                      <a:solidFill>
                        <a:srgbClr val="6050BC"/>
                      </a:solidFill>
                      <a:prstDash val="solid"/>
                      <a:round/>
                      <a:headEnd type="none" w="med" len="med"/>
                      <a:tailEnd type="none" w="med" len="med"/>
                    </a:lnL>
                    <a:lnR w="6350" cap="flat" cmpd="sng" algn="ctr">
                      <a:solidFill>
                        <a:srgbClr val="6050BC"/>
                      </a:solidFill>
                      <a:prstDash val="solid"/>
                      <a:round/>
                      <a:headEnd type="none" w="med" len="med"/>
                      <a:tailEnd type="none" w="med" len="med"/>
                    </a:lnR>
                    <a:lnT w="6350" cap="flat" cmpd="sng" algn="ctr">
                      <a:solidFill>
                        <a:srgbClr val="6050BC"/>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295893647"/>
                  </a:ext>
                </a:extLst>
              </a:tr>
              <a:tr h="0">
                <a:tc>
                  <a:txBody>
                    <a:bodyPr/>
                    <a:lstStyle/>
                    <a:p>
                      <a:pPr algn="l" fontAlgn="t"/>
                      <a:r>
                        <a:rPr lang="en-US" sz="1200">
                          <a:solidFill>
                            <a:srgbClr val="000000"/>
                          </a:solidFill>
                          <a:effectLst/>
                          <a:latin typeface="Arial" panose="020B0604020202020204" pitchFamily="34" charset="0"/>
                          <a:cs typeface="Arial" panose="020B0604020202020204" pitchFamily="34" charset="0"/>
                        </a:rPr>
                        <a:t>BufferedInputStream(InputStream IS)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000000"/>
                          </a:solidFill>
                          <a:effectLst/>
                          <a:latin typeface="Arial" panose="020B0604020202020204" pitchFamily="34" charset="0"/>
                          <a:cs typeface="Arial" panose="020B0604020202020204" pitchFamily="34" charset="0"/>
                        </a:rPr>
                        <a:t>It creates the BufferedInputStream and saves it argument, the input stream IS, for later use.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55052338"/>
                  </a:ext>
                </a:extLst>
              </a:tr>
              <a:tr h="0">
                <a:tc>
                  <a:txBody>
                    <a:bodyPr/>
                    <a:lstStyle/>
                    <a:p>
                      <a:pPr algn="l" fontAlgn="t"/>
                      <a:r>
                        <a:rPr lang="en-US" sz="1200">
                          <a:solidFill>
                            <a:srgbClr val="000000"/>
                          </a:solidFill>
                          <a:effectLst/>
                          <a:latin typeface="Arial" panose="020B0604020202020204" pitchFamily="34" charset="0"/>
                          <a:cs typeface="Arial" panose="020B0604020202020204" pitchFamily="34" charset="0"/>
                        </a:rPr>
                        <a:t>BufferedInputStream(InputStream IS, int size)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a:solidFill>
                            <a:srgbClr val="000000"/>
                          </a:solidFill>
                          <a:effectLst/>
                          <a:latin typeface="Arial" panose="020B0604020202020204" pitchFamily="34" charset="0"/>
                          <a:cs typeface="Arial" panose="020B0604020202020204" pitchFamily="34" charset="0"/>
                        </a:rPr>
                        <a:t>It creates the BufferedInputStream with a specified buffer size and saves it argument, the input stream IS, for later use.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993139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16044751"/>
              </p:ext>
            </p:extLst>
          </p:nvPr>
        </p:nvGraphicFramePr>
        <p:xfrm>
          <a:off x="276913" y="4430659"/>
          <a:ext cx="8628548" cy="1855151"/>
        </p:xfrm>
        <a:graphic>
          <a:graphicData uri="http://schemas.openxmlformats.org/drawingml/2006/table">
            <a:tbl>
              <a:tblPr/>
              <a:tblGrid>
                <a:gridCol w="1976512">
                  <a:extLst>
                    <a:ext uri="{9D8B030D-6E8A-4147-A177-3AD203B41FA5}">
                      <a16:colId xmlns:a16="http://schemas.microsoft.com/office/drawing/2014/main" val="753894353"/>
                    </a:ext>
                  </a:extLst>
                </a:gridCol>
                <a:gridCol w="6652036">
                  <a:extLst>
                    <a:ext uri="{9D8B030D-6E8A-4147-A177-3AD203B41FA5}">
                      <a16:colId xmlns:a16="http://schemas.microsoft.com/office/drawing/2014/main" val="3137938658"/>
                    </a:ext>
                  </a:extLst>
                </a:gridCol>
              </a:tblGrid>
              <a:tr h="144443">
                <a:tc>
                  <a:txBody>
                    <a:bodyPr/>
                    <a:lstStyle/>
                    <a:p>
                      <a:pPr algn="l" fontAlgn="t"/>
                      <a:r>
                        <a:rPr lang="en-US" sz="1200" b="1"/>
                        <a:t>Method</a:t>
                      </a:r>
                    </a:p>
                  </a:txBody>
                  <a:tcPr marL="34474" marR="34474" marT="34474" marB="34474">
                    <a:lnL w="6350" cap="flat" cmpd="sng" algn="ctr">
                      <a:solidFill>
                        <a:srgbClr val="70D802"/>
                      </a:solidFill>
                      <a:prstDash val="solid"/>
                      <a:round/>
                      <a:headEnd type="none" w="med" len="med"/>
                      <a:tailEnd type="none" w="med" len="med"/>
                    </a:lnL>
                    <a:lnR w="6350" cap="flat" cmpd="sng" algn="ctr">
                      <a:solidFill>
                        <a:srgbClr val="70D802"/>
                      </a:solidFill>
                      <a:prstDash val="solid"/>
                      <a:round/>
                      <a:headEnd type="none" w="med" len="med"/>
                      <a:tailEnd type="none" w="med" len="med"/>
                    </a:lnR>
                    <a:lnT w="6350" cap="flat" cmpd="sng" algn="ctr">
                      <a:solidFill>
                        <a:srgbClr val="70D80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b="1"/>
                        <a:t>Description</a:t>
                      </a:r>
                    </a:p>
                  </a:txBody>
                  <a:tcPr marL="34474" marR="34474" marT="34474" marB="34474">
                    <a:lnL w="6350" cap="flat" cmpd="sng" algn="ctr">
                      <a:solidFill>
                        <a:srgbClr val="70D802"/>
                      </a:solidFill>
                      <a:prstDash val="solid"/>
                      <a:round/>
                      <a:headEnd type="none" w="med" len="med"/>
                      <a:tailEnd type="none" w="med" len="med"/>
                    </a:lnL>
                    <a:lnR w="6350" cap="flat" cmpd="sng" algn="ctr">
                      <a:solidFill>
                        <a:srgbClr val="70D802"/>
                      </a:solidFill>
                      <a:prstDash val="solid"/>
                      <a:round/>
                      <a:headEnd type="none" w="med" len="med"/>
                      <a:tailEnd type="none" w="med" len="med"/>
                    </a:lnR>
                    <a:lnT w="6350" cap="flat" cmpd="sng" algn="ctr">
                      <a:solidFill>
                        <a:srgbClr val="70D80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2582087"/>
                  </a:ext>
                </a:extLst>
              </a:tr>
              <a:tr h="236157">
                <a:tc>
                  <a:txBody>
                    <a:bodyPr/>
                    <a:lstStyle/>
                    <a:p>
                      <a:pPr algn="l" fontAlgn="t"/>
                      <a:r>
                        <a:rPr lang="en-US" sz="1200"/>
                        <a:t>int available()</a:t>
                      </a:r>
                    </a:p>
                  </a:txBody>
                  <a:tcPr marL="22983" marR="22983" marT="22983" marB="2298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t>It returns an estimate number of bytes that can be read from the input stream without blocking by the next invocation method for the input stream.</a:t>
                      </a:r>
                    </a:p>
                  </a:txBody>
                  <a:tcPr marL="22983" marR="22983" marT="22983" marB="2298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79444123"/>
                  </a:ext>
                </a:extLst>
              </a:tr>
              <a:tr h="239920">
                <a:tc>
                  <a:txBody>
                    <a:bodyPr/>
                    <a:lstStyle/>
                    <a:p>
                      <a:pPr algn="l" fontAlgn="t"/>
                      <a:r>
                        <a:rPr lang="en-US" sz="1200"/>
                        <a:t>int read()</a:t>
                      </a:r>
                    </a:p>
                  </a:txBody>
                  <a:tcPr marL="22983" marR="22983" marT="22983" marB="2298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200"/>
                        <a:t>It read the next byte of data from the input stream.</a:t>
                      </a:r>
                    </a:p>
                  </a:txBody>
                  <a:tcPr marL="22983" marR="22983" marT="22983" marB="2298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10420550"/>
                  </a:ext>
                </a:extLst>
              </a:tr>
              <a:tr h="236157">
                <a:tc>
                  <a:txBody>
                    <a:bodyPr/>
                    <a:lstStyle/>
                    <a:p>
                      <a:pPr algn="l" fontAlgn="t"/>
                      <a:r>
                        <a:rPr lang="en-GB" sz="1200"/>
                        <a:t>int read(byte[] b, int off, int ln)</a:t>
                      </a:r>
                    </a:p>
                  </a:txBody>
                  <a:tcPr marL="22983" marR="22983" marT="22983" marB="2298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200"/>
                        <a:t>It read the bytes from the specified byte-input stream into a specified byte array, starting with the given offset.</a:t>
                      </a:r>
                    </a:p>
                  </a:txBody>
                  <a:tcPr marL="22983" marR="22983" marT="22983" marB="2298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00561753"/>
                  </a:ext>
                </a:extLst>
              </a:tr>
              <a:tr h="131261">
                <a:tc>
                  <a:txBody>
                    <a:bodyPr/>
                    <a:lstStyle/>
                    <a:p>
                      <a:pPr algn="l" fontAlgn="t"/>
                      <a:r>
                        <a:rPr lang="en-US" sz="1200"/>
                        <a:t>void close()</a:t>
                      </a:r>
                    </a:p>
                  </a:txBody>
                  <a:tcPr marL="22983" marR="22983" marT="22983" marB="2298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200"/>
                        <a:t>It closes the input stream and releases any of the system resources associated with the stream.</a:t>
                      </a:r>
                    </a:p>
                  </a:txBody>
                  <a:tcPr marL="22983" marR="22983" marT="22983" marB="2298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6797154"/>
                  </a:ext>
                </a:extLst>
              </a:tr>
              <a:tr h="311105">
                <a:tc>
                  <a:txBody>
                    <a:bodyPr/>
                    <a:lstStyle/>
                    <a:p>
                      <a:pPr algn="l" fontAlgn="t"/>
                      <a:r>
                        <a:rPr lang="en-US" sz="1200"/>
                        <a:t>long skip(long x)</a:t>
                      </a:r>
                    </a:p>
                  </a:txBody>
                  <a:tcPr marL="22983" marR="22983" marT="22983" marB="2298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200"/>
                        <a:t>It skips over and discards x bytes of data from the input stream.</a:t>
                      </a:r>
                    </a:p>
                  </a:txBody>
                  <a:tcPr marL="22983" marR="22983" marT="22983" marB="2298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83385365"/>
                  </a:ext>
                </a:extLst>
              </a:tr>
            </a:tbl>
          </a:graphicData>
        </a:graphic>
      </p:graphicFrame>
    </p:spTree>
    <p:extLst>
      <p:ext uri="{BB962C8B-B14F-4D97-AF65-F5344CB8AC3E}">
        <p14:creationId xmlns:p14="http://schemas.microsoft.com/office/powerpoint/2010/main" val="4360389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2">
                    <a:lumMod val="60000"/>
                    <a:lumOff val="40000"/>
                  </a:schemeClr>
                </a:solidFill>
              </a:rPr>
              <a:t>try-with-resources</a:t>
            </a:r>
            <a:r>
              <a:rPr lang="en-US"/>
              <a:t> statement</a:t>
            </a:r>
          </a:p>
        </p:txBody>
      </p:sp>
      <p:sp>
        <p:nvSpPr>
          <p:cNvPr id="3" name="Content Placeholder 2"/>
          <p:cNvSpPr>
            <a:spLocks noGrp="1"/>
          </p:cNvSpPr>
          <p:nvPr>
            <p:ph idx="1"/>
          </p:nvPr>
        </p:nvSpPr>
        <p:spPr/>
        <p:txBody>
          <a:bodyPr>
            <a:normAutofit/>
          </a:bodyPr>
          <a:lstStyle/>
          <a:p>
            <a:pPr algn="just">
              <a:spcBef>
                <a:spcPts val="600"/>
              </a:spcBef>
            </a:pPr>
            <a:r>
              <a:rPr lang="en-GB" sz="1800"/>
              <a:t>In Java, the </a:t>
            </a:r>
            <a:r>
              <a:rPr lang="en-GB" sz="1800" smtClean="0">
                <a:solidFill>
                  <a:schemeClr val="tx2">
                    <a:lumMod val="60000"/>
                    <a:lumOff val="40000"/>
                  </a:schemeClr>
                </a:solidFill>
              </a:rPr>
              <a:t>try-with-resources</a:t>
            </a:r>
            <a:r>
              <a:rPr lang="en-GB" sz="1800" smtClean="0"/>
              <a:t> statement </a:t>
            </a:r>
            <a:r>
              <a:rPr lang="en-GB" sz="1800"/>
              <a:t>is a try statement that </a:t>
            </a:r>
            <a:r>
              <a:rPr lang="en-GB" sz="1800" b="1"/>
              <a:t>declares one or more resources</a:t>
            </a:r>
            <a:r>
              <a:rPr lang="en-GB" sz="1800"/>
              <a:t>. </a:t>
            </a:r>
            <a:endParaRPr lang="en-GB" sz="1800" smtClean="0"/>
          </a:p>
          <a:p>
            <a:pPr lvl="1" algn="just">
              <a:spcBef>
                <a:spcPts val="600"/>
              </a:spcBef>
            </a:pPr>
            <a:r>
              <a:rPr lang="en-GB" sz="1400" smtClean="0"/>
              <a:t>The </a:t>
            </a:r>
            <a:r>
              <a:rPr lang="en-GB" sz="1400"/>
              <a:t>resource is as an object that must be closed after finishing the program. </a:t>
            </a:r>
            <a:endParaRPr lang="en-GB" sz="1400" smtClean="0"/>
          </a:p>
          <a:p>
            <a:pPr lvl="1" algn="just">
              <a:spcBef>
                <a:spcPts val="600"/>
              </a:spcBef>
            </a:pPr>
            <a:r>
              <a:rPr lang="en-GB" sz="1400" smtClean="0"/>
              <a:t>The </a:t>
            </a:r>
            <a:r>
              <a:rPr lang="en-GB" sz="1400"/>
              <a:t>try-with-resources statement </a:t>
            </a:r>
            <a:r>
              <a:rPr lang="en-GB" sz="1400" b="1"/>
              <a:t>ensures</a:t>
            </a:r>
            <a:r>
              <a:rPr lang="en-GB" sz="1400"/>
              <a:t> that </a:t>
            </a:r>
            <a:r>
              <a:rPr lang="en-GB" sz="1400" b="1"/>
              <a:t>each resource is closed at the end of the statement execution</a:t>
            </a:r>
            <a:r>
              <a:rPr lang="en-GB" sz="1400"/>
              <a:t>.</a:t>
            </a:r>
          </a:p>
          <a:p>
            <a:pPr algn="just">
              <a:spcBef>
                <a:spcPts val="600"/>
              </a:spcBef>
            </a:pPr>
            <a:r>
              <a:rPr lang="en-GB" sz="1600" smtClean="0"/>
              <a:t>You </a:t>
            </a:r>
            <a:r>
              <a:rPr lang="en-GB" sz="1600"/>
              <a:t>can pass any object that implements </a:t>
            </a:r>
            <a:r>
              <a:rPr lang="en-GB" sz="1600" b="1"/>
              <a:t>java.lang.AutoCloseable</a:t>
            </a:r>
            <a:r>
              <a:rPr lang="en-GB" sz="1600"/>
              <a:t>, which includes all objects which implement </a:t>
            </a:r>
            <a:r>
              <a:rPr lang="en-GB" sz="1600" b="1"/>
              <a:t>java.io.Closeable</a:t>
            </a:r>
            <a:r>
              <a:rPr lang="en-GB" sz="1600" smtClean="0"/>
              <a:t>.</a:t>
            </a:r>
            <a:endParaRPr lang="en-GB" sz="1600"/>
          </a:p>
          <a:p>
            <a:pPr algn="just">
              <a:spcBef>
                <a:spcPts val="600"/>
              </a:spcBef>
            </a:pPr>
            <a:r>
              <a:rPr lang="en-GB" sz="1600"/>
              <a:t>The following example </a:t>
            </a:r>
            <a:r>
              <a:rPr lang="en-GB" sz="1600" smtClean="0"/>
              <a:t>reads </a:t>
            </a:r>
            <a:r>
              <a:rPr lang="en-GB" sz="1600"/>
              <a:t>a string into a file. It uses an instance of </a:t>
            </a:r>
            <a:r>
              <a:rPr lang="en-US" sz="1600" b="1">
                <a:solidFill>
                  <a:srgbClr val="000000"/>
                </a:solidFill>
                <a:latin typeface="Consolas" panose="020B0609020204030204" pitchFamily="49" charset="0"/>
              </a:rPr>
              <a:t>BufferedInputStream</a:t>
            </a:r>
            <a:r>
              <a:rPr lang="en-GB" sz="1600" smtClean="0"/>
              <a:t> </a:t>
            </a:r>
            <a:r>
              <a:rPr lang="en-GB" sz="1600"/>
              <a:t>to </a:t>
            </a:r>
            <a:r>
              <a:rPr lang="en-GB" sz="1600" smtClean="0"/>
              <a:t>read </a:t>
            </a:r>
            <a:r>
              <a:rPr lang="en-GB" sz="1600"/>
              <a:t>data into the file. </a:t>
            </a:r>
            <a:r>
              <a:rPr lang="en-US" sz="1600" b="1">
                <a:solidFill>
                  <a:srgbClr val="000000"/>
                </a:solidFill>
                <a:latin typeface="Consolas" panose="020B0609020204030204" pitchFamily="49" charset="0"/>
              </a:rPr>
              <a:t>BufferedInputStream</a:t>
            </a:r>
            <a:r>
              <a:rPr lang="en-GB" sz="1600" smtClean="0"/>
              <a:t> </a:t>
            </a:r>
            <a:r>
              <a:rPr lang="en-GB" sz="1600"/>
              <a:t>is a resource that must be closed after the program is finished with it. So, in this example, closing of resource is done by itself try</a:t>
            </a:r>
            <a:r>
              <a:rPr lang="en-GB" sz="1600" smtClean="0"/>
              <a:t>.</a:t>
            </a:r>
            <a:endParaRPr lang="en-GB" sz="16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19</a:t>
            </a:fld>
            <a:endParaRPr lang="en-US"/>
          </a:p>
        </p:txBody>
      </p:sp>
      <p:sp>
        <p:nvSpPr>
          <p:cNvPr id="6" name="Rectangle 5"/>
          <p:cNvSpPr/>
          <p:nvPr/>
        </p:nvSpPr>
        <p:spPr>
          <a:xfrm>
            <a:off x="1606952" y="3843525"/>
            <a:ext cx="5882968" cy="2516073"/>
          </a:xfrm>
          <a:prstGeom prst="rect">
            <a:avLst/>
          </a:prstGeom>
          <a:solidFill>
            <a:schemeClr val="bg1">
              <a:lumMod val="95000"/>
            </a:schemeClr>
          </a:solidFill>
        </p:spPr>
        <p:txBody>
          <a:bodyPr wrap="square">
            <a:spAutoFit/>
          </a:bodyPr>
          <a:lstStyle/>
          <a:p>
            <a:r>
              <a:rPr lang="en-US" sz="1050" b="1">
                <a:solidFill>
                  <a:srgbClr val="7F0055"/>
                </a:solidFill>
                <a:latin typeface="Consolas" panose="020B0609020204030204" pitchFamily="49" charset="0"/>
              </a:rPr>
              <a:t>public</a:t>
            </a:r>
            <a:r>
              <a:rPr lang="en-US" sz="1050" b="1">
                <a:solidFill>
                  <a:srgbClr val="000000"/>
                </a:solidFill>
                <a:latin typeface="Consolas" panose="020B0609020204030204" pitchFamily="49" charset="0"/>
              </a:rPr>
              <a:t> </a:t>
            </a:r>
            <a:r>
              <a:rPr lang="en-US" sz="1050" b="1">
                <a:solidFill>
                  <a:srgbClr val="7F0055"/>
                </a:solidFill>
                <a:latin typeface="Consolas" panose="020B0609020204030204" pitchFamily="49" charset="0"/>
              </a:rPr>
              <a:t>class</a:t>
            </a:r>
            <a:r>
              <a:rPr lang="en-US" sz="1050" b="1">
                <a:solidFill>
                  <a:srgbClr val="000000"/>
                </a:solidFill>
                <a:latin typeface="Consolas" panose="020B0609020204030204" pitchFamily="49" charset="0"/>
              </a:rPr>
              <a:t> BufferedInputStreamExample {</a:t>
            </a:r>
          </a:p>
          <a:p>
            <a:pPr lvl="1"/>
            <a:r>
              <a:rPr lang="en-GB" sz="1050" b="1" smtClean="0">
                <a:solidFill>
                  <a:srgbClr val="7F0055"/>
                </a:solidFill>
                <a:latin typeface="Consolas" panose="020B0609020204030204" pitchFamily="49" charset="0"/>
              </a:rPr>
              <a:t>public</a:t>
            </a:r>
            <a:r>
              <a:rPr lang="en-GB" sz="1050" b="1" smtClean="0">
                <a:solidFill>
                  <a:srgbClr val="000000"/>
                </a:solidFill>
                <a:latin typeface="Consolas" panose="020B0609020204030204" pitchFamily="49" charset="0"/>
              </a:rPr>
              <a:t> </a:t>
            </a:r>
            <a:r>
              <a:rPr lang="en-GB" sz="1050" b="1">
                <a:solidFill>
                  <a:srgbClr val="7F0055"/>
                </a:solidFill>
                <a:latin typeface="Consolas" panose="020B0609020204030204" pitchFamily="49" charset="0"/>
              </a:rPr>
              <a:t>static</a:t>
            </a:r>
            <a:r>
              <a:rPr lang="en-GB" sz="1050" b="1">
                <a:solidFill>
                  <a:srgbClr val="000000"/>
                </a:solidFill>
                <a:latin typeface="Consolas" panose="020B0609020204030204" pitchFamily="49" charset="0"/>
              </a:rPr>
              <a:t> </a:t>
            </a:r>
            <a:r>
              <a:rPr lang="en-GB" sz="1050" b="1">
                <a:solidFill>
                  <a:srgbClr val="7F0055"/>
                </a:solidFill>
                <a:latin typeface="Consolas" panose="020B0609020204030204" pitchFamily="49" charset="0"/>
              </a:rPr>
              <a:t>void</a:t>
            </a:r>
            <a:r>
              <a:rPr lang="en-GB" sz="1050" b="1">
                <a:solidFill>
                  <a:srgbClr val="000000"/>
                </a:solidFill>
                <a:latin typeface="Consolas" panose="020B0609020204030204" pitchFamily="49" charset="0"/>
              </a:rPr>
              <a:t> main(String[] </a:t>
            </a:r>
            <a:r>
              <a:rPr lang="en-GB" sz="1050" b="1">
                <a:solidFill>
                  <a:srgbClr val="6A3E3E"/>
                </a:solidFill>
                <a:latin typeface="Consolas" panose="020B0609020204030204" pitchFamily="49" charset="0"/>
              </a:rPr>
              <a:t>args</a:t>
            </a:r>
            <a:r>
              <a:rPr lang="en-GB" sz="1050" b="1">
                <a:solidFill>
                  <a:srgbClr val="000000"/>
                </a:solidFill>
                <a:latin typeface="Consolas" panose="020B0609020204030204" pitchFamily="49" charset="0"/>
              </a:rPr>
              <a:t>) {</a:t>
            </a:r>
          </a:p>
          <a:p>
            <a:pPr lvl="1"/>
            <a:r>
              <a:rPr lang="en-GB" sz="1050">
                <a:solidFill>
                  <a:srgbClr val="000000"/>
                </a:solidFill>
                <a:latin typeface="Consolas" panose="020B0609020204030204" pitchFamily="49" charset="0"/>
              </a:rPr>
              <a:t>    </a:t>
            </a:r>
            <a:r>
              <a:rPr lang="en-GB" sz="1050" b="1">
                <a:solidFill>
                  <a:srgbClr val="7F0055"/>
                </a:solidFill>
                <a:latin typeface="Consolas" panose="020B0609020204030204" pitchFamily="49" charset="0"/>
              </a:rPr>
              <a:t>try</a:t>
            </a:r>
            <a:r>
              <a:rPr lang="en-GB" sz="1050" b="1">
                <a:solidFill>
                  <a:srgbClr val="000000"/>
                </a:solidFill>
                <a:latin typeface="Consolas" panose="020B0609020204030204" pitchFamily="49" charset="0"/>
              </a:rPr>
              <a:t> (FileInputStream </a:t>
            </a:r>
            <a:r>
              <a:rPr lang="en-GB" sz="1050" b="1">
                <a:solidFill>
                  <a:srgbClr val="6A3E3E"/>
                </a:solidFill>
                <a:latin typeface="Consolas" panose="020B0609020204030204" pitchFamily="49" charset="0"/>
              </a:rPr>
              <a:t>fin</a:t>
            </a:r>
            <a:r>
              <a:rPr lang="en-GB" sz="1050" b="1">
                <a:solidFill>
                  <a:srgbClr val="000000"/>
                </a:solidFill>
                <a:latin typeface="Consolas" panose="020B0609020204030204" pitchFamily="49" charset="0"/>
              </a:rPr>
              <a:t> = </a:t>
            </a:r>
            <a:r>
              <a:rPr lang="en-GB" sz="1050" b="1">
                <a:solidFill>
                  <a:srgbClr val="7F0055"/>
                </a:solidFill>
                <a:latin typeface="Consolas" panose="020B0609020204030204" pitchFamily="49" charset="0"/>
              </a:rPr>
              <a:t>new</a:t>
            </a:r>
            <a:r>
              <a:rPr lang="en-GB" sz="1050" b="1">
                <a:solidFill>
                  <a:srgbClr val="000000"/>
                </a:solidFill>
                <a:latin typeface="Consolas" panose="020B0609020204030204" pitchFamily="49" charset="0"/>
              </a:rPr>
              <a:t> FileInputStream(</a:t>
            </a:r>
            <a:r>
              <a:rPr lang="en-GB" sz="1050" b="1">
                <a:solidFill>
                  <a:srgbClr val="2A00FF"/>
                </a:solidFill>
                <a:latin typeface="Consolas" panose="020B0609020204030204" pitchFamily="49" charset="0"/>
              </a:rPr>
              <a:t>"testout.txt"</a:t>
            </a:r>
            <a:r>
              <a:rPr lang="en-GB" sz="1050" b="1">
                <a:solidFill>
                  <a:srgbClr val="000000"/>
                </a:solidFill>
                <a:latin typeface="Consolas" panose="020B0609020204030204" pitchFamily="49" charset="0"/>
              </a:rPr>
              <a:t>);</a:t>
            </a:r>
          </a:p>
          <a:p>
            <a:pPr lvl="1"/>
            <a:r>
              <a:rPr lang="en-US" sz="1050">
                <a:solidFill>
                  <a:srgbClr val="000000"/>
                </a:solidFill>
                <a:latin typeface="Consolas" panose="020B0609020204030204" pitchFamily="49" charset="0"/>
              </a:rPr>
              <a:t>        </a:t>
            </a:r>
            <a:r>
              <a:rPr lang="en-US" sz="1050" b="1">
                <a:solidFill>
                  <a:srgbClr val="000000"/>
                </a:solidFill>
                <a:latin typeface="Consolas" panose="020B0609020204030204" pitchFamily="49" charset="0"/>
              </a:rPr>
              <a:t>BufferedInputStream</a:t>
            </a:r>
            <a:r>
              <a:rPr lang="en-US" sz="1050">
                <a:solidFill>
                  <a:srgbClr val="000000"/>
                </a:solidFill>
                <a:latin typeface="Consolas" panose="020B0609020204030204" pitchFamily="49" charset="0"/>
              </a:rPr>
              <a:t> </a:t>
            </a:r>
            <a:r>
              <a:rPr lang="en-US" sz="1050">
                <a:solidFill>
                  <a:srgbClr val="6A3E3E"/>
                </a:solidFill>
                <a:latin typeface="Consolas" panose="020B0609020204030204" pitchFamily="49" charset="0"/>
              </a:rPr>
              <a:t>bfin</a:t>
            </a:r>
            <a:r>
              <a:rPr lang="en-US" sz="1050">
                <a:solidFill>
                  <a:srgbClr val="000000"/>
                </a:solidFill>
                <a:latin typeface="Consolas" panose="020B0609020204030204" pitchFamily="49" charset="0"/>
              </a:rPr>
              <a:t> = </a:t>
            </a:r>
            <a:r>
              <a:rPr lang="en-US" sz="1050" b="1">
                <a:solidFill>
                  <a:srgbClr val="7F0055"/>
                </a:solidFill>
                <a:latin typeface="Consolas" panose="020B0609020204030204" pitchFamily="49" charset="0"/>
              </a:rPr>
              <a:t>new</a:t>
            </a:r>
            <a:r>
              <a:rPr lang="en-US" sz="1050" b="1">
                <a:solidFill>
                  <a:srgbClr val="000000"/>
                </a:solidFill>
                <a:latin typeface="Consolas" panose="020B0609020204030204" pitchFamily="49" charset="0"/>
              </a:rPr>
              <a:t> BufferedInputStream(</a:t>
            </a:r>
            <a:r>
              <a:rPr lang="en-US" sz="1050" b="1">
                <a:solidFill>
                  <a:srgbClr val="6A3E3E"/>
                </a:solidFill>
                <a:latin typeface="Consolas" panose="020B0609020204030204" pitchFamily="49" charset="0"/>
              </a:rPr>
              <a:t>fin</a:t>
            </a:r>
            <a:r>
              <a:rPr lang="en-US" sz="1050" b="1">
                <a:solidFill>
                  <a:srgbClr val="000000"/>
                </a:solidFill>
                <a:latin typeface="Consolas" panose="020B0609020204030204" pitchFamily="49" charset="0"/>
              </a:rPr>
              <a:t>);) {</a:t>
            </a:r>
          </a:p>
          <a:p>
            <a:pPr lvl="1"/>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int</a:t>
            </a:r>
            <a:r>
              <a:rPr lang="en-US" sz="1050" b="1">
                <a:solidFill>
                  <a:srgbClr val="000000"/>
                </a:solidFill>
                <a:latin typeface="Consolas" panose="020B0609020204030204" pitchFamily="49" charset="0"/>
              </a:rPr>
              <a:t> </a:t>
            </a:r>
            <a:r>
              <a:rPr lang="en-US" sz="1050" b="1">
                <a:solidFill>
                  <a:srgbClr val="6A3E3E"/>
                </a:solidFill>
                <a:latin typeface="Consolas" panose="020B0609020204030204" pitchFamily="49" charset="0"/>
              </a:rPr>
              <a:t>data</a:t>
            </a:r>
            <a:r>
              <a:rPr lang="en-US" sz="1050" b="1">
                <a:solidFill>
                  <a:srgbClr val="000000"/>
                </a:solidFill>
                <a:latin typeface="Consolas" panose="020B0609020204030204" pitchFamily="49" charset="0"/>
              </a:rPr>
              <a:t>;</a:t>
            </a:r>
          </a:p>
          <a:p>
            <a:pPr lvl="1"/>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while</a:t>
            </a:r>
            <a:r>
              <a:rPr lang="en-US" sz="1050" b="1">
                <a:solidFill>
                  <a:srgbClr val="000000"/>
                </a:solidFill>
                <a:latin typeface="Consolas" panose="020B0609020204030204" pitchFamily="49" charset="0"/>
              </a:rPr>
              <a:t> ((</a:t>
            </a:r>
            <a:r>
              <a:rPr lang="en-US" sz="1050" b="1">
                <a:solidFill>
                  <a:srgbClr val="6A3E3E"/>
                </a:solidFill>
                <a:latin typeface="Consolas" panose="020B0609020204030204" pitchFamily="49" charset="0"/>
              </a:rPr>
              <a:t>data</a:t>
            </a:r>
            <a:r>
              <a:rPr lang="en-US" sz="1050" b="1">
                <a:solidFill>
                  <a:srgbClr val="000000"/>
                </a:solidFill>
                <a:latin typeface="Consolas" panose="020B0609020204030204" pitchFamily="49" charset="0"/>
              </a:rPr>
              <a:t> = </a:t>
            </a:r>
            <a:r>
              <a:rPr lang="en-US" sz="1050" b="1">
                <a:solidFill>
                  <a:srgbClr val="6A3E3E"/>
                </a:solidFill>
                <a:latin typeface="Consolas" panose="020B0609020204030204" pitchFamily="49" charset="0"/>
              </a:rPr>
              <a:t>bfin</a:t>
            </a:r>
            <a:r>
              <a:rPr lang="en-US" sz="1050" b="1">
                <a:solidFill>
                  <a:srgbClr val="000000"/>
                </a:solidFill>
                <a:latin typeface="Consolas" panose="020B0609020204030204" pitchFamily="49" charset="0"/>
              </a:rPr>
              <a:t>.read()) != -1) {</a:t>
            </a:r>
          </a:p>
          <a:p>
            <a:pPr lvl="1"/>
            <a:r>
              <a:rPr lang="en-US" sz="1050">
                <a:solidFill>
                  <a:srgbClr val="000000"/>
                </a:solidFill>
                <a:latin typeface="Consolas" panose="020B0609020204030204" pitchFamily="49" charset="0"/>
              </a:rPr>
              <a:t>        System.</a:t>
            </a:r>
            <a:r>
              <a:rPr lang="en-US" sz="1050" b="1">
                <a:solidFill>
                  <a:srgbClr val="0000C0"/>
                </a:solidFill>
                <a:latin typeface="Consolas" panose="020B0609020204030204" pitchFamily="49" charset="0"/>
              </a:rPr>
              <a:t>out</a:t>
            </a:r>
            <a:r>
              <a:rPr lang="en-US" sz="1050" b="1">
                <a:solidFill>
                  <a:srgbClr val="000000"/>
                </a:solidFill>
                <a:latin typeface="Consolas" panose="020B0609020204030204" pitchFamily="49" charset="0"/>
              </a:rPr>
              <a:t>.</a:t>
            </a:r>
            <a:r>
              <a:rPr lang="en-US" sz="1050" b="1">
                <a:solidFill>
                  <a:srgbClr val="000000"/>
                </a:solidFill>
                <a:highlight>
                  <a:srgbClr val="D4D4D4"/>
                </a:highlight>
                <a:latin typeface="Consolas" panose="020B0609020204030204" pitchFamily="49" charset="0"/>
              </a:rPr>
              <a:t>print((</a:t>
            </a:r>
            <a:r>
              <a:rPr lang="en-US" sz="1050" b="1">
                <a:solidFill>
                  <a:srgbClr val="7F0055"/>
                </a:solidFill>
                <a:highlight>
                  <a:srgbClr val="D4D4D4"/>
                </a:highlight>
                <a:latin typeface="Consolas" panose="020B0609020204030204" pitchFamily="49" charset="0"/>
              </a:rPr>
              <a:t>char</a:t>
            </a:r>
            <a:r>
              <a:rPr lang="en-US" sz="1050" b="1">
                <a:solidFill>
                  <a:srgbClr val="000000"/>
                </a:solidFill>
                <a:highlight>
                  <a:srgbClr val="D4D4D4"/>
                </a:highlight>
                <a:latin typeface="Consolas" panose="020B0609020204030204" pitchFamily="49" charset="0"/>
              </a:rPr>
              <a:t>) </a:t>
            </a:r>
            <a:r>
              <a:rPr lang="en-US" sz="1050" b="1">
                <a:solidFill>
                  <a:srgbClr val="6A3E3E"/>
                </a:solidFill>
                <a:highlight>
                  <a:srgbClr val="D4D4D4"/>
                </a:highlight>
                <a:latin typeface="Consolas" panose="020B0609020204030204" pitchFamily="49" charset="0"/>
              </a:rPr>
              <a:t>data</a:t>
            </a:r>
            <a:r>
              <a:rPr lang="en-US" sz="1050" b="1">
                <a:solidFill>
                  <a:srgbClr val="000000"/>
                </a:solidFill>
                <a:highlight>
                  <a:srgbClr val="D4D4D4"/>
                </a:highlight>
                <a:latin typeface="Consolas" panose="020B0609020204030204" pitchFamily="49" charset="0"/>
              </a:rPr>
              <a:t>);</a:t>
            </a:r>
          </a:p>
          <a:p>
            <a:pPr lvl="1"/>
            <a:r>
              <a:rPr lang="en-US" sz="1050">
                <a:solidFill>
                  <a:srgbClr val="000000"/>
                </a:solidFill>
                <a:latin typeface="Consolas" panose="020B0609020204030204" pitchFamily="49" charset="0"/>
              </a:rPr>
              <a:t>      </a:t>
            </a:r>
            <a:r>
              <a:rPr lang="en-US" sz="1050" smtClean="0">
                <a:solidFill>
                  <a:srgbClr val="000000"/>
                </a:solidFill>
                <a:latin typeface="Consolas" panose="020B0609020204030204" pitchFamily="49" charset="0"/>
              </a:rPr>
              <a:t>}</a:t>
            </a:r>
            <a:endParaRPr lang="en-US" sz="1050">
              <a:latin typeface="Consolas" panose="020B0609020204030204" pitchFamily="49" charset="0"/>
            </a:endParaRPr>
          </a:p>
          <a:p>
            <a:pPr lvl="1"/>
            <a:r>
              <a:rPr lang="en-US" sz="1050">
                <a:solidFill>
                  <a:srgbClr val="000000"/>
                </a:solidFill>
                <a:latin typeface="Consolas" panose="020B0609020204030204" pitchFamily="49" charset="0"/>
              </a:rPr>
              <a:t>    } </a:t>
            </a:r>
            <a:r>
              <a:rPr lang="en-US" sz="1050" b="1">
                <a:solidFill>
                  <a:srgbClr val="7F0055"/>
                </a:solidFill>
                <a:latin typeface="Consolas" panose="020B0609020204030204" pitchFamily="49" charset="0"/>
              </a:rPr>
              <a:t>catch</a:t>
            </a:r>
            <a:r>
              <a:rPr lang="en-US" sz="1050" b="1">
                <a:solidFill>
                  <a:srgbClr val="000000"/>
                </a:solidFill>
                <a:latin typeface="Consolas" panose="020B0609020204030204" pitchFamily="49" charset="0"/>
              </a:rPr>
              <a:t> (FileNotFoundException </a:t>
            </a:r>
            <a:r>
              <a:rPr lang="en-US" sz="1050" b="1">
                <a:solidFill>
                  <a:srgbClr val="6A3E3E"/>
                </a:solidFill>
                <a:latin typeface="Consolas" panose="020B0609020204030204" pitchFamily="49" charset="0"/>
              </a:rPr>
              <a:t>exception</a:t>
            </a:r>
            <a:r>
              <a:rPr lang="en-US" sz="1050" b="1">
                <a:solidFill>
                  <a:srgbClr val="000000"/>
                </a:solidFill>
                <a:latin typeface="Consolas" panose="020B0609020204030204" pitchFamily="49" charset="0"/>
              </a:rPr>
              <a:t>) {</a:t>
            </a:r>
          </a:p>
          <a:p>
            <a:pPr lvl="1"/>
            <a:r>
              <a:rPr lang="en-GB" sz="1050" smtClean="0">
                <a:latin typeface="Consolas" panose="020B0609020204030204" pitchFamily="49" charset="0"/>
              </a:rPr>
              <a:t>	</a:t>
            </a:r>
            <a:r>
              <a:rPr lang="en-US" sz="1050">
                <a:solidFill>
                  <a:srgbClr val="000000"/>
                </a:solidFill>
                <a:highlight>
                  <a:srgbClr val="E8F2FE"/>
                </a:highlight>
                <a:latin typeface="Consolas" panose="020B0609020204030204" pitchFamily="49" charset="0"/>
              </a:rPr>
              <a:t>System.</a:t>
            </a:r>
            <a:r>
              <a:rPr lang="en-US" sz="1050" b="1">
                <a:solidFill>
                  <a:srgbClr val="0000C0"/>
                </a:solidFill>
                <a:highlight>
                  <a:srgbClr val="E8F2FE"/>
                </a:highlight>
                <a:latin typeface="Consolas" panose="020B0609020204030204" pitchFamily="49" charset="0"/>
              </a:rPr>
              <a:t>err</a:t>
            </a:r>
            <a:r>
              <a:rPr lang="en-US" sz="1050" b="1">
                <a:solidFill>
                  <a:srgbClr val="000000"/>
                </a:solidFill>
                <a:highlight>
                  <a:srgbClr val="E8F2FE"/>
                </a:highlight>
                <a:latin typeface="Consolas" panose="020B0609020204030204" pitchFamily="49" charset="0"/>
              </a:rPr>
              <a:t>.println(</a:t>
            </a:r>
            <a:r>
              <a:rPr lang="en-US" sz="1050" b="1">
                <a:solidFill>
                  <a:srgbClr val="2A00FF"/>
                </a:solidFill>
                <a:highlight>
                  <a:srgbClr val="E8F2FE"/>
                </a:highlight>
                <a:latin typeface="Consolas" panose="020B0609020204030204" pitchFamily="49" charset="0"/>
              </a:rPr>
              <a:t>"File not found!"</a:t>
            </a:r>
            <a:r>
              <a:rPr lang="en-US" sz="1050" b="1">
                <a:solidFill>
                  <a:srgbClr val="000000"/>
                </a:solidFill>
                <a:highlight>
                  <a:srgbClr val="E8F2FE"/>
                </a:highlight>
                <a:latin typeface="Consolas" panose="020B0609020204030204" pitchFamily="49" charset="0"/>
              </a:rPr>
              <a:t>);</a:t>
            </a:r>
            <a:endParaRPr lang="en-US" sz="1050">
              <a:latin typeface="Consolas" panose="020B0609020204030204" pitchFamily="49" charset="0"/>
            </a:endParaRPr>
          </a:p>
          <a:p>
            <a:pPr lvl="1"/>
            <a:r>
              <a:rPr lang="en-US" sz="1050">
                <a:solidFill>
                  <a:srgbClr val="000000"/>
                </a:solidFill>
                <a:latin typeface="Consolas" panose="020B0609020204030204" pitchFamily="49" charset="0"/>
              </a:rPr>
              <a:t>    } </a:t>
            </a:r>
            <a:r>
              <a:rPr lang="en-US" sz="1050" b="1">
                <a:solidFill>
                  <a:srgbClr val="7F0055"/>
                </a:solidFill>
                <a:latin typeface="Consolas" panose="020B0609020204030204" pitchFamily="49" charset="0"/>
              </a:rPr>
              <a:t>catch</a:t>
            </a:r>
            <a:r>
              <a:rPr lang="en-US" sz="1050" b="1">
                <a:solidFill>
                  <a:srgbClr val="000000"/>
                </a:solidFill>
                <a:latin typeface="Consolas" panose="020B0609020204030204" pitchFamily="49" charset="0"/>
              </a:rPr>
              <a:t> (IOException </a:t>
            </a:r>
            <a:r>
              <a:rPr lang="en-US" sz="1050" b="1">
                <a:solidFill>
                  <a:srgbClr val="6A3E3E"/>
                </a:solidFill>
                <a:latin typeface="Consolas" panose="020B0609020204030204" pitchFamily="49" charset="0"/>
              </a:rPr>
              <a:t>exception</a:t>
            </a:r>
            <a:r>
              <a:rPr lang="en-US" sz="1050" b="1">
                <a:solidFill>
                  <a:srgbClr val="000000"/>
                </a:solidFill>
                <a:latin typeface="Consolas" panose="020B0609020204030204" pitchFamily="49" charset="0"/>
              </a:rPr>
              <a:t>) {</a:t>
            </a:r>
          </a:p>
          <a:p>
            <a:pPr lvl="1"/>
            <a:r>
              <a:rPr lang="en-GB" sz="1050" smtClean="0">
                <a:latin typeface="Consolas" panose="020B0609020204030204" pitchFamily="49" charset="0"/>
              </a:rPr>
              <a:t>	</a:t>
            </a:r>
            <a:r>
              <a:rPr lang="en-GB" sz="1050">
                <a:solidFill>
                  <a:srgbClr val="000000"/>
                </a:solidFill>
                <a:highlight>
                  <a:srgbClr val="E8F2FE"/>
                </a:highlight>
                <a:latin typeface="Consolas" panose="020B0609020204030204" pitchFamily="49" charset="0"/>
              </a:rPr>
              <a:t>System.</a:t>
            </a:r>
            <a:r>
              <a:rPr lang="en-GB" sz="1050" b="1">
                <a:solidFill>
                  <a:srgbClr val="0000C0"/>
                </a:solidFill>
                <a:highlight>
                  <a:srgbClr val="E8F2FE"/>
                </a:highlight>
                <a:latin typeface="Consolas" panose="020B0609020204030204" pitchFamily="49" charset="0"/>
              </a:rPr>
              <a:t>err</a:t>
            </a:r>
            <a:r>
              <a:rPr lang="en-GB" sz="1050" b="1">
                <a:solidFill>
                  <a:srgbClr val="000000"/>
                </a:solidFill>
                <a:highlight>
                  <a:srgbClr val="E8F2FE"/>
                </a:highlight>
                <a:latin typeface="Consolas" panose="020B0609020204030204" pitchFamily="49" charset="0"/>
              </a:rPr>
              <a:t>.println(</a:t>
            </a:r>
            <a:r>
              <a:rPr lang="en-GB" sz="1050" b="1">
                <a:solidFill>
                  <a:srgbClr val="2A00FF"/>
                </a:solidFill>
                <a:highlight>
                  <a:srgbClr val="E8F2FE"/>
                </a:highlight>
                <a:latin typeface="Consolas" panose="020B0609020204030204" pitchFamily="49" charset="0"/>
              </a:rPr>
              <a:t>"Cannot read from file!"</a:t>
            </a:r>
            <a:r>
              <a:rPr lang="en-GB" sz="1050" b="1">
                <a:solidFill>
                  <a:srgbClr val="000000"/>
                </a:solidFill>
                <a:highlight>
                  <a:srgbClr val="E8F2FE"/>
                </a:highlight>
                <a:latin typeface="Consolas" panose="020B0609020204030204" pitchFamily="49" charset="0"/>
              </a:rPr>
              <a:t>);</a:t>
            </a:r>
            <a:endParaRPr lang="en-US" sz="1050">
              <a:latin typeface="Consolas" panose="020B0609020204030204" pitchFamily="49" charset="0"/>
            </a:endParaRPr>
          </a:p>
          <a:p>
            <a:pPr lvl="1"/>
            <a:r>
              <a:rPr lang="en-US" sz="1050">
                <a:solidFill>
                  <a:srgbClr val="000000"/>
                </a:solidFill>
                <a:latin typeface="Consolas" panose="020B0609020204030204" pitchFamily="49" charset="0"/>
              </a:rPr>
              <a:t>    }</a:t>
            </a:r>
          </a:p>
          <a:p>
            <a:pPr lvl="1"/>
            <a:r>
              <a:rPr lang="en-US" sz="1050">
                <a:solidFill>
                  <a:srgbClr val="000000"/>
                </a:solidFill>
                <a:latin typeface="Consolas" panose="020B0609020204030204" pitchFamily="49" charset="0"/>
              </a:rPr>
              <a:t>  </a:t>
            </a:r>
            <a:r>
              <a:rPr lang="en-US" sz="1050" smtClean="0">
                <a:solidFill>
                  <a:srgbClr val="000000"/>
                </a:solidFill>
                <a:latin typeface="Consolas" panose="020B0609020204030204" pitchFamily="49" charset="0"/>
              </a:rPr>
              <a:t>}</a:t>
            </a:r>
            <a:endParaRPr lang="en-US" sz="1050">
              <a:latin typeface="Consolas" panose="020B0609020204030204" pitchFamily="49" charset="0"/>
            </a:endParaRPr>
          </a:p>
          <a:p>
            <a:r>
              <a:rPr lang="en-US" sz="1050">
                <a:solidFill>
                  <a:srgbClr val="000000"/>
                </a:solidFill>
                <a:latin typeface="Consolas" panose="020B0609020204030204" pitchFamily="49" charset="0"/>
              </a:rPr>
              <a:t>}</a:t>
            </a:r>
            <a:endParaRPr lang="en-US" sz="1050"/>
          </a:p>
        </p:txBody>
      </p:sp>
    </p:spTree>
    <p:extLst>
      <p:ext uri="{BB962C8B-B14F-4D97-AF65-F5344CB8AC3E}">
        <p14:creationId xmlns:p14="http://schemas.microsoft.com/office/powerpoint/2010/main" val="1097688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pPr>
              <a:defRPr/>
            </a:pPr>
            <a:r>
              <a:rPr lang="en-US" smtClean="0">
                <a:solidFill>
                  <a:schemeClr val="bg1"/>
                </a:solidFill>
              </a:rPr>
              <a:t>Table of contents</a:t>
            </a:r>
            <a:endParaRPr lang="en-US" altLang="en-US" smtClean="0">
              <a:solidFill>
                <a:schemeClr val="bg1"/>
              </a:solidFill>
              <a:latin typeface="Arial" charset="0"/>
              <a:cs typeface="Arial" charset="0"/>
            </a:endParaRPr>
          </a:p>
        </p:txBody>
      </p:sp>
      <p:sp>
        <p:nvSpPr>
          <p:cNvPr id="2" name="Content Placeholder 1"/>
          <p:cNvSpPr>
            <a:spLocks noGrp="1"/>
          </p:cNvSpPr>
          <p:nvPr>
            <p:ph idx="1"/>
          </p:nvPr>
        </p:nvSpPr>
        <p:spPr>
          <a:xfrm>
            <a:off x="986971" y="778566"/>
            <a:ext cx="7474857" cy="5436704"/>
          </a:xfrm>
        </p:spPr>
        <p:txBody>
          <a:bodyPr>
            <a:normAutofit/>
          </a:bodyPr>
          <a:lstStyle/>
          <a:p>
            <a:pPr lvl="0">
              <a:spcBef>
                <a:spcPts val="1200"/>
              </a:spcBef>
              <a:spcAft>
                <a:spcPts val="1200"/>
              </a:spcAft>
              <a:buFont typeface="Candara" panose="020E0502030303020204" pitchFamily="34" charset="0"/>
              <a:buChar char="◊"/>
            </a:pPr>
            <a:r>
              <a:rPr lang="en-US" sz="3200" b="1"/>
              <a:t>I/O </a:t>
            </a:r>
            <a:r>
              <a:rPr lang="en-US" sz="3200" b="1" smtClean="0"/>
              <a:t>Tutorial</a:t>
            </a:r>
          </a:p>
          <a:p>
            <a:pPr lvl="0">
              <a:spcBef>
                <a:spcPts val="1200"/>
              </a:spcBef>
              <a:spcAft>
                <a:spcPts val="1200"/>
              </a:spcAft>
              <a:buFont typeface="Candara" panose="020E0502030303020204" pitchFamily="34" charset="0"/>
              <a:buChar char="◊"/>
            </a:pPr>
            <a:r>
              <a:rPr lang="en-GB" sz="3200" b="1" smtClean="0"/>
              <a:t>Binary Stream</a:t>
            </a:r>
            <a:endParaRPr lang="en-US" sz="3200" b="1"/>
          </a:p>
          <a:p>
            <a:pPr lvl="0">
              <a:spcBef>
                <a:spcPts val="1200"/>
              </a:spcBef>
              <a:spcAft>
                <a:spcPts val="1200"/>
              </a:spcAft>
              <a:buFont typeface="Candara" panose="020E0502030303020204" pitchFamily="34" charset="0"/>
              <a:buChar char="◊"/>
            </a:pPr>
            <a:r>
              <a:rPr lang="en-US" sz="3200" b="1" smtClean="0"/>
              <a:t>Character stream</a:t>
            </a:r>
            <a:endParaRPr lang="en-US" sz="3200" b="1"/>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a:t>
            </a:fld>
            <a:endParaRPr lang="en-US"/>
          </a:p>
        </p:txBody>
      </p:sp>
    </p:spTree>
    <p:extLst>
      <p:ext uri="{BB962C8B-B14F-4D97-AF65-F5344CB8AC3E}">
        <p14:creationId xmlns:p14="http://schemas.microsoft.com/office/powerpoint/2010/main" val="18598848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ObjectOutputStream class</a:t>
            </a:r>
            <a:endParaRPr lang="en-US"/>
          </a:p>
        </p:txBody>
      </p:sp>
      <p:sp>
        <p:nvSpPr>
          <p:cNvPr id="3" name="Content Placeholder 2"/>
          <p:cNvSpPr>
            <a:spLocks noGrp="1"/>
          </p:cNvSpPr>
          <p:nvPr>
            <p:ph idx="1"/>
          </p:nvPr>
        </p:nvSpPr>
        <p:spPr/>
        <p:txBody>
          <a:bodyPr>
            <a:normAutofit/>
          </a:bodyPr>
          <a:lstStyle/>
          <a:p>
            <a:pPr algn="just">
              <a:lnSpc>
                <a:spcPct val="120000"/>
              </a:lnSpc>
              <a:spcBef>
                <a:spcPts val="0"/>
              </a:spcBef>
              <a:spcAft>
                <a:spcPts val="600"/>
              </a:spcAft>
            </a:pPr>
            <a:r>
              <a:rPr lang="en-US" sz="2000"/>
              <a:t>An </a:t>
            </a:r>
            <a:r>
              <a:rPr lang="en-US" sz="2000" b="1"/>
              <a:t>ObjectOutputStream</a:t>
            </a:r>
            <a:r>
              <a:rPr lang="en-US" sz="2000"/>
              <a:t> writes primitive data types and graphs of Java objects to an OutputStream. </a:t>
            </a:r>
            <a:endParaRPr lang="en-US" sz="2000" smtClean="0"/>
          </a:p>
          <a:p>
            <a:pPr lvl="1">
              <a:lnSpc>
                <a:spcPct val="120000"/>
              </a:lnSpc>
              <a:spcBef>
                <a:spcPts val="0"/>
              </a:spcBef>
              <a:spcAft>
                <a:spcPts val="600"/>
              </a:spcAft>
            </a:pPr>
            <a:r>
              <a:rPr lang="en-US" sz="1600"/>
              <a:t>Only objects that support the </a:t>
            </a:r>
            <a:r>
              <a:rPr lang="en-US" sz="1600" b="1"/>
              <a:t>java.io.Serializable</a:t>
            </a:r>
            <a:r>
              <a:rPr lang="en-US" sz="1600"/>
              <a:t> interface can be written to streams. </a:t>
            </a:r>
            <a:endParaRPr lang="en-US" sz="1600" smtClean="0"/>
          </a:p>
          <a:p>
            <a:pPr lvl="1">
              <a:lnSpc>
                <a:spcPct val="120000"/>
              </a:lnSpc>
              <a:spcBef>
                <a:spcPts val="0"/>
              </a:spcBef>
              <a:spcAft>
                <a:spcPts val="600"/>
              </a:spcAft>
            </a:pPr>
            <a:r>
              <a:rPr lang="en-US" sz="1600"/>
              <a:t>The Java </a:t>
            </a:r>
            <a:r>
              <a:rPr lang="en-US" sz="1600" b="1"/>
              <a:t>ObjectOutputStream</a:t>
            </a:r>
            <a:r>
              <a:rPr lang="en-US" sz="1600"/>
              <a:t> is often used together with a Java </a:t>
            </a:r>
            <a:r>
              <a:rPr lang="en-US" sz="1600" b="1"/>
              <a:t>ObjectInputStream</a:t>
            </a:r>
            <a:r>
              <a:rPr lang="en-US" sz="1600"/>
              <a:t>. </a:t>
            </a:r>
            <a:endParaRPr lang="en-US" sz="1600" smtClean="0"/>
          </a:p>
          <a:p>
            <a:pPr lvl="1" algn="just">
              <a:lnSpc>
                <a:spcPct val="120000"/>
              </a:lnSpc>
              <a:spcBef>
                <a:spcPts val="0"/>
              </a:spcBef>
              <a:spcAft>
                <a:spcPts val="600"/>
              </a:spcAft>
            </a:pPr>
            <a:r>
              <a:rPr lang="en-US" sz="1600" smtClean="0"/>
              <a:t>The </a:t>
            </a:r>
            <a:r>
              <a:rPr lang="en-US" sz="1600"/>
              <a:t>ObjectOutputStream is used to write the Java objects, and the ObjectInputStream is used to read the objects again</a:t>
            </a:r>
            <a:r>
              <a:rPr lang="en-US" sz="1600" smtClean="0"/>
              <a:t>.</a:t>
            </a:r>
          </a:p>
          <a:p>
            <a:pPr fontAlgn="base">
              <a:lnSpc>
                <a:spcPct val="120000"/>
              </a:lnSpc>
              <a:spcBef>
                <a:spcPts val="0"/>
              </a:spcBef>
              <a:spcAft>
                <a:spcPts val="600"/>
              </a:spcAft>
            </a:pPr>
            <a:r>
              <a:rPr lang="en-US" sz="2000" b="1" smtClean="0"/>
              <a:t>Class constructors </a:t>
            </a:r>
            <a:r>
              <a:rPr lang="en-US" sz="2000" b="1"/>
              <a:t>:</a:t>
            </a:r>
            <a:endParaRPr lang="en-US" sz="2000"/>
          </a:p>
          <a:p>
            <a:pPr lvl="1" algn="just" fontAlgn="base">
              <a:lnSpc>
                <a:spcPct val="120000"/>
              </a:lnSpc>
              <a:spcBef>
                <a:spcPts val="0"/>
              </a:spcBef>
              <a:spcAft>
                <a:spcPts val="600"/>
              </a:spcAft>
            </a:pPr>
            <a:r>
              <a:rPr lang="en-US" sz="1600" b="1"/>
              <a:t>protected ObjectOutputStream() : </a:t>
            </a:r>
            <a:r>
              <a:rPr lang="en-US" sz="1600"/>
              <a:t>Provide a way for subclasses that are completely reimplementing ObjectOutputStream to not have to allocate private data just used by this implementation of ObjectOutputStream.</a:t>
            </a:r>
          </a:p>
          <a:p>
            <a:pPr lvl="1" algn="just" fontAlgn="base">
              <a:lnSpc>
                <a:spcPct val="120000"/>
              </a:lnSpc>
              <a:spcBef>
                <a:spcPts val="0"/>
              </a:spcBef>
              <a:spcAft>
                <a:spcPts val="600"/>
              </a:spcAft>
            </a:pPr>
            <a:r>
              <a:rPr lang="en-US" sz="1600" b="1"/>
              <a:t>ObjectOutputStream(OutputStream out) : </a:t>
            </a:r>
            <a:r>
              <a:rPr lang="en-US" sz="1600"/>
              <a:t>Creates an ObjectOutputStream that writes to the specified OutputStream</a:t>
            </a:r>
            <a:r>
              <a:rPr lang="en-US" sz="1600" smtClean="0"/>
              <a:t>.</a:t>
            </a:r>
            <a:endParaRPr lang="en-US" sz="16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20</a:t>
            </a:fld>
            <a:endParaRPr lang="en-US"/>
          </a:p>
        </p:txBody>
      </p:sp>
    </p:spTree>
    <p:extLst>
      <p:ext uri="{BB962C8B-B14F-4D97-AF65-F5344CB8AC3E}">
        <p14:creationId xmlns:p14="http://schemas.microsoft.com/office/powerpoint/2010/main" val="21600008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ObjectOutputStream class</a:t>
            </a:r>
            <a:endParaRPr lang="en-US"/>
          </a:p>
        </p:txBody>
      </p:sp>
      <p:sp>
        <p:nvSpPr>
          <p:cNvPr id="3" name="Content Placeholder 2"/>
          <p:cNvSpPr>
            <a:spLocks noGrp="1"/>
          </p:cNvSpPr>
          <p:nvPr>
            <p:ph idx="1"/>
          </p:nvPr>
        </p:nvSpPr>
        <p:spPr>
          <a:xfrm>
            <a:off x="191410" y="778566"/>
            <a:ext cx="8714050" cy="5436704"/>
          </a:xfrm>
        </p:spPr>
        <p:txBody>
          <a:bodyPr>
            <a:normAutofit/>
          </a:bodyPr>
          <a:lstStyle/>
          <a:p>
            <a:pPr algn="just">
              <a:lnSpc>
                <a:spcPct val="120000"/>
              </a:lnSpc>
              <a:spcBef>
                <a:spcPts val="0"/>
              </a:spcBef>
              <a:spcAft>
                <a:spcPts val="600"/>
              </a:spcAft>
            </a:pPr>
            <a:r>
              <a:rPr lang="en-US" sz="1800" smtClean="0"/>
              <a:t>Important methods:</a:t>
            </a:r>
          </a:p>
          <a:p>
            <a:pPr lvl="1" algn="just">
              <a:lnSpc>
                <a:spcPct val="120000"/>
              </a:lnSpc>
              <a:spcBef>
                <a:spcPts val="0"/>
              </a:spcBef>
              <a:spcAft>
                <a:spcPts val="600"/>
              </a:spcAft>
            </a:pPr>
            <a:r>
              <a:rPr lang="en-US" sz="1200" b="1"/>
              <a:t>void writeObject(Object obj) : </a:t>
            </a:r>
            <a:r>
              <a:rPr lang="en-US" sz="1200"/>
              <a:t>Write the specified object to the ObjectOutputStream</a:t>
            </a:r>
            <a:r>
              <a:rPr lang="en-US" sz="1200" smtClean="0"/>
              <a:t>.</a:t>
            </a:r>
          </a:p>
          <a:p>
            <a:pPr algn="just">
              <a:lnSpc>
                <a:spcPct val="120000"/>
              </a:lnSpc>
              <a:spcBef>
                <a:spcPts val="0"/>
              </a:spcBef>
              <a:spcAft>
                <a:spcPts val="600"/>
              </a:spcAft>
            </a:pPr>
            <a:r>
              <a:rPr lang="en-US" sz="1600" b="1" smtClean="0"/>
              <a:t>Examples</a:t>
            </a:r>
            <a:r>
              <a:rPr lang="en-US" sz="1600" smtClean="0"/>
              <a:t>:</a:t>
            </a:r>
            <a:endParaRPr lang="en-US" sz="16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21</a:t>
            </a:fld>
            <a:endParaRPr lang="en-US"/>
          </a:p>
        </p:txBody>
      </p:sp>
      <p:sp>
        <p:nvSpPr>
          <p:cNvPr id="9" name="Rectangle 8"/>
          <p:cNvSpPr/>
          <p:nvPr/>
        </p:nvSpPr>
        <p:spPr>
          <a:xfrm>
            <a:off x="1328631" y="1789230"/>
            <a:ext cx="6439607" cy="4616648"/>
          </a:xfrm>
          <a:prstGeom prst="rect">
            <a:avLst/>
          </a:prstGeom>
        </p:spPr>
        <p:txBody>
          <a:bodyPr wrap="square">
            <a:spAutoFit/>
          </a:bodyPr>
          <a:lstStyle/>
          <a:p>
            <a:r>
              <a:rPr lang="en-US" sz="1050" b="1">
                <a:solidFill>
                  <a:srgbClr val="7F0055"/>
                </a:solidFill>
                <a:latin typeface="Consolas"/>
              </a:rPr>
              <a:t>public</a:t>
            </a:r>
            <a:r>
              <a:rPr lang="en-US" sz="1050" b="1">
                <a:solidFill>
                  <a:srgbClr val="000000"/>
                </a:solidFill>
                <a:latin typeface="Consolas"/>
              </a:rPr>
              <a:t> </a:t>
            </a:r>
            <a:r>
              <a:rPr lang="en-US" sz="1050" b="1">
                <a:solidFill>
                  <a:srgbClr val="7F0055"/>
                </a:solidFill>
                <a:latin typeface="Consolas"/>
              </a:rPr>
              <a:t>class</a:t>
            </a:r>
            <a:r>
              <a:rPr lang="en-US" sz="1050" b="1">
                <a:solidFill>
                  <a:srgbClr val="000000"/>
                </a:solidFill>
                <a:latin typeface="Consolas"/>
              </a:rPr>
              <a:t> ObjectOutputStreamDemo {</a:t>
            </a:r>
          </a:p>
          <a:p>
            <a:r>
              <a:rPr lang="en-US" sz="1050">
                <a:solidFill>
                  <a:srgbClr val="000000"/>
                </a:solidFill>
                <a:latin typeface="Consolas"/>
              </a:rPr>
              <a:t>  </a:t>
            </a:r>
            <a:r>
              <a:rPr lang="en-US" sz="1050" b="1">
                <a:solidFill>
                  <a:srgbClr val="7F0055"/>
                </a:solidFill>
                <a:latin typeface="Consolas"/>
              </a:rPr>
              <a:t>public</a:t>
            </a:r>
            <a:r>
              <a:rPr lang="en-US" sz="1050" b="1">
                <a:solidFill>
                  <a:srgbClr val="000000"/>
                </a:solidFill>
                <a:latin typeface="Consolas"/>
              </a:rPr>
              <a:t> </a:t>
            </a:r>
            <a:r>
              <a:rPr lang="en-US" sz="1050" b="1">
                <a:solidFill>
                  <a:srgbClr val="7F0055"/>
                </a:solidFill>
                <a:latin typeface="Consolas"/>
              </a:rPr>
              <a:t>static</a:t>
            </a:r>
            <a:r>
              <a:rPr lang="en-US" sz="1050" b="1">
                <a:solidFill>
                  <a:srgbClr val="000000"/>
                </a:solidFill>
                <a:latin typeface="Consolas"/>
              </a:rPr>
              <a:t> </a:t>
            </a:r>
            <a:r>
              <a:rPr lang="en-US" sz="1050" b="1">
                <a:solidFill>
                  <a:srgbClr val="7F0055"/>
                </a:solidFill>
                <a:latin typeface="Consolas"/>
              </a:rPr>
              <a:t>void</a:t>
            </a:r>
            <a:r>
              <a:rPr lang="en-US" sz="1050" b="1">
                <a:solidFill>
                  <a:srgbClr val="000000"/>
                </a:solidFill>
                <a:latin typeface="Consolas"/>
              </a:rPr>
              <a:t> main(String[] </a:t>
            </a:r>
            <a:r>
              <a:rPr lang="en-US" sz="1050" b="1">
                <a:solidFill>
                  <a:srgbClr val="6A3E3E"/>
                </a:solidFill>
                <a:latin typeface="Consolas"/>
              </a:rPr>
              <a:t>args</a:t>
            </a:r>
            <a:r>
              <a:rPr lang="en-US" sz="1050" b="1">
                <a:solidFill>
                  <a:srgbClr val="000000"/>
                </a:solidFill>
                <a:latin typeface="Consolas"/>
              </a:rPr>
              <a:t>) </a:t>
            </a:r>
            <a:r>
              <a:rPr lang="en-US" sz="1050" b="1">
                <a:solidFill>
                  <a:srgbClr val="7F0055"/>
                </a:solidFill>
                <a:latin typeface="Consolas"/>
              </a:rPr>
              <a:t>throws</a:t>
            </a:r>
            <a:r>
              <a:rPr lang="en-US" sz="1050" b="1">
                <a:solidFill>
                  <a:srgbClr val="000000"/>
                </a:solidFill>
                <a:latin typeface="Consolas"/>
              </a:rPr>
              <a:t> </a:t>
            </a:r>
            <a:r>
              <a:rPr lang="en-US" sz="1050" b="1" smtClean="0">
                <a:solidFill>
                  <a:srgbClr val="000000"/>
                </a:solidFill>
                <a:latin typeface="Consolas"/>
              </a:rPr>
              <a:t>IOException, </a:t>
            </a:r>
            <a:r>
              <a:rPr lang="en-US" sz="1050" smtClean="0">
                <a:solidFill>
                  <a:srgbClr val="000000"/>
                </a:solidFill>
                <a:latin typeface="Consolas"/>
              </a:rPr>
              <a:t>ClassNotFoundException </a:t>
            </a:r>
            <a:r>
              <a:rPr lang="en-US" sz="1050">
                <a:solidFill>
                  <a:srgbClr val="000000"/>
                </a:solidFill>
                <a:latin typeface="Consolas"/>
              </a:rPr>
              <a:t>{</a:t>
            </a:r>
          </a:p>
          <a:p>
            <a:r>
              <a:rPr lang="en-US" sz="1050">
                <a:solidFill>
                  <a:srgbClr val="000000"/>
                </a:solidFill>
                <a:latin typeface="Consolas"/>
              </a:rPr>
              <a:t>    FileOutputStream </a:t>
            </a:r>
            <a:r>
              <a:rPr lang="en-US" sz="1050">
                <a:solidFill>
                  <a:srgbClr val="6A3E3E"/>
                </a:solidFill>
                <a:latin typeface="Consolas"/>
              </a:rPr>
              <a:t>fout</a:t>
            </a:r>
            <a:r>
              <a:rPr lang="en-US" sz="1050">
                <a:solidFill>
                  <a:srgbClr val="000000"/>
                </a:solidFill>
                <a:latin typeface="Consolas"/>
              </a:rPr>
              <a:t> = </a:t>
            </a:r>
            <a:r>
              <a:rPr lang="en-US" sz="1050" b="1">
                <a:solidFill>
                  <a:srgbClr val="7F0055"/>
                </a:solidFill>
                <a:latin typeface="Consolas"/>
              </a:rPr>
              <a:t>new</a:t>
            </a:r>
            <a:r>
              <a:rPr lang="en-US" sz="1050" b="1">
                <a:solidFill>
                  <a:srgbClr val="000000"/>
                </a:solidFill>
                <a:latin typeface="Consolas"/>
              </a:rPr>
              <a:t> FileOutputStream(</a:t>
            </a:r>
            <a:r>
              <a:rPr lang="en-US" sz="1050" b="1">
                <a:solidFill>
                  <a:srgbClr val="2A00FF"/>
                </a:solidFill>
                <a:latin typeface="Consolas"/>
              </a:rPr>
              <a:t>"file.txt"</a:t>
            </a:r>
            <a:r>
              <a:rPr lang="en-US" sz="1050" b="1">
                <a:solidFill>
                  <a:srgbClr val="000000"/>
                </a:solidFill>
                <a:latin typeface="Consolas"/>
              </a:rPr>
              <a:t>);</a:t>
            </a:r>
          </a:p>
          <a:p>
            <a:r>
              <a:rPr lang="en-US" sz="1050">
                <a:solidFill>
                  <a:srgbClr val="000000"/>
                </a:solidFill>
                <a:latin typeface="Consolas"/>
              </a:rPr>
              <a:t>    ObjectOutputStream </a:t>
            </a:r>
            <a:r>
              <a:rPr lang="en-US" sz="1050">
                <a:solidFill>
                  <a:srgbClr val="6A3E3E"/>
                </a:solidFill>
                <a:latin typeface="Consolas"/>
              </a:rPr>
              <a:t>oot</a:t>
            </a:r>
            <a:r>
              <a:rPr lang="en-US" sz="1050">
                <a:solidFill>
                  <a:srgbClr val="000000"/>
                </a:solidFill>
                <a:latin typeface="Consolas"/>
              </a:rPr>
              <a:t> = </a:t>
            </a:r>
            <a:r>
              <a:rPr lang="en-US" sz="1050" b="1">
                <a:solidFill>
                  <a:srgbClr val="7F0055"/>
                </a:solidFill>
                <a:latin typeface="Consolas"/>
              </a:rPr>
              <a:t>new</a:t>
            </a:r>
            <a:r>
              <a:rPr lang="en-US" sz="1050" b="1">
                <a:solidFill>
                  <a:srgbClr val="000000"/>
                </a:solidFill>
                <a:latin typeface="Consolas"/>
              </a:rPr>
              <a:t> ObjectOutputStream(</a:t>
            </a:r>
            <a:r>
              <a:rPr lang="en-US" sz="1050" b="1">
                <a:solidFill>
                  <a:srgbClr val="6A3E3E"/>
                </a:solidFill>
                <a:latin typeface="Consolas"/>
              </a:rPr>
              <a:t>fout</a:t>
            </a:r>
            <a:r>
              <a:rPr lang="en-US" sz="1050" b="1" smtClean="0">
                <a:solidFill>
                  <a:srgbClr val="000000"/>
                </a:solidFill>
                <a:latin typeface="Consolas"/>
              </a:rPr>
              <a:t>);</a:t>
            </a:r>
            <a:endParaRPr lang="en-US" sz="1050">
              <a:latin typeface="Consolas"/>
            </a:endParaRPr>
          </a:p>
          <a:p>
            <a:r>
              <a:rPr lang="en-US" sz="1050">
                <a:solidFill>
                  <a:srgbClr val="000000"/>
                </a:solidFill>
                <a:latin typeface="Consolas"/>
              </a:rPr>
              <a:t>    String </a:t>
            </a:r>
            <a:r>
              <a:rPr lang="en-US" sz="1050">
                <a:solidFill>
                  <a:srgbClr val="6A3E3E"/>
                </a:solidFill>
                <a:latin typeface="Consolas"/>
              </a:rPr>
              <a:t>a</a:t>
            </a:r>
            <a:r>
              <a:rPr lang="en-US" sz="1050">
                <a:solidFill>
                  <a:srgbClr val="000000"/>
                </a:solidFill>
                <a:latin typeface="Consolas"/>
              </a:rPr>
              <a:t> = </a:t>
            </a:r>
            <a:r>
              <a:rPr lang="en-US" sz="1050">
                <a:solidFill>
                  <a:srgbClr val="2A00FF"/>
                </a:solidFill>
                <a:latin typeface="Consolas"/>
              </a:rPr>
              <a:t>"Fresher Academy"</a:t>
            </a:r>
            <a:r>
              <a:rPr lang="en-US" sz="1050">
                <a:solidFill>
                  <a:srgbClr val="000000"/>
                </a:solidFill>
                <a:latin typeface="Consolas"/>
              </a:rPr>
              <a:t>;</a:t>
            </a:r>
          </a:p>
          <a:p>
            <a:r>
              <a:rPr lang="en-US" sz="1050">
                <a:solidFill>
                  <a:srgbClr val="000000"/>
                </a:solidFill>
                <a:latin typeface="Consolas"/>
              </a:rPr>
              <a:t>    String </a:t>
            </a:r>
            <a:r>
              <a:rPr lang="en-US" sz="1050">
                <a:solidFill>
                  <a:srgbClr val="6A3E3E"/>
                </a:solidFill>
                <a:latin typeface="Consolas"/>
              </a:rPr>
              <a:t>b</a:t>
            </a:r>
            <a:r>
              <a:rPr lang="en-US" sz="1050">
                <a:solidFill>
                  <a:srgbClr val="000000"/>
                </a:solidFill>
                <a:latin typeface="Consolas"/>
              </a:rPr>
              <a:t> = </a:t>
            </a:r>
            <a:r>
              <a:rPr lang="en-US" sz="1050">
                <a:solidFill>
                  <a:srgbClr val="2A00FF"/>
                </a:solidFill>
                <a:latin typeface="Consolas"/>
              </a:rPr>
              <a:t>"Fresher"</a:t>
            </a:r>
            <a:r>
              <a:rPr lang="en-US" sz="1050">
                <a:solidFill>
                  <a:srgbClr val="000000"/>
                </a:solidFill>
                <a:latin typeface="Consolas"/>
              </a:rPr>
              <a:t>;</a:t>
            </a:r>
          </a:p>
          <a:p>
            <a:r>
              <a:rPr lang="en-US" sz="1050">
                <a:solidFill>
                  <a:srgbClr val="000000"/>
                </a:solidFill>
                <a:latin typeface="Consolas"/>
              </a:rPr>
              <a:t>    </a:t>
            </a:r>
            <a:r>
              <a:rPr lang="en-US" sz="1050" b="1">
                <a:solidFill>
                  <a:srgbClr val="7F0055"/>
                </a:solidFill>
                <a:latin typeface="Consolas"/>
              </a:rPr>
              <a:t>byte</a:t>
            </a:r>
            <a:r>
              <a:rPr lang="en-US" sz="1050" b="1">
                <a:solidFill>
                  <a:srgbClr val="000000"/>
                </a:solidFill>
                <a:latin typeface="Consolas"/>
              </a:rPr>
              <a:t>[] </a:t>
            </a:r>
            <a:r>
              <a:rPr lang="en-US" sz="1050" b="1">
                <a:solidFill>
                  <a:srgbClr val="6A3E3E"/>
                </a:solidFill>
                <a:latin typeface="Consolas"/>
              </a:rPr>
              <a:t>be</a:t>
            </a:r>
            <a:r>
              <a:rPr lang="en-US" sz="1050" b="1">
                <a:solidFill>
                  <a:srgbClr val="000000"/>
                </a:solidFill>
                <a:latin typeface="Consolas"/>
              </a:rPr>
              <a:t> = { </a:t>
            </a:r>
            <a:r>
              <a:rPr lang="en-US" sz="1050" b="1">
                <a:solidFill>
                  <a:srgbClr val="2A00FF"/>
                </a:solidFill>
                <a:latin typeface="Consolas"/>
              </a:rPr>
              <a:t>'A'</a:t>
            </a:r>
            <a:r>
              <a:rPr lang="en-US" sz="1050" b="1">
                <a:solidFill>
                  <a:srgbClr val="000000"/>
                </a:solidFill>
                <a:latin typeface="Consolas"/>
              </a:rPr>
              <a:t>, </a:t>
            </a:r>
            <a:r>
              <a:rPr lang="en-US" sz="1050" b="1">
                <a:solidFill>
                  <a:srgbClr val="2A00FF"/>
                </a:solidFill>
                <a:latin typeface="Consolas"/>
              </a:rPr>
              <a:t>'B'</a:t>
            </a:r>
            <a:r>
              <a:rPr lang="en-US" sz="1050" b="1">
                <a:solidFill>
                  <a:srgbClr val="000000"/>
                </a:solidFill>
                <a:latin typeface="Consolas"/>
              </a:rPr>
              <a:t>, </a:t>
            </a:r>
            <a:r>
              <a:rPr lang="en-US" sz="1050" b="1">
                <a:solidFill>
                  <a:srgbClr val="2A00FF"/>
                </a:solidFill>
                <a:latin typeface="Consolas"/>
              </a:rPr>
              <a:t>'C'</a:t>
            </a:r>
            <a:r>
              <a:rPr lang="en-US" sz="1050" b="1">
                <a:solidFill>
                  <a:srgbClr val="000000"/>
                </a:solidFill>
                <a:latin typeface="Consolas"/>
              </a:rPr>
              <a:t> </a:t>
            </a:r>
            <a:r>
              <a:rPr lang="en-US" sz="1050" b="1" smtClean="0">
                <a:solidFill>
                  <a:srgbClr val="000000"/>
                </a:solidFill>
                <a:latin typeface="Consolas"/>
              </a:rPr>
              <a:t>};</a:t>
            </a:r>
            <a:endParaRPr lang="en-US" sz="1050">
              <a:latin typeface="Consolas"/>
            </a:endParaRPr>
          </a:p>
          <a:p>
            <a:r>
              <a:rPr lang="en-US" sz="1050">
                <a:solidFill>
                  <a:srgbClr val="000000"/>
                </a:solidFill>
                <a:latin typeface="Consolas"/>
              </a:rPr>
              <a:t>    </a:t>
            </a:r>
            <a:r>
              <a:rPr lang="en-US" sz="1050">
                <a:solidFill>
                  <a:srgbClr val="3F7F5F"/>
                </a:solidFill>
                <a:latin typeface="Consolas"/>
              </a:rPr>
              <a:t>// illustrating writeInt(int i)</a:t>
            </a:r>
          </a:p>
          <a:p>
            <a:r>
              <a:rPr lang="en-US" sz="1050">
                <a:solidFill>
                  <a:srgbClr val="000000"/>
                </a:solidFill>
                <a:latin typeface="Consolas"/>
              </a:rPr>
              <a:t>    </a:t>
            </a:r>
            <a:r>
              <a:rPr lang="en-US" sz="1050">
                <a:solidFill>
                  <a:srgbClr val="6A3E3E"/>
                </a:solidFill>
                <a:latin typeface="Consolas"/>
              </a:rPr>
              <a:t>oot</a:t>
            </a:r>
            <a:r>
              <a:rPr lang="en-US" sz="1050">
                <a:solidFill>
                  <a:srgbClr val="000000"/>
                </a:solidFill>
                <a:latin typeface="Consolas"/>
              </a:rPr>
              <a:t>.writeInt(1</a:t>
            </a:r>
            <a:r>
              <a:rPr lang="en-US" sz="1050" smtClean="0">
                <a:solidFill>
                  <a:srgbClr val="000000"/>
                </a:solidFill>
                <a:latin typeface="Consolas"/>
              </a:rPr>
              <a:t>);</a:t>
            </a:r>
            <a:endParaRPr lang="en-US" sz="1050">
              <a:latin typeface="Consolas"/>
            </a:endParaRPr>
          </a:p>
          <a:p>
            <a:r>
              <a:rPr lang="en-US" sz="1050">
                <a:solidFill>
                  <a:srgbClr val="000000"/>
                </a:solidFill>
                <a:latin typeface="Consolas"/>
              </a:rPr>
              <a:t>    </a:t>
            </a:r>
            <a:r>
              <a:rPr lang="en-US" sz="1050">
                <a:solidFill>
                  <a:srgbClr val="3F7F5F"/>
                </a:solidFill>
                <a:latin typeface="Consolas"/>
              </a:rPr>
              <a:t>// illustrating writeBoolean(boolean a)</a:t>
            </a:r>
          </a:p>
          <a:p>
            <a:r>
              <a:rPr lang="en-US" sz="1050">
                <a:solidFill>
                  <a:srgbClr val="000000"/>
                </a:solidFill>
                <a:latin typeface="Consolas"/>
              </a:rPr>
              <a:t>    </a:t>
            </a:r>
            <a:r>
              <a:rPr lang="en-US" sz="1050">
                <a:solidFill>
                  <a:srgbClr val="6A3E3E"/>
                </a:solidFill>
                <a:latin typeface="Consolas"/>
              </a:rPr>
              <a:t>oot</a:t>
            </a:r>
            <a:r>
              <a:rPr lang="en-US" sz="1050">
                <a:solidFill>
                  <a:srgbClr val="000000"/>
                </a:solidFill>
                <a:latin typeface="Consolas"/>
              </a:rPr>
              <a:t>.writeBoolean(</a:t>
            </a:r>
            <a:r>
              <a:rPr lang="en-US" sz="1050" b="1">
                <a:solidFill>
                  <a:srgbClr val="7F0055"/>
                </a:solidFill>
                <a:latin typeface="Consolas"/>
              </a:rPr>
              <a:t>true</a:t>
            </a:r>
            <a:r>
              <a:rPr lang="en-US" sz="1050" b="1" smtClean="0">
                <a:solidFill>
                  <a:srgbClr val="000000"/>
                </a:solidFill>
                <a:latin typeface="Consolas"/>
              </a:rPr>
              <a:t>);</a:t>
            </a:r>
            <a:endParaRPr lang="en-US" sz="1050">
              <a:latin typeface="Consolas"/>
            </a:endParaRPr>
          </a:p>
          <a:p>
            <a:r>
              <a:rPr lang="en-US" sz="1050">
                <a:solidFill>
                  <a:srgbClr val="000000"/>
                </a:solidFill>
                <a:latin typeface="Consolas"/>
              </a:rPr>
              <a:t>    </a:t>
            </a:r>
            <a:r>
              <a:rPr lang="en-US" sz="1050">
                <a:solidFill>
                  <a:srgbClr val="3F7F5F"/>
                </a:solidFill>
                <a:latin typeface="Consolas"/>
              </a:rPr>
              <a:t>// illustrating writeObject(Object x)</a:t>
            </a:r>
          </a:p>
          <a:p>
            <a:r>
              <a:rPr lang="en-US" sz="1050">
                <a:solidFill>
                  <a:srgbClr val="000000"/>
                </a:solidFill>
                <a:latin typeface="Consolas"/>
              </a:rPr>
              <a:t>    </a:t>
            </a:r>
            <a:r>
              <a:rPr lang="en-US" sz="1050">
                <a:solidFill>
                  <a:srgbClr val="6A3E3E"/>
                </a:solidFill>
                <a:latin typeface="Consolas"/>
              </a:rPr>
              <a:t>oot</a:t>
            </a:r>
            <a:r>
              <a:rPr lang="en-US" sz="1050">
                <a:solidFill>
                  <a:srgbClr val="000000"/>
                </a:solidFill>
                <a:latin typeface="Consolas"/>
              </a:rPr>
              <a:t>.writeObject(</a:t>
            </a:r>
            <a:r>
              <a:rPr lang="en-US" sz="1050">
                <a:solidFill>
                  <a:srgbClr val="6A3E3E"/>
                </a:solidFill>
                <a:latin typeface="Consolas"/>
              </a:rPr>
              <a:t>a</a:t>
            </a:r>
            <a:r>
              <a:rPr lang="en-US" sz="1050" smtClean="0">
                <a:solidFill>
                  <a:srgbClr val="000000"/>
                </a:solidFill>
                <a:latin typeface="Consolas"/>
              </a:rPr>
              <a:t>);</a:t>
            </a:r>
            <a:endParaRPr lang="en-US" sz="1050">
              <a:latin typeface="Consolas"/>
            </a:endParaRPr>
          </a:p>
          <a:p>
            <a:r>
              <a:rPr lang="en-US" sz="1050">
                <a:solidFill>
                  <a:srgbClr val="000000"/>
                </a:solidFill>
                <a:latin typeface="Consolas"/>
              </a:rPr>
              <a:t>    </a:t>
            </a:r>
            <a:r>
              <a:rPr lang="en-US" sz="1050">
                <a:solidFill>
                  <a:srgbClr val="3F7F5F"/>
                </a:solidFill>
                <a:latin typeface="Consolas"/>
              </a:rPr>
              <a:t>// illustrating writeBytes(String b)</a:t>
            </a:r>
          </a:p>
          <a:p>
            <a:r>
              <a:rPr lang="en-US" sz="1050">
                <a:solidFill>
                  <a:srgbClr val="000000"/>
                </a:solidFill>
                <a:latin typeface="Consolas"/>
              </a:rPr>
              <a:t>    </a:t>
            </a:r>
            <a:r>
              <a:rPr lang="en-US" sz="1050" smtClean="0">
                <a:solidFill>
                  <a:srgbClr val="6A3E3E"/>
                </a:solidFill>
                <a:latin typeface="Consolas"/>
              </a:rPr>
              <a:t>oot</a:t>
            </a:r>
            <a:r>
              <a:rPr lang="en-US" sz="1050" smtClean="0">
                <a:solidFill>
                  <a:srgbClr val="000000"/>
                </a:solidFill>
                <a:latin typeface="Consolas"/>
              </a:rPr>
              <a:t>.writeBytes(</a:t>
            </a:r>
            <a:r>
              <a:rPr lang="en-US" sz="1050" smtClean="0">
                <a:solidFill>
                  <a:srgbClr val="6A3E3E"/>
                </a:solidFill>
                <a:latin typeface="Consolas"/>
              </a:rPr>
              <a:t>b</a:t>
            </a:r>
            <a:r>
              <a:rPr lang="en-US" sz="1050" smtClean="0">
                <a:solidFill>
                  <a:srgbClr val="000000"/>
                </a:solidFill>
                <a:latin typeface="Consolas"/>
              </a:rPr>
              <a:t>);</a:t>
            </a:r>
            <a:endParaRPr lang="en-US" sz="1050">
              <a:latin typeface="Consolas"/>
            </a:endParaRPr>
          </a:p>
          <a:p>
            <a:r>
              <a:rPr lang="en-US" sz="1050">
                <a:solidFill>
                  <a:srgbClr val="000000"/>
                </a:solidFill>
                <a:latin typeface="Consolas"/>
              </a:rPr>
              <a:t>    </a:t>
            </a:r>
            <a:r>
              <a:rPr lang="en-US" sz="1050">
                <a:solidFill>
                  <a:srgbClr val="3F7F5F"/>
                </a:solidFill>
                <a:latin typeface="Consolas"/>
              </a:rPr>
              <a:t>// illustrating writeDouble(double d)</a:t>
            </a:r>
          </a:p>
          <a:p>
            <a:r>
              <a:rPr lang="en-US" sz="1050">
                <a:solidFill>
                  <a:srgbClr val="000000"/>
                </a:solidFill>
                <a:latin typeface="Consolas"/>
              </a:rPr>
              <a:t>    </a:t>
            </a:r>
            <a:r>
              <a:rPr lang="en-US" sz="1050">
                <a:solidFill>
                  <a:srgbClr val="6A3E3E"/>
                </a:solidFill>
                <a:latin typeface="Consolas"/>
              </a:rPr>
              <a:t>oot</a:t>
            </a:r>
            <a:r>
              <a:rPr lang="en-US" sz="1050">
                <a:solidFill>
                  <a:srgbClr val="000000"/>
                </a:solidFill>
                <a:latin typeface="Consolas"/>
              </a:rPr>
              <a:t>.writeDouble(2.3</a:t>
            </a:r>
            <a:r>
              <a:rPr lang="en-US" sz="1050" smtClean="0">
                <a:solidFill>
                  <a:srgbClr val="000000"/>
                </a:solidFill>
                <a:latin typeface="Consolas"/>
              </a:rPr>
              <a:t>);</a:t>
            </a:r>
            <a:endParaRPr lang="en-US" sz="1050">
              <a:latin typeface="Consolas"/>
            </a:endParaRPr>
          </a:p>
          <a:p>
            <a:r>
              <a:rPr lang="en-US" sz="1050">
                <a:solidFill>
                  <a:srgbClr val="000000"/>
                </a:solidFill>
                <a:latin typeface="Consolas"/>
              </a:rPr>
              <a:t>    </a:t>
            </a:r>
            <a:r>
              <a:rPr lang="en-US" sz="1050">
                <a:solidFill>
                  <a:srgbClr val="3F7F5F"/>
                </a:solidFill>
                <a:latin typeface="Consolas"/>
              </a:rPr>
              <a:t>// illustrating writeUTF(String str)</a:t>
            </a:r>
          </a:p>
          <a:p>
            <a:r>
              <a:rPr lang="en-US" sz="1050">
                <a:solidFill>
                  <a:srgbClr val="000000"/>
                </a:solidFill>
                <a:latin typeface="Consolas"/>
              </a:rPr>
              <a:t>    </a:t>
            </a:r>
            <a:r>
              <a:rPr lang="en-US" sz="1050">
                <a:solidFill>
                  <a:srgbClr val="6A3E3E"/>
                </a:solidFill>
                <a:latin typeface="Consolas"/>
              </a:rPr>
              <a:t>oot</a:t>
            </a:r>
            <a:r>
              <a:rPr lang="en-US" sz="1050">
                <a:solidFill>
                  <a:srgbClr val="000000"/>
                </a:solidFill>
                <a:latin typeface="Consolas"/>
              </a:rPr>
              <a:t>.writeUTF(</a:t>
            </a:r>
            <a:r>
              <a:rPr lang="en-US" sz="1050">
                <a:solidFill>
                  <a:srgbClr val="6A3E3E"/>
                </a:solidFill>
                <a:latin typeface="Consolas"/>
              </a:rPr>
              <a:t>a</a:t>
            </a:r>
            <a:r>
              <a:rPr lang="en-US" sz="1050" smtClean="0">
                <a:solidFill>
                  <a:srgbClr val="000000"/>
                </a:solidFill>
                <a:latin typeface="Consolas"/>
              </a:rPr>
              <a:t>);</a:t>
            </a:r>
            <a:endParaRPr lang="en-US" sz="1050">
              <a:latin typeface="Consolas"/>
            </a:endParaRPr>
          </a:p>
          <a:p>
            <a:r>
              <a:rPr lang="en-US" sz="1050">
                <a:solidFill>
                  <a:srgbClr val="000000"/>
                </a:solidFill>
                <a:latin typeface="Consolas"/>
              </a:rPr>
              <a:t>    </a:t>
            </a:r>
            <a:r>
              <a:rPr lang="en-US" sz="1050">
                <a:solidFill>
                  <a:srgbClr val="3F7F5F"/>
                </a:solidFill>
                <a:latin typeface="Consolas"/>
              </a:rPr>
              <a:t>// illustrating writeChars(String a)</a:t>
            </a:r>
          </a:p>
          <a:p>
            <a:r>
              <a:rPr lang="en-US" sz="1050">
                <a:solidFill>
                  <a:srgbClr val="000000"/>
                </a:solidFill>
                <a:latin typeface="Consolas"/>
              </a:rPr>
              <a:t>    </a:t>
            </a:r>
            <a:r>
              <a:rPr lang="en-US" sz="1050">
                <a:solidFill>
                  <a:srgbClr val="6A3E3E"/>
                </a:solidFill>
                <a:latin typeface="Consolas"/>
              </a:rPr>
              <a:t>oot</a:t>
            </a:r>
            <a:r>
              <a:rPr lang="en-US" sz="1050">
                <a:solidFill>
                  <a:srgbClr val="000000"/>
                </a:solidFill>
                <a:latin typeface="Consolas"/>
              </a:rPr>
              <a:t>.writeChars(</a:t>
            </a:r>
            <a:r>
              <a:rPr lang="en-US" sz="1050">
                <a:solidFill>
                  <a:srgbClr val="6A3E3E"/>
                </a:solidFill>
                <a:latin typeface="Consolas"/>
              </a:rPr>
              <a:t>a</a:t>
            </a:r>
            <a:r>
              <a:rPr lang="en-US" sz="1050" smtClean="0">
                <a:solidFill>
                  <a:srgbClr val="000000"/>
                </a:solidFill>
                <a:latin typeface="Consolas"/>
              </a:rPr>
              <a:t>);</a:t>
            </a:r>
            <a:endParaRPr lang="en-US" sz="1050">
              <a:latin typeface="Consolas"/>
            </a:endParaRPr>
          </a:p>
          <a:p>
            <a:r>
              <a:rPr lang="en-US" sz="1050">
                <a:solidFill>
                  <a:srgbClr val="000000"/>
                </a:solidFill>
                <a:latin typeface="Consolas"/>
              </a:rPr>
              <a:t>    </a:t>
            </a:r>
            <a:r>
              <a:rPr lang="en-US" sz="1050">
                <a:solidFill>
                  <a:srgbClr val="3F7F5F"/>
                </a:solidFill>
                <a:latin typeface="Consolas"/>
              </a:rPr>
              <a:t>// illustrating write(byte[] buff)</a:t>
            </a:r>
          </a:p>
          <a:p>
            <a:r>
              <a:rPr lang="en-US" sz="1050">
                <a:solidFill>
                  <a:srgbClr val="000000"/>
                </a:solidFill>
                <a:latin typeface="Consolas"/>
              </a:rPr>
              <a:t>    </a:t>
            </a:r>
            <a:r>
              <a:rPr lang="en-US" sz="1050">
                <a:solidFill>
                  <a:srgbClr val="6A3E3E"/>
                </a:solidFill>
                <a:latin typeface="Consolas"/>
              </a:rPr>
              <a:t>oot</a:t>
            </a:r>
            <a:r>
              <a:rPr lang="en-US" sz="1050">
                <a:solidFill>
                  <a:srgbClr val="000000"/>
                </a:solidFill>
                <a:latin typeface="Consolas"/>
              </a:rPr>
              <a:t>.write(</a:t>
            </a:r>
            <a:r>
              <a:rPr lang="en-US" sz="1050">
                <a:solidFill>
                  <a:srgbClr val="6A3E3E"/>
                </a:solidFill>
                <a:latin typeface="Consolas"/>
              </a:rPr>
              <a:t>be</a:t>
            </a:r>
            <a:r>
              <a:rPr lang="en-US" sz="1050" smtClean="0">
                <a:solidFill>
                  <a:srgbClr val="000000"/>
                </a:solidFill>
                <a:latin typeface="Consolas"/>
              </a:rPr>
              <a:t>);</a:t>
            </a:r>
            <a:endParaRPr lang="en-US" sz="1050">
              <a:latin typeface="Consolas"/>
            </a:endParaRPr>
          </a:p>
          <a:p>
            <a:r>
              <a:rPr lang="en-US" sz="1050">
                <a:solidFill>
                  <a:srgbClr val="000000"/>
                </a:solidFill>
                <a:latin typeface="Consolas"/>
              </a:rPr>
              <a:t>    </a:t>
            </a:r>
            <a:r>
              <a:rPr lang="en-US" sz="1050">
                <a:solidFill>
                  <a:srgbClr val="3F7F5F"/>
                </a:solidFill>
                <a:latin typeface="Consolas"/>
              </a:rPr>
              <a:t>// flushing the stream</a:t>
            </a:r>
          </a:p>
          <a:p>
            <a:r>
              <a:rPr lang="en-US" sz="1050">
                <a:solidFill>
                  <a:srgbClr val="000000"/>
                </a:solidFill>
                <a:latin typeface="Consolas"/>
              </a:rPr>
              <a:t>    </a:t>
            </a:r>
            <a:r>
              <a:rPr lang="en-US" sz="1050">
                <a:solidFill>
                  <a:srgbClr val="6A3E3E"/>
                </a:solidFill>
                <a:latin typeface="Consolas"/>
              </a:rPr>
              <a:t>oot</a:t>
            </a:r>
            <a:r>
              <a:rPr lang="en-US" sz="1050">
                <a:solidFill>
                  <a:srgbClr val="000000"/>
                </a:solidFill>
                <a:latin typeface="Consolas"/>
              </a:rPr>
              <a:t>.flush</a:t>
            </a:r>
            <a:r>
              <a:rPr lang="en-US" sz="1050" smtClean="0">
                <a:solidFill>
                  <a:srgbClr val="000000"/>
                </a:solidFill>
                <a:latin typeface="Consolas"/>
              </a:rPr>
              <a:t>();</a:t>
            </a:r>
            <a:endParaRPr lang="en-US" sz="1050">
              <a:latin typeface="Consolas"/>
            </a:endParaRPr>
          </a:p>
          <a:p>
            <a:r>
              <a:rPr lang="en-US" sz="1050">
                <a:solidFill>
                  <a:srgbClr val="000000"/>
                </a:solidFill>
                <a:latin typeface="Consolas"/>
              </a:rPr>
              <a:t>    </a:t>
            </a:r>
            <a:r>
              <a:rPr lang="en-US" sz="1050">
                <a:solidFill>
                  <a:srgbClr val="6A3E3E"/>
                </a:solidFill>
                <a:latin typeface="Consolas"/>
              </a:rPr>
              <a:t>oot</a:t>
            </a:r>
            <a:r>
              <a:rPr lang="en-US" sz="1050">
                <a:solidFill>
                  <a:srgbClr val="000000"/>
                </a:solidFill>
                <a:latin typeface="Consolas"/>
              </a:rPr>
              <a:t>.close</a:t>
            </a:r>
            <a:r>
              <a:rPr lang="en-US" sz="1050" smtClean="0">
                <a:solidFill>
                  <a:srgbClr val="000000"/>
                </a:solidFill>
                <a:latin typeface="Consolas"/>
              </a:rPr>
              <a:t>();</a:t>
            </a:r>
            <a:endParaRPr lang="en-US" sz="1050">
              <a:latin typeface="Consolas"/>
            </a:endParaRPr>
          </a:p>
          <a:p>
            <a:r>
              <a:rPr lang="en-US" sz="1050">
                <a:solidFill>
                  <a:srgbClr val="000000"/>
                </a:solidFill>
                <a:latin typeface="Consolas"/>
              </a:rPr>
              <a:t>  }</a:t>
            </a:r>
          </a:p>
          <a:p>
            <a:r>
              <a:rPr lang="en-US" sz="1050">
                <a:solidFill>
                  <a:srgbClr val="000000"/>
                </a:solidFill>
                <a:latin typeface="Consolas"/>
              </a:rPr>
              <a:t>}</a:t>
            </a:r>
            <a:endParaRPr lang="en-US" sz="1050"/>
          </a:p>
        </p:txBody>
      </p:sp>
    </p:spTree>
    <p:extLst>
      <p:ext uri="{BB962C8B-B14F-4D97-AF65-F5344CB8AC3E}">
        <p14:creationId xmlns:p14="http://schemas.microsoft.com/office/powerpoint/2010/main" val="38213220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ObjectInputStream class</a:t>
            </a:r>
            <a:endParaRPr lang="en-US"/>
          </a:p>
        </p:txBody>
      </p:sp>
      <p:sp>
        <p:nvSpPr>
          <p:cNvPr id="3" name="Content Placeholder 2"/>
          <p:cNvSpPr>
            <a:spLocks noGrp="1"/>
          </p:cNvSpPr>
          <p:nvPr>
            <p:ph idx="1"/>
          </p:nvPr>
        </p:nvSpPr>
        <p:spPr>
          <a:xfrm>
            <a:off x="191411" y="778566"/>
            <a:ext cx="4380589" cy="5436704"/>
          </a:xfrm>
        </p:spPr>
        <p:txBody>
          <a:bodyPr>
            <a:normAutofit/>
          </a:bodyPr>
          <a:lstStyle/>
          <a:p>
            <a:pPr marL="0" indent="0" algn="just">
              <a:spcAft>
                <a:spcPts val="600"/>
              </a:spcAft>
              <a:buNone/>
            </a:pPr>
            <a:r>
              <a:rPr lang="en-US" sz="1200"/>
              <a:t>The </a:t>
            </a:r>
            <a:r>
              <a:rPr lang="en-US" sz="1200" b="1" smtClean="0"/>
              <a:t>ObjectInputStream</a:t>
            </a:r>
            <a:r>
              <a:rPr lang="en-US" sz="1200"/>
              <a:t> class deserializes primitive data and objects previously written using an ObjectOutputStream. Following are the important points about </a:t>
            </a:r>
            <a:r>
              <a:rPr lang="en-US" sz="1200" smtClean="0"/>
              <a:t>BufferedInputStream:</a:t>
            </a:r>
            <a:endParaRPr lang="en-US" sz="1200"/>
          </a:p>
          <a:p>
            <a:pPr algn="just">
              <a:spcAft>
                <a:spcPts val="600"/>
              </a:spcAft>
            </a:pPr>
            <a:r>
              <a:rPr lang="en-US" sz="1200" smtClean="0"/>
              <a:t>It </a:t>
            </a:r>
            <a:r>
              <a:rPr lang="en-US" sz="1200"/>
              <a:t>is used to recover those objects previously serialized. It ensures that the types of all objects in the graph created from the stream match the classes present in the Java Virtual Machine.</a:t>
            </a:r>
          </a:p>
          <a:p>
            <a:pPr algn="just">
              <a:spcAft>
                <a:spcPts val="600"/>
              </a:spcAft>
            </a:pPr>
            <a:r>
              <a:rPr lang="en-US" sz="1200"/>
              <a:t>Classes are loaded as required using the standard mechanisms</a:t>
            </a:r>
            <a:r>
              <a:rPr lang="en-US" sz="1200" smtClean="0"/>
              <a:t>.</a:t>
            </a:r>
            <a:endParaRPr lang="en-US" sz="12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22</a:t>
            </a:fld>
            <a:endParaRPr lang="en-US"/>
          </a:p>
        </p:txBody>
      </p:sp>
      <p:sp>
        <p:nvSpPr>
          <p:cNvPr id="6" name="Rectangle 5"/>
          <p:cNvSpPr/>
          <p:nvPr/>
        </p:nvSpPr>
        <p:spPr>
          <a:xfrm>
            <a:off x="4607399" y="883848"/>
            <a:ext cx="4430663" cy="5424562"/>
          </a:xfrm>
          <a:prstGeom prst="rect">
            <a:avLst/>
          </a:prstGeom>
          <a:solidFill>
            <a:schemeClr val="bg1">
              <a:lumMod val="95000"/>
            </a:schemeClr>
          </a:solidFill>
        </p:spPr>
        <p:txBody>
          <a:bodyPr wrap="square">
            <a:spAutoFit/>
          </a:bodyPr>
          <a:lstStyle/>
          <a:p>
            <a:r>
              <a:rPr lang="en-US" sz="1050" b="1">
                <a:solidFill>
                  <a:srgbClr val="7F0055"/>
                </a:solidFill>
                <a:latin typeface="Consolas"/>
              </a:rPr>
              <a:t>public</a:t>
            </a:r>
            <a:r>
              <a:rPr lang="en-US" sz="1050" b="1">
                <a:solidFill>
                  <a:srgbClr val="000000"/>
                </a:solidFill>
                <a:latin typeface="Consolas"/>
              </a:rPr>
              <a:t> </a:t>
            </a:r>
            <a:r>
              <a:rPr lang="en-US" sz="1050" b="1">
                <a:solidFill>
                  <a:srgbClr val="7F0055"/>
                </a:solidFill>
                <a:latin typeface="Consolas"/>
              </a:rPr>
              <a:t>class</a:t>
            </a:r>
            <a:r>
              <a:rPr lang="en-US" sz="1050" b="1">
                <a:solidFill>
                  <a:srgbClr val="000000"/>
                </a:solidFill>
                <a:latin typeface="Consolas"/>
              </a:rPr>
              <a:t> ObjectInputStreamDemo {</a:t>
            </a:r>
          </a:p>
          <a:p>
            <a:r>
              <a:rPr lang="en-US" sz="1050">
                <a:solidFill>
                  <a:srgbClr val="000000"/>
                </a:solidFill>
                <a:latin typeface="Consolas"/>
              </a:rPr>
              <a:t>  </a:t>
            </a:r>
            <a:r>
              <a:rPr lang="en-US" sz="1050" b="1">
                <a:solidFill>
                  <a:srgbClr val="7F0055"/>
                </a:solidFill>
                <a:latin typeface="Consolas"/>
              </a:rPr>
              <a:t>public</a:t>
            </a:r>
            <a:r>
              <a:rPr lang="en-US" sz="1050" b="1">
                <a:solidFill>
                  <a:srgbClr val="000000"/>
                </a:solidFill>
                <a:latin typeface="Consolas"/>
              </a:rPr>
              <a:t> </a:t>
            </a:r>
            <a:r>
              <a:rPr lang="en-US" sz="1050" b="1">
                <a:solidFill>
                  <a:srgbClr val="7F0055"/>
                </a:solidFill>
                <a:latin typeface="Consolas"/>
              </a:rPr>
              <a:t>static</a:t>
            </a:r>
            <a:r>
              <a:rPr lang="en-US" sz="1050" b="1">
                <a:solidFill>
                  <a:srgbClr val="000000"/>
                </a:solidFill>
                <a:latin typeface="Consolas"/>
              </a:rPr>
              <a:t> </a:t>
            </a:r>
            <a:r>
              <a:rPr lang="en-US" sz="1050" b="1">
                <a:solidFill>
                  <a:srgbClr val="7F0055"/>
                </a:solidFill>
                <a:latin typeface="Consolas"/>
              </a:rPr>
              <a:t>void</a:t>
            </a:r>
            <a:r>
              <a:rPr lang="en-US" sz="1050" b="1">
                <a:solidFill>
                  <a:srgbClr val="000000"/>
                </a:solidFill>
                <a:latin typeface="Consolas"/>
              </a:rPr>
              <a:t> main(String[] </a:t>
            </a:r>
            <a:r>
              <a:rPr lang="en-US" sz="1050" b="1">
                <a:solidFill>
                  <a:srgbClr val="6A3E3E"/>
                </a:solidFill>
                <a:latin typeface="Consolas"/>
              </a:rPr>
              <a:t>args</a:t>
            </a:r>
            <a:r>
              <a:rPr lang="en-US" sz="1050" b="1">
                <a:solidFill>
                  <a:srgbClr val="000000"/>
                </a:solidFill>
                <a:latin typeface="Consolas"/>
              </a:rPr>
              <a:t>) </a:t>
            </a:r>
          </a:p>
          <a:p>
            <a:r>
              <a:rPr lang="en-US" sz="1050" b="1" smtClean="0">
                <a:solidFill>
                  <a:srgbClr val="000000"/>
                </a:solidFill>
                <a:latin typeface="Consolas"/>
              </a:rPr>
              <a:t>	</a:t>
            </a:r>
            <a:r>
              <a:rPr lang="en-US" sz="1050" b="1" smtClean="0">
                <a:solidFill>
                  <a:srgbClr val="7F0055"/>
                </a:solidFill>
                <a:latin typeface="Consolas"/>
              </a:rPr>
              <a:t>throws</a:t>
            </a:r>
            <a:r>
              <a:rPr lang="en-US" sz="1050" b="1" smtClean="0">
                <a:solidFill>
                  <a:srgbClr val="000000"/>
                </a:solidFill>
                <a:latin typeface="Consolas"/>
              </a:rPr>
              <a:t> </a:t>
            </a:r>
            <a:r>
              <a:rPr lang="en-US" sz="1050" b="1">
                <a:solidFill>
                  <a:srgbClr val="000000"/>
                </a:solidFill>
                <a:latin typeface="Consolas"/>
              </a:rPr>
              <a:t>IOException, ClassNotFoundException {</a:t>
            </a:r>
          </a:p>
          <a:p>
            <a:r>
              <a:rPr lang="en-US" sz="1050">
                <a:solidFill>
                  <a:srgbClr val="000000"/>
                </a:solidFill>
                <a:latin typeface="Consolas"/>
              </a:rPr>
              <a:t>    </a:t>
            </a:r>
            <a:r>
              <a:rPr lang="en-US" sz="1050" b="1">
                <a:solidFill>
                  <a:srgbClr val="7F0055"/>
                </a:solidFill>
                <a:latin typeface="Consolas"/>
              </a:rPr>
              <a:t>byte</a:t>
            </a:r>
            <a:r>
              <a:rPr lang="en-US" sz="1050" b="1">
                <a:solidFill>
                  <a:srgbClr val="000000"/>
                </a:solidFill>
                <a:latin typeface="Consolas"/>
              </a:rPr>
              <a:t>[] </a:t>
            </a:r>
            <a:r>
              <a:rPr lang="en-US" sz="1050" b="1">
                <a:solidFill>
                  <a:srgbClr val="6A3E3E"/>
                </a:solidFill>
                <a:latin typeface="Consolas"/>
              </a:rPr>
              <a:t>be</a:t>
            </a:r>
            <a:r>
              <a:rPr lang="en-US" sz="1050" b="1">
                <a:solidFill>
                  <a:srgbClr val="000000"/>
                </a:solidFill>
                <a:latin typeface="Consolas"/>
              </a:rPr>
              <a:t> = { </a:t>
            </a:r>
            <a:r>
              <a:rPr lang="en-US" sz="1050" b="1">
                <a:solidFill>
                  <a:srgbClr val="2A00FF"/>
                </a:solidFill>
                <a:latin typeface="Consolas"/>
              </a:rPr>
              <a:t>'A'</a:t>
            </a:r>
            <a:r>
              <a:rPr lang="en-US" sz="1050" b="1">
                <a:solidFill>
                  <a:srgbClr val="000000"/>
                </a:solidFill>
                <a:latin typeface="Consolas"/>
              </a:rPr>
              <a:t>, </a:t>
            </a:r>
            <a:r>
              <a:rPr lang="en-US" sz="1050" b="1">
                <a:solidFill>
                  <a:srgbClr val="2A00FF"/>
                </a:solidFill>
                <a:latin typeface="Consolas"/>
              </a:rPr>
              <a:t>'B'</a:t>
            </a:r>
            <a:r>
              <a:rPr lang="en-US" sz="1050" b="1">
                <a:solidFill>
                  <a:srgbClr val="000000"/>
                </a:solidFill>
                <a:latin typeface="Consolas"/>
              </a:rPr>
              <a:t>, </a:t>
            </a:r>
            <a:r>
              <a:rPr lang="en-US" sz="1050" b="1">
                <a:solidFill>
                  <a:srgbClr val="2A00FF"/>
                </a:solidFill>
                <a:latin typeface="Consolas"/>
              </a:rPr>
              <a:t>'C'</a:t>
            </a:r>
            <a:r>
              <a:rPr lang="en-US" sz="1050" b="1">
                <a:solidFill>
                  <a:srgbClr val="000000"/>
                </a:solidFill>
                <a:latin typeface="Consolas"/>
              </a:rPr>
              <a:t> };</a:t>
            </a:r>
          </a:p>
          <a:p>
            <a:r>
              <a:rPr lang="en-US" sz="1050">
                <a:solidFill>
                  <a:srgbClr val="000000"/>
                </a:solidFill>
                <a:latin typeface="Consolas"/>
              </a:rPr>
              <a:t>    </a:t>
            </a:r>
            <a:r>
              <a:rPr lang="en-US" sz="1050" b="1">
                <a:solidFill>
                  <a:srgbClr val="7F0055"/>
                </a:solidFill>
                <a:latin typeface="Consolas"/>
              </a:rPr>
              <a:t>byte</a:t>
            </a:r>
            <a:r>
              <a:rPr lang="en-US" sz="1050" b="1">
                <a:solidFill>
                  <a:srgbClr val="000000"/>
                </a:solidFill>
                <a:latin typeface="Consolas"/>
              </a:rPr>
              <a:t> </a:t>
            </a:r>
            <a:r>
              <a:rPr lang="en-US" sz="1050" b="1">
                <a:solidFill>
                  <a:srgbClr val="6A3E3E"/>
                </a:solidFill>
                <a:latin typeface="Consolas"/>
              </a:rPr>
              <a:t>c</a:t>
            </a:r>
            <a:r>
              <a:rPr lang="en-US" sz="1050" b="1">
                <a:solidFill>
                  <a:srgbClr val="000000"/>
                </a:solidFill>
                <a:latin typeface="Consolas"/>
              </a:rPr>
              <a:t>[] = </a:t>
            </a:r>
            <a:r>
              <a:rPr lang="en-US" sz="1050" b="1">
                <a:solidFill>
                  <a:srgbClr val="7F0055"/>
                </a:solidFill>
                <a:latin typeface="Consolas"/>
              </a:rPr>
              <a:t>new</a:t>
            </a:r>
            <a:r>
              <a:rPr lang="en-US" sz="1050" b="1">
                <a:solidFill>
                  <a:srgbClr val="000000"/>
                </a:solidFill>
                <a:latin typeface="Consolas"/>
              </a:rPr>
              <a:t> </a:t>
            </a:r>
            <a:r>
              <a:rPr lang="en-US" sz="1050" b="1">
                <a:solidFill>
                  <a:srgbClr val="7F0055"/>
                </a:solidFill>
                <a:latin typeface="Consolas"/>
              </a:rPr>
              <a:t>byte</a:t>
            </a:r>
            <a:r>
              <a:rPr lang="en-US" sz="1050" b="1">
                <a:solidFill>
                  <a:srgbClr val="000000"/>
                </a:solidFill>
                <a:latin typeface="Consolas"/>
              </a:rPr>
              <a:t>[4</a:t>
            </a:r>
            <a:r>
              <a:rPr lang="en-US" sz="1050" b="1" smtClean="0">
                <a:solidFill>
                  <a:srgbClr val="000000"/>
                </a:solidFill>
                <a:latin typeface="Consolas"/>
              </a:rPr>
              <a:t>];</a:t>
            </a:r>
          </a:p>
          <a:p>
            <a:endParaRPr lang="en-US" sz="1050">
              <a:latin typeface="Consolas"/>
            </a:endParaRPr>
          </a:p>
          <a:p>
            <a:r>
              <a:rPr lang="en-US" sz="1050">
                <a:solidFill>
                  <a:srgbClr val="000000"/>
                </a:solidFill>
                <a:latin typeface="Consolas"/>
              </a:rPr>
              <a:t>    FileInputStream </a:t>
            </a:r>
            <a:r>
              <a:rPr lang="en-US" sz="1050">
                <a:solidFill>
                  <a:srgbClr val="6A3E3E"/>
                </a:solidFill>
                <a:latin typeface="Consolas"/>
              </a:rPr>
              <a:t>fin</a:t>
            </a:r>
            <a:r>
              <a:rPr lang="en-US" sz="1050">
                <a:solidFill>
                  <a:srgbClr val="000000"/>
                </a:solidFill>
                <a:latin typeface="Consolas"/>
              </a:rPr>
              <a:t> = </a:t>
            </a:r>
            <a:r>
              <a:rPr lang="en-US" sz="1050" b="1">
                <a:solidFill>
                  <a:srgbClr val="7F0055"/>
                </a:solidFill>
                <a:latin typeface="Consolas"/>
              </a:rPr>
              <a:t>new</a:t>
            </a:r>
            <a:r>
              <a:rPr lang="en-US" sz="1050" b="1">
                <a:solidFill>
                  <a:srgbClr val="000000"/>
                </a:solidFill>
                <a:latin typeface="Consolas"/>
              </a:rPr>
              <a:t> FileInputStream(</a:t>
            </a:r>
            <a:r>
              <a:rPr lang="en-US" sz="1050" b="1">
                <a:solidFill>
                  <a:srgbClr val="2A00FF"/>
                </a:solidFill>
                <a:latin typeface="Consolas"/>
              </a:rPr>
              <a:t>"file.txt"</a:t>
            </a:r>
            <a:r>
              <a:rPr lang="en-US" sz="1050" b="1">
                <a:solidFill>
                  <a:srgbClr val="000000"/>
                </a:solidFill>
                <a:latin typeface="Consolas"/>
              </a:rPr>
              <a:t>);</a:t>
            </a:r>
          </a:p>
          <a:p>
            <a:r>
              <a:rPr lang="en-US" sz="1050">
                <a:solidFill>
                  <a:srgbClr val="000000"/>
                </a:solidFill>
                <a:latin typeface="Consolas"/>
              </a:rPr>
              <a:t>    ObjectInputStream </a:t>
            </a:r>
            <a:r>
              <a:rPr lang="en-US" sz="1050">
                <a:solidFill>
                  <a:srgbClr val="6A3E3E"/>
                </a:solidFill>
                <a:latin typeface="Consolas"/>
              </a:rPr>
              <a:t>oit</a:t>
            </a:r>
            <a:r>
              <a:rPr lang="en-US" sz="1050">
                <a:solidFill>
                  <a:srgbClr val="000000"/>
                </a:solidFill>
                <a:latin typeface="Consolas"/>
              </a:rPr>
              <a:t> = </a:t>
            </a:r>
            <a:r>
              <a:rPr lang="en-US" sz="1050" b="1">
                <a:solidFill>
                  <a:srgbClr val="7F0055"/>
                </a:solidFill>
                <a:latin typeface="Consolas"/>
              </a:rPr>
              <a:t>new</a:t>
            </a:r>
            <a:r>
              <a:rPr lang="en-US" sz="1050" b="1">
                <a:solidFill>
                  <a:srgbClr val="000000"/>
                </a:solidFill>
                <a:latin typeface="Consolas"/>
              </a:rPr>
              <a:t> ObjectInputStream(</a:t>
            </a:r>
            <a:r>
              <a:rPr lang="en-US" sz="1050" b="1">
                <a:solidFill>
                  <a:srgbClr val="6A3E3E"/>
                </a:solidFill>
                <a:latin typeface="Consolas"/>
              </a:rPr>
              <a:t>fin</a:t>
            </a:r>
            <a:r>
              <a:rPr lang="en-US" sz="1050" b="1" smtClean="0">
                <a:solidFill>
                  <a:srgbClr val="000000"/>
                </a:solidFill>
                <a:latin typeface="Consolas"/>
              </a:rPr>
              <a:t>);</a:t>
            </a:r>
          </a:p>
          <a:p>
            <a:endParaRPr lang="en-US" sz="1050" b="1" smtClean="0">
              <a:solidFill>
                <a:srgbClr val="000000"/>
              </a:solidFill>
              <a:latin typeface="Consolas"/>
            </a:endParaRPr>
          </a:p>
          <a:p>
            <a:r>
              <a:rPr lang="en-US" sz="1050" smtClean="0">
                <a:solidFill>
                  <a:srgbClr val="000000"/>
                </a:solidFill>
                <a:latin typeface="Consolas"/>
              </a:rPr>
              <a:t>    </a:t>
            </a:r>
            <a:r>
              <a:rPr lang="en-US" sz="1050">
                <a:solidFill>
                  <a:srgbClr val="000000"/>
                </a:solidFill>
                <a:latin typeface="Consolas"/>
              </a:rPr>
              <a:t>System.</a:t>
            </a:r>
            <a:r>
              <a:rPr lang="en-US" sz="1050" b="1" i="1">
                <a:solidFill>
                  <a:srgbClr val="0000C0"/>
                </a:solidFill>
                <a:latin typeface="Consolas"/>
              </a:rPr>
              <a:t>out</a:t>
            </a:r>
            <a:r>
              <a:rPr lang="en-US" sz="1050" b="1" i="1">
                <a:solidFill>
                  <a:srgbClr val="000000"/>
                </a:solidFill>
                <a:latin typeface="Consolas"/>
              </a:rPr>
              <a:t>.println(</a:t>
            </a:r>
            <a:r>
              <a:rPr lang="en-US" sz="1050" b="1" i="1">
                <a:solidFill>
                  <a:srgbClr val="6A3E3E"/>
                </a:solidFill>
                <a:latin typeface="Consolas"/>
              </a:rPr>
              <a:t>oit</a:t>
            </a:r>
            <a:r>
              <a:rPr lang="en-US" sz="1050" b="1" i="1">
                <a:solidFill>
                  <a:srgbClr val="000000"/>
                </a:solidFill>
                <a:latin typeface="Consolas"/>
              </a:rPr>
              <a:t>.readInt());</a:t>
            </a:r>
          </a:p>
          <a:p>
            <a:r>
              <a:rPr lang="en-US" sz="1050">
                <a:solidFill>
                  <a:srgbClr val="000000"/>
                </a:solidFill>
                <a:latin typeface="Consolas"/>
              </a:rPr>
              <a:t>    System.</a:t>
            </a:r>
            <a:r>
              <a:rPr lang="en-US" sz="1050" b="1" i="1">
                <a:solidFill>
                  <a:srgbClr val="0000C0"/>
                </a:solidFill>
                <a:latin typeface="Consolas"/>
              </a:rPr>
              <a:t>out</a:t>
            </a:r>
            <a:r>
              <a:rPr lang="en-US" sz="1050" b="1" i="1">
                <a:solidFill>
                  <a:srgbClr val="000000"/>
                </a:solidFill>
                <a:latin typeface="Consolas"/>
              </a:rPr>
              <a:t>.println(</a:t>
            </a:r>
            <a:r>
              <a:rPr lang="en-US" sz="1050" b="1" i="1">
                <a:solidFill>
                  <a:srgbClr val="6A3E3E"/>
                </a:solidFill>
                <a:latin typeface="Consolas"/>
              </a:rPr>
              <a:t>oit</a:t>
            </a:r>
            <a:r>
              <a:rPr lang="en-US" sz="1050" b="1" i="1">
                <a:solidFill>
                  <a:srgbClr val="000000"/>
                </a:solidFill>
                <a:latin typeface="Consolas"/>
              </a:rPr>
              <a:t>.readBoolean());</a:t>
            </a:r>
          </a:p>
          <a:p>
            <a:r>
              <a:rPr lang="en-US" sz="1050">
                <a:solidFill>
                  <a:srgbClr val="000000"/>
                </a:solidFill>
                <a:latin typeface="Consolas"/>
              </a:rPr>
              <a:t>    System.</a:t>
            </a:r>
            <a:r>
              <a:rPr lang="en-US" sz="1050" b="1" i="1">
                <a:solidFill>
                  <a:srgbClr val="0000C0"/>
                </a:solidFill>
                <a:latin typeface="Consolas"/>
              </a:rPr>
              <a:t>out</a:t>
            </a:r>
            <a:r>
              <a:rPr lang="en-US" sz="1050" b="1" i="1">
                <a:solidFill>
                  <a:srgbClr val="000000"/>
                </a:solidFill>
                <a:latin typeface="Consolas"/>
              </a:rPr>
              <a:t>.println(</a:t>
            </a:r>
            <a:r>
              <a:rPr lang="en-US" sz="1050" b="1" i="1">
                <a:solidFill>
                  <a:srgbClr val="6A3E3E"/>
                </a:solidFill>
                <a:latin typeface="Consolas"/>
              </a:rPr>
              <a:t>oit</a:t>
            </a:r>
            <a:r>
              <a:rPr lang="en-US" sz="1050" b="1" i="1">
                <a:solidFill>
                  <a:srgbClr val="000000"/>
                </a:solidFill>
                <a:latin typeface="Consolas"/>
              </a:rPr>
              <a:t>.readObject());</a:t>
            </a:r>
          </a:p>
          <a:p>
            <a:r>
              <a:rPr lang="en-US" sz="1050">
                <a:solidFill>
                  <a:srgbClr val="000000"/>
                </a:solidFill>
                <a:latin typeface="Consolas"/>
              </a:rPr>
              <a:t>    </a:t>
            </a:r>
            <a:r>
              <a:rPr lang="en-US" sz="1050">
                <a:solidFill>
                  <a:srgbClr val="6A3E3E"/>
                </a:solidFill>
                <a:latin typeface="Consolas"/>
              </a:rPr>
              <a:t>oit</a:t>
            </a:r>
            <a:r>
              <a:rPr lang="en-US" sz="1050">
                <a:solidFill>
                  <a:srgbClr val="000000"/>
                </a:solidFill>
                <a:latin typeface="Consolas"/>
              </a:rPr>
              <a:t>.read(</a:t>
            </a:r>
            <a:r>
              <a:rPr lang="en-US" sz="1050">
                <a:solidFill>
                  <a:srgbClr val="6A3E3E"/>
                </a:solidFill>
                <a:latin typeface="Consolas"/>
              </a:rPr>
              <a:t>c</a:t>
            </a:r>
            <a:r>
              <a:rPr lang="en-US" sz="1050" smtClean="0">
                <a:solidFill>
                  <a:srgbClr val="000000"/>
                </a:solidFill>
                <a:latin typeface="Consolas"/>
              </a:rPr>
              <a:t>);</a:t>
            </a:r>
            <a:endParaRPr lang="en-US" sz="1050">
              <a:latin typeface="Consolas"/>
            </a:endParaRPr>
          </a:p>
          <a:p>
            <a:endParaRPr lang="nn-NO" sz="1050" smtClean="0">
              <a:solidFill>
                <a:srgbClr val="000000"/>
              </a:solidFill>
              <a:latin typeface="Consolas"/>
            </a:endParaRPr>
          </a:p>
          <a:p>
            <a:r>
              <a:rPr lang="nn-NO" sz="1050" smtClean="0">
                <a:solidFill>
                  <a:srgbClr val="000000"/>
                </a:solidFill>
                <a:latin typeface="Consolas"/>
              </a:rPr>
              <a:t>    </a:t>
            </a:r>
            <a:r>
              <a:rPr lang="nn-NO" sz="1050" b="1">
                <a:solidFill>
                  <a:srgbClr val="7F0055"/>
                </a:solidFill>
                <a:latin typeface="Consolas"/>
              </a:rPr>
              <a:t>for</a:t>
            </a:r>
            <a:r>
              <a:rPr lang="nn-NO" sz="1050" b="1">
                <a:solidFill>
                  <a:srgbClr val="000000"/>
                </a:solidFill>
                <a:latin typeface="Consolas"/>
              </a:rPr>
              <a:t> (</a:t>
            </a:r>
            <a:r>
              <a:rPr lang="nn-NO" sz="1050" b="1">
                <a:solidFill>
                  <a:srgbClr val="7F0055"/>
                </a:solidFill>
                <a:latin typeface="Consolas"/>
              </a:rPr>
              <a:t>int</a:t>
            </a:r>
            <a:r>
              <a:rPr lang="nn-NO" sz="1050" b="1">
                <a:solidFill>
                  <a:srgbClr val="000000"/>
                </a:solidFill>
                <a:latin typeface="Consolas"/>
              </a:rPr>
              <a:t> </a:t>
            </a:r>
            <a:r>
              <a:rPr lang="nn-NO" sz="1050" b="1">
                <a:solidFill>
                  <a:srgbClr val="6A3E3E"/>
                </a:solidFill>
                <a:latin typeface="Consolas"/>
              </a:rPr>
              <a:t>i</a:t>
            </a:r>
            <a:r>
              <a:rPr lang="nn-NO" sz="1050" b="1">
                <a:solidFill>
                  <a:srgbClr val="000000"/>
                </a:solidFill>
                <a:latin typeface="Consolas"/>
              </a:rPr>
              <a:t> = 0; </a:t>
            </a:r>
            <a:r>
              <a:rPr lang="nn-NO" sz="1050" b="1">
                <a:solidFill>
                  <a:srgbClr val="6A3E3E"/>
                </a:solidFill>
                <a:latin typeface="Consolas"/>
              </a:rPr>
              <a:t>i</a:t>
            </a:r>
            <a:r>
              <a:rPr lang="nn-NO" sz="1050" b="1">
                <a:solidFill>
                  <a:srgbClr val="000000"/>
                </a:solidFill>
                <a:latin typeface="Consolas"/>
              </a:rPr>
              <a:t> &lt; 4; </a:t>
            </a:r>
            <a:r>
              <a:rPr lang="nn-NO" sz="1050" b="1">
                <a:solidFill>
                  <a:srgbClr val="6A3E3E"/>
                </a:solidFill>
                <a:latin typeface="Consolas"/>
              </a:rPr>
              <a:t>i</a:t>
            </a:r>
            <a:r>
              <a:rPr lang="nn-NO" sz="1050" b="1">
                <a:solidFill>
                  <a:srgbClr val="000000"/>
                </a:solidFill>
                <a:latin typeface="Consolas"/>
              </a:rPr>
              <a:t>++) {</a:t>
            </a:r>
          </a:p>
          <a:p>
            <a:r>
              <a:rPr lang="en-US" sz="1050">
                <a:solidFill>
                  <a:srgbClr val="000000"/>
                </a:solidFill>
                <a:latin typeface="Consolas"/>
              </a:rPr>
              <a:t>      System.</a:t>
            </a:r>
            <a:r>
              <a:rPr lang="en-US" sz="1050" b="1" i="1">
                <a:solidFill>
                  <a:srgbClr val="0000C0"/>
                </a:solidFill>
                <a:latin typeface="Consolas"/>
              </a:rPr>
              <a:t>out</a:t>
            </a:r>
            <a:r>
              <a:rPr lang="en-US" sz="1050" b="1" i="1">
                <a:solidFill>
                  <a:srgbClr val="000000"/>
                </a:solidFill>
                <a:latin typeface="Consolas"/>
              </a:rPr>
              <a:t>.print((</a:t>
            </a:r>
            <a:r>
              <a:rPr lang="en-US" sz="1050" b="1" i="1">
                <a:solidFill>
                  <a:srgbClr val="7F0055"/>
                </a:solidFill>
                <a:latin typeface="Consolas"/>
              </a:rPr>
              <a:t>char</a:t>
            </a:r>
            <a:r>
              <a:rPr lang="en-US" sz="1050" b="1" i="1">
                <a:solidFill>
                  <a:srgbClr val="000000"/>
                </a:solidFill>
                <a:latin typeface="Consolas"/>
              </a:rPr>
              <a:t>) </a:t>
            </a:r>
            <a:r>
              <a:rPr lang="en-US" sz="1050" b="1" i="1">
                <a:solidFill>
                  <a:srgbClr val="6A3E3E"/>
                </a:solidFill>
                <a:latin typeface="Consolas"/>
              </a:rPr>
              <a:t>c</a:t>
            </a:r>
            <a:r>
              <a:rPr lang="en-US" sz="1050" b="1" i="1">
                <a:solidFill>
                  <a:srgbClr val="000000"/>
                </a:solidFill>
                <a:latin typeface="Consolas"/>
              </a:rPr>
              <a:t>[</a:t>
            </a:r>
            <a:r>
              <a:rPr lang="en-US" sz="1050" b="1" i="1">
                <a:solidFill>
                  <a:srgbClr val="6A3E3E"/>
                </a:solidFill>
                <a:latin typeface="Consolas"/>
              </a:rPr>
              <a:t>i</a:t>
            </a:r>
            <a:r>
              <a:rPr lang="en-US" sz="1050" b="1" i="1">
                <a:solidFill>
                  <a:srgbClr val="000000"/>
                </a:solidFill>
                <a:latin typeface="Consolas"/>
              </a:rPr>
              <a:t>]);</a:t>
            </a:r>
          </a:p>
          <a:p>
            <a:r>
              <a:rPr lang="en-US" sz="1050">
                <a:solidFill>
                  <a:srgbClr val="000000"/>
                </a:solidFill>
                <a:latin typeface="Consolas"/>
              </a:rPr>
              <a:t>    </a:t>
            </a:r>
            <a:r>
              <a:rPr lang="en-US" sz="1050" smtClean="0">
                <a:solidFill>
                  <a:srgbClr val="000000"/>
                </a:solidFill>
                <a:latin typeface="Consolas"/>
              </a:rPr>
              <a:t>}</a:t>
            </a:r>
            <a:endParaRPr lang="en-US" sz="1050">
              <a:latin typeface="Consolas"/>
            </a:endParaRPr>
          </a:p>
          <a:p>
            <a:endParaRPr lang="en-US" sz="1050" smtClean="0">
              <a:solidFill>
                <a:srgbClr val="000000"/>
              </a:solidFill>
              <a:latin typeface="Consolas"/>
            </a:endParaRPr>
          </a:p>
          <a:p>
            <a:r>
              <a:rPr lang="en-US" sz="1050" smtClean="0">
                <a:solidFill>
                  <a:srgbClr val="000000"/>
                </a:solidFill>
                <a:latin typeface="Consolas"/>
              </a:rPr>
              <a:t>    </a:t>
            </a:r>
            <a:r>
              <a:rPr lang="en-US" sz="1050">
                <a:solidFill>
                  <a:srgbClr val="000000"/>
                </a:solidFill>
                <a:latin typeface="Consolas"/>
              </a:rPr>
              <a:t>System.</a:t>
            </a:r>
            <a:r>
              <a:rPr lang="en-US" sz="1050" b="1" i="1">
                <a:solidFill>
                  <a:srgbClr val="0000C0"/>
                </a:solidFill>
                <a:latin typeface="Consolas"/>
              </a:rPr>
              <a:t>out</a:t>
            </a:r>
            <a:r>
              <a:rPr lang="en-US" sz="1050" b="1" i="1">
                <a:solidFill>
                  <a:srgbClr val="000000"/>
                </a:solidFill>
                <a:latin typeface="Consolas"/>
              </a:rPr>
              <a:t>.println();</a:t>
            </a:r>
          </a:p>
          <a:p>
            <a:r>
              <a:rPr lang="en-US" sz="1050">
                <a:solidFill>
                  <a:srgbClr val="000000"/>
                </a:solidFill>
                <a:latin typeface="Consolas"/>
              </a:rPr>
              <a:t>    System.</a:t>
            </a:r>
            <a:r>
              <a:rPr lang="en-US" sz="1050" b="1" i="1">
                <a:solidFill>
                  <a:srgbClr val="0000C0"/>
                </a:solidFill>
                <a:latin typeface="Consolas"/>
              </a:rPr>
              <a:t>out</a:t>
            </a:r>
            <a:r>
              <a:rPr lang="en-US" sz="1050" b="1" i="1">
                <a:solidFill>
                  <a:srgbClr val="000000"/>
                </a:solidFill>
                <a:latin typeface="Consolas"/>
              </a:rPr>
              <a:t>.println(</a:t>
            </a:r>
            <a:r>
              <a:rPr lang="en-US" sz="1050" b="1" i="1">
                <a:solidFill>
                  <a:srgbClr val="6A3E3E"/>
                </a:solidFill>
                <a:latin typeface="Consolas"/>
              </a:rPr>
              <a:t>oit</a:t>
            </a:r>
            <a:r>
              <a:rPr lang="en-US" sz="1050" b="1" i="1">
                <a:solidFill>
                  <a:srgbClr val="000000"/>
                </a:solidFill>
                <a:latin typeface="Consolas"/>
              </a:rPr>
              <a:t>.readDouble());</a:t>
            </a:r>
          </a:p>
          <a:p>
            <a:r>
              <a:rPr lang="nn-NO" sz="1050" smtClean="0">
                <a:solidFill>
                  <a:srgbClr val="000000"/>
                </a:solidFill>
                <a:latin typeface="Consolas"/>
              </a:rPr>
              <a:t>    </a:t>
            </a:r>
            <a:r>
              <a:rPr lang="nn-NO" sz="1050" b="1">
                <a:solidFill>
                  <a:srgbClr val="7F0055"/>
                </a:solidFill>
                <a:latin typeface="Consolas"/>
              </a:rPr>
              <a:t>for</a:t>
            </a:r>
            <a:r>
              <a:rPr lang="nn-NO" sz="1050" b="1">
                <a:solidFill>
                  <a:srgbClr val="000000"/>
                </a:solidFill>
                <a:latin typeface="Consolas"/>
              </a:rPr>
              <a:t> (</a:t>
            </a:r>
            <a:r>
              <a:rPr lang="nn-NO" sz="1050" b="1">
                <a:solidFill>
                  <a:srgbClr val="7F0055"/>
                </a:solidFill>
                <a:latin typeface="Consolas"/>
              </a:rPr>
              <a:t>int</a:t>
            </a:r>
            <a:r>
              <a:rPr lang="nn-NO" sz="1050" b="1">
                <a:solidFill>
                  <a:srgbClr val="000000"/>
                </a:solidFill>
                <a:latin typeface="Consolas"/>
              </a:rPr>
              <a:t> </a:t>
            </a:r>
            <a:r>
              <a:rPr lang="nn-NO" sz="1050" b="1">
                <a:solidFill>
                  <a:srgbClr val="6A3E3E"/>
                </a:solidFill>
                <a:latin typeface="Consolas"/>
              </a:rPr>
              <a:t>i</a:t>
            </a:r>
            <a:r>
              <a:rPr lang="nn-NO" sz="1050" b="1">
                <a:solidFill>
                  <a:srgbClr val="000000"/>
                </a:solidFill>
                <a:latin typeface="Consolas"/>
              </a:rPr>
              <a:t> = 0; </a:t>
            </a:r>
            <a:r>
              <a:rPr lang="nn-NO" sz="1050" b="1">
                <a:solidFill>
                  <a:srgbClr val="6A3E3E"/>
                </a:solidFill>
                <a:latin typeface="Consolas"/>
              </a:rPr>
              <a:t>i</a:t>
            </a:r>
            <a:r>
              <a:rPr lang="nn-NO" sz="1050" b="1">
                <a:solidFill>
                  <a:srgbClr val="000000"/>
                </a:solidFill>
                <a:latin typeface="Consolas"/>
              </a:rPr>
              <a:t> &lt; 13; </a:t>
            </a:r>
            <a:r>
              <a:rPr lang="nn-NO" sz="1050" b="1">
                <a:solidFill>
                  <a:srgbClr val="6A3E3E"/>
                </a:solidFill>
                <a:latin typeface="Consolas"/>
              </a:rPr>
              <a:t>i</a:t>
            </a:r>
            <a:r>
              <a:rPr lang="nn-NO" sz="1050" b="1">
                <a:solidFill>
                  <a:srgbClr val="000000"/>
                </a:solidFill>
                <a:latin typeface="Consolas"/>
              </a:rPr>
              <a:t>++) {</a:t>
            </a:r>
          </a:p>
          <a:p>
            <a:r>
              <a:rPr lang="en-US" sz="1050">
                <a:solidFill>
                  <a:srgbClr val="000000"/>
                </a:solidFill>
                <a:latin typeface="Consolas"/>
              </a:rPr>
              <a:t>      System.</a:t>
            </a:r>
            <a:r>
              <a:rPr lang="en-US" sz="1050" b="1" i="1">
                <a:solidFill>
                  <a:srgbClr val="0000C0"/>
                </a:solidFill>
                <a:latin typeface="Consolas"/>
              </a:rPr>
              <a:t>out</a:t>
            </a:r>
            <a:r>
              <a:rPr lang="en-US" sz="1050" b="1" i="1">
                <a:solidFill>
                  <a:srgbClr val="000000"/>
                </a:solidFill>
                <a:latin typeface="Consolas"/>
              </a:rPr>
              <a:t>.print(</a:t>
            </a:r>
            <a:r>
              <a:rPr lang="en-US" sz="1050" b="1" i="1">
                <a:solidFill>
                  <a:srgbClr val="6A3E3E"/>
                </a:solidFill>
                <a:latin typeface="Consolas"/>
              </a:rPr>
              <a:t>oit</a:t>
            </a:r>
            <a:r>
              <a:rPr lang="en-US" sz="1050" b="1" i="1">
                <a:solidFill>
                  <a:srgbClr val="000000"/>
                </a:solidFill>
                <a:latin typeface="Consolas"/>
              </a:rPr>
              <a:t>.readChar());</a:t>
            </a:r>
          </a:p>
          <a:p>
            <a:r>
              <a:rPr lang="en-US" sz="1050">
                <a:solidFill>
                  <a:srgbClr val="000000"/>
                </a:solidFill>
                <a:latin typeface="Consolas"/>
              </a:rPr>
              <a:t>    </a:t>
            </a:r>
            <a:r>
              <a:rPr lang="en-US" sz="1050" smtClean="0">
                <a:solidFill>
                  <a:srgbClr val="000000"/>
                </a:solidFill>
                <a:latin typeface="Consolas"/>
              </a:rPr>
              <a:t>}</a:t>
            </a:r>
            <a:endParaRPr lang="en-US" sz="1050">
              <a:latin typeface="Consolas"/>
            </a:endParaRPr>
          </a:p>
          <a:p>
            <a:r>
              <a:rPr lang="en-US" sz="1050">
                <a:solidFill>
                  <a:srgbClr val="000000"/>
                </a:solidFill>
                <a:latin typeface="Consolas"/>
              </a:rPr>
              <a:t>    System.</a:t>
            </a:r>
            <a:r>
              <a:rPr lang="en-US" sz="1050" b="1" i="1">
                <a:solidFill>
                  <a:srgbClr val="0000C0"/>
                </a:solidFill>
                <a:latin typeface="Consolas"/>
              </a:rPr>
              <a:t>out</a:t>
            </a:r>
            <a:r>
              <a:rPr lang="en-US" sz="1050" b="1" i="1">
                <a:solidFill>
                  <a:srgbClr val="000000"/>
                </a:solidFill>
                <a:latin typeface="Consolas"/>
              </a:rPr>
              <a:t>.println();</a:t>
            </a:r>
          </a:p>
          <a:p>
            <a:r>
              <a:rPr lang="en-US" sz="1050">
                <a:solidFill>
                  <a:srgbClr val="000000"/>
                </a:solidFill>
                <a:latin typeface="Consolas"/>
              </a:rPr>
              <a:t>    System.</a:t>
            </a:r>
            <a:r>
              <a:rPr lang="en-US" sz="1050" b="1" i="1">
                <a:solidFill>
                  <a:srgbClr val="0000C0"/>
                </a:solidFill>
                <a:latin typeface="Consolas"/>
              </a:rPr>
              <a:t>out</a:t>
            </a:r>
            <a:r>
              <a:rPr lang="en-US" sz="1050" b="1" i="1">
                <a:solidFill>
                  <a:srgbClr val="000000"/>
                </a:solidFill>
                <a:latin typeface="Consolas"/>
              </a:rPr>
              <a:t>.println(</a:t>
            </a:r>
            <a:r>
              <a:rPr lang="en-US" sz="1050" b="1" i="1">
                <a:solidFill>
                  <a:srgbClr val="6A3E3E"/>
                </a:solidFill>
                <a:latin typeface="Consolas"/>
              </a:rPr>
              <a:t>oit</a:t>
            </a:r>
            <a:r>
              <a:rPr lang="en-US" sz="1050" b="1" i="1">
                <a:solidFill>
                  <a:srgbClr val="000000"/>
                </a:solidFill>
                <a:latin typeface="Consolas"/>
              </a:rPr>
              <a:t>.readShort());</a:t>
            </a:r>
          </a:p>
          <a:p>
            <a:r>
              <a:rPr lang="en-US" sz="1050">
                <a:solidFill>
                  <a:srgbClr val="000000"/>
                </a:solidFill>
                <a:latin typeface="Consolas"/>
              </a:rPr>
              <a:t>    </a:t>
            </a:r>
            <a:r>
              <a:rPr lang="en-US" sz="1050">
                <a:solidFill>
                  <a:srgbClr val="6A3E3E"/>
                </a:solidFill>
                <a:latin typeface="Consolas"/>
              </a:rPr>
              <a:t>oit</a:t>
            </a:r>
            <a:r>
              <a:rPr lang="en-US" sz="1050">
                <a:solidFill>
                  <a:srgbClr val="000000"/>
                </a:solidFill>
                <a:latin typeface="Consolas"/>
              </a:rPr>
              <a:t>.readFully(</a:t>
            </a:r>
            <a:r>
              <a:rPr lang="en-US" sz="1050">
                <a:solidFill>
                  <a:srgbClr val="6A3E3E"/>
                </a:solidFill>
                <a:latin typeface="Consolas"/>
              </a:rPr>
              <a:t>be</a:t>
            </a:r>
            <a:r>
              <a:rPr lang="en-US" sz="1050">
                <a:solidFill>
                  <a:srgbClr val="000000"/>
                </a:solidFill>
                <a:latin typeface="Consolas"/>
              </a:rPr>
              <a:t>);</a:t>
            </a:r>
          </a:p>
          <a:p>
            <a:endParaRPr lang="en-US" sz="1050">
              <a:latin typeface="Consolas"/>
            </a:endParaRPr>
          </a:p>
          <a:p>
            <a:r>
              <a:rPr lang="nn-NO" sz="1050">
                <a:solidFill>
                  <a:srgbClr val="000000"/>
                </a:solidFill>
                <a:latin typeface="Consolas"/>
              </a:rPr>
              <a:t>    </a:t>
            </a:r>
            <a:r>
              <a:rPr lang="nn-NO" sz="1050" b="1">
                <a:solidFill>
                  <a:srgbClr val="7F0055"/>
                </a:solidFill>
                <a:latin typeface="Consolas"/>
              </a:rPr>
              <a:t>for</a:t>
            </a:r>
            <a:r>
              <a:rPr lang="nn-NO" sz="1050" b="1">
                <a:solidFill>
                  <a:srgbClr val="000000"/>
                </a:solidFill>
                <a:latin typeface="Consolas"/>
              </a:rPr>
              <a:t> (</a:t>
            </a:r>
            <a:r>
              <a:rPr lang="nn-NO" sz="1050" b="1">
                <a:solidFill>
                  <a:srgbClr val="7F0055"/>
                </a:solidFill>
                <a:latin typeface="Consolas"/>
              </a:rPr>
              <a:t>int</a:t>
            </a:r>
            <a:r>
              <a:rPr lang="nn-NO" sz="1050" b="1">
                <a:solidFill>
                  <a:srgbClr val="000000"/>
                </a:solidFill>
                <a:latin typeface="Consolas"/>
              </a:rPr>
              <a:t> </a:t>
            </a:r>
            <a:r>
              <a:rPr lang="nn-NO" sz="1050" b="1">
                <a:solidFill>
                  <a:srgbClr val="6A3E3E"/>
                </a:solidFill>
                <a:latin typeface="Consolas"/>
              </a:rPr>
              <a:t>i</a:t>
            </a:r>
            <a:r>
              <a:rPr lang="nn-NO" sz="1050" b="1">
                <a:solidFill>
                  <a:srgbClr val="000000"/>
                </a:solidFill>
                <a:latin typeface="Consolas"/>
              </a:rPr>
              <a:t> = 0; </a:t>
            </a:r>
            <a:r>
              <a:rPr lang="nn-NO" sz="1050" b="1">
                <a:solidFill>
                  <a:srgbClr val="6A3E3E"/>
                </a:solidFill>
                <a:latin typeface="Consolas"/>
              </a:rPr>
              <a:t>i</a:t>
            </a:r>
            <a:r>
              <a:rPr lang="nn-NO" sz="1050" b="1">
                <a:solidFill>
                  <a:srgbClr val="000000"/>
                </a:solidFill>
                <a:latin typeface="Consolas"/>
              </a:rPr>
              <a:t> &lt; 3; </a:t>
            </a:r>
            <a:r>
              <a:rPr lang="nn-NO" sz="1050" b="1">
                <a:solidFill>
                  <a:srgbClr val="6A3E3E"/>
                </a:solidFill>
                <a:latin typeface="Consolas"/>
              </a:rPr>
              <a:t>i</a:t>
            </a:r>
            <a:r>
              <a:rPr lang="nn-NO" sz="1050" b="1">
                <a:solidFill>
                  <a:srgbClr val="000000"/>
                </a:solidFill>
                <a:latin typeface="Consolas"/>
              </a:rPr>
              <a:t>++) {</a:t>
            </a:r>
          </a:p>
          <a:p>
            <a:r>
              <a:rPr lang="en-US" sz="1050">
                <a:solidFill>
                  <a:srgbClr val="000000"/>
                </a:solidFill>
                <a:latin typeface="Consolas"/>
              </a:rPr>
              <a:t>      System.</a:t>
            </a:r>
            <a:r>
              <a:rPr lang="en-US" sz="1050" b="1" i="1">
                <a:solidFill>
                  <a:srgbClr val="0000C0"/>
                </a:solidFill>
                <a:latin typeface="Consolas"/>
              </a:rPr>
              <a:t>out</a:t>
            </a:r>
            <a:r>
              <a:rPr lang="en-US" sz="1050" b="1" i="1">
                <a:solidFill>
                  <a:srgbClr val="000000"/>
                </a:solidFill>
                <a:latin typeface="Consolas"/>
              </a:rPr>
              <a:t>.print((</a:t>
            </a:r>
            <a:r>
              <a:rPr lang="en-US" sz="1050" b="1" i="1">
                <a:solidFill>
                  <a:srgbClr val="7F0055"/>
                </a:solidFill>
                <a:latin typeface="Consolas"/>
              </a:rPr>
              <a:t>char</a:t>
            </a:r>
            <a:r>
              <a:rPr lang="en-US" sz="1050" b="1" i="1">
                <a:solidFill>
                  <a:srgbClr val="000000"/>
                </a:solidFill>
                <a:latin typeface="Consolas"/>
              </a:rPr>
              <a:t>) </a:t>
            </a:r>
            <a:r>
              <a:rPr lang="en-US" sz="1050" b="1" i="1">
                <a:solidFill>
                  <a:srgbClr val="6A3E3E"/>
                </a:solidFill>
                <a:latin typeface="Consolas"/>
              </a:rPr>
              <a:t>be</a:t>
            </a:r>
            <a:r>
              <a:rPr lang="en-US" sz="1050" b="1" i="1">
                <a:solidFill>
                  <a:srgbClr val="000000"/>
                </a:solidFill>
                <a:latin typeface="Consolas"/>
              </a:rPr>
              <a:t>[</a:t>
            </a:r>
            <a:r>
              <a:rPr lang="en-US" sz="1050" b="1" i="1">
                <a:solidFill>
                  <a:srgbClr val="6A3E3E"/>
                </a:solidFill>
                <a:latin typeface="Consolas"/>
              </a:rPr>
              <a:t>i</a:t>
            </a:r>
            <a:r>
              <a:rPr lang="en-US" sz="1050" b="1" i="1">
                <a:solidFill>
                  <a:srgbClr val="000000"/>
                </a:solidFill>
                <a:latin typeface="Consolas"/>
              </a:rPr>
              <a:t>]);</a:t>
            </a:r>
          </a:p>
          <a:p>
            <a:r>
              <a:rPr lang="en-US" sz="1050">
                <a:solidFill>
                  <a:srgbClr val="000000"/>
                </a:solidFill>
                <a:latin typeface="Consolas"/>
              </a:rPr>
              <a:t>    }</a:t>
            </a:r>
          </a:p>
          <a:p>
            <a:r>
              <a:rPr lang="en-US" sz="1050">
                <a:solidFill>
                  <a:srgbClr val="000000"/>
                </a:solidFill>
                <a:latin typeface="Consolas"/>
              </a:rPr>
              <a:t>    </a:t>
            </a:r>
            <a:r>
              <a:rPr lang="en-US" sz="1050">
                <a:solidFill>
                  <a:srgbClr val="6A3E3E"/>
                </a:solidFill>
                <a:latin typeface="Consolas"/>
              </a:rPr>
              <a:t>oit</a:t>
            </a:r>
            <a:r>
              <a:rPr lang="en-US" sz="1050">
                <a:solidFill>
                  <a:srgbClr val="000000"/>
                </a:solidFill>
                <a:latin typeface="Consolas"/>
              </a:rPr>
              <a:t>.close();</a:t>
            </a:r>
          </a:p>
          <a:p>
            <a:r>
              <a:rPr lang="en-US" sz="1050">
                <a:solidFill>
                  <a:srgbClr val="000000"/>
                </a:solidFill>
                <a:latin typeface="Consolas"/>
              </a:rPr>
              <a:t>  }</a:t>
            </a:r>
          </a:p>
          <a:p>
            <a:r>
              <a:rPr lang="en-US" sz="1050">
                <a:solidFill>
                  <a:srgbClr val="000000"/>
                </a:solidFill>
                <a:latin typeface="Consolas"/>
              </a:rPr>
              <a:t>}</a:t>
            </a:r>
            <a:endParaRPr lang="en-US" sz="1050"/>
          </a:p>
        </p:txBody>
      </p:sp>
    </p:spTree>
    <p:extLst>
      <p:ext uri="{BB962C8B-B14F-4D97-AF65-F5344CB8AC3E}">
        <p14:creationId xmlns:p14="http://schemas.microsoft.com/office/powerpoint/2010/main" val="3998406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smtClean="0"/>
              <a:t>Example: write/read a user-defined class</a:t>
            </a:r>
            <a:endParaRPr lang="en-US" sz="2800"/>
          </a:p>
        </p:txBody>
      </p:sp>
      <p:sp>
        <p:nvSpPr>
          <p:cNvPr id="3" name="Content Placeholder 2"/>
          <p:cNvSpPr>
            <a:spLocks noGrp="1"/>
          </p:cNvSpPr>
          <p:nvPr>
            <p:ph idx="1"/>
          </p:nvPr>
        </p:nvSpPr>
        <p:spPr/>
        <p:txBody>
          <a:bodyPr>
            <a:normAutofit/>
          </a:bodyPr>
          <a:lstStyle/>
          <a:p>
            <a:pPr>
              <a:spcBef>
                <a:spcPts val="600"/>
              </a:spcBef>
            </a:pPr>
            <a:r>
              <a:rPr lang="en-GB" sz="1600"/>
              <a:t>For serializing the object, we call the </a:t>
            </a:r>
            <a:r>
              <a:rPr lang="en-GB" sz="1600" b="1"/>
              <a:t>writeObject()</a:t>
            </a:r>
            <a:r>
              <a:rPr lang="en-GB" sz="1600"/>
              <a:t> method </a:t>
            </a:r>
            <a:r>
              <a:rPr lang="en-GB" sz="1600" i="1"/>
              <a:t>ObjectOutputStream</a:t>
            </a:r>
            <a:r>
              <a:rPr lang="en-GB" sz="1600"/>
              <a:t>, and for deserialization we call the </a:t>
            </a:r>
            <a:r>
              <a:rPr lang="en-GB" sz="1600" b="1"/>
              <a:t>readObject()</a:t>
            </a:r>
            <a:r>
              <a:rPr lang="en-GB" sz="1600"/>
              <a:t> method of </a:t>
            </a:r>
            <a:r>
              <a:rPr lang="en-GB" sz="1600" i="1"/>
              <a:t>ObjectInputStream</a:t>
            </a:r>
            <a:r>
              <a:rPr lang="en-GB" sz="1600"/>
              <a:t> class.</a:t>
            </a:r>
            <a:endParaRPr lang="en-GB" sz="1600" smtClean="0"/>
          </a:p>
          <a:p>
            <a:pPr algn="just">
              <a:spcBef>
                <a:spcPts val="600"/>
              </a:spcBef>
            </a:pPr>
            <a:r>
              <a:rPr lang="en-GB" sz="1600" smtClean="0"/>
              <a:t>Create a class </a:t>
            </a:r>
            <a:r>
              <a:rPr lang="en-GB" sz="1600" b="1" smtClean="0"/>
              <a:t>Student</a:t>
            </a:r>
            <a:r>
              <a:rPr lang="en-GB" sz="1600"/>
              <a:t>: We must have to implement the </a:t>
            </a:r>
            <a:r>
              <a:rPr lang="en-GB" sz="1600">
                <a:solidFill>
                  <a:schemeClr val="tx2">
                    <a:lumMod val="60000"/>
                    <a:lumOff val="40000"/>
                  </a:schemeClr>
                </a:solidFill>
              </a:rPr>
              <a:t>Serializable</a:t>
            </a:r>
            <a:r>
              <a:rPr lang="en-GB" sz="1600"/>
              <a:t> interface for serializing the object.</a:t>
            </a:r>
            <a:endParaRPr lang="en-US" sz="16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23</a:t>
            </a:fld>
            <a:endParaRPr lang="en-US"/>
          </a:p>
        </p:txBody>
      </p:sp>
      <p:sp>
        <p:nvSpPr>
          <p:cNvPr id="6" name="Rectangle 5"/>
          <p:cNvSpPr/>
          <p:nvPr/>
        </p:nvSpPr>
        <p:spPr>
          <a:xfrm>
            <a:off x="3055384" y="1976938"/>
            <a:ext cx="5850076" cy="4308872"/>
          </a:xfrm>
          <a:prstGeom prst="rect">
            <a:avLst/>
          </a:prstGeom>
          <a:solidFill>
            <a:schemeClr val="bg1">
              <a:lumMod val="95000"/>
            </a:schemeClr>
          </a:solidFill>
        </p:spPr>
        <p:txBody>
          <a:bodyPr wrap="square">
            <a:spAutoFit/>
          </a:bodyPr>
          <a:lstStyle/>
          <a:p>
            <a:r>
              <a:rPr lang="en-US" sz="1100" b="1">
                <a:solidFill>
                  <a:srgbClr val="7F0055"/>
                </a:solidFill>
                <a:latin typeface="Consolas" panose="020B0609020204030204" pitchFamily="49" charset="0"/>
              </a:rPr>
              <a:t>public</a:t>
            </a:r>
            <a:r>
              <a:rPr lang="en-US" sz="1100" b="1">
                <a:solidFill>
                  <a:srgbClr val="000000"/>
                </a:solidFill>
                <a:latin typeface="Consolas" panose="020B0609020204030204" pitchFamily="49" charset="0"/>
              </a:rPr>
              <a:t> </a:t>
            </a:r>
            <a:r>
              <a:rPr lang="en-US" sz="1100" b="1">
                <a:solidFill>
                  <a:srgbClr val="7F0055"/>
                </a:solidFill>
                <a:latin typeface="Consolas" panose="020B0609020204030204" pitchFamily="49" charset="0"/>
              </a:rPr>
              <a:t>class</a:t>
            </a:r>
            <a:r>
              <a:rPr lang="en-US" sz="1100" b="1">
                <a:solidFill>
                  <a:srgbClr val="000000"/>
                </a:solidFill>
                <a:latin typeface="Consolas" panose="020B0609020204030204" pitchFamily="49" charset="0"/>
              </a:rPr>
              <a:t> Student </a:t>
            </a:r>
            <a:r>
              <a:rPr lang="en-US" sz="1100" b="1">
                <a:solidFill>
                  <a:srgbClr val="7F0055"/>
                </a:solidFill>
                <a:highlight>
                  <a:srgbClr val="E8F2FE"/>
                </a:highlight>
                <a:latin typeface="Consolas" panose="020B0609020204030204" pitchFamily="49" charset="0"/>
              </a:rPr>
              <a:t>implements</a:t>
            </a:r>
            <a:r>
              <a:rPr lang="en-US" sz="1100" b="1">
                <a:solidFill>
                  <a:srgbClr val="000000"/>
                </a:solidFill>
                <a:highlight>
                  <a:srgbClr val="E8F2FE"/>
                </a:highlight>
                <a:latin typeface="Consolas" panose="020B0609020204030204" pitchFamily="49" charset="0"/>
              </a:rPr>
              <a:t> </a:t>
            </a:r>
            <a:r>
              <a:rPr lang="en-US" sz="1100" b="1">
                <a:solidFill>
                  <a:srgbClr val="000000"/>
                </a:solidFill>
                <a:highlight>
                  <a:srgbClr val="D4D4D4"/>
                </a:highlight>
                <a:latin typeface="Consolas" panose="020B0609020204030204" pitchFamily="49" charset="0"/>
              </a:rPr>
              <a:t>Serializable </a:t>
            </a:r>
            <a:r>
              <a:rPr lang="en-US" sz="1100" b="1" smtClean="0">
                <a:solidFill>
                  <a:srgbClr val="000000"/>
                </a:solidFill>
                <a:latin typeface="Consolas" panose="020B0609020204030204" pitchFamily="49" charset="0"/>
              </a:rPr>
              <a:t>{</a:t>
            </a:r>
            <a:endParaRPr lang="en-US" sz="1100" b="1">
              <a:solidFill>
                <a:srgbClr val="000000"/>
              </a:solidFill>
              <a:latin typeface="Consolas" panose="020B0609020204030204" pitchFamily="49" charset="0"/>
            </a:endParaRP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private</a:t>
            </a:r>
            <a:r>
              <a:rPr lang="en-US" sz="1100" b="1">
                <a:solidFill>
                  <a:srgbClr val="000000"/>
                </a:solidFill>
                <a:latin typeface="Consolas" panose="020B0609020204030204" pitchFamily="49" charset="0"/>
              </a:rPr>
              <a:t> String </a:t>
            </a:r>
            <a:r>
              <a:rPr lang="en-US" sz="1100" b="1">
                <a:solidFill>
                  <a:srgbClr val="0000C0"/>
                </a:solidFill>
                <a:latin typeface="Consolas" panose="020B0609020204030204" pitchFamily="49" charset="0"/>
              </a:rPr>
              <a:t>ssn</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private</a:t>
            </a:r>
            <a:r>
              <a:rPr lang="en-US" sz="1100" b="1">
                <a:solidFill>
                  <a:srgbClr val="000000"/>
                </a:solidFill>
                <a:latin typeface="Consolas" panose="020B0609020204030204" pitchFamily="49" charset="0"/>
              </a:rPr>
              <a:t> String </a:t>
            </a:r>
            <a:r>
              <a:rPr lang="en-US" sz="1100" b="1">
                <a:solidFill>
                  <a:srgbClr val="0000C0"/>
                </a:solidFill>
                <a:latin typeface="Consolas" panose="020B0609020204030204" pitchFamily="49" charset="0"/>
              </a:rPr>
              <a:t>firstName</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private</a:t>
            </a:r>
            <a:r>
              <a:rPr lang="en-US" sz="1100" b="1">
                <a:solidFill>
                  <a:srgbClr val="000000"/>
                </a:solidFill>
                <a:latin typeface="Consolas" panose="020B0609020204030204" pitchFamily="49" charset="0"/>
              </a:rPr>
              <a:t> </a:t>
            </a:r>
            <a:r>
              <a:rPr lang="en-US" sz="1100" b="1">
                <a:solidFill>
                  <a:srgbClr val="7F0055"/>
                </a:solidFill>
                <a:latin typeface="Consolas" panose="020B0609020204030204" pitchFamily="49" charset="0"/>
              </a:rPr>
              <a:t>char</a:t>
            </a:r>
            <a:r>
              <a:rPr lang="en-US" sz="1100" b="1">
                <a:solidFill>
                  <a:srgbClr val="000000"/>
                </a:solidFill>
                <a:latin typeface="Consolas" panose="020B0609020204030204" pitchFamily="49" charset="0"/>
              </a:rPr>
              <a:t> </a:t>
            </a:r>
            <a:r>
              <a:rPr lang="en-US" sz="1100" b="1">
                <a:solidFill>
                  <a:srgbClr val="0000C0"/>
                </a:solidFill>
                <a:latin typeface="Consolas" panose="020B0609020204030204" pitchFamily="49" charset="0"/>
              </a:rPr>
              <a:t>mi</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private</a:t>
            </a:r>
            <a:r>
              <a:rPr lang="en-US" sz="1100" b="1">
                <a:solidFill>
                  <a:srgbClr val="000000"/>
                </a:solidFill>
                <a:latin typeface="Consolas" panose="020B0609020204030204" pitchFamily="49" charset="0"/>
              </a:rPr>
              <a:t> String </a:t>
            </a:r>
            <a:r>
              <a:rPr lang="en-US" sz="1100" b="1">
                <a:solidFill>
                  <a:srgbClr val="0000C0"/>
                </a:solidFill>
                <a:latin typeface="Consolas" panose="020B0609020204030204" pitchFamily="49" charset="0"/>
              </a:rPr>
              <a:t>lastName</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private</a:t>
            </a:r>
            <a:r>
              <a:rPr lang="en-US" sz="1100" b="1">
                <a:solidFill>
                  <a:srgbClr val="000000"/>
                </a:solidFill>
                <a:latin typeface="Consolas" panose="020B0609020204030204" pitchFamily="49" charset="0"/>
              </a:rPr>
              <a:t> LocalDate </a:t>
            </a:r>
            <a:r>
              <a:rPr lang="en-US" sz="1100" b="1">
                <a:solidFill>
                  <a:srgbClr val="0000C0"/>
                </a:solidFill>
                <a:latin typeface="Consolas" panose="020B0609020204030204" pitchFamily="49" charset="0"/>
              </a:rPr>
              <a:t>birthDate</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private</a:t>
            </a:r>
            <a:r>
              <a:rPr lang="en-US" sz="1100" b="1">
                <a:solidFill>
                  <a:srgbClr val="000000"/>
                </a:solidFill>
                <a:latin typeface="Consolas" panose="020B0609020204030204" pitchFamily="49" charset="0"/>
              </a:rPr>
              <a:t> String </a:t>
            </a:r>
            <a:r>
              <a:rPr lang="en-US" sz="1100" b="1">
                <a:solidFill>
                  <a:srgbClr val="0000C0"/>
                </a:solidFill>
                <a:latin typeface="Consolas" panose="020B0609020204030204" pitchFamily="49" charset="0"/>
              </a:rPr>
              <a:t>street</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private</a:t>
            </a:r>
            <a:r>
              <a:rPr lang="en-US" sz="1100" b="1">
                <a:solidFill>
                  <a:srgbClr val="000000"/>
                </a:solidFill>
                <a:latin typeface="Consolas" panose="020B0609020204030204" pitchFamily="49" charset="0"/>
              </a:rPr>
              <a:t> String </a:t>
            </a:r>
            <a:r>
              <a:rPr lang="en-US" sz="1100" b="1">
                <a:solidFill>
                  <a:srgbClr val="0000C0"/>
                </a:solidFill>
                <a:latin typeface="Consolas" panose="020B0609020204030204" pitchFamily="49" charset="0"/>
              </a:rPr>
              <a:t>phone</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private</a:t>
            </a:r>
            <a:r>
              <a:rPr lang="en-US" sz="1100" b="1">
                <a:solidFill>
                  <a:srgbClr val="000000"/>
                </a:solidFill>
                <a:latin typeface="Consolas" panose="020B0609020204030204" pitchFamily="49" charset="0"/>
              </a:rPr>
              <a:t> String </a:t>
            </a:r>
            <a:r>
              <a:rPr lang="en-US" sz="1100" b="1">
                <a:solidFill>
                  <a:srgbClr val="0000C0"/>
                </a:solidFill>
                <a:latin typeface="Consolas" panose="020B0609020204030204" pitchFamily="49" charset="0"/>
              </a:rPr>
              <a:t>zipCode</a:t>
            </a:r>
            <a:r>
              <a:rPr lang="en-US" sz="1100" b="1">
                <a:solidFill>
                  <a:srgbClr val="000000"/>
                </a:solidFill>
                <a:latin typeface="Consolas" panose="020B0609020204030204" pitchFamily="49" charset="0"/>
              </a:rPr>
              <a:t>;</a:t>
            </a:r>
          </a:p>
          <a:p>
            <a:endParaRPr lang="en-US" sz="400">
              <a:latin typeface="Consolas" panose="020B0609020204030204" pitchFamily="49" charset="0"/>
            </a:endParaRP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public</a:t>
            </a:r>
            <a:r>
              <a:rPr lang="en-US" sz="1100" b="1">
                <a:solidFill>
                  <a:srgbClr val="000000"/>
                </a:solidFill>
                <a:latin typeface="Consolas" panose="020B0609020204030204" pitchFamily="49" charset="0"/>
              </a:rPr>
              <a:t> Student() </a:t>
            </a:r>
            <a:r>
              <a:rPr lang="en-US" sz="1100" b="1" smtClean="0">
                <a:solidFill>
                  <a:srgbClr val="000000"/>
                </a:solidFill>
                <a:latin typeface="Consolas" panose="020B0609020204030204" pitchFamily="49" charset="0"/>
              </a:rPr>
              <a:t>{</a:t>
            </a:r>
            <a:endParaRPr lang="en-US" sz="1100">
              <a:latin typeface="Consolas" panose="020B0609020204030204" pitchFamily="49" charset="0"/>
            </a:endParaRPr>
          </a:p>
          <a:p>
            <a:r>
              <a:rPr lang="en-US" sz="1100">
                <a:solidFill>
                  <a:srgbClr val="000000"/>
                </a:solidFill>
                <a:latin typeface="Consolas" panose="020B0609020204030204" pitchFamily="49" charset="0"/>
              </a:rPr>
              <a:t>  }</a:t>
            </a:r>
          </a:p>
          <a:p>
            <a:endParaRPr lang="en-US" sz="400">
              <a:latin typeface="Consolas" panose="020B0609020204030204" pitchFamily="49" charset="0"/>
            </a:endParaRP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public</a:t>
            </a:r>
            <a:r>
              <a:rPr lang="en-US" sz="1100" b="1">
                <a:solidFill>
                  <a:srgbClr val="000000"/>
                </a:solidFill>
                <a:latin typeface="Consolas" panose="020B0609020204030204" pitchFamily="49" charset="0"/>
              </a:rPr>
              <a:t> Student(String </a:t>
            </a:r>
            <a:r>
              <a:rPr lang="en-US" sz="1100" b="1">
                <a:solidFill>
                  <a:srgbClr val="6A3E3E"/>
                </a:solidFill>
                <a:latin typeface="Consolas" panose="020B0609020204030204" pitchFamily="49" charset="0"/>
              </a:rPr>
              <a:t>ssn</a:t>
            </a:r>
            <a:r>
              <a:rPr lang="en-US" sz="1100" b="1">
                <a:solidFill>
                  <a:srgbClr val="000000"/>
                </a:solidFill>
                <a:latin typeface="Consolas" panose="020B0609020204030204" pitchFamily="49" charset="0"/>
              </a:rPr>
              <a:t>, String </a:t>
            </a:r>
            <a:r>
              <a:rPr lang="en-US" sz="1100" b="1">
                <a:solidFill>
                  <a:srgbClr val="6A3E3E"/>
                </a:solidFill>
                <a:latin typeface="Consolas" panose="020B0609020204030204" pitchFamily="49" charset="0"/>
              </a:rPr>
              <a:t>firstName</a:t>
            </a:r>
            <a:r>
              <a:rPr lang="en-US" sz="1100" b="1">
                <a:solidFill>
                  <a:srgbClr val="000000"/>
                </a:solidFill>
                <a:latin typeface="Consolas" panose="020B0609020204030204" pitchFamily="49" charset="0"/>
              </a:rPr>
              <a:t>, </a:t>
            </a:r>
            <a:r>
              <a:rPr lang="en-US" sz="1100" b="1">
                <a:solidFill>
                  <a:srgbClr val="7F0055"/>
                </a:solidFill>
                <a:latin typeface="Consolas" panose="020B0609020204030204" pitchFamily="49" charset="0"/>
              </a:rPr>
              <a:t>char</a:t>
            </a:r>
            <a:r>
              <a:rPr lang="en-US" sz="1100" b="1">
                <a:solidFill>
                  <a:srgbClr val="000000"/>
                </a:solidFill>
                <a:latin typeface="Consolas" panose="020B0609020204030204" pitchFamily="49" charset="0"/>
              </a:rPr>
              <a:t> </a:t>
            </a:r>
            <a:r>
              <a:rPr lang="en-US" sz="1100" b="1">
                <a:solidFill>
                  <a:srgbClr val="6A3E3E"/>
                </a:solidFill>
                <a:latin typeface="Consolas" panose="020B0609020204030204" pitchFamily="49" charset="0"/>
              </a:rPr>
              <a:t>mi</a:t>
            </a:r>
            <a:r>
              <a:rPr lang="en-US" sz="1100" b="1">
                <a:solidFill>
                  <a:srgbClr val="000000"/>
                </a:solidFill>
                <a:latin typeface="Consolas" panose="020B0609020204030204" pitchFamily="49" charset="0"/>
              </a:rPr>
              <a:t>, String </a:t>
            </a:r>
            <a:r>
              <a:rPr lang="en-US" sz="1100" b="1">
                <a:solidFill>
                  <a:srgbClr val="6A3E3E"/>
                </a:solidFill>
                <a:latin typeface="Consolas" panose="020B0609020204030204" pitchFamily="49" charset="0"/>
              </a:rPr>
              <a:t>lastName</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LocalDate </a:t>
            </a:r>
            <a:r>
              <a:rPr lang="en-US" sz="1100">
                <a:solidFill>
                  <a:srgbClr val="6A3E3E"/>
                </a:solidFill>
                <a:latin typeface="Consolas" panose="020B0609020204030204" pitchFamily="49" charset="0"/>
              </a:rPr>
              <a:t>birthDate</a:t>
            </a:r>
            <a:r>
              <a:rPr lang="en-US" sz="1100">
                <a:solidFill>
                  <a:srgbClr val="000000"/>
                </a:solidFill>
                <a:latin typeface="Consolas" panose="020B0609020204030204" pitchFamily="49" charset="0"/>
              </a:rPr>
              <a:t>, String </a:t>
            </a:r>
            <a:r>
              <a:rPr lang="en-US" sz="1100">
                <a:solidFill>
                  <a:srgbClr val="6A3E3E"/>
                </a:solidFill>
                <a:latin typeface="Consolas" panose="020B0609020204030204" pitchFamily="49" charset="0"/>
              </a:rPr>
              <a:t>street</a:t>
            </a:r>
            <a:r>
              <a:rPr lang="en-US" sz="1100">
                <a:solidFill>
                  <a:srgbClr val="000000"/>
                </a:solidFill>
                <a:latin typeface="Consolas" panose="020B0609020204030204" pitchFamily="49" charset="0"/>
              </a:rPr>
              <a:t>, String </a:t>
            </a:r>
            <a:r>
              <a:rPr lang="en-US" sz="1100">
                <a:solidFill>
                  <a:srgbClr val="6A3E3E"/>
                </a:solidFill>
                <a:latin typeface="Consolas" panose="020B0609020204030204" pitchFamily="49" charset="0"/>
              </a:rPr>
              <a:t>phone</a:t>
            </a:r>
            <a:r>
              <a:rPr lang="en-US" sz="1100">
                <a:solidFill>
                  <a:srgbClr val="000000"/>
                </a:solidFill>
                <a:latin typeface="Consolas" panose="020B0609020204030204" pitchFamily="49" charset="0"/>
              </a:rPr>
              <a:t>, String </a:t>
            </a:r>
            <a:r>
              <a:rPr lang="en-US" sz="1100">
                <a:solidFill>
                  <a:srgbClr val="6A3E3E"/>
                </a:solidFill>
                <a:latin typeface="Consolas" panose="020B0609020204030204" pitchFamily="49" charset="0"/>
              </a:rPr>
              <a:t>zipCode</a:t>
            </a:r>
            <a:r>
              <a:rPr lang="en-US" sz="1100">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super</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this</a:t>
            </a:r>
            <a:r>
              <a:rPr lang="en-US" sz="1100" b="1">
                <a:solidFill>
                  <a:srgbClr val="000000"/>
                </a:solidFill>
                <a:latin typeface="Consolas" panose="020B0609020204030204" pitchFamily="49" charset="0"/>
              </a:rPr>
              <a:t>.</a:t>
            </a:r>
            <a:r>
              <a:rPr lang="en-US" sz="1100" b="1">
                <a:solidFill>
                  <a:srgbClr val="0000C0"/>
                </a:solidFill>
                <a:latin typeface="Consolas" panose="020B0609020204030204" pitchFamily="49" charset="0"/>
              </a:rPr>
              <a:t>ssn</a:t>
            </a:r>
            <a:r>
              <a:rPr lang="en-US" sz="1100" b="1">
                <a:solidFill>
                  <a:srgbClr val="000000"/>
                </a:solidFill>
                <a:latin typeface="Consolas" panose="020B0609020204030204" pitchFamily="49" charset="0"/>
              </a:rPr>
              <a:t> = </a:t>
            </a:r>
            <a:r>
              <a:rPr lang="en-US" sz="1100" b="1">
                <a:solidFill>
                  <a:srgbClr val="6A3E3E"/>
                </a:solidFill>
                <a:latin typeface="Consolas" panose="020B0609020204030204" pitchFamily="49" charset="0"/>
              </a:rPr>
              <a:t>ssn</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this</a:t>
            </a:r>
            <a:r>
              <a:rPr lang="en-US" sz="1100" b="1">
                <a:solidFill>
                  <a:srgbClr val="000000"/>
                </a:solidFill>
                <a:latin typeface="Consolas" panose="020B0609020204030204" pitchFamily="49" charset="0"/>
              </a:rPr>
              <a:t>.</a:t>
            </a:r>
            <a:r>
              <a:rPr lang="en-US" sz="1100" b="1">
                <a:solidFill>
                  <a:srgbClr val="0000C0"/>
                </a:solidFill>
                <a:latin typeface="Consolas" panose="020B0609020204030204" pitchFamily="49" charset="0"/>
              </a:rPr>
              <a:t>firstName</a:t>
            </a:r>
            <a:r>
              <a:rPr lang="en-US" sz="1100" b="1">
                <a:solidFill>
                  <a:srgbClr val="000000"/>
                </a:solidFill>
                <a:latin typeface="Consolas" panose="020B0609020204030204" pitchFamily="49" charset="0"/>
              </a:rPr>
              <a:t> = </a:t>
            </a:r>
            <a:r>
              <a:rPr lang="en-US" sz="1100" b="1">
                <a:solidFill>
                  <a:srgbClr val="6A3E3E"/>
                </a:solidFill>
                <a:latin typeface="Consolas" panose="020B0609020204030204" pitchFamily="49" charset="0"/>
              </a:rPr>
              <a:t>firstName</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this</a:t>
            </a:r>
            <a:r>
              <a:rPr lang="en-US" sz="1100" b="1">
                <a:solidFill>
                  <a:srgbClr val="000000"/>
                </a:solidFill>
                <a:latin typeface="Consolas" panose="020B0609020204030204" pitchFamily="49" charset="0"/>
              </a:rPr>
              <a:t>.</a:t>
            </a:r>
            <a:r>
              <a:rPr lang="en-US" sz="1100" b="1">
                <a:solidFill>
                  <a:srgbClr val="0000C0"/>
                </a:solidFill>
                <a:latin typeface="Consolas" panose="020B0609020204030204" pitchFamily="49" charset="0"/>
              </a:rPr>
              <a:t>mi</a:t>
            </a:r>
            <a:r>
              <a:rPr lang="en-US" sz="1100" b="1">
                <a:solidFill>
                  <a:srgbClr val="000000"/>
                </a:solidFill>
                <a:latin typeface="Consolas" panose="020B0609020204030204" pitchFamily="49" charset="0"/>
              </a:rPr>
              <a:t> = </a:t>
            </a:r>
            <a:r>
              <a:rPr lang="en-US" sz="1100" b="1">
                <a:solidFill>
                  <a:srgbClr val="6A3E3E"/>
                </a:solidFill>
                <a:latin typeface="Consolas" panose="020B0609020204030204" pitchFamily="49" charset="0"/>
              </a:rPr>
              <a:t>mi</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this</a:t>
            </a:r>
            <a:r>
              <a:rPr lang="en-US" sz="1100" b="1">
                <a:solidFill>
                  <a:srgbClr val="000000"/>
                </a:solidFill>
                <a:latin typeface="Consolas" panose="020B0609020204030204" pitchFamily="49" charset="0"/>
              </a:rPr>
              <a:t>.</a:t>
            </a:r>
            <a:r>
              <a:rPr lang="en-US" sz="1100" b="1">
                <a:solidFill>
                  <a:srgbClr val="0000C0"/>
                </a:solidFill>
                <a:latin typeface="Consolas" panose="020B0609020204030204" pitchFamily="49" charset="0"/>
              </a:rPr>
              <a:t>lastName</a:t>
            </a:r>
            <a:r>
              <a:rPr lang="en-US" sz="1100" b="1">
                <a:solidFill>
                  <a:srgbClr val="000000"/>
                </a:solidFill>
                <a:latin typeface="Consolas" panose="020B0609020204030204" pitchFamily="49" charset="0"/>
              </a:rPr>
              <a:t> = </a:t>
            </a:r>
            <a:r>
              <a:rPr lang="en-US" sz="1100" b="1">
                <a:solidFill>
                  <a:srgbClr val="6A3E3E"/>
                </a:solidFill>
                <a:latin typeface="Consolas" panose="020B0609020204030204" pitchFamily="49" charset="0"/>
              </a:rPr>
              <a:t>lastName</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this</a:t>
            </a:r>
            <a:r>
              <a:rPr lang="en-US" sz="1100" b="1">
                <a:solidFill>
                  <a:srgbClr val="000000"/>
                </a:solidFill>
                <a:latin typeface="Consolas" panose="020B0609020204030204" pitchFamily="49" charset="0"/>
              </a:rPr>
              <a:t>.</a:t>
            </a:r>
            <a:r>
              <a:rPr lang="en-US" sz="1100" b="1">
                <a:solidFill>
                  <a:srgbClr val="0000C0"/>
                </a:solidFill>
                <a:latin typeface="Consolas" panose="020B0609020204030204" pitchFamily="49" charset="0"/>
              </a:rPr>
              <a:t>birthDate</a:t>
            </a:r>
            <a:r>
              <a:rPr lang="en-US" sz="1100" b="1">
                <a:solidFill>
                  <a:srgbClr val="000000"/>
                </a:solidFill>
                <a:latin typeface="Consolas" panose="020B0609020204030204" pitchFamily="49" charset="0"/>
              </a:rPr>
              <a:t> = </a:t>
            </a:r>
            <a:r>
              <a:rPr lang="en-US" sz="1100" b="1">
                <a:solidFill>
                  <a:srgbClr val="6A3E3E"/>
                </a:solidFill>
                <a:latin typeface="Consolas" panose="020B0609020204030204" pitchFamily="49" charset="0"/>
              </a:rPr>
              <a:t>birthDate</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this</a:t>
            </a:r>
            <a:r>
              <a:rPr lang="en-US" sz="1100" b="1">
                <a:solidFill>
                  <a:srgbClr val="000000"/>
                </a:solidFill>
                <a:latin typeface="Consolas" panose="020B0609020204030204" pitchFamily="49" charset="0"/>
              </a:rPr>
              <a:t>.</a:t>
            </a:r>
            <a:r>
              <a:rPr lang="en-US" sz="1100" b="1">
                <a:solidFill>
                  <a:srgbClr val="0000C0"/>
                </a:solidFill>
                <a:latin typeface="Consolas" panose="020B0609020204030204" pitchFamily="49" charset="0"/>
              </a:rPr>
              <a:t>street</a:t>
            </a:r>
            <a:r>
              <a:rPr lang="en-US" sz="1100" b="1">
                <a:solidFill>
                  <a:srgbClr val="000000"/>
                </a:solidFill>
                <a:latin typeface="Consolas" panose="020B0609020204030204" pitchFamily="49" charset="0"/>
              </a:rPr>
              <a:t> = </a:t>
            </a:r>
            <a:r>
              <a:rPr lang="en-US" sz="1100" b="1">
                <a:solidFill>
                  <a:srgbClr val="6A3E3E"/>
                </a:solidFill>
                <a:latin typeface="Consolas" panose="020B0609020204030204" pitchFamily="49" charset="0"/>
              </a:rPr>
              <a:t>street</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this</a:t>
            </a:r>
            <a:r>
              <a:rPr lang="en-US" sz="1100" b="1">
                <a:solidFill>
                  <a:srgbClr val="000000"/>
                </a:solidFill>
                <a:latin typeface="Consolas" panose="020B0609020204030204" pitchFamily="49" charset="0"/>
              </a:rPr>
              <a:t>.</a:t>
            </a:r>
            <a:r>
              <a:rPr lang="en-US" sz="1100" b="1">
                <a:solidFill>
                  <a:srgbClr val="0000C0"/>
                </a:solidFill>
                <a:latin typeface="Consolas" panose="020B0609020204030204" pitchFamily="49" charset="0"/>
              </a:rPr>
              <a:t>phone</a:t>
            </a:r>
            <a:r>
              <a:rPr lang="en-US" sz="1100" b="1">
                <a:solidFill>
                  <a:srgbClr val="000000"/>
                </a:solidFill>
                <a:latin typeface="Consolas" panose="020B0609020204030204" pitchFamily="49" charset="0"/>
              </a:rPr>
              <a:t> = </a:t>
            </a:r>
            <a:r>
              <a:rPr lang="en-US" sz="1100" b="1">
                <a:solidFill>
                  <a:srgbClr val="6A3E3E"/>
                </a:solidFill>
                <a:latin typeface="Consolas" panose="020B0609020204030204" pitchFamily="49" charset="0"/>
              </a:rPr>
              <a:t>phone</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this</a:t>
            </a:r>
            <a:r>
              <a:rPr lang="en-US" sz="1100" b="1">
                <a:solidFill>
                  <a:srgbClr val="000000"/>
                </a:solidFill>
                <a:latin typeface="Consolas" panose="020B0609020204030204" pitchFamily="49" charset="0"/>
              </a:rPr>
              <a:t>.</a:t>
            </a:r>
            <a:r>
              <a:rPr lang="en-US" sz="1100" b="1">
                <a:solidFill>
                  <a:srgbClr val="0000C0"/>
                </a:solidFill>
                <a:latin typeface="Consolas" panose="020B0609020204030204" pitchFamily="49" charset="0"/>
              </a:rPr>
              <a:t>zipCode</a:t>
            </a:r>
            <a:r>
              <a:rPr lang="en-US" sz="1100" b="1">
                <a:solidFill>
                  <a:srgbClr val="000000"/>
                </a:solidFill>
                <a:latin typeface="Consolas" panose="020B0609020204030204" pitchFamily="49" charset="0"/>
              </a:rPr>
              <a:t> = </a:t>
            </a:r>
            <a:r>
              <a:rPr lang="en-US" sz="1100" b="1">
                <a:solidFill>
                  <a:srgbClr val="6A3E3E"/>
                </a:solidFill>
                <a:latin typeface="Consolas" panose="020B0609020204030204" pitchFamily="49" charset="0"/>
              </a:rPr>
              <a:t>zipCode</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smtClean="0">
                <a:solidFill>
                  <a:srgbClr val="000000"/>
                </a:solidFill>
                <a:latin typeface="Consolas" panose="020B0609020204030204" pitchFamily="49" charset="0"/>
              </a:rPr>
              <a:t>}</a:t>
            </a:r>
            <a:endParaRPr lang="en-US" sz="1100">
              <a:solidFill>
                <a:srgbClr val="000000"/>
              </a:solidFill>
              <a:latin typeface="Consolas" panose="020B0609020204030204" pitchFamily="49" charset="0"/>
            </a:endParaRPr>
          </a:p>
          <a:p>
            <a:r>
              <a:rPr lang="en-US" sz="1100">
                <a:solidFill>
                  <a:srgbClr val="000000"/>
                </a:solidFill>
                <a:latin typeface="Consolas" panose="020B0609020204030204" pitchFamily="49" charset="0"/>
              </a:rPr>
              <a:t>  </a:t>
            </a:r>
            <a:r>
              <a:rPr lang="en-US" sz="1100">
                <a:solidFill>
                  <a:srgbClr val="3F7F5F"/>
                </a:solidFill>
                <a:latin typeface="Consolas" panose="020B0609020204030204" pitchFamily="49" charset="0"/>
              </a:rPr>
              <a:t>//getter, setter methods</a:t>
            </a:r>
            <a:endParaRPr lang="en-US" sz="1100"/>
          </a:p>
        </p:txBody>
      </p:sp>
      <p:pic>
        <p:nvPicPr>
          <p:cNvPr id="5122" name="Picture 2" descr="java serial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274" y="1976938"/>
            <a:ext cx="2450248" cy="2227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6334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a:t>Example: write/read a user-defined class</a:t>
            </a:r>
            <a:endParaRPr lang="en-US" sz="2800"/>
          </a:p>
        </p:txBody>
      </p:sp>
      <p:sp>
        <p:nvSpPr>
          <p:cNvPr id="3" name="Content Placeholder 2"/>
          <p:cNvSpPr>
            <a:spLocks noGrp="1"/>
          </p:cNvSpPr>
          <p:nvPr>
            <p:ph idx="1"/>
          </p:nvPr>
        </p:nvSpPr>
        <p:spPr/>
        <p:txBody>
          <a:bodyPr>
            <a:normAutofit/>
          </a:bodyPr>
          <a:lstStyle/>
          <a:p>
            <a:r>
              <a:rPr lang="en-GB" sz="2000" smtClean="0"/>
              <a:t>Create a class </a:t>
            </a:r>
            <a:r>
              <a:rPr lang="en-GB" sz="2000" b="1" smtClean="0"/>
              <a:t>StudentService</a:t>
            </a:r>
            <a:r>
              <a:rPr lang="en-GB" sz="2000" smtClean="0"/>
              <a:t>:</a:t>
            </a:r>
            <a:endParaRPr lang="en-US" sz="20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24</a:t>
            </a:fld>
            <a:endParaRPr lang="en-US"/>
          </a:p>
        </p:txBody>
      </p:sp>
      <p:sp>
        <p:nvSpPr>
          <p:cNvPr id="6" name="Rectangle 5"/>
          <p:cNvSpPr/>
          <p:nvPr/>
        </p:nvSpPr>
        <p:spPr>
          <a:xfrm>
            <a:off x="436581" y="1293222"/>
            <a:ext cx="8223709" cy="4185761"/>
          </a:xfrm>
          <a:prstGeom prst="rect">
            <a:avLst/>
          </a:prstGeom>
          <a:solidFill>
            <a:schemeClr val="bg1">
              <a:lumMod val="95000"/>
            </a:schemeClr>
          </a:solidFill>
        </p:spPr>
        <p:txBody>
          <a:bodyPr wrap="square">
            <a:spAutoFit/>
          </a:bodyPr>
          <a:lstStyle/>
          <a:p>
            <a:r>
              <a:rPr lang="en-US" sz="1400" b="1">
                <a:solidFill>
                  <a:srgbClr val="7F0055"/>
                </a:solidFill>
                <a:latin typeface="Consolas" panose="020B0609020204030204" pitchFamily="49" charset="0"/>
              </a:rPr>
              <a:t>public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class</a:t>
            </a:r>
            <a:r>
              <a:rPr lang="en-US" sz="1400" b="1">
                <a:solidFill>
                  <a:srgbClr val="000000"/>
                </a:solidFill>
                <a:latin typeface="Consolas" panose="020B0609020204030204" pitchFamily="49" charset="0"/>
              </a:rPr>
              <a:t> StudentService {</a:t>
            </a:r>
          </a:p>
          <a:p>
            <a:endParaRPr lang="en-US" sz="1400">
              <a:latin typeface="Consolas" panose="020B0609020204030204" pitchFamily="49" charset="0"/>
            </a:endParaRP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public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boolean</a:t>
            </a:r>
            <a:r>
              <a:rPr lang="en-US" sz="1400" b="1">
                <a:solidFill>
                  <a:srgbClr val="000000"/>
                </a:solidFill>
                <a:latin typeface="Consolas" panose="020B0609020204030204" pitchFamily="49" charset="0"/>
              </a:rPr>
              <a:t> write(Student </a:t>
            </a:r>
            <a:r>
              <a:rPr lang="en-US" sz="1400" b="1">
                <a:solidFill>
                  <a:srgbClr val="6A3E3E"/>
                </a:solidFill>
                <a:latin typeface="Consolas" panose="020B0609020204030204" pitchFamily="49" charset="0"/>
              </a:rPr>
              <a:t>student</a:t>
            </a:r>
            <a:r>
              <a:rPr lang="en-US" sz="1400" b="1" smtClean="0">
                <a:solidFill>
                  <a:srgbClr val="000000"/>
                </a:solidFill>
                <a:latin typeface="Consolas" panose="020B0609020204030204" pitchFamily="49" charset="0"/>
              </a:rPr>
              <a:t>) </a:t>
            </a:r>
          </a:p>
          <a:p>
            <a:r>
              <a:rPr lang="en-US" sz="1400" b="1">
                <a:solidFill>
                  <a:srgbClr val="000000"/>
                </a:solidFill>
                <a:latin typeface="Consolas" panose="020B0609020204030204" pitchFamily="49" charset="0"/>
              </a:rPr>
              <a:t>	</a:t>
            </a:r>
            <a:r>
              <a:rPr lang="en-US" sz="1400" b="1" smtClean="0">
                <a:solidFill>
                  <a:srgbClr val="000000"/>
                </a:solidFill>
                <a:latin typeface="Consolas" panose="020B0609020204030204" pitchFamily="49" charset="0"/>
              </a:rPr>
              <a:t>		</a:t>
            </a:r>
            <a:r>
              <a:rPr lang="en-US" sz="1400" b="1" smtClean="0">
                <a:solidFill>
                  <a:srgbClr val="7F0055"/>
                </a:solidFill>
                <a:latin typeface="Consolas" panose="020B0609020204030204" pitchFamily="49" charset="0"/>
              </a:rPr>
              <a:t>throws</a:t>
            </a:r>
            <a:r>
              <a:rPr lang="en-US" sz="1400" b="1" smtClean="0">
                <a:solidFill>
                  <a:srgbClr val="000000"/>
                </a:solidFill>
                <a:latin typeface="Consolas" panose="020B0609020204030204" pitchFamily="49" charset="0"/>
              </a:rPr>
              <a:t> </a:t>
            </a:r>
            <a:r>
              <a:rPr lang="en-US" sz="1400" b="1">
                <a:solidFill>
                  <a:srgbClr val="000000"/>
                </a:solidFill>
                <a:latin typeface="Consolas" panose="020B0609020204030204" pitchFamily="49" charset="0"/>
              </a:rPr>
              <a:t>FileNotFoundException, IOException </a:t>
            </a:r>
            <a:r>
              <a:rPr lang="en-US" sz="1400" b="1" smtClean="0">
                <a:solidFill>
                  <a:srgbClr val="000000"/>
                </a:solidFill>
                <a:latin typeface="Consolas" panose="020B0609020204030204" pitchFamily="49" charset="0"/>
              </a:rPr>
              <a:t>{</a:t>
            </a:r>
            <a:endParaRPr lang="en-US" sz="1400">
              <a:latin typeface="Consolas" panose="020B0609020204030204" pitchFamily="49" charset="0"/>
            </a:endParaRPr>
          </a:p>
          <a:p>
            <a:r>
              <a:rPr lang="en-GB" sz="1400">
                <a:solidFill>
                  <a:srgbClr val="000000"/>
                </a:solidFill>
                <a:latin typeface="Consolas" panose="020B0609020204030204" pitchFamily="49" charset="0"/>
              </a:rPr>
              <a:t>    </a:t>
            </a:r>
            <a:r>
              <a:rPr lang="en-GB" sz="1400" b="1">
                <a:solidFill>
                  <a:srgbClr val="7F0055"/>
                </a:solidFill>
                <a:latin typeface="Consolas" panose="020B0609020204030204" pitchFamily="49" charset="0"/>
              </a:rPr>
              <a:t>try</a:t>
            </a:r>
            <a:r>
              <a:rPr lang="en-GB" sz="1400" b="1">
                <a:solidFill>
                  <a:srgbClr val="000000"/>
                </a:solidFill>
                <a:latin typeface="Consolas" panose="020B0609020204030204" pitchFamily="49" charset="0"/>
              </a:rPr>
              <a:t> (ObjectOutputStream </a:t>
            </a:r>
            <a:r>
              <a:rPr lang="en-GB" sz="1400" b="1">
                <a:solidFill>
                  <a:srgbClr val="6A3E3E"/>
                </a:solidFill>
                <a:latin typeface="Consolas" panose="020B0609020204030204" pitchFamily="49" charset="0"/>
              </a:rPr>
              <a:t>oos</a:t>
            </a:r>
            <a:r>
              <a:rPr lang="en-GB" sz="1400" b="1">
                <a:solidFill>
                  <a:srgbClr val="000000"/>
                </a:solidFill>
                <a:latin typeface="Consolas" panose="020B0609020204030204" pitchFamily="49" charset="0"/>
              </a:rPr>
              <a:t> = </a:t>
            </a:r>
            <a:r>
              <a:rPr lang="en-GB" sz="1400" b="1" smtClean="0">
                <a:solidFill>
                  <a:srgbClr val="000000"/>
                </a:solidFill>
                <a:latin typeface="Consolas" panose="020B0609020204030204" pitchFamily="49" charset="0"/>
              </a:rPr>
              <a:t>	</a:t>
            </a:r>
            <a:r>
              <a:rPr lang="en-GB" sz="1400" b="1" smtClean="0">
                <a:solidFill>
                  <a:srgbClr val="7F0055"/>
                </a:solidFill>
                <a:latin typeface="Consolas" panose="020B0609020204030204" pitchFamily="49" charset="0"/>
              </a:rPr>
              <a:t>new</a:t>
            </a:r>
            <a:r>
              <a:rPr lang="en-GB" sz="1400" b="1" smtClean="0">
                <a:solidFill>
                  <a:srgbClr val="000000"/>
                </a:solidFill>
                <a:latin typeface="Consolas" panose="020B0609020204030204" pitchFamily="49" charset="0"/>
              </a:rPr>
              <a:t> ObjectOutputStream( </a:t>
            </a:r>
          </a:p>
          <a:p>
            <a:r>
              <a:rPr lang="en-GB" sz="1400" b="1">
                <a:solidFill>
                  <a:srgbClr val="000000"/>
                </a:solidFill>
                <a:latin typeface="Consolas" panose="020B0609020204030204" pitchFamily="49" charset="0"/>
              </a:rPr>
              <a:t>	</a:t>
            </a:r>
            <a:r>
              <a:rPr lang="en-GB" sz="1400" b="1" smtClean="0">
                <a:solidFill>
                  <a:srgbClr val="000000"/>
                </a:solidFill>
                <a:latin typeface="Consolas" panose="020B0609020204030204" pitchFamily="49" charset="0"/>
              </a:rPr>
              <a:t>							</a:t>
            </a:r>
            <a:r>
              <a:rPr lang="en-US" sz="1400" b="1" smtClean="0">
                <a:solidFill>
                  <a:srgbClr val="7F0055"/>
                </a:solidFill>
                <a:latin typeface="Consolas" panose="020B0609020204030204" pitchFamily="49" charset="0"/>
              </a:rPr>
              <a:t>new</a:t>
            </a:r>
            <a:r>
              <a:rPr lang="en-US" sz="1400" b="1" smtClean="0">
                <a:solidFill>
                  <a:srgbClr val="000000"/>
                </a:solidFill>
                <a:latin typeface="Consolas" panose="020B0609020204030204" pitchFamily="49" charset="0"/>
              </a:rPr>
              <a:t> </a:t>
            </a:r>
            <a:r>
              <a:rPr lang="en-US" sz="1400" b="1">
                <a:solidFill>
                  <a:srgbClr val="000000"/>
                </a:solidFill>
                <a:latin typeface="Consolas" panose="020B0609020204030204" pitchFamily="49" charset="0"/>
              </a:rPr>
              <a:t>FileOutputStream(</a:t>
            </a:r>
            <a:r>
              <a:rPr lang="en-US" sz="1400" b="1">
                <a:solidFill>
                  <a:srgbClr val="2A00FF"/>
                </a:solidFill>
                <a:latin typeface="Consolas" panose="020B0609020204030204" pitchFamily="49" charset="0"/>
              </a:rPr>
              <a:t>"student.txt"</a:t>
            </a:r>
            <a:r>
              <a:rPr lang="en-US" sz="1400" b="1">
                <a:solidFill>
                  <a:srgbClr val="000000"/>
                </a:solidFill>
                <a:latin typeface="Consolas" panose="020B0609020204030204" pitchFamily="49" charset="0"/>
              </a:rPr>
              <a:t>))) </a:t>
            </a:r>
            <a:r>
              <a:rPr lang="en-US" sz="1400" b="1" smtClean="0">
                <a:solidFill>
                  <a:srgbClr val="000000"/>
                </a:solidFill>
                <a:latin typeface="Consolas" panose="020B0609020204030204" pitchFamily="49" charset="0"/>
              </a:rPr>
              <a:t>{</a:t>
            </a:r>
            <a:endParaRPr lang="en-US" sz="1400">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oos</a:t>
            </a:r>
            <a:r>
              <a:rPr lang="en-US" sz="1400">
                <a:solidFill>
                  <a:srgbClr val="000000"/>
                </a:solidFill>
                <a:latin typeface="Consolas" panose="020B0609020204030204" pitchFamily="49" charset="0"/>
              </a:rPr>
              <a:t>.writeObject(</a:t>
            </a:r>
            <a:r>
              <a:rPr lang="en-US" sz="1400">
                <a:solidFill>
                  <a:srgbClr val="6A3E3E"/>
                </a:solidFill>
                <a:latin typeface="Consolas" panose="020B0609020204030204" pitchFamily="49" charset="0"/>
              </a:rPr>
              <a:t>student</a:t>
            </a:r>
            <a:r>
              <a:rPr lang="en-US" sz="1400" smtClean="0">
                <a:solidFill>
                  <a:srgbClr val="000000"/>
                </a:solidFill>
                <a:latin typeface="Consolas" panose="020B0609020204030204" pitchFamily="49" charset="0"/>
              </a:rPr>
              <a:t>);</a:t>
            </a:r>
            <a:endParaRPr lang="en-US" sz="1400">
              <a:latin typeface="Consolas" panose="020B0609020204030204" pitchFamily="49" charset="0"/>
            </a:endParaRPr>
          </a:p>
          <a:p>
            <a:r>
              <a:rPr lang="en-US"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a:t>
            </a:r>
            <a:endParaRPr lang="en-US" sz="1400">
              <a:latin typeface="Consolas" panose="020B0609020204030204" pitchFamily="49" charset="0"/>
            </a:endParaRP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return</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true</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p>
          <a:p>
            <a:endParaRPr lang="en-US" sz="1400">
              <a:latin typeface="Consolas" panose="020B0609020204030204" pitchFamily="49" charset="0"/>
            </a:endParaRP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public</a:t>
            </a:r>
            <a:r>
              <a:rPr lang="en-US" sz="1400" b="1">
                <a:solidFill>
                  <a:srgbClr val="000000"/>
                </a:solidFill>
                <a:latin typeface="Consolas" panose="020B0609020204030204" pitchFamily="49" charset="0"/>
              </a:rPr>
              <a:t> Student read</a:t>
            </a:r>
            <a:r>
              <a:rPr lang="en-US" sz="1400" b="1" smtClean="0">
                <a:solidFill>
                  <a:srgbClr val="000000"/>
                </a:solidFill>
                <a:latin typeface="Consolas" panose="020B0609020204030204" pitchFamily="49" charset="0"/>
              </a:rPr>
              <a:t>()</a:t>
            </a:r>
            <a:r>
              <a:rPr lang="en-US" sz="1400" smtClean="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throws</a:t>
            </a:r>
            <a:r>
              <a:rPr lang="en-US" sz="1400" b="1">
                <a:solidFill>
                  <a:srgbClr val="000000"/>
                </a:solidFill>
                <a:latin typeface="Consolas" panose="020B0609020204030204" pitchFamily="49" charset="0"/>
              </a:rPr>
              <a:t> </a:t>
            </a:r>
            <a:r>
              <a:rPr lang="en-US" sz="1400" b="1" smtClean="0">
                <a:solidFill>
                  <a:srgbClr val="000000"/>
                </a:solidFill>
                <a:latin typeface="Consolas" panose="020B0609020204030204" pitchFamily="49" charset="0"/>
              </a:rPr>
              <a:t>	FileNotFoundException</a:t>
            </a:r>
            <a:r>
              <a:rPr lang="en-US" sz="1400" b="1">
                <a:solidFill>
                  <a:srgbClr val="000000"/>
                </a:solidFill>
                <a:latin typeface="Consolas" panose="020B0609020204030204" pitchFamily="49" charset="0"/>
              </a:rPr>
              <a:t>, </a:t>
            </a:r>
            <a:endParaRPr lang="en-US" sz="1400" b="1" smtClean="0">
              <a:solidFill>
                <a:srgbClr val="000000"/>
              </a:solidFill>
              <a:latin typeface="Consolas" panose="020B0609020204030204" pitchFamily="49" charset="0"/>
            </a:endParaRPr>
          </a:p>
          <a:p>
            <a:r>
              <a:rPr lang="en-US" sz="1400" b="1">
                <a:solidFill>
                  <a:srgbClr val="000000"/>
                </a:solidFill>
                <a:latin typeface="Consolas" panose="020B0609020204030204" pitchFamily="49" charset="0"/>
              </a:rPr>
              <a:t>	</a:t>
            </a:r>
            <a:r>
              <a:rPr lang="en-US" sz="1400" b="1" smtClean="0">
                <a:solidFill>
                  <a:srgbClr val="000000"/>
                </a:solidFill>
                <a:latin typeface="Consolas" panose="020B0609020204030204" pitchFamily="49" charset="0"/>
              </a:rPr>
              <a:t>						IOException</a:t>
            </a:r>
            <a:r>
              <a:rPr lang="en-US" sz="1400" b="1">
                <a:solidFill>
                  <a:srgbClr val="000000"/>
                </a:solidFill>
                <a:latin typeface="Consolas" panose="020B0609020204030204" pitchFamily="49" charset="0"/>
              </a:rPr>
              <a:t>, ClassNotFoundException {</a:t>
            </a:r>
          </a:p>
          <a:p>
            <a:r>
              <a:rPr lang="en-GB" sz="1400">
                <a:solidFill>
                  <a:srgbClr val="000000"/>
                </a:solidFill>
                <a:latin typeface="Consolas" panose="020B0609020204030204" pitchFamily="49" charset="0"/>
              </a:rPr>
              <a:t>    </a:t>
            </a:r>
            <a:r>
              <a:rPr lang="en-GB" sz="1400" b="1">
                <a:solidFill>
                  <a:srgbClr val="7F0055"/>
                </a:solidFill>
                <a:latin typeface="Consolas" panose="020B0609020204030204" pitchFamily="49" charset="0"/>
              </a:rPr>
              <a:t>try</a:t>
            </a:r>
            <a:r>
              <a:rPr lang="en-GB" sz="1400" b="1">
                <a:solidFill>
                  <a:srgbClr val="000000"/>
                </a:solidFill>
                <a:latin typeface="Consolas" panose="020B0609020204030204" pitchFamily="49" charset="0"/>
              </a:rPr>
              <a:t> (ObjectInputStream </a:t>
            </a:r>
            <a:r>
              <a:rPr lang="en-GB" sz="1400" b="1">
                <a:solidFill>
                  <a:srgbClr val="6A3E3E"/>
                </a:solidFill>
                <a:latin typeface="Consolas" panose="020B0609020204030204" pitchFamily="49" charset="0"/>
              </a:rPr>
              <a:t>ois</a:t>
            </a:r>
            <a:r>
              <a:rPr lang="en-GB" sz="1400" b="1">
                <a:solidFill>
                  <a:srgbClr val="000000"/>
                </a:solidFill>
                <a:latin typeface="Consolas" panose="020B0609020204030204" pitchFamily="49" charset="0"/>
              </a:rPr>
              <a:t> = </a:t>
            </a:r>
            <a:r>
              <a:rPr lang="en-GB" sz="1400" b="1" smtClean="0">
                <a:solidFill>
                  <a:srgbClr val="000000"/>
                </a:solidFill>
                <a:latin typeface="Consolas" panose="020B0609020204030204" pitchFamily="49" charset="0"/>
              </a:rPr>
              <a:t>	</a:t>
            </a:r>
            <a:r>
              <a:rPr lang="en-GB" sz="1400" b="1" smtClean="0">
                <a:solidFill>
                  <a:srgbClr val="7F0055"/>
                </a:solidFill>
                <a:latin typeface="Consolas" panose="020B0609020204030204" pitchFamily="49" charset="0"/>
              </a:rPr>
              <a:t>new</a:t>
            </a:r>
            <a:r>
              <a:rPr lang="en-GB" sz="1400" b="1" smtClean="0">
                <a:solidFill>
                  <a:srgbClr val="000000"/>
                </a:solidFill>
                <a:latin typeface="Consolas" panose="020B0609020204030204" pitchFamily="49" charset="0"/>
              </a:rPr>
              <a:t> ObjectInputStream( </a:t>
            </a:r>
          </a:p>
          <a:p>
            <a:r>
              <a:rPr lang="en-GB" sz="1400" b="1">
                <a:solidFill>
                  <a:srgbClr val="000000"/>
                </a:solidFill>
                <a:latin typeface="Consolas" panose="020B0609020204030204" pitchFamily="49" charset="0"/>
              </a:rPr>
              <a:t>	</a:t>
            </a:r>
            <a:r>
              <a:rPr lang="en-GB" sz="1400" b="1" smtClean="0">
                <a:solidFill>
                  <a:srgbClr val="000000"/>
                </a:solidFill>
                <a:latin typeface="Consolas" panose="020B0609020204030204" pitchFamily="49" charset="0"/>
              </a:rPr>
              <a:t>							</a:t>
            </a:r>
            <a:r>
              <a:rPr lang="en-US" sz="1400" b="1" smtClean="0">
                <a:solidFill>
                  <a:srgbClr val="7F0055"/>
                </a:solidFill>
                <a:latin typeface="Consolas" panose="020B0609020204030204" pitchFamily="49" charset="0"/>
              </a:rPr>
              <a:t>new</a:t>
            </a:r>
            <a:r>
              <a:rPr lang="en-US" sz="1400" b="1" smtClean="0">
                <a:solidFill>
                  <a:srgbClr val="000000"/>
                </a:solidFill>
                <a:latin typeface="Consolas" panose="020B0609020204030204" pitchFamily="49" charset="0"/>
              </a:rPr>
              <a:t> </a:t>
            </a:r>
            <a:r>
              <a:rPr lang="en-US" sz="1400" b="1">
                <a:solidFill>
                  <a:srgbClr val="000000"/>
                </a:solidFill>
                <a:latin typeface="Consolas" panose="020B0609020204030204" pitchFamily="49" charset="0"/>
              </a:rPr>
              <a:t>FileInputStream(</a:t>
            </a:r>
            <a:r>
              <a:rPr lang="en-US" sz="1400" b="1">
                <a:solidFill>
                  <a:srgbClr val="2A00FF"/>
                </a:solidFill>
                <a:latin typeface="Consolas" panose="020B0609020204030204" pitchFamily="49" charset="0"/>
              </a:rPr>
              <a:t>"student.txt"</a:t>
            </a:r>
            <a:r>
              <a:rPr lang="en-US" sz="1400" b="1">
                <a:solidFill>
                  <a:srgbClr val="000000"/>
                </a:solidFill>
                <a:latin typeface="Consolas" panose="020B0609020204030204" pitchFamily="49" charset="0"/>
              </a:rPr>
              <a:t>))) </a:t>
            </a:r>
            <a:r>
              <a:rPr lang="en-US" sz="1400" b="1" smtClean="0">
                <a:solidFill>
                  <a:srgbClr val="000000"/>
                </a:solidFill>
                <a:latin typeface="Consolas" panose="020B0609020204030204" pitchFamily="49" charset="0"/>
              </a:rPr>
              <a:t>{</a:t>
            </a:r>
            <a:endParaRPr lang="nl-NL" sz="1400" smtClean="0">
              <a:solidFill>
                <a:srgbClr val="000000"/>
              </a:solidFill>
              <a:latin typeface="Consolas" panose="020B0609020204030204" pitchFamily="49" charset="0"/>
            </a:endParaRPr>
          </a:p>
          <a:p>
            <a:r>
              <a:rPr lang="nl-NL" sz="1400" smtClean="0">
                <a:solidFill>
                  <a:srgbClr val="000000"/>
                </a:solidFill>
                <a:latin typeface="Consolas" panose="020B0609020204030204" pitchFamily="49" charset="0"/>
              </a:rPr>
              <a:t>      </a:t>
            </a:r>
            <a:r>
              <a:rPr lang="nl-NL" sz="1400">
                <a:solidFill>
                  <a:srgbClr val="000000"/>
                </a:solidFill>
                <a:latin typeface="Consolas" panose="020B0609020204030204" pitchFamily="49" charset="0"/>
              </a:rPr>
              <a:t>Student </a:t>
            </a:r>
            <a:r>
              <a:rPr lang="nl-NL" sz="1400">
                <a:solidFill>
                  <a:srgbClr val="6A3E3E"/>
                </a:solidFill>
                <a:latin typeface="Consolas" panose="020B0609020204030204" pitchFamily="49" charset="0"/>
              </a:rPr>
              <a:t>student</a:t>
            </a:r>
            <a:r>
              <a:rPr lang="nl-NL" sz="1400">
                <a:solidFill>
                  <a:srgbClr val="000000"/>
                </a:solidFill>
                <a:latin typeface="Consolas" panose="020B0609020204030204" pitchFamily="49" charset="0"/>
              </a:rPr>
              <a:t> = (Student) </a:t>
            </a:r>
            <a:r>
              <a:rPr lang="nl-NL" sz="1400">
                <a:solidFill>
                  <a:srgbClr val="6A3E3E"/>
                </a:solidFill>
                <a:latin typeface="Consolas" panose="020B0609020204030204" pitchFamily="49" charset="0"/>
              </a:rPr>
              <a:t>ois</a:t>
            </a:r>
            <a:r>
              <a:rPr lang="nl-NL" sz="1400">
                <a:solidFill>
                  <a:srgbClr val="000000"/>
                </a:solidFill>
                <a:latin typeface="Consolas" panose="020B0609020204030204" pitchFamily="49" charset="0"/>
              </a:rPr>
              <a:t>.readObject(); </a:t>
            </a:r>
            <a:r>
              <a:rPr lang="nl-NL" sz="1400">
                <a:solidFill>
                  <a:srgbClr val="3F7F5F"/>
                </a:solidFill>
                <a:latin typeface="Consolas" panose="020B0609020204030204" pitchFamily="49" charset="0"/>
              </a:rPr>
              <a:t>// </a:t>
            </a:r>
            <a:r>
              <a:rPr lang="nl-NL" sz="1400" u="sng" smtClean="0">
                <a:solidFill>
                  <a:srgbClr val="3F7F5F"/>
                </a:solidFill>
                <a:latin typeface="Consolas" panose="020B0609020204030204" pitchFamily="49" charset="0"/>
              </a:rPr>
              <a:t>Upcasting</a:t>
            </a:r>
            <a:endParaRPr lang="en-US" sz="1400">
              <a:latin typeface="Consolas" panose="020B0609020204030204" pitchFamily="49" charset="0"/>
            </a:endParaRP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return</a:t>
            </a:r>
            <a:r>
              <a:rPr lang="en-US" sz="1400" b="1">
                <a:solidFill>
                  <a:srgbClr val="000000"/>
                </a:solidFill>
                <a:latin typeface="Consolas" panose="020B0609020204030204" pitchFamily="49" charset="0"/>
              </a:rPr>
              <a:t> </a:t>
            </a:r>
            <a:r>
              <a:rPr lang="en-US" sz="1400" b="1">
                <a:solidFill>
                  <a:srgbClr val="6A3E3E"/>
                </a:solidFill>
                <a:latin typeface="Consolas" panose="020B0609020204030204" pitchFamily="49" charset="0"/>
              </a:rPr>
              <a:t>student</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a:t>
            </a:r>
          </a:p>
        </p:txBody>
      </p:sp>
    </p:spTree>
    <p:extLst>
      <p:ext uri="{BB962C8B-B14F-4D97-AF65-F5344CB8AC3E}">
        <p14:creationId xmlns:p14="http://schemas.microsoft.com/office/powerpoint/2010/main" val="41061307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a:t>Example: write/read a user-defined class</a:t>
            </a:r>
            <a:endParaRPr lang="en-US" sz="2800"/>
          </a:p>
        </p:txBody>
      </p:sp>
      <p:sp>
        <p:nvSpPr>
          <p:cNvPr id="3" name="Content Placeholder 2"/>
          <p:cNvSpPr>
            <a:spLocks noGrp="1"/>
          </p:cNvSpPr>
          <p:nvPr>
            <p:ph idx="1"/>
          </p:nvPr>
        </p:nvSpPr>
        <p:spPr/>
        <p:txBody>
          <a:bodyPr>
            <a:normAutofit/>
          </a:bodyPr>
          <a:lstStyle/>
          <a:p>
            <a:r>
              <a:rPr lang="en-GB" sz="2000" smtClean="0"/>
              <a:t>Create a main function in </a:t>
            </a:r>
            <a:r>
              <a:rPr lang="en-GB" sz="2000" b="1" smtClean="0"/>
              <a:t>StudentService</a:t>
            </a:r>
            <a:r>
              <a:rPr lang="en-GB" sz="2000" smtClean="0"/>
              <a:t>:</a:t>
            </a:r>
            <a:endParaRPr lang="en-US" sz="20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25</a:t>
            </a:fld>
            <a:endParaRPr lang="en-US"/>
          </a:p>
        </p:txBody>
      </p:sp>
      <p:sp>
        <p:nvSpPr>
          <p:cNvPr id="6" name="Rectangle 5"/>
          <p:cNvSpPr/>
          <p:nvPr/>
        </p:nvSpPr>
        <p:spPr>
          <a:xfrm>
            <a:off x="460907" y="1244236"/>
            <a:ext cx="8175057" cy="3970318"/>
          </a:xfrm>
          <a:prstGeom prst="rect">
            <a:avLst/>
          </a:prstGeom>
          <a:solidFill>
            <a:schemeClr val="bg1">
              <a:lumMod val="95000"/>
            </a:schemeClr>
          </a:solidFill>
        </p:spPr>
        <p:txBody>
          <a:bodyPr wrap="square">
            <a:spAutoFit/>
          </a:bodyPr>
          <a:lstStyle/>
          <a:p>
            <a:r>
              <a:rPr lang="en-GB" sz="1200" b="1">
                <a:solidFill>
                  <a:srgbClr val="7F0055"/>
                </a:solidFill>
                <a:latin typeface="Consolas" panose="020B0609020204030204" pitchFamily="49" charset="0"/>
              </a:rPr>
              <a:t>public</a:t>
            </a:r>
            <a:r>
              <a:rPr lang="en-GB" sz="1200" b="1">
                <a:solidFill>
                  <a:srgbClr val="000000"/>
                </a:solidFill>
                <a:latin typeface="Consolas" panose="020B0609020204030204" pitchFamily="49" charset="0"/>
              </a:rPr>
              <a:t> </a:t>
            </a:r>
            <a:r>
              <a:rPr lang="en-GB" sz="1200" b="1">
                <a:solidFill>
                  <a:srgbClr val="7F0055"/>
                </a:solidFill>
                <a:latin typeface="Consolas" panose="020B0609020204030204" pitchFamily="49" charset="0"/>
              </a:rPr>
              <a:t>static</a:t>
            </a:r>
            <a:r>
              <a:rPr lang="en-GB" sz="1200" b="1">
                <a:solidFill>
                  <a:srgbClr val="000000"/>
                </a:solidFill>
                <a:latin typeface="Consolas" panose="020B0609020204030204" pitchFamily="49" charset="0"/>
              </a:rPr>
              <a:t> </a:t>
            </a:r>
            <a:r>
              <a:rPr lang="en-GB" sz="1200" b="1">
                <a:solidFill>
                  <a:srgbClr val="7F0055"/>
                </a:solidFill>
                <a:latin typeface="Consolas" panose="020B0609020204030204" pitchFamily="49" charset="0"/>
              </a:rPr>
              <a:t>void</a:t>
            </a:r>
            <a:r>
              <a:rPr lang="en-GB" sz="1200" b="1">
                <a:solidFill>
                  <a:srgbClr val="000000"/>
                </a:solidFill>
                <a:latin typeface="Consolas" panose="020B0609020204030204" pitchFamily="49" charset="0"/>
              </a:rPr>
              <a:t> main(String[] </a:t>
            </a:r>
            <a:r>
              <a:rPr lang="en-GB" sz="1200" b="1">
                <a:solidFill>
                  <a:srgbClr val="6A3E3E"/>
                </a:solidFill>
                <a:latin typeface="Consolas" panose="020B0609020204030204" pitchFamily="49" charset="0"/>
              </a:rPr>
              <a:t>args</a:t>
            </a:r>
            <a:r>
              <a:rPr lang="en-GB"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LocalDate </a:t>
            </a:r>
            <a:r>
              <a:rPr lang="en-US" sz="1200">
                <a:solidFill>
                  <a:srgbClr val="6A3E3E"/>
                </a:solidFill>
                <a:latin typeface="Consolas" panose="020B0609020204030204" pitchFamily="49" charset="0"/>
              </a:rPr>
              <a:t>birthDate</a:t>
            </a:r>
            <a:r>
              <a:rPr lang="en-US" sz="1200">
                <a:solidFill>
                  <a:srgbClr val="000000"/>
                </a:solidFill>
                <a:latin typeface="Consolas" panose="020B0609020204030204" pitchFamily="49" charset="0"/>
              </a:rPr>
              <a:t> = LocalDate.of(1999, 1, 1);</a:t>
            </a:r>
          </a:p>
          <a:p>
            <a:endParaRPr lang="en-US" sz="1200">
              <a:latin typeface="Consolas" panose="020B0609020204030204" pitchFamily="49" charset="0"/>
            </a:endParaRPr>
          </a:p>
          <a:p>
            <a:r>
              <a:rPr lang="en-GB" sz="1200">
                <a:solidFill>
                  <a:srgbClr val="000000"/>
                </a:solidFill>
                <a:latin typeface="Consolas" panose="020B0609020204030204" pitchFamily="49" charset="0"/>
              </a:rPr>
              <a:t>    Student </a:t>
            </a:r>
            <a:r>
              <a:rPr lang="en-GB" sz="1200">
                <a:solidFill>
                  <a:srgbClr val="6A3E3E"/>
                </a:solidFill>
                <a:latin typeface="Consolas" panose="020B0609020204030204" pitchFamily="49" charset="0"/>
              </a:rPr>
              <a:t>s1</a:t>
            </a:r>
            <a:r>
              <a:rPr lang="en-GB" sz="1200">
                <a:solidFill>
                  <a:srgbClr val="000000"/>
                </a:solidFill>
                <a:latin typeface="Consolas" panose="020B0609020204030204" pitchFamily="49" charset="0"/>
              </a:rPr>
              <a:t> = </a:t>
            </a:r>
            <a:r>
              <a:rPr lang="en-GB" sz="1200" b="1">
                <a:solidFill>
                  <a:srgbClr val="7F0055"/>
                </a:solidFill>
                <a:latin typeface="Consolas" panose="020B0609020204030204" pitchFamily="49" charset="0"/>
              </a:rPr>
              <a:t>new</a:t>
            </a:r>
            <a:r>
              <a:rPr lang="en-GB" sz="1200" b="1">
                <a:solidFill>
                  <a:srgbClr val="000000"/>
                </a:solidFill>
                <a:latin typeface="Consolas" panose="020B0609020204030204" pitchFamily="49" charset="0"/>
              </a:rPr>
              <a:t> Student(</a:t>
            </a:r>
            <a:r>
              <a:rPr lang="en-GB" sz="1200" b="1">
                <a:solidFill>
                  <a:srgbClr val="2A00FF"/>
                </a:solidFill>
                <a:latin typeface="Consolas" panose="020B0609020204030204" pitchFamily="49" charset="0"/>
              </a:rPr>
              <a:t>"12345"</a:t>
            </a:r>
            <a:r>
              <a:rPr lang="en-GB" sz="1200" b="1">
                <a:solidFill>
                  <a:srgbClr val="000000"/>
                </a:solidFill>
                <a:latin typeface="Consolas" panose="020B0609020204030204" pitchFamily="49" charset="0"/>
              </a:rPr>
              <a:t>, </a:t>
            </a:r>
            <a:r>
              <a:rPr lang="en-GB" sz="1200" b="1">
                <a:solidFill>
                  <a:srgbClr val="2A00FF"/>
                </a:solidFill>
                <a:latin typeface="Consolas" panose="020B0609020204030204" pitchFamily="49" charset="0"/>
              </a:rPr>
              <a:t>"Nguyen Manh"</a:t>
            </a:r>
            <a:r>
              <a:rPr lang="en-GB" sz="1200" b="1">
                <a:solidFill>
                  <a:srgbClr val="000000"/>
                </a:solidFill>
                <a:latin typeface="Consolas" panose="020B0609020204030204" pitchFamily="49" charset="0"/>
              </a:rPr>
              <a:t>, </a:t>
            </a:r>
            <a:r>
              <a:rPr lang="en-GB" sz="1200" b="1">
                <a:solidFill>
                  <a:srgbClr val="2A00FF"/>
                </a:solidFill>
                <a:latin typeface="Consolas" panose="020B0609020204030204" pitchFamily="49" charset="0"/>
              </a:rPr>
              <a:t>'K'</a:t>
            </a:r>
            <a:r>
              <a:rPr lang="en-GB" sz="1200" b="1">
                <a:solidFill>
                  <a:srgbClr val="000000"/>
                </a:solidFill>
                <a:latin typeface="Consolas" panose="020B0609020204030204" pitchFamily="49" charset="0"/>
              </a:rPr>
              <a:t>, </a:t>
            </a:r>
            <a:r>
              <a:rPr lang="en-GB" sz="1200" b="1">
                <a:solidFill>
                  <a:srgbClr val="2A00FF"/>
                </a:solidFill>
                <a:latin typeface="Consolas" panose="020B0609020204030204" pitchFamily="49" charset="0"/>
              </a:rPr>
              <a:t>"Truong"</a:t>
            </a:r>
            <a:r>
              <a:rPr lang="en-GB" sz="1200" b="1">
                <a:solidFill>
                  <a:srgbClr val="000000"/>
                </a:solidFill>
                <a:latin typeface="Consolas" panose="020B0609020204030204" pitchFamily="49" charset="0"/>
              </a:rPr>
              <a:t>, </a:t>
            </a:r>
            <a:r>
              <a:rPr lang="en-GB" sz="1200" b="1">
                <a:solidFill>
                  <a:srgbClr val="6A3E3E"/>
                </a:solidFill>
                <a:latin typeface="Consolas" panose="020B0609020204030204" pitchFamily="49" charset="0"/>
              </a:rPr>
              <a:t>birthDate</a:t>
            </a:r>
            <a:r>
              <a:rPr lang="en-GB" sz="1200" b="1">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a:solidFill>
                  <a:srgbClr val="2A00FF"/>
                </a:solidFill>
                <a:latin typeface="Consolas" panose="020B0609020204030204" pitchFamily="49" charset="0"/>
              </a:rPr>
              <a:t>"Duytan"</a:t>
            </a:r>
            <a:r>
              <a:rPr lang="en-US" sz="1200">
                <a:solidFill>
                  <a:srgbClr val="000000"/>
                </a:solidFill>
                <a:latin typeface="Consolas" panose="020B0609020204030204" pitchFamily="49" charset="0"/>
              </a:rPr>
              <a:t>, </a:t>
            </a:r>
            <a:r>
              <a:rPr lang="en-US" sz="1200">
                <a:solidFill>
                  <a:srgbClr val="2A00FF"/>
                </a:solidFill>
                <a:latin typeface="Consolas" panose="020B0609020204030204" pitchFamily="49" charset="0"/>
              </a:rPr>
              <a:t>"0987654321"</a:t>
            </a:r>
            <a:r>
              <a:rPr lang="en-US" sz="1200">
                <a:solidFill>
                  <a:srgbClr val="000000"/>
                </a:solidFill>
                <a:latin typeface="Consolas" panose="020B0609020204030204" pitchFamily="49" charset="0"/>
              </a:rPr>
              <a:t>, </a:t>
            </a:r>
            <a:r>
              <a:rPr lang="en-US" sz="1200">
                <a:solidFill>
                  <a:srgbClr val="2A00FF"/>
                </a:solidFill>
                <a:latin typeface="Consolas" panose="020B0609020204030204" pitchFamily="49" charset="0"/>
              </a:rPr>
              <a:t>"084"</a:t>
            </a:r>
            <a:r>
              <a:rPr lang="en-US" sz="1200">
                <a:solidFill>
                  <a:srgbClr val="000000"/>
                </a:solidFill>
                <a:latin typeface="Consolas" panose="020B0609020204030204" pitchFamily="49" charset="0"/>
              </a:rPr>
              <a:t>);</a:t>
            </a:r>
          </a:p>
          <a:p>
            <a:endParaRPr lang="en-US" sz="1200">
              <a:latin typeface="Consolas" panose="020B0609020204030204" pitchFamily="49" charset="0"/>
            </a:endParaRPr>
          </a:p>
          <a:p>
            <a:r>
              <a:rPr lang="en-US" sz="1200">
                <a:solidFill>
                  <a:srgbClr val="000000"/>
                </a:solidFill>
                <a:latin typeface="Consolas" panose="020B0609020204030204" pitchFamily="49" charset="0"/>
              </a:rPr>
              <a:t>    StudentService </a:t>
            </a:r>
            <a:r>
              <a:rPr lang="en-US" sz="1200">
                <a:solidFill>
                  <a:srgbClr val="6A3E3E"/>
                </a:solidFill>
                <a:latin typeface="Consolas" panose="020B0609020204030204" pitchFamily="49" charset="0"/>
              </a:rPr>
              <a:t>studentServices</a:t>
            </a:r>
            <a:r>
              <a:rPr lang="en-US" sz="1200">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new</a:t>
            </a:r>
            <a:r>
              <a:rPr lang="en-US" sz="1200" b="1">
                <a:solidFill>
                  <a:srgbClr val="000000"/>
                </a:solidFill>
                <a:latin typeface="Consolas" panose="020B0609020204030204" pitchFamily="49" charset="0"/>
              </a:rPr>
              <a:t> StudentService();</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try</a:t>
            </a:r>
            <a:r>
              <a:rPr lang="en-US"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6A3E3E"/>
                </a:solidFill>
                <a:latin typeface="Consolas" panose="020B0609020204030204" pitchFamily="49" charset="0"/>
              </a:rPr>
              <a:t>studentServices</a:t>
            </a:r>
            <a:r>
              <a:rPr lang="en-US" sz="1200">
                <a:solidFill>
                  <a:srgbClr val="000000"/>
                </a:solidFill>
                <a:latin typeface="Consolas" panose="020B0609020204030204" pitchFamily="49" charset="0"/>
              </a:rPr>
              <a:t>.write(</a:t>
            </a:r>
            <a:r>
              <a:rPr lang="en-US" sz="1200">
                <a:solidFill>
                  <a:srgbClr val="6A3E3E"/>
                </a:solidFill>
                <a:latin typeface="Consolas" panose="020B0609020204030204" pitchFamily="49" charset="0"/>
              </a:rPr>
              <a:t>s1</a:t>
            </a:r>
            <a:r>
              <a:rPr lang="en-US" sz="1200">
                <a:solidFill>
                  <a:srgbClr val="000000"/>
                </a:solidFill>
                <a:latin typeface="Consolas" panose="020B0609020204030204" pitchFamily="49" charset="0"/>
              </a:rPr>
              <a:t>);</a:t>
            </a:r>
          </a:p>
          <a:p>
            <a:r>
              <a:rPr lang="en-GB" sz="1200">
                <a:solidFill>
                  <a:srgbClr val="000000"/>
                </a:solidFill>
                <a:latin typeface="Consolas" panose="020B0609020204030204" pitchFamily="49" charset="0"/>
              </a:rPr>
              <a:t>      System.</a:t>
            </a:r>
            <a:r>
              <a:rPr lang="en-GB" sz="1200" b="1">
                <a:solidFill>
                  <a:srgbClr val="0000C0"/>
                </a:solidFill>
                <a:latin typeface="Consolas" panose="020B0609020204030204" pitchFamily="49" charset="0"/>
              </a:rPr>
              <a:t>out</a:t>
            </a:r>
            <a:r>
              <a:rPr lang="en-GB" sz="1200" b="1">
                <a:solidFill>
                  <a:srgbClr val="000000"/>
                </a:solidFill>
                <a:latin typeface="Consolas" panose="020B0609020204030204" pitchFamily="49" charset="0"/>
              </a:rPr>
              <a:t>.println(</a:t>
            </a:r>
            <a:r>
              <a:rPr lang="en-GB" sz="1200" b="1">
                <a:solidFill>
                  <a:srgbClr val="2A00FF"/>
                </a:solidFill>
                <a:latin typeface="Consolas" panose="020B0609020204030204" pitchFamily="49" charset="0"/>
              </a:rPr>
              <a:t>"Complete write a student to file!"</a:t>
            </a:r>
            <a:r>
              <a:rPr lang="en-GB" sz="1200" b="1">
                <a:solidFill>
                  <a:srgbClr val="000000"/>
                </a:solidFill>
                <a:latin typeface="Consolas" panose="020B0609020204030204" pitchFamily="49" charset="0"/>
              </a:rPr>
              <a:t>);</a:t>
            </a:r>
          </a:p>
          <a:p>
            <a:endParaRPr lang="en-US" sz="1200">
              <a:latin typeface="Consolas" panose="020B0609020204030204" pitchFamily="49" charset="0"/>
            </a:endParaRPr>
          </a:p>
          <a:p>
            <a:r>
              <a:rPr lang="en-US" sz="1200">
                <a:solidFill>
                  <a:srgbClr val="000000"/>
                </a:solidFill>
                <a:latin typeface="Consolas" panose="020B0609020204030204" pitchFamily="49" charset="0"/>
              </a:rPr>
              <a:t>      System.</a:t>
            </a:r>
            <a:r>
              <a:rPr lang="en-US" sz="1200" b="1">
                <a:solidFill>
                  <a:srgbClr val="0000C0"/>
                </a:solidFill>
                <a:latin typeface="Consolas" panose="020B0609020204030204" pitchFamily="49" charset="0"/>
              </a:rPr>
              <a:t>out</a:t>
            </a:r>
            <a:r>
              <a:rPr lang="en-US" sz="1200" b="1">
                <a:solidFill>
                  <a:srgbClr val="000000"/>
                </a:solidFill>
                <a:latin typeface="Consolas" panose="020B0609020204030204" pitchFamily="49" charset="0"/>
              </a:rPr>
              <a:t>.println(</a:t>
            </a:r>
            <a:r>
              <a:rPr lang="en-US" sz="1200" b="1">
                <a:solidFill>
                  <a:srgbClr val="2A00FF"/>
                </a:solidFill>
                <a:latin typeface="Consolas" panose="020B0609020204030204" pitchFamily="49" charset="0"/>
              </a:rPr>
              <a:t>"Reading file:"</a:t>
            </a:r>
            <a:r>
              <a:rPr lang="en-US" sz="1200" b="1">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System.</a:t>
            </a:r>
            <a:r>
              <a:rPr lang="en-US" sz="1200" b="1">
                <a:solidFill>
                  <a:srgbClr val="0000C0"/>
                </a:solidFill>
                <a:latin typeface="Consolas" panose="020B0609020204030204" pitchFamily="49" charset="0"/>
              </a:rPr>
              <a:t>out</a:t>
            </a:r>
            <a:r>
              <a:rPr lang="en-US" sz="1200" b="1">
                <a:solidFill>
                  <a:srgbClr val="000000"/>
                </a:solidFill>
                <a:latin typeface="Consolas" panose="020B0609020204030204" pitchFamily="49" charset="0"/>
              </a:rPr>
              <a:t>.println(</a:t>
            </a:r>
            <a:r>
              <a:rPr lang="en-US" sz="1200" b="1">
                <a:solidFill>
                  <a:srgbClr val="6A3E3E"/>
                </a:solidFill>
                <a:latin typeface="Consolas" panose="020B0609020204030204" pitchFamily="49" charset="0"/>
              </a:rPr>
              <a:t>studentServices</a:t>
            </a:r>
            <a:r>
              <a:rPr lang="en-US" sz="1200" b="1">
                <a:solidFill>
                  <a:srgbClr val="000000"/>
                </a:solidFill>
                <a:latin typeface="Consolas" panose="020B0609020204030204" pitchFamily="49" charset="0"/>
              </a:rPr>
              <a:t>.read());</a:t>
            </a:r>
          </a:p>
          <a:p>
            <a:endParaRPr lang="en-US" sz="1200">
              <a:latin typeface="Consolas" panose="020B0609020204030204" pitchFamily="49" charset="0"/>
            </a:endParaRPr>
          </a:p>
          <a:p>
            <a:r>
              <a:rPr lang="en-US" sz="1200">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catch</a:t>
            </a:r>
            <a:r>
              <a:rPr lang="en-US" sz="1200" b="1">
                <a:solidFill>
                  <a:srgbClr val="000000"/>
                </a:solidFill>
                <a:latin typeface="Consolas" panose="020B0609020204030204" pitchFamily="49" charset="0"/>
              </a:rPr>
              <a:t> (IOException </a:t>
            </a:r>
            <a:r>
              <a:rPr lang="en-US" sz="1200" b="1">
                <a:solidFill>
                  <a:srgbClr val="6A3E3E"/>
                </a:solidFill>
                <a:latin typeface="Consolas" panose="020B0609020204030204" pitchFamily="49" charset="0"/>
              </a:rPr>
              <a:t>e</a:t>
            </a:r>
            <a:r>
              <a:rPr lang="en-US"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6A3E3E"/>
                </a:solidFill>
                <a:latin typeface="Consolas" panose="020B0609020204030204" pitchFamily="49" charset="0"/>
              </a:rPr>
              <a:t>e</a:t>
            </a:r>
            <a:r>
              <a:rPr lang="en-US" sz="1200">
                <a:solidFill>
                  <a:srgbClr val="000000"/>
                </a:solidFill>
                <a:latin typeface="Consolas" panose="020B0609020204030204" pitchFamily="49" charset="0"/>
              </a:rPr>
              <a:t>.printStackTrace();</a:t>
            </a:r>
          </a:p>
          <a:p>
            <a:r>
              <a:rPr lang="en-US" sz="1200">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catch</a:t>
            </a:r>
            <a:r>
              <a:rPr lang="en-US" sz="1200" b="1">
                <a:solidFill>
                  <a:srgbClr val="000000"/>
                </a:solidFill>
                <a:latin typeface="Consolas" panose="020B0609020204030204" pitchFamily="49" charset="0"/>
              </a:rPr>
              <a:t> (ClassNotFoundException </a:t>
            </a:r>
            <a:r>
              <a:rPr lang="en-US" sz="1200" b="1">
                <a:solidFill>
                  <a:srgbClr val="6A3E3E"/>
                </a:solidFill>
                <a:latin typeface="Consolas" panose="020B0609020204030204" pitchFamily="49" charset="0"/>
              </a:rPr>
              <a:t>e</a:t>
            </a:r>
            <a:r>
              <a:rPr lang="en-US"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6A3E3E"/>
                </a:solidFill>
                <a:latin typeface="Consolas" panose="020B0609020204030204" pitchFamily="49" charset="0"/>
              </a:rPr>
              <a:t>e</a:t>
            </a:r>
            <a:r>
              <a:rPr lang="en-US" sz="1200">
                <a:solidFill>
                  <a:srgbClr val="000000"/>
                </a:solidFill>
                <a:latin typeface="Consolas" panose="020B0609020204030204" pitchFamily="49" charset="0"/>
              </a:rPr>
              <a:t>.printStackTrace();</a:t>
            </a:r>
          </a:p>
          <a:p>
            <a:r>
              <a:rPr lang="en-US" sz="1200">
                <a:solidFill>
                  <a:srgbClr val="000000"/>
                </a:solidFill>
                <a:latin typeface="Consolas" panose="020B0609020204030204" pitchFamily="49" charset="0"/>
              </a:rPr>
              <a:t>    </a:t>
            </a:r>
            <a:r>
              <a:rPr lang="en-US" sz="1200" smtClean="0">
                <a:solidFill>
                  <a:srgbClr val="000000"/>
                </a:solidFill>
                <a:latin typeface="Consolas" panose="020B0609020204030204" pitchFamily="49" charset="0"/>
              </a:rPr>
              <a:t>}</a:t>
            </a:r>
            <a:endParaRPr lang="en-US" sz="1200">
              <a:latin typeface="Consolas" panose="020B0609020204030204" pitchFamily="49" charset="0"/>
            </a:endParaRP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a:t>
            </a:r>
          </a:p>
        </p:txBody>
      </p:sp>
      <p:sp>
        <p:nvSpPr>
          <p:cNvPr id="7" name="Rectangle 6"/>
          <p:cNvSpPr/>
          <p:nvPr/>
        </p:nvSpPr>
        <p:spPr>
          <a:xfrm>
            <a:off x="460906" y="5355634"/>
            <a:ext cx="8175057" cy="1015663"/>
          </a:xfrm>
          <a:prstGeom prst="rect">
            <a:avLst/>
          </a:prstGeom>
        </p:spPr>
        <p:txBody>
          <a:bodyPr wrap="square">
            <a:spAutoFit/>
          </a:bodyPr>
          <a:lstStyle/>
          <a:p>
            <a:r>
              <a:rPr lang="en-GB" sz="1200" b="1" smtClean="0">
                <a:solidFill>
                  <a:srgbClr val="000000"/>
                </a:solidFill>
                <a:latin typeface="Arial" panose="020B0604020202020204" pitchFamily="34" charset="0"/>
                <a:cs typeface="Arial" panose="020B0604020202020204" pitchFamily="34" charset="0"/>
              </a:rPr>
              <a:t>Output:</a:t>
            </a:r>
          </a:p>
          <a:p>
            <a:r>
              <a:rPr lang="en-GB" sz="1200" smtClean="0">
                <a:solidFill>
                  <a:srgbClr val="000000"/>
                </a:solidFill>
                <a:latin typeface="Consolas" panose="020B0609020204030204" pitchFamily="49" charset="0"/>
              </a:rPr>
              <a:t>Complete </a:t>
            </a:r>
            <a:r>
              <a:rPr lang="en-GB" sz="1200">
                <a:solidFill>
                  <a:srgbClr val="000000"/>
                </a:solidFill>
                <a:latin typeface="Consolas" panose="020B0609020204030204" pitchFamily="49" charset="0"/>
              </a:rPr>
              <a:t>write a student to file!</a:t>
            </a:r>
          </a:p>
          <a:p>
            <a:r>
              <a:rPr lang="en-US" sz="1200">
                <a:solidFill>
                  <a:srgbClr val="000000"/>
                </a:solidFill>
                <a:latin typeface="Consolas" panose="020B0609020204030204" pitchFamily="49" charset="0"/>
              </a:rPr>
              <a:t>Reading file:</a:t>
            </a:r>
          </a:p>
          <a:p>
            <a:r>
              <a:rPr lang="en-US" sz="1200">
                <a:solidFill>
                  <a:srgbClr val="000000"/>
                </a:solidFill>
                <a:latin typeface="Consolas" panose="020B0609020204030204" pitchFamily="49" charset="0"/>
              </a:rPr>
              <a:t>Student [ssn=12345, firstName=Nguyen Manh, </a:t>
            </a:r>
            <a:r>
              <a:rPr lang="en-US" sz="1200" smtClean="0">
                <a:solidFill>
                  <a:srgbClr val="000000"/>
                </a:solidFill>
                <a:latin typeface="Consolas" panose="020B0609020204030204" pitchFamily="49" charset="0"/>
              </a:rPr>
              <a:t>	mi=K</a:t>
            </a:r>
            <a:r>
              <a:rPr lang="en-US" sz="1200">
                <a:solidFill>
                  <a:srgbClr val="000000"/>
                </a:solidFill>
                <a:latin typeface="Consolas" panose="020B0609020204030204" pitchFamily="49" charset="0"/>
              </a:rPr>
              <a:t>, lastName=Truong, birthDate=1999-01-01, </a:t>
            </a:r>
            <a:endParaRPr lang="en-US" sz="1200" smtClean="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smtClean="0">
                <a:solidFill>
                  <a:srgbClr val="000000"/>
                </a:solidFill>
                <a:latin typeface="Consolas" panose="020B0609020204030204" pitchFamily="49" charset="0"/>
              </a:rPr>
              <a:t>							street=Duytan</a:t>
            </a:r>
            <a:r>
              <a:rPr lang="en-US" sz="1200">
                <a:solidFill>
                  <a:srgbClr val="000000"/>
                </a:solidFill>
                <a:latin typeface="Consolas" panose="020B0609020204030204" pitchFamily="49" charset="0"/>
              </a:rPr>
              <a:t>, phone=0987654321, zipCode=084]</a:t>
            </a:r>
          </a:p>
        </p:txBody>
      </p:sp>
    </p:spTree>
    <p:extLst>
      <p:ext uri="{BB962C8B-B14F-4D97-AF65-F5344CB8AC3E}">
        <p14:creationId xmlns:p14="http://schemas.microsoft.com/office/powerpoint/2010/main" val="20699612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smtClean="0"/>
              <a:t>Character stream</a:t>
            </a:r>
            <a:endParaRPr lang="en-US"/>
          </a:p>
        </p:txBody>
      </p:sp>
      <p:sp>
        <p:nvSpPr>
          <p:cNvPr id="7" name="Text Placeholder 6"/>
          <p:cNvSpPr>
            <a:spLocks noGrp="1"/>
          </p:cNvSpPr>
          <p:nvPr>
            <p:ph type="body" idx="1"/>
          </p:nvPr>
        </p:nvSpPr>
        <p:spPr/>
        <p:txBody>
          <a:bodyPr/>
          <a:lstStyle/>
          <a:p>
            <a:r>
              <a:rPr lang="en-GB" smtClean="0"/>
              <a:t>Section 3</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26</a:t>
            </a:fld>
            <a:endParaRPr lang="en-US"/>
          </a:p>
        </p:txBody>
      </p:sp>
    </p:spTree>
    <p:extLst>
      <p:ext uri="{BB962C8B-B14F-4D97-AF65-F5344CB8AC3E}">
        <p14:creationId xmlns:p14="http://schemas.microsoft.com/office/powerpoint/2010/main" val="15301088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BufferedWriter Class</a:t>
            </a:r>
          </a:p>
        </p:txBody>
      </p:sp>
      <p:sp>
        <p:nvSpPr>
          <p:cNvPr id="3" name="Content Placeholder 2"/>
          <p:cNvSpPr>
            <a:spLocks noGrp="1"/>
          </p:cNvSpPr>
          <p:nvPr>
            <p:ph idx="1"/>
          </p:nvPr>
        </p:nvSpPr>
        <p:spPr/>
        <p:txBody>
          <a:bodyPr>
            <a:normAutofit/>
          </a:bodyPr>
          <a:lstStyle/>
          <a:p>
            <a:pPr algn="just">
              <a:spcBef>
                <a:spcPts val="600"/>
              </a:spcBef>
            </a:pPr>
            <a:r>
              <a:rPr lang="en-GB" sz="2000" smtClean="0">
                <a:solidFill>
                  <a:schemeClr val="tx2">
                    <a:lumMod val="60000"/>
                    <a:lumOff val="40000"/>
                  </a:schemeClr>
                </a:solidFill>
              </a:rPr>
              <a:t>BufferedWriter</a:t>
            </a:r>
            <a:r>
              <a:rPr lang="en-GB" sz="2000" smtClean="0"/>
              <a:t> </a:t>
            </a:r>
            <a:r>
              <a:rPr lang="en-GB" sz="2000"/>
              <a:t>class is used to provide buffering for Writer instances. </a:t>
            </a:r>
            <a:endParaRPr lang="en-GB" sz="2000" smtClean="0"/>
          </a:p>
          <a:p>
            <a:pPr lvl="1" algn="just">
              <a:spcBef>
                <a:spcPts val="600"/>
              </a:spcBef>
            </a:pPr>
            <a:r>
              <a:rPr lang="en-GB" sz="1600" smtClean="0"/>
              <a:t>It </a:t>
            </a:r>
            <a:r>
              <a:rPr lang="en-GB" sz="1600"/>
              <a:t>makes the </a:t>
            </a:r>
            <a:r>
              <a:rPr lang="en-GB" sz="1600" b="1"/>
              <a:t>performance fast</a:t>
            </a:r>
            <a:r>
              <a:rPr lang="en-GB" sz="1600"/>
              <a:t>. </a:t>
            </a:r>
            <a:endParaRPr lang="en-GB" sz="1600" smtClean="0"/>
          </a:p>
          <a:p>
            <a:pPr lvl="1" algn="just">
              <a:spcBef>
                <a:spcPts val="600"/>
              </a:spcBef>
            </a:pPr>
            <a:r>
              <a:rPr lang="en-GB" sz="1600" smtClean="0"/>
              <a:t>It </a:t>
            </a:r>
            <a:r>
              <a:rPr lang="en-GB" sz="1600"/>
              <a:t>inherits Writer class. </a:t>
            </a:r>
            <a:endParaRPr lang="en-GB" sz="1600" smtClean="0"/>
          </a:p>
          <a:p>
            <a:pPr lvl="1" algn="just">
              <a:spcBef>
                <a:spcPts val="600"/>
              </a:spcBef>
            </a:pPr>
            <a:r>
              <a:rPr lang="en-GB" sz="1600" smtClean="0"/>
              <a:t>The </a:t>
            </a:r>
            <a:r>
              <a:rPr lang="en-GB" sz="1600"/>
              <a:t>buffering characters are used for providing the </a:t>
            </a:r>
            <a:r>
              <a:rPr lang="en-GB" sz="1600">
                <a:solidFill>
                  <a:schemeClr val="tx2">
                    <a:lumMod val="60000"/>
                    <a:lumOff val="40000"/>
                  </a:schemeClr>
                </a:solidFill>
              </a:rPr>
              <a:t>efficient writing</a:t>
            </a:r>
            <a:r>
              <a:rPr lang="en-GB" sz="1600"/>
              <a:t> of single arrays, characters, and strings</a:t>
            </a:r>
            <a:r>
              <a:rPr lang="en-GB" sz="1600" smtClean="0"/>
              <a:t>.</a:t>
            </a:r>
          </a:p>
          <a:p>
            <a:pPr algn="just">
              <a:spcBef>
                <a:spcPts val="600"/>
              </a:spcBef>
            </a:pPr>
            <a:r>
              <a:rPr lang="en-GB" sz="2000" smtClean="0"/>
              <a:t>Constructor and Methods:</a:t>
            </a:r>
            <a:endParaRPr lang="en-US" sz="20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638892371"/>
              </p:ext>
            </p:extLst>
          </p:nvPr>
        </p:nvGraphicFramePr>
        <p:xfrm>
          <a:off x="282546" y="2995619"/>
          <a:ext cx="8531780" cy="3080386"/>
        </p:xfrm>
        <a:graphic>
          <a:graphicData uri="http://schemas.openxmlformats.org/drawingml/2006/table">
            <a:tbl>
              <a:tblPr/>
              <a:tblGrid>
                <a:gridCol w="2715209">
                  <a:extLst>
                    <a:ext uri="{9D8B030D-6E8A-4147-A177-3AD203B41FA5}">
                      <a16:colId xmlns:a16="http://schemas.microsoft.com/office/drawing/2014/main" val="3004994773"/>
                    </a:ext>
                  </a:extLst>
                </a:gridCol>
                <a:gridCol w="5816571">
                  <a:extLst>
                    <a:ext uri="{9D8B030D-6E8A-4147-A177-3AD203B41FA5}">
                      <a16:colId xmlns:a16="http://schemas.microsoft.com/office/drawing/2014/main" val="385001534"/>
                    </a:ext>
                  </a:extLst>
                </a:gridCol>
              </a:tblGrid>
              <a:tr h="0">
                <a:tc>
                  <a:txBody>
                    <a:bodyPr/>
                    <a:lstStyle/>
                    <a:p>
                      <a:pPr algn="l" fontAlgn="t"/>
                      <a:r>
                        <a:rPr lang="en-US" sz="1200" b="1">
                          <a:solidFill>
                            <a:srgbClr val="000000"/>
                          </a:solidFill>
                          <a:effectLst/>
                          <a:latin typeface="Arial" panose="020B0604020202020204" pitchFamily="34" charset="0"/>
                          <a:cs typeface="Arial" panose="020B0604020202020204" pitchFamily="34" charset="0"/>
                        </a:rPr>
                        <a:t>Constructor</a:t>
                      </a:r>
                    </a:p>
                  </a:txBody>
                  <a:tcPr marL="76200" marR="76200" marT="76200" marB="76200">
                    <a:lnL w="6350" cap="flat" cmpd="sng" algn="ctr">
                      <a:solidFill>
                        <a:srgbClr val="208064"/>
                      </a:solidFill>
                      <a:prstDash val="solid"/>
                      <a:round/>
                      <a:headEnd type="none" w="med" len="med"/>
                      <a:tailEnd type="none" w="med" len="med"/>
                    </a:lnL>
                    <a:lnR w="6350" cap="flat" cmpd="sng" algn="ctr">
                      <a:solidFill>
                        <a:srgbClr val="208064"/>
                      </a:solidFill>
                      <a:prstDash val="solid"/>
                      <a:round/>
                      <a:headEnd type="none" w="med" len="med"/>
                      <a:tailEnd type="none" w="med" len="med"/>
                    </a:lnR>
                    <a:lnT w="6350" cap="flat" cmpd="sng" algn="ctr">
                      <a:solidFill>
                        <a:srgbClr val="20806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b="1">
                          <a:solidFill>
                            <a:srgbClr val="000000"/>
                          </a:solidFill>
                          <a:effectLst/>
                          <a:latin typeface="Arial" panose="020B0604020202020204" pitchFamily="34" charset="0"/>
                          <a:cs typeface="Arial" panose="020B0604020202020204" pitchFamily="34" charset="0"/>
                        </a:rPr>
                        <a:t>Description</a:t>
                      </a:r>
                    </a:p>
                  </a:txBody>
                  <a:tcPr marL="76200" marR="76200" marT="76200" marB="76200">
                    <a:lnL w="6350" cap="flat" cmpd="sng" algn="ctr">
                      <a:solidFill>
                        <a:srgbClr val="208064"/>
                      </a:solidFill>
                      <a:prstDash val="solid"/>
                      <a:round/>
                      <a:headEnd type="none" w="med" len="med"/>
                      <a:tailEnd type="none" w="med" len="med"/>
                    </a:lnL>
                    <a:lnR w="6350" cap="flat" cmpd="sng" algn="ctr">
                      <a:solidFill>
                        <a:srgbClr val="208064"/>
                      </a:solidFill>
                      <a:prstDash val="solid"/>
                      <a:round/>
                      <a:headEnd type="none" w="med" len="med"/>
                      <a:tailEnd type="none" w="med" len="med"/>
                    </a:lnR>
                    <a:lnT w="6350" cap="flat" cmpd="sng" algn="ctr">
                      <a:solidFill>
                        <a:srgbClr val="20806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121416895"/>
                  </a:ext>
                </a:extLst>
              </a:tr>
              <a:tr h="0">
                <a:tc>
                  <a:txBody>
                    <a:bodyPr/>
                    <a:lstStyle/>
                    <a:p>
                      <a:pPr algn="l" fontAlgn="t"/>
                      <a:r>
                        <a:rPr lang="en-US" sz="1200">
                          <a:solidFill>
                            <a:srgbClr val="000000"/>
                          </a:solidFill>
                          <a:effectLst/>
                          <a:latin typeface="Arial" panose="020B0604020202020204" pitchFamily="34" charset="0"/>
                          <a:cs typeface="Arial" panose="020B0604020202020204" pitchFamily="34" charset="0"/>
                        </a:rPr>
                        <a:t>BufferedWriter(Writer wrt)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200">
                          <a:solidFill>
                            <a:srgbClr val="000000"/>
                          </a:solidFill>
                          <a:effectLst/>
                          <a:latin typeface="Arial" panose="020B0604020202020204" pitchFamily="34" charset="0"/>
                          <a:cs typeface="Arial" panose="020B0604020202020204" pitchFamily="34" charset="0"/>
                        </a:rPr>
                        <a:t>It is used to create a buffered character output stream that uses the default size for an output buffer.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1134316"/>
                  </a:ext>
                </a:extLst>
              </a:tr>
              <a:tr h="0">
                <a:tc>
                  <a:txBody>
                    <a:bodyPr/>
                    <a:lstStyle/>
                    <a:p>
                      <a:pPr algn="l" fontAlgn="t"/>
                      <a:r>
                        <a:rPr lang="en-US" sz="1200">
                          <a:solidFill>
                            <a:srgbClr val="000000"/>
                          </a:solidFill>
                          <a:effectLst/>
                          <a:latin typeface="Arial" panose="020B0604020202020204" pitchFamily="34" charset="0"/>
                          <a:cs typeface="Arial" panose="020B0604020202020204" pitchFamily="34" charset="0"/>
                        </a:rPr>
                        <a:t>BufferedWriter(Writer wrt, int size)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200">
                          <a:solidFill>
                            <a:srgbClr val="000000"/>
                          </a:solidFill>
                          <a:effectLst/>
                          <a:latin typeface="Arial" panose="020B0604020202020204" pitchFamily="34" charset="0"/>
                          <a:cs typeface="Arial" panose="020B0604020202020204" pitchFamily="34" charset="0"/>
                        </a:rPr>
                        <a:t>It is used to create a buffered character output stream that uses the specified size for an output buffer.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2387400171"/>
                  </a:ext>
                </a:extLst>
              </a:tr>
              <a:tr h="301731">
                <a:tc>
                  <a:txBody>
                    <a:bodyPr/>
                    <a:lstStyle/>
                    <a:p>
                      <a:pPr algn="l" fontAlgn="t"/>
                      <a:r>
                        <a:rPr lang="en-US" sz="1200">
                          <a:solidFill>
                            <a:srgbClr val="000000"/>
                          </a:solidFill>
                          <a:effectLst/>
                          <a:latin typeface="Arial" panose="020B0604020202020204" pitchFamily="34" charset="0"/>
                          <a:cs typeface="Arial" panose="020B0604020202020204" pitchFamily="34" charset="0"/>
                        </a:rPr>
                        <a:t>void newLine()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200">
                          <a:solidFill>
                            <a:srgbClr val="000000"/>
                          </a:solidFill>
                          <a:effectLst/>
                          <a:latin typeface="Arial" panose="020B0604020202020204" pitchFamily="34" charset="0"/>
                          <a:cs typeface="Arial" panose="020B0604020202020204" pitchFamily="34" charset="0"/>
                        </a:rPr>
                        <a:t>It is used to add a new line by writing a line separator.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15563619"/>
                  </a:ext>
                </a:extLst>
              </a:tr>
              <a:tr h="301731">
                <a:tc>
                  <a:txBody>
                    <a:bodyPr/>
                    <a:lstStyle/>
                    <a:p>
                      <a:pPr algn="l" fontAlgn="t"/>
                      <a:r>
                        <a:rPr lang="en-US" sz="1200">
                          <a:solidFill>
                            <a:srgbClr val="000000"/>
                          </a:solidFill>
                          <a:effectLst/>
                          <a:latin typeface="Arial" panose="020B0604020202020204" pitchFamily="34" charset="0"/>
                          <a:cs typeface="Arial" panose="020B0604020202020204" pitchFamily="34" charset="0"/>
                        </a:rPr>
                        <a:t>void write(int c)</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200">
                          <a:solidFill>
                            <a:srgbClr val="000000"/>
                          </a:solidFill>
                          <a:effectLst/>
                          <a:latin typeface="Arial" panose="020B0604020202020204" pitchFamily="34" charset="0"/>
                          <a:cs typeface="Arial" panose="020B0604020202020204" pitchFamily="34" charset="0"/>
                        </a:rPr>
                        <a:t>It is used to write a single character.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849285733"/>
                  </a:ext>
                </a:extLst>
              </a:tr>
              <a:tr h="301731">
                <a:tc>
                  <a:txBody>
                    <a:bodyPr/>
                    <a:lstStyle/>
                    <a:p>
                      <a:pPr algn="l" fontAlgn="t"/>
                      <a:r>
                        <a:rPr lang="en-GB" sz="1200">
                          <a:solidFill>
                            <a:srgbClr val="000000"/>
                          </a:solidFill>
                          <a:effectLst/>
                          <a:latin typeface="Arial" panose="020B0604020202020204" pitchFamily="34" charset="0"/>
                          <a:cs typeface="Arial" panose="020B0604020202020204" pitchFamily="34" charset="0"/>
                        </a:rPr>
                        <a:t>void write(char[] cbuf, int off, int len)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200">
                          <a:solidFill>
                            <a:srgbClr val="000000"/>
                          </a:solidFill>
                          <a:effectLst/>
                          <a:latin typeface="Arial" panose="020B0604020202020204" pitchFamily="34" charset="0"/>
                          <a:cs typeface="Arial" panose="020B0604020202020204" pitchFamily="34" charset="0"/>
                        </a:rPr>
                        <a:t>It is used to write a portion of an array of characters.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2994372637"/>
                  </a:ext>
                </a:extLst>
              </a:tr>
              <a:tr h="301731">
                <a:tc>
                  <a:txBody>
                    <a:bodyPr/>
                    <a:lstStyle/>
                    <a:p>
                      <a:pPr algn="l" fontAlgn="t"/>
                      <a:r>
                        <a:rPr lang="en-GB" sz="1200">
                          <a:solidFill>
                            <a:srgbClr val="000000"/>
                          </a:solidFill>
                          <a:effectLst/>
                          <a:latin typeface="Arial" panose="020B0604020202020204" pitchFamily="34" charset="0"/>
                          <a:cs typeface="Arial" panose="020B0604020202020204" pitchFamily="34" charset="0"/>
                        </a:rPr>
                        <a:t>void write(String s, int off, int len)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200">
                          <a:solidFill>
                            <a:srgbClr val="000000"/>
                          </a:solidFill>
                          <a:effectLst/>
                          <a:latin typeface="Arial" panose="020B0604020202020204" pitchFamily="34" charset="0"/>
                          <a:cs typeface="Arial" panose="020B0604020202020204" pitchFamily="34" charset="0"/>
                        </a:rPr>
                        <a:t>It is used to write a portion of a string.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591530233"/>
                  </a:ext>
                </a:extLst>
              </a:tr>
              <a:tr h="301731">
                <a:tc>
                  <a:txBody>
                    <a:bodyPr/>
                    <a:lstStyle/>
                    <a:p>
                      <a:pPr algn="l" fontAlgn="t"/>
                      <a:r>
                        <a:rPr lang="en-US" sz="1200">
                          <a:solidFill>
                            <a:srgbClr val="000000"/>
                          </a:solidFill>
                          <a:effectLst/>
                          <a:latin typeface="Arial" panose="020B0604020202020204" pitchFamily="34" charset="0"/>
                          <a:cs typeface="Arial" panose="020B0604020202020204" pitchFamily="34" charset="0"/>
                        </a:rPr>
                        <a:t>void flush()</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200">
                          <a:solidFill>
                            <a:srgbClr val="000000"/>
                          </a:solidFill>
                          <a:effectLst/>
                          <a:latin typeface="Arial" panose="020B0604020202020204" pitchFamily="34" charset="0"/>
                          <a:cs typeface="Arial" panose="020B0604020202020204" pitchFamily="34" charset="0"/>
                        </a:rPr>
                        <a:t>It is used to flushes the input stream.</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846709024"/>
                  </a:ext>
                </a:extLst>
              </a:tr>
              <a:tr h="301731">
                <a:tc>
                  <a:txBody>
                    <a:bodyPr/>
                    <a:lstStyle/>
                    <a:p>
                      <a:pPr algn="l" fontAlgn="t"/>
                      <a:r>
                        <a:rPr lang="en-US" sz="1200">
                          <a:solidFill>
                            <a:srgbClr val="000000"/>
                          </a:solidFill>
                          <a:effectLst/>
                          <a:latin typeface="Arial" panose="020B0604020202020204" pitchFamily="34" charset="0"/>
                          <a:cs typeface="Arial" panose="020B0604020202020204" pitchFamily="34" charset="0"/>
                        </a:rPr>
                        <a:t>void close()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200">
                          <a:solidFill>
                            <a:srgbClr val="000000"/>
                          </a:solidFill>
                          <a:effectLst/>
                          <a:latin typeface="Arial" panose="020B0604020202020204" pitchFamily="34" charset="0"/>
                          <a:cs typeface="Arial" panose="020B0604020202020204" pitchFamily="34" charset="0"/>
                        </a:rPr>
                        <a:t>It is used to closes the input stream</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3467223741"/>
                  </a:ext>
                </a:extLst>
              </a:tr>
            </a:tbl>
          </a:graphicData>
        </a:graphic>
      </p:graphicFrame>
    </p:spTree>
    <p:extLst>
      <p:ext uri="{BB962C8B-B14F-4D97-AF65-F5344CB8AC3E}">
        <p14:creationId xmlns:p14="http://schemas.microsoft.com/office/powerpoint/2010/main" val="3389570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normAutofit/>
          </a:bodyPr>
          <a:lstStyle/>
          <a:p>
            <a:r>
              <a:rPr lang="en-US" altLang="en-US" sz="3200" smtClean="0"/>
              <a:t>PrintWriter class</a:t>
            </a:r>
          </a:p>
        </p:txBody>
      </p:sp>
      <p:sp>
        <p:nvSpPr>
          <p:cNvPr id="72707" name="Content Placeholder 2"/>
          <p:cNvSpPr>
            <a:spLocks noGrp="1"/>
          </p:cNvSpPr>
          <p:nvPr>
            <p:ph idx="1"/>
          </p:nvPr>
        </p:nvSpPr>
        <p:spPr/>
        <p:txBody>
          <a:bodyPr>
            <a:noAutofit/>
          </a:bodyPr>
          <a:lstStyle/>
          <a:p>
            <a:pPr algn="just">
              <a:spcBef>
                <a:spcPts val="600"/>
              </a:spcBef>
              <a:spcAft>
                <a:spcPts val="600"/>
              </a:spcAft>
            </a:pPr>
            <a:r>
              <a:rPr lang="en-GB" altLang="en-US" sz="1800"/>
              <a:t>Java PrintWriter class is the implementation of Writer class. </a:t>
            </a:r>
            <a:endParaRPr lang="en-GB" altLang="en-US" sz="1800" smtClean="0"/>
          </a:p>
          <a:p>
            <a:pPr algn="just">
              <a:spcBef>
                <a:spcPts val="600"/>
              </a:spcBef>
              <a:spcAft>
                <a:spcPts val="600"/>
              </a:spcAft>
            </a:pPr>
            <a:r>
              <a:rPr lang="en-GB" altLang="en-US" sz="1800" smtClean="0"/>
              <a:t>It </a:t>
            </a:r>
            <a:r>
              <a:rPr lang="en-GB" altLang="en-US" sz="1800"/>
              <a:t>is used to print the formatted representation of objects to the text-output stream.</a:t>
            </a:r>
            <a:endParaRPr lang="en-US" altLang="en-US" sz="1800" smtClean="0"/>
          </a:p>
          <a:p>
            <a:pPr>
              <a:spcBef>
                <a:spcPts val="600"/>
              </a:spcBef>
              <a:spcAft>
                <a:spcPts val="600"/>
              </a:spcAft>
            </a:pPr>
            <a:endParaRPr lang="en-US" altLang="en-US" sz="1800" b="1"/>
          </a:p>
          <a:p>
            <a:pPr marL="0" indent="0">
              <a:spcBef>
                <a:spcPts val="600"/>
              </a:spcBef>
              <a:spcAft>
                <a:spcPts val="600"/>
              </a:spcAft>
              <a:buNone/>
            </a:pPr>
            <a:endParaRPr lang="en-GB" altLang="en-US" sz="1800" b="1" smtClean="0"/>
          </a:p>
          <a:p>
            <a:pPr marL="0" indent="0">
              <a:spcBef>
                <a:spcPts val="600"/>
              </a:spcBef>
              <a:spcAft>
                <a:spcPts val="600"/>
              </a:spcAft>
              <a:buNone/>
            </a:pPr>
            <a:endParaRPr lang="en-GB" altLang="en-US" sz="1800" b="1" smtClean="0"/>
          </a:p>
          <a:p>
            <a:pPr marL="0" indent="0">
              <a:spcBef>
                <a:spcPts val="600"/>
              </a:spcBef>
              <a:spcAft>
                <a:spcPts val="600"/>
              </a:spcAft>
              <a:buNone/>
            </a:pPr>
            <a:endParaRPr lang="en-US" altLang="en-US" sz="1800" b="1" smtClean="0"/>
          </a:p>
          <a:p>
            <a:pPr>
              <a:spcBef>
                <a:spcPts val="600"/>
              </a:spcBef>
              <a:spcAft>
                <a:spcPts val="600"/>
              </a:spcAft>
            </a:pPr>
            <a:r>
              <a:rPr lang="en-US" altLang="en-US" sz="1800" b="1" smtClean="0"/>
              <a:t>Class constructor:</a:t>
            </a:r>
          </a:p>
          <a:p>
            <a:pPr marL="400050" lvl="1" indent="0" algn="just">
              <a:spcBef>
                <a:spcPts val="600"/>
              </a:spcBef>
              <a:spcAft>
                <a:spcPts val="600"/>
              </a:spcAft>
              <a:buFont typeface="Wingdings" panose="05000000000000000000" pitchFamily="2" charset="2"/>
              <a:buNone/>
            </a:pPr>
            <a:r>
              <a:rPr lang="en-US" altLang="en-US" sz="1800" smtClean="0">
                <a:solidFill>
                  <a:srgbClr val="000000"/>
                </a:solidFill>
                <a:latin typeface="Consolas" panose="020B0609020204030204" pitchFamily="49" charset="0"/>
              </a:rPr>
              <a:t>PrintWriter(Writer out) </a:t>
            </a:r>
            <a:r>
              <a:rPr lang="en-US" altLang="en-US" sz="1800" smtClean="0">
                <a:solidFill>
                  <a:srgbClr val="000000"/>
                </a:solidFill>
                <a:latin typeface="Consolas" panose="020B0609020204030204" pitchFamily="49" charset="0"/>
                <a:sym typeface="Wingdings" panose="05000000000000000000" pitchFamily="2" charset="2"/>
              </a:rPr>
              <a:t> Can append</a:t>
            </a:r>
            <a:endParaRPr lang="en-US" altLang="en-US" sz="1800" smtClean="0">
              <a:solidFill>
                <a:srgbClr val="000000"/>
              </a:solidFill>
              <a:latin typeface="Consolas" panose="020B0609020204030204" pitchFamily="49" charset="0"/>
            </a:endParaRPr>
          </a:p>
          <a:p>
            <a:pPr marL="400050" lvl="1" indent="0" algn="just">
              <a:spcBef>
                <a:spcPts val="600"/>
              </a:spcBef>
              <a:spcAft>
                <a:spcPts val="600"/>
              </a:spcAft>
              <a:buFont typeface="Wingdings" panose="05000000000000000000" pitchFamily="2" charset="2"/>
              <a:buNone/>
            </a:pPr>
            <a:r>
              <a:rPr lang="en-US" altLang="en-US" sz="1800" smtClean="0">
                <a:solidFill>
                  <a:srgbClr val="000000"/>
                </a:solidFill>
                <a:latin typeface="Consolas" panose="020B0609020204030204" pitchFamily="49" charset="0"/>
              </a:rPr>
              <a:t>PrintWriter(Writer out, </a:t>
            </a:r>
            <a:r>
              <a:rPr lang="en-US" altLang="en-US" sz="1800" smtClean="0">
                <a:solidFill>
                  <a:srgbClr val="7F0055"/>
                </a:solidFill>
                <a:latin typeface="Consolas" panose="020B0609020204030204" pitchFamily="49" charset="0"/>
              </a:rPr>
              <a:t>boolean</a:t>
            </a:r>
            <a:r>
              <a:rPr lang="en-US" altLang="en-US" sz="1800" smtClean="0">
                <a:solidFill>
                  <a:srgbClr val="000000"/>
                </a:solidFill>
                <a:latin typeface="Consolas" panose="020B0609020204030204" pitchFamily="49" charset="0"/>
              </a:rPr>
              <a:t> autoFlush)</a:t>
            </a:r>
          </a:p>
          <a:p>
            <a:pPr marL="400050" lvl="1" indent="0">
              <a:spcBef>
                <a:spcPts val="600"/>
              </a:spcBef>
              <a:spcAft>
                <a:spcPts val="600"/>
              </a:spcAft>
              <a:buFont typeface="Wingdings" panose="05000000000000000000" pitchFamily="2" charset="2"/>
              <a:buNone/>
            </a:pPr>
            <a:r>
              <a:rPr lang="en-US" altLang="en-US" sz="1800" smtClean="0">
                <a:solidFill>
                  <a:srgbClr val="000000"/>
                </a:solidFill>
                <a:latin typeface="Consolas" panose="020B0609020204030204" pitchFamily="49" charset="0"/>
              </a:rPr>
              <a:t>PrintWriter(OutputStream out) </a:t>
            </a:r>
          </a:p>
          <a:p>
            <a:pPr marL="400050" lvl="1" indent="0">
              <a:spcBef>
                <a:spcPts val="600"/>
              </a:spcBef>
              <a:spcAft>
                <a:spcPts val="600"/>
              </a:spcAft>
              <a:buFont typeface="Wingdings" panose="05000000000000000000" pitchFamily="2" charset="2"/>
              <a:buNone/>
            </a:pPr>
            <a:r>
              <a:rPr lang="en-US" altLang="en-US" sz="1800" smtClean="0">
                <a:solidFill>
                  <a:srgbClr val="000000"/>
                </a:solidFill>
                <a:latin typeface="Consolas" panose="020B0609020204030204" pitchFamily="49" charset="0"/>
              </a:rPr>
              <a:t>PrintWriter(OutputStream out, </a:t>
            </a:r>
            <a:r>
              <a:rPr lang="en-US" altLang="en-US" sz="1800" smtClean="0">
                <a:solidFill>
                  <a:srgbClr val="7F0055"/>
                </a:solidFill>
                <a:latin typeface="Consolas" panose="020B0609020204030204" pitchFamily="49" charset="0"/>
              </a:rPr>
              <a:t>boolean</a:t>
            </a:r>
            <a:r>
              <a:rPr lang="en-US" altLang="en-US" sz="1800" smtClean="0">
                <a:solidFill>
                  <a:srgbClr val="000000"/>
                </a:solidFill>
                <a:latin typeface="Consolas" panose="020B0609020204030204" pitchFamily="49" charset="0"/>
              </a:rPr>
              <a:t> autoFlush)</a:t>
            </a:r>
          </a:p>
          <a:p>
            <a:pPr marL="400050" lvl="1" indent="0">
              <a:spcBef>
                <a:spcPts val="600"/>
              </a:spcBef>
              <a:spcAft>
                <a:spcPts val="600"/>
              </a:spcAft>
              <a:buFont typeface="Wingdings" panose="05000000000000000000" pitchFamily="2" charset="2"/>
              <a:buNone/>
            </a:pPr>
            <a:r>
              <a:rPr lang="en-US" altLang="en-US" sz="1800" smtClean="0">
                <a:solidFill>
                  <a:srgbClr val="000000"/>
                </a:solidFill>
                <a:latin typeface="Consolas" panose="020B0609020204030204" pitchFamily="49" charset="0"/>
              </a:rPr>
              <a:t>PrintWriter(String fileName) </a:t>
            </a:r>
            <a:r>
              <a:rPr lang="en-US" altLang="en-US" sz="1800" smtClean="0">
                <a:solidFill>
                  <a:srgbClr val="000000"/>
                </a:solidFill>
                <a:latin typeface="Consolas" panose="020B0609020204030204" pitchFamily="49" charset="0"/>
                <a:sym typeface="Wingdings" panose="05000000000000000000" pitchFamily="2" charset="2"/>
              </a:rPr>
              <a:t> Cannot append</a:t>
            </a:r>
            <a:r>
              <a:rPr lang="en-US" altLang="en-US" sz="1600" b="1">
                <a:solidFill>
                  <a:srgbClr val="000000"/>
                </a:solidFill>
                <a:latin typeface="Consolas" panose="020B0609020204030204" pitchFamily="49" charset="0"/>
                <a:sym typeface="Wingdings" panose="05000000000000000000" pitchFamily="2" charset="2"/>
              </a:rPr>
              <a:t>.</a:t>
            </a:r>
            <a:endParaRPr lang="en-US" altLang="en-US" sz="1800" smtClean="0"/>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28</a:t>
            </a:fld>
            <a:endParaRPr lang="en-US"/>
          </a:p>
        </p:txBody>
      </p:sp>
      <p:pic>
        <p:nvPicPr>
          <p:cNvPr id="7" name="Picture 2" descr="http://o7planning.org/web/fe/default/vi/document/13822/image-provider?type=i&amp;imageId=145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9329" y="2036550"/>
            <a:ext cx="6338214" cy="112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59133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ormAutofit/>
          </a:bodyPr>
          <a:lstStyle/>
          <a:p>
            <a:r>
              <a:rPr lang="en-US" altLang="en-US" sz="3200" smtClean="0"/>
              <a:t>PrintWriter class</a:t>
            </a:r>
            <a:endParaRPr lang="en-US" altLang="en-US" sz="4400" smtClean="0"/>
          </a:p>
        </p:txBody>
      </p:sp>
      <p:sp>
        <p:nvSpPr>
          <p:cNvPr id="52227" name="Rectangle 3"/>
          <p:cNvSpPr>
            <a:spLocks noGrp="1" noChangeArrowheads="1"/>
          </p:cNvSpPr>
          <p:nvPr>
            <p:ph idx="1"/>
          </p:nvPr>
        </p:nvSpPr>
        <p:spPr>
          <a:extLst/>
        </p:spPr>
        <p:txBody>
          <a:bodyPr>
            <a:normAutofit/>
          </a:bodyPr>
          <a:lstStyle/>
          <a:p>
            <a:pPr algn="just">
              <a:spcBef>
                <a:spcPts val="600"/>
              </a:spcBef>
              <a:spcAft>
                <a:spcPts val="600"/>
              </a:spcAft>
              <a:defRPr/>
            </a:pPr>
            <a:r>
              <a:rPr lang="en-US" altLang="en-US" sz="2400" smtClean="0">
                <a:solidFill>
                  <a:srgbClr val="FF0000"/>
                </a:solidFill>
              </a:rPr>
              <a:t>To open a text file for output</a:t>
            </a:r>
            <a:r>
              <a:rPr lang="en-US" altLang="en-US" sz="2400" smtClean="0"/>
              <a:t>: connect a text file to a stream for writing</a:t>
            </a:r>
          </a:p>
          <a:p>
            <a:pPr marL="0" indent="0">
              <a:spcBef>
                <a:spcPts val="600"/>
              </a:spcBef>
              <a:spcAft>
                <a:spcPts val="600"/>
              </a:spcAft>
              <a:buFont typeface="Wingdings" panose="05000000000000000000" pitchFamily="2" charset="2"/>
              <a:buNone/>
              <a:defRPr/>
            </a:pPr>
            <a:r>
              <a:rPr lang="en-US" sz="2200">
                <a:latin typeface="Courier New" pitchFamily="49" charset="0"/>
              </a:rPr>
              <a:t>	</a:t>
            </a:r>
            <a:r>
              <a:rPr lang="en-US" sz="1500" smtClean="0">
                <a:solidFill>
                  <a:srgbClr val="000000"/>
                </a:solidFill>
                <a:latin typeface="Consolas"/>
              </a:rPr>
              <a:t>PrintWriter </a:t>
            </a:r>
            <a:r>
              <a:rPr lang="en-US" sz="1500">
                <a:solidFill>
                  <a:srgbClr val="6A3E3E"/>
                </a:solidFill>
                <a:latin typeface="Consolas"/>
              </a:rPr>
              <a:t>outputStream</a:t>
            </a:r>
            <a:r>
              <a:rPr lang="en-US" sz="1500">
                <a:solidFill>
                  <a:srgbClr val="000000"/>
                </a:solidFill>
                <a:latin typeface="Consolas"/>
              </a:rPr>
              <a:t> </a:t>
            </a:r>
            <a:r>
              <a:rPr lang="en-US" sz="1500" smtClean="0">
                <a:solidFill>
                  <a:srgbClr val="000000"/>
                </a:solidFill>
                <a:latin typeface="Consolas"/>
              </a:rPr>
              <a:t>= </a:t>
            </a:r>
            <a:r>
              <a:rPr lang="en-US" sz="1500" b="1">
                <a:solidFill>
                  <a:srgbClr val="7F0055"/>
                </a:solidFill>
                <a:latin typeface="Consolas"/>
              </a:rPr>
              <a:t>new</a:t>
            </a:r>
            <a:r>
              <a:rPr lang="en-US" sz="1500" b="1">
                <a:solidFill>
                  <a:srgbClr val="000000"/>
                </a:solidFill>
                <a:latin typeface="Consolas"/>
              </a:rPr>
              <a:t> PrintWriter(</a:t>
            </a:r>
            <a:r>
              <a:rPr lang="en-US" sz="1500" b="1">
                <a:solidFill>
                  <a:srgbClr val="7F0055"/>
                </a:solidFill>
                <a:latin typeface="Consolas"/>
              </a:rPr>
              <a:t>new</a:t>
            </a:r>
            <a:r>
              <a:rPr lang="en-US" sz="1500" b="1">
                <a:solidFill>
                  <a:srgbClr val="000000"/>
                </a:solidFill>
                <a:latin typeface="Consolas"/>
              </a:rPr>
              <a:t> FileOutputStream(</a:t>
            </a:r>
            <a:r>
              <a:rPr lang="en-US" sz="1500" b="1">
                <a:solidFill>
                  <a:srgbClr val="2A00FF"/>
                </a:solidFill>
                <a:latin typeface="Consolas"/>
              </a:rPr>
              <a:t>"out.txt"</a:t>
            </a:r>
            <a:r>
              <a:rPr lang="en-US" sz="1500" b="1">
                <a:solidFill>
                  <a:srgbClr val="000000"/>
                </a:solidFill>
                <a:latin typeface="Consolas"/>
              </a:rPr>
              <a:t>));</a:t>
            </a:r>
            <a:endParaRPr lang="en-US" altLang="en-US" sz="1500" smtClean="0">
              <a:latin typeface="Courier New" pitchFamily="49" charset="0"/>
            </a:endParaRPr>
          </a:p>
          <a:p>
            <a:pPr algn="just">
              <a:spcBef>
                <a:spcPts val="600"/>
              </a:spcBef>
              <a:spcAft>
                <a:spcPts val="600"/>
              </a:spcAft>
              <a:defRPr/>
            </a:pPr>
            <a:r>
              <a:rPr lang="en-US" altLang="en-US" sz="2200" smtClean="0"/>
              <a:t>Similar to the long way:</a:t>
            </a:r>
          </a:p>
          <a:p>
            <a:pPr marL="0" indent="0">
              <a:spcBef>
                <a:spcPts val="600"/>
              </a:spcBef>
              <a:spcAft>
                <a:spcPts val="600"/>
              </a:spcAft>
              <a:buFont typeface="Wingdings" panose="05000000000000000000" pitchFamily="2" charset="2"/>
              <a:buNone/>
              <a:defRPr/>
            </a:pPr>
            <a:r>
              <a:rPr lang="en-US" sz="2000">
                <a:latin typeface="Courier New" pitchFamily="49" charset="0"/>
              </a:rPr>
              <a:t>	</a:t>
            </a:r>
            <a:r>
              <a:rPr lang="en-US" sz="1600" smtClean="0">
                <a:solidFill>
                  <a:srgbClr val="000000"/>
                </a:solidFill>
                <a:latin typeface="Consolas"/>
              </a:rPr>
              <a:t>FileOutputStream </a:t>
            </a:r>
            <a:r>
              <a:rPr lang="en-US" sz="1600">
                <a:solidFill>
                  <a:srgbClr val="6A3E3E"/>
                </a:solidFill>
                <a:latin typeface="Consolas"/>
              </a:rPr>
              <a:t>s</a:t>
            </a:r>
            <a:r>
              <a:rPr lang="en-US" sz="1600">
                <a:solidFill>
                  <a:srgbClr val="000000"/>
                </a:solidFill>
                <a:latin typeface="Consolas"/>
              </a:rPr>
              <a:t> = </a:t>
            </a:r>
            <a:r>
              <a:rPr lang="en-US" sz="1600" b="1">
                <a:solidFill>
                  <a:srgbClr val="7F0055"/>
                </a:solidFill>
                <a:latin typeface="Consolas"/>
              </a:rPr>
              <a:t>new</a:t>
            </a:r>
            <a:r>
              <a:rPr lang="en-US" sz="1600" b="1">
                <a:solidFill>
                  <a:srgbClr val="000000"/>
                </a:solidFill>
                <a:latin typeface="Consolas"/>
              </a:rPr>
              <a:t> </a:t>
            </a:r>
            <a:r>
              <a:rPr lang="en-US" sz="1600" smtClean="0">
                <a:solidFill>
                  <a:srgbClr val="000000"/>
                </a:solidFill>
                <a:latin typeface="Consolas"/>
              </a:rPr>
              <a:t>FileOutputStream</a:t>
            </a:r>
            <a:r>
              <a:rPr lang="en-US" sz="1600">
                <a:solidFill>
                  <a:srgbClr val="000000"/>
                </a:solidFill>
                <a:latin typeface="Consolas"/>
              </a:rPr>
              <a:t>(</a:t>
            </a:r>
            <a:r>
              <a:rPr lang="en-US" sz="1600">
                <a:solidFill>
                  <a:srgbClr val="2A00FF"/>
                </a:solidFill>
                <a:latin typeface="Consolas"/>
              </a:rPr>
              <a:t>"out.txt"</a:t>
            </a:r>
            <a:r>
              <a:rPr lang="en-US" sz="1600">
                <a:solidFill>
                  <a:srgbClr val="000000"/>
                </a:solidFill>
                <a:latin typeface="Consolas"/>
              </a:rPr>
              <a:t>);</a:t>
            </a:r>
          </a:p>
          <a:p>
            <a:pPr marL="0" indent="0">
              <a:spcBef>
                <a:spcPts val="600"/>
              </a:spcBef>
              <a:spcAft>
                <a:spcPts val="600"/>
              </a:spcAft>
              <a:buFont typeface="Wingdings" panose="05000000000000000000" pitchFamily="2" charset="2"/>
              <a:buNone/>
              <a:defRPr/>
            </a:pPr>
            <a:r>
              <a:rPr lang="en-US" sz="1600">
                <a:solidFill>
                  <a:srgbClr val="000000"/>
                </a:solidFill>
                <a:latin typeface="Consolas"/>
              </a:rPr>
              <a:t>    </a:t>
            </a:r>
            <a:r>
              <a:rPr lang="en-US" sz="1600" smtClean="0">
                <a:solidFill>
                  <a:srgbClr val="000000"/>
                </a:solidFill>
                <a:latin typeface="Consolas"/>
              </a:rPr>
              <a:t>	</a:t>
            </a:r>
            <a:r>
              <a:rPr lang="en-US" sz="1600" smtClean="0">
                <a:solidFill>
                  <a:srgbClr val="000000"/>
                </a:solidFill>
                <a:highlight>
                  <a:srgbClr val="D4D4D4"/>
                </a:highlight>
                <a:latin typeface="Consolas"/>
              </a:rPr>
              <a:t>PrintWriter </a:t>
            </a:r>
            <a:r>
              <a:rPr lang="en-US" sz="1600">
                <a:solidFill>
                  <a:srgbClr val="6A3E3E"/>
                </a:solidFill>
                <a:highlight>
                  <a:srgbClr val="D4D4D4"/>
                </a:highlight>
                <a:latin typeface="Consolas"/>
              </a:rPr>
              <a:t>outputStream</a:t>
            </a:r>
            <a:r>
              <a:rPr lang="en-US" sz="1600">
                <a:solidFill>
                  <a:srgbClr val="000000"/>
                </a:solidFill>
                <a:highlight>
                  <a:srgbClr val="D4D4D4"/>
                </a:highlight>
                <a:latin typeface="Consolas"/>
              </a:rPr>
              <a:t> = </a:t>
            </a:r>
            <a:r>
              <a:rPr lang="en-US" sz="1600" b="1">
                <a:solidFill>
                  <a:srgbClr val="7F0055"/>
                </a:solidFill>
                <a:highlight>
                  <a:srgbClr val="D4D4D4"/>
                </a:highlight>
                <a:latin typeface="Consolas"/>
              </a:rPr>
              <a:t>new</a:t>
            </a:r>
            <a:r>
              <a:rPr lang="en-US" sz="1600" b="1">
                <a:solidFill>
                  <a:srgbClr val="000000"/>
                </a:solidFill>
                <a:highlight>
                  <a:srgbClr val="D4D4D4"/>
                </a:highlight>
                <a:latin typeface="Consolas"/>
              </a:rPr>
              <a:t> PrintWriter(</a:t>
            </a:r>
            <a:r>
              <a:rPr lang="en-US" sz="1600" b="1">
                <a:solidFill>
                  <a:srgbClr val="6A3E3E"/>
                </a:solidFill>
                <a:highlight>
                  <a:srgbClr val="D4D4D4"/>
                </a:highlight>
                <a:latin typeface="Consolas"/>
              </a:rPr>
              <a:t>s</a:t>
            </a:r>
            <a:r>
              <a:rPr lang="en-US" sz="1600" b="1" smtClean="0">
                <a:solidFill>
                  <a:srgbClr val="000000"/>
                </a:solidFill>
                <a:highlight>
                  <a:srgbClr val="D4D4D4"/>
                </a:highlight>
                <a:latin typeface="Consolas"/>
              </a:rPr>
              <a:t>);</a:t>
            </a:r>
          </a:p>
          <a:p>
            <a:pPr>
              <a:spcBef>
                <a:spcPts val="600"/>
              </a:spcBef>
              <a:spcAft>
                <a:spcPts val="600"/>
              </a:spcAft>
              <a:defRPr/>
            </a:pPr>
            <a:r>
              <a:rPr lang="en-US" altLang="en-US" sz="2200" b="1" smtClean="0">
                <a:solidFill>
                  <a:srgbClr val="FF0000"/>
                </a:solidFill>
              </a:rPr>
              <a:t>Goal</a:t>
            </a:r>
            <a:r>
              <a:rPr lang="en-US" altLang="en-US" sz="2200" smtClean="0"/>
              <a:t>: create a </a:t>
            </a:r>
            <a:r>
              <a:rPr lang="en-US" altLang="en-US" sz="2200" smtClean="0">
                <a:latin typeface="Courier New" pitchFamily="49" charset="0"/>
              </a:rPr>
              <a:t>PrintWriter</a:t>
            </a:r>
            <a:r>
              <a:rPr lang="en-US" altLang="en-US" sz="2200" smtClean="0"/>
              <a:t> object:</a:t>
            </a:r>
          </a:p>
          <a:p>
            <a:pPr lvl="1" algn="just">
              <a:spcBef>
                <a:spcPts val="600"/>
              </a:spcBef>
              <a:spcAft>
                <a:spcPts val="600"/>
              </a:spcAft>
              <a:defRPr/>
            </a:pPr>
            <a:r>
              <a:rPr lang="en-US" altLang="en-US" sz="2200" smtClean="0"/>
              <a:t> which uses </a:t>
            </a:r>
            <a:r>
              <a:rPr lang="en-US" altLang="en-US" sz="2200" smtClean="0">
                <a:latin typeface="Courier New" pitchFamily="49" charset="0"/>
              </a:rPr>
              <a:t>FileOutputStream</a:t>
            </a:r>
            <a:r>
              <a:rPr lang="en-US" altLang="en-US" sz="2200" smtClean="0"/>
              <a:t> to open a text file.</a:t>
            </a:r>
          </a:p>
          <a:p>
            <a:pPr algn="just">
              <a:spcBef>
                <a:spcPts val="600"/>
              </a:spcBef>
              <a:spcAft>
                <a:spcPts val="600"/>
              </a:spcAft>
              <a:defRPr/>
            </a:pPr>
            <a:r>
              <a:rPr lang="en-US" altLang="en-US" sz="2200" smtClean="0">
                <a:latin typeface="Courier New" pitchFamily="49" charset="0"/>
              </a:rPr>
              <a:t>FileOutputStream “</a:t>
            </a:r>
            <a:r>
              <a:rPr lang="en-US" altLang="en-US" sz="2200" smtClean="0">
                <a:solidFill>
                  <a:srgbClr val="FF0000"/>
                </a:solidFill>
              </a:rPr>
              <a:t>connects</a:t>
            </a:r>
            <a:r>
              <a:rPr lang="en-US" altLang="en-US" sz="2200" smtClean="0"/>
              <a:t>”</a:t>
            </a:r>
            <a:r>
              <a:rPr lang="en-US" altLang="en-US" sz="2200" smtClean="0">
                <a:latin typeface="Courier New" pitchFamily="49" charset="0"/>
              </a:rPr>
              <a:t> PrintWriter </a:t>
            </a:r>
            <a:r>
              <a:rPr lang="en-US" altLang="en-US" sz="2200" smtClean="0"/>
              <a:t>to a text file.</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29</a:t>
            </a:fld>
            <a:endParaRPr lang="en-US"/>
          </a:p>
        </p:txBody>
      </p:sp>
    </p:spTree>
    <p:extLst>
      <p:ext uri="{BB962C8B-B14F-4D97-AF65-F5344CB8AC3E}">
        <p14:creationId xmlns:p14="http://schemas.microsoft.com/office/powerpoint/2010/main" val="2979836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pPr>
              <a:defRPr/>
            </a:pPr>
            <a:r>
              <a:rPr lang="en-US" altLang="en-US" smtClean="0">
                <a:latin typeface="Arial" charset="0"/>
                <a:cs typeface="Arial" charset="0"/>
              </a:rPr>
              <a:t>Learning Approach</a:t>
            </a:r>
            <a:endParaRPr altLang="en-US" smtClean="0">
              <a:latin typeface="Arial" charset="0"/>
              <a:cs typeface="Arial" charset="0"/>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022259140"/>
              </p:ext>
            </p:extLst>
          </p:nvPr>
        </p:nvGraphicFramePr>
        <p:xfrm>
          <a:off x="201706" y="838201"/>
          <a:ext cx="8686800" cy="5434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3</a:t>
            </a:fld>
            <a:endParaRPr lang="en-US"/>
          </a:p>
        </p:txBody>
      </p:sp>
    </p:spTree>
    <p:extLst>
      <p:ext uri="{BB962C8B-B14F-4D97-AF65-F5344CB8AC3E}">
        <p14:creationId xmlns:p14="http://schemas.microsoft.com/office/powerpoint/2010/main" val="205901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68B35B5E-8E87-4DE3-B351-F67DE7D6100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AE3679EC-D38C-4D26-88C3-158E93B529F5}"/>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graphicEl>
                                              <a:dgm id="{0D49D475-5540-4446-A6CC-C2B4AA235020}"/>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C87964FA-812B-47FF-9D96-F0B3A4214C0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graphicEl>
                                              <a:dgm id="{866A1CF4-B79E-4EB4-9CE0-DC82E3AF779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F690260F-A05B-43CC-A8E7-2907A973CAE5}"/>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graphicEl>
                                              <a:dgm id="{6A7AF63B-A5A7-49A4-8FDC-2767227DC7E3}"/>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graphicEl>
                                              <a:dgm id="{23AFCB36-FE32-4C16-8AD6-0EE82A4301B7}"/>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graphicEl>
                                              <a:dgm id="{4E05BF3B-1030-42C8-A224-0EA68C68CA76}"/>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graphicEl>
                                              <a:dgm id="{E99EE26D-8D24-428B-B79C-CA3642CFEAC6}"/>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graphicEl>
                                              <a:dgm id="{7F6135E0-7752-41D9-8949-2C6C50C5480B}"/>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graphicEl>
                                              <a:dgm id="{4EA53240-6A3B-44EF-982F-E7C805897FA5}"/>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graphicEl>
                                              <a:dgm id="{354B78F2-DB64-4575-B54A-84ADF163CDF2}"/>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graphicEl>
                                              <a:dgm id="{7E739126-418B-4B04-96A2-EEDCE3C318D4}"/>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graphicEl>
                                              <a:dgm id="{653CDA86-6ED9-412E-BAE5-E781E737A9C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r>
              <a:rPr lang="en-US" altLang="en-US" smtClean="0"/>
              <a:t>Output File Streams</a:t>
            </a:r>
          </a:p>
        </p:txBody>
      </p:sp>
      <p:sp>
        <p:nvSpPr>
          <p:cNvPr id="2" name="Content Placeholder 1"/>
          <p:cNvSpPr>
            <a:spLocks noGrp="1"/>
          </p:cNvSpPr>
          <p:nvPr>
            <p:ph idx="1"/>
          </p:nvPr>
        </p:nvSpPr>
        <p:spPr/>
        <p:txBody>
          <a:bodyPr/>
          <a:lstStyle/>
          <a:p>
            <a:endParaRPr lang="en-US"/>
          </a:p>
        </p:txBody>
      </p:sp>
      <p:sp>
        <p:nvSpPr>
          <p:cNvPr id="76803" name="AutoShape 3"/>
          <p:cNvSpPr>
            <a:spLocks noChangeArrowheads="1"/>
          </p:cNvSpPr>
          <p:nvPr/>
        </p:nvSpPr>
        <p:spPr bwMode="auto">
          <a:xfrm rot="5400000">
            <a:off x="2910682" y="1342231"/>
            <a:ext cx="547688" cy="2098675"/>
          </a:xfrm>
          <a:prstGeom prst="can">
            <a:avLst>
              <a:gd name="adj" fmla="val 95797"/>
            </a:avLst>
          </a:prstGeom>
          <a:solidFill>
            <a:schemeClr val="accent1"/>
          </a:solidFill>
          <a:ln w="12700">
            <a:solidFill>
              <a:schemeClr val="tx1"/>
            </a:solidFill>
            <a:round/>
            <a:headEnd/>
            <a:tailEnd/>
          </a:ln>
        </p:spPr>
        <p:txBody>
          <a:bodyPr wrap="none" anchor="ct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SzTx/>
              <a:buFontTx/>
              <a:buNone/>
            </a:pPr>
            <a:endParaRPr lang="en-US" altLang="en-US" sz="1800"/>
          </a:p>
        </p:txBody>
      </p:sp>
      <p:sp>
        <p:nvSpPr>
          <p:cNvPr id="76804" name="AutoShape 4"/>
          <p:cNvSpPr>
            <a:spLocks noChangeArrowheads="1"/>
          </p:cNvSpPr>
          <p:nvPr/>
        </p:nvSpPr>
        <p:spPr bwMode="auto">
          <a:xfrm rot="5400000">
            <a:off x="5890419" y="1359694"/>
            <a:ext cx="547687" cy="2098675"/>
          </a:xfrm>
          <a:prstGeom prst="can">
            <a:avLst>
              <a:gd name="adj" fmla="val 95797"/>
            </a:avLst>
          </a:prstGeom>
          <a:solidFill>
            <a:schemeClr val="accent1"/>
          </a:solidFill>
          <a:ln w="12700">
            <a:solidFill>
              <a:schemeClr val="tx1"/>
            </a:solidFill>
            <a:round/>
            <a:headEnd/>
            <a:tailEnd/>
          </a:ln>
        </p:spPr>
        <p:txBody>
          <a:bodyPr wrap="none" anchor="ct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SzTx/>
              <a:buFontTx/>
              <a:buNone/>
            </a:pPr>
            <a:endParaRPr lang="en-US" altLang="en-US" sz="1800"/>
          </a:p>
        </p:txBody>
      </p:sp>
      <p:sp>
        <p:nvSpPr>
          <p:cNvPr id="76805" name="AutoShape 5"/>
          <p:cNvSpPr>
            <a:spLocks noChangeArrowheads="1"/>
          </p:cNvSpPr>
          <p:nvPr/>
        </p:nvSpPr>
        <p:spPr bwMode="auto">
          <a:xfrm>
            <a:off x="6427788" y="1524000"/>
            <a:ext cx="390525" cy="377825"/>
          </a:xfrm>
          <a:prstGeom prst="rightArrow">
            <a:avLst>
              <a:gd name="adj1" fmla="val 36972"/>
              <a:gd name="adj2" fmla="val 3529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nchor="ct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SzTx/>
              <a:buFontTx/>
              <a:buNone/>
            </a:pPr>
            <a:endParaRPr lang="en-US" altLang="en-US" sz="1800"/>
          </a:p>
        </p:txBody>
      </p:sp>
      <p:sp>
        <p:nvSpPr>
          <p:cNvPr id="76806" name="AutoShape 6"/>
          <p:cNvSpPr>
            <a:spLocks noChangeArrowheads="1"/>
          </p:cNvSpPr>
          <p:nvPr/>
        </p:nvSpPr>
        <p:spPr bwMode="auto">
          <a:xfrm>
            <a:off x="3379788" y="4302125"/>
            <a:ext cx="317500" cy="644525"/>
          </a:xfrm>
          <a:prstGeom prst="rightArrow">
            <a:avLst>
              <a:gd name="adj1" fmla="val 50000"/>
              <a:gd name="adj2"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nchor="ct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SzTx/>
              <a:buFontTx/>
              <a:buNone/>
            </a:pPr>
            <a:endParaRPr lang="en-US" altLang="en-US" sz="1800"/>
          </a:p>
        </p:txBody>
      </p:sp>
      <p:sp>
        <p:nvSpPr>
          <p:cNvPr id="76807" name="AutoShape 7"/>
          <p:cNvSpPr>
            <a:spLocks noChangeArrowheads="1"/>
          </p:cNvSpPr>
          <p:nvPr/>
        </p:nvSpPr>
        <p:spPr bwMode="auto">
          <a:xfrm>
            <a:off x="1416050" y="2119313"/>
            <a:ext cx="638175" cy="515937"/>
          </a:xfrm>
          <a:prstGeom prst="rightArrow">
            <a:avLst>
              <a:gd name="adj1" fmla="val 45231"/>
              <a:gd name="adj2" fmla="val 63999"/>
            </a:avLst>
          </a:prstGeom>
          <a:solidFill>
            <a:srgbClr val="98EE8A"/>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nchor="ct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SzTx/>
              <a:buFontTx/>
              <a:buNone/>
            </a:pPr>
            <a:endParaRPr lang="en-US" altLang="en-US" sz="1800"/>
          </a:p>
        </p:txBody>
      </p:sp>
      <p:sp>
        <p:nvSpPr>
          <p:cNvPr id="76808" name="AutoShape 8"/>
          <p:cNvSpPr>
            <a:spLocks noChangeArrowheads="1"/>
          </p:cNvSpPr>
          <p:nvPr/>
        </p:nvSpPr>
        <p:spPr bwMode="auto">
          <a:xfrm>
            <a:off x="4337050" y="2116138"/>
            <a:ext cx="638175" cy="515937"/>
          </a:xfrm>
          <a:prstGeom prst="rightArrow">
            <a:avLst>
              <a:gd name="adj1" fmla="val 45231"/>
              <a:gd name="adj2" fmla="val 63999"/>
            </a:avLst>
          </a:prstGeom>
          <a:solidFill>
            <a:srgbClr val="98EE8A"/>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nchor="ct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SzTx/>
              <a:buFontTx/>
              <a:buNone/>
            </a:pPr>
            <a:endParaRPr lang="en-US" altLang="en-US" sz="1800"/>
          </a:p>
        </p:txBody>
      </p:sp>
      <p:sp>
        <p:nvSpPr>
          <p:cNvPr id="76809" name="AutoShape 9"/>
          <p:cNvSpPr>
            <a:spLocks noChangeArrowheads="1"/>
          </p:cNvSpPr>
          <p:nvPr/>
        </p:nvSpPr>
        <p:spPr bwMode="auto">
          <a:xfrm>
            <a:off x="7316788" y="2108200"/>
            <a:ext cx="638175" cy="515938"/>
          </a:xfrm>
          <a:prstGeom prst="rightArrow">
            <a:avLst>
              <a:gd name="adj1" fmla="val 45231"/>
              <a:gd name="adj2" fmla="val 63999"/>
            </a:avLst>
          </a:prstGeom>
          <a:solidFill>
            <a:srgbClr val="98EE8A"/>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nchor="ct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SzTx/>
              <a:buFontTx/>
              <a:buNone/>
            </a:pPr>
            <a:endParaRPr lang="en-US" altLang="en-US" sz="1800"/>
          </a:p>
        </p:txBody>
      </p:sp>
      <p:sp>
        <p:nvSpPr>
          <p:cNvPr id="76810" name="Text Box 10"/>
          <p:cNvSpPr txBox="1">
            <a:spLocks noChangeArrowheads="1"/>
          </p:cNvSpPr>
          <p:nvPr/>
        </p:nvSpPr>
        <p:spPr bwMode="auto">
          <a:xfrm>
            <a:off x="2332038" y="1743075"/>
            <a:ext cx="2084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marL="342900" indent="-342900">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80000"/>
              </a:lnSpc>
              <a:spcBef>
                <a:spcPct val="50000"/>
              </a:spcBef>
              <a:buClr>
                <a:schemeClr val="tx1"/>
              </a:buClr>
              <a:buSzPct val="75000"/>
              <a:buFont typeface="Monotype Sorts"/>
              <a:buNone/>
            </a:pPr>
            <a:r>
              <a:rPr lang="en-US" altLang="en-US" sz="1800">
                <a:latin typeface="Courier New" panose="02070309020205020404" pitchFamily="49" charset="0"/>
              </a:rPr>
              <a:t>PrintWriter</a:t>
            </a:r>
          </a:p>
        </p:txBody>
      </p:sp>
      <p:sp>
        <p:nvSpPr>
          <p:cNvPr id="76811" name="Text Box 11"/>
          <p:cNvSpPr txBox="1">
            <a:spLocks noChangeArrowheads="1"/>
          </p:cNvSpPr>
          <p:nvPr/>
        </p:nvSpPr>
        <p:spPr bwMode="auto">
          <a:xfrm>
            <a:off x="4973638" y="1746250"/>
            <a:ext cx="2619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marL="342900" indent="-342900">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80000"/>
              </a:lnSpc>
              <a:spcBef>
                <a:spcPct val="50000"/>
              </a:spcBef>
              <a:buClr>
                <a:schemeClr val="tx1"/>
              </a:buClr>
              <a:buSzPct val="75000"/>
              <a:buFont typeface="Monotype Sorts"/>
              <a:buNone/>
            </a:pPr>
            <a:r>
              <a:rPr lang="en-US" altLang="en-US" sz="1800">
                <a:latin typeface="Courier New" panose="02070309020205020404" pitchFamily="49" charset="0"/>
              </a:rPr>
              <a:t>FileOutputStream</a:t>
            </a:r>
          </a:p>
        </p:txBody>
      </p:sp>
      <p:sp>
        <p:nvSpPr>
          <p:cNvPr id="76812" name="Rectangle 12"/>
          <p:cNvSpPr>
            <a:spLocks noChangeArrowheads="1"/>
          </p:cNvSpPr>
          <p:nvPr/>
        </p:nvSpPr>
        <p:spPr bwMode="auto">
          <a:xfrm>
            <a:off x="7878763" y="2171700"/>
            <a:ext cx="9779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nchor="ctr"/>
          <a:lstStyle>
            <a:lvl1pPr marL="342900" indent="-342900">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lnSpc>
                <a:spcPct val="80000"/>
              </a:lnSpc>
              <a:buClr>
                <a:schemeClr val="tx1"/>
              </a:buClr>
              <a:buSzPct val="75000"/>
              <a:buFont typeface="Monotype Sorts"/>
              <a:buNone/>
            </a:pPr>
            <a:r>
              <a:rPr lang="en-US" altLang="en-US" sz="1800"/>
              <a:t>Disk</a:t>
            </a:r>
          </a:p>
        </p:txBody>
      </p:sp>
      <p:sp>
        <p:nvSpPr>
          <p:cNvPr id="76813" name="Rectangle 13"/>
          <p:cNvSpPr>
            <a:spLocks noChangeArrowheads="1"/>
          </p:cNvSpPr>
          <p:nvPr/>
        </p:nvSpPr>
        <p:spPr bwMode="auto">
          <a:xfrm>
            <a:off x="381000" y="2176463"/>
            <a:ext cx="9779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nchor="ctr"/>
          <a:lstStyle>
            <a:lvl1pPr marL="342900" indent="-342900">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lnSpc>
                <a:spcPct val="80000"/>
              </a:lnSpc>
              <a:buClr>
                <a:schemeClr val="tx1"/>
              </a:buClr>
              <a:buSzPct val="75000"/>
              <a:buFont typeface="Monotype Sorts"/>
              <a:buNone/>
            </a:pPr>
            <a:r>
              <a:rPr lang="en-US" altLang="en-US" sz="1800"/>
              <a:t>Memory</a:t>
            </a:r>
          </a:p>
        </p:txBody>
      </p:sp>
      <p:sp>
        <p:nvSpPr>
          <p:cNvPr id="76814" name="Text Box 14"/>
          <p:cNvSpPr txBox="1">
            <a:spLocks noChangeArrowheads="1"/>
          </p:cNvSpPr>
          <p:nvPr/>
        </p:nvSpPr>
        <p:spPr bwMode="auto">
          <a:xfrm>
            <a:off x="2460625" y="3122613"/>
            <a:ext cx="15414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spAutoFit/>
          </a:bodyPr>
          <a:lstStyle>
            <a:lvl1pPr marL="342900" indent="-342900">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80000"/>
              </a:lnSpc>
              <a:buClr>
                <a:schemeClr val="tx1"/>
              </a:buClr>
              <a:buSzPct val="75000"/>
              <a:buFont typeface="Monotype Sorts"/>
              <a:buNone/>
            </a:pPr>
            <a:r>
              <a:rPr lang="en-US" altLang="en-US" sz="1400"/>
              <a:t>smileyOutStream</a:t>
            </a:r>
          </a:p>
        </p:txBody>
      </p:sp>
      <p:sp>
        <p:nvSpPr>
          <p:cNvPr id="76815" name="Text Box 15"/>
          <p:cNvSpPr txBox="1">
            <a:spLocks noChangeArrowheads="1"/>
          </p:cNvSpPr>
          <p:nvPr/>
        </p:nvSpPr>
        <p:spPr bwMode="auto">
          <a:xfrm>
            <a:off x="7945438" y="3109913"/>
            <a:ext cx="9207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spAutoFit/>
          </a:bodyPr>
          <a:lstStyle>
            <a:lvl1pPr marL="342900" indent="-342900">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80000"/>
              </a:lnSpc>
              <a:buClr>
                <a:schemeClr val="tx1"/>
              </a:buClr>
              <a:buSzPct val="75000"/>
              <a:buFont typeface="Monotype Sorts"/>
              <a:buNone/>
            </a:pPr>
            <a:r>
              <a:rPr lang="en-US" altLang="en-US" sz="1400"/>
              <a:t>smiley.txt</a:t>
            </a:r>
          </a:p>
        </p:txBody>
      </p:sp>
      <p:sp>
        <p:nvSpPr>
          <p:cNvPr id="76816" name="Text Box 16"/>
          <p:cNvSpPr txBox="1">
            <a:spLocks noChangeArrowheads="1"/>
          </p:cNvSpPr>
          <p:nvPr/>
        </p:nvSpPr>
        <p:spPr bwMode="auto">
          <a:xfrm>
            <a:off x="0" y="3581400"/>
            <a:ext cx="9144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marL="342900" indent="-342900">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lnSpc>
                <a:spcPct val="150000"/>
              </a:lnSpc>
              <a:buClr>
                <a:schemeClr val="tx1"/>
              </a:buClr>
              <a:buSzPct val="75000"/>
              <a:buFont typeface="Monotype Sorts"/>
              <a:buNone/>
            </a:pPr>
            <a:r>
              <a:rPr lang="en-US" altLang="en-US" sz="1800"/>
              <a:t>PrintWriter smileyOutStream = new PrintWriter( new FileOutputStream(“smiley.txt”) );   </a:t>
            </a:r>
          </a:p>
        </p:txBody>
      </p:sp>
      <p:sp>
        <p:nvSpPr>
          <p:cNvPr id="3" name="Footer Placeholder 2"/>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30</a:t>
            </a:fld>
            <a:endParaRPr lang="en-US"/>
          </a:p>
        </p:txBody>
      </p:sp>
    </p:spTree>
    <p:extLst>
      <p:ext uri="{BB962C8B-B14F-4D97-AF65-F5344CB8AC3E}">
        <p14:creationId xmlns:p14="http://schemas.microsoft.com/office/powerpoint/2010/main" val="26273517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normAutofit/>
          </a:bodyPr>
          <a:lstStyle/>
          <a:p>
            <a:r>
              <a:rPr lang="en-US" altLang="en-US" i="1" smtClean="0"/>
              <a:t>Java Tip</a:t>
            </a:r>
            <a:r>
              <a:rPr lang="en-US" altLang="en-US" smtClean="0"/>
              <a:t>: Appending to a Text File</a:t>
            </a:r>
          </a:p>
        </p:txBody>
      </p:sp>
      <p:sp>
        <p:nvSpPr>
          <p:cNvPr id="78851" name="Content Placeholder 2"/>
          <p:cNvSpPr>
            <a:spLocks noGrp="1"/>
          </p:cNvSpPr>
          <p:nvPr>
            <p:ph idx="1"/>
          </p:nvPr>
        </p:nvSpPr>
        <p:spPr/>
        <p:txBody>
          <a:bodyPr/>
          <a:lstStyle/>
          <a:p>
            <a:pPr algn="just">
              <a:spcBef>
                <a:spcPts val="600"/>
              </a:spcBef>
              <a:spcAft>
                <a:spcPts val="600"/>
              </a:spcAft>
            </a:pPr>
            <a:r>
              <a:rPr lang="en-US" altLang="en-US" smtClean="0"/>
              <a:t>To add/append to a file instead of replacing it, use a different constructor for </a:t>
            </a:r>
            <a:r>
              <a:rPr lang="en-US" altLang="en-US" b="1" smtClean="0"/>
              <a:t>FileOutputStream</a:t>
            </a:r>
            <a:r>
              <a:rPr lang="en-US" altLang="en-US" smtClean="0"/>
              <a:t>:</a:t>
            </a:r>
          </a:p>
          <a:p>
            <a:pPr lvl="2">
              <a:spcBef>
                <a:spcPts val="600"/>
              </a:spcBef>
              <a:spcAft>
                <a:spcPts val="600"/>
              </a:spcAft>
              <a:buFont typeface="Wingdings" panose="05000000000000000000" pitchFamily="2" charset="2"/>
              <a:buNone/>
            </a:pPr>
            <a:r>
              <a:rPr lang="en-US" altLang="en-US" sz="1400" smtClean="0">
                <a:solidFill>
                  <a:srgbClr val="000000"/>
                </a:solidFill>
                <a:latin typeface="Consolas" panose="020B0609020204030204" pitchFamily="49" charset="0"/>
              </a:rPr>
              <a:t>outputStream = </a:t>
            </a:r>
            <a:r>
              <a:rPr lang="en-US" altLang="en-US" sz="1400" b="1" smtClean="0">
                <a:solidFill>
                  <a:srgbClr val="7F0055"/>
                </a:solidFill>
                <a:latin typeface="Consolas" panose="020B0609020204030204" pitchFamily="49" charset="0"/>
              </a:rPr>
              <a:t>new</a:t>
            </a:r>
            <a:r>
              <a:rPr lang="en-US" altLang="en-US" sz="1400" b="1" smtClean="0">
                <a:solidFill>
                  <a:srgbClr val="000000"/>
                </a:solidFill>
                <a:latin typeface="Consolas" panose="020B0609020204030204" pitchFamily="49" charset="0"/>
              </a:rPr>
              <a:t> PrintWriter(</a:t>
            </a:r>
            <a:r>
              <a:rPr lang="en-US" altLang="en-US" sz="1400" b="1" smtClean="0">
                <a:solidFill>
                  <a:srgbClr val="7F0055"/>
                </a:solidFill>
                <a:latin typeface="Consolas" panose="020B0609020204030204" pitchFamily="49" charset="0"/>
              </a:rPr>
              <a:t>new</a:t>
            </a:r>
            <a:r>
              <a:rPr lang="en-US" altLang="en-US" sz="1400" b="1" smtClean="0">
                <a:solidFill>
                  <a:srgbClr val="000000"/>
                </a:solidFill>
                <a:latin typeface="Consolas" panose="020B0609020204030204" pitchFamily="49" charset="0"/>
              </a:rPr>
              <a:t> FileOutputStream(</a:t>
            </a:r>
            <a:r>
              <a:rPr lang="en-US" altLang="en-US" sz="1400" b="1" smtClean="0">
                <a:solidFill>
                  <a:srgbClr val="2A00FF"/>
                </a:solidFill>
                <a:latin typeface="Consolas" panose="020B0609020204030204" pitchFamily="49" charset="0"/>
              </a:rPr>
              <a:t>"out.txt"</a:t>
            </a:r>
            <a:r>
              <a:rPr lang="en-US" altLang="en-US" sz="1400" b="1" smtClean="0">
                <a:solidFill>
                  <a:srgbClr val="000000"/>
                </a:solidFill>
                <a:latin typeface="Consolas" panose="020B0609020204030204" pitchFamily="49" charset="0"/>
              </a:rPr>
              <a:t>, </a:t>
            </a:r>
            <a:r>
              <a:rPr lang="en-US" altLang="en-US" sz="1400" b="1" smtClean="0">
                <a:solidFill>
                  <a:srgbClr val="7F0055"/>
                </a:solidFill>
                <a:latin typeface="Consolas" panose="020B0609020204030204" pitchFamily="49" charset="0"/>
              </a:rPr>
              <a:t>true</a:t>
            </a:r>
            <a:r>
              <a:rPr lang="en-US" altLang="en-US" sz="1400" b="1" smtClean="0">
                <a:solidFill>
                  <a:srgbClr val="000000"/>
                </a:solidFill>
                <a:latin typeface="Consolas" panose="020B0609020204030204" pitchFamily="49" charset="0"/>
              </a:rPr>
              <a:t>));</a:t>
            </a:r>
          </a:p>
          <a:p>
            <a:pPr lvl="2">
              <a:spcBef>
                <a:spcPts val="600"/>
              </a:spcBef>
              <a:spcAft>
                <a:spcPts val="600"/>
              </a:spcAft>
              <a:buFont typeface="Wingdings" panose="05000000000000000000" pitchFamily="2" charset="2"/>
              <a:buNone/>
            </a:pPr>
            <a:r>
              <a:rPr lang="en-US" altLang="en-US" sz="1400" smtClean="0">
                <a:solidFill>
                  <a:srgbClr val="000000"/>
                </a:solidFill>
                <a:latin typeface="Consolas" panose="020B0609020204030204" pitchFamily="49" charset="0"/>
              </a:rPr>
              <a:t>System.out.println(</a:t>
            </a:r>
            <a:r>
              <a:rPr lang="en-US" altLang="en-US" sz="1400" smtClean="0">
                <a:solidFill>
                  <a:srgbClr val="2A00FF"/>
                </a:solidFill>
                <a:latin typeface="Consolas" panose="020B0609020204030204" pitchFamily="49" charset="0"/>
              </a:rPr>
              <a:t>"A for append or N for new file:"</a:t>
            </a:r>
            <a:r>
              <a:rPr lang="en-US" altLang="en-US" sz="1400" smtClean="0">
                <a:solidFill>
                  <a:srgbClr val="000000"/>
                </a:solidFill>
                <a:latin typeface="Consolas" panose="020B0609020204030204" pitchFamily="49" charset="0"/>
              </a:rPr>
              <a:t>);</a:t>
            </a:r>
          </a:p>
          <a:p>
            <a:pPr lvl="2">
              <a:spcBef>
                <a:spcPts val="600"/>
              </a:spcBef>
              <a:spcAft>
                <a:spcPts val="600"/>
              </a:spcAft>
              <a:buFont typeface="Wingdings" panose="05000000000000000000" pitchFamily="2" charset="2"/>
              <a:buNone/>
            </a:pPr>
            <a:r>
              <a:rPr lang="en-US" altLang="en-US" sz="1400" b="1" smtClean="0">
                <a:solidFill>
                  <a:srgbClr val="7F0055"/>
                </a:solidFill>
                <a:latin typeface="Consolas" panose="020B0609020204030204" pitchFamily="49" charset="0"/>
              </a:rPr>
              <a:t>char</a:t>
            </a:r>
            <a:r>
              <a:rPr lang="en-US" altLang="en-US" sz="1400" b="1" smtClean="0">
                <a:solidFill>
                  <a:srgbClr val="000000"/>
                </a:solidFill>
                <a:latin typeface="Consolas" panose="020B0609020204030204" pitchFamily="49" charset="0"/>
              </a:rPr>
              <a:t> ans = Scanner.next().charAt(0);</a:t>
            </a:r>
          </a:p>
          <a:p>
            <a:pPr lvl="2">
              <a:spcBef>
                <a:spcPts val="600"/>
              </a:spcBef>
              <a:spcAft>
                <a:spcPts val="600"/>
              </a:spcAft>
              <a:buFont typeface="Wingdings" panose="05000000000000000000" pitchFamily="2" charset="2"/>
              <a:buNone/>
            </a:pPr>
            <a:r>
              <a:rPr lang="en-US" altLang="en-US" sz="1400" b="1" smtClean="0">
                <a:solidFill>
                  <a:srgbClr val="7F0055"/>
                </a:solidFill>
                <a:latin typeface="Consolas" panose="020B0609020204030204" pitchFamily="49" charset="0"/>
              </a:rPr>
              <a:t>boolean</a:t>
            </a:r>
            <a:r>
              <a:rPr lang="en-US" altLang="en-US" sz="1400" b="1" smtClean="0">
                <a:solidFill>
                  <a:srgbClr val="000000"/>
                </a:solidFill>
                <a:latin typeface="Consolas" panose="020B0609020204030204" pitchFamily="49" charset="0"/>
              </a:rPr>
              <a:t> append = (ans == </a:t>
            </a:r>
            <a:r>
              <a:rPr lang="en-US" altLang="en-US" sz="1400" b="1" smtClean="0">
                <a:solidFill>
                  <a:srgbClr val="2A00FF"/>
                </a:solidFill>
                <a:latin typeface="Consolas" panose="020B0609020204030204" pitchFamily="49" charset="0"/>
              </a:rPr>
              <a:t>'A'</a:t>
            </a:r>
            <a:r>
              <a:rPr lang="en-US" altLang="en-US" sz="1400" b="1" smtClean="0">
                <a:solidFill>
                  <a:srgbClr val="000000"/>
                </a:solidFill>
                <a:latin typeface="Consolas" panose="020B0609020204030204" pitchFamily="49" charset="0"/>
              </a:rPr>
              <a:t> || ans == </a:t>
            </a:r>
            <a:r>
              <a:rPr lang="en-US" altLang="en-US" sz="1400" b="1" smtClean="0">
                <a:solidFill>
                  <a:srgbClr val="2A00FF"/>
                </a:solidFill>
                <a:latin typeface="Consolas" panose="020B0609020204030204" pitchFamily="49" charset="0"/>
              </a:rPr>
              <a:t>'a'</a:t>
            </a:r>
            <a:r>
              <a:rPr lang="en-US" altLang="en-US" sz="1400" b="1" smtClean="0">
                <a:solidFill>
                  <a:srgbClr val="000000"/>
                </a:solidFill>
                <a:latin typeface="Consolas" panose="020B0609020204030204" pitchFamily="49" charset="0"/>
              </a:rPr>
              <a:t>);</a:t>
            </a:r>
          </a:p>
          <a:p>
            <a:pPr lvl="2">
              <a:spcBef>
                <a:spcPts val="600"/>
              </a:spcBef>
              <a:spcAft>
                <a:spcPts val="600"/>
              </a:spcAft>
              <a:buFont typeface="Wingdings" panose="05000000000000000000" pitchFamily="2" charset="2"/>
              <a:buNone/>
            </a:pPr>
            <a:r>
              <a:rPr lang="en-US" altLang="en-US" sz="1400" smtClean="0">
                <a:solidFill>
                  <a:srgbClr val="000000"/>
                </a:solidFill>
                <a:latin typeface="Consolas" panose="020B0609020204030204" pitchFamily="49" charset="0"/>
              </a:rPr>
              <a:t>outputStream = </a:t>
            </a:r>
            <a:r>
              <a:rPr lang="en-US" altLang="en-US" sz="1400" b="1" smtClean="0">
                <a:solidFill>
                  <a:srgbClr val="7F0055"/>
                </a:solidFill>
                <a:latin typeface="Consolas" panose="020B0609020204030204" pitchFamily="49" charset="0"/>
              </a:rPr>
              <a:t>new</a:t>
            </a:r>
            <a:r>
              <a:rPr lang="en-US" altLang="en-US" sz="1400" b="1" smtClean="0">
                <a:solidFill>
                  <a:srgbClr val="000000"/>
                </a:solidFill>
                <a:latin typeface="Consolas" panose="020B0609020204030204" pitchFamily="49" charset="0"/>
              </a:rPr>
              <a:t> PrintWriter(</a:t>
            </a:r>
          </a:p>
          <a:p>
            <a:pPr lvl="2">
              <a:spcBef>
                <a:spcPts val="600"/>
              </a:spcBef>
              <a:spcAft>
                <a:spcPts val="600"/>
              </a:spcAft>
              <a:buFont typeface="Wingdings" panose="05000000000000000000" pitchFamily="2" charset="2"/>
              <a:buNone/>
            </a:pPr>
            <a:r>
              <a:rPr lang="en-US" altLang="en-US" sz="1400" b="1" smtClean="0">
                <a:solidFill>
                  <a:srgbClr val="7F0055"/>
                </a:solidFill>
                <a:latin typeface="Consolas" panose="020B0609020204030204" pitchFamily="49" charset="0"/>
              </a:rPr>
              <a:t>new</a:t>
            </a:r>
            <a:r>
              <a:rPr lang="en-US" altLang="en-US" sz="1400" b="1" smtClean="0">
                <a:solidFill>
                  <a:srgbClr val="000000"/>
                </a:solidFill>
                <a:latin typeface="Consolas" panose="020B0609020204030204" pitchFamily="49" charset="0"/>
              </a:rPr>
              <a:t> FileOutputStream(</a:t>
            </a:r>
            <a:r>
              <a:rPr lang="en-US" altLang="en-US" sz="1400" b="1" smtClean="0">
                <a:solidFill>
                  <a:srgbClr val="2A00FF"/>
                </a:solidFill>
                <a:latin typeface="Consolas" panose="020B0609020204030204" pitchFamily="49" charset="0"/>
              </a:rPr>
              <a:t>"out.txt"</a:t>
            </a:r>
            <a:r>
              <a:rPr lang="en-US" altLang="en-US" sz="1400" b="1" smtClean="0">
                <a:solidFill>
                  <a:srgbClr val="000000"/>
                </a:solidFill>
                <a:latin typeface="Consolas" panose="020B0609020204030204" pitchFamily="49" charset="0"/>
              </a:rPr>
              <a:t>, append));</a:t>
            </a:r>
            <a:endParaRPr lang="en-US" altLang="en-US" sz="1400" smtClean="0"/>
          </a:p>
        </p:txBody>
      </p:sp>
      <p:sp>
        <p:nvSpPr>
          <p:cNvPr id="78852" name="AutoShape 9"/>
          <p:cNvSpPr>
            <a:spLocks noChangeArrowheads="1"/>
          </p:cNvSpPr>
          <p:nvPr/>
        </p:nvSpPr>
        <p:spPr bwMode="auto">
          <a:xfrm>
            <a:off x="5505348" y="3913749"/>
            <a:ext cx="2514600" cy="646113"/>
          </a:xfrm>
          <a:prstGeom prst="wedgeRectCallout">
            <a:avLst>
              <a:gd name="adj1" fmla="val -78940"/>
              <a:gd name="adj2" fmla="val -76324"/>
            </a:avLst>
          </a:prstGeom>
          <a:solidFill>
            <a:schemeClr val="bg1"/>
          </a:solidFill>
          <a:ln w="12700">
            <a:solidFill>
              <a:srgbClr val="008000"/>
            </a:solidFill>
            <a:miter lim="800000"/>
            <a:headEnd/>
            <a:tailEnd/>
          </a:ln>
        </p:spPr>
        <p:txBody>
          <a:bodyPr anchor="ct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SzTx/>
              <a:buFontTx/>
              <a:buNone/>
            </a:pPr>
            <a:r>
              <a:rPr lang="en-US" altLang="en-US" sz="2000">
                <a:solidFill>
                  <a:srgbClr val="008000"/>
                </a:solidFill>
              </a:rPr>
              <a:t>true if user enters 'A'</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31</a:t>
            </a:fld>
            <a:endParaRPr lang="en-US"/>
          </a:p>
        </p:txBody>
      </p:sp>
    </p:spTree>
    <p:extLst>
      <p:ext uri="{BB962C8B-B14F-4D97-AF65-F5344CB8AC3E}">
        <p14:creationId xmlns:p14="http://schemas.microsoft.com/office/powerpoint/2010/main" val="32904536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a:bodyPr>
          <a:lstStyle/>
          <a:p>
            <a:r>
              <a:rPr lang="en-US" altLang="en-US" smtClean="0"/>
              <a:t>Closing a File</a:t>
            </a:r>
          </a:p>
        </p:txBody>
      </p:sp>
      <p:sp>
        <p:nvSpPr>
          <p:cNvPr id="79875" name="Rectangle 3"/>
          <p:cNvSpPr>
            <a:spLocks noGrp="1" noChangeArrowheads="1"/>
          </p:cNvSpPr>
          <p:nvPr>
            <p:ph idx="1"/>
          </p:nvPr>
        </p:nvSpPr>
        <p:spPr/>
        <p:txBody>
          <a:bodyPr>
            <a:normAutofit/>
          </a:bodyPr>
          <a:lstStyle/>
          <a:p>
            <a:pPr algn="just">
              <a:spcBef>
                <a:spcPts val="600"/>
              </a:spcBef>
              <a:spcAft>
                <a:spcPts val="600"/>
              </a:spcAft>
            </a:pPr>
            <a:r>
              <a:rPr lang="en-US" altLang="en-US" sz="2000" smtClean="0"/>
              <a:t>An </a:t>
            </a:r>
            <a:r>
              <a:rPr lang="en-US" altLang="en-US" sz="2000" smtClean="0">
                <a:solidFill>
                  <a:srgbClr val="FF0000"/>
                </a:solidFill>
              </a:rPr>
              <a:t>output</a:t>
            </a:r>
            <a:r>
              <a:rPr lang="en-US" altLang="en-US" sz="2000" smtClean="0"/>
              <a:t> file should </a:t>
            </a:r>
            <a:r>
              <a:rPr lang="en-US" altLang="en-US" sz="2000" smtClean="0">
                <a:solidFill>
                  <a:srgbClr val="FF0000"/>
                </a:solidFill>
              </a:rPr>
              <a:t>be closed </a:t>
            </a:r>
            <a:r>
              <a:rPr lang="en-US" altLang="en-US" sz="2000" smtClean="0"/>
              <a:t>when you are </a:t>
            </a:r>
            <a:r>
              <a:rPr lang="en-US" altLang="en-US" sz="2000" smtClean="0">
                <a:solidFill>
                  <a:srgbClr val="FF0000"/>
                </a:solidFill>
              </a:rPr>
              <a:t>done writing </a:t>
            </a:r>
            <a:r>
              <a:rPr lang="en-US" altLang="en-US" sz="2000" smtClean="0"/>
              <a:t>to it.</a:t>
            </a:r>
          </a:p>
          <a:p>
            <a:pPr algn="just">
              <a:spcBef>
                <a:spcPts val="600"/>
              </a:spcBef>
              <a:spcAft>
                <a:spcPts val="600"/>
              </a:spcAft>
            </a:pPr>
            <a:r>
              <a:rPr lang="en-US" altLang="en-US" sz="2000" smtClean="0"/>
              <a:t>An </a:t>
            </a:r>
            <a:r>
              <a:rPr lang="en-US" altLang="en-US" sz="2000" smtClean="0">
                <a:solidFill>
                  <a:srgbClr val="FF0000"/>
                </a:solidFill>
              </a:rPr>
              <a:t>input</a:t>
            </a:r>
            <a:r>
              <a:rPr lang="en-US" altLang="en-US" sz="2000" smtClean="0"/>
              <a:t> file should </a:t>
            </a:r>
            <a:r>
              <a:rPr lang="en-US" altLang="en-US" sz="2000" smtClean="0">
                <a:solidFill>
                  <a:srgbClr val="FF0000"/>
                </a:solidFill>
              </a:rPr>
              <a:t>be closed </a:t>
            </a:r>
            <a:r>
              <a:rPr lang="en-US" altLang="en-US" sz="2000" smtClean="0"/>
              <a:t>when you are </a:t>
            </a:r>
            <a:r>
              <a:rPr lang="en-US" altLang="en-US" sz="2000" smtClean="0">
                <a:solidFill>
                  <a:srgbClr val="FF0000"/>
                </a:solidFill>
              </a:rPr>
              <a:t>done re</a:t>
            </a:r>
            <a:r>
              <a:rPr lang="en-US" altLang="en-US" sz="2000" smtClean="0"/>
              <a:t>ading from it.</a:t>
            </a:r>
          </a:p>
          <a:p>
            <a:pPr algn="just">
              <a:spcBef>
                <a:spcPts val="600"/>
              </a:spcBef>
              <a:spcAft>
                <a:spcPts val="600"/>
              </a:spcAft>
            </a:pPr>
            <a:r>
              <a:rPr lang="en-US" altLang="en-US" sz="2000" smtClean="0"/>
              <a:t>Use the </a:t>
            </a:r>
            <a:r>
              <a:rPr lang="en-US" altLang="en-US" sz="2000" smtClean="0">
                <a:solidFill>
                  <a:srgbClr val="FF0000"/>
                </a:solidFill>
                <a:latin typeface="Courier New" panose="02070309020205020404" pitchFamily="49" charset="0"/>
              </a:rPr>
              <a:t>close</a:t>
            </a:r>
            <a:r>
              <a:rPr lang="en-US" altLang="en-US" sz="2000" smtClean="0"/>
              <a:t> method of the class </a:t>
            </a:r>
            <a:r>
              <a:rPr lang="en-US" altLang="en-US" sz="2000" smtClean="0">
                <a:latin typeface="Courier New" panose="02070309020205020404" pitchFamily="49" charset="0"/>
              </a:rPr>
              <a:t>PrintWriter, BufferedReader.</a:t>
            </a:r>
          </a:p>
          <a:p>
            <a:pPr marL="0" indent="0" algn="ctr">
              <a:spcBef>
                <a:spcPts val="600"/>
              </a:spcBef>
              <a:spcAft>
                <a:spcPts val="600"/>
              </a:spcAft>
              <a:buNone/>
            </a:pPr>
            <a:r>
              <a:rPr lang="en-US" altLang="en-US" sz="2000" b="1" smtClean="0">
                <a:latin typeface="Courier New" panose="02070309020205020404" pitchFamily="49" charset="0"/>
              </a:rPr>
              <a:t>outputStream.close();</a:t>
            </a:r>
            <a:endParaRPr lang="en-US" altLang="en-US" sz="2000" b="1" smtClean="0"/>
          </a:p>
          <a:p>
            <a:pPr algn="just">
              <a:spcBef>
                <a:spcPts val="600"/>
              </a:spcBef>
              <a:spcAft>
                <a:spcPts val="600"/>
              </a:spcAft>
            </a:pPr>
            <a:r>
              <a:rPr lang="en-US" altLang="en-US" sz="2000" smtClean="0"/>
              <a:t>If a program ends normally it will close any files that are open.</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32</a:t>
            </a:fld>
            <a:endParaRPr lang="en-US"/>
          </a:p>
        </p:txBody>
      </p:sp>
    </p:spTree>
    <p:extLst>
      <p:ext uri="{BB962C8B-B14F-4D97-AF65-F5344CB8AC3E}">
        <p14:creationId xmlns:p14="http://schemas.microsoft.com/office/powerpoint/2010/main" val="33584951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r>
              <a:rPr lang="en-US" altLang="en-US" sz="3200" smtClean="0"/>
              <a:t>BufferReader class</a:t>
            </a:r>
          </a:p>
        </p:txBody>
      </p:sp>
      <p:sp>
        <p:nvSpPr>
          <p:cNvPr id="56323" name="Rectangle 3"/>
          <p:cNvSpPr>
            <a:spLocks noGrp="1" noChangeArrowheads="1"/>
          </p:cNvSpPr>
          <p:nvPr>
            <p:ph idx="1"/>
          </p:nvPr>
        </p:nvSpPr>
        <p:spPr/>
        <p:txBody>
          <a:bodyPr>
            <a:noAutofit/>
          </a:bodyPr>
          <a:lstStyle/>
          <a:p>
            <a:pPr>
              <a:spcBef>
                <a:spcPts val="600"/>
              </a:spcBef>
              <a:defRPr/>
            </a:pPr>
            <a:endParaRPr lang="en-US" altLang="en-US" sz="2400" smtClean="0">
              <a:solidFill>
                <a:srgbClr val="FF0000"/>
              </a:solidFill>
            </a:endParaRPr>
          </a:p>
          <a:p>
            <a:pPr>
              <a:spcBef>
                <a:spcPts val="600"/>
              </a:spcBef>
              <a:defRPr/>
            </a:pPr>
            <a:endParaRPr lang="en-US" altLang="en-US" sz="2400">
              <a:solidFill>
                <a:srgbClr val="FF0000"/>
              </a:solidFill>
            </a:endParaRPr>
          </a:p>
          <a:p>
            <a:pPr>
              <a:spcBef>
                <a:spcPts val="600"/>
              </a:spcBef>
              <a:defRPr/>
            </a:pPr>
            <a:r>
              <a:rPr lang="en-US" altLang="en-US" sz="2400" smtClean="0">
                <a:solidFill>
                  <a:srgbClr val="FF0000"/>
                </a:solidFill>
              </a:rPr>
              <a:t>To open a text file for input</a:t>
            </a:r>
            <a:r>
              <a:rPr lang="en-US" altLang="en-US" sz="2400" smtClean="0"/>
              <a:t>: connect a text file to a stream for reading</a:t>
            </a:r>
          </a:p>
          <a:p>
            <a:pPr lvl="1" algn="just">
              <a:spcBef>
                <a:spcPts val="600"/>
              </a:spcBef>
              <a:defRPr/>
            </a:pPr>
            <a:r>
              <a:rPr lang="en-US" altLang="en-US" sz="2200" smtClean="0"/>
              <a:t>Goal: a </a:t>
            </a:r>
            <a:r>
              <a:rPr lang="en-US" altLang="en-US" sz="2200" smtClean="0">
                <a:latin typeface="Courier New" pitchFamily="49" charset="0"/>
              </a:rPr>
              <a:t>BufferedReader</a:t>
            </a:r>
            <a:r>
              <a:rPr lang="en-US" altLang="en-US" sz="2200" smtClean="0"/>
              <a:t> object, </a:t>
            </a:r>
          </a:p>
          <a:p>
            <a:pPr lvl="2">
              <a:spcBef>
                <a:spcPts val="600"/>
              </a:spcBef>
              <a:defRPr/>
            </a:pPr>
            <a:r>
              <a:rPr lang="en-US" altLang="en-US" smtClean="0"/>
              <a:t>which uses </a:t>
            </a:r>
            <a:r>
              <a:rPr lang="en-US" altLang="en-US" smtClean="0">
                <a:latin typeface="Courier New" pitchFamily="49" charset="0"/>
              </a:rPr>
              <a:t>FileReader</a:t>
            </a:r>
            <a:r>
              <a:rPr lang="en-US" altLang="en-US" smtClean="0"/>
              <a:t> to open a text file</a:t>
            </a:r>
          </a:p>
          <a:p>
            <a:pPr lvl="1" algn="just">
              <a:spcBef>
                <a:spcPts val="600"/>
              </a:spcBef>
              <a:defRPr/>
            </a:pPr>
            <a:r>
              <a:rPr lang="en-US" altLang="en-US" sz="2200" smtClean="0">
                <a:latin typeface="Courier New" pitchFamily="49" charset="0"/>
              </a:rPr>
              <a:t>FileReader “</a:t>
            </a:r>
            <a:r>
              <a:rPr lang="en-US" altLang="en-US" sz="2200" smtClean="0">
                <a:solidFill>
                  <a:srgbClr val="FF0000"/>
                </a:solidFill>
              </a:rPr>
              <a:t>connects</a:t>
            </a:r>
            <a:r>
              <a:rPr lang="en-US" altLang="en-US" sz="2200" smtClean="0"/>
              <a:t>”</a:t>
            </a:r>
            <a:r>
              <a:rPr lang="en-US" altLang="en-US" sz="2200" smtClean="0">
                <a:latin typeface="Courier New" pitchFamily="49" charset="0"/>
              </a:rPr>
              <a:t> BufferedReader </a:t>
            </a:r>
            <a:r>
              <a:rPr lang="en-US" altLang="en-US" sz="2200" smtClean="0"/>
              <a:t>to the text file</a:t>
            </a:r>
          </a:p>
          <a:p>
            <a:pPr>
              <a:spcBef>
                <a:spcPts val="600"/>
              </a:spcBef>
              <a:defRPr/>
            </a:pPr>
            <a:r>
              <a:rPr lang="en-US" altLang="en-US" sz="2400" smtClean="0"/>
              <a:t>For example:</a:t>
            </a:r>
          </a:p>
          <a:p>
            <a:pPr marL="0" indent="0">
              <a:spcBef>
                <a:spcPts val="600"/>
              </a:spcBef>
              <a:buFont typeface="Wingdings" panose="05000000000000000000" pitchFamily="2" charset="2"/>
              <a:buNone/>
              <a:defRPr/>
            </a:pPr>
            <a:r>
              <a:rPr lang="en-US" sz="2000" smtClean="0">
                <a:solidFill>
                  <a:srgbClr val="000000"/>
                </a:solidFill>
                <a:latin typeface="Consolas"/>
              </a:rPr>
              <a:t>	BufferedReader </a:t>
            </a:r>
            <a:r>
              <a:rPr lang="en-US" sz="2000">
                <a:solidFill>
                  <a:srgbClr val="000000"/>
                </a:solidFill>
                <a:latin typeface="Consolas"/>
              </a:rPr>
              <a:t>smileyInStream = </a:t>
            </a:r>
            <a:r>
              <a:rPr lang="en-US" sz="2000" b="1">
                <a:solidFill>
                  <a:srgbClr val="7F0055"/>
                </a:solidFill>
                <a:latin typeface="Consolas"/>
              </a:rPr>
              <a:t>new</a:t>
            </a:r>
            <a:r>
              <a:rPr lang="en-US" sz="2000" b="1">
                <a:solidFill>
                  <a:srgbClr val="000000"/>
                </a:solidFill>
                <a:latin typeface="Consolas"/>
              </a:rPr>
              <a:t> BufferedReader</a:t>
            </a:r>
          </a:p>
          <a:p>
            <a:pPr marL="0" indent="0">
              <a:spcBef>
                <a:spcPts val="600"/>
              </a:spcBef>
              <a:buFont typeface="Wingdings" panose="05000000000000000000" pitchFamily="2" charset="2"/>
              <a:buNone/>
              <a:defRPr/>
            </a:pPr>
            <a:r>
              <a:rPr lang="en-US" sz="2000">
                <a:solidFill>
                  <a:srgbClr val="000000"/>
                </a:solidFill>
                <a:latin typeface="Consolas"/>
              </a:rPr>
              <a:t>                    </a:t>
            </a:r>
            <a:r>
              <a:rPr lang="en-US" sz="2000" smtClean="0">
                <a:solidFill>
                  <a:srgbClr val="000000"/>
                </a:solidFill>
                <a:latin typeface="Consolas"/>
              </a:rPr>
              <a:t>	(</a:t>
            </a:r>
            <a:r>
              <a:rPr lang="en-US" sz="2000" b="1">
                <a:solidFill>
                  <a:srgbClr val="7F0055"/>
                </a:solidFill>
                <a:latin typeface="Consolas"/>
              </a:rPr>
              <a:t>new</a:t>
            </a:r>
            <a:r>
              <a:rPr lang="en-US" sz="2000" b="1">
                <a:solidFill>
                  <a:srgbClr val="000000"/>
                </a:solidFill>
                <a:latin typeface="Consolas"/>
              </a:rPr>
              <a:t> FileReader(“smiley.txt</a:t>
            </a:r>
            <a:r>
              <a:rPr lang="en-US" sz="2000" b="1">
                <a:solidFill>
                  <a:srgbClr val="2A00FF"/>
                </a:solidFill>
                <a:latin typeface="Consolas"/>
              </a:rPr>
              <a:t>"));</a:t>
            </a:r>
            <a:endParaRPr lang="en-US" altLang="en-US" sz="4800" smtClean="0">
              <a:latin typeface="Courier New" pitchFamily="49" charset="0"/>
            </a:endParaRPr>
          </a:p>
          <a:p>
            <a:pPr>
              <a:spcBef>
                <a:spcPts val="600"/>
              </a:spcBef>
              <a:defRPr/>
            </a:pPr>
            <a:r>
              <a:rPr lang="en-US" altLang="en-US" sz="2400" smtClean="0"/>
              <a:t>Similarly, the long way</a:t>
            </a:r>
            <a:r>
              <a:rPr lang="en-US" altLang="en-US" sz="2400" smtClean="0">
                <a:latin typeface="Courier New" pitchFamily="49" charset="0"/>
              </a:rPr>
              <a:t>:</a:t>
            </a:r>
          </a:p>
          <a:p>
            <a:pPr marL="0" indent="0">
              <a:spcBef>
                <a:spcPts val="600"/>
              </a:spcBef>
              <a:buFont typeface="Wingdings" panose="05000000000000000000" pitchFamily="2" charset="2"/>
              <a:buNone/>
              <a:defRPr/>
            </a:pPr>
            <a:r>
              <a:rPr lang="en-US" smtClean="0">
                <a:solidFill>
                  <a:srgbClr val="000000"/>
                </a:solidFill>
                <a:latin typeface="Consolas"/>
              </a:rPr>
              <a:t>	</a:t>
            </a:r>
            <a:r>
              <a:rPr lang="en-US" sz="2000" smtClean="0">
                <a:solidFill>
                  <a:srgbClr val="000000"/>
                </a:solidFill>
                <a:latin typeface="Consolas"/>
              </a:rPr>
              <a:t>FileReader </a:t>
            </a:r>
            <a:r>
              <a:rPr lang="en-US" sz="2000">
                <a:solidFill>
                  <a:srgbClr val="000000"/>
                </a:solidFill>
                <a:latin typeface="Consolas"/>
              </a:rPr>
              <a:t>s = </a:t>
            </a:r>
            <a:r>
              <a:rPr lang="en-US" sz="2000" b="1">
                <a:solidFill>
                  <a:srgbClr val="7F0055"/>
                </a:solidFill>
                <a:latin typeface="Consolas"/>
              </a:rPr>
              <a:t>new</a:t>
            </a:r>
            <a:r>
              <a:rPr lang="en-US" sz="2000" b="1">
                <a:solidFill>
                  <a:srgbClr val="000000"/>
                </a:solidFill>
                <a:latin typeface="Consolas"/>
              </a:rPr>
              <a:t> FileReader(“smiley.txt</a:t>
            </a:r>
            <a:r>
              <a:rPr lang="en-US" sz="2000" b="1">
                <a:solidFill>
                  <a:srgbClr val="2A00FF"/>
                </a:solidFill>
                <a:latin typeface="Consolas"/>
              </a:rPr>
              <a:t>");</a:t>
            </a:r>
          </a:p>
          <a:p>
            <a:pPr marL="0" indent="0">
              <a:spcBef>
                <a:spcPts val="600"/>
              </a:spcBef>
              <a:buFont typeface="Wingdings" panose="05000000000000000000" pitchFamily="2" charset="2"/>
              <a:buNone/>
              <a:defRPr/>
            </a:pPr>
            <a:r>
              <a:rPr lang="en-US" sz="2000">
                <a:solidFill>
                  <a:srgbClr val="000000"/>
                </a:solidFill>
                <a:latin typeface="Consolas"/>
              </a:rPr>
              <a:t> </a:t>
            </a:r>
            <a:r>
              <a:rPr lang="en-US" sz="2000" smtClean="0">
                <a:solidFill>
                  <a:srgbClr val="000000"/>
                </a:solidFill>
                <a:latin typeface="Consolas"/>
              </a:rPr>
              <a:t>	BufferedReader </a:t>
            </a:r>
            <a:r>
              <a:rPr lang="en-US" sz="2000">
                <a:solidFill>
                  <a:srgbClr val="000000"/>
                </a:solidFill>
                <a:latin typeface="Consolas"/>
              </a:rPr>
              <a:t>smileyInStream=</a:t>
            </a:r>
            <a:r>
              <a:rPr lang="en-US" sz="2000" b="1">
                <a:solidFill>
                  <a:srgbClr val="7F0055"/>
                </a:solidFill>
                <a:latin typeface="Consolas"/>
              </a:rPr>
              <a:t>new</a:t>
            </a:r>
            <a:r>
              <a:rPr lang="en-US" sz="2000" b="1">
                <a:solidFill>
                  <a:srgbClr val="000000"/>
                </a:solidFill>
                <a:latin typeface="Consolas"/>
              </a:rPr>
              <a:t> BufferedReader(s</a:t>
            </a:r>
            <a:r>
              <a:rPr lang="en-US" sz="2000" b="1" smtClean="0">
                <a:solidFill>
                  <a:srgbClr val="000000"/>
                </a:solidFill>
                <a:latin typeface="Consolas"/>
              </a:rPr>
              <a:t>);</a:t>
            </a:r>
            <a:endParaRPr lang="en-US" altLang="en-US" sz="2000" smtClean="0">
              <a:latin typeface="Courier New" pitchFamily="49" charset="0"/>
            </a:endParaRPr>
          </a:p>
        </p:txBody>
      </p:sp>
      <p:pic>
        <p:nvPicPr>
          <p:cNvPr id="81924" name="Picture 2" descr="http://o7planning.org/web/fe/default/vi/document/13822/image-provider?type=i&amp;imageId=145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552" y="790437"/>
            <a:ext cx="6878717" cy="9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33</a:t>
            </a:fld>
            <a:endParaRPr lang="en-US"/>
          </a:p>
        </p:txBody>
      </p:sp>
    </p:spTree>
    <p:extLst>
      <p:ext uri="{BB962C8B-B14F-4D97-AF65-F5344CB8AC3E}">
        <p14:creationId xmlns:p14="http://schemas.microsoft.com/office/powerpoint/2010/main" val="4794024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a:bodyPr>
          <a:lstStyle/>
          <a:p>
            <a:r>
              <a:rPr lang="en-US" altLang="en-US" smtClean="0"/>
              <a:t>Input File Streams</a:t>
            </a:r>
          </a:p>
        </p:txBody>
      </p:sp>
      <p:sp>
        <p:nvSpPr>
          <p:cNvPr id="2" name="Content Placeholder 1"/>
          <p:cNvSpPr>
            <a:spLocks noGrp="1"/>
          </p:cNvSpPr>
          <p:nvPr>
            <p:ph idx="1"/>
          </p:nvPr>
        </p:nvSpPr>
        <p:spPr/>
        <p:txBody>
          <a:bodyPr/>
          <a:lstStyle/>
          <a:p>
            <a:endParaRPr lang="en-US"/>
          </a:p>
        </p:txBody>
      </p:sp>
      <p:sp>
        <p:nvSpPr>
          <p:cNvPr id="83971" name="AutoShape 3"/>
          <p:cNvSpPr>
            <a:spLocks noChangeArrowheads="1"/>
          </p:cNvSpPr>
          <p:nvPr/>
        </p:nvSpPr>
        <p:spPr bwMode="auto">
          <a:xfrm rot="5400000">
            <a:off x="2920207" y="1196181"/>
            <a:ext cx="547688" cy="2098675"/>
          </a:xfrm>
          <a:prstGeom prst="can">
            <a:avLst>
              <a:gd name="adj" fmla="val 95797"/>
            </a:avLst>
          </a:prstGeom>
          <a:solidFill>
            <a:schemeClr val="accent1"/>
          </a:solidFill>
          <a:ln w="12700">
            <a:solidFill>
              <a:schemeClr val="tx1"/>
            </a:solidFill>
            <a:round/>
            <a:headEnd/>
            <a:tailEnd/>
          </a:ln>
        </p:spPr>
        <p:txBody>
          <a:bodyPr wrap="none" anchor="ct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SzTx/>
              <a:buFontTx/>
              <a:buNone/>
            </a:pPr>
            <a:endParaRPr lang="en-US" altLang="en-US" sz="1800"/>
          </a:p>
        </p:txBody>
      </p:sp>
      <p:sp>
        <p:nvSpPr>
          <p:cNvPr id="83972" name="AutoShape 4"/>
          <p:cNvSpPr>
            <a:spLocks noChangeArrowheads="1"/>
          </p:cNvSpPr>
          <p:nvPr/>
        </p:nvSpPr>
        <p:spPr bwMode="auto">
          <a:xfrm rot="5400000">
            <a:off x="5899944" y="1213644"/>
            <a:ext cx="547687" cy="2098675"/>
          </a:xfrm>
          <a:prstGeom prst="can">
            <a:avLst>
              <a:gd name="adj" fmla="val 95797"/>
            </a:avLst>
          </a:prstGeom>
          <a:solidFill>
            <a:schemeClr val="accent1"/>
          </a:solidFill>
          <a:ln w="12700">
            <a:solidFill>
              <a:schemeClr val="tx1"/>
            </a:solidFill>
            <a:round/>
            <a:headEnd/>
            <a:tailEnd/>
          </a:ln>
        </p:spPr>
        <p:txBody>
          <a:bodyPr wrap="none" anchor="ct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SzTx/>
              <a:buFontTx/>
              <a:buNone/>
            </a:pPr>
            <a:endParaRPr lang="en-US" altLang="en-US" sz="1800"/>
          </a:p>
        </p:txBody>
      </p:sp>
      <p:sp>
        <p:nvSpPr>
          <p:cNvPr id="83973" name="AutoShape 5"/>
          <p:cNvSpPr>
            <a:spLocks noChangeArrowheads="1"/>
          </p:cNvSpPr>
          <p:nvPr/>
        </p:nvSpPr>
        <p:spPr bwMode="auto">
          <a:xfrm>
            <a:off x="6437313" y="1377950"/>
            <a:ext cx="390525" cy="377825"/>
          </a:xfrm>
          <a:prstGeom prst="rightArrow">
            <a:avLst>
              <a:gd name="adj1" fmla="val 36972"/>
              <a:gd name="adj2" fmla="val 3529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nchor="ct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SzTx/>
              <a:buFontTx/>
              <a:buNone/>
            </a:pPr>
            <a:endParaRPr lang="en-US" altLang="en-US" sz="1800"/>
          </a:p>
        </p:txBody>
      </p:sp>
      <p:sp>
        <p:nvSpPr>
          <p:cNvPr id="83974" name="AutoShape 7"/>
          <p:cNvSpPr>
            <a:spLocks noChangeArrowheads="1"/>
          </p:cNvSpPr>
          <p:nvPr/>
        </p:nvSpPr>
        <p:spPr bwMode="auto">
          <a:xfrm flipH="1">
            <a:off x="1425575" y="1973263"/>
            <a:ext cx="638175" cy="515937"/>
          </a:xfrm>
          <a:prstGeom prst="rightArrow">
            <a:avLst>
              <a:gd name="adj1" fmla="val 45231"/>
              <a:gd name="adj2" fmla="val 63999"/>
            </a:avLst>
          </a:prstGeom>
          <a:solidFill>
            <a:srgbClr val="98EE8A"/>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nchor="ct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SzTx/>
              <a:buFontTx/>
              <a:buNone/>
            </a:pPr>
            <a:endParaRPr lang="en-US" altLang="en-US" sz="1800"/>
          </a:p>
        </p:txBody>
      </p:sp>
      <p:sp>
        <p:nvSpPr>
          <p:cNvPr id="83975" name="AutoShape 8"/>
          <p:cNvSpPr>
            <a:spLocks noChangeArrowheads="1"/>
          </p:cNvSpPr>
          <p:nvPr/>
        </p:nvSpPr>
        <p:spPr bwMode="auto">
          <a:xfrm flipH="1">
            <a:off x="4346575" y="1970088"/>
            <a:ext cx="638175" cy="515937"/>
          </a:xfrm>
          <a:prstGeom prst="rightArrow">
            <a:avLst>
              <a:gd name="adj1" fmla="val 45231"/>
              <a:gd name="adj2" fmla="val 63999"/>
            </a:avLst>
          </a:prstGeom>
          <a:solidFill>
            <a:srgbClr val="98EE8A"/>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nchor="ct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SzTx/>
              <a:buFontTx/>
              <a:buNone/>
            </a:pPr>
            <a:endParaRPr lang="en-US" altLang="en-US" sz="1800"/>
          </a:p>
        </p:txBody>
      </p:sp>
      <p:sp>
        <p:nvSpPr>
          <p:cNvPr id="83976" name="AutoShape 9"/>
          <p:cNvSpPr>
            <a:spLocks noChangeArrowheads="1"/>
          </p:cNvSpPr>
          <p:nvPr/>
        </p:nvSpPr>
        <p:spPr bwMode="auto">
          <a:xfrm flipH="1">
            <a:off x="7326313" y="1962150"/>
            <a:ext cx="638175" cy="515938"/>
          </a:xfrm>
          <a:prstGeom prst="rightArrow">
            <a:avLst>
              <a:gd name="adj1" fmla="val 45231"/>
              <a:gd name="adj2" fmla="val 63999"/>
            </a:avLst>
          </a:prstGeom>
          <a:solidFill>
            <a:srgbClr val="98EE8A"/>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nchor="ct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SzTx/>
              <a:buFontTx/>
              <a:buNone/>
            </a:pPr>
            <a:endParaRPr lang="en-US" altLang="en-US" sz="1800"/>
          </a:p>
        </p:txBody>
      </p:sp>
      <p:sp>
        <p:nvSpPr>
          <p:cNvPr id="83977" name="Text Box 10"/>
          <p:cNvSpPr txBox="1">
            <a:spLocks noChangeArrowheads="1"/>
          </p:cNvSpPr>
          <p:nvPr/>
        </p:nvSpPr>
        <p:spPr bwMode="auto">
          <a:xfrm>
            <a:off x="2155825" y="1531938"/>
            <a:ext cx="2270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marL="342900" indent="-342900">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80000"/>
              </a:lnSpc>
              <a:spcBef>
                <a:spcPct val="50000"/>
              </a:spcBef>
              <a:buClr>
                <a:schemeClr val="tx1"/>
              </a:buClr>
              <a:buSzPct val="75000"/>
              <a:buFont typeface="Monotype Sorts"/>
              <a:buNone/>
            </a:pPr>
            <a:r>
              <a:rPr lang="en-US" altLang="en-US" sz="1800">
                <a:latin typeface="Courier New" panose="02070309020205020404" pitchFamily="49" charset="0"/>
              </a:rPr>
              <a:t>BufferedReader</a:t>
            </a:r>
          </a:p>
        </p:txBody>
      </p:sp>
      <p:sp>
        <p:nvSpPr>
          <p:cNvPr id="83978" name="Text Box 11"/>
          <p:cNvSpPr txBox="1">
            <a:spLocks noChangeArrowheads="1"/>
          </p:cNvSpPr>
          <p:nvPr/>
        </p:nvSpPr>
        <p:spPr bwMode="auto">
          <a:xfrm>
            <a:off x="5260975" y="1520825"/>
            <a:ext cx="2619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marL="342900" indent="-342900">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80000"/>
              </a:lnSpc>
              <a:spcBef>
                <a:spcPct val="50000"/>
              </a:spcBef>
              <a:buClr>
                <a:schemeClr val="tx1"/>
              </a:buClr>
              <a:buSzPct val="75000"/>
              <a:buFont typeface="Monotype Sorts"/>
              <a:buNone/>
            </a:pPr>
            <a:r>
              <a:rPr lang="en-US" altLang="en-US" sz="1800">
                <a:latin typeface="Courier New" panose="02070309020205020404" pitchFamily="49" charset="0"/>
              </a:rPr>
              <a:t>FileReader</a:t>
            </a:r>
          </a:p>
        </p:txBody>
      </p:sp>
      <p:sp>
        <p:nvSpPr>
          <p:cNvPr id="83979" name="Rectangle 12"/>
          <p:cNvSpPr>
            <a:spLocks noChangeArrowheads="1"/>
          </p:cNvSpPr>
          <p:nvPr/>
        </p:nvSpPr>
        <p:spPr bwMode="auto">
          <a:xfrm>
            <a:off x="7888288" y="2025650"/>
            <a:ext cx="9779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nchor="ctr"/>
          <a:lstStyle>
            <a:lvl1pPr marL="342900" indent="-342900">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lnSpc>
                <a:spcPct val="80000"/>
              </a:lnSpc>
              <a:buClr>
                <a:schemeClr val="tx1"/>
              </a:buClr>
              <a:buSzPct val="75000"/>
              <a:buFont typeface="Monotype Sorts"/>
              <a:buNone/>
            </a:pPr>
            <a:r>
              <a:rPr lang="en-US" altLang="en-US" sz="1800"/>
              <a:t>Disk</a:t>
            </a:r>
          </a:p>
        </p:txBody>
      </p:sp>
      <p:sp>
        <p:nvSpPr>
          <p:cNvPr id="83980" name="Rectangle 13"/>
          <p:cNvSpPr>
            <a:spLocks noChangeArrowheads="1"/>
          </p:cNvSpPr>
          <p:nvPr/>
        </p:nvSpPr>
        <p:spPr bwMode="auto">
          <a:xfrm>
            <a:off x="390525" y="2030413"/>
            <a:ext cx="9779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nchor="ctr"/>
          <a:lstStyle>
            <a:lvl1pPr marL="342900" indent="-342900">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lnSpc>
                <a:spcPct val="80000"/>
              </a:lnSpc>
              <a:buClr>
                <a:schemeClr val="tx1"/>
              </a:buClr>
              <a:buSzPct val="75000"/>
              <a:buFont typeface="Monotype Sorts"/>
              <a:buNone/>
            </a:pPr>
            <a:r>
              <a:rPr lang="en-US" altLang="en-US" sz="1800"/>
              <a:t>Memory</a:t>
            </a:r>
          </a:p>
        </p:txBody>
      </p:sp>
      <p:sp>
        <p:nvSpPr>
          <p:cNvPr id="83981" name="Text Box 14"/>
          <p:cNvSpPr txBox="1">
            <a:spLocks noChangeArrowheads="1"/>
          </p:cNvSpPr>
          <p:nvPr/>
        </p:nvSpPr>
        <p:spPr bwMode="auto">
          <a:xfrm>
            <a:off x="2470150" y="2976563"/>
            <a:ext cx="14033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spAutoFit/>
          </a:bodyPr>
          <a:lstStyle>
            <a:lvl1pPr marL="342900" indent="-342900">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80000"/>
              </a:lnSpc>
              <a:buClr>
                <a:schemeClr val="tx1"/>
              </a:buClr>
              <a:buSzPct val="75000"/>
              <a:buFont typeface="Monotype Sorts"/>
              <a:buNone/>
            </a:pPr>
            <a:r>
              <a:rPr lang="en-US" altLang="en-US" sz="1400"/>
              <a:t>smileyInStream</a:t>
            </a:r>
          </a:p>
        </p:txBody>
      </p:sp>
      <p:sp>
        <p:nvSpPr>
          <p:cNvPr id="83982" name="Text Box 15"/>
          <p:cNvSpPr txBox="1">
            <a:spLocks noChangeArrowheads="1"/>
          </p:cNvSpPr>
          <p:nvPr/>
        </p:nvSpPr>
        <p:spPr bwMode="auto">
          <a:xfrm>
            <a:off x="7954963" y="2963863"/>
            <a:ext cx="9207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spAutoFit/>
          </a:bodyPr>
          <a:lstStyle>
            <a:lvl1pPr marL="342900" indent="-342900">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80000"/>
              </a:lnSpc>
              <a:buClr>
                <a:schemeClr val="tx1"/>
              </a:buClr>
              <a:buSzPct val="75000"/>
              <a:buFont typeface="Monotype Sorts"/>
              <a:buNone/>
            </a:pPr>
            <a:r>
              <a:rPr lang="en-US" altLang="en-US" sz="1400"/>
              <a:t>smiley.txt</a:t>
            </a:r>
          </a:p>
        </p:txBody>
      </p:sp>
      <p:sp>
        <p:nvSpPr>
          <p:cNvPr id="83983" name="Text Box 16"/>
          <p:cNvSpPr txBox="1">
            <a:spLocks noChangeArrowheads="1"/>
          </p:cNvSpPr>
          <p:nvPr/>
        </p:nvSpPr>
        <p:spPr bwMode="auto">
          <a:xfrm>
            <a:off x="304800" y="3852863"/>
            <a:ext cx="830580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lstStyle>
            <a:lvl1pPr marL="342900" indent="-342900">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80000"/>
              </a:lnSpc>
              <a:buClr>
                <a:schemeClr val="tx1"/>
              </a:buClr>
              <a:buSzPct val="75000"/>
              <a:buFont typeface="Monotype Sorts"/>
              <a:buNone/>
            </a:pPr>
            <a:r>
              <a:rPr lang="en-US" altLang="en-US" sz="1600"/>
              <a:t>BufferedReader smileyInStream = new BufferedReader( new FileReader(“smiley.txt”) </a:t>
            </a:r>
            <a:r>
              <a:rPr lang="en-US" altLang="en-US" sz="1600" smtClean="0"/>
              <a:t>);</a:t>
            </a:r>
            <a:endParaRPr lang="en-US" altLang="en-US" sz="1600"/>
          </a:p>
        </p:txBody>
      </p:sp>
      <p:sp>
        <p:nvSpPr>
          <p:cNvPr id="3" name="Footer Placeholder 2"/>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34</a:t>
            </a:fld>
            <a:endParaRPr lang="en-US"/>
          </a:p>
        </p:txBody>
      </p:sp>
    </p:spTree>
    <p:extLst>
      <p:ext uri="{BB962C8B-B14F-4D97-AF65-F5344CB8AC3E}">
        <p14:creationId xmlns:p14="http://schemas.microsoft.com/office/powerpoint/2010/main" val="16820894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smtClean="0">
                <a:latin typeface="Arial" panose="020B0604020202020204" pitchFamily="34" charset="0"/>
              </a:rPr>
              <a:t>Summary </a:t>
            </a:r>
          </a:p>
        </p:txBody>
      </p:sp>
      <p:sp>
        <p:nvSpPr>
          <p:cNvPr id="14339" name="Rectangle 3"/>
          <p:cNvSpPr>
            <a:spLocks noGrp="1" noChangeArrowheads="1"/>
          </p:cNvSpPr>
          <p:nvPr>
            <p:ph idx="1"/>
          </p:nvPr>
        </p:nvSpPr>
        <p:spPr/>
        <p:txBody>
          <a:bodyPr>
            <a:normAutofit/>
          </a:bodyPr>
          <a:lstStyle/>
          <a:p>
            <a:pPr lvl="0">
              <a:spcBef>
                <a:spcPts val="1200"/>
              </a:spcBef>
              <a:spcAft>
                <a:spcPts val="1200"/>
              </a:spcAft>
              <a:buFont typeface="Candara" panose="020E0502030303020204" pitchFamily="34" charset="0"/>
              <a:buChar char="◊"/>
            </a:pPr>
            <a:r>
              <a:rPr lang="en-US" sz="3200" b="1"/>
              <a:t>I/O Tutorial</a:t>
            </a:r>
          </a:p>
          <a:p>
            <a:pPr lvl="0">
              <a:spcBef>
                <a:spcPts val="1200"/>
              </a:spcBef>
              <a:spcAft>
                <a:spcPts val="1200"/>
              </a:spcAft>
              <a:buFont typeface="Candara" panose="020E0502030303020204" pitchFamily="34" charset="0"/>
              <a:buChar char="◊"/>
            </a:pPr>
            <a:r>
              <a:rPr lang="en-GB" sz="3200" b="1"/>
              <a:t>Binary Stream</a:t>
            </a:r>
            <a:endParaRPr lang="en-US" sz="3200" b="1"/>
          </a:p>
          <a:p>
            <a:pPr lvl="0">
              <a:spcBef>
                <a:spcPts val="1200"/>
              </a:spcBef>
              <a:spcAft>
                <a:spcPts val="1200"/>
              </a:spcAft>
              <a:buFont typeface="Candara" panose="020E0502030303020204" pitchFamily="34" charset="0"/>
              <a:buChar char="◊"/>
            </a:pPr>
            <a:r>
              <a:rPr lang="en-US" sz="3200" b="1"/>
              <a:t>Character stream</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18436"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fld id="{13E5619E-7A7F-4194-9396-2F33FCA62841}" type="slidenum">
              <a:rPr lang="en-US" altLang="en-US" sz="1200" smtClean="0">
                <a:solidFill>
                  <a:srgbClr val="898989"/>
                </a:solidFill>
              </a:rPr>
              <a:pPr>
                <a:spcBef>
                  <a:spcPct val="0"/>
                </a:spcBef>
                <a:buSzTx/>
                <a:buFontTx/>
                <a:buNone/>
              </a:pPr>
              <a:t>35</a:t>
            </a:fld>
            <a:endParaRPr lang="en-US" altLang="en-US" sz="1200" smtClean="0">
              <a:solidFill>
                <a:srgbClr val="898989"/>
              </a:solidFill>
            </a:endParaRPr>
          </a:p>
        </p:txBody>
      </p:sp>
    </p:spTree>
    <p:extLst>
      <p:ext uri="{BB962C8B-B14F-4D97-AF65-F5344CB8AC3E}">
        <p14:creationId xmlns:p14="http://schemas.microsoft.com/office/powerpoint/2010/main" val="3131527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18283"/>
            <a:ext cx="4694931" cy="1143000"/>
          </a:xfrm>
        </p:spPr>
        <p:txBody>
          <a:bodyPr>
            <a:noAutofit/>
          </a:bodyPr>
          <a:lstStyle/>
          <a:p>
            <a:r>
              <a:rPr lang="en-US" sz="6000" dirty="0" smtClean="0">
                <a:solidFill>
                  <a:srgbClr val="E46C0A"/>
                </a:solidFill>
              </a:rPr>
              <a:t>Thank you</a:t>
            </a:r>
            <a:endParaRPr lang="en-US" sz="6000" dirty="0">
              <a:solidFill>
                <a:srgbClr val="E46C0A"/>
              </a:solidFill>
            </a:endParaRPr>
          </a:p>
        </p:txBody>
      </p:sp>
      <p:sp>
        <p:nvSpPr>
          <p:cNvPr id="8" name="Slide Number Placeholder 4"/>
          <p:cNvSpPr txBox="1">
            <a:spLocks/>
          </p:cNvSpPr>
          <p:nvPr/>
        </p:nvSpPr>
        <p:spPr>
          <a:xfrm>
            <a:off x="6826725"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B4FB0DF-9300-7D4B-B157-CBD30D15743F}" type="slidenum">
              <a:rPr lang="en-US" smtClean="0"/>
              <a:pPr/>
              <a:t>36</a:t>
            </a:fld>
            <a:endParaRPr lang="en-US" dirty="0"/>
          </a:p>
        </p:txBody>
      </p:sp>
      <p:sp>
        <p:nvSpPr>
          <p:cNvPr id="10" name="Footer Placeholder 4"/>
          <p:cNvSpPr>
            <a:spLocks noGrp="1"/>
          </p:cNvSpPr>
          <p:nvPr>
            <p:ph type="ftr" sz="quarter" idx="4294967295"/>
          </p:nvPr>
        </p:nvSpPr>
        <p:spPr>
          <a:xfrm>
            <a:off x="191411"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36</a:t>
            </a:fld>
            <a:endParaRPr lang="en-US"/>
          </a:p>
        </p:txBody>
      </p:sp>
    </p:spTree>
    <p:extLst>
      <p:ext uri="{BB962C8B-B14F-4D97-AF65-F5344CB8AC3E}">
        <p14:creationId xmlns:p14="http://schemas.microsoft.com/office/powerpoint/2010/main" val="1952533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I/O Tutorial</a:t>
            </a:r>
          </a:p>
        </p:txBody>
      </p:sp>
      <p:sp>
        <p:nvSpPr>
          <p:cNvPr id="7" name="Text Placeholder 6"/>
          <p:cNvSpPr>
            <a:spLocks noGrp="1"/>
          </p:cNvSpPr>
          <p:nvPr>
            <p:ph type="body" idx="1"/>
          </p:nvPr>
        </p:nvSpPr>
        <p:spPr/>
        <p:txBody>
          <a:bodyPr/>
          <a:lstStyle/>
          <a:p>
            <a:r>
              <a:rPr lang="en-US" smtClean="0"/>
              <a:t>Section 1</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a:t>
            </a:fld>
            <a:endParaRPr lang="en-US"/>
          </a:p>
        </p:txBody>
      </p:sp>
    </p:spTree>
    <p:extLst>
      <p:ext uri="{BB962C8B-B14F-4D97-AF65-F5344CB8AC3E}">
        <p14:creationId xmlns:p14="http://schemas.microsoft.com/office/powerpoint/2010/main" val="1062405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Overview</a:t>
            </a:r>
            <a:endParaRPr lang="en-US"/>
          </a:p>
        </p:txBody>
      </p:sp>
      <p:sp>
        <p:nvSpPr>
          <p:cNvPr id="3" name="Content Placeholder 2"/>
          <p:cNvSpPr>
            <a:spLocks noGrp="1"/>
          </p:cNvSpPr>
          <p:nvPr>
            <p:ph idx="1"/>
          </p:nvPr>
        </p:nvSpPr>
        <p:spPr/>
        <p:txBody>
          <a:bodyPr>
            <a:noAutofit/>
          </a:bodyPr>
          <a:lstStyle/>
          <a:p>
            <a:pPr algn="just">
              <a:spcBef>
                <a:spcPts val="1200"/>
              </a:spcBef>
            </a:pPr>
            <a:r>
              <a:rPr lang="en-GB" sz="1800" b="1"/>
              <a:t>Java I/O</a:t>
            </a:r>
            <a:r>
              <a:rPr lang="en-GB" sz="1800"/>
              <a:t> (Input and Output) is used </a:t>
            </a:r>
            <a:r>
              <a:rPr lang="en-GB" sz="1800" i="1"/>
              <a:t>to process the input</a:t>
            </a:r>
            <a:r>
              <a:rPr lang="en-GB" sz="1800"/>
              <a:t> and </a:t>
            </a:r>
            <a:r>
              <a:rPr lang="en-GB" sz="1800" i="1"/>
              <a:t>produce the output</a:t>
            </a:r>
            <a:r>
              <a:rPr lang="en-GB" sz="1800"/>
              <a:t>.</a:t>
            </a:r>
          </a:p>
          <a:p>
            <a:pPr algn="just">
              <a:spcBef>
                <a:spcPts val="1200"/>
              </a:spcBef>
            </a:pPr>
            <a:r>
              <a:rPr lang="en-GB" sz="1800"/>
              <a:t>Java uses the concept of a stream to make I/O operation fast. The </a:t>
            </a:r>
            <a:r>
              <a:rPr lang="en-GB" sz="1800" b="1"/>
              <a:t>java.io</a:t>
            </a:r>
            <a:r>
              <a:rPr lang="en-GB" sz="1800"/>
              <a:t> package contains all the classes required for input and output operations.</a:t>
            </a:r>
          </a:p>
          <a:p>
            <a:pPr algn="just">
              <a:spcBef>
                <a:spcPts val="1200"/>
              </a:spcBef>
            </a:pPr>
            <a:r>
              <a:rPr lang="en-GB" sz="1800"/>
              <a:t>We can perform </a:t>
            </a:r>
            <a:r>
              <a:rPr lang="en-GB" sz="1800" b="1"/>
              <a:t>file handling in Java</a:t>
            </a:r>
            <a:r>
              <a:rPr lang="en-GB" sz="1800"/>
              <a:t> by Java I/O API</a:t>
            </a:r>
            <a:r>
              <a:rPr lang="en-GB" sz="1800" smtClean="0"/>
              <a:t>.</a:t>
            </a:r>
          </a:p>
          <a:p>
            <a:pPr algn="just">
              <a:spcBef>
                <a:spcPts val="1200"/>
              </a:spcBef>
            </a:pPr>
            <a:r>
              <a:rPr lang="en-GB" sz="1800" b="1" smtClean="0"/>
              <a:t>Stream</a:t>
            </a:r>
            <a:r>
              <a:rPr lang="en-GB" sz="1800" smtClean="0"/>
              <a:t>:</a:t>
            </a:r>
          </a:p>
          <a:p>
            <a:pPr lvl="1" algn="just">
              <a:spcBef>
                <a:spcPts val="1200"/>
              </a:spcBef>
            </a:pPr>
            <a:r>
              <a:rPr lang="en-GB" sz="1600"/>
              <a:t>A stream is a </a:t>
            </a:r>
            <a:r>
              <a:rPr lang="en-GB" sz="1600">
                <a:solidFill>
                  <a:schemeClr val="tx2">
                    <a:lumMod val="60000"/>
                    <a:lumOff val="40000"/>
                  </a:schemeClr>
                </a:solidFill>
              </a:rPr>
              <a:t>sequence of data</a:t>
            </a:r>
            <a:r>
              <a:rPr lang="en-GB" sz="1600"/>
              <a:t>. </a:t>
            </a:r>
            <a:r>
              <a:rPr lang="en-GB" sz="1600" smtClean="0"/>
              <a:t>A stream </a:t>
            </a:r>
            <a:r>
              <a:rPr lang="en-GB" sz="1600"/>
              <a:t>is </a:t>
            </a:r>
            <a:r>
              <a:rPr lang="en-GB" sz="1600" b="1"/>
              <a:t>composed of </a:t>
            </a:r>
            <a:r>
              <a:rPr lang="en-GB" sz="1600" b="1" smtClean="0"/>
              <a:t>bytes</a:t>
            </a:r>
            <a:r>
              <a:rPr lang="en-GB" sz="1600"/>
              <a:t> </a:t>
            </a:r>
            <a:r>
              <a:rPr lang="en-GB" sz="1600" i="1" smtClean="0"/>
              <a:t>(It's </a:t>
            </a:r>
            <a:r>
              <a:rPr lang="en-GB" sz="1600" i="1"/>
              <a:t>called a stream because it is like a stream of water that continues to </a:t>
            </a:r>
            <a:r>
              <a:rPr lang="en-GB" sz="1600" i="1" smtClean="0"/>
              <a:t>flow)</a:t>
            </a:r>
            <a:r>
              <a:rPr lang="en-GB" sz="1600" smtClean="0"/>
              <a:t>.</a:t>
            </a:r>
            <a:endParaRPr lang="en-GB" sz="1600"/>
          </a:p>
          <a:p>
            <a:pPr lvl="1" algn="just">
              <a:spcBef>
                <a:spcPts val="1200"/>
              </a:spcBef>
            </a:pPr>
            <a:r>
              <a:rPr lang="en-GB" sz="1800" smtClean="0"/>
              <a:t>Three </a:t>
            </a:r>
            <a:r>
              <a:rPr lang="en-GB" sz="1800"/>
              <a:t>streams are created for us automatically. All these streams are attached with the console.</a:t>
            </a:r>
          </a:p>
          <a:p>
            <a:pPr lvl="2" algn="just">
              <a:spcBef>
                <a:spcPts val="1200"/>
              </a:spcBef>
            </a:pPr>
            <a:r>
              <a:rPr lang="en-GB" sz="1600" b="1"/>
              <a:t>1) System.out: </a:t>
            </a:r>
            <a:r>
              <a:rPr lang="en-GB" sz="1600"/>
              <a:t>standard output stream</a:t>
            </a:r>
          </a:p>
          <a:p>
            <a:pPr lvl="2" algn="just">
              <a:spcBef>
                <a:spcPts val="1200"/>
              </a:spcBef>
            </a:pPr>
            <a:r>
              <a:rPr lang="en-GB" sz="1600" b="1"/>
              <a:t>2) System.in: </a:t>
            </a:r>
            <a:r>
              <a:rPr lang="en-GB" sz="1600"/>
              <a:t>standard input stream</a:t>
            </a:r>
          </a:p>
          <a:p>
            <a:pPr lvl="2" algn="just">
              <a:spcBef>
                <a:spcPts val="1200"/>
              </a:spcBef>
            </a:pPr>
            <a:r>
              <a:rPr lang="en-GB" sz="1600" b="1"/>
              <a:t>3) System.err: </a:t>
            </a:r>
            <a:r>
              <a:rPr lang="en-GB" sz="1600"/>
              <a:t>standard error </a:t>
            </a:r>
            <a:r>
              <a:rPr lang="en-GB" sz="1600" smtClean="0"/>
              <a:t>stream</a:t>
            </a:r>
            <a:endParaRPr lang="en-GB" sz="16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5</a:t>
            </a:fld>
            <a:endParaRPr lang="en-US"/>
          </a:p>
        </p:txBody>
      </p:sp>
      <p:sp>
        <p:nvSpPr>
          <p:cNvPr id="6" name="Rectangle 5"/>
          <p:cNvSpPr/>
          <p:nvPr/>
        </p:nvSpPr>
        <p:spPr>
          <a:xfrm>
            <a:off x="2262436" y="5293255"/>
            <a:ext cx="4572000" cy="584775"/>
          </a:xfrm>
          <a:prstGeom prst="rect">
            <a:avLst/>
          </a:prstGeom>
          <a:solidFill>
            <a:schemeClr val="bg1">
              <a:lumMod val="95000"/>
            </a:schemeClr>
          </a:solidFill>
        </p:spPr>
        <p:txBody>
          <a:bodyPr>
            <a:spAutoFit/>
          </a:bodyPr>
          <a:lstStyle/>
          <a:p>
            <a:r>
              <a:rPr lang="en-US" sz="1600">
                <a:solidFill>
                  <a:srgbClr val="000000"/>
                </a:solidFill>
                <a:latin typeface="Consolas" panose="020B0609020204030204" pitchFamily="49" charset="0"/>
              </a:rPr>
              <a:t>System.out.println(</a:t>
            </a:r>
            <a:r>
              <a:rPr lang="en-US" sz="1600">
                <a:solidFill>
                  <a:srgbClr val="0000FF"/>
                </a:solidFill>
                <a:latin typeface="Consolas" panose="020B0609020204030204" pitchFamily="49" charset="0"/>
              </a:rPr>
              <a:t>"simple message"</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System.err.println(</a:t>
            </a:r>
            <a:r>
              <a:rPr lang="en-US" sz="1600">
                <a:solidFill>
                  <a:srgbClr val="0000FF"/>
                </a:solidFill>
                <a:latin typeface="Consolas" panose="020B0609020204030204" pitchFamily="49" charset="0"/>
              </a:rPr>
              <a:t>"error message"</a:t>
            </a:r>
            <a:r>
              <a:rPr lang="en-US" sz="1600">
                <a:solidFill>
                  <a:srgbClr val="000000"/>
                </a:solidFill>
                <a:latin typeface="Consolas" panose="020B0609020204030204" pitchFamily="49" charset="0"/>
              </a:rPr>
              <a:t>);  </a:t>
            </a:r>
            <a:endParaRPr lang="en-US" sz="1600"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95593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sz="3600" smtClean="0"/>
              <a:t>Java Stream</a:t>
            </a:r>
          </a:p>
        </p:txBody>
      </p:sp>
      <p:sp>
        <p:nvSpPr>
          <p:cNvPr id="46083" name="Content Placeholder 2"/>
          <p:cNvSpPr>
            <a:spLocks noGrp="1"/>
          </p:cNvSpPr>
          <p:nvPr>
            <p:ph idx="1"/>
          </p:nvPr>
        </p:nvSpPr>
        <p:spPr>
          <a:xfrm>
            <a:off x="191411" y="800022"/>
            <a:ext cx="8687546" cy="5383696"/>
          </a:xfrm>
        </p:spPr>
        <p:txBody>
          <a:bodyPr/>
          <a:lstStyle/>
          <a:p>
            <a:pPr algn="just">
              <a:spcBef>
                <a:spcPts val="600"/>
              </a:spcBef>
              <a:spcAft>
                <a:spcPts val="600"/>
              </a:spcAft>
            </a:pPr>
            <a:r>
              <a:rPr lang="en-US" sz="2400"/>
              <a:t>A stream can be defined as a sequence of data. There are two kinds of Streams −</a:t>
            </a:r>
          </a:p>
          <a:p>
            <a:pPr lvl="1" algn="just">
              <a:spcBef>
                <a:spcPts val="600"/>
              </a:spcBef>
              <a:spcAft>
                <a:spcPts val="600"/>
              </a:spcAft>
            </a:pPr>
            <a:r>
              <a:rPr lang="en-US" sz="2000" b="1" smtClean="0"/>
              <a:t>InputStream</a:t>
            </a:r>
            <a:r>
              <a:rPr lang="en-US" sz="2000"/>
              <a:t> − The InputStream is used to read data from a source.</a:t>
            </a:r>
          </a:p>
          <a:p>
            <a:pPr lvl="1" algn="just">
              <a:spcBef>
                <a:spcPts val="600"/>
              </a:spcBef>
              <a:spcAft>
                <a:spcPts val="600"/>
              </a:spcAft>
            </a:pPr>
            <a:r>
              <a:rPr lang="en-US" sz="2000" b="1" smtClean="0"/>
              <a:t>OutputStream</a:t>
            </a:r>
            <a:r>
              <a:rPr lang="en-US" sz="2000"/>
              <a:t> − The OutputStream is used for writing data to a destination.</a:t>
            </a:r>
          </a:p>
          <a:p>
            <a:pPr lvl="1" algn="just">
              <a:spcBef>
                <a:spcPts val="600"/>
              </a:spcBef>
              <a:spcAft>
                <a:spcPts val="600"/>
              </a:spcAft>
            </a:pPr>
            <a:endParaRPr lang="en-US" altLang="en-US" sz="2000" b="1" smtClean="0"/>
          </a:p>
          <a:p>
            <a:pPr lvl="2" algn="just">
              <a:spcBef>
                <a:spcPts val="600"/>
              </a:spcBef>
              <a:spcAft>
                <a:spcPts val="600"/>
              </a:spcAft>
            </a:pPr>
            <a:endParaRPr lang="vi-VN" altLang="en-US" sz="1600" smtClean="0"/>
          </a:p>
        </p:txBody>
      </p:sp>
      <p:pic>
        <p:nvPicPr>
          <p:cNvPr id="460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468" y="3172207"/>
            <a:ext cx="7092950" cy="2090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6</a:t>
            </a:fld>
            <a:endParaRPr lang="en-US"/>
          </a:p>
        </p:txBody>
      </p:sp>
    </p:spTree>
    <p:extLst>
      <p:ext uri="{BB962C8B-B14F-4D97-AF65-F5344CB8AC3E}">
        <p14:creationId xmlns:p14="http://schemas.microsoft.com/office/powerpoint/2010/main" val="2503297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60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normAutofit/>
          </a:bodyPr>
          <a:lstStyle/>
          <a:p>
            <a:r>
              <a:rPr lang="en-US" altLang="en-US" smtClean="0"/>
              <a:t>Binary streams</a:t>
            </a:r>
          </a:p>
        </p:txBody>
      </p:sp>
      <p:sp>
        <p:nvSpPr>
          <p:cNvPr id="70659" name="Content Placeholder 2"/>
          <p:cNvSpPr>
            <a:spLocks noGrp="1"/>
          </p:cNvSpPr>
          <p:nvPr>
            <p:ph idx="1"/>
          </p:nvPr>
        </p:nvSpPr>
        <p:spPr>
          <a:xfrm>
            <a:off x="191411" y="785508"/>
            <a:ext cx="8687546" cy="5383696"/>
          </a:xfrm>
        </p:spPr>
        <p:txBody>
          <a:bodyPr>
            <a:normAutofit/>
          </a:bodyPr>
          <a:lstStyle/>
          <a:p>
            <a:pPr algn="just">
              <a:spcBef>
                <a:spcPts val="600"/>
              </a:spcBef>
              <a:spcAft>
                <a:spcPts val="600"/>
              </a:spcAft>
            </a:pPr>
            <a:r>
              <a:rPr lang="en-US" sz="2000"/>
              <a:t>Java byte streams are used to perform input and output of 8-bit bytes. </a:t>
            </a:r>
            <a:endParaRPr lang="en-US" sz="2000" smtClean="0"/>
          </a:p>
          <a:p>
            <a:pPr algn="just">
              <a:spcBef>
                <a:spcPts val="600"/>
              </a:spcBef>
              <a:spcAft>
                <a:spcPts val="600"/>
              </a:spcAft>
            </a:pPr>
            <a:r>
              <a:rPr lang="en-US" sz="2000" smtClean="0"/>
              <a:t>Though </a:t>
            </a:r>
            <a:r>
              <a:rPr lang="en-US" sz="2000"/>
              <a:t>there are many classes related to byte streams but the most frequently used classes are, </a:t>
            </a:r>
            <a:r>
              <a:rPr lang="en-US" sz="2000" b="1"/>
              <a:t>FileInputStream</a:t>
            </a:r>
            <a:r>
              <a:rPr lang="en-US" sz="2000"/>
              <a:t> and </a:t>
            </a:r>
            <a:r>
              <a:rPr lang="en-US" sz="2000" b="1"/>
              <a:t>FileOutputStream</a:t>
            </a:r>
            <a:r>
              <a:rPr lang="en-US" sz="2000" smtClean="0"/>
              <a:t>.</a:t>
            </a:r>
            <a:endParaRPr lang="en-US" sz="2000" b="1" smtClean="0"/>
          </a:p>
          <a:p>
            <a:pPr algn="just">
              <a:spcBef>
                <a:spcPts val="600"/>
              </a:spcBef>
              <a:spcAft>
                <a:spcPts val="600"/>
              </a:spcAft>
            </a:pPr>
            <a:r>
              <a:rPr lang="en-US" sz="2000" b="1" smtClean="0"/>
              <a:t>Hierarchy class:</a:t>
            </a:r>
            <a:r>
              <a:rPr lang="en-US" sz="2000"/>
              <a:t> </a:t>
            </a:r>
            <a:endParaRPr lang="en-US" altLang="en-US" sz="2000" smtClean="0"/>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7</a:t>
            </a:fld>
            <a:endParaRPr lang="en-US"/>
          </a:p>
        </p:txBody>
      </p:sp>
      <p:grpSp>
        <p:nvGrpSpPr>
          <p:cNvPr id="6" name="Group 5"/>
          <p:cNvGrpSpPr/>
          <p:nvPr/>
        </p:nvGrpSpPr>
        <p:grpSpPr>
          <a:xfrm>
            <a:off x="397463" y="2619816"/>
            <a:ext cx="8481494" cy="3549387"/>
            <a:chOff x="475522" y="2948778"/>
            <a:chExt cx="8122570" cy="3325684"/>
          </a:xfrm>
        </p:grpSpPr>
        <p:pic>
          <p:nvPicPr>
            <p:cNvPr id="70660" name="Picture 2" descr="http://o7planning.org/web/fe/default/vi/document/11331/image-provider?type=i&amp;imageId=114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22" y="2948778"/>
              <a:ext cx="8122570" cy="332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p:nvPr/>
          </p:nvGrpSpPr>
          <p:grpSpPr>
            <a:xfrm>
              <a:off x="2724150" y="4171950"/>
              <a:ext cx="3933825" cy="888865"/>
              <a:chOff x="2724150" y="4171950"/>
              <a:chExt cx="3933825" cy="888865"/>
            </a:xfrm>
          </p:grpSpPr>
          <p:sp>
            <p:nvSpPr>
              <p:cNvPr id="4" name="Rounded Rectangle 3"/>
              <p:cNvSpPr/>
              <p:nvPr/>
            </p:nvSpPr>
            <p:spPr>
              <a:xfrm>
                <a:off x="2857500" y="4171950"/>
                <a:ext cx="1504950" cy="43967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ounded Rectangle 7"/>
              <p:cNvSpPr/>
              <p:nvPr/>
            </p:nvSpPr>
            <p:spPr>
              <a:xfrm>
                <a:off x="4905375" y="4181475"/>
                <a:ext cx="1504950" cy="43967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Rounded Rectangle 13"/>
              <p:cNvSpPr/>
              <p:nvPr/>
            </p:nvSpPr>
            <p:spPr>
              <a:xfrm>
                <a:off x="2724150" y="4533900"/>
                <a:ext cx="1638300" cy="43967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ounded Rectangle 14"/>
              <p:cNvSpPr/>
              <p:nvPr/>
            </p:nvSpPr>
            <p:spPr>
              <a:xfrm>
                <a:off x="4914899" y="4621145"/>
                <a:ext cx="1743076" cy="43967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grpSp>
    </p:spTree>
    <p:extLst>
      <p:ext uri="{BB962C8B-B14F-4D97-AF65-F5344CB8AC3E}">
        <p14:creationId xmlns:p14="http://schemas.microsoft.com/office/powerpoint/2010/main" val="3602174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normAutofit/>
          </a:bodyPr>
          <a:lstStyle/>
          <a:p>
            <a:r>
              <a:rPr lang="en-US" altLang="en-US" smtClean="0"/>
              <a:t>Character streams</a:t>
            </a:r>
          </a:p>
        </p:txBody>
      </p:sp>
      <p:sp>
        <p:nvSpPr>
          <p:cNvPr id="71683" name="Content Placeholder 2"/>
          <p:cNvSpPr>
            <a:spLocks noGrp="1"/>
          </p:cNvSpPr>
          <p:nvPr>
            <p:ph idx="1"/>
          </p:nvPr>
        </p:nvSpPr>
        <p:spPr/>
        <p:txBody>
          <a:bodyPr/>
          <a:lstStyle/>
          <a:p>
            <a:pPr algn="just">
              <a:spcBef>
                <a:spcPts val="600"/>
              </a:spcBef>
              <a:spcAft>
                <a:spcPts val="600"/>
              </a:spcAft>
            </a:pPr>
            <a:r>
              <a:rPr lang="en-US" sz="2400"/>
              <a:t>Java </a:t>
            </a:r>
            <a:r>
              <a:rPr lang="en-US" sz="2400" b="1"/>
              <a:t>Byte</a:t>
            </a:r>
            <a:r>
              <a:rPr lang="en-US" sz="2400"/>
              <a:t> streams are used to perform input and output of 8-bit bytes, whereas Java </a:t>
            </a:r>
            <a:r>
              <a:rPr lang="en-US" sz="2400" b="1"/>
              <a:t>Character</a:t>
            </a:r>
            <a:r>
              <a:rPr lang="en-US" sz="2400"/>
              <a:t> streams are used to perform input and output for 16-bit unicode</a:t>
            </a:r>
            <a:r>
              <a:rPr lang="en-US" sz="2400" smtClean="0"/>
              <a:t>.</a:t>
            </a:r>
          </a:p>
          <a:p>
            <a:pPr algn="just">
              <a:spcBef>
                <a:spcPts val="600"/>
              </a:spcBef>
              <a:spcAft>
                <a:spcPts val="600"/>
              </a:spcAft>
            </a:pPr>
            <a:r>
              <a:rPr lang="en-US" sz="2400" b="1" smtClean="0"/>
              <a:t>Hierarchy class:</a:t>
            </a:r>
          </a:p>
          <a:p>
            <a:pPr algn="just">
              <a:spcBef>
                <a:spcPts val="600"/>
              </a:spcBef>
              <a:spcAft>
                <a:spcPts val="600"/>
              </a:spcAft>
            </a:pPr>
            <a:endParaRPr lang="en-US" altLang="en-US" sz="1800" smtClean="0"/>
          </a:p>
        </p:txBody>
      </p:sp>
      <p:grpSp>
        <p:nvGrpSpPr>
          <p:cNvPr id="4" name="Group 3"/>
          <p:cNvGrpSpPr/>
          <p:nvPr/>
        </p:nvGrpSpPr>
        <p:grpSpPr>
          <a:xfrm>
            <a:off x="339311" y="2495693"/>
            <a:ext cx="8566150" cy="3429000"/>
            <a:chOff x="339311" y="2495693"/>
            <a:chExt cx="8566150" cy="3429000"/>
          </a:xfrm>
        </p:grpSpPr>
        <p:pic>
          <p:nvPicPr>
            <p:cNvPr id="71684" name="Picture 2" descr="http://o7planning.org/web/fe/default/vi/document/13822/image-provider?type=i&amp;imageId=143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311" y="2495693"/>
              <a:ext cx="85661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2790825" y="3000375"/>
              <a:ext cx="1447800"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ounded Rectangle 7"/>
            <p:cNvSpPr/>
            <p:nvPr/>
          </p:nvSpPr>
          <p:spPr>
            <a:xfrm>
              <a:off x="5624512" y="3000375"/>
              <a:ext cx="1538287"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8</a:t>
            </a:fld>
            <a:endParaRPr lang="en-US"/>
          </a:p>
        </p:txBody>
      </p:sp>
    </p:spTree>
    <p:extLst>
      <p:ext uri="{BB962C8B-B14F-4D97-AF65-F5344CB8AC3E}">
        <p14:creationId xmlns:p14="http://schemas.microsoft.com/office/powerpoint/2010/main" val="2918981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smtClean="0"/>
              <a:t>Binary streams</a:t>
            </a:r>
            <a:endParaRPr lang="en-US"/>
          </a:p>
        </p:txBody>
      </p:sp>
      <p:sp>
        <p:nvSpPr>
          <p:cNvPr id="7" name="Text Placeholder 6"/>
          <p:cNvSpPr>
            <a:spLocks noGrp="1"/>
          </p:cNvSpPr>
          <p:nvPr>
            <p:ph type="body" idx="1"/>
          </p:nvPr>
        </p:nvSpPr>
        <p:spPr/>
        <p:txBody>
          <a:bodyPr/>
          <a:lstStyle/>
          <a:p>
            <a:r>
              <a:rPr lang="en-GB" smtClean="0"/>
              <a:t>Section 2</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9</a:t>
            </a:fld>
            <a:endParaRPr lang="en-US"/>
          </a:p>
        </p:txBody>
      </p:sp>
    </p:spTree>
    <p:extLst>
      <p:ext uri="{BB962C8B-B14F-4D97-AF65-F5344CB8AC3E}">
        <p14:creationId xmlns:p14="http://schemas.microsoft.com/office/powerpoint/2010/main" val="2256257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_Template_Slide2.pptx" id="{99FF2B2D-D42A-4657-9679-2981920FE586}" vid="{71BCB326-7194-49D6-BAEC-3BF5335D12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2_Template_Slide2</Template>
  <TotalTime>1433</TotalTime>
  <Words>4441</Words>
  <Application>Microsoft Office PowerPoint</Application>
  <PresentationFormat>On-screen Show (4:3)</PresentationFormat>
  <Paragraphs>640</Paragraphs>
  <Slides>36</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Arial Unicode MS</vt:lpstr>
      <vt:lpstr>Arial</vt:lpstr>
      <vt:lpstr>Calibri</vt:lpstr>
      <vt:lpstr>Candara</vt:lpstr>
      <vt:lpstr>Consolas</vt:lpstr>
      <vt:lpstr>Courier New</vt:lpstr>
      <vt:lpstr>Monotype Sorts</vt:lpstr>
      <vt:lpstr>Times New Roman</vt:lpstr>
      <vt:lpstr>Verdana</vt:lpstr>
      <vt:lpstr>Wingdings</vt:lpstr>
      <vt:lpstr>Wingdings 2</vt:lpstr>
      <vt:lpstr>Presentation2</vt:lpstr>
      <vt:lpstr>BASIC JAVA IO</vt:lpstr>
      <vt:lpstr>Table of contents</vt:lpstr>
      <vt:lpstr>Learning Approach</vt:lpstr>
      <vt:lpstr>I/O Tutorial</vt:lpstr>
      <vt:lpstr>Overview</vt:lpstr>
      <vt:lpstr>Java Stream</vt:lpstr>
      <vt:lpstr>Binary streams</vt:lpstr>
      <vt:lpstr>Character streams</vt:lpstr>
      <vt:lpstr>Binary streams</vt:lpstr>
      <vt:lpstr>FileInputStream class</vt:lpstr>
      <vt:lpstr>FileInputStream class</vt:lpstr>
      <vt:lpstr>FileInputStream class</vt:lpstr>
      <vt:lpstr>FileOutputStream class</vt:lpstr>
      <vt:lpstr>FileOutputStream class</vt:lpstr>
      <vt:lpstr>FileOutputStream class</vt:lpstr>
      <vt:lpstr>BufferedOutputStream Class</vt:lpstr>
      <vt:lpstr>BufferedOutputStream Class</vt:lpstr>
      <vt:lpstr>BufferedInputStream Class</vt:lpstr>
      <vt:lpstr>try-with-resources statement</vt:lpstr>
      <vt:lpstr>ObjectOutputStream class</vt:lpstr>
      <vt:lpstr>ObjectOutputStream class</vt:lpstr>
      <vt:lpstr>ObjectInputStream class</vt:lpstr>
      <vt:lpstr>Example: write/read a user-defined class</vt:lpstr>
      <vt:lpstr>Example: write/read a user-defined class</vt:lpstr>
      <vt:lpstr>Example: write/read a user-defined class</vt:lpstr>
      <vt:lpstr>Character stream</vt:lpstr>
      <vt:lpstr>BufferedWriter Class</vt:lpstr>
      <vt:lpstr>PrintWriter class</vt:lpstr>
      <vt:lpstr>PrintWriter class</vt:lpstr>
      <vt:lpstr>Output File Streams</vt:lpstr>
      <vt:lpstr>Java Tip: Appending to a Text File</vt:lpstr>
      <vt:lpstr>Closing a File</vt:lpstr>
      <vt:lpstr>BufferReader class</vt:lpstr>
      <vt:lpstr>Input File Streams</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Thi Dieu (FHO.WD)</dc:creator>
  <cp:lastModifiedBy>Nguyen Thi Dieu (FA.HN)</cp:lastModifiedBy>
  <cp:revision>267</cp:revision>
  <dcterms:created xsi:type="dcterms:W3CDTF">2016-11-02T02:13:02Z</dcterms:created>
  <dcterms:modified xsi:type="dcterms:W3CDTF">2020-08-19T07:09:29Z</dcterms:modified>
</cp:coreProperties>
</file>