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1" r:id="rId2"/>
    <p:sldId id="370" r:id="rId3"/>
    <p:sldId id="391" r:id="rId4"/>
    <p:sldId id="393" r:id="rId5"/>
    <p:sldId id="394" r:id="rId6"/>
    <p:sldId id="395" r:id="rId7"/>
    <p:sldId id="399" r:id="rId8"/>
    <p:sldId id="400" r:id="rId9"/>
    <p:sldId id="396" r:id="rId10"/>
    <p:sldId id="397" r:id="rId11"/>
    <p:sldId id="398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11" r:id="rId20"/>
    <p:sldId id="410" r:id="rId21"/>
    <p:sldId id="412" r:id="rId22"/>
    <p:sldId id="413" r:id="rId23"/>
    <p:sldId id="386" r:id="rId24"/>
    <p:sldId id="387" r:id="rId25"/>
    <p:sldId id="409" r:id="rId26"/>
    <p:sldId id="389" r:id="rId27"/>
    <p:sldId id="390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81806" autoAdjust="0"/>
  </p:normalViewPr>
  <p:slideViewPr>
    <p:cSldViewPr snapToGrid="0" snapToObjects="1" showGuides="1">
      <p:cViewPr varScale="1">
        <p:scale>
          <a:sx n="53" d="100"/>
          <a:sy n="53" d="100"/>
        </p:scale>
        <p:origin x="151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gella.com/tutorials/EclipseDebugging/article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4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Using output display too: System.out.println</a:t>
            </a:r>
          </a:p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CBBAC1-27BD-4678-9BA5-02F0090009C8}" type="slidenum">
              <a:rPr lang="vi-VN" altLang="en-US" smtClean="0"/>
              <a:pPr eaLnBrk="1" hangingPunct="1"/>
              <a:t>2</a:t>
            </a:fld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324813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Attention, some Eclipse version has Ctrl+7 in place of Ctrl+/ but the last one is still OK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F0E2DF-6D07-411C-97D0-9FE6AAF16CB4}" type="slidenum">
              <a:rPr lang="vi-VN" altLang="en-US" smtClean="0"/>
              <a:pPr eaLnBrk="1" hangingPunct="1"/>
              <a:t>26</a:t>
            </a:fld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1095208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Tìm</a:t>
            </a:r>
            <a:r>
              <a:rPr lang="en-GB" baseline="0" smtClean="0"/>
              <a:t> hiểu thêm về Advance Debugging: </a:t>
            </a:r>
            <a:r>
              <a:rPr lang="en-US" smtClean="0">
                <a:hlinkClick r:id="rId3"/>
              </a:rPr>
              <a:t>https://www.vogella.com/tutorials/EclipseDebugging/article.html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8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8073887" cy="1470025"/>
          </a:xfrm>
        </p:spPr>
        <p:txBody>
          <a:bodyPr>
            <a:normAutofit/>
          </a:bodyPr>
          <a:lstStyle>
            <a:lvl1pPr algn="l">
              <a:defRPr sz="40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886200"/>
            <a:ext cx="807388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4809214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2847"/>
            <a:ext cx="8714050" cy="653014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>
            <a:norm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 2" panose="05020102010507070707" pitchFamily="18" charset="2"/>
              <a:buChar char="P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4694914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352261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0" y="0"/>
            <a:ext cx="8038189" cy="667657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0" y="6356350"/>
            <a:ext cx="48187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800" b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JAVA APPLICATION DEBUGGING</a:t>
            </a:r>
            <a:endParaRPr lang="en-US" altLang="en-US" sz="4400" b="1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600450"/>
            <a:ext cx="8073887" cy="2038350"/>
          </a:xfrm>
        </p:spPr>
        <p:txBody>
          <a:bodyPr>
            <a:normAutofit/>
          </a:bodyPr>
          <a:lstStyle/>
          <a:p>
            <a:r>
              <a:rPr lang="en-US" smtClean="0"/>
              <a:t>Instructor: 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Debug </a:t>
            </a:r>
            <a:r>
              <a:rPr lang="en-US" smtClean="0"/>
              <a:t>Perspective view: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 descr="https://www.eclipse.org/community/eclipse_newsletter/2017/june/images/Debug_Perspectiv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7"/>
          <a:stretch/>
        </p:blipFill>
        <p:spPr bwMode="auto">
          <a:xfrm>
            <a:off x="1252855" y="1355747"/>
            <a:ext cx="6572484" cy="484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Controlling the program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/>
              <a:t>Eclipse provides buttons in the toolbar for controlling the execution of the program you are </a:t>
            </a:r>
            <a:r>
              <a:rPr lang="en-GB" sz="2000" smtClean="0"/>
              <a:t>debugging:</a:t>
            </a:r>
          </a:p>
          <a:p>
            <a:pPr algn="just"/>
            <a:endParaRPr lang="en-GB" sz="2000"/>
          </a:p>
          <a:p>
            <a:pPr algn="just"/>
            <a:endParaRPr lang="en-GB" sz="3200" smtClean="0"/>
          </a:p>
          <a:p>
            <a:pPr algn="just"/>
            <a:r>
              <a:rPr lang="en-GB" sz="2000"/>
              <a:t>You can use allow use shortcut key to step through your coding. The meaning of these keys is explained in the following table</a:t>
            </a:r>
            <a:r>
              <a:rPr lang="en-GB" sz="2000" smtClean="0"/>
              <a:t>.</a:t>
            </a:r>
          </a:p>
          <a:p>
            <a:pPr marL="0" indent="0" algn="just">
              <a:buNone/>
            </a:pP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88546"/>
              </p:ext>
            </p:extLst>
          </p:nvPr>
        </p:nvGraphicFramePr>
        <p:xfrm>
          <a:off x="638824" y="3229359"/>
          <a:ext cx="8132846" cy="2563667"/>
        </p:xfrm>
        <a:graphic>
          <a:graphicData uri="http://schemas.openxmlformats.org/drawingml/2006/table">
            <a:tbl>
              <a:tblPr/>
              <a:tblGrid>
                <a:gridCol w="719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3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8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smtClean="0">
                          <a:effectLst/>
                        </a:rPr>
                        <a:t>Key</a:t>
                      </a:r>
                      <a:endParaRPr lang="en-US" sz="1600" b="1">
                        <a:effectLst/>
                      </a:endParaRPr>
                    </a:p>
                  </a:txBody>
                  <a:tcPr marL="46183" marR="46183" marT="23092" marB="23092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46183" marR="46183" marT="23092" marB="23092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1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>
                          <a:effectLst/>
                          <a:latin typeface="inherit"/>
                        </a:rPr>
                        <a:t>F5</a:t>
                      </a:r>
                    </a:p>
                  </a:txBody>
                  <a:tcPr marL="46183" marR="46183" marT="23092" marB="23092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GB" sz="1600" b="0" i="0">
                          <a:effectLst/>
                          <a:latin typeface="inherit"/>
                        </a:rPr>
                        <a:t>Executes the currently selected line and goes to the next line in your program. If the selected line is a method call the debugger steps into the associated code.</a:t>
                      </a:r>
                    </a:p>
                  </a:txBody>
                  <a:tcPr marL="46183" marR="46183" marT="23092" marB="23092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1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>
                          <a:effectLst/>
                          <a:latin typeface="inherit"/>
                        </a:rPr>
                        <a:t>F6</a:t>
                      </a:r>
                    </a:p>
                  </a:txBody>
                  <a:tcPr marL="46183" marR="46183" marT="23092" marB="23092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GB" sz="1600" b="0" i="0">
                          <a:effectLst/>
                          <a:latin typeface="inherit"/>
                        </a:rPr>
                        <a:t>F6 steps over the call, i.e. it executes a method without stepping into it in the debugger.</a:t>
                      </a:r>
                    </a:p>
                  </a:txBody>
                  <a:tcPr marL="46183" marR="46183" marT="23092" marB="23092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1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>
                          <a:effectLst/>
                          <a:latin typeface="inherit"/>
                        </a:rPr>
                        <a:t>F7</a:t>
                      </a:r>
                    </a:p>
                  </a:txBody>
                  <a:tcPr marL="46183" marR="46183" marT="23092" marB="23092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GB" sz="1600" b="0" i="0">
                          <a:effectLst/>
                          <a:latin typeface="inherit"/>
                        </a:rPr>
                        <a:t>F7 steps out to the caller of the currently executed method. This finishes the execution of the current method and returns to the caller of this method.</a:t>
                      </a:r>
                    </a:p>
                  </a:txBody>
                  <a:tcPr marL="46183" marR="46183" marT="23092" marB="23092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1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>
                          <a:effectLst/>
                          <a:latin typeface="inherit"/>
                        </a:rPr>
                        <a:t>F8</a:t>
                      </a:r>
                    </a:p>
                  </a:txBody>
                  <a:tcPr marL="46183" marR="46183" marT="23092" marB="23092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/>
                      <a:r>
                        <a:rPr lang="en-GB" sz="1600" b="0" i="0">
                          <a:effectLst/>
                          <a:latin typeface="inherit"/>
                        </a:rPr>
                        <a:t>F8 tells the Eclipse debugger to resume the execution of the program code until is reaches the next breakpoint or watchpoint.</a:t>
                      </a:r>
                    </a:p>
                  </a:txBody>
                  <a:tcPr marL="46183" marR="46183" marT="23092" marB="23092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986" y="1605690"/>
            <a:ext cx="1866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Evaluating variables in the debugger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/>
              <a:t>The </a:t>
            </a:r>
            <a:r>
              <a:rPr lang="en-GB" sz="2000" i="1"/>
              <a:t>Variables</a:t>
            </a:r>
            <a:r>
              <a:rPr lang="en-GB" sz="2000"/>
              <a:t> view displays fields and local variables from the current executing stack. Please note you need to run the debugger to see the variables in this view.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Variables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48" y="2101850"/>
            <a:ext cx="66579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3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Evaluating variables in the </a:t>
            </a:r>
            <a:r>
              <a:rPr lang="en-GB" sz="2800" smtClean="0"/>
              <a:t>debugger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mtClean="0"/>
              <a:t>Given the following methods, run the main method you will face with an exception: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70" y="1833522"/>
            <a:ext cx="4679929" cy="4381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51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Evaluating variables in the debugger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mtClean="0"/>
              <a:t>Debug this program, the Perspective mode as follows screen, a </a:t>
            </a:r>
            <a:r>
              <a:rPr lang="en-GB" i="1" smtClean="0"/>
              <a:t>Breakpoints </a:t>
            </a:r>
            <a:r>
              <a:rPr lang="en-GB" smtClean="0"/>
              <a:t>at line of code 29: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94" y="1768539"/>
            <a:ext cx="6366235" cy="436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Evaluating variables in the debugger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Press </a:t>
            </a:r>
            <a:r>
              <a:rPr lang="en-GB" b="1" smtClean="0"/>
              <a:t>F6</a:t>
            </a:r>
            <a:r>
              <a:rPr lang="en-GB" smtClean="0"/>
              <a:t> to over: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23" y="1488396"/>
            <a:ext cx="6857752" cy="47268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07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Evaluating variables in the debugger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smtClean="0"/>
              <a:t>Press </a:t>
            </a:r>
            <a:r>
              <a:rPr lang="en-GB" sz="2000" b="1" smtClean="0"/>
              <a:t>F5</a:t>
            </a:r>
            <a:r>
              <a:rPr lang="en-GB" sz="2000" smtClean="0"/>
              <a:t> to into the getSQLDate() method, in </a:t>
            </a:r>
            <a:r>
              <a:rPr lang="en-GB" sz="2000" b="1" smtClean="0"/>
              <a:t>Variables</a:t>
            </a:r>
            <a:r>
              <a:rPr lang="en-GB" sz="2000" smtClean="0"/>
              <a:t> tab, value of </a:t>
            </a:r>
            <a:r>
              <a:rPr lang="en-GB" sz="2000" i="1" smtClean="0"/>
              <a:t>actualDate</a:t>
            </a:r>
            <a:r>
              <a:rPr lang="en-GB" sz="2000" smtClean="0"/>
              <a:t> is "</a:t>
            </a:r>
            <a:r>
              <a:rPr lang="en-GB" sz="2000" i="1" smtClean="0"/>
              <a:t>2020/06/03</a:t>
            </a:r>
            <a:r>
              <a:rPr lang="en-GB" sz="2000" smtClean="0"/>
              <a:t>":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1864" y="1611520"/>
            <a:ext cx="6713143" cy="4603750"/>
            <a:chOff x="1191864" y="1611520"/>
            <a:chExt cx="6713143" cy="46037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1864" y="1611520"/>
              <a:ext cx="6713143" cy="460375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7" name="Rounded Rectangle 6"/>
            <p:cNvSpPr/>
            <p:nvPr/>
          </p:nvSpPr>
          <p:spPr>
            <a:xfrm>
              <a:off x="4438650" y="2362200"/>
              <a:ext cx="3290679" cy="74295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3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Evaluating variables in the debugger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smtClean="0"/>
              <a:t>Press </a:t>
            </a:r>
            <a:r>
              <a:rPr lang="en-GB" sz="2000" b="1" smtClean="0"/>
              <a:t>F6</a:t>
            </a:r>
            <a:r>
              <a:rPr lang="en-GB" sz="2000" smtClean="0"/>
              <a:t> to over, an exception be thrown as follows screen: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71836" y="1533525"/>
            <a:ext cx="6553199" cy="4469600"/>
            <a:chOff x="1271836" y="1638300"/>
            <a:chExt cx="6553199" cy="44696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1464"/>
            <a:stretch/>
          </p:blipFill>
          <p:spPr>
            <a:xfrm>
              <a:off x="1271836" y="1638300"/>
              <a:ext cx="6553199" cy="44696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7" name="Rounded Rectangle 6"/>
            <p:cNvSpPr/>
            <p:nvPr/>
          </p:nvSpPr>
          <p:spPr>
            <a:xfrm>
              <a:off x="4448175" y="2247900"/>
              <a:ext cx="3286125" cy="100965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19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Evaluating variables in the debugger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1600" smtClean="0">
                <a:solidFill>
                  <a:srgbClr val="FF0000"/>
                </a:solidFill>
              </a:rPr>
              <a:t>Unparseable date "2020/06/03“ at java.text.DateFormat.parse (DateFormat.java:366)</a:t>
            </a:r>
            <a:r>
              <a:rPr lang="en-GB" sz="1600"/>
              <a:t>. Error at line of code DataUtil.java: </a:t>
            </a:r>
            <a:r>
              <a:rPr lang="en-GB" sz="1600" smtClean="0"/>
              <a:t>21.</a:t>
            </a:r>
          </a:p>
          <a:p>
            <a:pPr algn="just"/>
            <a:r>
              <a:rPr lang="en-GB" sz="1600" smtClean="0"/>
              <a:t>Therefore, to resolve this problem, you </a:t>
            </a:r>
            <a:r>
              <a:rPr lang="en-GB" sz="1600"/>
              <a:t>must change format of </a:t>
            </a:r>
            <a:r>
              <a:rPr lang="en-GB" sz="1600" smtClean="0"/>
              <a:t>inputDate to "</a:t>
            </a:r>
            <a:r>
              <a:rPr lang="en-GB" sz="1600" b="1" smtClean="0"/>
              <a:t>2020-06-03</a:t>
            </a:r>
            <a:r>
              <a:rPr lang="en-GB" sz="1600"/>
              <a:t>". Following the pattern be defined in SimpleDateFormat:</a:t>
            </a:r>
            <a:endParaRPr 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893" y="2449550"/>
            <a:ext cx="5497085" cy="37657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136156" y="1957519"/>
            <a:ext cx="71755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SimpleDateFormat </a:t>
            </a:r>
            <a:r>
              <a:rPr lang="en-GB" sz="14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dateFormat</a:t>
            </a:r>
            <a:r>
              <a:rPr lang="en-GB" sz="14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GB" sz="1400" b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en-GB" sz="1400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SimpleDateFormat(</a:t>
            </a:r>
            <a:r>
              <a:rPr lang="en-GB" sz="1400" b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"yyyy-MM-dd"</a:t>
            </a:r>
            <a:r>
              <a:rPr lang="en-GB" sz="1400" b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203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/>
              <a:t>Changing variable assignments in the debugger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/>
              <a:t>The </a:t>
            </a:r>
            <a:r>
              <a:rPr lang="en-GB" sz="2000" i="1"/>
              <a:t>Variables</a:t>
            </a:r>
            <a:r>
              <a:rPr lang="en-GB" sz="2000"/>
              <a:t> view allows you to change the values assigned to your variable at runtime. This is depicted in the following screenshot.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70" y="1783882"/>
            <a:ext cx="7135157" cy="27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9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778566"/>
            <a:ext cx="8448259" cy="543670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Candara" panose="020E0502030303020204" pitchFamily="34" charset="0"/>
              <a:buChar char="◊"/>
            </a:pPr>
            <a:r>
              <a:rPr lang="en-GB" altLang="en-US" sz="2500" b="1"/>
              <a:t>What is debugging?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Candara" panose="020E0502030303020204" pitchFamily="34" charset="0"/>
              <a:buChar char="◊"/>
            </a:pPr>
            <a:r>
              <a:rPr lang="en-GB" altLang="en-US" sz="2500" b="1" smtClean="0"/>
              <a:t>Breakpoints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Candara" panose="020E0502030303020204" pitchFamily="34" charset="0"/>
              <a:buChar char="◊"/>
            </a:pPr>
            <a:r>
              <a:rPr lang="en-GB" altLang="en-US" sz="2500" b="1" smtClean="0"/>
              <a:t>Starting </a:t>
            </a:r>
            <a:r>
              <a:rPr lang="en-GB" altLang="en-US" sz="2500" b="1"/>
              <a:t>the </a:t>
            </a:r>
            <a:r>
              <a:rPr lang="en-GB" altLang="en-US" sz="2500" b="1" smtClean="0"/>
              <a:t>Debugger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Candara" panose="020E0502030303020204" pitchFamily="34" charset="0"/>
              <a:buChar char="◊"/>
            </a:pPr>
            <a:r>
              <a:rPr lang="en-GB" altLang="en-US" sz="2500" b="1"/>
              <a:t>Debug Perspective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Candara" panose="020E0502030303020204" pitchFamily="34" charset="0"/>
              <a:buChar char="◊"/>
            </a:pPr>
            <a:r>
              <a:rPr lang="en-GB" altLang="en-US" sz="2500" b="1" smtClean="0"/>
              <a:t>Controlling </a:t>
            </a:r>
            <a:r>
              <a:rPr lang="en-GB" altLang="en-US" sz="2500" b="1"/>
              <a:t>the program execution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Candara" panose="020E0502030303020204" pitchFamily="34" charset="0"/>
              <a:buChar char="◊"/>
            </a:pPr>
            <a:r>
              <a:rPr lang="en-GB" altLang="en-US" sz="2500" b="1" smtClean="0"/>
              <a:t>Evaluating </a:t>
            </a:r>
            <a:r>
              <a:rPr lang="en-GB" altLang="en-US" sz="2500" b="1"/>
              <a:t>variables in the debugger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Candara" panose="020E0502030303020204" pitchFamily="34" charset="0"/>
              <a:buChar char="◊"/>
            </a:pPr>
            <a:r>
              <a:rPr lang="en-GB" altLang="en-US" sz="2500" b="1" smtClean="0"/>
              <a:t>Changing </a:t>
            </a:r>
            <a:r>
              <a:rPr lang="en-GB" altLang="en-US" sz="2500" b="1"/>
              <a:t>variable assignments in the </a:t>
            </a:r>
            <a:r>
              <a:rPr lang="en-GB" altLang="en-US" sz="2500" b="1" smtClean="0"/>
              <a:t>debugger</a:t>
            </a:r>
            <a:endParaRPr lang="en-GB" altLang="en-US" sz="2500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Inspecting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/>
              <a:t>If we need to inspect the value of a Java expression or statement, we can select the particular expression in the editor, </a:t>
            </a:r>
            <a:r>
              <a:rPr lang="en-GB" sz="2000" u="sng"/>
              <a:t>right-click</a:t>
            </a:r>
            <a:r>
              <a:rPr lang="en-GB" sz="2000"/>
              <a:t>, and </a:t>
            </a:r>
            <a:r>
              <a:rPr lang="en-GB" sz="2000" u="sng"/>
              <a:t>Inspect</a:t>
            </a:r>
            <a:r>
              <a:rPr lang="en-GB" sz="2000"/>
              <a:t>, as shown below. </a:t>
            </a:r>
            <a:endParaRPr lang="en-GB" sz="2000" smtClean="0"/>
          </a:p>
          <a:p>
            <a:pPr algn="just"/>
            <a:r>
              <a:rPr lang="en-GB" sz="2000" smtClean="0"/>
              <a:t>A </a:t>
            </a:r>
            <a:r>
              <a:rPr lang="en-GB" sz="2000"/>
              <a:t>handy shortcut is to </a:t>
            </a:r>
            <a:r>
              <a:rPr lang="en-GB" sz="2000" b="1"/>
              <a:t>hit </a:t>
            </a:r>
            <a:r>
              <a:rPr lang="en-GB" sz="2000" b="1" i="1"/>
              <a:t>Ctrl+Shift+I</a:t>
            </a:r>
            <a:r>
              <a:rPr lang="en-GB" sz="2000" b="1"/>
              <a:t> on the expression to see the value: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b="7672"/>
          <a:stretch/>
        </p:blipFill>
        <p:spPr bwMode="auto">
          <a:xfrm>
            <a:off x="1171171" y="2588276"/>
            <a:ext cx="6754529" cy="36269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684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1800"/>
              <a:t>In the context of the debugging session, </a:t>
            </a:r>
            <a:r>
              <a:rPr lang="en-GB" sz="1800" b="1"/>
              <a:t>we can write and run custom code to evaluate possibilities.</a:t>
            </a:r>
            <a:r>
              <a:rPr lang="en-GB" sz="1800"/>
              <a:t> This is done in the </a:t>
            </a:r>
            <a:r>
              <a:rPr lang="en-GB" sz="1800" b="1"/>
              <a:t>Debug Shell</a:t>
            </a:r>
            <a:r>
              <a:rPr lang="en-GB" sz="1800" smtClean="0"/>
              <a:t>.</a:t>
            </a:r>
          </a:p>
          <a:p>
            <a:pPr algn="just">
              <a:spcBef>
                <a:spcPts val="600"/>
              </a:spcBef>
            </a:pPr>
            <a:r>
              <a:rPr lang="en-GB" sz="1800" smtClean="0"/>
              <a:t>If </a:t>
            </a:r>
            <a:r>
              <a:rPr lang="en-GB" sz="1800"/>
              <a:t>we need to cross-check the correctness of the </a:t>
            </a:r>
            <a:r>
              <a:rPr lang="en-GB" sz="1800" i="1"/>
              <a:t>sqrt</a:t>
            </a:r>
            <a:r>
              <a:rPr lang="en-GB" sz="1800"/>
              <a:t> functionality, we could do it in the Debug Shell. On the code, </a:t>
            </a:r>
            <a:r>
              <a:rPr lang="en-GB" sz="1800" i="1"/>
              <a:t>Right-click -&gt; Inspect</a:t>
            </a:r>
            <a:r>
              <a:rPr lang="en-GB" sz="1800"/>
              <a:t> to see the </a:t>
            </a:r>
            <a:r>
              <a:rPr lang="en-GB" sz="1800" smtClean="0"/>
              <a:t>value.</a:t>
            </a:r>
          </a:p>
          <a:p>
            <a:pPr algn="just">
              <a:spcBef>
                <a:spcPts val="600"/>
              </a:spcBef>
            </a:pPr>
            <a:r>
              <a:rPr lang="en-GB" sz="1800" b="1" smtClean="0"/>
              <a:t>For class:</a:t>
            </a:r>
            <a:endParaRPr lang="en-US" sz="18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27" y="2642682"/>
            <a:ext cx="4638258" cy="3713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PerfectSquareCounter {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i="1">
                <a:solidFill>
                  <a:srgbClr val="0000C0"/>
                </a:solidFill>
                <a:latin typeface="Consolas" panose="020B0609020204030204" pitchFamily="49" charset="0"/>
              </a:rPr>
              <a:t>evenPerfectSquareNumbers</a:t>
            </a:r>
            <a:r>
              <a:rPr lang="en-US" sz="1100" b="1" i="1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1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sz="11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100" b="1" i="1">
                <a:solidFill>
                  <a:srgbClr val="2A00FF"/>
                </a:solidFill>
                <a:latin typeface="Consolas" panose="020B0609020204030204" pitchFamily="49" charset="0"/>
              </a:rPr>
              <a:t>"Total Perfecr Squares: "</a:t>
            </a:r>
            <a:r>
              <a:rPr lang="en-US" sz="1100" b="1" i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100" b="1" i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i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				+ </a:t>
            </a:r>
            <a:r>
              <a:rPr lang="en-US" sz="1100" b="1" i="1">
                <a:solidFill>
                  <a:srgbClr val="000000"/>
                </a:solidFill>
                <a:latin typeface="Consolas" panose="020B0609020204030204" pitchFamily="49" charset="0"/>
              </a:rPr>
              <a:t>calculateCount(</a:t>
            </a:r>
            <a:r>
              <a:rPr lang="en-US" sz="1100" b="1" i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1100" b="1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GB" sz="11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1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GB" sz="1100" b="1" i="1">
                <a:solidFill>
                  <a:srgbClr val="2A00FF"/>
                </a:solidFill>
                <a:latin typeface="Consolas" panose="020B0609020204030204" pitchFamily="49" charset="0"/>
              </a:rPr>
              <a:t>"Even Perfect Squares: "</a:t>
            </a:r>
            <a:r>
              <a:rPr lang="en-GB" sz="1100" b="1" i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sz="1100" b="1" i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100" b="1" i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1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				+ </a:t>
            </a:r>
            <a:r>
              <a:rPr lang="en-GB" sz="1100" b="1" i="1">
                <a:solidFill>
                  <a:srgbClr val="0000C0"/>
                </a:solidFill>
                <a:latin typeface="Consolas" panose="020B0609020204030204" pitchFamily="49" charset="0"/>
              </a:rPr>
              <a:t>evenPerfectSquareNumbers</a:t>
            </a:r>
            <a:r>
              <a:rPr lang="en-GB" sz="11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9655" y="2642683"/>
            <a:ext cx="4414345" cy="3713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GB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i="1" smtClean="0">
                <a:solidFill>
                  <a:srgbClr val="0000C0"/>
                </a:solidFill>
                <a:latin typeface="Consolas" panose="020B0609020204030204" pitchFamily="49" charset="0"/>
              </a:rPr>
              <a:t>evenPerfec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calculateCount(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6A3E3E"/>
                </a:solidFill>
                <a:latin typeface="Consolas" panose="020B0609020204030204" pitchFamily="49" charset="0"/>
              </a:rPr>
              <a:t>perfectSquareCount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GB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1100" b="1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100" b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100" b="1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i="1">
                <a:solidFill>
                  <a:srgbClr val="000000"/>
                </a:solidFill>
                <a:latin typeface="Consolas" panose="020B0609020204030204" pitchFamily="49" charset="0"/>
              </a:rPr>
              <a:t>isPerfectSquare(</a:t>
            </a:r>
            <a:r>
              <a:rPr lang="en-US" sz="1100" b="1" i="1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sz="1100" b="1" i="1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Consolas" panose="020B0609020204030204" pitchFamily="49" charset="0"/>
              </a:rPr>
              <a:t>perfectSquareCount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% 2 == 0) {</a:t>
            </a:r>
          </a:p>
          <a:p>
            <a:r>
              <a:rPr lang="en-US" sz="1100" i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		evenPerfectSquareNumbers</a:t>
            </a:r>
            <a:r>
              <a:rPr lang="en-US" sz="1100" i="1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1100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6A3E3E"/>
                </a:solidFill>
                <a:latin typeface="Consolas" panose="020B0609020204030204" pitchFamily="49" charset="0"/>
              </a:rPr>
              <a:t>perfectSquareCount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300">
              <a:latin typeface="Consolas" panose="020B0609020204030204" pitchFamily="49" charset="0"/>
            </a:endParaRPr>
          </a:p>
          <a:p>
            <a:r>
              <a:rPr lang="en-GB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isPerfectSquare(</a:t>
            </a:r>
            <a:r>
              <a:rPr lang="en-GB" sz="11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GB" sz="11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6A3E3E"/>
                </a:solidFill>
                <a:latin typeface="Consolas" panose="020B0609020204030204" pitchFamily="49" charset="0"/>
              </a:rPr>
              <a:t>sqrt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= Math.</a:t>
            </a:r>
            <a:r>
              <a:rPr lang="en-US" sz="1100" b="1" i="1">
                <a:solidFill>
                  <a:srgbClr val="000000"/>
                </a:solidFill>
                <a:latin typeface="Consolas" panose="020B0609020204030204" pitchFamily="49" charset="0"/>
              </a:rPr>
              <a:t>sqrt(</a:t>
            </a:r>
            <a:r>
              <a:rPr lang="en-US" sz="1100" b="1" i="1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sz="11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>
                <a:solidFill>
                  <a:srgbClr val="6A3E3E"/>
                </a:solidFill>
                <a:latin typeface="Consolas" panose="020B0609020204030204" pitchFamily="49" charset="0"/>
              </a:rPr>
              <a:t>sqrt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 - Math.</a:t>
            </a:r>
            <a:r>
              <a:rPr lang="en-US" sz="1100" b="1" i="1">
                <a:solidFill>
                  <a:srgbClr val="000000"/>
                </a:solidFill>
                <a:latin typeface="Consolas" panose="020B0609020204030204" pitchFamily="49" charset="0"/>
              </a:rPr>
              <a:t>floor(</a:t>
            </a:r>
            <a:r>
              <a:rPr lang="en-US" sz="1100" b="1" i="1">
                <a:solidFill>
                  <a:srgbClr val="6A3E3E"/>
                </a:solidFill>
                <a:latin typeface="Consolas" panose="020B0609020204030204" pitchFamily="49" charset="0"/>
              </a:rPr>
              <a:t>sqrt</a:t>
            </a:r>
            <a:r>
              <a:rPr lang="en-US" sz="1100" b="1" i="1">
                <a:solidFill>
                  <a:srgbClr val="000000"/>
                </a:solidFill>
                <a:latin typeface="Consolas" panose="020B0609020204030204" pitchFamily="49" charset="0"/>
              </a:rPr>
              <a:t>) == 0;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16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387"/>
          <a:stretch/>
        </p:blipFill>
        <p:spPr>
          <a:xfrm>
            <a:off x="511150" y="1415730"/>
            <a:ext cx="8074572" cy="41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65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latin typeface="Arial" charset="0"/>
                <a:cs typeface="Arial" charset="0"/>
              </a:rPr>
              <a:t>Expression watcher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23</a:t>
            </a:fld>
            <a:endParaRPr lang="en-US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25538"/>
            <a:ext cx="50546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292600"/>
            <a:ext cx="614838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300663"/>
            <a:ext cx="56070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5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latin typeface="Arial" charset="0"/>
                <a:cs typeface="Arial" charset="0"/>
              </a:rPr>
              <a:t>Customized: out of context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24</a:t>
            </a:fld>
            <a:endParaRPr lang="en-US"/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4" y="1297261"/>
            <a:ext cx="8281101" cy="228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17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Exersice: Create Project for debugging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1800"/>
              <a:t>To practice debugging create a new Java project called </a:t>
            </a:r>
            <a:r>
              <a:rPr lang="en-GB" sz="1800" b="1" smtClean="0"/>
              <a:t>jpe_exersice</a:t>
            </a:r>
            <a:r>
              <a:rPr lang="en-GB" sz="1800" smtClean="0"/>
              <a:t>. </a:t>
            </a:r>
            <a:r>
              <a:rPr lang="en-GB" sz="1800"/>
              <a:t>Also create the package </a:t>
            </a:r>
            <a:r>
              <a:rPr lang="en-GB" sz="1800" b="1"/>
              <a:t>fa.training.unit11</a:t>
            </a:r>
            <a:r>
              <a:rPr lang="en-GB" sz="1800" smtClean="0"/>
              <a:t> </a:t>
            </a:r>
            <a:r>
              <a:rPr lang="en-GB" sz="1800"/>
              <a:t>and create the following classes.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41" y="1592740"/>
            <a:ext cx="3459819" cy="2316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41" y="4051994"/>
            <a:ext cx="4326251" cy="2233816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019890" y="1628853"/>
            <a:ext cx="4885571" cy="2031325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4A4A4A"/>
                </a:solidFill>
                <a:effectLst/>
                <a:latin typeface="inherit"/>
              </a:rPr>
              <a:t>Set a breakpoint in the 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4A4A4A"/>
                </a:solidFill>
                <a:effectLst/>
                <a:latin typeface="Droid Sans Mono"/>
              </a:rPr>
              <a:t>Counter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4A4A4A"/>
                </a:solidFill>
                <a:effectLst/>
                <a:latin typeface="inherit"/>
              </a:rPr>
              <a:t> class. Debug your</a:t>
            </a:r>
            <a:r>
              <a:rPr kumimoji="0" lang="en-US" altLang="en-US" sz="1400" b="0" i="0" u="none" strike="noStrike" cap="none" normalizeH="0" smtClean="0">
                <a:ln>
                  <a:noFill/>
                </a:ln>
                <a:solidFill>
                  <a:srgbClr val="4A4A4A"/>
                </a:solidFill>
                <a:effectLst/>
                <a:latin typeface="inherit"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4A4A4A"/>
                </a:solidFill>
                <a:effectLst/>
                <a:latin typeface="inherit"/>
              </a:rPr>
              <a:t>program and</a:t>
            </a:r>
            <a:r>
              <a:rPr kumimoji="0" lang="en-US" altLang="en-US" sz="1400" b="0" i="0" u="none" strike="noStrike" cap="none" normalizeH="0" smtClean="0">
                <a:ln>
                  <a:noFill/>
                </a:ln>
                <a:solidFill>
                  <a:srgbClr val="4A4A4A"/>
                </a:solidFill>
                <a:effectLst/>
                <a:latin typeface="inherit"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4A4A4A"/>
                </a:solidFill>
                <a:effectLst/>
                <a:latin typeface="inherit"/>
              </a:rPr>
              <a:t>follow the execution of the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4A4A4A"/>
                </a:solidFill>
                <a:effectLst/>
                <a:latin typeface="Droid Sans Mono"/>
              </a:rPr>
              <a:t>count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4A4A4A"/>
                </a:solidFill>
                <a:effectLst/>
                <a:latin typeface="inherit"/>
              </a:rPr>
              <a:t> method.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4A4A4A"/>
                </a:solidFill>
                <a:effectLst/>
                <a:latin typeface="inherit"/>
              </a:rPr>
              <a:t>Define a 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4A4A4A"/>
                </a:solidFill>
                <a:effectLst/>
                <a:latin typeface="inherit"/>
              </a:rPr>
              <a:t>Detailed Formatter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4A4A4A"/>
                </a:solidFill>
                <a:effectLst/>
                <a:latin typeface="inherit"/>
              </a:rPr>
              <a:t> for your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4A4A4A"/>
                </a:solidFill>
                <a:effectLst/>
                <a:latin typeface="Droid Sans Mono"/>
              </a:rPr>
              <a:t>Counter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4A4A4A"/>
                </a:solidFill>
                <a:effectLst/>
                <a:latin typeface="inherit"/>
              </a:rPr>
              <a:t> which uses the 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4A4A4A"/>
                </a:solidFill>
                <a:effectLst/>
                <a:latin typeface="Droid Sans Mono"/>
              </a:rPr>
              <a:t>getResult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4A4A4A"/>
                </a:solidFill>
                <a:effectLst/>
                <a:latin typeface="inherit"/>
              </a:rPr>
              <a:t> method. Debug your program again and verify that your new formatter is used.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4A4A4A"/>
                </a:solidFill>
                <a:effectLst/>
                <a:latin typeface="inherit"/>
              </a:rPr>
              <a:t>Delete your breakpoint and add a breakpoint for</a:t>
            </a:r>
            <a:r>
              <a:rPr kumimoji="0" lang="en-US" altLang="en-US" sz="1400" b="0" i="0" u="none" strike="noStrike" cap="none" normalizeH="0" smtClean="0">
                <a:ln>
                  <a:noFill/>
                </a:ln>
                <a:solidFill>
                  <a:srgbClr val="4A4A4A"/>
                </a:solidFill>
                <a:effectLst/>
                <a:latin typeface="inherit"/>
              </a:rPr>
              <a:t>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4A4A4A"/>
                </a:solidFill>
                <a:effectLst/>
                <a:latin typeface="inherit"/>
              </a:rPr>
              <a:t>classloading. Debug your program again and verify that the debugger stops when your class is loaded.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31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latin typeface="Arial" charset="0"/>
                <a:cs typeface="Arial" charset="0"/>
              </a:rPr>
              <a:t>Deactivate/Reactivate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68413"/>
            <a:ext cx="8405812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084763"/>
            <a:ext cx="56165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latin typeface="Arial" charset="0"/>
                <a:cs typeface="Arial" charset="0"/>
              </a:rPr>
              <a:t>Lesson Summary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40827" y="778566"/>
            <a:ext cx="7073463" cy="543670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Candara" panose="020E0502030303020204" pitchFamily="34" charset="0"/>
              <a:buChar char="◊"/>
            </a:pPr>
            <a:r>
              <a:rPr lang="en-GB" altLang="en-US"/>
              <a:t>What is debugging?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Candara" panose="020E0502030303020204" pitchFamily="34" charset="0"/>
              <a:buChar char="◊"/>
            </a:pPr>
            <a:r>
              <a:rPr lang="en-GB" altLang="en-US"/>
              <a:t>Breakpoints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Candara" panose="020E0502030303020204" pitchFamily="34" charset="0"/>
              <a:buChar char="◊"/>
            </a:pPr>
            <a:r>
              <a:rPr lang="en-GB" altLang="en-US"/>
              <a:t>Starting the Debugger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Candara" panose="020E0502030303020204" pitchFamily="34" charset="0"/>
              <a:buChar char="◊"/>
            </a:pPr>
            <a:r>
              <a:rPr lang="en-GB" altLang="en-US"/>
              <a:t>Debug Perspective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Candara" panose="020E0502030303020204" pitchFamily="34" charset="0"/>
              <a:buChar char="◊"/>
            </a:pPr>
            <a:r>
              <a:rPr lang="en-GB" altLang="en-US"/>
              <a:t>Controlling the program execution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Candara" panose="020E0502030303020204" pitchFamily="34" charset="0"/>
              <a:buChar char="◊"/>
            </a:pPr>
            <a:r>
              <a:rPr lang="en-GB" altLang="en-US"/>
              <a:t>Evaluating variables in the debugger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Candara" panose="020E0502030303020204" pitchFamily="34" charset="0"/>
              <a:buChar char="◊"/>
            </a:pPr>
            <a:r>
              <a:rPr lang="en-GB" altLang="en-US"/>
              <a:t>Changing variable assignments in the debugger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E46C0A"/>
                </a:solidFill>
              </a:rPr>
              <a:t>Thank you</a:t>
            </a:r>
            <a:endParaRPr lang="en-US" sz="6600" dirty="0">
              <a:solidFill>
                <a:srgbClr val="E46C0A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1411" y="6356350"/>
            <a:ext cx="4960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GB" sz="2000" i="1"/>
              <a:t>Debugging</a:t>
            </a:r>
            <a:r>
              <a:rPr lang="en-GB" sz="2000"/>
              <a:t> allows you to run a program interactively while watching the source code and the variables during the execution.</a:t>
            </a:r>
          </a:p>
          <a:p>
            <a:pPr algn="just">
              <a:spcBef>
                <a:spcPts val="1200"/>
              </a:spcBef>
            </a:pPr>
            <a:r>
              <a:rPr lang="en-GB" sz="2000"/>
              <a:t>A </a:t>
            </a:r>
            <a:r>
              <a:rPr lang="en-GB" sz="2000" i="1"/>
              <a:t>breakpoint</a:t>
            </a:r>
            <a:r>
              <a:rPr lang="en-GB" sz="2000"/>
              <a:t> in the source code specifies where the execution of the program should stop during debugging. Once the program is stopped you can investigate variables, change their content, etc.</a:t>
            </a:r>
          </a:p>
          <a:p>
            <a:pPr algn="just">
              <a:spcBef>
                <a:spcPts val="1200"/>
              </a:spcBef>
            </a:pPr>
            <a:r>
              <a:rPr lang="en-GB" sz="2000"/>
              <a:t>To stop the execution, if a field is read or modified, you can specify </a:t>
            </a:r>
            <a:r>
              <a:rPr lang="en-GB" sz="2000" i="1"/>
              <a:t>watchpoints</a:t>
            </a:r>
            <a:r>
              <a:rPr lang="en-GB" sz="2000"/>
              <a:t>.</a:t>
            </a:r>
          </a:p>
          <a:p>
            <a:pPr algn="just">
              <a:spcBef>
                <a:spcPts val="1200"/>
              </a:spcBef>
            </a:pPr>
            <a:r>
              <a:rPr lang="en-GB" sz="2000" i="1"/>
              <a:t>Breakpoints</a:t>
            </a:r>
            <a:r>
              <a:rPr lang="en-GB" sz="2000"/>
              <a:t> and </a:t>
            </a:r>
            <a:r>
              <a:rPr lang="en-GB" sz="2000" i="1"/>
              <a:t>watchpoints</a:t>
            </a:r>
            <a:r>
              <a:rPr lang="en-GB" sz="2000"/>
              <a:t> are sometimes called </a:t>
            </a:r>
            <a:r>
              <a:rPr lang="en-GB" sz="2000" i="1"/>
              <a:t>stop points</a:t>
            </a:r>
            <a:r>
              <a:rPr lang="en-GB" sz="2000"/>
              <a:t>.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Debug là gì?' và 'Vì sao lập trình viên cần phải biết Debug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7" t="6425" r="4027" b="6092"/>
          <a:stretch/>
        </p:blipFill>
        <p:spPr bwMode="auto">
          <a:xfrm>
            <a:off x="2396933" y="4026726"/>
            <a:ext cx="4310270" cy="229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50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GB" sz="2000"/>
              <a:t>A </a:t>
            </a:r>
            <a:r>
              <a:rPr lang="en-GB" sz="2000" i="1"/>
              <a:t>breakpoint</a:t>
            </a:r>
            <a:r>
              <a:rPr lang="en-GB" sz="2000"/>
              <a:t> is a signal that tells the debugger to temporarily suspend execution of your program at a certain point in the code.</a:t>
            </a:r>
          </a:p>
          <a:p>
            <a:pPr>
              <a:spcBef>
                <a:spcPts val="600"/>
              </a:spcBef>
            </a:pPr>
            <a:r>
              <a:rPr lang="en-GB" sz="2000"/>
              <a:t>Basically, there are 3 ways to add breakpoints to the program:</a:t>
            </a:r>
          </a:p>
          <a:p>
            <a:pPr lvl="1" algn="just">
              <a:spcBef>
                <a:spcPts val="600"/>
              </a:spcBef>
            </a:pPr>
            <a:r>
              <a:rPr lang="en-GB" sz="1600"/>
              <a:t>Right-click on the marker bar (vertical ruler) corresponding to the line and select Toggle Breakpoint (shown in the below screenshot)</a:t>
            </a:r>
          </a:p>
          <a:p>
            <a:pPr lvl="1" algn="just">
              <a:spcBef>
                <a:spcPts val="600"/>
              </a:spcBef>
            </a:pPr>
            <a:r>
              <a:rPr lang="en-GB" sz="1600"/>
              <a:t>Press </a:t>
            </a:r>
            <a:r>
              <a:rPr lang="en-GB" sz="1600" i="1"/>
              <a:t>Ctrl+Shift+B</a:t>
            </a:r>
            <a:r>
              <a:rPr lang="en-GB" sz="1600"/>
              <a:t> on the necessary line while in the editor</a:t>
            </a:r>
          </a:p>
          <a:p>
            <a:pPr lvl="1" algn="just">
              <a:spcBef>
                <a:spcPts val="600"/>
              </a:spcBef>
            </a:pPr>
            <a:r>
              <a:rPr lang="en-GB" sz="1600"/>
              <a:t>Double-click on the marker bar (vertical ruler) corresponding to the necessary </a:t>
            </a:r>
            <a:r>
              <a:rPr lang="en-GB" sz="1600" smtClean="0"/>
              <a:t>line.</a:t>
            </a:r>
            <a:endParaRPr lang="en-GB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https://www.eclipse.org/community/eclipse_newsletter/2017/june/images/Breakpoint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963" y="3157084"/>
            <a:ext cx="3116454" cy="31412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13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GB" sz="2000"/>
              <a:t>The </a:t>
            </a:r>
            <a:r>
              <a:rPr lang="en-GB" sz="2000" i="1"/>
              <a:t>Breakpoints</a:t>
            </a:r>
            <a:r>
              <a:rPr lang="en-GB" sz="2000"/>
              <a:t> view allows you to delete and deactivate Breakpoints and modify their properties</a:t>
            </a:r>
            <a:r>
              <a:rPr lang="en-GB" sz="2000" smtClean="0"/>
              <a:t>.</a:t>
            </a:r>
          </a:p>
          <a:p>
            <a:pPr algn="just">
              <a:spcBef>
                <a:spcPts val="1200"/>
              </a:spcBef>
            </a:pPr>
            <a:endParaRPr lang="en-GB" sz="2000"/>
          </a:p>
          <a:p>
            <a:pPr algn="just">
              <a:spcBef>
                <a:spcPts val="1200"/>
              </a:spcBef>
            </a:pPr>
            <a:endParaRPr lang="en-GB" sz="2000" smtClean="0"/>
          </a:p>
          <a:p>
            <a:pPr algn="just">
              <a:spcBef>
                <a:spcPts val="1200"/>
              </a:spcBef>
            </a:pPr>
            <a:endParaRPr lang="en-GB" sz="2000"/>
          </a:p>
          <a:p>
            <a:pPr algn="just">
              <a:spcBef>
                <a:spcPts val="1200"/>
              </a:spcBef>
            </a:pPr>
            <a:endParaRPr lang="en-GB" sz="2000" smtClean="0"/>
          </a:p>
          <a:p>
            <a:pPr algn="just">
              <a:spcBef>
                <a:spcPts val="1200"/>
              </a:spcBef>
            </a:pPr>
            <a:endParaRPr lang="en-GB" sz="2000"/>
          </a:p>
          <a:p>
            <a:pPr algn="just">
              <a:spcBef>
                <a:spcPts val="1200"/>
              </a:spcBef>
            </a:pPr>
            <a:endParaRPr lang="en-GB" sz="2000" smtClean="0"/>
          </a:p>
          <a:p>
            <a:pPr algn="just">
              <a:spcBef>
                <a:spcPts val="1200"/>
              </a:spcBef>
            </a:pPr>
            <a:r>
              <a:rPr lang="en-GB" sz="2000"/>
              <a:t>All breakpoints can be enabled/disabled using </a:t>
            </a:r>
            <a:r>
              <a:rPr lang="en-GB" sz="2000" b="1"/>
              <a:t>Skip All Breakpoints</a:t>
            </a:r>
            <a:r>
              <a:rPr lang="en-GB" sz="2000"/>
              <a:t>. If you press it again, your breakpoints are </a:t>
            </a:r>
            <a:r>
              <a:rPr lang="en-GB" sz="2000" smtClean="0"/>
              <a:t>reactivated. Breakpoints </a:t>
            </a:r>
            <a:r>
              <a:rPr lang="en-GB" sz="2000"/>
              <a:t>can also be imported/exported to and from a workspace.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https://www.eclipse.org/community/eclipse_newsletter/2017/june/images/Breakpoints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52" y="1645763"/>
            <a:ext cx="456247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eclipse.org/community/eclipse_newsletter/2017/june/images/Breakpoints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590" y="5489153"/>
            <a:ext cx="3049691" cy="72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97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GB" sz="2000"/>
              <a:t>To delete it you can use the corresponding buttons in the view toolbar. These options are depicted in the following screenshot.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 descr="Breakpoint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79" y="1875958"/>
            <a:ext cx="6572856" cy="259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the </a:t>
            </a:r>
            <a:r>
              <a:rPr lang="en-US" smtClean="0"/>
              <a:t>Debugger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/>
              <a:t>A Java program can be debugged simply by right clicking on the Java editor class file from Package explorer. Select </a:t>
            </a:r>
            <a:r>
              <a:rPr lang="en-GB" sz="2000" b="1"/>
              <a:t>Debug As → Java Application</a:t>
            </a:r>
            <a:r>
              <a:rPr lang="en-GB" sz="2000"/>
              <a:t> or use the shortcut </a:t>
            </a:r>
            <a:r>
              <a:rPr lang="en-GB" sz="2000" b="1"/>
              <a:t>Alt + Shift + D, J</a:t>
            </a:r>
            <a:r>
              <a:rPr lang="en-GB" sz="2000"/>
              <a:t> instead.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81" y="2242432"/>
            <a:ext cx="5832909" cy="3618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63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the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/>
              <a:t>If you started an application once via the context menu, you can use the created launch configuration again via the Debug button in the Eclipse toolbar</a:t>
            </a:r>
            <a:r>
              <a:rPr lang="en-GB" sz="2000" smtClean="0"/>
              <a:t>.</a:t>
            </a:r>
          </a:p>
          <a:p>
            <a:pPr algn="just"/>
            <a:endParaRPr lang="en-GB" sz="2000"/>
          </a:p>
          <a:p>
            <a:pPr algn="just"/>
            <a:endParaRPr lang="en-GB" sz="2000" smtClean="0"/>
          </a:p>
          <a:p>
            <a:pPr algn="just"/>
            <a:endParaRPr lang="en-GB" sz="2000"/>
          </a:p>
          <a:p>
            <a:pPr algn="just"/>
            <a:endParaRPr lang="en-GB" sz="2000" smtClean="0"/>
          </a:p>
          <a:p>
            <a:pPr algn="just"/>
            <a:r>
              <a:rPr lang="en-GB" sz="2000" smtClean="0"/>
              <a:t>Confirm Perspective Switch: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96451" y="1973169"/>
            <a:ext cx="7903968" cy="992549"/>
            <a:chOff x="596451" y="1973169"/>
            <a:chExt cx="7903968" cy="99254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51" y="1973169"/>
              <a:ext cx="7903968" cy="99254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7" name="Rounded Rectangle 6"/>
            <p:cNvSpPr/>
            <p:nvPr/>
          </p:nvSpPr>
          <p:spPr>
            <a:xfrm>
              <a:off x="5804034" y="2608446"/>
              <a:ext cx="269507" cy="28875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17" b="2390"/>
          <a:stretch/>
        </p:blipFill>
        <p:spPr>
          <a:xfrm>
            <a:off x="1390897" y="3799140"/>
            <a:ext cx="6315075" cy="25262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24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GB" sz="2000"/>
              <a:t>The </a:t>
            </a:r>
            <a:r>
              <a:rPr lang="en-GB" sz="2000" b="1"/>
              <a:t>debug perspective </a:t>
            </a:r>
            <a:r>
              <a:rPr lang="en-GB" sz="2000"/>
              <a:t>offers additional views that can be used to troubleshoot an application like Breakpoints, Variables, Debug, Console etc. </a:t>
            </a:r>
            <a:endParaRPr lang="en-GB" sz="200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GB" sz="2000" smtClean="0"/>
              <a:t>When </a:t>
            </a:r>
            <a:r>
              <a:rPr lang="en-GB" sz="2000"/>
              <a:t>a Java program is started in the debug mode, users are prompted to switch to the debug perspective.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1600" b="1"/>
              <a:t>Debug </a:t>
            </a:r>
            <a:r>
              <a:rPr lang="en-GB" sz="1600" b="1" smtClean="0"/>
              <a:t>view</a:t>
            </a:r>
            <a:r>
              <a:rPr lang="en-GB" sz="1600" smtClean="0"/>
              <a:t>: Visualizes </a:t>
            </a:r>
            <a:r>
              <a:rPr lang="en-GB" sz="1600"/>
              <a:t>call stack and provides operations on that.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1600" b="1"/>
              <a:t>Breakpoints </a:t>
            </a:r>
            <a:r>
              <a:rPr lang="en-GB" sz="1600" b="1" smtClean="0"/>
              <a:t>view</a:t>
            </a:r>
            <a:r>
              <a:rPr lang="en-GB" sz="1600" smtClean="0"/>
              <a:t>: Shows </a:t>
            </a:r>
            <a:r>
              <a:rPr lang="en-GB" sz="1600"/>
              <a:t>all the breakpoints.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1600" b="1"/>
              <a:t>Variables/Expression </a:t>
            </a:r>
            <a:r>
              <a:rPr lang="en-GB" sz="1600" b="1" smtClean="0"/>
              <a:t>view</a:t>
            </a:r>
            <a:r>
              <a:rPr lang="en-GB" sz="1600" smtClean="0"/>
              <a:t>: Shows </a:t>
            </a:r>
            <a:r>
              <a:rPr lang="en-GB" sz="1600"/>
              <a:t>the declared variables and their values. Press </a:t>
            </a:r>
            <a:r>
              <a:rPr lang="en-GB" sz="1600" b="1"/>
              <a:t>Ctrl+Shift+d</a:t>
            </a:r>
            <a:r>
              <a:rPr lang="en-GB" sz="1600"/>
              <a:t> or </a:t>
            </a:r>
            <a:r>
              <a:rPr lang="en-GB" sz="1600" b="1"/>
              <a:t>Ctrl+Shift+i</a:t>
            </a:r>
            <a:r>
              <a:rPr lang="en-GB" sz="1600"/>
              <a:t> on a selected variable or expression to show its value. You can also add a permanent watch on an expression/variable that will then be shown in the </a:t>
            </a:r>
            <a:r>
              <a:rPr lang="en-GB" sz="1600" i="1"/>
              <a:t>Expressions view</a:t>
            </a:r>
            <a:r>
              <a:rPr lang="en-GB" sz="1600"/>
              <a:t> when debugging is on.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1600" b="1"/>
              <a:t>Display </a:t>
            </a:r>
            <a:r>
              <a:rPr lang="en-GB" sz="1600" b="1" smtClean="0"/>
              <a:t>view</a:t>
            </a:r>
            <a:r>
              <a:rPr lang="en-GB" sz="1600" smtClean="0"/>
              <a:t>: Allows </a:t>
            </a:r>
            <a:r>
              <a:rPr lang="en-GB" sz="1600"/>
              <a:t>to Inspect the value of a variable, expression or selected text during debugging.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1600" b="1"/>
              <a:t>Console </a:t>
            </a:r>
            <a:r>
              <a:rPr lang="en-GB" sz="1600" b="1" smtClean="0"/>
              <a:t>view</a:t>
            </a:r>
            <a:r>
              <a:rPr lang="en-GB" sz="1600" smtClean="0"/>
              <a:t>: Program </a:t>
            </a:r>
            <a:r>
              <a:rPr lang="en-GB" sz="1600"/>
              <a:t>output is shown here.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175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2660</TotalTime>
  <Words>1701</Words>
  <Application>Microsoft Office PowerPoint</Application>
  <PresentationFormat>On-screen Show (4:3)</PresentationFormat>
  <Paragraphs>206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Candara</vt:lpstr>
      <vt:lpstr>Consolas</vt:lpstr>
      <vt:lpstr>Droid Sans Mono</vt:lpstr>
      <vt:lpstr>inherit</vt:lpstr>
      <vt:lpstr>Wingdings</vt:lpstr>
      <vt:lpstr>Wingdings 2</vt:lpstr>
      <vt:lpstr>Presentation2</vt:lpstr>
      <vt:lpstr>JAVA APPLICATION DEBUGGING</vt:lpstr>
      <vt:lpstr>Agenda</vt:lpstr>
      <vt:lpstr>Overview</vt:lpstr>
      <vt:lpstr>Breakpoints</vt:lpstr>
      <vt:lpstr>Breakpoints</vt:lpstr>
      <vt:lpstr>Breakpoints</vt:lpstr>
      <vt:lpstr>Starting the Debugger</vt:lpstr>
      <vt:lpstr>Starting the Debugger</vt:lpstr>
      <vt:lpstr>Debug Perspective</vt:lpstr>
      <vt:lpstr>Debug Perspective</vt:lpstr>
      <vt:lpstr>Controlling the program execution</vt:lpstr>
      <vt:lpstr>Evaluating variables in the debugger</vt:lpstr>
      <vt:lpstr>Evaluating variables in the debugger</vt:lpstr>
      <vt:lpstr>Evaluating variables in the debugger</vt:lpstr>
      <vt:lpstr>Evaluating variables in the debugger</vt:lpstr>
      <vt:lpstr>Evaluating variables in the debugger</vt:lpstr>
      <vt:lpstr>Evaluating variables in the debugger</vt:lpstr>
      <vt:lpstr>Evaluating variables in the debugger</vt:lpstr>
      <vt:lpstr>Changing variable assignments in the debugger</vt:lpstr>
      <vt:lpstr> Inspecting Values</vt:lpstr>
      <vt:lpstr>Debug Shell</vt:lpstr>
      <vt:lpstr>Debug Shell</vt:lpstr>
      <vt:lpstr>Expression watcher</vt:lpstr>
      <vt:lpstr>Customized: out of context</vt:lpstr>
      <vt:lpstr>Exersice: Create Project for debugging</vt:lpstr>
      <vt:lpstr>Deactivate/Reactivate</vt:lpstr>
      <vt:lpstr>Lesson 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Nguyen Thi Dieu (FA.HN)</cp:lastModifiedBy>
  <cp:revision>237</cp:revision>
  <dcterms:created xsi:type="dcterms:W3CDTF">2016-11-02T02:13:02Z</dcterms:created>
  <dcterms:modified xsi:type="dcterms:W3CDTF">2020-07-23T10:10:21Z</dcterms:modified>
</cp:coreProperties>
</file>