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415" r:id="rId4"/>
    <p:sldId id="391" r:id="rId5"/>
    <p:sldId id="392" r:id="rId6"/>
    <p:sldId id="393" r:id="rId7"/>
    <p:sldId id="416" r:id="rId8"/>
    <p:sldId id="409" r:id="rId9"/>
    <p:sldId id="411" r:id="rId10"/>
    <p:sldId id="417" r:id="rId11"/>
    <p:sldId id="394" r:id="rId12"/>
    <p:sldId id="395" r:id="rId13"/>
    <p:sldId id="418" r:id="rId14"/>
    <p:sldId id="402" r:id="rId15"/>
    <p:sldId id="403" r:id="rId16"/>
    <p:sldId id="404" r:id="rId17"/>
    <p:sldId id="405" r:id="rId18"/>
    <p:sldId id="419" r:id="rId19"/>
    <p:sldId id="407" r:id="rId20"/>
    <p:sldId id="408" r:id="rId21"/>
    <p:sldId id="420" r:id="rId22"/>
    <p:sldId id="413" r:id="rId23"/>
    <p:sldId id="41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1774" autoAdjust="0"/>
  </p:normalViewPr>
  <p:slideViewPr>
    <p:cSldViewPr>
      <p:cViewPr varScale="1">
        <p:scale>
          <a:sx n="70" d="100"/>
          <a:sy n="70" d="100"/>
        </p:scale>
        <p:origin x="10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DBF1E-C440-4CA1-8FA3-40266CAB820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227C-6A88-4725-949E-0D12397A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985EE75-F77D-455A-97DA-457CB229D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1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6A266-1017-4673-B6DA-F567DF792967}" type="slidenum">
              <a:rPr lang="en-US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32212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09438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6726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1597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384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52577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257776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09621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21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688251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469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737F3-21E9-4DB5-9F08-5EDE1021D5DE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57554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5EE75-F77D-455A-97DA-457CB229D2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4635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65733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4463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98621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5745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52114-8D82-4042-99C7-40EC86EF5813}" type="slidenum">
              <a:rPr lang="en-US"/>
              <a:pPr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21144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347" y="2325053"/>
            <a:ext cx="5865706" cy="90402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347" y="3429001"/>
            <a:ext cx="5599853" cy="57996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9D81-C93C-4BB8-A5AA-2206CE95C895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8" y="6356351"/>
            <a:ext cx="4489063" cy="365125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061A8-1BA6-4C5D-A4D9-3EC8EB77E4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7073055" cy="876017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31242"/>
            <a:ext cx="8686800" cy="5155069"/>
          </a:xfr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1"/>
            <a:ext cx="1082039" cy="365125"/>
          </a:xfrm>
        </p:spPr>
        <p:txBody>
          <a:bodyPr/>
          <a:lstStyle/>
          <a:p>
            <a:pPr>
              <a:defRPr/>
            </a:pPr>
            <a:fld id="{FEE331AA-5CFF-47A1-B81D-01F69B0C94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4612" y="6356351"/>
            <a:ext cx="2060789" cy="365125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93861F-1C1F-43FB-B592-1EDC939A5A10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1"/>
            <a:ext cx="7247467" cy="835377"/>
          </a:xfrm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33" y="996951"/>
            <a:ext cx="4258734" cy="5110339"/>
          </a:xfr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04007"/>
            <a:ext cx="4466167" cy="5103281"/>
          </a:xfr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533" y="6356351"/>
            <a:ext cx="118872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D61C078-8E7C-453C-A4BD-1BA75C7CB011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6466" y="6356351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B08AF7-4237-6949-8335-F63F47C2C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12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53" y="0"/>
            <a:ext cx="7172960" cy="86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654" y="1049304"/>
            <a:ext cx="8778239" cy="5170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653" y="6356351"/>
            <a:ext cx="118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BE26-C100-4FBA-BA7E-C02C7A1A4CDF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600" y="6356351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292" y="6349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001CB5-CAEF-46C3-8FB4-C1AF8F3F59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ding%20convention/Standard_Java%20Coding%20Convention%20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GB" sz="4800" smtClean="0">
                <a:latin typeface="+mn-lt"/>
              </a:rPr>
              <a:t>Coding Convention</a:t>
            </a:r>
            <a:endParaRPr lang="en-US" sz="4800" dirty="0" smtClean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97D56-4023-4185-97F4-83379F117FB1}" type="slidenum">
              <a:rPr lang="en-US"/>
              <a:pPr/>
              <a:t>1</a:t>
            </a:fld>
            <a:endParaRPr lang="en-US"/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990600" cy="288925"/>
          </a:xfrm>
        </p:spPr>
        <p:txBody>
          <a:bodyPr/>
          <a:lstStyle/>
          <a:p>
            <a:fld id="{0A748727-55F3-4351-9436-C584F6F2FF59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28800" y="6477000"/>
            <a:ext cx="5446642" cy="228600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practices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Section 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331AA-5CFF-47A1-B81D-01F69B0C94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smtClean="0"/>
              <a:t>Best </a:t>
            </a:r>
            <a:r>
              <a:rPr lang="en-US" altLang="en-US" b="1" dirty="0"/>
              <a:t>practices </a:t>
            </a:r>
            <a:r>
              <a:rPr lang="en-US" altLang="en-US" b="1" smtClean="0"/>
              <a:t>– 01</a:t>
            </a:r>
            <a:br>
              <a:rPr lang="en-US" altLang="en-US" b="1" smtClean="0"/>
            </a:br>
            <a:r>
              <a:rPr lang="en-US" altLang="en-US" sz="2000" b="1" smtClean="0">
                <a:solidFill>
                  <a:srgbClr val="0000CC"/>
                </a:solidFill>
              </a:rPr>
              <a:t>Naming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convention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Avoid: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This </a:t>
            </a:r>
            <a:r>
              <a:rPr lang="en-US" altLang="en-US" sz="2400" dirty="0" err="1" smtClean="0"/>
              <a:t>func</a:t>
            </a:r>
            <a:r>
              <a:rPr lang="en-US" altLang="en-US" sz="2400" dirty="0" smtClean="0"/>
              <a:t> will </a:t>
            </a:r>
            <a:r>
              <a:rPr lang="en-US" altLang="en-US" sz="2400" dirty="0"/>
              <a:t>be difficult to understand what it </a:t>
            </a:r>
            <a:r>
              <a:rPr lang="en-US" altLang="en-US" sz="2400" smtClean="0"/>
              <a:t>does 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40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400" smtClean="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400" smtClean="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vi-VN" altLang="en-US" sz="2400" dirty="0" smtClean="0"/>
          </a:p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</a:t>
            </a:r>
            <a:r>
              <a:rPr lang="en-US" altLang="en-US" sz="2400" b="1" dirty="0"/>
              <a:t>Prefer</a:t>
            </a:r>
            <a:r>
              <a:rPr lang="en-US" altLang="en-US" sz="2400" dirty="0"/>
              <a:t>: By naming variables, function names easy </a:t>
            </a:r>
            <a:r>
              <a:rPr lang="en-US" altLang="en-US" sz="2400"/>
              <a:t>to </a:t>
            </a:r>
            <a:r>
              <a:rPr lang="en-US" altLang="en-US" sz="2400" smtClean="0"/>
              <a:t>understand</a:t>
            </a:r>
            <a:endParaRPr lang="en-US" altLang="en-US" sz="2400" dirty="0" smtClean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FE6F-1297-452C-9A19-FEC37175D227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6400" y="15692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calc(</a:t>
            </a:r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  var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  y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= 11.2 * x;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6781" y="4191000"/>
            <a:ext cx="62118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function  </a:t>
            </a:r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calculateInterest(</a:t>
            </a:r>
            <a:r>
              <a:rPr lang="en-US" sz="2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fund</a:t>
            </a:r>
            <a:r>
              <a:rPr lang="en-US" sz="2000" b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  <a:endParaRPr lang="en-US" sz="2000" b="1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var interest;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interest = 11.2 * fund;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interest;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23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smtClean="0"/>
              <a:t>Best </a:t>
            </a:r>
            <a:r>
              <a:rPr lang="en-US" altLang="en-US" b="1" dirty="0" smtClean="0"/>
              <a:t>practices </a:t>
            </a:r>
            <a:r>
              <a:rPr lang="en-US" altLang="en-US" b="1" smtClean="0"/>
              <a:t>– 02</a:t>
            </a:r>
            <a:br>
              <a:rPr lang="en-US" altLang="en-US" b="1" smtClean="0"/>
            </a:br>
            <a:r>
              <a:rPr lang="en-US" altLang="en-US" sz="2000" b="1" smtClean="0">
                <a:solidFill>
                  <a:srgbClr val="0000CC"/>
                </a:solidFill>
              </a:rPr>
              <a:t>Improve </a:t>
            </a:r>
            <a:r>
              <a:rPr lang="en-US" altLang="en-US" sz="2000" b="1" dirty="0">
                <a:solidFill>
                  <a:srgbClr val="0000CC"/>
                </a:solidFill>
              </a:rPr>
              <a:t>readability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01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dirty="0" smtClean="0"/>
              <a:t>Avoid</a:t>
            </a:r>
            <a:r>
              <a:rPr lang="en-US" altLang="en-US" sz="2200" b="1" dirty="0"/>
              <a:t>:</a:t>
            </a:r>
            <a:endParaRPr lang="vi-VN" altLang="en-US" sz="2200" b="1" dirty="0"/>
          </a:p>
          <a:p>
            <a:pPr marL="0" indent="0">
              <a:buNone/>
            </a:pPr>
            <a:endParaRPr lang="en-GB" altLang="en-US" sz="2400" smtClean="0"/>
          </a:p>
          <a:p>
            <a:pPr marL="0" indent="0">
              <a:buNone/>
            </a:pPr>
            <a:endParaRPr lang="en-GB" altLang="en-US" sz="2400"/>
          </a:p>
          <a:p>
            <a:pPr marL="0" indent="0">
              <a:buNone/>
            </a:pPr>
            <a:endParaRPr lang="en-GB" altLang="en-US" sz="2400" smtClean="0"/>
          </a:p>
          <a:p>
            <a:pPr marL="0" indent="0">
              <a:buNone/>
            </a:pPr>
            <a:endParaRPr lang="en-GB" altLang="en-US" sz="2400"/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smtClean="0"/>
              <a:t> </a:t>
            </a:r>
            <a:r>
              <a:rPr lang="en-US" altLang="en-US" sz="2200" b="1" dirty="0"/>
              <a:t>Prefer: </a:t>
            </a:r>
            <a:r>
              <a:rPr lang="en-US" altLang="en-US" sz="2400"/>
              <a:t>use </a:t>
            </a:r>
            <a:r>
              <a:rPr lang="en-US" altLang="en-US" sz="2400" smtClean="0"/>
              <a:t>parenthese</a:t>
            </a:r>
            <a:endParaRPr lang="vi-VN" altLang="en-US" sz="2400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6F53-F74D-406C-8FE0-3A48023E03C9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0599" y="1525639"/>
            <a:ext cx="7924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(fund &gt; 0 and approved != </a:t>
            </a:r>
            <a:r>
              <a:rPr lang="en-GB" sz="200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and logged = </a:t>
            </a:r>
            <a:r>
              <a:rPr lang="en-GB" sz="200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chargeMoney(fund);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approved = isApproved();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987970" y="3886200"/>
            <a:ext cx="7927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((fund &gt; 0) and (!approved) and (logged</a:t>
            </a:r>
            <a:r>
              <a:rPr lang="en-GB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GB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chargeMoney(fund);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approved = isApproved();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7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Best practices – 03</a:t>
            </a:r>
            <a:br>
              <a:rPr lang="en-US" altLang="en-US">
                <a:solidFill>
                  <a:prstClr val="white"/>
                </a:solidFill>
              </a:rPr>
            </a:br>
            <a:r>
              <a:rPr lang="en-US" altLang="en-US" sz="2000">
                <a:solidFill>
                  <a:srgbClr val="0000CC"/>
                </a:solidFill>
              </a:rPr>
              <a:t>Improve readability 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b="1" smtClean="0"/>
              <a:t>Avoid:</a:t>
            </a:r>
          </a:p>
          <a:p>
            <a:endParaRPr lang="en-GB" sz="2400" b="1"/>
          </a:p>
          <a:p>
            <a:endParaRPr lang="en-GB" sz="2400" b="1" smtClean="0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 smtClean="0"/>
              <a:t>Avoid:</a:t>
            </a:r>
            <a:endParaRPr 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b="1" smtClean="0"/>
              <a:t>Prefer:</a:t>
            </a:r>
          </a:p>
          <a:p>
            <a:endParaRPr lang="en-GB" b="1"/>
          </a:p>
          <a:p>
            <a:endParaRPr lang="en-GB" sz="2400" b="1" smtClean="0"/>
          </a:p>
          <a:p>
            <a:endParaRPr lang="en-GB" b="1"/>
          </a:p>
          <a:p>
            <a:endParaRPr lang="en-GB" sz="2400" b="1" smtClean="0"/>
          </a:p>
          <a:p>
            <a:r>
              <a:rPr lang="en-GB" b="1" smtClean="0"/>
              <a:t>Prefer:</a:t>
            </a:r>
            <a:endParaRPr lang="en-US" sz="24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331AA-5CFF-47A1-B81D-01F69B0C94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2892" y="1676400"/>
            <a:ext cx="3401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(condition)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statement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676400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(condition) {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statement;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910237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(a == b &amp;&amp; c == d) 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4038600"/>
            <a:ext cx="4199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>
                <a:solidFill>
                  <a:srgbClr val="000000"/>
                </a:solidFill>
                <a:latin typeface="Consolas" panose="020B0609020204030204" pitchFamily="49" charset="0"/>
              </a:rPr>
              <a:t>((a == b) &amp;&amp; (c == d)) 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b="1" smtClean="0"/>
              <a:t>Best </a:t>
            </a:r>
            <a:r>
              <a:rPr lang="en-US" altLang="en-US" sz="2800" b="1" dirty="0"/>
              <a:t>practices </a:t>
            </a:r>
            <a:r>
              <a:rPr lang="en-US" altLang="en-US" sz="2800" b="1" dirty="0" smtClean="0"/>
              <a:t>– </a:t>
            </a:r>
            <a:r>
              <a:rPr lang="en-US" altLang="en-US" sz="2800" b="1"/>
              <a:t>04 </a:t>
            </a:r>
            <a:r>
              <a:rPr lang="en-US" altLang="en-US" sz="2800" b="1" smtClean="0"/>
              <a:t/>
            </a:r>
            <a:br>
              <a:rPr lang="en-US" altLang="en-US" sz="2800" b="1" smtClean="0"/>
            </a:br>
            <a:r>
              <a:rPr lang="en-US" altLang="en-US" sz="2000" b="1" smtClean="0">
                <a:solidFill>
                  <a:srgbClr val="0000CC"/>
                </a:solidFill>
              </a:rPr>
              <a:t>Improve </a:t>
            </a:r>
            <a:r>
              <a:rPr lang="en-US" altLang="en-US" sz="2000" b="1" dirty="0">
                <a:solidFill>
                  <a:srgbClr val="0000CC"/>
                </a:solidFill>
              </a:rPr>
              <a:t>readability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03</a:t>
            </a:r>
            <a:endParaRPr lang="en-US" sz="2800" b="1" dirty="0" smtClean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031242"/>
            <a:ext cx="8686800" cy="5369558"/>
          </a:xfrm>
        </p:spPr>
        <p:txBody>
          <a:bodyPr>
            <a:noAutofit/>
          </a:bodyPr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/>
              <a:t>Avoid</a:t>
            </a:r>
            <a:r>
              <a:rPr lang="en-US" altLang="en-US" sz="2000" b="1" dirty="0" smtClean="0"/>
              <a:t>: </a:t>
            </a:r>
            <a:r>
              <a:rPr lang="en-US" altLang="en-US" sz="2000" dirty="0" smtClean="0"/>
              <a:t>Don't use </a:t>
            </a:r>
            <a:r>
              <a:rPr lang="en-US" altLang="en-US" sz="2000" smtClean="0"/>
              <a:t>this indentation</a:t>
            </a:r>
            <a:endParaRPr lang="en-US" altLang="en-US" sz="2000" dirty="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200" b="1" smtClean="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200" b="1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200" b="1" smtClean="0"/>
          </a:p>
          <a:p>
            <a:pPr marL="0" indent="0">
              <a:buSzPct val="70000"/>
              <a:buNone/>
            </a:pPr>
            <a:endParaRPr lang="en-US" altLang="en-US" sz="1400" b="1" dirty="0"/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smtClean="0"/>
              <a:t>Prefer: </a:t>
            </a:r>
            <a:r>
              <a:rPr lang="en-US" altLang="en-US" sz="2000" smtClean="0"/>
              <a:t>Use this indentation instead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200"/>
          </a:p>
          <a:p>
            <a:pPr>
              <a:buSzPct val="70000"/>
              <a:buFont typeface="Wingdings" panose="05000000000000000000" pitchFamily="2" charset="2"/>
              <a:buChar char="q"/>
            </a:pPr>
            <a:endParaRPr lang="en-GB" altLang="en-US" sz="2200" smtClean="0"/>
          </a:p>
          <a:p>
            <a:pPr marL="400050" lvl="1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 sz="2000"/>
              <a:t> </a:t>
            </a:r>
            <a:r>
              <a:rPr lang="en-US" altLang="en-US" sz="2000" smtClean="0"/>
              <a:t>    </a:t>
            </a:r>
            <a:r>
              <a:rPr lang="en-US" altLang="en-US" sz="2000" b="1" smtClean="0"/>
              <a:t>OR </a:t>
            </a:r>
            <a:r>
              <a:rPr lang="en-US" altLang="en-US" sz="2000" b="1"/>
              <a:t>use </a:t>
            </a:r>
            <a:r>
              <a:rPr lang="en-US" altLang="en-US" sz="2000" b="1" smtClean="0"/>
              <a:t>this:</a:t>
            </a:r>
            <a:endParaRPr lang="en-US" altLang="en-US" sz="1800" b="1" i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en-US" sz="2600" smtClean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44A1-60D8-4BB4-9B2B-A7E2A276ACB8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447800"/>
            <a:ext cx="7848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((condition1 &amp;&amp; condition2) ||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condition3 &amp;&amp; condition4) ||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!(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condition5 &amp;&amp; condition6)) {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//BAD WRAPS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       doSomethingAboutIt(); </a:t>
            </a:r>
            <a:r>
              <a:rPr lang="en-GB" sz="1600">
                <a:solidFill>
                  <a:srgbClr val="3F7F5F"/>
                </a:solidFill>
                <a:latin typeface="Consolas" panose="020B0609020204030204" pitchFamily="49" charset="0"/>
              </a:rPr>
              <a:t>//MAKE THIS LINE EASY TO MISS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666370" y="3276600"/>
            <a:ext cx="78680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((condition1 &amp;&amp; condition2) ||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(condition3 &amp;&amp; condition4) ||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!(condition5 &amp;&amp; condition6))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doSomethingAboutIt();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370" y="4984829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((condition1 &amp;&amp; condition2) || (condition3 &amp;&amp; condition4) ||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!(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condition5 &amp;&amp; condition6))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doSomethingAboutIt();  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b="1" smtClean="0">
                <a:latin typeface="+mj-lt"/>
              </a:rPr>
              <a:t>Best </a:t>
            </a:r>
            <a:r>
              <a:rPr lang="en-US" altLang="en-US" sz="2800" b="1" dirty="0">
                <a:latin typeface="+mj-lt"/>
              </a:rPr>
              <a:t>practices </a:t>
            </a:r>
            <a:r>
              <a:rPr lang="en-US" altLang="en-US" sz="2800" b="1" dirty="0" smtClean="0">
                <a:latin typeface="+mj-lt"/>
              </a:rPr>
              <a:t>– </a:t>
            </a:r>
            <a:r>
              <a:rPr lang="en-US" altLang="en-US" sz="2800" b="1">
                <a:latin typeface="+mj-lt"/>
              </a:rPr>
              <a:t>05 </a:t>
            </a:r>
            <a:r>
              <a:rPr lang="en-US" altLang="en-US" sz="2800" b="1" smtClean="0">
                <a:latin typeface="+mj-lt"/>
              </a:rPr>
              <a:t/>
            </a:r>
            <a:br>
              <a:rPr lang="en-US" altLang="en-US" sz="2800" b="1" smtClean="0">
                <a:latin typeface="+mj-lt"/>
              </a:rPr>
            </a:br>
            <a:r>
              <a:rPr lang="en-US" altLang="en-US" sz="2000" b="1" smtClean="0">
                <a:solidFill>
                  <a:srgbClr val="0000CC"/>
                </a:solidFill>
                <a:latin typeface="+mj-lt"/>
              </a:rPr>
              <a:t>Improve </a:t>
            </a:r>
            <a:r>
              <a:rPr lang="en-US" altLang="en-US" sz="2000" b="1" dirty="0">
                <a:solidFill>
                  <a:srgbClr val="0000CC"/>
                </a:solidFill>
                <a:latin typeface="+mj-lt"/>
              </a:rPr>
              <a:t>readability </a:t>
            </a:r>
            <a:r>
              <a:rPr lang="en-US" altLang="en-US" sz="2000" b="1" dirty="0" smtClean="0">
                <a:solidFill>
                  <a:srgbClr val="0000CC"/>
                </a:solidFill>
                <a:latin typeface="+mj-lt"/>
              </a:rPr>
              <a:t>04</a:t>
            </a:r>
            <a:endParaRPr lang="en-US" sz="2800" b="1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vi-VN" altLang="en-US" sz="2200" b="1" dirty="0" smtClean="0"/>
              <a:t>Avoid </a:t>
            </a:r>
            <a:r>
              <a:rPr lang="en-US" altLang="en-US" sz="2200" b="1" dirty="0"/>
              <a:t>:</a:t>
            </a:r>
            <a:r>
              <a:rPr lang="vi-VN" altLang="en-US" sz="2200" b="1" dirty="0"/>
              <a:t> </a:t>
            </a:r>
            <a:r>
              <a:rPr lang="vi-VN" altLang="en-US" sz="2200" dirty="0" smtClean="0"/>
              <a:t>Not easy to read</a:t>
            </a:r>
            <a:endParaRPr lang="vi-VN" altLang="en-US" sz="22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latin typeface="Calibri (Body)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 smtClean="0">
              <a:latin typeface="Calibri (Body)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endParaRPr lang="en-GB" altLang="en-US" sz="2200" b="1" smtClean="0"/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endParaRPr lang="en-GB" altLang="en-US" sz="2200" b="1"/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endParaRPr lang="vi-VN" altLang="en-US" sz="2200" b="1" dirty="0"/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vi-VN" altLang="en-US" sz="2200" b="1" dirty="0" smtClean="0"/>
              <a:t>Prefer </a:t>
            </a:r>
            <a:r>
              <a:rPr lang="en-US" altLang="en-US" sz="2200" b="1" dirty="0"/>
              <a:t>:</a:t>
            </a:r>
            <a:r>
              <a:rPr lang="vi-VN" altLang="en-US" sz="2200" b="1" dirty="0"/>
              <a:t> </a:t>
            </a:r>
            <a:r>
              <a:rPr lang="vi-VN" altLang="en-US" sz="2200" dirty="0"/>
              <a:t>Fairly easier to </a:t>
            </a:r>
            <a:r>
              <a:rPr lang="vi-VN" altLang="en-US" sz="2200" dirty="0" smtClean="0"/>
              <a:t>read</a:t>
            </a:r>
            <a:endParaRPr lang="en-US" altLang="en-US" sz="2200" dirty="0" smtClean="0"/>
          </a:p>
          <a:p>
            <a:pPr marL="0" indent="0">
              <a:lnSpc>
                <a:spcPct val="80000"/>
              </a:lnSpc>
              <a:buSzPct val="70000"/>
              <a:buNone/>
            </a:pPr>
            <a:endParaRPr lang="vi-VN" alt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smtClean="0">
                <a:latin typeface="Calibri (Body)"/>
              </a:rPr>
              <a:t>	</a:t>
            </a:r>
            <a:endParaRPr lang="vi-VN" altLang="en-US" sz="2200" i="1" dirty="0">
              <a:solidFill>
                <a:srgbClr val="0000CC"/>
              </a:solidFill>
              <a:latin typeface="Calibri (Body)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8C1-C7D4-415F-9B97-8365F4F8A293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381168"/>
            <a:ext cx="79131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IllegalStateException(</a:t>
            </a:r>
            <a:r>
              <a:rPr lang="en-GB" sz="1600">
                <a:solidFill>
                  <a:srgbClr val="2A00FF"/>
                </a:solidFill>
                <a:latin typeface="Consolas" panose="020B0609020204030204" pitchFamily="49" charset="0"/>
              </a:rPr>
              <a:t>"Failed to process request"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+ request.getId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GB" sz="1600">
                <a:solidFill>
                  <a:srgbClr val="2A00FF"/>
                </a:solidFill>
                <a:latin typeface="Consolas" panose="020B0609020204030204" pitchFamily="49" charset="0"/>
              </a:rPr>
              <a:t>" for user "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+ user.getId() + </a:t>
            </a:r>
            <a:r>
              <a:rPr lang="en-GB" sz="1600">
                <a:solidFill>
                  <a:srgbClr val="2A00FF"/>
                </a:solidFill>
                <a:latin typeface="Consolas" panose="020B0609020204030204" pitchFamily="49" charset="0"/>
              </a:rPr>
              <a:t>" query: '"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+ query.getText()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"'"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581400"/>
            <a:ext cx="79131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IllegalStateException(</a:t>
            </a:r>
            <a:r>
              <a:rPr lang="en-GB" sz="1600" b="1">
                <a:solidFill>
                  <a:srgbClr val="2A00FF"/>
                </a:solidFill>
                <a:latin typeface="Consolas" panose="020B0609020204030204" pitchFamily="49" charset="0"/>
              </a:rPr>
              <a:t>"Failed to process"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 request 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request.getId()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 for user 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user.getId()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 query: '"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query.getText() + 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"'"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30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b="1" smtClean="0"/>
              <a:t>Best </a:t>
            </a:r>
            <a:r>
              <a:rPr lang="en-US" altLang="en-US" sz="3100" b="1" dirty="0"/>
              <a:t>practices </a:t>
            </a:r>
            <a:r>
              <a:rPr lang="en-US" altLang="en-US" sz="3100" b="1" smtClean="0"/>
              <a:t>– 06</a:t>
            </a:r>
            <a:br>
              <a:rPr lang="en-US" altLang="en-US" sz="3100" b="1" smtClean="0"/>
            </a:br>
            <a:r>
              <a:rPr lang="en-US" altLang="en-US" sz="2200" b="1" smtClean="0">
                <a:solidFill>
                  <a:srgbClr val="0000CC"/>
                </a:solidFill>
              </a:rPr>
              <a:t>Improve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readability 05</a:t>
            </a:r>
            <a:endParaRPr lang="en-US" sz="3100" b="1" dirty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vi-VN" altLang="en-US" sz="2200" b="1" dirty="0" smtClean="0"/>
              <a:t>Avoid </a:t>
            </a:r>
            <a:r>
              <a:rPr lang="en-US" altLang="en-US" sz="2200" b="1" dirty="0"/>
              <a:t>:</a:t>
            </a:r>
            <a:r>
              <a:rPr lang="vi-VN" altLang="en-US" sz="2200" b="1" dirty="0"/>
              <a:t> </a:t>
            </a:r>
            <a:r>
              <a:rPr lang="vi-VN" altLang="en-US" sz="2200" dirty="0"/>
              <a:t>Not easy to read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2200" smtClean="0">
              <a:latin typeface="Calibri (Body)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2200">
              <a:latin typeface="Calibri (Body)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2200" smtClean="0">
              <a:latin typeface="Calibri (Body)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altLang="en-US" sz="2200">
              <a:latin typeface="Calibri (Body)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 smtClean="0">
              <a:latin typeface="Calibri (Body)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vi-VN" altLang="en-US" sz="2200" b="1" smtClean="0"/>
              <a:t>Prefer </a:t>
            </a:r>
            <a:r>
              <a:rPr lang="en-US" altLang="en-US" sz="2200" b="1" dirty="0"/>
              <a:t>:</a:t>
            </a:r>
            <a:r>
              <a:rPr lang="vi-VN" altLang="en-US" sz="2200" b="1" dirty="0"/>
              <a:t> </a:t>
            </a:r>
            <a:r>
              <a:rPr lang="vi-VN" altLang="en-US" sz="2200" dirty="0"/>
              <a:t>Fairly easier </a:t>
            </a:r>
            <a:r>
              <a:rPr lang="vi-VN" altLang="en-US" sz="2200"/>
              <a:t>to </a:t>
            </a:r>
            <a:r>
              <a:rPr lang="vi-VN" altLang="en-US" sz="2200" smtClean="0"/>
              <a:t>read</a:t>
            </a:r>
            <a:endParaRPr lang="vi-VN" altLang="en-US" sz="2200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8705-52E7-4EAD-A932-B77207BE7013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440549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Iterable&lt;Module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600">
                <a:solidFill>
                  <a:srgbClr val="6A3E3E"/>
                </a:solidFill>
                <a:latin typeface="Consolas" panose="020B0609020204030204" pitchFamily="49" charset="0"/>
              </a:rPr>
              <a:t>modules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= ImmutableList.&lt;Module&gt;builder().add(</a:t>
            </a:r>
            <a:r>
              <a:rPr lang="en-GB" sz="16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LifecycleModule())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.add(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AppLauncherModule()).addAll(application.getModules()).build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3608776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Iterable&lt;Module&gt;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modules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ImmutableList.&lt;Module&gt;builder()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.add(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LifecycleModule())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.add(</a:t>
            </a:r>
            <a:r>
              <a:rPr lang="en-US" sz="16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AppLauncherModule())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.addAll(application.getModules())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.build();</a:t>
            </a:r>
          </a:p>
        </p:txBody>
      </p:sp>
    </p:spTree>
    <p:extLst>
      <p:ext uri="{BB962C8B-B14F-4D97-AF65-F5344CB8AC3E}">
        <p14:creationId xmlns:p14="http://schemas.microsoft.com/office/powerpoint/2010/main" val="41224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b="1" smtClean="0"/>
              <a:t>Best </a:t>
            </a:r>
            <a:r>
              <a:rPr lang="en-US" altLang="en-US" sz="3100" b="1" dirty="0"/>
              <a:t>practices </a:t>
            </a:r>
            <a:r>
              <a:rPr lang="en-US" altLang="en-US" sz="3100" b="1" smtClean="0"/>
              <a:t>– 07</a:t>
            </a:r>
            <a:br>
              <a:rPr lang="en-US" altLang="en-US" sz="3100" b="1" smtClean="0"/>
            </a:br>
            <a:r>
              <a:rPr lang="en-US" altLang="en-US" sz="2200" b="1" smtClean="0">
                <a:solidFill>
                  <a:srgbClr val="0000CC"/>
                </a:solidFill>
              </a:rPr>
              <a:t>Declarations</a:t>
            </a:r>
            <a:endParaRPr lang="en-US" sz="2200" b="1" dirty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vi-VN" altLang="en-US" sz="1800" dirty="0">
              <a:latin typeface="Calibri (Body)"/>
            </a:endParaRPr>
          </a:p>
          <a:p>
            <a:pPr marL="0" indent="0">
              <a:buNone/>
            </a:pPr>
            <a:endParaRPr lang="vi-VN" altLang="en-US" sz="2000" dirty="0">
              <a:latin typeface="Calibri (Body)"/>
            </a:endParaRPr>
          </a:p>
          <a:p>
            <a:pPr marL="0" indent="0">
              <a:buNone/>
            </a:pPr>
            <a:endParaRPr lang="vi-VN" altLang="en-US" sz="2000" dirty="0">
              <a:latin typeface="Calibri (Body)"/>
            </a:endParaRPr>
          </a:p>
          <a:p>
            <a:pPr marL="0" indent="0">
              <a:buNone/>
            </a:pPr>
            <a:endParaRPr lang="en-US" altLang="en-US" sz="2000" dirty="0" smtClean="0">
              <a:latin typeface="Calibri (Body)"/>
            </a:endParaRPr>
          </a:p>
          <a:p>
            <a:pPr marL="0" indent="0">
              <a:buNone/>
            </a:pPr>
            <a:endParaRPr lang="en-US" altLang="en-US" sz="2000" dirty="0">
              <a:latin typeface="Calibri (Body)"/>
            </a:endParaRPr>
          </a:p>
          <a:p>
            <a:pPr marL="0" indent="0">
              <a:buNone/>
            </a:pPr>
            <a:endParaRPr lang="en-US" altLang="en-US" sz="2000" dirty="0" smtClean="0">
              <a:latin typeface="Calibri (Body)"/>
            </a:endParaRPr>
          </a:p>
          <a:p>
            <a:pPr marL="0" indent="0">
              <a:buNone/>
            </a:pPr>
            <a:endParaRPr lang="vi-VN" altLang="en-US" sz="2000" dirty="0">
              <a:latin typeface="Calibri (Body)"/>
            </a:endParaRPr>
          </a:p>
          <a:p>
            <a:pPr marL="0" indent="0">
              <a:buNone/>
            </a:pPr>
            <a:endParaRPr lang="en-US" altLang="en-US" sz="2000" dirty="0" smtClean="0">
              <a:latin typeface="Calibri (Body)"/>
            </a:endParaRPr>
          </a:p>
          <a:p>
            <a:pPr marL="0" indent="0">
              <a:buNone/>
            </a:pPr>
            <a:endParaRPr lang="en-US" altLang="en-US" sz="2000" dirty="0">
              <a:latin typeface="Calibri (Body)"/>
            </a:endParaRPr>
          </a:p>
          <a:p>
            <a:pPr marL="0" indent="0">
              <a:buNone/>
            </a:pPr>
            <a:endParaRPr lang="en-US" altLang="en-US" sz="2000" dirty="0" smtClean="0">
              <a:latin typeface="Calibri (Body)"/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8-4E52-4F7D-A3FA-94956BA2E5A8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48" y="1143000"/>
            <a:ext cx="4011651" cy="9378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vi-VN" altLang="en-US" sz="2000" b="1" dirty="0"/>
              <a:t>Avoid </a:t>
            </a:r>
            <a:r>
              <a:rPr lang="en-US" altLang="en-US" sz="2000" dirty="0" smtClean="0">
                <a:latin typeface="Calibri (Body)"/>
              </a:rPr>
              <a:t>: </a:t>
            </a:r>
            <a:r>
              <a:rPr lang="vi-VN" altLang="en-US" sz="2000" dirty="0">
                <a:latin typeface="Calibri (Body)"/>
              </a:rPr>
              <a:t>in favour </a:t>
            </a:r>
            <a:r>
              <a:rPr lang="vi-VN" altLang="en-US" sz="2000">
                <a:latin typeface="Calibri (Body)"/>
              </a:rPr>
              <a:t>of </a:t>
            </a:r>
            <a:r>
              <a:rPr lang="vi-VN" altLang="en-US" sz="2000" smtClean="0">
                <a:latin typeface="Calibri (Body)"/>
              </a:rPr>
              <a:t>above</a:t>
            </a:r>
            <a:endParaRPr lang="en-US" altLang="en-US" sz="2000" i="1" dirty="0">
              <a:solidFill>
                <a:srgbClr val="0000CC"/>
              </a:solidFill>
              <a:latin typeface="Calibri (Body)"/>
            </a:endParaRPr>
          </a:p>
          <a:p>
            <a:pPr marL="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</a:pPr>
            <a:r>
              <a:rPr lang="en-US" sz="160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level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sizeMeter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vi-VN" altLang="en-US" sz="2000" dirty="0">
              <a:latin typeface="Calibri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980" y="1031242"/>
            <a:ext cx="4286421" cy="1591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vi-VN" altLang="en-US" sz="2000" b="1" dirty="0" smtClean="0">
                <a:latin typeface="Calibri (Body)"/>
              </a:rPr>
              <a:t> </a:t>
            </a:r>
            <a:r>
              <a:rPr lang="vi-VN" altLang="en-US" sz="2000" b="1" smtClean="0">
                <a:latin typeface="Calibri (Body)"/>
              </a:rPr>
              <a:t>Prefer</a:t>
            </a:r>
            <a:r>
              <a:rPr lang="en-US" altLang="en-US" sz="2000" b="1" smtClean="0">
                <a:latin typeface="Calibri (Body)"/>
              </a:rPr>
              <a:t>:</a:t>
            </a:r>
          </a:p>
          <a:p>
            <a:pPr marL="403225">
              <a:spcBef>
                <a:spcPts val="600"/>
              </a:spcBef>
            </a:pP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C0"/>
                </a:solidFill>
                <a:latin typeface="Consolas" panose="020B0609020204030204" pitchFamily="49" charset="0"/>
              </a:rPr>
              <a:t>fileSizeGb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3225">
              <a:spcBef>
                <a:spcPts val="6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Amount&lt;Integer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Data&gt; </a:t>
            </a:r>
            <a:r>
              <a:rPr lang="en-US" sz="1600">
                <a:solidFill>
                  <a:srgbClr val="0000C0"/>
                </a:solidFill>
                <a:latin typeface="Consolas" panose="020B0609020204030204" pitchFamily="49" charset="0"/>
              </a:rPr>
              <a:t>fileSize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48" y="2572053"/>
            <a:ext cx="3935451" cy="755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vi-VN" altLang="en-US" sz="2000" b="1" dirty="0"/>
              <a:t>Avoid </a:t>
            </a:r>
            <a:r>
              <a:rPr lang="en-US" altLang="en-US" sz="2000" dirty="0" smtClean="0">
                <a:latin typeface="Calibri (Body)"/>
              </a:rPr>
              <a:t>: </a:t>
            </a:r>
            <a:r>
              <a:rPr lang="vi-VN" altLang="en-US" sz="2000" dirty="0">
                <a:latin typeface="Calibri (Body)"/>
              </a:rPr>
              <a:t>mixing types</a:t>
            </a:r>
          </a:p>
          <a:p>
            <a:pPr marL="342900">
              <a:spcBef>
                <a:spcPts val="600"/>
              </a:spcBef>
              <a:buNone/>
            </a:pPr>
            <a:r>
              <a:rPr lang="en-US" sz="20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foo</a:t>
            </a:r>
            <a:r>
              <a:rPr lang="en-US" sz="20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fooArray</a:t>
            </a:r>
            <a:r>
              <a:rPr lang="en-US" sz="20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[];</a:t>
            </a:r>
            <a:endParaRPr lang="en-GB" altLang="en-US" sz="2000">
              <a:latin typeface="Calibri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980" y="2572053"/>
            <a:ext cx="4286421" cy="1591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vi-VN" altLang="en-US" sz="2000" b="1" smtClean="0">
                <a:latin typeface="Calibri (Body)"/>
              </a:rPr>
              <a:t>Prefer</a:t>
            </a:r>
            <a:r>
              <a:rPr lang="en-US" altLang="en-US" sz="2000" smtClean="0"/>
              <a:t>:</a:t>
            </a:r>
          </a:p>
          <a:p>
            <a:pPr marL="342900">
              <a:spcBef>
                <a:spcPts val="600"/>
              </a:spcBef>
            </a:pP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C0"/>
                </a:solidFill>
                <a:latin typeface="Consolas" panose="020B0609020204030204" pitchFamily="49" charset="0"/>
              </a:rPr>
              <a:t>foo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342900">
              <a:spcBef>
                <a:spcPts val="600"/>
              </a:spcBef>
            </a:pPr>
            <a:r>
              <a:rPr lang="en-US" sz="200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smtClean="0">
                <a:solidFill>
                  <a:srgbClr val="0000C0"/>
                </a:solidFill>
                <a:latin typeface="Consolas" panose="020B0609020204030204" pitchFamily="49" charset="0"/>
              </a:rPr>
              <a:t>fooArray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600"/>
              </a:spcBef>
              <a:buSzPct val="70000"/>
            </a:pPr>
            <a:endParaRPr lang="en-US" altLang="en-US" sz="2000" dirty="0">
              <a:latin typeface="Calibri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15" y="4239974"/>
            <a:ext cx="3956384" cy="755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smtClean="0"/>
              <a:t>Avoid: </a:t>
            </a:r>
          </a:p>
          <a:p>
            <a:pPr marL="342900">
              <a:spcBef>
                <a:spcPts val="600"/>
              </a:spcBef>
              <a:buSzPct val="70000"/>
            </a:pPr>
            <a:r>
              <a:rPr lang="en-US" sz="20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String[] </a:t>
            </a:r>
            <a:r>
              <a:rPr lang="en-US" sz="20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args;</a:t>
            </a:r>
            <a:endParaRPr lang="en-US" alt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4628980" y="4343644"/>
            <a:ext cx="4286421" cy="831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smtClean="0">
                <a:latin typeface="Calibri (Body)"/>
              </a:rPr>
              <a:t>Prefer: </a:t>
            </a:r>
          </a:p>
          <a:p>
            <a:pPr marL="288925"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70000"/>
            </a:pP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000" i="1" dirty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endParaRPr 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prstClr val="white"/>
                </a:solidFill>
              </a:rPr>
              <a:t>Best practices – </a:t>
            </a:r>
            <a:r>
              <a:rPr lang="en-US" altLang="en-US" sz="2800" smtClean="0">
                <a:solidFill>
                  <a:prstClr val="white"/>
                </a:solidFill>
              </a:rPr>
              <a:t>08</a:t>
            </a:r>
            <a:br>
              <a:rPr lang="en-US" altLang="en-US" sz="2800" smtClean="0">
                <a:solidFill>
                  <a:prstClr val="white"/>
                </a:solidFill>
              </a:rPr>
            </a:br>
            <a:r>
              <a:rPr lang="en-US" altLang="en-US" sz="2000" smtClean="0">
                <a:solidFill>
                  <a:srgbClr val="0000CC"/>
                </a:solidFill>
              </a:rPr>
              <a:t>Improve </a:t>
            </a:r>
            <a:r>
              <a:rPr lang="en-US" altLang="en-US" sz="2000">
                <a:solidFill>
                  <a:srgbClr val="0000CC"/>
                </a:solidFill>
              </a:rPr>
              <a:t>explicitly 01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70000"/>
            </a:pPr>
            <a:r>
              <a:rPr lang="en-US" altLang="en-US" sz="2000" b="1" smtClean="0"/>
              <a:t>Avoid: </a:t>
            </a:r>
            <a:endParaRPr lang="en-US" altLang="en-US" sz="2000" b="1"/>
          </a:p>
          <a:p>
            <a:pPr marL="0" indent="0">
              <a:buNone/>
            </a:pPr>
            <a:endParaRPr lang="en-US" altLang="en-US" i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  <a:p>
            <a:pPr>
              <a:buSzPct val="70000"/>
            </a:pPr>
            <a:r>
              <a:rPr lang="en-US" altLang="en-US" sz="2000" b="1" smtClean="0"/>
              <a:t>Avoid: </a:t>
            </a:r>
          </a:p>
          <a:p>
            <a:pPr marL="0" indent="0">
              <a:buSzPct val="70000"/>
              <a:buNone/>
            </a:pPr>
            <a:r>
              <a:rPr lang="en-US" altLang="en-US" sz="1800" smtClean="0">
                <a:solidFill>
                  <a:srgbClr val="0000CC"/>
                </a:solidFill>
                <a:latin typeface="Consolas" panose="020B0609020204030204" pitchFamily="49" charset="0"/>
              </a:rPr>
              <a:t>	long </a:t>
            </a:r>
            <a:r>
              <a:rPr lang="en-US" altLang="en-US" sz="1800">
                <a:solidFill>
                  <a:srgbClr val="0000CC"/>
                </a:solidFill>
                <a:latin typeface="Consolas" panose="020B0609020204030204" pitchFamily="49" charset="0"/>
              </a:rPr>
              <a:t>timeout = 3000000000l;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77266" y="1004007"/>
            <a:ext cx="4622801" cy="5103281"/>
          </a:xfrm>
        </p:spPr>
        <p:txBody>
          <a:bodyPr/>
          <a:lstStyle/>
          <a:p>
            <a:pPr>
              <a:buSzPct val="70000"/>
            </a:pPr>
            <a:r>
              <a:rPr lang="en-US" altLang="en-US" sz="2000" b="1" smtClean="0"/>
              <a:t>Prefer: </a:t>
            </a:r>
            <a:endParaRPr lang="en-US" altLang="en-US" sz="2000" b="1"/>
          </a:p>
          <a:p>
            <a:pPr marL="0" indent="0">
              <a:buNone/>
            </a:pPr>
            <a:r>
              <a:rPr lang="en-US" altLang="en-US" smtClean="0"/>
              <a:t>	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US" smtClean="0"/>
          </a:p>
          <a:p>
            <a:pPr algn="just">
              <a:buSzPct val="70000"/>
            </a:pPr>
            <a:r>
              <a:rPr lang="en-US" altLang="en-US" sz="2000" b="1" smtClean="0"/>
              <a:t>Prefer</a:t>
            </a:r>
            <a:r>
              <a:rPr lang="en-US" altLang="en-US" sz="1600" b="1" smtClean="0"/>
              <a:t>: </a:t>
            </a:r>
            <a:r>
              <a:rPr lang="en-US" altLang="en-US" sz="1600"/>
              <a:t>Long use "L" instead of "l" to avoid </a:t>
            </a:r>
            <a:r>
              <a:rPr lang="en-US" altLang="en-US" sz="1600" smtClean="0"/>
              <a:t>confusion </a:t>
            </a:r>
            <a:r>
              <a:rPr lang="en-US" altLang="en-US" sz="1600"/>
              <a:t>with 1 </a:t>
            </a:r>
            <a:endParaRPr lang="en-US" altLang="en-US" sz="1600" smtClean="0"/>
          </a:p>
          <a:p>
            <a:pPr indent="0" algn="just">
              <a:buSzPct val="70000"/>
              <a:buNone/>
            </a:pPr>
            <a:r>
              <a:rPr lang="en-US" altLang="en-US" sz="1800" smtClean="0">
                <a:solidFill>
                  <a:srgbClr val="0000CC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800">
                <a:solidFill>
                  <a:srgbClr val="0000CC"/>
                </a:solidFill>
                <a:latin typeface="Consolas" panose="020B0609020204030204" pitchFamily="49" charset="0"/>
              </a:rPr>
              <a:t>timeout = 3000000000L;</a:t>
            </a:r>
            <a:endParaRPr lang="en-US" altLang="en-US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331AA-5CFF-47A1-B81D-01F69B0C94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1295400"/>
            <a:ext cx="2717411" cy="707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pt-BR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 = (a = b + c) + r;</a:t>
            </a:r>
            <a:endParaRPr lang="en-US" sz="4000"/>
          </a:p>
        </p:txBody>
      </p:sp>
      <p:sp>
        <p:nvSpPr>
          <p:cNvPr id="14" name="Rectangle 13"/>
          <p:cNvSpPr/>
          <p:nvPr/>
        </p:nvSpPr>
        <p:spPr>
          <a:xfrm>
            <a:off x="4906433" y="1447800"/>
            <a:ext cx="392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 = b + c;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a + r;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b="1" smtClean="0">
                <a:solidFill>
                  <a:schemeClr val="bg1"/>
                </a:solidFill>
              </a:rPr>
              <a:t>Best </a:t>
            </a:r>
            <a:r>
              <a:rPr lang="en-US" altLang="en-US" sz="2800" b="1" dirty="0">
                <a:solidFill>
                  <a:schemeClr val="bg1"/>
                </a:solidFill>
              </a:rPr>
              <a:t>practices </a:t>
            </a:r>
            <a:r>
              <a:rPr lang="en-US" altLang="en-US" sz="2800" b="1" smtClean="0">
                <a:solidFill>
                  <a:schemeClr val="bg1"/>
                </a:solidFill>
              </a:rPr>
              <a:t>– 09</a:t>
            </a:r>
            <a:br>
              <a:rPr lang="en-US" altLang="en-US" sz="2800" b="1" smtClean="0">
                <a:solidFill>
                  <a:schemeClr val="bg1"/>
                </a:solidFill>
              </a:rPr>
            </a:br>
            <a:r>
              <a:rPr lang="en-US" altLang="en-US" sz="2000" b="1" smtClean="0">
                <a:solidFill>
                  <a:srgbClr val="0000CC"/>
                </a:solidFill>
              </a:rPr>
              <a:t>Improve </a:t>
            </a:r>
            <a:r>
              <a:rPr lang="en-US" altLang="en-US" sz="2000" b="1" dirty="0">
                <a:solidFill>
                  <a:srgbClr val="0000CC"/>
                </a:solidFill>
              </a:rPr>
              <a:t>explicitly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02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SzPct val="70000"/>
            </a:pPr>
            <a:r>
              <a:rPr lang="en-US" altLang="en-US" sz="2000" b="1" smtClean="0"/>
              <a:t>Avoid: </a:t>
            </a:r>
            <a:r>
              <a:rPr lang="en-US" altLang="en-US" sz="2000"/>
              <a:t>multiple assignment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en-US" sz="1400" smtClean="0">
                <a:solidFill>
                  <a:srgbClr val="0000CC"/>
                </a:solidFill>
                <a:latin typeface="Consolas" panose="020B0609020204030204" pitchFamily="49" charset="0"/>
              </a:rPr>
              <a:t>fooBar.fChar </a:t>
            </a:r>
            <a:r>
              <a:rPr lang="en-US" altLang="en-US" sz="1400">
                <a:solidFill>
                  <a:srgbClr val="0000CC"/>
                </a:solidFill>
                <a:latin typeface="Consolas" panose="020B0609020204030204" pitchFamily="49" charset="0"/>
              </a:rPr>
              <a:t>= barFoo.lchar = 'c';</a:t>
            </a:r>
            <a:r>
              <a:rPr lang="en-US" altLang="en-US" sz="140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/>
          </a:p>
          <a:p>
            <a:pPr>
              <a:spcBef>
                <a:spcPts val="1200"/>
              </a:spcBef>
            </a:pPr>
            <a:endParaRPr lang="en-GB" smtClean="0"/>
          </a:p>
          <a:p>
            <a:pPr algn="just">
              <a:spcBef>
                <a:spcPts val="1200"/>
              </a:spcBef>
              <a:buSzPct val="70000"/>
            </a:pPr>
            <a:r>
              <a:rPr lang="en-US" altLang="en-US" sz="2000" b="1" smtClean="0"/>
              <a:t>Avoid: </a:t>
            </a:r>
            <a:r>
              <a:rPr lang="en-US" altLang="en-US" sz="1800"/>
              <a:t>embedded assignments </a:t>
            </a:r>
            <a:r>
              <a:rPr lang="en-US" altLang="en-US" sz="1800" smtClean="0"/>
              <a:t> in </a:t>
            </a:r>
            <a:r>
              <a:rPr lang="en-US" altLang="en-US" sz="1800"/>
              <a:t>attempt to increase performance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/>
              <a:t>    </a:t>
            </a:r>
            <a:r>
              <a:rPr lang="en-US" altLang="en-US" sz="2000" smtClean="0">
                <a:solidFill>
                  <a:srgbClr val="0000CC"/>
                </a:solidFill>
                <a:latin typeface="Consolas" panose="020B0609020204030204" pitchFamily="49" charset="0"/>
              </a:rPr>
              <a:t>d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</a:rPr>
              <a:t>= (a = b + c) + r;</a:t>
            </a:r>
          </a:p>
          <a:p>
            <a:pPr>
              <a:spcBef>
                <a:spcPts val="1200"/>
              </a:spcBef>
            </a:pPr>
            <a:endParaRPr lang="en-US"/>
          </a:p>
          <a:p>
            <a:pPr>
              <a:spcBef>
                <a:spcPts val="1200"/>
              </a:spcBef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  <a:buSzPct val="70000"/>
            </a:pPr>
            <a:r>
              <a:rPr lang="en-US" altLang="en-US" sz="2000" b="1" smtClean="0"/>
              <a:t>Prefer: </a:t>
            </a:r>
            <a:endParaRPr lang="en-US" altLang="en-US" sz="2000" b="1"/>
          </a:p>
          <a:p>
            <a:pPr indent="0">
              <a:spcBef>
                <a:spcPts val="1200"/>
              </a:spcBef>
              <a:buNone/>
            </a:pPr>
            <a:r>
              <a:rPr lang="en-US" altLang="en-US" sz="1800" smtClean="0">
                <a:solidFill>
                  <a:srgbClr val="0000CC"/>
                </a:solidFill>
                <a:latin typeface="Consolas" panose="020B0609020204030204" pitchFamily="49" charset="0"/>
              </a:rPr>
              <a:t>fooBar.fChar </a:t>
            </a:r>
            <a:r>
              <a:rPr lang="en-US" altLang="en-US" sz="1800">
                <a:solidFill>
                  <a:srgbClr val="0000CC"/>
                </a:solidFill>
                <a:latin typeface="Consolas" panose="020B0609020204030204" pitchFamily="49" charset="0"/>
              </a:rPr>
              <a:t>= 'c';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en-US" sz="1800" smtClean="0">
                <a:solidFill>
                  <a:srgbClr val="0000CC"/>
                </a:solidFill>
                <a:latin typeface="Consolas" panose="020B0609020204030204" pitchFamily="49" charset="0"/>
              </a:rPr>
              <a:t>barFoo.lchar </a:t>
            </a:r>
            <a:r>
              <a:rPr lang="en-US" altLang="en-US" sz="1800">
                <a:solidFill>
                  <a:srgbClr val="0000CC"/>
                </a:solidFill>
                <a:latin typeface="Consolas" panose="020B0609020204030204" pitchFamily="49" charset="0"/>
              </a:rPr>
              <a:t>= 'c'; </a:t>
            </a:r>
          </a:p>
          <a:p>
            <a:pPr algn="just">
              <a:spcBef>
                <a:spcPts val="1200"/>
              </a:spcBef>
            </a:pPr>
            <a:endParaRPr lang="en-GB" smtClean="0"/>
          </a:p>
          <a:p>
            <a:pPr>
              <a:spcBef>
                <a:spcPts val="1200"/>
              </a:spcBef>
              <a:buSzPct val="70000"/>
            </a:pPr>
            <a:r>
              <a:rPr lang="en-US" altLang="en-US" sz="2000" b="1" smtClean="0"/>
              <a:t>Prefer:  </a:t>
            </a:r>
            <a:endParaRPr lang="en-US" altLang="en-US" b="1"/>
          </a:p>
          <a:p>
            <a:pPr marL="288925" indent="0">
              <a:spcBef>
                <a:spcPts val="1200"/>
              </a:spcBef>
              <a:buNone/>
            </a:pPr>
            <a:r>
              <a:rPr lang="en-US" altLang="en-US" sz="2000" smtClean="0">
                <a:solidFill>
                  <a:srgbClr val="0000CC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</a:rPr>
              <a:t>= b + c;</a:t>
            </a:r>
          </a:p>
          <a:p>
            <a:pPr marL="288925" indent="0">
              <a:spcBef>
                <a:spcPts val="1200"/>
              </a:spcBef>
              <a:buNone/>
            </a:pPr>
            <a:r>
              <a:rPr lang="en-US" altLang="en-US" sz="2000" smtClean="0">
                <a:solidFill>
                  <a:srgbClr val="0000CC"/>
                </a:solidFill>
                <a:latin typeface="Consolas" panose="020B0609020204030204" pitchFamily="49" charset="0"/>
              </a:rPr>
              <a:t>d </a:t>
            </a:r>
            <a:r>
              <a:rPr lang="en-US" altLang="en-US" sz="2000">
                <a:solidFill>
                  <a:srgbClr val="0000CC"/>
                </a:solidFill>
                <a:latin typeface="Consolas" panose="020B0609020204030204" pitchFamily="49" charset="0"/>
              </a:rPr>
              <a:t>= a + r</a:t>
            </a:r>
            <a:r>
              <a:rPr lang="en-US" altLang="en-US" sz="2000" smtClean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endParaRPr lang="en-US" sz="200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/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5007-2CDF-4D1A-A22D-8525FB8DED6C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smtClean="0"/>
              <a:t>Introduction</a:t>
            </a:r>
            <a:endParaRPr 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SzPct val="70000"/>
            </a:pPr>
            <a:r>
              <a:rPr lang="en-US" altLang="en-US" sz="2000" dirty="0">
                <a:cs typeface="Arial" panose="020B0604020202020204" pitchFamily="34" charset="0"/>
              </a:rPr>
              <a:t>Be specific to each </a:t>
            </a:r>
            <a:r>
              <a:rPr lang="en-US" altLang="en-US" sz="2000">
                <a:cs typeface="Arial" panose="020B0604020202020204" pitchFamily="34" charset="0"/>
              </a:rPr>
              <a:t>programming </a:t>
            </a:r>
            <a:r>
              <a:rPr lang="en-US" altLang="en-US" sz="2000" smtClean="0">
                <a:cs typeface="Arial" panose="020B0604020202020204" pitchFamily="34" charset="0"/>
              </a:rPr>
              <a:t>language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SzPct val="70000"/>
            </a:pPr>
            <a:r>
              <a:rPr lang="en-US" altLang="ja-JP" sz="2000" dirty="0">
                <a:cs typeface="Arial" panose="020B0604020202020204" pitchFamily="34" charset="0"/>
              </a:rPr>
              <a:t>Recommend </a:t>
            </a:r>
            <a:r>
              <a:rPr lang="en-US" altLang="ja-JP" sz="2000" dirty="0">
                <a:solidFill>
                  <a:srgbClr val="0000CC"/>
                </a:solidFill>
                <a:cs typeface="Arial" panose="020B0604020202020204" pitchFamily="34" charset="0"/>
              </a:rPr>
              <a:t>programming style</a:t>
            </a:r>
            <a:r>
              <a:rPr lang="en-US" altLang="ja-JP" sz="2000" dirty="0">
                <a:cs typeface="Arial" panose="020B0604020202020204" pitchFamily="34" charset="0"/>
              </a:rPr>
              <a:t>, </a:t>
            </a:r>
            <a:r>
              <a:rPr lang="en-US" altLang="ja-JP" sz="2000" dirty="0">
                <a:solidFill>
                  <a:srgbClr val="0000CC"/>
                </a:solidFill>
                <a:cs typeface="Arial" panose="020B0604020202020204" pitchFamily="34" charset="0"/>
              </a:rPr>
              <a:t>practices</a:t>
            </a:r>
            <a:r>
              <a:rPr lang="en-US" altLang="ja-JP" sz="2000" dirty="0">
                <a:cs typeface="Arial" panose="020B0604020202020204" pitchFamily="34" charset="0"/>
              </a:rPr>
              <a:t>, </a:t>
            </a:r>
            <a:r>
              <a:rPr lang="en-US" altLang="ja-JP" sz="2000">
                <a:cs typeface="Arial" panose="020B0604020202020204" pitchFamily="34" charset="0"/>
              </a:rPr>
              <a:t>and </a:t>
            </a:r>
            <a:r>
              <a:rPr lang="en-US" altLang="ja-JP" sz="2000" smtClean="0">
                <a:solidFill>
                  <a:srgbClr val="0000CC"/>
                </a:solidFill>
                <a:cs typeface="Arial" panose="020B0604020202020204" pitchFamily="34" charset="0"/>
              </a:rPr>
              <a:t>methods</a:t>
            </a:r>
            <a:r>
              <a:rPr lang="en-US" altLang="ja-JP" sz="2000" smtClean="0">
                <a:cs typeface="Arial" panose="020B0604020202020204" pitchFamily="34" charset="0"/>
              </a:rPr>
              <a:t> </a:t>
            </a:r>
            <a:r>
              <a:rPr lang="en-US" altLang="ja-JP" sz="2000" dirty="0">
                <a:cs typeface="Arial" panose="020B0604020202020204" pitchFamily="34" charset="0"/>
              </a:rPr>
              <a:t>for each aspect of a </a:t>
            </a:r>
            <a:r>
              <a:rPr lang="en-US" altLang="ja-JP" sz="2000">
                <a:cs typeface="Arial" panose="020B0604020202020204" pitchFamily="34" charset="0"/>
              </a:rPr>
              <a:t>piece </a:t>
            </a:r>
            <a:r>
              <a:rPr lang="en-US" altLang="ja-JP" sz="2000" smtClean="0">
                <a:cs typeface="Arial" panose="020B0604020202020204" pitchFamily="34" charset="0"/>
              </a:rPr>
              <a:t>program</a:t>
            </a:r>
            <a:endParaRPr lang="en-US" altLang="ja-JP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70000"/>
            </a:pPr>
            <a:r>
              <a:rPr lang="en-US" altLang="ja-JP" sz="2000" dirty="0">
                <a:cs typeface="Arial" panose="020B0604020202020204" pitchFamily="34" charset="0"/>
              </a:rPr>
              <a:t>Common conventions may cover the following areas: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file organization, </a:t>
            </a: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naming conventions </a:t>
            </a: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indentation, white space,</a:t>
            </a: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comments, declarations, statements, </a:t>
            </a: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programming practices, principles, rules of thumb, </a:t>
            </a:r>
          </a:p>
          <a:p>
            <a:pPr lvl="1">
              <a:spcBef>
                <a:spcPts val="12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e</a:t>
            </a:r>
            <a:r>
              <a:rPr lang="en-US" altLang="ja-JP" sz="2000" smtClean="0">
                <a:solidFill>
                  <a:srgbClr val="000000"/>
                </a:solidFill>
                <a:cs typeface="Arial" panose="020B0604020202020204" pitchFamily="34" charset="0"/>
              </a:rPr>
              <a:t>tc</a:t>
            </a:r>
            <a:r>
              <a:rPr lang="en-US" altLang="ja-JP" sz="20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08F1-25F6-4724-8D2B-7CA2E9F443C6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3A31F-8DDA-4BD8-AAE8-4341CE3FF8E9}" type="slidenum">
              <a:rPr lang="en-US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66" y="2033185"/>
            <a:ext cx="198042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Káº¿t quáº£ hÃ¬nh áº£nh cho Coding conven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45" y="4343400"/>
            <a:ext cx="2327534" cy="16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smtClean="0"/>
              <a:t>Best </a:t>
            </a:r>
            <a:r>
              <a:rPr lang="en-US" altLang="en-US" b="1" dirty="0"/>
              <a:t>practices </a:t>
            </a:r>
            <a:r>
              <a:rPr lang="en-US" altLang="en-US" b="1"/>
              <a:t>– </a:t>
            </a:r>
            <a:r>
              <a:rPr lang="en-US" altLang="en-US" b="1" smtClean="0"/>
              <a:t>10</a:t>
            </a:r>
            <a:br>
              <a:rPr lang="en-US" altLang="en-US" b="1" smtClean="0"/>
            </a:br>
            <a:r>
              <a:rPr lang="en-US" altLang="en-US" sz="2200" b="1" smtClean="0">
                <a:solidFill>
                  <a:srgbClr val="0000CC"/>
                </a:solidFill>
              </a:rPr>
              <a:t>Improve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explicitly 03</a:t>
            </a:r>
            <a:endParaRPr lang="en-US" sz="2400" b="1" dirty="0" smtClean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/>
              <a:t>It’s also important to avoid local declarations that hide declarations of the higher-levels and is to avoid confusions as shown </a:t>
            </a:r>
            <a:r>
              <a:rPr lang="en-US" altLang="en-US" sz="2000" dirty="0" smtClean="0"/>
              <a:t>below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vi-VN" altLang="en-US" sz="2400" i="1" dirty="0">
              <a:solidFill>
                <a:srgbClr val="0000CC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0B9E-CF6D-451A-B82F-B8236BD748A1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2136339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count; </a:t>
            </a:r>
            <a:r>
              <a:rPr lang="en-US" b="1">
                <a:solidFill>
                  <a:srgbClr val="3F7F5F"/>
                </a:solidFill>
                <a:latin typeface="Consolas" panose="020B0609020204030204" pitchFamily="49" charset="0"/>
              </a:rPr>
              <a:t>// AVOID!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...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smtClean="0"/>
              <a:t>Best </a:t>
            </a:r>
            <a:r>
              <a:rPr lang="en-US" altLang="en-US" b="1" dirty="0"/>
              <a:t>practices </a:t>
            </a:r>
            <a:r>
              <a:rPr lang="en-US" altLang="en-US" b="1"/>
              <a:t>– </a:t>
            </a:r>
            <a:r>
              <a:rPr lang="en-US" altLang="en-US" b="1" smtClean="0"/>
              <a:t>10</a:t>
            </a:r>
            <a:br>
              <a:rPr lang="en-US" altLang="en-US" b="1" smtClean="0"/>
            </a:br>
            <a:r>
              <a:rPr lang="en-US" altLang="en-US" sz="2200" b="1" smtClean="0">
                <a:solidFill>
                  <a:srgbClr val="0000CC"/>
                </a:solidFill>
              </a:rPr>
              <a:t>Improve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explicitly 03</a:t>
            </a:r>
            <a:endParaRPr lang="en-US" sz="2400" b="1" dirty="0" smtClean="0">
              <a:solidFill>
                <a:srgbClr val="0000CC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/>
              <a:t>It’s also important to avoid local declarations that hide declarations of the higher-levels and is to avoid confusions as shown </a:t>
            </a:r>
            <a:r>
              <a:rPr lang="en-US" altLang="en-US" sz="2000" dirty="0" smtClean="0"/>
              <a:t>below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vi-VN" altLang="en-US" sz="2400" i="1" dirty="0">
              <a:solidFill>
                <a:srgbClr val="0000CC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0B9E-CF6D-451A-B82F-B8236BD748A1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2136339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count; </a:t>
            </a:r>
            <a:r>
              <a:rPr lang="en-US" b="1">
                <a:solidFill>
                  <a:srgbClr val="3F7F5F"/>
                </a:solidFill>
                <a:latin typeface="Consolas" panose="020B0609020204030204" pitchFamily="49" charset="0"/>
              </a:rPr>
              <a:t>// AVOID!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...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smtClean="0">
                <a:latin typeface="+mj-lt"/>
              </a:rPr>
              <a:t>Coding </a:t>
            </a:r>
            <a:r>
              <a:rPr lang="en-US" altLang="en-US" sz="2800" b="1" dirty="0" smtClean="0">
                <a:latin typeface="+mj-lt"/>
              </a:rPr>
              <a:t>Convention</a:t>
            </a:r>
            <a:r>
              <a:rPr lang="en-US" altLang="en-US" sz="2800" b="1" dirty="0">
                <a:latin typeface="+mj-lt"/>
              </a:rPr>
              <a:t> </a:t>
            </a:r>
            <a:r>
              <a:rPr lang="en-US" altLang="en-US" sz="2800" b="1" dirty="0" smtClean="0">
                <a:latin typeface="+mj-lt"/>
              </a:rPr>
              <a:t>– </a:t>
            </a:r>
            <a:r>
              <a:rPr lang="en-US" altLang="en-US" sz="2800" b="1" dirty="0" err="1" smtClean="0">
                <a:latin typeface="+mj-lt"/>
              </a:rPr>
              <a:t>Refference</a:t>
            </a:r>
            <a:r>
              <a:rPr lang="en-US" altLang="en-US" sz="2800" b="1" dirty="0" smtClean="0">
                <a:latin typeface="+mj-lt"/>
              </a:rPr>
              <a:t>…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400" smtClean="0">
                <a:hlinkClick r:id="rId3" action="ppaction://hlinkfile"/>
              </a:rPr>
              <a:t> </a:t>
            </a:r>
            <a:r>
              <a:rPr lang="vi-VN" altLang="en-US" sz="2400" dirty="0" smtClean="0">
                <a:hlinkClick r:id="rId3" action="ppaction://hlinkfile"/>
              </a:rPr>
              <a:t>Standard_Java Coding </a:t>
            </a:r>
            <a:r>
              <a:rPr lang="vi-VN" altLang="en-US" sz="2400" dirty="0">
                <a:hlinkClick r:id="rId3" action="ppaction://hlinkfile"/>
              </a:rPr>
              <a:t>Convention</a:t>
            </a:r>
            <a:r>
              <a:rPr lang="en-US" altLang="en-US" sz="2400" dirty="0" smtClean="0">
                <a:hlinkClick r:id="rId3" action="ppaction://hlinkfile"/>
              </a:rPr>
              <a:t>.pdf</a:t>
            </a:r>
            <a:endParaRPr lang="en-US" altLang="en-US" sz="2400" dirty="0" smtClean="0"/>
          </a:p>
          <a:p>
            <a:pPr marL="0" indent="0">
              <a:buSzPct val="70000"/>
              <a:buNone/>
            </a:pPr>
            <a:endParaRPr lang="en-US" alt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CDC-02F8-4A40-91AF-280A54E6C8B4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YOU!</a:t>
            </a:r>
            <a:endParaRPr lang="en-US" sz="44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F5A0A-AAB1-4F8F-B9FF-83B5EFB3C69E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Benifits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400"/>
              <a:t>Code conventions are important to programmers for a number of reason:</a:t>
            </a:r>
          </a:p>
          <a:p>
            <a:pPr lvl="1" algn="just">
              <a:spcBef>
                <a:spcPts val="1200"/>
              </a:spcBef>
            </a:pPr>
            <a:r>
              <a:rPr lang="en-GB" sz="2000"/>
              <a:t>80% lifetime software cost is for maintenance</a:t>
            </a:r>
          </a:p>
          <a:p>
            <a:pPr lvl="1" algn="just">
              <a:spcBef>
                <a:spcPts val="1200"/>
              </a:spcBef>
            </a:pPr>
            <a:r>
              <a:rPr lang="en-GB" sz="2000"/>
              <a:t>People maintain the software may be changed</a:t>
            </a:r>
          </a:p>
          <a:p>
            <a:pPr algn="just">
              <a:spcBef>
                <a:spcPts val="1200"/>
              </a:spcBef>
            </a:pPr>
            <a:r>
              <a:rPr lang="en-GB" sz="2400"/>
              <a:t>Following coding convention strictly helps:</a:t>
            </a:r>
          </a:p>
          <a:p>
            <a:pPr lvl="1" algn="just">
              <a:spcBef>
                <a:spcPts val="1200"/>
              </a:spcBef>
            </a:pPr>
            <a:r>
              <a:rPr lang="en-GB" sz="2000"/>
              <a:t>Improve the readability of the software</a:t>
            </a:r>
          </a:p>
          <a:p>
            <a:pPr lvl="1" algn="just">
              <a:spcBef>
                <a:spcPts val="1200"/>
              </a:spcBef>
            </a:pPr>
            <a:r>
              <a:rPr lang="en-GB" sz="2000"/>
              <a:t>Allowing engineers to understand new code more quickly and thoroughly</a:t>
            </a:r>
          </a:p>
          <a:p>
            <a:pPr algn="just">
              <a:spcBef>
                <a:spcPts val="1200"/>
              </a:spcBef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800266"/>
            <a:ext cx="2098524" cy="118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22" y="4569678"/>
            <a:ext cx="3193958" cy="16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610C1-834D-45A4-B6AF-D109362603A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smtClean="0"/>
              <a:t>Some </a:t>
            </a:r>
            <a:r>
              <a:rPr lang="en-US" altLang="en-US" b="1" dirty="0"/>
              <a:t>Common </a:t>
            </a:r>
            <a:r>
              <a:rPr lang="en-US" altLang="en-US" b="1" dirty="0" smtClean="0"/>
              <a:t>Standards</a:t>
            </a:r>
            <a:endParaRPr lang="en-US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031242"/>
            <a:ext cx="8686800" cy="5325109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Tab</a:t>
            </a:r>
            <a:r>
              <a:rPr lang="en-US" altLang="en-US" sz="2000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and </a:t>
            </a:r>
            <a:r>
              <a:rPr lang="en-US" altLang="en-US" sz="2000" b="1" smtClean="0">
                <a:solidFill>
                  <a:srgbClr val="0000CC"/>
                </a:solidFill>
                <a:cs typeface="Arial" panose="020B0604020202020204" pitchFamily="34" charset="0"/>
              </a:rPr>
              <a:t>Indent</a:t>
            </a:r>
            <a:r>
              <a:rPr lang="en-US" altLang="en-US" sz="2000" smtClean="0">
                <a:cs typeface="Arial" panose="020B0604020202020204" pitchFamily="34" charset="0"/>
              </a:rPr>
              <a:t>: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4 spaces should be used as the unit of indentation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Tab characters should be avoided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Line Length</a:t>
            </a:r>
            <a:r>
              <a:rPr lang="en-US" altLang="en-US" sz="2000" dirty="0">
                <a:cs typeface="Arial" panose="020B0604020202020204" pitchFamily="34" charset="0"/>
              </a:rPr>
              <a:t>: avoid lines longer than 80 or 120 characters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Wrapping Lines</a:t>
            </a:r>
            <a:r>
              <a:rPr lang="en-US" altLang="en-US" sz="2000">
                <a:cs typeface="Arial" panose="020B0604020202020204" pitchFamily="34" charset="0"/>
              </a:rPr>
              <a:t>: </a:t>
            </a:r>
            <a:r>
              <a:rPr lang="en-US" altLang="en-US" sz="2000"/>
              <a:t>w</a:t>
            </a:r>
            <a:r>
              <a:rPr lang="en-US" altLang="en-US" sz="2000" smtClean="0">
                <a:cs typeface="Arial" panose="020B0604020202020204" pitchFamily="34" charset="0"/>
              </a:rPr>
              <a:t>hen </a:t>
            </a:r>
            <a:r>
              <a:rPr lang="en-US" altLang="en-US" sz="2000" dirty="0">
                <a:cs typeface="Arial" panose="020B0604020202020204" pitchFamily="34" charset="0"/>
              </a:rPr>
              <a:t>an expression will not fit on a single line, break it according to below principles: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Break after a comma.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Break after a logical operator.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Break before an operator.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dirty="0"/>
              <a:t>Prefer higher-level breaks to </a:t>
            </a:r>
            <a:r>
              <a:rPr lang="en-US" altLang="en-US" sz="2000"/>
              <a:t>lower-level </a:t>
            </a:r>
            <a:r>
              <a:rPr lang="en-US" altLang="en-US" sz="2000" smtClean="0"/>
              <a:t>breaks</a:t>
            </a:r>
            <a:endParaRPr lang="en-US" altLang="en-US" sz="2000" dirty="0"/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Comments</a:t>
            </a:r>
            <a:r>
              <a:rPr lang="en-US" altLang="en-US" sz="2000" dirty="0">
                <a:cs typeface="Arial" panose="020B0604020202020204" pitchFamily="34" charset="0"/>
              </a:rPr>
              <a:t>: beginning, block, single-line, trailing, …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Number of declarations per line</a:t>
            </a:r>
            <a:r>
              <a:rPr lang="en-US" altLang="en-US" sz="2000" dirty="0">
                <a:cs typeface="Arial" panose="020B0604020202020204" pitchFamily="34" charset="0"/>
              </a:rPr>
              <a:t>: same types, different types,..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529-B0DE-47C5-8165-EDB6064F3D41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smtClean="0"/>
              <a:t>Some </a:t>
            </a:r>
            <a:r>
              <a:rPr lang="en-US" altLang="en-US" b="1" dirty="0"/>
              <a:t>Common </a:t>
            </a:r>
            <a:r>
              <a:rPr lang="en-US" altLang="en-US" b="1" dirty="0" smtClean="0"/>
              <a:t>Standards</a:t>
            </a:r>
            <a:endParaRPr lang="en-US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Pct val="70000"/>
            </a:pPr>
            <a:r>
              <a:rPr lang="en-US" altLang="en-US" sz="2000" b="1" dirty="0">
                <a:cs typeface="Arial" panose="020B0604020202020204" pitchFamily="34" charset="0"/>
              </a:rPr>
              <a:t>Blank Lines </a:t>
            </a:r>
            <a:r>
              <a:rPr lang="en-US" altLang="en-US" sz="2000" dirty="0">
                <a:cs typeface="Arial" panose="020B0604020202020204" pitchFamily="34" charset="0"/>
              </a:rPr>
              <a:t>improve readability by setting off sections of code that are logically related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>
                <a:solidFill>
                  <a:srgbClr val="0000CC"/>
                </a:solidFill>
              </a:rPr>
              <a:t>Two blank </a:t>
            </a:r>
            <a:r>
              <a:rPr lang="en-US" altLang="en-US" sz="1800" dirty="0"/>
              <a:t>lines should always be used: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Between sections of a source file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Between class and interface definitions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>
                <a:solidFill>
                  <a:srgbClr val="0000CC"/>
                </a:solidFill>
              </a:rPr>
              <a:t>One blank </a:t>
            </a:r>
            <a:r>
              <a:rPr lang="en-US" altLang="en-US" sz="1800" dirty="0"/>
              <a:t>line should always be used: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Between methods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Between the local variables in a method and its first statement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Before a block or single-line comment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Between logical sections inside a method</a:t>
            </a:r>
          </a:p>
          <a:p>
            <a:pPr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cs typeface="Arial" panose="020B0604020202020204" pitchFamily="34" charset="0"/>
              </a:rPr>
              <a:t>Blank spaces </a:t>
            </a:r>
            <a:r>
              <a:rPr lang="en-US" altLang="en-US" sz="2000" dirty="0">
                <a:cs typeface="Arial" panose="020B0604020202020204" pitchFamily="34" charset="0"/>
              </a:rPr>
              <a:t>should be used in the following circumstances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A keyword followed by a parenthesis should be separated by a space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A blank space should appear after commas in argument lists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1600" dirty="0"/>
              <a:t>All binary operators except  .  should be separated from their operands by spaces</a:t>
            </a:r>
            <a:endParaRPr lang="en-US" sz="1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9AFB-9F24-4DD5-8612-A38391BD2FCD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 bwMode="auto">
          <a:xfrm>
            <a:off x="7073843" y="1524000"/>
            <a:ext cx="1865206" cy="16434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smtClean="0"/>
              <a:t>Naming</a:t>
            </a:r>
            <a:endParaRPr lang="en-US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CC"/>
                </a:solidFill>
                <a:cs typeface="Arial" panose="020B0604020202020204" pitchFamily="34" charset="0"/>
              </a:rPr>
              <a:t>General naming rules</a:t>
            </a:r>
            <a:r>
              <a:rPr lang="en-US" altLang="en-US" sz="2000" dirty="0">
                <a:cs typeface="Arial" panose="020B0604020202020204" pitchFamily="34" charset="0"/>
              </a:rPr>
              <a:t>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/>
              <a:t>Should be functionally meaningful, &amp; indicate identifier’s purpose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/>
              <a:t>Use terminology applicable to the domain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/>
              <a:t>Identifiers must be as short as possible (&lt;=20 characters)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/>
              <a:t>Avoid names that are similar or differ only in case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altLang="en-US" sz="1800" dirty="0"/>
              <a:t>Abbreviations in names should be avoided, etc.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Arial" panose="020B0604020202020204" pitchFamily="34" charset="0"/>
              </a:rPr>
              <a:t>Use a </a:t>
            </a:r>
            <a:r>
              <a:rPr lang="en-US" altLang="en-US" sz="2000" b="1" dirty="0">
                <a:cs typeface="Arial" panose="020B0604020202020204" pitchFamily="34" charset="0"/>
              </a:rPr>
              <a:t>noun </a:t>
            </a:r>
            <a:r>
              <a:rPr lang="en-US" altLang="en-US" sz="2000" dirty="0">
                <a:cs typeface="Arial" panose="020B0604020202020204" pitchFamily="34" charset="0"/>
              </a:rPr>
              <a:t>or </a:t>
            </a:r>
            <a:r>
              <a:rPr lang="en-US" altLang="en-US" sz="2000" b="1" dirty="0">
                <a:cs typeface="Arial" panose="020B0604020202020204" pitchFamily="34" charset="0"/>
              </a:rPr>
              <a:t>noun phrase </a:t>
            </a:r>
            <a:r>
              <a:rPr lang="en-US" altLang="en-US" sz="2000" dirty="0">
                <a:cs typeface="Arial" panose="020B0604020202020204" pitchFamily="34" charset="0"/>
              </a:rPr>
              <a:t>to name a class or code module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cs typeface="Arial" panose="020B0604020202020204" pitchFamily="34" charset="0"/>
              </a:rPr>
              <a:t>Variables names </a:t>
            </a:r>
            <a:r>
              <a:rPr lang="en-US" altLang="en-US" sz="2000" dirty="0">
                <a:cs typeface="Arial" panose="020B0604020202020204" pitchFamily="34" charset="0"/>
              </a:rPr>
              <a:t>must </a:t>
            </a:r>
            <a:r>
              <a:rPr lang="en-US" altLang="en-US" sz="2000" b="1" dirty="0">
                <a:cs typeface="Arial" panose="020B0604020202020204" pitchFamily="34" charset="0"/>
              </a:rPr>
              <a:t>start with lowercase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cs typeface="Arial" panose="020B0604020202020204" pitchFamily="34" charset="0"/>
              </a:rPr>
              <a:t>Constants</a:t>
            </a:r>
            <a:r>
              <a:rPr lang="en-US" altLang="en-US" sz="2000" dirty="0">
                <a:cs typeface="Arial" panose="020B0604020202020204" pitchFamily="34" charset="0"/>
              </a:rPr>
              <a:t>: named in uppercase letters, might have underscore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cs typeface="Arial" panose="020B0604020202020204" pitchFamily="34" charset="0"/>
              </a:rPr>
              <a:t>Method names </a:t>
            </a:r>
            <a:r>
              <a:rPr lang="en-US" altLang="en-US" sz="2000" dirty="0">
                <a:cs typeface="Arial" panose="020B0604020202020204" pitchFamily="34" charset="0"/>
              </a:rPr>
              <a:t>must start with lowercase letter, usually use “active verb” as the first word of method name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cs typeface="Arial" panose="020B0604020202020204" pitchFamily="34" charset="0"/>
              </a:rPr>
              <a:t>Instance /object names </a:t>
            </a:r>
            <a:r>
              <a:rPr lang="en-US" altLang="en-US" sz="2000" dirty="0">
                <a:cs typeface="Arial" panose="020B0604020202020204" pitchFamily="34" charset="0"/>
              </a:rPr>
              <a:t>follow rules of variable names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4047-71E3-4F2E-B597-D1A005D5E72B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Conventions - Samples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/>
              <a:t> Prefer</a:t>
            </a:r>
            <a:r>
              <a:rPr lang="en-US" altLang="en-US" sz="2400" smtClean="0"/>
              <a:t>: </a:t>
            </a:r>
            <a:r>
              <a:rPr lang="en-US" altLang="en-US" sz="2400"/>
              <a:t>variable names short and describe what it </a:t>
            </a:r>
            <a:r>
              <a:rPr lang="en-US" altLang="en-US" sz="2400" smtClean="0"/>
              <a:t>stores</a:t>
            </a:r>
          </a:p>
          <a:p>
            <a:endParaRPr lang="en-US" altLang="en-US" sz="2400"/>
          </a:p>
          <a:p>
            <a:endParaRPr lang="en-US" altLang="en-US" sz="2400" smtClean="0"/>
          </a:p>
          <a:p>
            <a:endParaRPr lang="en-US" altLang="en-US" sz="2400"/>
          </a:p>
          <a:p>
            <a:pPr marL="0" indent="0">
              <a:buNone/>
            </a:pPr>
            <a:endParaRPr lang="en-GB" altLang="en-US" smtClean="0"/>
          </a:p>
          <a:p>
            <a:pPr marL="0" indent="0">
              <a:buNone/>
            </a:pPr>
            <a:endParaRPr lang="en-US" altLang="en-US" sz="1200" smtClean="0"/>
          </a:p>
          <a:p>
            <a:r>
              <a:rPr lang="en-US" altLang="en-US" sz="2400" b="1" smtClean="0"/>
              <a:t>Avoid:</a:t>
            </a:r>
            <a:r>
              <a:rPr lang="en-US" altLang="en-US" sz="2400" smtClean="0"/>
              <a:t> </a:t>
            </a:r>
            <a:r>
              <a:rPr lang="en-US" altLang="en-US" sz="2400"/>
              <a:t>Too detailed variable </a:t>
            </a:r>
            <a:r>
              <a:rPr lang="en-US" altLang="en-US" sz="2400" smtClean="0"/>
              <a:t>naming</a:t>
            </a:r>
            <a:r>
              <a:rPr lang="en-US" altLang="en-US" sz="2400"/>
              <a:t/>
            </a:r>
            <a:br>
              <a:rPr lang="en-US" altLang="en-US" sz="2400"/>
            </a:b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331AA-5CFF-47A1-B81D-01F69B0C944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9126" y="1490008"/>
            <a:ext cx="5822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schoolId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filteredSchoolIds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uniqueSchooldIds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Map&lt;Integer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User&gt;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usersById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1479126" y="4116033"/>
            <a:ext cx="5822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schoolIdentificationNumber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userProvidedSchoolIds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schoolIdsAfterRemovingDuplicates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Map&lt;Integer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User&gt;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idToUserMap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valueString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719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smtClean="0"/>
              <a:t>Comments</a:t>
            </a:r>
            <a:endParaRPr lang="en-US" b="1" dirty="0" smtClean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sz="2400" dirty="0"/>
              <a:t>There are four (4) types of implementation comments as </a:t>
            </a:r>
            <a:r>
              <a:rPr lang="en-US" sz="2400"/>
              <a:t>shown </a:t>
            </a:r>
            <a:r>
              <a:rPr lang="en-US" sz="2400" smtClean="0"/>
              <a:t>below:</a:t>
            </a:r>
            <a:endParaRPr lang="en-US" sz="24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smtClean="0"/>
              <a:t>Block </a:t>
            </a:r>
            <a:r>
              <a:rPr lang="en-US" sz="2000" b="1" dirty="0"/>
              <a:t>comment</a:t>
            </a:r>
            <a:r>
              <a:rPr lang="en-US" sz="2000"/>
              <a:t> </a:t>
            </a:r>
            <a:r>
              <a:rPr lang="en-US" sz="2000" smtClean="0"/>
              <a:t>: see </a:t>
            </a:r>
            <a:r>
              <a:rPr lang="en-US" sz="2000" dirty="0" smtClean="0"/>
              <a:t>sample in next page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Single </a:t>
            </a:r>
            <a:r>
              <a:rPr lang="en-US" sz="2000" b="1"/>
              <a:t>line </a:t>
            </a:r>
            <a:r>
              <a:rPr lang="en-US" sz="2000" b="1" smtClean="0"/>
              <a:t>comment: </a:t>
            </a:r>
            <a:r>
              <a:rPr lang="en-US" sz="2000" dirty="0"/>
              <a:t> when the comment is not longer than a line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Trailing comments</a:t>
            </a:r>
            <a:r>
              <a:rPr lang="en-US" sz="2000"/>
              <a:t> </a:t>
            </a:r>
            <a:r>
              <a:rPr lang="en-US" sz="2000" smtClean="0"/>
              <a:t>: very </a:t>
            </a:r>
            <a:r>
              <a:rPr lang="en-US" sz="2000" dirty="0"/>
              <a:t>short comment moved to the right end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End of </a:t>
            </a:r>
            <a:r>
              <a:rPr lang="en-US" sz="2000" b="1"/>
              <a:t>line </a:t>
            </a:r>
            <a:r>
              <a:rPr lang="en-US" sz="2000" b="1" smtClean="0"/>
              <a:t>comment: </a:t>
            </a:r>
            <a:r>
              <a:rPr lang="en-US" sz="2000" dirty="0"/>
              <a:t> begins a comment that continues to the newline</a:t>
            </a:r>
            <a:r>
              <a:rPr lang="en-US" sz="2000"/>
              <a:t>. </a:t>
            </a:r>
            <a:endParaRPr lang="en-US" sz="2000" smtClean="0"/>
          </a:p>
          <a:p>
            <a:pPr marL="746125" lvl="1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smtClean="0"/>
              <a:t>It </a:t>
            </a:r>
            <a:r>
              <a:rPr lang="en-US" sz="2000" dirty="0"/>
              <a:t>can comment out a complete line or only a partial line. It </a:t>
            </a:r>
            <a:r>
              <a:rPr lang="en-US" sz="2000" i="1" dirty="0"/>
              <a:t>shouldn’t be used on consecutive multiple lines for text comments</a:t>
            </a:r>
            <a:r>
              <a:rPr lang="en-US" sz="2000" dirty="0"/>
              <a:t>; however, it can be used in consecutive multiple lines for </a:t>
            </a:r>
            <a:r>
              <a:rPr lang="en-US" sz="2000" i="1" dirty="0"/>
              <a:t>commenting out sections of code</a:t>
            </a:r>
            <a:r>
              <a:rPr lang="en-US" sz="2000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9D04-47B2-4CC2-916F-C79F73A55FAA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smtClean="0"/>
              <a:t>Documentation Comments </a:t>
            </a:r>
            <a:r>
              <a:rPr lang="en-US" sz="2000" b="1" smtClean="0"/>
              <a:t>(i.e</a:t>
            </a:r>
            <a:r>
              <a:rPr lang="en-US" sz="2000" b="1" dirty="0"/>
              <a:t>. Javadoc</a:t>
            </a:r>
            <a:r>
              <a:rPr lang="en-US" sz="2000" b="1" dirty="0" smtClean="0"/>
              <a:t>)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4400" eaLnBrk="0" fontAlgn="base" hangingPunct="0">
              <a:spcBef>
                <a:spcPts val="6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dirty="0"/>
              <a:t>Javadoc is a tool that generates HTML documentation form your java code using the comments that begin with </a:t>
            </a:r>
            <a:r>
              <a:rPr lang="en-US" altLang="en-US" sz="2000" i="1" dirty="0">
                <a:solidFill>
                  <a:srgbClr val="0000CC"/>
                </a:solidFill>
              </a:rPr>
              <a:t>/** and end with */</a:t>
            </a:r>
            <a:r>
              <a:rPr lang="en-US" altLang="en-US" sz="2000" i="1">
                <a:solidFill>
                  <a:srgbClr val="0000CC"/>
                </a:solidFill>
              </a:rPr>
              <a:t> </a:t>
            </a:r>
            <a:endParaRPr lang="en-US" altLang="en-US" sz="2000" dirty="0"/>
          </a:p>
          <a:p>
            <a:pPr defTabSz="914400" eaLnBrk="0" fontAlgn="base" hangingPunct="0">
              <a:spcBef>
                <a:spcPts val="6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dirty="0" smtClean="0"/>
              <a:t>Use </a:t>
            </a:r>
            <a:r>
              <a:rPr lang="en-US" altLang="en-US" sz="2000" b="1" dirty="0"/>
              <a:t>key </a:t>
            </a:r>
            <a:r>
              <a:rPr lang="en-US" altLang="en-US" sz="2000" b="1" dirty="0" smtClean="0"/>
              <a:t>tags: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CC"/>
                </a:solidFill>
              </a:rPr>
              <a:t>	@</a:t>
            </a:r>
            <a:r>
              <a:rPr lang="en-US" altLang="en-US" sz="2000" dirty="0">
                <a:solidFill>
                  <a:srgbClr val="0000CC"/>
                </a:solidFill>
              </a:rPr>
              <a:t>author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@author </a:t>
            </a:r>
            <a:r>
              <a:rPr lang="en-US" altLang="en-US" sz="2000" dirty="0" err="1"/>
              <a:t>Raf</a:t>
            </a:r>
            <a:endParaRPr lang="en-US" altLang="en-US" sz="2000" dirty="0"/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code 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{@code A&lt;B&gt;C}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deprecated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@deprecated deprecation-message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exception       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@exception </a:t>
            </a:r>
            <a:r>
              <a:rPr lang="en-US" altLang="en-US" sz="2000" dirty="0" err="1"/>
              <a:t>IOException</a:t>
            </a:r>
            <a:r>
              <a:rPr lang="en-US" altLang="en-US" sz="2000" dirty="0"/>
              <a:t> thrown when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link  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 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{@link </a:t>
            </a:r>
            <a:r>
              <a:rPr lang="en-US" altLang="en-US" sz="2000" dirty="0" err="1"/>
              <a:t>package.class#member</a:t>
            </a:r>
            <a:r>
              <a:rPr lang="en-US" altLang="en-US" sz="2000" dirty="0"/>
              <a:t> label}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 err="1">
                <a:solidFill>
                  <a:srgbClr val="0000CC"/>
                </a:solidFill>
              </a:rPr>
              <a:t>param</a:t>
            </a:r>
            <a:r>
              <a:rPr lang="en-US" altLang="en-US" sz="2000" dirty="0">
                <a:solidFill>
                  <a:srgbClr val="0000CC"/>
                </a:solidFill>
              </a:rPr>
              <a:t>  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@</a:t>
            </a:r>
            <a:r>
              <a:rPr lang="en-US" altLang="en-US" sz="2000" dirty="0" err="1"/>
              <a:t>param</a:t>
            </a:r>
            <a:r>
              <a:rPr lang="en-US" altLang="en-US" sz="2000" dirty="0"/>
              <a:t> parameter-name description 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return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What the method returns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see      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@see "string" OR @see &lt;a ...&gt;&lt;/a&gt;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CC"/>
                </a:solidFill>
              </a:rPr>
              <a:t>@</a:t>
            </a:r>
            <a:r>
              <a:rPr lang="en-US" altLang="en-US" sz="2000" dirty="0">
                <a:solidFill>
                  <a:srgbClr val="0000CC"/>
                </a:solidFill>
              </a:rPr>
              <a:t>since           </a:t>
            </a:r>
            <a:r>
              <a:rPr lang="en-US" altLang="en-US" sz="2000" dirty="0" smtClean="0">
                <a:solidFill>
                  <a:srgbClr val="0000CC"/>
                </a:solidFill>
              </a:rPr>
              <a:t>        </a:t>
            </a:r>
            <a:r>
              <a:rPr lang="en-US" altLang="en-US" sz="2000" dirty="0" smtClean="0"/>
              <a:t>=&gt; </a:t>
            </a:r>
            <a:r>
              <a:rPr lang="en-US" altLang="en-US" sz="2000" dirty="0"/>
              <a:t>To indicate the version when a publicly accessible method </a:t>
            </a:r>
            <a:r>
              <a:rPr lang="en-US" altLang="en-US" sz="2000"/>
              <a:t>is </a:t>
            </a:r>
            <a:r>
              <a:rPr lang="en-US" altLang="en-US" sz="2000" smtClean="0"/>
              <a:t>added</a:t>
            </a:r>
            <a:endParaRPr lang="en-US" alt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70F-052A-42DA-A29C-2B9062592334}" type="datetime1">
              <a:rPr lang="en-US" smtClean="0">
                <a:latin typeface="+mj-lt"/>
              </a:rPr>
              <a:t>9/7/2020</a:t>
            </a:fld>
            <a:endParaRPr lang="en-US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4513D-13B9-494A-A7E4-C3B5137DCD1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1833</Words>
  <Application>Microsoft Office PowerPoint</Application>
  <PresentationFormat>On-screen Show (4:3)</PresentationFormat>
  <Paragraphs>376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ＭＳ Ｐゴシック</vt:lpstr>
      <vt:lpstr>Arial</vt:lpstr>
      <vt:lpstr>Calibri</vt:lpstr>
      <vt:lpstr>Calibri (Body)</vt:lpstr>
      <vt:lpstr>Consolas</vt:lpstr>
      <vt:lpstr>Wingdings</vt:lpstr>
      <vt:lpstr>Template_Internal_Course</vt:lpstr>
      <vt:lpstr>Coding Convention</vt:lpstr>
      <vt:lpstr>Introduction</vt:lpstr>
      <vt:lpstr>Benifits</vt:lpstr>
      <vt:lpstr>Some Common Standards</vt:lpstr>
      <vt:lpstr>Some Common Standards</vt:lpstr>
      <vt:lpstr>Naming</vt:lpstr>
      <vt:lpstr>Naming Conventions - Samples</vt:lpstr>
      <vt:lpstr>Comments</vt:lpstr>
      <vt:lpstr>Documentation Comments (i.e. Javadoc)</vt:lpstr>
      <vt:lpstr>Best practices</vt:lpstr>
      <vt:lpstr>Best practices – 01 Naming convention</vt:lpstr>
      <vt:lpstr>Best practices – 02 Improve readability 01</vt:lpstr>
      <vt:lpstr>Best practices – 03 Improve readability 02</vt:lpstr>
      <vt:lpstr>Best practices – 04  Improve readability 03</vt:lpstr>
      <vt:lpstr>Best practices – 05  Improve readability 04</vt:lpstr>
      <vt:lpstr>Best practices – 06 Improve readability 05</vt:lpstr>
      <vt:lpstr>Best practices – 07 Declarations</vt:lpstr>
      <vt:lpstr>Best practices – 08 Improve explicitly 01</vt:lpstr>
      <vt:lpstr>Best practices – 09 Improve explicitly 02</vt:lpstr>
      <vt:lpstr>Best practices – 10 Improve explicitly 03</vt:lpstr>
      <vt:lpstr>Best practices – 10 Improve explicitly 03</vt:lpstr>
      <vt:lpstr>Coding Convention – Refference…</vt:lpstr>
      <vt:lpstr>THANK YOU!</vt:lpstr>
    </vt:vector>
  </TitlesOfParts>
  <Company>http://ashesh.ramjeeawon.info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Programming</dc:title>
  <dc:creator>Ashesh</dc:creator>
  <cp:lastModifiedBy>Nguyen Thi Dieu (FA.HN)</cp:lastModifiedBy>
  <cp:revision>900</cp:revision>
  <dcterms:created xsi:type="dcterms:W3CDTF">2008-12-04T16:28:50Z</dcterms:created>
  <dcterms:modified xsi:type="dcterms:W3CDTF">2020-09-07T08:46:23Z</dcterms:modified>
</cp:coreProperties>
</file>