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6" r:id="rId2"/>
  </p:sldMasterIdLst>
  <p:notesMasterIdLst>
    <p:notesMasterId r:id="rId18"/>
  </p:notesMasterIdLst>
  <p:sldIdLst>
    <p:sldId id="342" r:id="rId3"/>
    <p:sldId id="303" r:id="rId4"/>
    <p:sldId id="270" r:id="rId5"/>
    <p:sldId id="284" r:id="rId6"/>
    <p:sldId id="285" r:id="rId7"/>
    <p:sldId id="293" r:id="rId8"/>
    <p:sldId id="286" r:id="rId9"/>
    <p:sldId id="287" r:id="rId10"/>
    <p:sldId id="290" r:id="rId11"/>
    <p:sldId id="343" r:id="rId12"/>
    <p:sldId id="289" r:id="rId13"/>
    <p:sldId id="345" r:id="rId14"/>
    <p:sldId id="304" r:id="rId15"/>
    <p:sldId id="344" r:id="rId16"/>
    <p:sldId id="346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A57D66-01D1-413C-8E6A-2005BAAC4833}">
          <p14:sldIdLst>
            <p14:sldId id="342"/>
            <p14:sldId id="303"/>
            <p14:sldId id="270"/>
            <p14:sldId id="284"/>
            <p14:sldId id="285"/>
            <p14:sldId id="293"/>
            <p14:sldId id="286"/>
            <p14:sldId id="287"/>
            <p14:sldId id="290"/>
            <p14:sldId id="343"/>
            <p14:sldId id="289"/>
            <p14:sldId id="345"/>
            <p14:sldId id="304"/>
            <p14:sldId id="34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6BA"/>
    <a:srgbClr val="F37022"/>
    <a:srgbClr val="7A7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86347" autoAdjust="0"/>
  </p:normalViewPr>
  <p:slideViewPr>
    <p:cSldViewPr>
      <p:cViewPr varScale="1">
        <p:scale>
          <a:sx n="132" d="100"/>
          <a:sy n="132" d="100"/>
        </p:scale>
        <p:origin x="1156" y="7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9A20-BBBE-4829-8BD4-D41C15F0697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221E-D7EE-463F-ABAC-0719D418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6A266-1017-4673-B6DA-F567DF792967}" type="slidenum">
              <a:rPr lang="en-US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60877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6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1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7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0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3221E-D7EE-463F-ABAC-0719D4189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29A0-20BE-4586-988A-8E185983DEC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A1E8-C155-4B59-8976-ACBB45ECE996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68B6-F85D-4BB1-AD45-F73D868DDF40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41" y="4299942"/>
            <a:ext cx="1212518" cy="6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060" y="2911420"/>
            <a:ext cx="9144000" cy="88446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11957" y="3753091"/>
            <a:ext cx="6120086" cy="648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2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35696" y="1206519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	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35696" y="3430659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835696" y="2318589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835696" y="1762554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835696" y="2874624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835696" y="3986693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" y="6350"/>
            <a:ext cx="9144000" cy="88446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pic>
        <p:nvPicPr>
          <p:cNvPr id="6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76" y="4581683"/>
            <a:ext cx="971600" cy="5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47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1670"/>
            <a:ext cx="9144000" cy="993775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845445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41" y="4299942"/>
            <a:ext cx="1212518" cy="6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4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504" y="987574"/>
            <a:ext cx="8784976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>
                <a:solidFill>
                  <a:srgbClr val="F3702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1491630"/>
            <a:ext cx="8902824" cy="3651870"/>
          </a:xfrm>
          <a:prstGeom prst="rect">
            <a:avLst/>
          </a:prstGeom>
        </p:spPr>
        <p:txBody>
          <a:bodyPr lIns="396000" anchor="t"/>
          <a:lstStyle>
            <a:lvl1pPr marL="285750" indent="-285750" latinLnBrk="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pic>
        <p:nvPicPr>
          <p:cNvPr id="6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95486"/>
            <a:ext cx="971600" cy="5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1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1079953"/>
            <a:ext cx="8902824" cy="3724046"/>
          </a:xfrm>
          <a:prstGeom prst="rect">
            <a:avLst/>
          </a:prstGeom>
        </p:spPr>
        <p:txBody>
          <a:bodyPr lIns="396000" anchor="t"/>
          <a:lstStyle>
            <a:lvl1pPr marL="342900" indent="-342900" latinLnBrk="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pic>
        <p:nvPicPr>
          <p:cNvPr id="6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95486"/>
            <a:ext cx="971600" cy="5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6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1670"/>
            <a:ext cx="9144000" cy="993775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845445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41" y="4299942"/>
            <a:ext cx="1212518" cy="6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7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3688" y="0"/>
            <a:ext cx="738031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 latinLnBrk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pic>
        <p:nvPicPr>
          <p:cNvPr id="6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478"/>
            <a:ext cx="1351515" cy="7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8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347" y="1743789"/>
            <a:ext cx="5865706" cy="678021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347" y="2571750"/>
            <a:ext cx="5599853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4E75-D133-48D2-8D31-90BEF7C42915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1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11050-D23C-4B95-9B41-3B62217AC6E0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7179733" cy="657013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" y="773431"/>
            <a:ext cx="8866293" cy="3866302"/>
          </a:xfrm>
        </p:spPr>
        <p:txBody>
          <a:bodyPr/>
          <a:lstStyle>
            <a:lvl1pPr marL="342900" indent="-342900"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" y="4767263"/>
            <a:ext cx="1188720" cy="273844"/>
          </a:xfrm>
        </p:spPr>
        <p:txBody>
          <a:bodyPr/>
          <a:lstStyle/>
          <a:p>
            <a:fld id="{A8B28E4C-8A1E-4424-8B43-D281F28DBA60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1" y="4767263"/>
            <a:ext cx="4665940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4612" y="4767263"/>
            <a:ext cx="2133600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9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7252-AC5F-4FE5-A108-69DCF1252A21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8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0"/>
            <a:ext cx="7247467" cy="626533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33" y="747713"/>
            <a:ext cx="4258734" cy="383275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899" y="753005"/>
            <a:ext cx="4466167" cy="3827461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8533" y="4767263"/>
            <a:ext cx="118872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6CFBA9-F8B5-412E-BD17-D97B28DB23B7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6466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B08AF7-4237-6949-8335-F63F47C2C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1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" y="19712"/>
            <a:ext cx="7086600" cy="649155"/>
          </a:xfrm>
        </p:spPr>
        <p:txBody>
          <a:bodyPr>
            <a:no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67" y="756509"/>
            <a:ext cx="4351866" cy="543749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67" y="1236330"/>
            <a:ext cx="4351866" cy="3358291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2312" y="756508"/>
            <a:ext cx="4450821" cy="543749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2312" y="1236329"/>
            <a:ext cx="4450821" cy="3358291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0227" y="4767263"/>
            <a:ext cx="118872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CF9625E-DF5B-477F-993E-420280A73400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49533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B08AF7-4237-6949-8335-F63F47C2C8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51470"/>
            <a:ext cx="6696744" cy="57606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79512" y="843558"/>
            <a:ext cx="8723312" cy="3960441"/>
          </a:xfrm>
          <a:prstGeom prst="rect">
            <a:avLst/>
          </a:prstGeom>
        </p:spPr>
        <p:txBody>
          <a:bodyPr lIns="396000" anchor="t"/>
          <a:lstStyle>
            <a:lvl1pPr marL="342900" indent="-342900" latinLnBrk="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64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41" y="4299942"/>
            <a:ext cx="1212518" cy="6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060" y="2911420"/>
            <a:ext cx="9144000" cy="88446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511957" y="3753091"/>
            <a:ext cx="6120086" cy="648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802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35696" y="1206519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	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35696" y="3430659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835696" y="2318589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835696" y="1762554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835696" y="2874624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835696" y="3986693"/>
            <a:ext cx="5544616" cy="460648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	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" y="6350"/>
            <a:ext cx="9144000" cy="88446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pic>
        <p:nvPicPr>
          <p:cNvPr id="6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76" y="4581683"/>
            <a:ext cx="971600" cy="5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0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1670"/>
            <a:ext cx="9144000" cy="993775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845445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41" y="4299942"/>
            <a:ext cx="1212518" cy="6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2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1670"/>
            <a:ext cx="9144000" cy="993775"/>
          </a:xfrm>
          <a:prstGeom prst="rect">
            <a:avLst/>
          </a:prstGeom>
          <a:solidFill>
            <a:srgbClr val="B9B4A1"/>
          </a:solidFill>
        </p:spPr>
        <p:txBody>
          <a:bodyPr anchor="ctr"/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845445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41" y="4299942"/>
            <a:ext cx="1212518" cy="6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2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3688" y="0"/>
            <a:ext cx="7380312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 latinLnBrk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pic>
        <p:nvPicPr>
          <p:cNvPr id="6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478"/>
            <a:ext cx="1351515" cy="7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3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015B-6C22-494B-9AF2-1AE7D92C2A7E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5445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Image result for fpt softwar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741" y="4299942"/>
            <a:ext cx="1212518" cy="6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51670"/>
            <a:ext cx="9144000" cy="993775"/>
          </a:xfrm>
          <a:prstGeom prst="rect">
            <a:avLst/>
          </a:prstGeom>
          <a:solidFill>
            <a:srgbClr val="B9B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202539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Coding!</a:t>
            </a:r>
            <a:endParaRPr lang="en-U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thank you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75" y="2671723"/>
            <a:ext cx="3953049" cy="207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48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290B-1DDE-40AE-9F6B-102BF87E1780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C143-D0C5-4149-9764-52419C724F58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5101-2D04-4056-8BB1-AB9B4200DBB2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1EE5-4CD7-476D-895E-F0A38896FC00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BF08-8F88-43B3-B127-02D1150FDF87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815-4A8B-4EF8-8CF2-853144875C1E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702A-C8FB-4D58-989F-4C0CE9366315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53" y="0"/>
            <a:ext cx="7172960" cy="65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653" y="786978"/>
            <a:ext cx="8778239" cy="3877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9653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F008-D100-4FD7-BCE4-BCA87C82503E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80" r:id="rId7"/>
    <p:sldLayoutId id="2147483681" r:id="rId8"/>
    <p:sldLayoutId id="2147483682" r:id="rId9"/>
    <p:sldLayoutId id="2147483685" r:id="rId10"/>
    <p:sldLayoutId id="2147483686" r:id="rId11"/>
    <p:sldLayoutId id="214748368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600200"/>
            <a:ext cx="5135439" cy="1102519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300" dirty="0" smtClean="0"/>
              <a:t>Common Defects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156791" y="4731989"/>
            <a:ext cx="1188720" cy="365125"/>
          </a:xfrm>
        </p:spPr>
        <p:txBody>
          <a:bodyPr/>
          <a:lstStyle/>
          <a:p>
            <a:fld id="{D7EA394C-DC65-4547-910C-E42D078863C5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835696" y="4731990"/>
            <a:ext cx="4684642" cy="358424"/>
          </a:xfrm>
        </p:spPr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80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100" dirty="0"/>
              <a:t>Common </a:t>
            </a:r>
            <a:r>
              <a:rPr lang="en-US" altLang="en-US" sz="3100"/>
              <a:t>Defects</a:t>
            </a:r>
            <a:r>
              <a:rPr lang="en-US" sz="3100"/>
              <a:t> </a:t>
            </a:r>
            <a:r>
              <a:rPr lang="en-US" sz="3100" smtClean="0"/>
              <a:t>07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000" smtClean="0">
                <a:solidFill>
                  <a:srgbClr val="1706BA"/>
                </a:solidFill>
              </a:rPr>
              <a:t>Memory </a:t>
            </a:r>
            <a:r>
              <a:rPr lang="en-US" sz="2000" dirty="0">
                <a:solidFill>
                  <a:srgbClr val="1706BA"/>
                </a:solidFill>
              </a:rPr>
              <a:t>waste </a:t>
            </a:r>
            <a:r>
              <a:rPr lang="en-US" sz="2000" dirty="0" smtClean="0">
                <a:solidFill>
                  <a:srgbClr val="1706BA"/>
                </a:solidFill>
              </a:rPr>
              <a:t>01 (</a:t>
            </a:r>
            <a:r>
              <a:rPr lang="en-US" sz="2000" dirty="0" err="1" smtClean="0">
                <a:solidFill>
                  <a:srgbClr val="1706BA"/>
                </a:solidFill>
              </a:rPr>
              <a:t>Cont</a:t>
            </a:r>
            <a:r>
              <a:rPr lang="en-US" sz="2000" dirty="0" smtClean="0">
                <a:solidFill>
                  <a:srgbClr val="1706BA"/>
                </a:solidFill>
              </a:rPr>
              <a:t>)</a:t>
            </a:r>
            <a:endParaRPr lang="en-US" sz="2800" dirty="0">
              <a:solidFill>
                <a:srgbClr val="1706BA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Preventive </a:t>
            </a:r>
            <a:r>
              <a:rPr lang="en-US" altLang="en-US" b="1" smtClean="0"/>
              <a:t>: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5861"/>
            <a:ext cx="7272808" cy="33616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19672" y="3939902"/>
            <a:ext cx="1008112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1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7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Common </a:t>
            </a:r>
            <a:r>
              <a:rPr lang="en-US" altLang="en-US" sz="2800"/>
              <a:t>Defects</a:t>
            </a:r>
            <a:r>
              <a:rPr lang="en-US" sz="2800" smtClean="0"/>
              <a:t> </a:t>
            </a:r>
            <a:r>
              <a:rPr lang="en-US" sz="2800" smtClean="0"/>
              <a:t>08</a:t>
            </a:r>
            <a:br>
              <a:rPr lang="en-US" sz="2800" smtClean="0"/>
            </a:br>
            <a:r>
              <a:rPr lang="en-US" sz="1800" smtClean="0">
                <a:solidFill>
                  <a:srgbClr val="1706BA"/>
                </a:solidFill>
              </a:rPr>
              <a:t>Memory </a:t>
            </a:r>
            <a:r>
              <a:rPr lang="en-US" sz="1800" dirty="0" smtClean="0">
                <a:solidFill>
                  <a:srgbClr val="1706BA"/>
                </a:solidFill>
              </a:rPr>
              <a:t>waste 02</a:t>
            </a:r>
            <a:endParaRPr lang="en-US" sz="28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u="sng" dirty="0"/>
              <a:t>Issue</a:t>
            </a:r>
            <a:r>
              <a:rPr lang="en-US" altLang="en-US" sz="2200" b="1" dirty="0"/>
              <a:t>: </a:t>
            </a:r>
            <a:r>
              <a:rPr lang="en-US" altLang="en-US" sz="2200" dirty="0"/>
              <a:t>Memory saving errors adversely affect system </a:t>
            </a:r>
            <a:r>
              <a:rPr lang="en-US" altLang="en-US" sz="2200" dirty="0" smtClean="0"/>
              <a:t>performance</a:t>
            </a:r>
          </a:p>
          <a:p>
            <a:pPr algn="just"/>
            <a:endParaRPr lang="en-US" altLang="en-US" sz="2200" dirty="0" smtClean="0"/>
          </a:p>
          <a:p>
            <a:pPr algn="just"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u="sng" dirty="0" smtClean="0"/>
              <a:t>Preventive: </a:t>
            </a:r>
          </a:p>
          <a:p>
            <a:pPr lvl="1"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File operations: file read operations must be restricted to a minimum</a:t>
            </a:r>
          </a:p>
          <a:p>
            <a:pPr lvl="1" algn="just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Clear content of big structure after use: always clear() the content of Collection/Map objects after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pPr lvl="1" algn="just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economical when creating new objects 	</a:t>
            </a:r>
          </a:p>
          <a:p>
            <a:pPr algn="just"/>
            <a:endParaRPr lang="en-US" altLang="en-US" sz="2200" dirty="0"/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11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Common </a:t>
            </a:r>
            <a:r>
              <a:rPr lang="en-US" altLang="en-US" sz="2400"/>
              <a:t>Defects </a:t>
            </a:r>
            <a:r>
              <a:rPr lang="en-US" altLang="en-US" sz="2400" smtClean="0"/>
              <a:t>09</a:t>
            </a:r>
            <a:br>
              <a:rPr lang="en-US" altLang="en-US" sz="2400" smtClean="0"/>
            </a:br>
            <a:r>
              <a:rPr lang="en-US" altLang="en-US" sz="1800" smtClean="0">
                <a:solidFill>
                  <a:srgbClr val="1706BA"/>
                </a:solidFill>
              </a:rPr>
              <a:t>Code </a:t>
            </a:r>
            <a:r>
              <a:rPr lang="en-US" altLang="en-US" sz="1800" dirty="0">
                <a:solidFill>
                  <a:srgbClr val="1706BA"/>
                </a:solidFill>
              </a:rPr>
              <a:t>confused</a:t>
            </a:r>
            <a:endParaRPr lang="en-US" sz="24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/>
              <a:t>Issue</a:t>
            </a:r>
            <a:r>
              <a:rPr lang="en-US" altLang="en-US" sz="2000" b="1" dirty="0"/>
              <a:t>: </a:t>
            </a:r>
            <a:r>
              <a:rPr lang="en-US" altLang="en-US" sz="2000" dirty="0" smtClean="0"/>
              <a:t>Codes are confused</a:t>
            </a:r>
          </a:p>
          <a:p>
            <a:pPr marL="457200" lvl="1" indent="0">
              <a:buNone/>
            </a:pP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(a == b &amp;&amp; c == d) </a:t>
            </a:r>
            <a:r>
              <a:rPr lang="en-US" alt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….</a:t>
            </a:r>
            <a:endParaRPr lang="en-US" altLang="en-US" sz="1800" dirty="0" smtClean="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}</a:t>
            </a:r>
            <a:endParaRPr lang="en-US" altLang="en-US" sz="1800" dirty="0" smtClean="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  <a:endParaRPr lang="en-US" altLang="en-US" sz="1800" dirty="0" smtClean="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(condition) 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		….;</a:t>
            </a:r>
            <a:endParaRPr lang="en-US" altLang="en-US" sz="1800" dirty="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endParaRPr lang="en-US" altLang="en-US" sz="2000" dirty="0" smtClean="0">
              <a:latin typeface="+mn-lt"/>
            </a:endParaRPr>
          </a:p>
          <a:p>
            <a:pPr marL="0" indent="0">
              <a:buNone/>
            </a:pPr>
            <a:endParaRPr lang="en-US" altLang="en-US" sz="26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4678363" y="752475"/>
            <a:ext cx="4465637" cy="3827463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/>
              <a:t>Preventive</a:t>
            </a:r>
            <a:r>
              <a:rPr lang="en-US" altLang="en-US" sz="2000" b="1"/>
              <a:t>: </a:t>
            </a:r>
            <a:r>
              <a:rPr lang="en-US" altLang="en-US" sz="2000"/>
              <a:t>use parenthese (), {}</a:t>
            </a:r>
          </a:p>
          <a:p>
            <a:pPr marL="457200" lvl="1" indent="0">
              <a:buNone/>
            </a:pP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sz="1800">
                <a:solidFill>
                  <a:srgbClr val="1706BA"/>
                </a:solidFill>
                <a:latin typeface="Consolas" panose="020B0609020204030204" pitchFamily="49" charset="0"/>
              </a:rPr>
              <a:t>((a == b) &amp;&amp; (c == d)) {</a:t>
            </a:r>
          </a:p>
          <a:p>
            <a:pPr marL="457200" lvl="1" indent="0">
              <a:buNone/>
            </a:pP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	….</a:t>
            </a:r>
            <a:endParaRPr lang="en-US" altLang="en-US" sz="180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}</a:t>
            </a:r>
            <a:endParaRPr lang="en-US" altLang="en-US" sz="180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80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sz="1800">
                <a:solidFill>
                  <a:srgbClr val="1706BA"/>
                </a:solidFill>
                <a:latin typeface="Consolas" panose="020B0609020204030204" pitchFamily="49" charset="0"/>
              </a:rPr>
              <a:t>(condition) {</a:t>
            </a:r>
          </a:p>
          <a:p>
            <a:pPr marL="0" indent="0">
              <a:buNone/>
            </a:pP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		….;</a:t>
            </a:r>
            <a:endParaRPr lang="en-US" altLang="en-US" sz="180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}</a:t>
            </a:r>
            <a:endParaRPr lang="en-US" altLang="en-US" sz="180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endParaRPr lang="en-US" altLang="en-US" sz="2000">
              <a:latin typeface="Consolas" panose="020B0609020204030204" pitchFamily="49" charset="0"/>
            </a:endParaRPr>
          </a:p>
        </p:txBody>
      </p:sp>
      <p:sp>
        <p:nvSpPr>
          <p:cNvPr id="7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1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Common </a:t>
            </a:r>
            <a:r>
              <a:rPr lang="en-US" altLang="en-US" sz="2800" smtClean="0"/>
              <a:t>Defects </a:t>
            </a:r>
            <a:r>
              <a:rPr lang="en-US" altLang="en-US" sz="2800" smtClean="0"/>
              <a:t>10</a:t>
            </a:r>
            <a:br>
              <a:rPr lang="en-US" altLang="en-US" sz="2800" smtClean="0"/>
            </a:br>
            <a:r>
              <a:rPr lang="en-US" altLang="en-US" sz="1800" smtClean="0">
                <a:solidFill>
                  <a:srgbClr val="1706BA"/>
                </a:solidFill>
              </a:rPr>
              <a:t>Errors </a:t>
            </a:r>
            <a:r>
              <a:rPr lang="en-US" altLang="en-US" sz="1800" dirty="0">
                <a:solidFill>
                  <a:srgbClr val="1706BA"/>
                </a:solidFill>
              </a:rPr>
              <a:t>by using </a:t>
            </a:r>
            <a:r>
              <a:rPr lang="en-US" altLang="en-US" sz="1800" dirty="0" smtClean="0">
                <a:solidFill>
                  <a:srgbClr val="1706BA"/>
                </a:solidFill>
              </a:rPr>
              <a:t>Try/Catch</a:t>
            </a:r>
            <a:endParaRPr lang="en-US" sz="18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smtClean="0"/>
              <a:t>Issues</a:t>
            </a:r>
            <a:r>
              <a:rPr lang="en-US" altLang="en-US" sz="2000" b="1" smtClean="0"/>
              <a:t>: </a:t>
            </a:r>
            <a:r>
              <a:rPr lang="en-US" altLang="en-US" sz="2000" dirty="0" smtClean="0"/>
              <a:t>Errors </a:t>
            </a:r>
            <a:r>
              <a:rPr lang="en-US" altLang="en-US" sz="2000" dirty="0"/>
              <a:t>by using </a:t>
            </a:r>
            <a:r>
              <a:rPr lang="en-US" altLang="en-US" sz="2000" dirty="0" smtClean="0"/>
              <a:t>Try/Catch</a:t>
            </a:r>
            <a:endParaRPr lang="en-US" altLang="en-US" sz="20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en-US" dirty="0" smtClean="0"/>
              <a:t>- </a:t>
            </a:r>
            <a:r>
              <a:rPr lang="en-US" altLang="en-US" dirty="0"/>
              <a:t>Not delete </a:t>
            </a:r>
            <a:r>
              <a:rPr lang="en-US" altLang="en-US" dirty="0" err="1"/>
              <a:t>System.out.print</a:t>
            </a:r>
            <a:r>
              <a:rPr lang="en-US" altLang="en-US" dirty="0"/>
              <a:t> in block try/catch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en-US" dirty="0"/>
              <a:t>- Use try/catch in statement for/while 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en-US" dirty="0" smtClean="0"/>
              <a:t>- Use try/catch </a:t>
            </a:r>
            <a:r>
              <a:rPr lang="en-US" altLang="en-US" smtClean="0"/>
              <a:t>too </a:t>
            </a:r>
            <a:r>
              <a:rPr lang="en-US" altLang="en-US" smtClean="0"/>
              <a:t>much</a:t>
            </a:r>
            <a:endParaRPr lang="en-US" altLang="en-US" dirty="0" smtClean="0"/>
          </a:p>
          <a:p>
            <a:pPr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u="sng" dirty="0" smtClean="0"/>
              <a:t>Preventive</a:t>
            </a:r>
            <a:r>
              <a:rPr lang="en-US" altLang="en-US" sz="2200" b="1" dirty="0" smtClean="0"/>
              <a:t>  :</a:t>
            </a:r>
            <a:endParaRPr lang="en-US" altLang="en-US" sz="22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must be deleted in block try/catch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Not use in statement for/while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use try/catch too much, should break to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Common </a:t>
            </a:r>
            <a:r>
              <a:rPr lang="en-US" altLang="en-US" sz="2800" smtClean="0"/>
              <a:t>Defects </a:t>
            </a:r>
            <a:r>
              <a:rPr lang="en-US" altLang="en-US" sz="2800" smtClean="0"/>
              <a:t>10</a:t>
            </a:r>
            <a:br>
              <a:rPr lang="en-US" altLang="en-US" sz="2800" smtClean="0"/>
            </a:br>
            <a:r>
              <a:rPr lang="en-US" altLang="en-US" sz="1800" smtClean="0">
                <a:solidFill>
                  <a:srgbClr val="1706BA"/>
                </a:solidFill>
              </a:rPr>
              <a:t>Errors </a:t>
            </a:r>
            <a:r>
              <a:rPr lang="en-US" altLang="en-US" sz="1800" dirty="0">
                <a:solidFill>
                  <a:srgbClr val="1706BA"/>
                </a:solidFill>
              </a:rPr>
              <a:t>by using Try/Catch</a:t>
            </a:r>
            <a:endParaRPr lang="en-US" sz="18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use try ... catch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altLang="en-US" sz="1600" smtClean="0">
                <a:solidFill>
                  <a:srgbClr val="C00000"/>
                </a:solidFill>
              </a:rPr>
              <a:t>// </a:t>
            </a:r>
            <a:r>
              <a:rPr lang="en-US" altLang="en-US" sz="1600" dirty="0" smtClean="0">
                <a:solidFill>
                  <a:srgbClr val="C00000"/>
                </a:solidFill>
              </a:rPr>
              <a:t>Wrong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mtClean="0"/>
              <a:t>Prefer: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4048" y="1347614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14300"/>
            <a:r>
              <a:rPr lang="en-US" altLang="en-US" sz="1600">
                <a:solidFill>
                  <a:srgbClr val="1706BA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1600" smtClean="0">
                <a:solidFill>
                  <a:srgbClr val="1706BA"/>
                </a:solidFill>
                <a:latin typeface="Consolas" panose="020B0609020204030204" pitchFamily="49" charset="0"/>
              </a:rPr>
              <a:t>ry </a:t>
            </a:r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{</a:t>
            </a:r>
          </a:p>
          <a:p>
            <a:pPr indent="-114300"/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 …</a:t>
            </a:r>
          </a:p>
          <a:p>
            <a:pPr indent="-114300"/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} catch </a:t>
            </a:r>
            <a:r>
              <a:rPr lang="en-US" alt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{</a:t>
            </a:r>
          </a:p>
          <a:p>
            <a:pPr indent="-114300"/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 …</a:t>
            </a:r>
          </a:p>
          <a:p>
            <a:pPr indent="-114300"/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} catch() {</a:t>
            </a:r>
          </a:p>
          <a:p>
            <a:pPr indent="-114300"/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1706BA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563638"/>
            <a:ext cx="3312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14300"/>
            <a:r>
              <a:rPr lang="en-US" alt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1600" smtClean="0">
                <a:solidFill>
                  <a:srgbClr val="1706BA"/>
                </a:solidFill>
                <a:latin typeface="Consolas" panose="020B0609020204030204" pitchFamily="49" charset="0"/>
              </a:rPr>
              <a:t>ry </a:t>
            </a:r>
            <a:r>
              <a:rPr lang="en-US" alt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{</a:t>
            </a:r>
          </a:p>
          <a:p>
            <a:pPr indent="-114300"/>
            <a:r>
              <a:rPr lang="en-US" altLang="en-US" sz="1600">
                <a:solidFill>
                  <a:srgbClr val="1706BA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smtClean="0">
                <a:solidFill>
                  <a:srgbClr val="1706BA"/>
                </a:solidFill>
                <a:latin typeface="Consolas" panose="020B0609020204030204" pitchFamily="49" charset="0"/>
              </a:rPr>
              <a:t>try </a:t>
            </a:r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{</a:t>
            </a:r>
          </a:p>
          <a:p>
            <a:pPr indent="-114300"/>
            <a:r>
              <a:rPr lang="en-US" alt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      …</a:t>
            </a:r>
            <a:endParaRPr lang="en-US" altLang="en-US" sz="1600" dirty="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indent="-114300"/>
            <a:r>
              <a:rPr lang="en-US" alt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       } </a:t>
            </a:r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catch() {</a:t>
            </a:r>
          </a:p>
          <a:p>
            <a:pPr indent="-114300"/>
            <a:r>
              <a:rPr lang="en-US" alt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      …</a:t>
            </a:r>
          </a:p>
          <a:p>
            <a:pPr indent="-114300"/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	     } </a:t>
            </a:r>
          </a:p>
          <a:p>
            <a:pPr indent="-114300"/>
            <a:r>
              <a:rPr lang="en-US" altLang="en-US" sz="1600" smtClean="0">
                <a:solidFill>
                  <a:srgbClr val="1706BA"/>
                </a:solidFill>
                <a:latin typeface="Consolas" panose="020B0609020204030204" pitchFamily="49" charset="0"/>
              </a:rPr>
              <a:t>} catch </a:t>
            </a:r>
            <a:r>
              <a:rPr lang="en-US" alt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{</a:t>
            </a:r>
          </a:p>
          <a:p>
            <a:pPr indent="-114300"/>
            <a:r>
              <a:rPr lang="en-US" alt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1706B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YOU!</a:t>
            </a:r>
            <a:endParaRPr lang="en-US" sz="44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66D8D-E361-4683-9C65-4181F1FE85B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Common Defects - Introduction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algn="just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Every software developer deals with defects. The really tough defects are the ones not detected by the compiler. </a:t>
            </a:r>
          </a:p>
          <a:p>
            <a:pPr marL="400050" algn="just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Nasty defects manifest themselves only when executed at runtime.</a:t>
            </a:r>
          </a:p>
          <a:p>
            <a:pPr marL="400050" algn="just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topic is list of the top common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defects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algn="just"/>
            <a:r>
              <a:rPr lang="en-US" altLang="en-US" sz="1600"/>
              <a:t>Hard </a:t>
            </a:r>
            <a:r>
              <a:rPr lang="en-US" altLang="en-US" sz="1600"/>
              <a:t>code </a:t>
            </a:r>
            <a:r>
              <a:rPr lang="en-US" altLang="en-US" sz="1600" smtClean="0"/>
              <a:t>constants</a:t>
            </a:r>
          </a:p>
          <a:p>
            <a:pPr marL="800100" lvl="1" algn="just"/>
            <a:r>
              <a:rPr lang="en-US" sz="1600"/>
              <a:t>Errors </a:t>
            </a:r>
            <a:r>
              <a:rPr lang="en-US" sz="1600"/>
              <a:t>with </a:t>
            </a:r>
            <a:r>
              <a:rPr lang="en-US" sz="1600" smtClean="0"/>
              <a:t>string</a:t>
            </a:r>
          </a:p>
          <a:p>
            <a:pPr marL="800100" lvl="1" algn="just"/>
            <a:r>
              <a:rPr lang="en-US" sz="1600" smtClean="0"/>
              <a:t>NullPointerException</a:t>
            </a:r>
          </a:p>
          <a:p>
            <a:pPr marL="800100" lvl="1" algn="just"/>
            <a:r>
              <a:rPr lang="en-US" sz="1600"/>
              <a:t>Create objects </a:t>
            </a:r>
            <a:r>
              <a:rPr lang="en-US" sz="1600"/>
              <a:t>in </a:t>
            </a:r>
            <a:r>
              <a:rPr lang="en-US" sz="1600" smtClean="0"/>
              <a:t>Loop</a:t>
            </a:r>
          </a:p>
          <a:p>
            <a:pPr marL="800100" lvl="1" algn="just"/>
            <a:r>
              <a:rPr lang="en-US" sz="1600"/>
              <a:t>Code </a:t>
            </a:r>
            <a:r>
              <a:rPr lang="en-US" sz="1600"/>
              <a:t>redundant </a:t>
            </a:r>
            <a:endParaRPr lang="en-US" sz="1600" smtClean="0"/>
          </a:p>
          <a:p>
            <a:pPr marL="800100" lvl="1" algn="just"/>
            <a:r>
              <a:rPr lang="en-US" sz="1600"/>
              <a:t>Memory </a:t>
            </a:r>
            <a:r>
              <a:rPr lang="en-US" sz="1600"/>
              <a:t>waste </a:t>
            </a:r>
            <a:endParaRPr lang="en-US" sz="1600" smtClean="0"/>
          </a:p>
          <a:p>
            <a:pPr marL="800100" lvl="1" algn="just"/>
            <a:r>
              <a:rPr lang="en-GB" sz="1600" smtClean="0">
                <a:solidFill>
                  <a:schemeClr val="tx1"/>
                </a:solidFill>
              </a:rPr>
              <a:t>Code confused</a:t>
            </a:r>
          </a:p>
          <a:p>
            <a:pPr marL="800100" lvl="1" algn="just"/>
            <a:r>
              <a:rPr lang="en-US" sz="1600"/>
              <a:t>Errors by </a:t>
            </a:r>
            <a:r>
              <a:rPr lang="en-US" sz="1600"/>
              <a:t>using </a:t>
            </a:r>
            <a:r>
              <a:rPr lang="en-US" sz="1600" smtClean="0"/>
              <a:t>try/catch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2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Common </a:t>
            </a:r>
            <a:r>
              <a:rPr lang="en-US" altLang="en-US" sz="2800" smtClean="0"/>
              <a:t>Defect </a:t>
            </a:r>
            <a:r>
              <a:rPr lang="en-US" altLang="en-US" sz="2800" smtClean="0"/>
              <a:t>01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000" smtClean="0">
                <a:solidFill>
                  <a:srgbClr val="1706BA"/>
                </a:solidFill>
              </a:rPr>
              <a:t>Hard </a:t>
            </a:r>
            <a:r>
              <a:rPr lang="en-US" altLang="en-US" sz="2000" dirty="0">
                <a:solidFill>
                  <a:srgbClr val="1706BA"/>
                </a:solidFill>
              </a:rPr>
              <a:t>code constants</a:t>
            </a:r>
            <a:endParaRPr lang="en-US" sz="20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spcBef>
                <a:spcPts val="600"/>
              </a:spcBef>
            </a:pPr>
            <a:r>
              <a:rPr lang="en-US" altLang="en-US" sz="2000" b="1" u="sng" dirty="0"/>
              <a:t>Issue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: with </a:t>
            </a:r>
            <a:r>
              <a:rPr lang="en-US" altLang="en-US" sz="2000" dirty="0"/>
              <a:t>giving a fixed value in codes, for example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1706BA"/>
                </a:solidFill>
              </a:rPr>
              <a:t>dgrView.PageSize</a:t>
            </a:r>
            <a:r>
              <a:rPr lang="en-US" altLang="en-US" sz="2000" dirty="0">
                <a:solidFill>
                  <a:srgbClr val="1706BA"/>
                </a:solidFill>
              </a:rPr>
              <a:t> = 10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1706BA"/>
                </a:solidFill>
              </a:rPr>
              <a:t>strErr</a:t>
            </a:r>
            <a:r>
              <a:rPr lang="en-US" altLang="en-US" sz="2000" dirty="0">
                <a:solidFill>
                  <a:srgbClr val="1706BA"/>
                </a:solidFill>
              </a:rPr>
              <a:t> = "Error message </a:t>
            </a:r>
            <a:r>
              <a:rPr lang="en-US" altLang="en-US" sz="2000">
                <a:solidFill>
                  <a:srgbClr val="1706BA"/>
                </a:solidFill>
              </a:rPr>
              <a:t>here</a:t>
            </a:r>
            <a:r>
              <a:rPr lang="en-US" altLang="en-US" sz="2000" smtClean="0">
                <a:solidFill>
                  <a:srgbClr val="1706BA"/>
                </a:solidFill>
              </a:rPr>
              <a:t>";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FF0000"/>
                </a:solidFill>
              </a:rPr>
              <a:t>	The </a:t>
            </a:r>
            <a:r>
              <a:rPr lang="en-US" altLang="en-US" sz="2000" dirty="0">
                <a:solidFill>
                  <a:srgbClr val="FF0000"/>
                </a:solidFill>
              </a:rPr>
              <a:t>problem occurs when you should change these values multiple </a:t>
            </a:r>
            <a:r>
              <a:rPr lang="en-US" altLang="en-US" sz="2000" smtClean="0">
                <a:solidFill>
                  <a:srgbClr val="FF0000"/>
                </a:solidFill>
              </a:rPr>
              <a:t>times</a:t>
            </a:r>
            <a:r>
              <a:rPr lang="en-US" altLang="en-US" sz="2000" smtClean="0">
                <a:solidFill>
                  <a:srgbClr val="FF0000"/>
                </a:solidFill>
              </a:rPr>
              <a:t>!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marL="366713" lvl="1" indent="-31750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u="sng" dirty="0">
              <a:solidFill>
                <a:srgbClr val="FF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altLang="en-US" sz="2000" b="1" u="sng" dirty="0"/>
              <a:t>Preventive</a:t>
            </a:r>
            <a:r>
              <a:rPr lang="en-US" altLang="en-US" sz="2000" dirty="0" smtClean="0"/>
              <a:t>: </a:t>
            </a:r>
            <a:r>
              <a:rPr lang="en-US" altLang="en-US" sz="2000" dirty="0"/>
              <a:t>d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efine </a:t>
            </a:r>
            <a:r>
              <a:rPr lang="en-US" altLang="en-US" sz="2000" dirty="0"/>
              <a:t>constants in the common constant </a:t>
            </a:r>
            <a:r>
              <a:rPr lang="en-US" altLang="en-US" sz="2000" dirty="0" smtClean="0"/>
              <a:t>module </a:t>
            </a:r>
            <a:r>
              <a:rPr lang="en-US" altLang="en-US" sz="2000" dirty="0"/>
              <a:t>or in a configure files</a:t>
            </a:r>
            <a:endParaRPr lang="en-US" altLang="en-US" dirty="0"/>
          </a:p>
          <a:p>
            <a:pPr marL="366713" lvl="1" indent="-31750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5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100" dirty="0"/>
              <a:t>Common </a:t>
            </a:r>
            <a:r>
              <a:rPr lang="en-US" altLang="en-US" sz="3100"/>
              <a:t>Defects </a:t>
            </a:r>
            <a:r>
              <a:rPr lang="en-US" altLang="en-US" sz="3100" smtClean="0"/>
              <a:t>02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200" smtClean="0">
                <a:solidFill>
                  <a:srgbClr val="1706BA"/>
                </a:solidFill>
              </a:rPr>
              <a:t>Errors </a:t>
            </a:r>
            <a:r>
              <a:rPr lang="en-US" altLang="en-US" sz="2200" dirty="0">
                <a:solidFill>
                  <a:srgbClr val="1706BA"/>
                </a:solidFill>
              </a:rPr>
              <a:t>with string</a:t>
            </a:r>
            <a:endParaRPr lang="en-US" sz="28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u="sng" smtClean="0"/>
              <a:t>Issue</a:t>
            </a:r>
            <a:r>
              <a:rPr lang="en-US" altLang="en-US" sz="2200" b="1" smtClean="0"/>
              <a:t>:</a:t>
            </a:r>
            <a:r>
              <a:rPr lang="en-US" altLang="en-US" sz="2200" smtClean="0"/>
              <a:t> </a:t>
            </a:r>
            <a:r>
              <a:rPr lang="en-US" altLang="en-US" sz="2200" dirty="0"/>
              <a:t>Use string concatenated in loop</a:t>
            </a:r>
            <a:r>
              <a:rPr lang="en-US" altLang="en-US" sz="2200" dirty="0" smtClean="0"/>
              <a:t>: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2000" dirty="0" err="1">
                <a:solidFill>
                  <a:srgbClr val="1706BA"/>
                </a:solidFill>
                <a:latin typeface="Consolas" panose="020B0609020204030204" pitchFamily="49" charset="0"/>
              </a:rPr>
              <a:t>stNumber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 = "";  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1706BA"/>
                </a:solidFill>
                <a:latin typeface="Consolas" panose="020B0609020204030204" pitchFamily="49" charset="0"/>
              </a:rPr>
              <a:t>for(i=0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dirty="0" err="1">
                <a:solidFill>
                  <a:srgbClr val="1706BA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&lt;100; </a:t>
            </a:r>
            <a:r>
              <a:rPr lang="en-US" altLang="en-US" sz="2000" dirty="0" err="1">
                <a:solidFill>
                  <a:srgbClr val="1706BA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++){  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	 </a:t>
            </a:r>
            <a:r>
              <a:rPr lang="en-US" altLang="en-US" sz="2000" dirty="0" err="1">
                <a:solidFill>
                  <a:srgbClr val="1706BA"/>
                </a:solidFill>
                <a:latin typeface="Consolas" panose="020B0609020204030204" pitchFamily="49" charset="0"/>
              </a:rPr>
              <a:t>stNumber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rgbClr val="1706BA"/>
                </a:solidFill>
                <a:latin typeface="Consolas" panose="020B0609020204030204" pitchFamily="49" charset="0"/>
              </a:rPr>
              <a:t>stNumber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000" dirty="0" err="1">
                <a:solidFill>
                  <a:srgbClr val="1706BA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; 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1706BA"/>
                </a:solidFill>
                <a:latin typeface="Consolas" panose="020B0609020204030204" pitchFamily="49" charset="0"/>
              </a:rPr>
              <a:t>}</a:t>
            </a:r>
            <a:endParaRPr lang="en-US" altLang="en-US" sz="2200" i="1" dirty="0">
              <a:solidFill>
                <a:srgbClr val="1706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u="sng" dirty="0"/>
              <a:t>Cause</a:t>
            </a:r>
            <a:r>
              <a:rPr lang="en-US" altLang="en-US" sz="2200" b="1" dirty="0"/>
              <a:t>: </a:t>
            </a:r>
            <a:r>
              <a:rPr lang="en-US" altLang="en-US" sz="2200" dirty="0"/>
              <a:t>Don’t understand String </a:t>
            </a:r>
            <a:r>
              <a:rPr lang="en-US" sz="2200" dirty="0"/>
              <a:t>characteristic </a:t>
            </a:r>
            <a:r>
              <a:rPr lang="en-US" altLang="en-US" sz="2200" dirty="0"/>
              <a:t>in Java. 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en-US" sz="2200" dirty="0"/>
          </a:p>
          <a:p>
            <a:pPr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u="sng" dirty="0"/>
              <a:t>Preventive</a:t>
            </a:r>
            <a:r>
              <a:rPr lang="en-US" altLang="en-US" sz="2200" b="1" dirty="0"/>
              <a:t>:</a:t>
            </a:r>
            <a:r>
              <a:rPr lang="en-US" altLang="en-US" sz="2200" dirty="0"/>
              <a:t> Use </a:t>
            </a:r>
            <a:r>
              <a:rPr lang="en-US" altLang="en-US" sz="2200" err="1"/>
              <a:t>StringBuffer</a:t>
            </a:r>
            <a:r>
              <a:rPr lang="en-US" altLang="en-US" sz="2200"/>
              <a:t> </a:t>
            </a:r>
            <a:r>
              <a:rPr lang="en-US" altLang="en-US" sz="2200" smtClean="0"/>
              <a:t>instead</a:t>
            </a:r>
            <a:endParaRPr lang="en-US" altLang="en-US" sz="2200" dirty="0"/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Common </a:t>
            </a:r>
            <a:r>
              <a:rPr lang="en-US" altLang="en-US" sz="2800" smtClean="0"/>
              <a:t>Defects </a:t>
            </a:r>
            <a:r>
              <a:rPr lang="en-US" altLang="en-US" sz="2800" smtClean="0"/>
              <a:t>03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sz="2200" smtClean="0">
                <a:solidFill>
                  <a:srgbClr val="1706BA"/>
                </a:solidFill>
              </a:rPr>
              <a:t>NullPointerException 01</a:t>
            </a:r>
            <a:endParaRPr lang="en-US" sz="28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19" y="773430"/>
            <a:ext cx="8866293" cy="4030315"/>
          </a:xfrm>
        </p:spPr>
        <p:txBody>
          <a:bodyPr/>
          <a:lstStyle/>
          <a:p>
            <a:pPr algn="just">
              <a:buSzPct val="70000"/>
              <a:buFont typeface="Wingdings" panose="05000000000000000000" pitchFamily="2" charset="2"/>
              <a:buChar char="q"/>
            </a:pPr>
            <a:r>
              <a:rPr lang="en-US" altLang="en-US" sz="2200" b="1" u="sng" dirty="0" smtClean="0"/>
              <a:t>Issue:</a:t>
            </a:r>
            <a:r>
              <a:rPr lang="en-US" altLang="en-US" sz="2200" dirty="0" smtClean="0"/>
              <a:t> </a:t>
            </a:r>
            <a:r>
              <a:rPr lang="en-US" sz="2200" dirty="0" err="1"/>
              <a:t>FindBug</a:t>
            </a:r>
            <a:r>
              <a:rPr lang="en-US" sz="2200" dirty="0"/>
              <a:t> examines the code for the statement that will surely cause the </a:t>
            </a:r>
            <a:r>
              <a:rPr lang="en-US" sz="2200" dirty="0" err="1"/>
              <a:t>NullPointerException</a:t>
            </a:r>
            <a:r>
              <a:rPr lang="en-US" sz="2200" dirty="0"/>
              <a:t>.</a:t>
            </a:r>
            <a:endParaRPr lang="en-US" altLang="en-US" sz="2200" dirty="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stAction</a:t>
            </a:r>
            <a:r>
              <a:rPr 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request.getAttribute</a:t>
            </a:r>
            <a:r>
              <a:rPr 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stAction</a:t>
            </a:r>
            <a:r>
              <a:rPr 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").</a:t>
            </a:r>
            <a:r>
              <a:rPr lang="en-US" sz="1800" err="1" smtClean="0">
                <a:solidFill>
                  <a:srgbClr val="1706BA"/>
                </a:solidFill>
                <a:latin typeface="Consolas" panose="020B0609020204030204" pitchFamily="49" charset="0"/>
              </a:rPr>
              <a:t>toString</a:t>
            </a:r>
            <a:r>
              <a:rPr 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FF0000"/>
                </a:solidFill>
              </a:rPr>
              <a:t>C</a:t>
            </a:r>
            <a:r>
              <a:rPr lang="en-US" sz="2000" smtClean="0">
                <a:solidFill>
                  <a:srgbClr val="FF0000"/>
                </a:solidFill>
              </a:rPr>
              <a:t>ode </a:t>
            </a:r>
            <a:r>
              <a:rPr lang="en-US" sz="2000" dirty="0">
                <a:solidFill>
                  <a:srgbClr val="FF0000"/>
                </a:solidFill>
              </a:rPr>
              <a:t>execution will cause the </a:t>
            </a:r>
            <a:r>
              <a:rPr lang="en-US" sz="2000" dirty="0" err="1" smtClean="0">
                <a:solidFill>
                  <a:srgbClr val="FF0000"/>
                </a:solidFill>
              </a:rPr>
              <a:t>NullPointerException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2000" dirty="0"/>
          </a:p>
          <a:p>
            <a:pPr algn="just"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 smtClean="0"/>
              <a:t>Cause</a:t>
            </a:r>
            <a:r>
              <a:rPr lang="en-US" altLang="en-US" sz="2000" dirty="0"/>
              <a:t>: the developer does not check null or think about null object before accessing object's </a:t>
            </a:r>
            <a:r>
              <a:rPr lang="en-US" altLang="en-US" sz="2000" dirty="0" smtClean="0"/>
              <a:t>value</a:t>
            </a:r>
            <a:r>
              <a:rPr lang="en-US" altLang="en-US" sz="2000" smtClean="0"/>
              <a:t>. </a:t>
            </a:r>
            <a:endParaRPr lang="en-US" altLang="en-US" sz="2000" dirty="0"/>
          </a:p>
          <a:p>
            <a:pPr algn="just"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/>
              <a:t>Preventive</a:t>
            </a:r>
            <a:r>
              <a:rPr lang="en-US" altLang="en-US" sz="2000" dirty="0"/>
              <a:t>: Should check null before accessing object or pointer before using its member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1706BA"/>
                </a:solidFill>
                <a:latin typeface="Consolas" panose="020B0609020204030204" pitchFamily="49" charset="0"/>
              </a:rPr>
              <a:t>String </a:t>
            </a:r>
            <a:r>
              <a:rPr lang="fr-FR" sz="1600" dirty="0" err="1">
                <a:solidFill>
                  <a:srgbClr val="1706BA"/>
                </a:solidFill>
                <a:latin typeface="Consolas" panose="020B0609020204030204" pitchFamily="49" charset="0"/>
              </a:rPr>
              <a:t>stAction</a:t>
            </a:r>
            <a:r>
              <a:rPr lang="fr-FR" sz="1600" dirty="0">
                <a:solidFill>
                  <a:srgbClr val="1706BA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 err="1">
                <a:solidFill>
                  <a:srgbClr val="1706BA"/>
                </a:solidFill>
                <a:latin typeface="Consolas" panose="020B0609020204030204" pitchFamily="49" charset="0"/>
              </a:rPr>
              <a:t>request.getAttribute</a:t>
            </a:r>
            <a:r>
              <a:rPr lang="fr-FR" sz="1600" dirty="0">
                <a:solidFill>
                  <a:srgbClr val="1706BA"/>
                </a:solidFill>
                <a:latin typeface="Consolas" panose="020B0609020204030204" pitchFamily="49" charset="0"/>
              </a:rPr>
              <a:t>("</a:t>
            </a:r>
            <a:r>
              <a:rPr lang="fr-FR" sz="1600" err="1">
                <a:solidFill>
                  <a:srgbClr val="1706BA"/>
                </a:solidFill>
                <a:latin typeface="Consolas" panose="020B0609020204030204" pitchFamily="49" charset="0"/>
              </a:rPr>
              <a:t>stAction</a:t>
            </a:r>
            <a:r>
              <a:rPr lang="fr-FR" sz="1600" smtClean="0">
                <a:solidFill>
                  <a:srgbClr val="1706BA"/>
                </a:solidFill>
                <a:latin typeface="Consolas" panose="020B0609020204030204" pitchFamily="49" charset="0"/>
              </a:rPr>
              <a:t>") == null </a:t>
            </a:r>
            <a:r>
              <a:rPr lang="fr-FR" sz="1600" dirty="0">
                <a:solidFill>
                  <a:srgbClr val="1706BA"/>
                </a:solidFill>
                <a:latin typeface="Consolas" panose="020B0609020204030204" pitchFamily="49" charset="0"/>
              </a:rPr>
              <a:t>? </a:t>
            </a:r>
            <a:r>
              <a:rPr lang="fr-FR" sz="1600">
                <a:solidFill>
                  <a:srgbClr val="1706BA"/>
                </a:solidFill>
                <a:latin typeface="Consolas" panose="020B0609020204030204" pitchFamily="49" charset="0"/>
              </a:rPr>
              <a:t>"" </a:t>
            </a:r>
            <a:r>
              <a:rPr lang="fr-FR" sz="1600" smtClean="0">
                <a:solidFill>
                  <a:srgbClr val="1706BA"/>
                </a:solidFill>
                <a:latin typeface="Consolas" panose="020B0609020204030204" pitchFamily="49" charset="0"/>
              </a:rPr>
              <a:t>:</a:t>
            </a:r>
            <a:r>
              <a:rPr lang="fr-FR" sz="160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  <a:r>
              <a:rPr lang="fr-FR" sz="1600" smtClean="0">
                <a:solidFill>
                  <a:srgbClr val="1706BA"/>
                </a:solidFill>
                <a:latin typeface="Consolas" panose="020B0609020204030204" pitchFamily="49" charset="0"/>
              </a:rPr>
              <a:t>											request.getAttribute</a:t>
            </a:r>
            <a:r>
              <a:rPr lang="fr-FR" sz="1600">
                <a:solidFill>
                  <a:srgbClr val="1706BA"/>
                </a:solidFill>
                <a:latin typeface="Consolas" panose="020B0609020204030204" pitchFamily="49" charset="0"/>
              </a:rPr>
              <a:t>("stAction") </a:t>
            </a:r>
            <a:endParaRPr lang="en-US" sz="1600" dirty="0">
              <a:solidFill>
                <a:srgbClr val="1706BA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Common </a:t>
            </a:r>
            <a:r>
              <a:rPr lang="en-US" altLang="en-US" sz="2800"/>
              <a:t>Defects</a:t>
            </a:r>
            <a:r>
              <a:rPr lang="en-US" sz="2800" smtClean="0"/>
              <a:t> </a:t>
            </a:r>
            <a:r>
              <a:rPr lang="en-US" sz="2800" smtClean="0"/>
              <a:t>04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1800" smtClean="0">
                <a:solidFill>
                  <a:srgbClr val="1706BA"/>
                </a:solidFill>
              </a:rPr>
              <a:t>NullPointerException 02</a:t>
            </a:r>
            <a:endParaRPr lang="en-US" sz="18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 smtClean="0"/>
              <a:t>Issue</a:t>
            </a:r>
            <a:r>
              <a:rPr lang="en-US" altLang="en-US" sz="2000" b="1" dirty="0" smtClean="0"/>
              <a:t> : </a:t>
            </a:r>
            <a:r>
              <a:rPr lang="en-US" altLang="en-US" sz="2000" dirty="0"/>
              <a:t>Using the wrong form of ‘equal’ in conditionals can result in a bug </a:t>
            </a:r>
            <a:r>
              <a:rPr lang="en-US" altLang="en-US" sz="2000" dirty="0" err="1" smtClean="0"/>
              <a:t>NullPointerException</a:t>
            </a:r>
            <a:r>
              <a:rPr lang="en-US" altLang="en-US" sz="2000" dirty="0" smtClean="0"/>
              <a:t>.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600" b="1" smtClean="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706BA"/>
                </a:solidFill>
                <a:latin typeface="Consolas" panose="020B0609020204030204" pitchFamily="49" charset="0"/>
              </a:rPr>
              <a:t>if(stVariable.equals</a:t>
            </a:r>
            <a:r>
              <a:rPr lang="en-US" sz="1600">
                <a:solidFill>
                  <a:srgbClr val="1706BA"/>
                </a:solidFill>
                <a:latin typeface="Consolas" panose="020B0609020204030204" pitchFamily="49" charset="0"/>
              </a:rPr>
              <a:t>(“”)) </a:t>
            </a:r>
            <a:r>
              <a:rPr lang="en-US" sz="1600" smtClean="0">
                <a:solidFill>
                  <a:srgbClr val="1706BA"/>
                </a:solidFill>
                <a:latin typeface="Consolas" panose="020B0609020204030204" pitchFamily="49" charset="0"/>
              </a:rPr>
              <a:t>{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code execution will cause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the 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NullPointerException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	// </a:t>
            </a:r>
            <a:r>
              <a:rPr 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do </a:t>
            </a:r>
            <a:r>
              <a:rPr lang="en-US" sz="1600" dirty="0" err="1">
                <a:solidFill>
                  <a:srgbClr val="1706BA"/>
                </a:solidFill>
                <a:latin typeface="Consolas" panose="020B0609020204030204" pitchFamily="49" charset="0"/>
              </a:rPr>
              <a:t>smt</a:t>
            </a:r>
            <a:r>
              <a:rPr lang="en-US" sz="1600" dirty="0">
                <a:solidFill>
                  <a:srgbClr val="1706BA"/>
                </a:solidFill>
                <a:latin typeface="Consolas" panose="020B0609020204030204" pitchFamily="49" charset="0"/>
              </a:rPr>
              <a:t> here				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	}</a:t>
            </a:r>
            <a:endParaRPr lang="en-US" sz="1600" b="1" dirty="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6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 smtClean="0"/>
              <a:t>Preventive</a:t>
            </a:r>
            <a:r>
              <a:rPr lang="en-US" altLang="en-US" sz="2000" b="1" dirty="0" smtClean="0"/>
              <a:t> : </a:t>
            </a:r>
            <a:r>
              <a:rPr lang="en-US" sz="2000" dirty="0" smtClean="0"/>
              <a:t>Compare </a:t>
            </a:r>
            <a:r>
              <a:rPr lang="en-US" sz="2000" dirty="0"/>
              <a:t>a string with a constant, always call equals function from constant to </a:t>
            </a:r>
            <a:r>
              <a:rPr lang="en-US" sz="2000" dirty="0" smtClean="0"/>
              <a:t>avoid </a:t>
            </a:r>
            <a:r>
              <a:rPr lang="en-US" sz="2000" dirty="0"/>
              <a:t>null pointer exception </a:t>
            </a:r>
            <a:r>
              <a:rPr lang="en-US" sz="2000" dirty="0" smtClean="0"/>
              <a:t>error</a:t>
            </a:r>
            <a:endParaRPr lang="en-US" sz="20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b="1" smtClean="0"/>
              <a:t>     </a:t>
            </a:r>
            <a:r>
              <a:rPr lang="en-US" sz="1800" smtClean="0">
                <a:latin typeface="Consolas" panose="020B0609020204030204" pitchFamily="49" charset="0"/>
              </a:rPr>
              <a:t>// </a:t>
            </a:r>
            <a:r>
              <a:rPr lang="en-US" sz="1800" dirty="0" smtClean="0">
                <a:latin typeface="Consolas" panose="020B0609020204030204" pitchFamily="49" charset="0"/>
              </a:rPr>
              <a:t>Correct answer:						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if</a:t>
            </a:r>
            <a:r>
              <a:rPr lang="en-US" sz="1800" smtClean="0">
                <a:solidFill>
                  <a:srgbClr val="1706BA"/>
                </a:solidFill>
                <a:latin typeface="Consolas" panose="020B0609020204030204" pitchFamily="49" charset="0"/>
              </a:rPr>
              <a:t>("".</a:t>
            </a:r>
            <a:r>
              <a:rPr 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equals(</a:t>
            </a:r>
            <a:r>
              <a:rPr lang="en-US" sz="1800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stVariable</a:t>
            </a:r>
            <a:r>
              <a:rPr 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) {			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	// </a:t>
            </a:r>
            <a:r>
              <a:rPr 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do </a:t>
            </a:r>
            <a:r>
              <a:rPr 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smt</a:t>
            </a:r>
            <a:r>
              <a:rPr 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 here	</a:t>
            </a:r>
            <a:endParaRPr lang="en-US" sz="1800" dirty="0" smtClean="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1706BA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100" dirty="0"/>
              <a:t>Common </a:t>
            </a:r>
            <a:r>
              <a:rPr lang="en-US" altLang="en-US" sz="3100"/>
              <a:t>Defects</a:t>
            </a:r>
            <a:r>
              <a:rPr lang="en-US" sz="3100" smtClean="0"/>
              <a:t> </a:t>
            </a:r>
            <a:r>
              <a:rPr lang="en-US" sz="3100" smtClean="0"/>
              <a:t>05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000" smtClean="0">
                <a:solidFill>
                  <a:srgbClr val="1706BA"/>
                </a:solidFill>
              </a:rPr>
              <a:t>C</a:t>
            </a:r>
            <a:r>
              <a:rPr lang="en-US" altLang="en-US" sz="2000" smtClean="0">
                <a:solidFill>
                  <a:srgbClr val="1706BA"/>
                </a:solidFill>
              </a:rPr>
              <a:t>reate </a:t>
            </a:r>
            <a:r>
              <a:rPr lang="en-US" altLang="en-US" sz="2000" dirty="0">
                <a:solidFill>
                  <a:srgbClr val="1706BA"/>
                </a:solidFill>
              </a:rPr>
              <a:t>objects in Loop</a:t>
            </a:r>
            <a:endParaRPr lang="en-US" sz="20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/>
              <a:t>Issue</a:t>
            </a:r>
            <a:r>
              <a:rPr lang="en-US" altLang="en-US" sz="2000" dirty="0"/>
              <a:t> with variables or create objects in Loop?</a:t>
            </a:r>
            <a:endParaRPr lang="en-US" altLang="en-US" sz="22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for (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=0; 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dt.Rows.Count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-1; 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++){</a:t>
            </a:r>
            <a:endParaRPr lang="en-US" altLang="en-US" sz="1800" dirty="0">
              <a:solidFill>
                <a:srgbClr val="1706BA"/>
              </a:solidFill>
              <a:latin typeface="Consolas" panose="020B06090202040302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  		</a:t>
            </a:r>
            <a:r>
              <a:rPr lang="en-US" altLang="en-US" sz="18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strName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strName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dt.Rows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]["Name"].</a:t>
            </a:r>
            <a:r>
              <a:rPr lang="en-US" altLang="en-US" sz="1800" dirty="0" err="1">
                <a:solidFill>
                  <a:srgbClr val="1706BA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  		//do something here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1706BA"/>
                </a:solidFill>
                <a:latin typeface="Consolas" panose="020B0609020204030204" pitchFamily="49" charset="0"/>
              </a:rPr>
              <a:t>	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to the application performance</a:t>
            </a:r>
            <a:r>
              <a:rPr lang="en-US" altLang="en-US" sz="1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/>
              <a:t>Cause</a:t>
            </a:r>
            <a:r>
              <a:rPr lang="en-US" altLang="en-US" sz="2000" dirty="0"/>
              <a:t>: memory is allocated repeatedly. </a:t>
            </a:r>
          </a:p>
          <a:p>
            <a:pPr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/>
              <a:t>Preventive</a:t>
            </a:r>
            <a:r>
              <a:rPr lang="en-US" altLang="en-US" sz="2000" dirty="0"/>
              <a:t>:</a:t>
            </a:r>
          </a:p>
          <a:p>
            <a:pPr lvl="1" algn="just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Variables should be declared before the loop statement or inside for() statement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Determine objects before loop statement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Common </a:t>
            </a:r>
            <a:r>
              <a:rPr lang="en-US" altLang="en-US" sz="2800"/>
              <a:t>Defects</a:t>
            </a:r>
            <a:r>
              <a:rPr lang="en-US" sz="2800" smtClean="0"/>
              <a:t> </a:t>
            </a:r>
            <a:r>
              <a:rPr lang="en-US" sz="2800" smtClean="0"/>
              <a:t>06</a:t>
            </a:r>
            <a:br>
              <a:rPr lang="en-US" sz="2800" smtClean="0"/>
            </a:br>
            <a:r>
              <a:rPr lang="en-US" altLang="en-US" sz="1800" smtClean="0">
                <a:solidFill>
                  <a:srgbClr val="1706BA"/>
                </a:solidFill>
              </a:rPr>
              <a:t>Code </a:t>
            </a:r>
            <a:r>
              <a:rPr lang="en-US" altLang="en-US" sz="1800" dirty="0">
                <a:solidFill>
                  <a:srgbClr val="1706BA"/>
                </a:solidFill>
              </a:rPr>
              <a:t>redundant</a:t>
            </a:r>
            <a:r>
              <a:rPr lang="en-US" altLang="en-US" sz="1800" u="sng" dirty="0">
                <a:solidFill>
                  <a:srgbClr val="1706BA"/>
                </a:solidFill>
              </a:rPr>
              <a:t> </a:t>
            </a:r>
            <a:endParaRPr lang="en-US" sz="1800" dirty="0">
              <a:solidFill>
                <a:srgbClr val="1706BA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 smtClean="0"/>
              <a:t>Issues</a:t>
            </a:r>
            <a:r>
              <a:rPr lang="en-US" altLang="en-US" sz="2000" b="1" dirty="0"/>
              <a:t> </a:t>
            </a:r>
            <a:r>
              <a:rPr lang="en-US" altLang="en-US" sz="2000" b="1" dirty="0" smtClean="0"/>
              <a:t>: </a:t>
            </a:r>
            <a:r>
              <a:rPr lang="en-US" altLang="en-US" sz="2000" dirty="0" smtClean="0"/>
              <a:t>Create </a:t>
            </a:r>
            <a:r>
              <a:rPr lang="en-US" altLang="en-US" sz="2000" dirty="0"/>
              <a:t>new Object while we can reuse the object in previous command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LearningPoint</a:t>
            </a:r>
            <a:r>
              <a:rPr lang="en-US" altLang="en-US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lrnPoint</a:t>
            </a:r>
            <a:r>
              <a:rPr lang="en-US" altLang="en-US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1706BA"/>
                </a:solidFill>
                <a:latin typeface="Consolas" panose="020B0609020204030204" pitchFamily="49" charset="0"/>
              </a:rPr>
              <a:t>= new </a:t>
            </a:r>
            <a:r>
              <a:rPr lang="en-US" altLang="en-US" dirty="0" err="1">
                <a:solidFill>
                  <a:srgbClr val="1706BA"/>
                </a:solidFill>
                <a:latin typeface="Consolas" panose="020B0609020204030204" pitchFamily="49" charset="0"/>
              </a:rPr>
              <a:t>LearningPoint</a:t>
            </a:r>
            <a:r>
              <a:rPr lang="en-US" altLang="en-US" dirty="0">
                <a:solidFill>
                  <a:srgbClr val="1706BA"/>
                </a:solidFill>
                <a:latin typeface="Consolas" panose="020B0609020204030204" pitchFamily="49" charset="0"/>
              </a:rPr>
              <a:t> ();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lrnPoint</a:t>
            </a:r>
            <a:r>
              <a:rPr lang="en-US" altLang="en-US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1706BA"/>
                </a:solidFill>
                <a:latin typeface="Consolas" panose="020B0609020204030204" pitchFamily="49" charset="0"/>
              </a:rPr>
              <a:t>= </a:t>
            </a:r>
            <a:r>
              <a:rPr lang="en-US" altLang="en-US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student.getLearningPoint</a:t>
            </a:r>
            <a:r>
              <a:rPr lang="en-US" altLang="en-US" dirty="0" smtClean="0">
                <a:solidFill>
                  <a:srgbClr val="1706BA"/>
                </a:solidFill>
                <a:latin typeface="Consolas" panose="020B0609020204030204" pitchFamily="49" charset="0"/>
              </a:rPr>
              <a:t>(); 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initiated but it is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SzPct val="70000"/>
              <a:buFont typeface="Wingdings" panose="05000000000000000000" pitchFamily="2" charset="2"/>
              <a:buChar char="q"/>
            </a:pPr>
            <a:r>
              <a:rPr lang="en-US" altLang="en-US" sz="2000" b="1" u="sng" dirty="0" smtClean="0"/>
              <a:t>Preventive</a:t>
            </a:r>
            <a:r>
              <a:rPr lang="en-US" altLang="en-US" sz="2000" dirty="0" smtClean="0"/>
              <a:t>: D</a:t>
            </a:r>
            <a:r>
              <a:rPr lang="en-US" sz="2000" dirty="0" smtClean="0"/>
              <a:t>eclare </a:t>
            </a:r>
            <a:r>
              <a:rPr lang="en-US" sz="2000" dirty="0"/>
              <a:t>Object = null instead of new </a:t>
            </a:r>
            <a:r>
              <a:rPr lang="en-US" sz="2000" dirty="0" smtClean="0"/>
              <a:t>object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smtClean="0">
                <a:solidFill>
                  <a:srgbClr val="1706BA"/>
                </a:solidFill>
                <a:latin typeface="Consolas" panose="020B0609020204030204" pitchFamily="49" charset="0"/>
              </a:rPr>
              <a:t>LearningPoint </a:t>
            </a:r>
            <a:r>
              <a:rPr lang="en-US" altLang="en-US" sz="2000" dirty="0" err="1" smtClean="0">
                <a:solidFill>
                  <a:srgbClr val="1706BA"/>
                </a:solidFill>
                <a:latin typeface="Consolas" panose="020B0609020204030204" pitchFamily="49" charset="0"/>
              </a:rPr>
              <a:t>lrnPoint</a:t>
            </a:r>
            <a:r>
              <a:rPr lang="en-US" altLang="en-US" sz="2000" dirty="0" smtClean="0">
                <a:solidFill>
                  <a:srgbClr val="1706BA"/>
                </a:solidFill>
                <a:latin typeface="Consolas" panose="020B0609020204030204" pitchFamily="49" charset="0"/>
              </a:rPr>
              <a:t> = null;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sz="2000">
                <a:solidFill>
                  <a:srgbClr val="1706BA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smtClean="0">
                <a:solidFill>
                  <a:srgbClr val="1706BA"/>
                </a:solidFill>
                <a:latin typeface="Consolas" panose="020B0609020204030204" pitchFamily="49" charset="0"/>
              </a:rPr>
              <a:t>lrnPoint 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000" dirty="0" err="1">
                <a:solidFill>
                  <a:srgbClr val="1706BA"/>
                </a:solidFill>
                <a:latin typeface="Consolas" panose="020B0609020204030204" pitchFamily="49" charset="0"/>
              </a:rPr>
              <a:t>student.getLearningPoint</a:t>
            </a:r>
            <a:r>
              <a:rPr lang="en-US" altLang="en-US" sz="2000" dirty="0">
                <a:solidFill>
                  <a:srgbClr val="1706BA"/>
                </a:solidFill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6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Common </a:t>
            </a:r>
            <a:r>
              <a:rPr lang="en-US" altLang="en-US" sz="2800"/>
              <a:t>Defects</a:t>
            </a:r>
            <a:r>
              <a:rPr lang="en-US" sz="2800" smtClean="0"/>
              <a:t> </a:t>
            </a:r>
            <a:r>
              <a:rPr lang="en-US" sz="2800" smtClean="0"/>
              <a:t>07</a:t>
            </a:r>
            <a:br>
              <a:rPr lang="en-US" sz="2800" smtClean="0"/>
            </a:br>
            <a:r>
              <a:rPr lang="en-US" sz="1800" smtClean="0">
                <a:solidFill>
                  <a:srgbClr val="1706BA"/>
                </a:solidFill>
              </a:rPr>
              <a:t>Memory </a:t>
            </a:r>
            <a:r>
              <a:rPr lang="en-US" sz="1800" dirty="0" smtClean="0">
                <a:solidFill>
                  <a:srgbClr val="1706BA"/>
                </a:solidFill>
              </a:rPr>
              <a:t>waste 01</a:t>
            </a:r>
            <a:endParaRPr lang="en-US" sz="2800" dirty="0">
              <a:solidFill>
                <a:srgbClr val="1706BA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Issues</a:t>
            </a:r>
            <a:r>
              <a:rPr lang="en-US" altLang="en-US" b="1"/>
              <a:t> : </a:t>
            </a:r>
            <a:r>
              <a:rPr lang="en-US"/>
              <a:t>Database connections are not </a:t>
            </a:r>
            <a:r>
              <a:rPr lang="en-US"/>
              <a:t>closed </a:t>
            </a:r>
            <a:r>
              <a:rPr lang="en-US" smtClean="0"/>
              <a:t>properly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65980"/>
            <a:ext cx="7992888" cy="31308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75656" y="3147814"/>
            <a:ext cx="1008112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932040" y="3384311"/>
            <a:ext cx="4035852" cy="744991"/>
          </a:xfrm>
          <a:prstGeom prst="wedgeRectCallout">
            <a:avLst>
              <a:gd name="adj1" fmla="val -111001"/>
              <a:gd name="adj2" fmla="val -65505"/>
            </a:avLst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Database object may not be close when an Exception occur</a:t>
            </a:r>
            <a:r>
              <a:rPr lang="en-US" altLang="ja-JP" dirty="0">
                <a:solidFill>
                  <a:srgbClr val="C00000"/>
                </a:solidFill>
                <a:cs typeface="Tahoma" panose="020B0604030504040204" pitchFamily="34" charset="0"/>
              </a:rPr>
              <a:t> !!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29870" y="4803746"/>
            <a:ext cx="1177192" cy="288033"/>
          </a:xfrm>
          <a:prstGeom prst="rect">
            <a:avLst/>
          </a:prstGeom>
        </p:spPr>
        <p:txBody>
          <a:bodyPr vert="horz" lIns="39600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fld id="{905A9931-65EB-4FFE-968B-FC4C0AAF0B60}" type="datetime1">
              <a:rPr lang="en-US"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pPr marL="0" indent="0">
                <a:buNone/>
              </a:pPr>
              <a:t>6/8/2020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1708775" y="4803747"/>
            <a:ext cx="4735433" cy="28803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09e-BM/DT/FSOFT - ©FPT SOFTWARE – Fresher Academy - Internal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Arial" charset="0"/>
              </a:rPr>
              <a:t>Use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6834292" y="476223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B08AF7-4237-6949-8335-F63F47C2C8C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9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9337</TotalTime>
  <Words>610</Words>
  <Application>Microsoft Office PowerPoint</Application>
  <PresentationFormat>On-screen Show (16:9)</PresentationFormat>
  <Paragraphs>183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맑은 고딕</vt:lpstr>
      <vt:lpstr>ＭＳ Ｐゴシック</vt:lpstr>
      <vt:lpstr>Arial</vt:lpstr>
      <vt:lpstr>Calibri</vt:lpstr>
      <vt:lpstr>Consolas</vt:lpstr>
      <vt:lpstr>Tahoma</vt:lpstr>
      <vt:lpstr>Wingdings</vt:lpstr>
      <vt:lpstr>Custom Design</vt:lpstr>
      <vt:lpstr>Template_Internal_Course</vt:lpstr>
      <vt:lpstr>Common Defects</vt:lpstr>
      <vt:lpstr>Common Defects - Introduction</vt:lpstr>
      <vt:lpstr>Common Defect 01 Hard code constants</vt:lpstr>
      <vt:lpstr>Common Defects 02 Errors with string</vt:lpstr>
      <vt:lpstr>Common Defects 03 NullPointerException 01</vt:lpstr>
      <vt:lpstr>Common Defects 04 NullPointerException 02</vt:lpstr>
      <vt:lpstr>Common Defects 05 Create objects in Loop</vt:lpstr>
      <vt:lpstr>Common Defects 06 Code redundant </vt:lpstr>
      <vt:lpstr>Common Defects 07 Memory waste 01</vt:lpstr>
      <vt:lpstr>Common Defects 07 Memory waste 01 (Cont)</vt:lpstr>
      <vt:lpstr>Common Defects 08 Memory waste 02</vt:lpstr>
      <vt:lpstr>Common Defects 09 Code confused</vt:lpstr>
      <vt:lpstr>Common Defects 10 Errors by using Try/Catch</vt:lpstr>
      <vt:lpstr>Common Defects 10 Errors by using Try/Catch</vt:lpstr>
      <vt:lpstr>THANK YOU!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Nguyen Thi Dieu (FA.TOD)</cp:lastModifiedBy>
  <cp:revision>934</cp:revision>
  <dcterms:created xsi:type="dcterms:W3CDTF">2014-04-01T16:27:38Z</dcterms:created>
  <dcterms:modified xsi:type="dcterms:W3CDTF">2020-06-08T07:00:49Z</dcterms:modified>
</cp:coreProperties>
</file>