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1" r:id="rId2"/>
    <p:sldId id="558" r:id="rId3"/>
    <p:sldId id="362" r:id="rId4"/>
    <p:sldId id="623" r:id="rId5"/>
    <p:sldId id="624" r:id="rId6"/>
    <p:sldId id="625" r:id="rId7"/>
    <p:sldId id="591" r:id="rId8"/>
    <p:sldId id="561" r:id="rId9"/>
    <p:sldId id="626" r:id="rId10"/>
    <p:sldId id="594" r:id="rId11"/>
    <p:sldId id="627" r:id="rId12"/>
    <p:sldId id="628" r:id="rId13"/>
    <p:sldId id="562" r:id="rId14"/>
    <p:sldId id="629" r:id="rId15"/>
    <p:sldId id="642" r:id="rId16"/>
    <p:sldId id="643" r:id="rId17"/>
    <p:sldId id="644" r:id="rId18"/>
    <p:sldId id="645" r:id="rId19"/>
    <p:sldId id="646" r:id="rId20"/>
    <p:sldId id="647" r:id="rId21"/>
    <p:sldId id="648" r:id="rId22"/>
    <p:sldId id="650" r:id="rId23"/>
    <p:sldId id="651" r:id="rId24"/>
    <p:sldId id="649" r:id="rId25"/>
    <p:sldId id="595" r:id="rId26"/>
    <p:sldId id="632" r:id="rId27"/>
    <p:sldId id="636" r:id="rId28"/>
    <p:sldId id="638" r:id="rId29"/>
    <p:sldId id="637" r:id="rId30"/>
    <p:sldId id="633" r:id="rId31"/>
    <p:sldId id="634" r:id="rId32"/>
    <p:sldId id="635" r:id="rId33"/>
    <p:sldId id="640" r:id="rId34"/>
    <p:sldId id="641" r:id="rId35"/>
    <p:sldId id="613" r:id="rId36"/>
    <p:sldId id="615" r:id="rId37"/>
    <p:sldId id="653" r:id="rId38"/>
    <p:sldId id="652" r:id="rId39"/>
    <p:sldId id="577" r:id="rId40"/>
    <p:sldId id="619" r:id="rId41"/>
    <p:sldId id="622" r:id="rId42"/>
    <p:sldId id="587" r:id="rId43"/>
    <p:sldId id="552" r:id="rId44"/>
    <p:sldId id="25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428132-568C-40B2-B95E-4D688B90EE7F}">
          <p14:sldIdLst>
            <p14:sldId id="261"/>
            <p14:sldId id="558"/>
            <p14:sldId id="362"/>
          </p14:sldIdLst>
        </p14:section>
        <p14:section name="Section 1: What is Unit Testing?" id="{8A342803-537B-42E7-A6CC-CD97CB1137D8}">
          <p14:sldIdLst>
            <p14:sldId id="623"/>
            <p14:sldId id="624"/>
            <p14:sldId id="625"/>
          </p14:sldIdLst>
        </p14:section>
        <p14:section name="Section 2: Introduction to JUnit" id="{2AE7BD70-DBA9-40E1-BB09-11B13B0C98FC}">
          <p14:sldIdLst>
            <p14:sldId id="591"/>
            <p14:sldId id="561"/>
            <p14:sldId id="626"/>
            <p14:sldId id="594"/>
            <p14:sldId id="627"/>
            <p14:sldId id="628"/>
            <p14:sldId id="562"/>
            <p14:sldId id="629"/>
          </p14:sldIdLst>
        </p14:section>
        <p14:section name="Section 3: JUnit Assertion" id="{BC6B3847-4931-4DD2-A009-28B9B6994E45}">
          <p14:sldIdLst>
            <p14:sldId id="642"/>
            <p14:sldId id="643"/>
            <p14:sldId id="644"/>
            <p14:sldId id="645"/>
            <p14:sldId id="646"/>
            <p14:sldId id="647"/>
            <p14:sldId id="648"/>
            <p14:sldId id="650"/>
            <p14:sldId id="651"/>
            <p14:sldId id="649"/>
          </p14:sldIdLst>
        </p14:section>
        <p14:section name="Section 4: JUnit 5 Test LifeCycle" id="{5502AC17-BC46-4576-A140-06109A1DA2DB}">
          <p14:sldIdLst>
            <p14:sldId id="595"/>
            <p14:sldId id="632"/>
            <p14:sldId id="636"/>
            <p14:sldId id="638"/>
            <p14:sldId id="637"/>
            <p14:sldId id="633"/>
            <p14:sldId id="634"/>
            <p14:sldId id="635"/>
            <p14:sldId id="640"/>
            <p14:sldId id="641"/>
            <p14:sldId id="613"/>
            <p14:sldId id="615"/>
            <p14:sldId id="653"/>
            <p14:sldId id="652"/>
            <p14:sldId id="577"/>
            <p14:sldId id="619"/>
            <p14:sldId id="622"/>
            <p14:sldId id="587"/>
            <p14:sldId id="552"/>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979" autoAdjust="0"/>
  </p:normalViewPr>
  <p:slideViewPr>
    <p:cSldViewPr snapToGrid="0" snapToObjects="1" showGuides="1">
      <p:cViewPr varScale="1">
        <p:scale>
          <a:sx n="61" d="100"/>
          <a:sy n="61" d="100"/>
        </p:scale>
        <p:origin x="12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9/4/2020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9/4/2020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162532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31</a:t>
            </a:fld>
            <a:endParaRPr lang="en-US"/>
          </a:p>
        </p:txBody>
      </p:sp>
    </p:spTree>
    <p:extLst>
      <p:ext uri="{BB962C8B-B14F-4D97-AF65-F5344CB8AC3E}">
        <p14:creationId xmlns:p14="http://schemas.microsoft.com/office/powerpoint/2010/main" val="42349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36</a:t>
            </a:fld>
            <a:endParaRPr lang="en-US"/>
          </a:p>
        </p:txBody>
      </p:sp>
    </p:spTree>
    <p:extLst>
      <p:ext uri="{BB962C8B-B14F-4D97-AF65-F5344CB8AC3E}">
        <p14:creationId xmlns:p14="http://schemas.microsoft.com/office/powerpoint/2010/main" val="124559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latin typeface="+mn-lt"/>
                <a:ea typeface="+mn-ea"/>
                <a:cs typeface="+mn-cs"/>
              </a:rPr>
              <a:t>package fa.training.utils;</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 java.util.regex.Pattern;</a:t>
            </a:r>
          </a:p>
          <a:p>
            <a:endParaRPr 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 class Validator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p>
          <a:p>
            <a:r>
              <a:rPr lang="en-GB" sz="1200" kern="1200" smtClean="0">
                <a:solidFill>
                  <a:schemeClr val="tx1"/>
                </a:solidFill>
                <a:latin typeface="+mn-lt"/>
                <a:ea typeface="+mn-ea"/>
                <a:cs typeface="+mn-cs"/>
              </a:rPr>
              <a:t>   * Check bill code follow the pattern.</a:t>
            </a:r>
          </a:p>
          <a:p>
            <a:r>
              <a:rPr lang="en-US" sz="1200" kern="1200" smtClean="0">
                <a:solidFill>
                  <a:schemeClr val="tx1"/>
                </a:solidFill>
                <a:latin typeface="+mn-lt"/>
                <a:ea typeface="+mn-ea"/>
                <a:cs typeface="+mn-cs"/>
              </a:rPr>
              <a:t>   * </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@method isValidBillCode </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@param billCode</a:t>
            </a:r>
          </a:p>
          <a:p>
            <a:r>
              <a:rPr lang="en-GB" sz="1200" kern="1200" smtClean="0">
                <a:solidFill>
                  <a:schemeClr val="tx1"/>
                </a:solidFill>
                <a:latin typeface="+mn-lt"/>
                <a:ea typeface="+mn-ea"/>
                <a:cs typeface="+mn-cs"/>
              </a:rPr>
              <a:t>   * </a:t>
            </a:r>
            <a:r>
              <a:rPr lang="en-GB" sz="1200" b="1" kern="1200" smtClean="0">
                <a:solidFill>
                  <a:schemeClr val="tx1"/>
                </a:solidFill>
                <a:latin typeface="+mn-lt"/>
                <a:ea typeface="+mn-ea"/>
                <a:cs typeface="+mn-cs"/>
              </a:rPr>
              <a:t>@return true if bill code is valid, else false</a:t>
            </a:r>
          </a:p>
          <a:p>
            <a:r>
              <a:rPr lang="en-US" sz="1200" kern="1200" smtClean="0">
                <a:solidFill>
                  <a:schemeClr val="tx1"/>
                </a:solidFill>
                <a:latin typeface="+mn-lt"/>
                <a:ea typeface="+mn-ea"/>
                <a:cs typeface="+mn-cs"/>
              </a:rPr>
              <a:t>   */</a:t>
            </a:r>
          </a:p>
          <a:p>
            <a:r>
              <a:rPr lang="en-GB" sz="1200" kern="1200" smtClean="0">
                <a:solidFill>
                  <a:schemeClr val="tx1"/>
                </a:solidFill>
                <a:latin typeface="+mn-lt"/>
                <a:ea typeface="+mn-ea"/>
                <a:cs typeface="+mn-cs"/>
              </a:rPr>
              <a:t>  </a:t>
            </a:r>
            <a:r>
              <a:rPr lang="en-GB" sz="1200" b="1" kern="1200" smtClean="0">
                <a:solidFill>
                  <a:schemeClr val="tx1"/>
                </a:solidFill>
                <a:latin typeface="+mn-lt"/>
                <a:ea typeface="+mn-ea"/>
                <a:cs typeface="+mn-cs"/>
              </a:rPr>
              <a:t>public static boolean isValidBillCode(String billCode) {</a:t>
            </a:r>
          </a:p>
          <a:p>
            <a:r>
              <a:rPr lang="en-GB" sz="1200" kern="1200" smtClean="0">
                <a:solidFill>
                  <a:schemeClr val="tx1"/>
                </a:solidFill>
                <a:latin typeface="+mn-lt"/>
                <a:ea typeface="+mn-ea"/>
                <a:cs typeface="+mn-cs"/>
              </a:rPr>
              <a:t>    </a:t>
            </a:r>
            <a:r>
              <a:rPr lang="en-GB" sz="1200" b="1" kern="1200" smtClean="0">
                <a:solidFill>
                  <a:schemeClr val="tx1"/>
                </a:solidFill>
                <a:latin typeface="+mn-lt"/>
                <a:ea typeface="+mn-ea"/>
                <a:cs typeface="+mn-cs"/>
              </a:rPr>
              <a:t>return Pattern.</a:t>
            </a:r>
            <a:r>
              <a:rPr lang="en-GB" sz="1200" b="1" i="1" kern="1200" smtClean="0">
                <a:solidFill>
                  <a:schemeClr val="tx1"/>
                </a:solidFill>
                <a:latin typeface="+mn-lt"/>
                <a:ea typeface="+mn-ea"/>
                <a:cs typeface="+mn-cs"/>
              </a:rPr>
              <a:t>matches("^(B)[0-9]{4}$", billCode);</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37</a:t>
            </a:fld>
            <a:endParaRPr lang="en-US"/>
          </a:p>
        </p:txBody>
      </p:sp>
    </p:spTree>
    <p:extLst>
      <p:ext uri="{BB962C8B-B14F-4D97-AF65-F5344CB8AC3E}">
        <p14:creationId xmlns:p14="http://schemas.microsoft.com/office/powerpoint/2010/main" val="193944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39</a:t>
            </a:fld>
            <a:endParaRPr lang="en-US"/>
          </a:p>
        </p:txBody>
      </p:sp>
    </p:spTree>
    <p:extLst>
      <p:ext uri="{BB962C8B-B14F-4D97-AF65-F5344CB8AC3E}">
        <p14:creationId xmlns:p14="http://schemas.microsoft.com/office/powerpoint/2010/main" val="1129861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D25011-B148-4C11-9A8E-62E27A14FF86}" type="slidenum">
              <a:rPr lang="en-US" altLang="en-US"/>
              <a:pPr/>
              <a:t>43</a:t>
            </a:fld>
            <a:endParaRPr lang="en-US" altLang="en-US"/>
          </a:p>
        </p:txBody>
      </p:sp>
    </p:spTree>
    <p:extLst>
      <p:ext uri="{BB962C8B-B14F-4D97-AF65-F5344CB8AC3E}">
        <p14:creationId xmlns:p14="http://schemas.microsoft.com/office/powerpoint/2010/main" val="1592968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44</a:t>
            </a:fld>
            <a:endParaRPr lang="en-US"/>
          </a:p>
        </p:txBody>
      </p:sp>
    </p:spTree>
    <p:extLst>
      <p:ext uri="{BB962C8B-B14F-4D97-AF65-F5344CB8AC3E}">
        <p14:creationId xmlns:p14="http://schemas.microsoft.com/office/powerpoint/2010/main" val="244143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Mục đích chính là cô lập từng đơn vị của hệ thống để xác định, phân tích và sửa chữa các khiếm khuyết.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a:t>
            </a:fld>
            <a:endParaRPr lang="en-US"/>
          </a:p>
        </p:txBody>
      </p:sp>
    </p:spTree>
    <p:extLst>
      <p:ext uri="{BB962C8B-B14F-4D97-AF65-F5344CB8AC3E}">
        <p14:creationId xmlns:p14="http://schemas.microsoft.com/office/powerpoint/2010/main" val="57524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q"/>
            </a:pPr>
            <a:r>
              <a:rPr lang="vi-VN" altLang="en-US" smtClean="0"/>
              <a:t>Kiểm tra đơn vị Actions: </a:t>
            </a:r>
          </a:p>
          <a:p>
            <a:pPr marL="171450" indent="-171450">
              <a:buFont typeface="Wingdings" panose="05000000000000000000" pitchFamily="2" charset="2"/>
              <a:buChar char="ü"/>
            </a:pPr>
            <a:r>
              <a:rPr lang="vi-VN" altLang="en-US" smtClean="0"/>
              <a:t>Xác nhận rằng các đơn vị </a:t>
            </a:r>
            <a:r>
              <a:rPr lang="en-US" altLang="en-US" smtClean="0"/>
              <a:t>riêng </a:t>
            </a:r>
            <a:r>
              <a:rPr lang="vi-VN" altLang="en-US" smtClean="0"/>
              <a:t>của chương trình phần mềm đang làm việc đúng </a:t>
            </a:r>
            <a:endParaRPr lang="en-US" altLang="en-US" smtClean="0"/>
          </a:p>
          <a:p>
            <a:pPr marL="171450" indent="-171450">
              <a:buFont typeface="Wingdings" panose="05000000000000000000" pitchFamily="2" charset="2"/>
              <a:buChar char="ü"/>
            </a:pPr>
            <a:r>
              <a:rPr lang="vi-VN" altLang="en-US" smtClean="0"/>
              <a:t>Một đơn vị là phần kiểm chứng nhỏ nhất của một ứng dụng (Trong lập trình thủ tục một đơn vị có thể là một chương trình cá nhân, chức năng, thủ tục, vv, trong khi trong lập trình hướng đối tượng, đơn vị nhỏ nhất luôn luôn là một phương pháp) </a:t>
            </a:r>
            <a:endParaRPr lang="en-US" altLang="en-US" smtClean="0"/>
          </a:p>
          <a:p>
            <a:pPr marL="171450" indent="-171450">
              <a:buFont typeface="Wingdings" panose="05000000000000000000" pitchFamily="2" charset="2"/>
              <a:buChar char="ü"/>
            </a:pPr>
            <a:r>
              <a:rPr lang="vi-VN" altLang="en-US" smtClean="0"/>
              <a:t>Các đơn vị được phân biệt với các mô-đun trong mô-đun thường được tạo thành từ các đơn vị </a:t>
            </a:r>
          </a:p>
          <a:p>
            <a:pPr marL="171450" indent="-171450">
              <a:buFont typeface="Wingdings" panose="05000000000000000000" pitchFamily="2" charset="2"/>
              <a:buChar char="q"/>
            </a:pPr>
            <a:r>
              <a:rPr lang="vi-VN" altLang="en-US" smtClean="0"/>
              <a:t>Đơn vị kiểm tra Phân phôi: </a:t>
            </a:r>
          </a:p>
          <a:p>
            <a:pPr marL="171450" indent="-171450">
              <a:buFont typeface="Wingdings" panose="05000000000000000000" pitchFamily="2" charset="2"/>
              <a:buChar char="ü"/>
            </a:pPr>
            <a:r>
              <a:rPr lang="vi-VN" altLang="en-US" smtClean="0"/>
              <a:t>Các đơn vị phần mềm thử nghiệm </a:t>
            </a:r>
            <a:endParaRPr lang="en-US" altLang="en-US" smtClean="0"/>
          </a:p>
          <a:p>
            <a:pPr marL="171450" indent="-171450">
              <a:buFont typeface="Wingdings" panose="05000000000000000000" pitchFamily="2" charset="2"/>
              <a:buChar char="ü"/>
            </a:pPr>
            <a:r>
              <a:rPr lang="vi-VN" altLang="en-US" smtClean="0"/>
              <a:t>Tài liệu liên quan (trường hợp Unit Test, Báo cáo thử nghiệm đơn vị) </a:t>
            </a:r>
            <a:endParaRPr lang="en-US" altLang="en-US" smtClean="0"/>
          </a:p>
          <a:p>
            <a:pPr marL="171450" indent="-171450">
              <a:buFont typeface="Wingdings" panose="05000000000000000000" pitchFamily="2" charset="2"/>
              <a:buChar char="ü"/>
            </a:pPr>
            <a:r>
              <a:rPr lang="en-US" altLang="en-US" smtClean="0"/>
              <a:t>Chỉ đạo Unit test</a:t>
            </a:r>
            <a:r>
              <a:rPr lang="vi-VN" altLang="en-US" smtClean="0"/>
              <a:t>: nhóm phát triển</a:t>
            </a:r>
            <a:endParaRPr lang="en-US" altLang="en-US" smtClean="0"/>
          </a:p>
        </p:txBody>
      </p:sp>
      <p:sp>
        <p:nvSpPr>
          <p:cNvPr id="5632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786328-67A0-42D3-AE0E-557B8A05ADBC}" type="datetime1">
              <a:rPr lang="ja-JP" altLang="en-US" smtClean="0"/>
              <a:pPr>
                <a:spcBef>
                  <a:spcPct val="0"/>
                </a:spcBef>
              </a:pPr>
              <a:t>2020/9/4</a:t>
            </a:fld>
            <a:endParaRPr lang="en-US" altLang="ja-JP" smtClean="0"/>
          </a:p>
        </p:txBody>
      </p:sp>
      <p:sp>
        <p:nvSpPr>
          <p:cNvPr id="5632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CBC9CD8-0453-4533-A9D8-14A8C3005C3F}" type="slidenum">
              <a:rPr lang="ja-JP" altLang="en-US"/>
              <a:pPr>
                <a:spcBef>
                  <a:spcPct val="0"/>
                </a:spcBef>
              </a:pPr>
              <a:t>5</a:t>
            </a:fld>
            <a:endParaRPr lang="en-US" altLang="ja-JP"/>
          </a:p>
        </p:txBody>
      </p:sp>
    </p:spTree>
    <p:extLst>
      <p:ext uri="{BB962C8B-B14F-4D97-AF65-F5344CB8AC3E}">
        <p14:creationId xmlns:p14="http://schemas.microsoft.com/office/powerpoint/2010/main" val="423351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ü"/>
            </a:pPr>
            <a:r>
              <a:rPr lang="vi-VN" altLang="en-US" smtClean="0"/>
              <a:t>Đảm bảo chất lượng của đơn vị phần mềm </a:t>
            </a:r>
          </a:p>
          <a:p>
            <a:pPr marL="171450" indent="-171450">
              <a:buFont typeface="Wingdings" panose="05000000000000000000" pitchFamily="2" charset="2"/>
              <a:buChar char="ü"/>
            </a:pPr>
            <a:r>
              <a:rPr lang="vi-VN" altLang="en-US" smtClean="0"/>
              <a:t>Phát hiện các khuyết tật và các vấn đề đầu </a:t>
            </a:r>
          </a:p>
          <a:p>
            <a:pPr marL="171450" indent="-171450">
              <a:buFont typeface="Wingdings" panose="05000000000000000000" pitchFamily="2" charset="2"/>
              <a:buChar char="ü"/>
            </a:pPr>
            <a:r>
              <a:rPr lang="vi-VN" altLang="en-US" smtClean="0"/>
              <a:t>Giảm nỗ lực &amp; Sửa chữa Chất lượng Chi phí </a:t>
            </a:r>
            <a:endParaRPr lang="en-US" altLang="en-US" smtClean="0"/>
          </a:p>
        </p:txBody>
      </p:sp>
      <p:sp>
        <p:nvSpPr>
          <p:cNvPr id="5734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B969CC-C9E6-4C4B-A5DC-33AE12997481}" type="datetime1">
              <a:rPr lang="ja-JP" altLang="en-US" smtClean="0"/>
              <a:pPr>
                <a:spcBef>
                  <a:spcPct val="0"/>
                </a:spcBef>
              </a:pPr>
              <a:t>2020/9/4</a:t>
            </a:fld>
            <a:endParaRPr lang="en-US" altLang="ja-JP" smtClean="0"/>
          </a:p>
        </p:txBody>
      </p:sp>
      <p:sp>
        <p:nvSpPr>
          <p:cNvPr id="573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137E06-F3D6-4995-A1CC-75BBDDACB10F}" type="slidenum">
              <a:rPr lang="ja-JP" altLang="en-US"/>
              <a:pPr>
                <a:spcBef>
                  <a:spcPct val="0"/>
                </a:spcBef>
              </a:pPr>
              <a:t>6</a:t>
            </a:fld>
            <a:endParaRPr lang="en-US" altLang="ja-JP"/>
          </a:p>
        </p:txBody>
      </p:sp>
    </p:spTree>
    <p:extLst>
      <p:ext uri="{BB962C8B-B14F-4D97-AF65-F5344CB8AC3E}">
        <p14:creationId xmlns:p14="http://schemas.microsoft.com/office/powerpoint/2010/main" val="52869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1" smtClean="0"/>
              <a:t>JUnit</a:t>
            </a:r>
            <a:r>
              <a:rPr lang="en-US" altLang="ja-JP" smtClean="0"/>
              <a:t> is an </a:t>
            </a:r>
            <a:r>
              <a:rPr lang="en-US" altLang="ja-JP" i="1" smtClean="0"/>
              <a:t>open source framework</a:t>
            </a:r>
            <a:r>
              <a:rPr lang="en-US" altLang="ja-JP" smtClean="0"/>
              <a:t>, developed initially by </a:t>
            </a:r>
            <a:r>
              <a:rPr lang="en-US" altLang="ja-JP" b="1" smtClean="0"/>
              <a:t>Erich Gamma </a:t>
            </a:r>
            <a:r>
              <a:rPr lang="en-US" altLang="ja-JP" smtClean="0"/>
              <a:t>and </a:t>
            </a:r>
            <a:r>
              <a:rPr lang="en-US" altLang="ja-JP" b="1" smtClean="0"/>
              <a:t>Kent Beck</a:t>
            </a:r>
            <a:r>
              <a:rPr lang="en-US" altLang="ja-JP" smtClean="0"/>
              <a: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8</a:t>
            </a:fld>
            <a:endParaRPr lang="en-US"/>
          </a:p>
        </p:txBody>
      </p:sp>
    </p:spTree>
    <p:extLst>
      <p:ext uri="{BB962C8B-B14F-4D97-AF65-F5344CB8AC3E}">
        <p14:creationId xmlns:p14="http://schemas.microsoft.com/office/powerpoint/2010/main" val="130965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confidence : long</a:t>
            </a:r>
            <a:r>
              <a:rPr lang="en-US" baseline="0" smtClean="0"/>
              <a:t> tin</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9</a:t>
            </a:fld>
            <a:endParaRPr lang="en-US"/>
          </a:p>
        </p:txBody>
      </p:sp>
    </p:spTree>
    <p:extLst>
      <p:ext uri="{BB962C8B-B14F-4D97-AF65-F5344CB8AC3E}">
        <p14:creationId xmlns:p14="http://schemas.microsoft.com/office/powerpoint/2010/main" val="264902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lvl="1" indent="0">
              <a:buNone/>
            </a:pPr>
            <a:r>
              <a:rPr lang="en-US" sz="1400" b="1" smtClean="0">
                <a:solidFill>
                  <a:srgbClr val="7F0055"/>
                </a:solidFill>
                <a:latin typeface="Consolas" panose="020B0609020204030204" pitchFamily="49" charset="0"/>
              </a:rPr>
              <a:t>public</a:t>
            </a:r>
            <a:r>
              <a:rPr lang="en-US"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class</a:t>
            </a:r>
            <a:r>
              <a:rPr lang="en-US" sz="1400" b="1" smtClean="0">
                <a:solidFill>
                  <a:srgbClr val="000000"/>
                </a:solidFill>
                <a:latin typeface="Consolas" panose="020B0609020204030204" pitchFamily="49" charset="0"/>
              </a:rPr>
              <a:t> AssertionTest {</a:t>
            </a:r>
          </a:p>
          <a:p>
            <a:pPr marL="400050" lvl="1" indent="0">
              <a:buNone/>
            </a:pPr>
            <a:r>
              <a:rPr lang="en-US" sz="1400" smtClean="0">
                <a:solidFill>
                  <a:srgbClr val="646464"/>
                </a:solidFill>
                <a:latin typeface="Consolas" panose="020B0609020204030204" pitchFamily="49" charset="0"/>
              </a:rPr>
              <a:t>@Test</a:t>
            </a:r>
          </a:p>
          <a:p>
            <a:pPr marL="400050" lvl="1" indent="0">
              <a:buNone/>
            </a:pPr>
            <a:r>
              <a:rPr lang="en-US" sz="1400" b="1" smtClean="0">
                <a:solidFill>
                  <a:srgbClr val="7F0055"/>
                </a:solidFill>
                <a:latin typeface="Consolas" panose="020B0609020204030204" pitchFamily="49" charset="0"/>
              </a:rPr>
              <a:t>public</a:t>
            </a:r>
            <a:r>
              <a:rPr lang="en-US"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void</a:t>
            </a:r>
            <a:r>
              <a:rPr lang="en-US" sz="1400" b="1" smtClean="0">
                <a:solidFill>
                  <a:srgbClr val="000000"/>
                </a:solidFill>
                <a:latin typeface="Consolas" panose="020B0609020204030204" pitchFamily="49" charset="0"/>
              </a:rPr>
              <a:t> testAssert() {</a:t>
            </a:r>
            <a:endParaRPr lang="en-US" sz="1400" smtClean="0">
              <a:latin typeface="Consolas" panose="020B0609020204030204" pitchFamily="49" charset="0"/>
            </a:endParaRPr>
          </a:p>
          <a:p>
            <a:pPr marL="400050" lvl="1" indent="0">
              <a:buNone/>
            </a:pPr>
            <a:r>
              <a:rPr lang="en-US" sz="1400" smtClean="0">
                <a:solidFill>
                  <a:srgbClr val="3F7F5F"/>
                </a:solidFill>
                <a:latin typeface="Consolas" panose="020B0609020204030204" pitchFamily="49" charset="0"/>
              </a:rPr>
              <a:t>// Variable declaration</a:t>
            </a:r>
          </a:p>
          <a:p>
            <a:pPr marL="400050" lvl="1" indent="0">
              <a:buNone/>
            </a:pPr>
            <a:r>
              <a:rPr lang="en-US" sz="1400" smtClean="0">
                <a:solidFill>
                  <a:srgbClr val="000000"/>
                </a:solidFill>
                <a:latin typeface="Consolas" panose="020B0609020204030204" pitchFamily="49" charset="0"/>
              </a:rPr>
              <a:t>String </a:t>
            </a:r>
            <a:r>
              <a:rPr lang="en-US" sz="1400" smtClean="0">
                <a:solidFill>
                  <a:srgbClr val="6A3E3E"/>
                </a:solidFill>
                <a:latin typeface="Consolas" panose="020B0609020204030204" pitchFamily="49" charset="0"/>
              </a:rPr>
              <a:t>string1</a:t>
            </a:r>
            <a:r>
              <a:rPr lang="en-US" sz="1400" smtClean="0">
                <a:solidFill>
                  <a:srgbClr val="000000"/>
                </a:solidFill>
                <a:latin typeface="Consolas" panose="020B0609020204030204" pitchFamily="49" charset="0"/>
              </a:rPr>
              <a:t> = </a:t>
            </a:r>
            <a:r>
              <a:rPr lang="en-US" sz="1400" smtClean="0">
                <a:solidFill>
                  <a:srgbClr val="2A00FF"/>
                </a:solidFill>
                <a:latin typeface="Consolas" panose="020B0609020204030204" pitchFamily="49" charset="0"/>
              </a:rPr>
              <a:t>"Junit"</a:t>
            </a:r>
            <a:r>
              <a:rPr lang="en-US" sz="1400"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String </a:t>
            </a:r>
            <a:r>
              <a:rPr lang="en-US" sz="1400" smtClean="0">
                <a:solidFill>
                  <a:srgbClr val="6A3E3E"/>
                </a:solidFill>
                <a:latin typeface="Consolas" panose="020B0609020204030204" pitchFamily="49" charset="0"/>
              </a:rPr>
              <a:t>string2</a:t>
            </a:r>
            <a:r>
              <a:rPr lang="en-US" sz="1400" smtClean="0">
                <a:solidFill>
                  <a:srgbClr val="000000"/>
                </a:solidFill>
                <a:latin typeface="Consolas" panose="020B0609020204030204" pitchFamily="49" charset="0"/>
              </a:rPr>
              <a:t> = </a:t>
            </a:r>
            <a:r>
              <a:rPr lang="en-US" sz="1400" smtClean="0">
                <a:solidFill>
                  <a:srgbClr val="2A00FF"/>
                </a:solidFill>
                <a:latin typeface="Consolas" panose="020B0609020204030204" pitchFamily="49" charset="0"/>
              </a:rPr>
              <a:t>"Junit"</a:t>
            </a:r>
            <a:r>
              <a:rPr lang="en-US" sz="1400"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String </a:t>
            </a:r>
            <a:r>
              <a:rPr lang="en-US" sz="1400" smtClean="0">
                <a:solidFill>
                  <a:srgbClr val="6A3E3E"/>
                </a:solidFill>
                <a:latin typeface="Consolas" panose="020B0609020204030204" pitchFamily="49" charset="0"/>
              </a:rPr>
              <a:t>string3</a:t>
            </a:r>
            <a:r>
              <a:rPr lang="en-US" sz="1400" smtClean="0">
                <a:solidFill>
                  <a:srgbClr val="000000"/>
                </a:solidFill>
                <a:latin typeface="Consolas" panose="020B0609020204030204" pitchFamily="49" charset="0"/>
              </a:rPr>
              <a:t> = </a:t>
            </a:r>
            <a:r>
              <a:rPr lang="en-US" sz="1400" smtClean="0">
                <a:solidFill>
                  <a:srgbClr val="2A00FF"/>
                </a:solidFill>
                <a:latin typeface="Consolas" panose="020B0609020204030204" pitchFamily="49" charset="0"/>
              </a:rPr>
              <a:t>"test"</a:t>
            </a:r>
            <a:r>
              <a:rPr lang="en-US" sz="1400"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String </a:t>
            </a:r>
            <a:r>
              <a:rPr lang="en-US" sz="1400" smtClean="0">
                <a:solidFill>
                  <a:srgbClr val="6A3E3E"/>
                </a:solidFill>
                <a:latin typeface="Consolas" panose="020B0609020204030204" pitchFamily="49" charset="0"/>
              </a:rPr>
              <a:t>string4</a:t>
            </a:r>
            <a:r>
              <a:rPr lang="en-US" sz="1400" smtClean="0">
                <a:solidFill>
                  <a:srgbClr val="000000"/>
                </a:solidFill>
                <a:latin typeface="Consolas" panose="020B0609020204030204" pitchFamily="49" charset="0"/>
              </a:rPr>
              <a:t> = </a:t>
            </a:r>
            <a:r>
              <a:rPr lang="en-US" sz="1400" smtClean="0">
                <a:solidFill>
                  <a:srgbClr val="2A00FF"/>
                </a:solidFill>
                <a:latin typeface="Consolas" panose="020B0609020204030204" pitchFamily="49" charset="0"/>
              </a:rPr>
              <a:t>"test"</a:t>
            </a:r>
            <a:r>
              <a:rPr lang="en-US" sz="1400"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String </a:t>
            </a:r>
            <a:r>
              <a:rPr lang="en-US" sz="1400" smtClean="0">
                <a:solidFill>
                  <a:srgbClr val="6A3E3E"/>
                </a:solidFill>
                <a:latin typeface="Consolas" panose="020B0609020204030204" pitchFamily="49" charset="0"/>
              </a:rPr>
              <a:t>string5</a:t>
            </a:r>
            <a:r>
              <a:rPr lang="en-US" sz="1400" smtClean="0">
                <a:solidFill>
                  <a:srgbClr val="000000"/>
                </a:solidFill>
                <a:latin typeface="Consolas" panose="020B0609020204030204" pitchFamily="49" charset="0"/>
              </a:rPr>
              <a:t> = </a:t>
            </a:r>
            <a:r>
              <a:rPr lang="en-US" sz="1400" b="1" smtClean="0">
                <a:solidFill>
                  <a:srgbClr val="7F0055"/>
                </a:solidFill>
                <a:latin typeface="Consolas" panose="020B0609020204030204" pitchFamily="49" charset="0"/>
              </a:rPr>
              <a:t>null</a:t>
            </a:r>
            <a:r>
              <a:rPr lang="en-US" sz="1400" b="1" smtClean="0">
                <a:solidFill>
                  <a:srgbClr val="000000"/>
                </a:solidFill>
                <a:latin typeface="Consolas" panose="020B0609020204030204" pitchFamily="49" charset="0"/>
              </a:rPr>
              <a:t>;</a:t>
            </a:r>
          </a:p>
          <a:p>
            <a:pPr marL="400050" lvl="1" indent="0">
              <a:buNone/>
            </a:pPr>
            <a:r>
              <a:rPr lang="en-US" sz="1400" b="1" smtClean="0">
                <a:solidFill>
                  <a:srgbClr val="7F0055"/>
                </a:solidFill>
                <a:latin typeface="Consolas" panose="020B0609020204030204" pitchFamily="49" charset="0"/>
              </a:rPr>
              <a:t>int</a:t>
            </a:r>
            <a:r>
              <a:rPr lang="en-US" sz="1400" b="1" smtClean="0">
                <a:solidFill>
                  <a:srgbClr val="000000"/>
                </a:solidFill>
                <a:latin typeface="Consolas" panose="020B0609020204030204" pitchFamily="49" charset="0"/>
              </a:rPr>
              <a:t> </a:t>
            </a:r>
            <a:r>
              <a:rPr lang="en-US" sz="1400" b="1" smtClean="0">
                <a:solidFill>
                  <a:srgbClr val="6A3E3E"/>
                </a:solidFill>
                <a:latin typeface="Consolas" panose="020B0609020204030204" pitchFamily="49" charset="0"/>
              </a:rPr>
              <a:t>variable1</a:t>
            </a:r>
            <a:r>
              <a:rPr lang="en-US" sz="1400" b="1" smtClean="0">
                <a:solidFill>
                  <a:srgbClr val="000000"/>
                </a:solidFill>
                <a:latin typeface="Consolas" panose="020B0609020204030204" pitchFamily="49" charset="0"/>
              </a:rPr>
              <a:t> = 1;</a:t>
            </a:r>
          </a:p>
          <a:p>
            <a:pPr marL="400050" lvl="1" indent="0">
              <a:buNone/>
            </a:pPr>
            <a:r>
              <a:rPr lang="en-US" sz="1400" b="1" smtClean="0">
                <a:solidFill>
                  <a:srgbClr val="7F0055"/>
                </a:solidFill>
                <a:latin typeface="Consolas" panose="020B0609020204030204" pitchFamily="49" charset="0"/>
              </a:rPr>
              <a:t>int</a:t>
            </a:r>
            <a:r>
              <a:rPr lang="en-US" sz="1400" b="1" smtClean="0">
                <a:solidFill>
                  <a:srgbClr val="000000"/>
                </a:solidFill>
                <a:latin typeface="Consolas" panose="020B0609020204030204" pitchFamily="49" charset="0"/>
              </a:rPr>
              <a:t> </a:t>
            </a:r>
            <a:r>
              <a:rPr lang="en-US" sz="1400" b="1" smtClean="0">
                <a:solidFill>
                  <a:srgbClr val="6A3E3E"/>
                </a:solidFill>
                <a:latin typeface="Consolas" panose="020B0609020204030204" pitchFamily="49" charset="0"/>
              </a:rPr>
              <a:t>variable2</a:t>
            </a:r>
            <a:r>
              <a:rPr lang="en-US" sz="1400" b="1" smtClean="0">
                <a:solidFill>
                  <a:srgbClr val="000000"/>
                </a:solidFill>
                <a:latin typeface="Consolas" panose="020B0609020204030204" pitchFamily="49" charset="0"/>
              </a:rPr>
              <a:t> = 2;</a:t>
            </a:r>
          </a:p>
          <a:p>
            <a:pPr marL="400050" lvl="1" indent="0">
              <a:buNone/>
            </a:pPr>
            <a:r>
              <a:rPr lang="en-US" sz="1400" b="1" smtClean="0">
                <a:solidFill>
                  <a:srgbClr val="7F0055"/>
                </a:solidFill>
                <a:latin typeface="Consolas" panose="020B0609020204030204" pitchFamily="49" charset="0"/>
              </a:rPr>
              <a:t>int</a:t>
            </a:r>
            <a:r>
              <a:rPr lang="en-US" sz="1400" b="1" smtClean="0">
                <a:solidFill>
                  <a:srgbClr val="000000"/>
                </a:solidFill>
                <a:latin typeface="Consolas" panose="020B0609020204030204" pitchFamily="49" charset="0"/>
              </a:rPr>
              <a:t>[] </a:t>
            </a:r>
            <a:r>
              <a:rPr lang="en-US" sz="1400" b="1" smtClean="0">
                <a:solidFill>
                  <a:srgbClr val="6A3E3E"/>
                </a:solidFill>
                <a:latin typeface="Consolas" panose="020B0609020204030204" pitchFamily="49" charset="0"/>
              </a:rPr>
              <a:t>airethematicArrary1</a:t>
            </a:r>
            <a:r>
              <a:rPr lang="en-US" sz="1400" b="1" smtClean="0">
                <a:solidFill>
                  <a:srgbClr val="000000"/>
                </a:solidFill>
                <a:latin typeface="Consolas" panose="020B0609020204030204" pitchFamily="49" charset="0"/>
              </a:rPr>
              <a:t> = { 1, 2, 3 };</a:t>
            </a:r>
          </a:p>
          <a:p>
            <a:pPr marL="400050" lvl="1" indent="0">
              <a:buNone/>
            </a:pPr>
            <a:r>
              <a:rPr lang="en-US" sz="1400" b="1" smtClean="0">
                <a:solidFill>
                  <a:srgbClr val="7F0055"/>
                </a:solidFill>
                <a:latin typeface="Consolas" panose="020B0609020204030204" pitchFamily="49" charset="0"/>
              </a:rPr>
              <a:t>int</a:t>
            </a:r>
            <a:r>
              <a:rPr lang="en-US" sz="1400" b="1" smtClean="0">
                <a:solidFill>
                  <a:srgbClr val="000000"/>
                </a:solidFill>
                <a:latin typeface="Consolas" panose="020B0609020204030204" pitchFamily="49" charset="0"/>
              </a:rPr>
              <a:t>[] </a:t>
            </a:r>
            <a:r>
              <a:rPr lang="en-US" sz="1400" b="1" smtClean="0">
                <a:solidFill>
                  <a:srgbClr val="6A3E3E"/>
                </a:solidFill>
                <a:latin typeface="Consolas" panose="020B0609020204030204" pitchFamily="49" charset="0"/>
              </a:rPr>
              <a:t>airethematicArrary2</a:t>
            </a:r>
            <a:r>
              <a:rPr lang="en-US" sz="1400" b="1" smtClean="0">
                <a:solidFill>
                  <a:srgbClr val="000000"/>
                </a:solidFill>
                <a:latin typeface="Consolas" panose="020B0609020204030204" pitchFamily="49" charset="0"/>
              </a:rPr>
              <a:t> = { 1, 2, 3 };</a:t>
            </a:r>
            <a:endParaRPr lang="en-US" sz="1400" smtClean="0">
              <a:latin typeface="Consolas" panose="020B0609020204030204" pitchFamily="49" charset="0"/>
            </a:endParaRPr>
          </a:p>
          <a:p>
            <a:pPr marL="400050" lvl="1" indent="0">
              <a:buNone/>
            </a:pPr>
            <a:r>
              <a:rPr lang="en-US" sz="1400" smtClean="0">
                <a:solidFill>
                  <a:srgbClr val="3F7F5F"/>
                </a:solidFill>
                <a:latin typeface="Consolas" panose="020B0609020204030204" pitchFamily="49" charset="0"/>
              </a:rPr>
              <a:t>// Assert statements</a:t>
            </a:r>
          </a:p>
          <a:p>
            <a:pPr marL="400050" lvl="1" indent="0">
              <a:buNone/>
            </a:pPr>
            <a:r>
              <a:rPr lang="en-US" sz="1400" i="1" smtClean="0">
                <a:solidFill>
                  <a:srgbClr val="000000"/>
                </a:solidFill>
                <a:latin typeface="Consolas" panose="020B0609020204030204" pitchFamily="49" charset="0"/>
              </a:rPr>
              <a:t>assertEquals(</a:t>
            </a:r>
            <a:r>
              <a:rPr lang="en-US" sz="1400" i="1" smtClean="0">
                <a:solidFill>
                  <a:srgbClr val="6A3E3E"/>
                </a:solidFill>
                <a:latin typeface="Consolas" panose="020B0609020204030204" pitchFamily="49" charset="0"/>
              </a:rPr>
              <a:t>string1</a:t>
            </a:r>
            <a:r>
              <a:rPr lang="en-US" sz="1400" i="1" smtClean="0">
                <a:solidFill>
                  <a:srgbClr val="000000"/>
                </a:solidFill>
                <a:latin typeface="Consolas" panose="020B0609020204030204" pitchFamily="49" charset="0"/>
              </a:rPr>
              <a:t>, </a:t>
            </a:r>
            <a:r>
              <a:rPr lang="en-US" sz="1400" i="1" smtClean="0">
                <a:solidFill>
                  <a:srgbClr val="6A3E3E"/>
                </a:solidFill>
                <a:latin typeface="Consolas" panose="020B0609020204030204" pitchFamily="49" charset="0"/>
              </a:rPr>
              <a:t>string2</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assertSame(</a:t>
            </a:r>
            <a:r>
              <a:rPr lang="en-US" sz="1400" i="1" smtClean="0">
                <a:solidFill>
                  <a:srgbClr val="6A3E3E"/>
                </a:solidFill>
                <a:latin typeface="Consolas" panose="020B0609020204030204" pitchFamily="49" charset="0"/>
              </a:rPr>
              <a:t>string3</a:t>
            </a:r>
            <a:r>
              <a:rPr lang="en-US" sz="1400" i="1" smtClean="0">
                <a:solidFill>
                  <a:srgbClr val="000000"/>
                </a:solidFill>
                <a:latin typeface="Consolas" panose="020B0609020204030204" pitchFamily="49" charset="0"/>
              </a:rPr>
              <a:t>, </a:t>
            </a:r>
            <a:r>
              <a:rPr lang="en-US" sz="1400" i="1" smtClean="0">
                <a:solidFill>
                  <a:srgbClr val="6A3E3E"/>
                </a:solidFill>
                <a:latin typeface="Consolas" panose="020B0609020204030204" pitchFamily="49" charset="0"/>
              </a:rPr>
              <a:t>string4</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assertNotSame(</a:t>
            </a:r>
            <a:r>
              <a:rPr lang="en-US" sz="1400" i="1" smtClean="0">
                <a:solidFill>
                  <a:srgbClr val="6A3E3E"/>
                </a:solidFill>
                <a:latin typeface="Consolas" panose="020B0609020204030204" pitchFamily="49" charset="0"/>
              </a:rPr>
              <a:t>string1</a:t>
            </a:r>
            <a:r>
              <a:rPr lang="en-US" sz="1400" i="1" smtClean="0">
                <a:solidFill>
                  <a:srgbClr val="000000"/>
                </a:solidFill>
                <a:latin typeface="Consolas" panose="020B0609020204030204" pitchFamily="49" charset="0"/>
              </a:rPr>
              <a:t>, </a:t>
            </a:r>
            <a:r>
              <a:rPr lang="en-US" sz="1400" i="1" smtClean="0">
                <a:solidFill>
                  <a:srgbClr val="6A3E3E"/>
                </a:solidFill>
                <a:latin typeface="Consolas" panose="020B0609020204030204" pitchFamily="49" charset="0"/>
              </a:rPr>
              <a:t>string3</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assertNotNull(</a:t>
            </a:r>
            <a:r>
              <a:rPr lang="en-US" sz="1400" i="1" smtClean="0">
                <a:solidFill>
                  <a:srgbClr val="6A3E3E"/>
                </a:solidFill>
                <a:latin typeface="Consolas" panose="020B0609020204030204" pitchFamily="49" charset="0"/>
              </a:rPr>
              <a:t>string1</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assertNull(</a:t>
            </a:r>
            <a:r>
              <a:rPr lang="en-US" sz="1400" i="1" smtClean="0">
                <a:solidFill>
                  <a:srgbClr val="6A3E3E"/>
                </a:solidFill>
                <a:latin typeface="Consolas" panose="020B0609020204030204" pitchFamily="49" charset="0"/>
              </a:rPr>
              <a:t>string5</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assertTrue(</a:t>
            </a:r>
            <a:r>
              <a:rPr lang="en-US" sz="1400" i="1" smtClean="0">
                <a:solidFill>
                  <a:srgbClr val="6A3E3E"/>
                </a:solidFill>
                <a:latin typeface="Consolas" panose="020B0609020204030204" pitchFamily="49" charset="0"/>
              </a:rPr>
              <a:t>variable1</a:t>
            </a:r>
            <a:r>
              <a:rPr lang="en-US" sz="1400" i="1" smtClean="0">
                <a:solidFill>
                  <a:srgbClr val="000000"/>
                </a:solidFill>
                <a:latin typeface="Consolas" panose="020B0609020204030204" pitchFamily="49" charset="0"/>
              </a:rPr>
              <a:t> &lt; </a:t>
            </a:r>
            <a:r>
              <a:rPr lang="en-US" sz="1400" i="1" smtClean="0">
                <a:solidFill>
                  <a:srgbClr val="6A3E3E"/>
                </a:solidFill>
                <a:latin typeface="Consolas" panose="020B0609020204030204" pitchFamily="49" charset="0"/>
              </a:rPr>
              <a:t>variable2</a:t>
            </a:r>
            <a:r>
              <a:rPr lang="en-US" sz="1400" i="1" smtClean="0">
                <a:solidFill>
                  <a:srgbClr val="000000"/>
                </a:solidFill>
                <a:latin typeface="Consolas" panose="020B0609020204030204" pitchFamily="49" charset="0"/>
              </a:rPr>
              <a:t>);</a:t>
            </a:r>
          </a:p>
          <a:p>
            <a:pPr marL="400050" lvl="1" indent="0">
              <a:buNone/>
            </a:pPr>
            <a:r>
              <a:rPr lang="en-US" sz="1400" i="1" smtClean="0">
                <a:solidFill>
                  <a:srgbClr val="000000"/>
                </a:solidFill>
                <a:latin typeface="Consolas" panose="020B0609020204030204" pitchFamily="49" charset="0"/>
              </a:rPr>
              <a:t>assertArrayEquals(</a:t>
            </a:r>
            <a:r>
              <a:rPr lang="en-US" sz="1400" i="1" smtClean="0">
                <a:solidFill>
                  <a:srgbClr val="6A3E3E"/>
                </a:solidFill>
                <a:latin typeface="Consolas" panose="020B0609020204030204" pitchFamily="49" charset="0"/>
              </a:rPr>
              <a:t>airethematicArrary1</a:t>
            </a:r>
            <a:r>
              <a:rPr lang="en-US" sz="1400" i="1" smtClean="0">
                <a:solidFill>
                  <a:srgbClr val="000000"/>
                </a:solidFill>
                <a:latin typeface="Consolas" panose="020B0609020204030204" pitchFamily="49" charset="0"/>
              </a:rPr>
              <a:t>, </a:t>
            </a:r>
            <a:r>
              <a:rPr lang="en-US" sz="1400" i="1" smtClean="0">
                <a:solidFill>
                  <a:srgbClr val="6A3E3E"/>
                </a:solidFill>
                <a:latin typeface="Consolas" panose="020B0609020204030204" pitchFamily="49" charset="0"/>
              </a:rPr>
              <a:t>airethematicArrary2</a:t>
            </a:r>
            <a:r>
              <a:rPr lang="en-US" sz="1400" i="1"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a:t>
            </a:r>
          </a:p>
          <a:p>
            <a:pPr marL="400050" lvl="1" indent="0">
              <a:buNone/>
            </a:pPr>
            <a:r>
              <a:rPr lang="en-US" sz="1400" smtClean="0">
                <a:solidFill>
                  <a:srgbClr val="000000"/>
                </a:solidFill>
                <a:latin typeface="Consolas" panose="020B0609020204030204" pitchFamily="49" charset="0"/>
              </a:rPr>
              <a:t>}</a:t>
            </a:r>
          </a:p>
          <a:p>
            <a:pPr marL="0" indent="0">
              <a:buNone/>
            </a:pPr>
            <a:endParaRPr lang="en-US" sz="2400" smtClean="0"/>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24</a:t>
            </a:fld>
            <a:endParaRPr lang="en-US"/>
          </a:p>
        </p:txBody>
      </p:sp>
    </p:spTree>
    <p:extLst>
      <p:ext uri="{BB962C8B-B14F-4D97-AF65-F5344CB8AC3E}">
        <p14:creationId xmlns:p14="http://schemas.microsoft.com/office/powerpoint/2010/main" val="82023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smtClean="0">
                <a:solidFill>
                  <a:schemeClr val="tx1"/>
                </a:solidFill>
                <a:effectLst/>
                <a:latin typeface="+mn-lt"/>
                <a:ea typeface="+mn-ea"/>
                <a:cs typeface="+mn-cs"/>
              </a:rPr>
              <a:t>If their are multiple methods annotated with same annotation (e.g. two methods with </a:t>
            </a:r>
            <a:r>
              <a:rPr lang="en-GB" smtClean="0"/>
              <a:t>@BeforeAll</a:t>
            </a:r>
            <a:r>
              <a:rPr lang="en-GB" sz="1200" b="0" i="0" kern="1200" smtClean="0">
                <a:solidFill>
                  <a:schemeClr val="tx1"/>
                </a:solidFill>
                <a:effectLst/>
                <a:latin typeface="+mn-lt"/>
                <a:ea typeface="+mn-ea"/>
                <a:cs typeface="+mn-cs"/>
              </a:rPr>
              <a:t>) then their execution order is undetermined.</a:t>
            </a:r>
          </a:p>
          <a:p>
            <a:endParaRPr lang="en-GB"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26</a:t>
            </a:fld>
            <a:endParaRPr lang="en-US"/>
          </a:p>
        </p:txBody>
      </p:sp>
    </p:spTree>
    <p:extLst>
      <p:ext uri="{BB962C8B-B14F-4D97-AF65-F5344CB8AC3E}">
        <p14:creationId xmlns:p14="http://schemas.microsoft.com/office/powerpoint/2010/main" val="2129727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30</a:t>
            </a:fld>
            <a:endParaRPr lang="en-US"/>
          </a:p>
        </p:txBody>
      </p:sp>
    </p:spTree>
    <p:extLst>
      <p:ext uri="{BB962C8B-B14F-4D97-AF65-F5344CB8AC3E}">
        <p14:creationId xmlns:p14="http://schemas.microsoft.com/office/powerpoint/2010/main" val="755063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4771114"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26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0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06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7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58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9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49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6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50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Rectangle 1"/>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
          <p:cNvGrpSpPr>
            <a:grpSpLocks/>
          </p:cNvGrpSpPr>
          <p:nvPr/>
        </p:nvGrpSpPr>
        <p:grpSpPr bwMode="auto">
          <a:xfrm>
            <a:off x="152400" y="6400800"/>
            <a:ext cx="1371600" cy="276225"/>
            <a:chOff x="292100" y="6403201"/>
            <a:chExt cx="1371600" cy="276999"/>
          </a:xfrm>
        </p:grpSpPr>
        <p:sp>
          <p:nvSpPr>
            <p:cNvPr id="6" name="Rectangle 5"/>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TextBox 7"/>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284568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0B4982C9-E991-47E4-B5BC-08ABD2C1A3B7}"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fld id="{B6E9B0A9-A958-4BAA-9861-6ECBE5B19D9B}" type="slidenum">
              <a:rPr lang="vi-VN" altLang="en-US"/>
              <a:pPr/>
              <a:t>‹#›</a:t>
            </a:fld>
            <a:endParaRPr lang="vi-VN" altLang="en-US"/>
          </a:p>
        </p:txBody>
      </p:sp>
    </p:spTree>
    <p:extLst>
      <p:ext uri="{BB962C8B-B14F-4D97-AF65-F5344CB8AC3E}">
        <p14:creationId xmlns:p14="http://schemas.microsoft.com/office/powerpoint/2010/main" val="63917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lnSpc>
                <a:spcPct val="120000"/>
              </a:lnSpc>
              <a:spcBef>
                <a:spcPts val="600"/>
              </a:spcBef>
              <a:spcAft>
                <a:spcPts val="600"/>
              </a:spcAft>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lnSpc>
                <a:spcPct val="120000"/>
              </a:lnSpc>
              <a:spcBef>
                <a:spcPts val="600"/>
              </a:spcBef>
              <a:spcAft>
                <a:spcPts val="600"/>
              </a:spcAft>
              <a:buFont typeface="Wingdings 2" panose="05020102010507070707" pitchFamily="18" charset="2"/>
              <a:buChar char="P"/>
              <a:defRPr sz="2000">
                <a:latin typeface="Arial" panose="020B0604020202020204" pitchFamily="34" charset="0"/>
                <a:cs typeface="Arial" panose="020B0604020202020204" pitchFamily="34" charset="0"/>
              </a:defRPr>
            </a:lvl2pPr>
            <a:lvl3pPr>
              <a:lnSpc>
                <a:spcPct val="120000"/>
              </a:lnSpc>
              <a:spcBef>
                <a:spcPts val="600"/>
              </a:spcBef>
              <a:spcAft>
                <a:spcPts val="600"/>
              </a:spcAft>
              <a:defRPr sz="1800">
                <a:latin typeface="Arial" panose="020B0604020202020204" pitchFamily="34" charset="0"/>
                <a:cs typeface="Arial" panose="020B0604020202020204" pitchFamily="34" charset="0"/>
              </a:defRPr>
            </a:lvl3pPr>
            <a:lvl4pPr>
              <a:lnSpc>
                <a:spcPct val="120000"/>
              </a:lnSpc>
              <a:spcBef>
                <a:spcPts val="600"/>
              </a:spcBef>
              <a:spcAft>
                <a:spcPts val="600"/>
              </a:spcAft>
              <a:defRPr sz="1600">
                <a:latin typeface="Arial" panose="020B0604020202020204" pitchFamily="34" charset="0"/>
                <a:cs typeface="Arial" panose="020B0604020202020204" pitchFamily="34" charset="0"/>
              </a:defRPr>
            </a:lvl4pPr>
            <a:lvl5pPr>
              <a:lnSpc>
                <a:spcPct val="120000"/>
              </a:lnSpc>
              <a:spcBef>
                <a:spcPts val="600"/>
              </a:spcBef>
              <a:spcAft>
                <a:spcPts val="600"/>
              </a:spcAft>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0" y="6356350"/>
            <a:ext cx="4685389"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699678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34C23FB4-D428-4E8D-BD84-B6678136B3D2}"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smtClean="0"/>
            </a:lvl1pPr>
          </a:lstStyle>
          <a:p>
            <a:pPr>
              <a:defRPr/>
            </a:pPr>
            <a:fld id="{2DA0B851-15A2-4B93-9D93-2A423CEAEBC0}" type="slidenum">
              <a:rPr lang="vi-VN" altLang="en-US"/>
              <a:pPr>
                <a:defRPr/>
              </a:pPr>
              <a:t>‹#›</a:t>
            </a:fld>
            <a:endParaRPr lang="vi-VN" altLang="en-US"/>
          </a:p>
        </p:txBody>
      </p:sp>
    </p:spTree>
    <p:extLst>
      <p:ext uri="{BB962C8B-B14F-4D97-AF65-F5344CB8AC3E}">
        <p14:creationId xmlns:p14="http://schemas.microsoft.com/office/powerpoint/2010/main" val="4168855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2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3084392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5551974F-B521-4C6C-BE48-64B087AD8176}"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smtClean="0"/>
            </a:lvl1pPr>
          </a:lstStyle>
          <a:p>
            <a:pPr>
              <a:defRPr/>
            </a:pPr>
            <a:fld id="{5C888195-DA4A-4762-960E-28F029D9D876}" type="slidenum">
              <a:rPr lang="vi-VN" altLang="en-US"/>
              <a:pPr>
                <a:defRPr/>
              </a:pPr>
              <a:t>‹#›</a:t>
            </a:fld>
            <a:endParaRPr lang="vi-VN" altLang="en-US"/>
          </a:p>
        </p:txBody>
      </p:sp>
    </p:spTree>
    <p:extLst>
      <p:ext uri="{BB962C8B-B14F-4D97-AF65-F5344CB8AC3E}">
        <p14:creationId xmlns:p14="http://schemas.microsoft.com/office/powerpoint/2010/main" val="379788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3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2635364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E27DBD45-8CE9-4671-9810-17FF0E751C1B}"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FC78BE4A-050C-4FE0-BE86-85D4770F69D4}" type="slidenum">
              <a:rPr lang="vi-VN" altLang="en-US"/>
              <a:pPr>
                <a:defRPr/>
              </a:pPr>
              <a:t>‹#›</a:t>
            </a:fld>
            <a:endParaRPr lang="vi-VN" altLang="en-US"/>
          </a:p>
        </p:txBody>
      </p:sp>
    </p:spTree>
    <p:extLst>
      <p:ext uri="{BB962C8B-B14F-4D97-AF65-F5344CB8AC3E}">
        <p14:creationId xmlns:p14="http://schemas.microsoft.com/office/powerpoint/2010/main" val="585471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D1034A5B-6B79-410E-AC26-C23493D7C31D}"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FC78BE4A-050C-4FE0-BE86-85D4770F69D4}" type="slidenum">
              <a:rPr lang="vi-VN" altLang="en-US"/>
              <a:pPr>
                <a:defRPr/>
              </a:pPr>
              <a:t>‹#›</a:t>
            </a:fld>
            <a:endParaRPr lang="vi-VN" altLang="en-US"/>
          </a:p>
        </p:txBody>
      </p:sp>
    </p:spTree>
    <p:extLst>
      <p:ext uri="{BB962C8B-B14F-4D97-AF65-F5344CB8AC3E}">
        <p14:creationId xmlns:p14="http://schemas.microsoft.com/office/powerpoint/2010/main" val="3448190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1F0623CD-4D84-476F-B8E2-38C1315673AC}"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FC78BE4A-050C-4FE0-BE86-85D4770F69D4}" type="slidenum">
              <a:rPr lang="vi-VN" altLang="en-US"/>
              <a:pPr>
                <a:defRPr/>
              </a:pPr>
              <a:t>‹#›</a:t>
            </a:fld>
            <a:endParaRPr lang="vi-VN" altLang="en-US"/>
          </a:p>
        </p:txBody>
      </p:sp>
    </p:spTree>
    <p:extLst>
      <p:ext uri="{BB962C8B-B14F-4D97-AF65-F5344CB8AC3E}">
        <p14:creationId xmlns:p14="http://schemas.microsoft.com/office/powerpoint/2010/main" val="2324114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2401EF53-A047-403D-95E4-BFD79F566C6E}"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FC78BE4A-050C-4FE0-BE86-85D4770F69D4}" type="slidenum">
              <a:rPr lang="vi-VN" altLang="en-US"/>
              <a:pPr>
                <a:defRPr/>
              </a:pPr>
              <a:t>‹#›</a:t>
            </a:fld>
            <a:endParaRPr lang="vi-VN" altLang="en-US"/>
          </a:p>
        </p:txBody>
      </p:sp>
    </p:spTree>
    <p:extLst>
      <p:ext uri="{BB962C8B-B14F-4D97-AF65-F5344CB8AC3E}">
        <p14:creationId xmlns:p14="http://schemas.microsoft.com/office/powerpoint/2010/main" val="819846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4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411919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CC77F861-8EEB-4810-8664-C942E5F1F341}"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DF28BE5B-CDF2-462F-8D0B-36D0E82D92D3}" type="slidenum">
              <a:rPr lang="vi-VN" altLang="en-US"/>
              <a:pPr>
                <a:defRPr/>
              </a:pPr>
              <a:t>‹#›</a:t>
            </a:fld>
            <a:endParaRPr lang="vi-VN" altLang="en-US"/>
          </a:p>
        </p:txBody>
      </p:sp>
    </p:spTree>
    <p:extLst>
      <p:ext uri="{BB962C8B-B14F-4D97-AF65-F5344CB8AC3E}">
        <p14:creationId xmlns:p14="http://schemas.microsoft.com/office/powerpoint/2010/main" val="2974737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C7AF9D41-5C6C-4947-9CF1-7CFBEDBDD808}"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DF28BE5B-CDF2-462F-8D0B-36D0E82D92D3}" type="slidenum">
              <a:rPr lang="vi-VN" altLang="en-US"/>
              <a:pPr>
                <a:defRPr/>
              </a:pPr>
              <a:t>‹#›</a:t>
            </a:fld>
            <a:endParaRPr lang="vi-VN" altLang="en-US"/>
          </a:p>
        </p:txBody>
      </p:sp>
    </p:spTree>
    <p:extLst>
      <p:ext uri="{BB962C8B-B14F-4D97-AF65-F5344CB8AC3E}">
        <p14:creationId xmlns:p14="http://schemas.microsoft.com/office/powerpoint/2010/main" val="14393208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BE124386-C071-417E-A9EC-796BBA66D829}"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pPr>
              <a:defRPr/>
            </a:pPr>
            <a:fld id="{DF28BE5B-CDF2-462F-8D0B-36D0E82D92D3}" type="slidenum">
              <a:rPr lang="vi-VN" altLang="en-US"/>
              <a:pPr>
                <a:defRPr/>
              </a:pPr>
              <a:t>‹#›</a:t>
            </a:fld>
            <a:endParaRPr lang="vi-VN" altLang="en-US"/>
          </a:p>
        </p:txBody>
      </p:sp>
    </p:spTree>
    <p:extLst>
      <p:ext uri="{BB962C8B-B14F-4D97-AF65-F5344CB8AC3E}">
        <p14:creationId xmlns:p14="http://schemas.microsoft.com/office/powerpoint/2010/main" val="496498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5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631743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89A6E9DB-5250-4883-BAA1-481FFDCB6FB3}"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fld id="{59BFB36E-8965-449A-BAF3-386427619536}" type="slidenum">
              <a:rPr lang="vi-VN" altLang="en-US"/>
              <a:pPr/>
              <a:t>‹#›</a:t>
            </a:fld>
            <a:endParaRPr lang="vi-VN" altLang="en-US"/>
          </a:p>
        </p:txBody>
      </p:sp>
    </p:spTree>
    <p:extLst>
      <p:ext uri="{BB962C8B-B14F-4D97-AF65-F5344CB8AC3E}">
        <p14:creationId xmlns:p14="http://schemas.microsoft.com/office/powerpoint/2010/main" val="1642825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6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33701103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3" name="Rectangle 2"/>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152400" y="6400800"/>
            <a:ext cx="1371600" cy="276225"/>
            <a:chOff x="292100" y="6403201"/>
            <a:chExt cx="1371600" cy="276999"/>
          </a:xfrm>
        </p:grpSpPr>
        <p:sp>
          <p:nvSpPr>
            <p:cNvPr id="7" name="Rectangle 6"/>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
        <p:nvSpPr>
          <p:cNvPr id="12" name="Title 11"/>
          <p:cNvSpPr>
            <a:spLocks noGrp="1"/>
          </p:cNvSpPr>
          <p:nvPr>
            <p:ph type="title"/>
          </p:nvPr>
        </p:nvSpPr>
        <p:spPr/>
        <p:txBody>
          <a:bodyPr/>
          <a:lstStyle/>
          <a:p>
            <a:r>
              <a:rPr lang="en-US" smtClean="0"/>
              <a:t>Click to edit Master title style</a:t>
            </a:r>
            <a:endParaRPr lang="en-US"/>
          </a:p>
        </p:txBody>
      </p:sp>
      <p:sp>
        <p:nvSpPr>
          <p:cNvPr id="10" name="Date Placeholder 8"/>
          <p:cNvSpPr>
            <a:spLocks noGrp="1"/>
          </p:cNvSpPr>
          <p:nvPr>
            <p:ph type="dt" sz="half" idx="10"/>
          </p:nvPr>
        </p:nvSpPr>
        <p:spPr>
          <a:xfrm>
            <a:off x="457200" y="6356350"/>
            <a:ext cx="2133600" cy="365125"/>
          </a:xfrm>
          <a:prstGeom prst="rect">
            <a:avLst/>
          </a:prstGeom>
        </p:spPr>
        <p:txBody>
          <a:bodyPr/>
          <a:lstStyle>
            <a:lvl1pPr>
              <a:defRPr/>
            </a:lvl1pPr>
          </a:lstStyle>
          <a:p>
            <a:pPr>
              <a:defRPr/>
            </a:pPr>
            <a:fld id="{D2DD64FE-332B-49DF-9857-1B1866BA2FE9}" type="datetime1">
              <a:rPr lang="en-US" smtClean="0"/>
              <a:t>9/4/2020</a:t>
            </a:fld>
            <a:endParaRPr lang="en-US"/>
          </a:p>
        </p:txBody>
      </p:sp>
      <p:sp>
        <p:nvSpPr>
          <p:cNvPr id="11" name="Footer Placeholder 9"/>
          <p:cNvSpPr>
            <a:spLocks noGrp="1"/>
          </p:cNvSpPr>
          <p:nvPr>
            <p:ph type="ftr" sz="quarter" idx="11"/>
          </p:nvPr>
        </p:nvSpPr>
        <p:spPr/>
        <p:txBody>
          <a:bodyPr/>
          <a:lstStyle>
            <a:lvl1pPr>
              <a:defRPr/>
            </a:lvl1pPr>
          </a:lstStyle>
          <a:p>
            <a:pPr>
              <a:defRPr/>
            </a:pPr>
            <a:r>
              <a:rPr lang="en-US" smtClean="0"/>
              <a:t>09e-BM/DT/FSOFT - ©FPT SOFTWARE – Fresher Academy - Internal Use</a:t>
            </a:r>
            <a:endParaRPr lang="en-US"/>
          </a:p>
        </p:txBody>
      </p:sp>
      <p:sp>
        <p:nvSpPr>
          <p:cNvPr id="13" name="Slide Number Placeholder 10"/>
          <p:cNvSpPr>
            <a:spLocks noGrp="1"/>
          </p:cNvSpPr>
          <p:nvPr>
            <p:ph type="sldNum" sz="quarter" idx="12"/>
          </p:nvPr>
        </p:nvSpPr>
        <p:spPr/>
        <p:txBody>
          <a:bodyPr/>
          <a:lstStyle>
            <a:lvl1pPr>
              <a:defRPr/>
            </a:lvl1pPr>
          </a:lstStyle>
          <a:p>
            <a:fld id="{5FCDD7A0-EA11-4074-A8FA-1D7DF0F4F6D7}" type="slidenum">
              <a:rPr lang="vi-VN" altLang="en-US"/>
              <a:pPr/>
              <a:t>‹#›</a:t>
            </a:fld>
            <a:endParaRPr lang="vi-VN" altLang="en-US"/>
          </a:p>
        </p:txBody>
      </p:sp>
    </p:spTree>
    <p:extLst>
      <p:ext uri="{BB962C8B-B14F-4D97-AF65-F5344CB8AC3E}">
        <p14:creationId xmlns:p14="http://schemas.microsoft.com/office/powerpoint/2010/main" val="36942613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7_Two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Isosceles Triangle 6"/>
          <p:cNvSpPr/>
          <p:nvPr/>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descr="Z:\Trangdof\thang4\NEW TRAILER\cuderxanh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3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374639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0"/>
            <a:ext cx="7028539" cy="647700"/>
          </a:xfrm>
        </p:spPr>
        <p:txBody>
          <a:bodyPr>
            <a:noAutofit/>
          </a:bodyPr>
          <a:lstStyle>
            <a:lvl1pPr algn="l">
              <a:defRPr sz="3200" b="1">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191410" y="857250"/>
            <a:ext cx="4304389" cy="5276850"/>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199" y="857250"/>
            <a:ext cx="4410075" cy="5276850"/>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91411" y="6356350"/>
            <a:ext cx="4752064" cy="365125"/>
          </a:xfrm>
        </p:spPr>
        <p:txBody>
          <a:bodyPr/>
          <a:lstStyle/>
          <a:p>
            <a:r>
              <a:rPr lang="en-US" smtClean="0"/>
              <a:t>09e-BM/DT/FSOFT - ©FPT SOFTWARE – Fresher Academy - Internal Use</a:t>
            </a:r>
            <a:endParaRPr lang="en-US" dirty="0"/>
          </a:p>
        </p:txBody>
      </p:sp>
      <p:sp>
        <p:nvSpPr>
          <p:cNvPr id="7" name="Slide Number Placeholder 6"/>
          <p:cNvSpPr>
            <a:spLocks noGrp="1"/>
          </p:cNvSpPr>
          <p:nvPr>
            <p:ph type="sldNum" sz="quarter" idx="12"/>
          </p:nvPr>
        </p:nvSpPr>
        <p:spPr>
          <a:xfrm>
            <a:off x="6924674" y="6356350"/>
            <a:ext cx="2133600"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junit.org/junit5/docs/current/api/org/junit/jupiter/api/Assertion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owtodoinjava.com/junit-5/junit-5-disabled-test-ex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junit.org/junit5/docs/current/api/org/junit/jupiter/api/RepeatedTes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junit.org/junit5/docs/current/api/index.html?org/junit/platform/runner/SelectPackag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junit.org/junit5/docs/current/api/org/junit/platform/suite/api/ExcludePackages.html" TargetMode="External"/><Relationship Id="rId5" Type="http://schemas.openxmlformats.org/officeDocument/2006/relationships/hyperlink" Target="http://junit.org/junit5/docs/current/api/org/junit/platform/suite/api/IncludePackages.html" TargetMode="External"/><Relationship Id="rId4" Type="http://schemas.openxmlformats.org/officeDocument/2006/relationships/hyperlink" Target="http://junit.org/junit5/docs/current/api/index.html?org/junit/platform/runner/SelectClasses.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junit.sourceforge.net/" TargetMode="External"/><Relationship Id="rId2" Type="http://schemas.openxmlformats.org/officeDocument/2006/relationships/hyperlink" Target="http://www.junit.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a:defRPr/>
            </a:pPr>
            <a:r>
              <a:rPr lang="en-US" b="1">
                <a:solidFill>
                  <a:schemeClr val="accent6">
                    <a:lumMod val="75000"/>
                  </a:schemeClr>
                </a:solidFill>
                <a:latin typeface="Book Antiqua" panose="02040602050305030304" pitchFamily="18" charset="0"/>
                <a:cs typeface="Arial" pitchFamily="34" charset="0"/>
              </a:rPr>
              <a:t>JUNIT FRAMEWORK</a:t>
            </a:r>
          </a:p>
        </p:txBody>
      </p:sp>
      <p:sp>
        <p:nvSpPr>
          <p:cNvPr id="3" name="Subtitle 2"/>
          <p:cNvSpPr>
            <a:spLocks noGrp="1"/>
          </p:cNvSpPr>
          <p:nvPr>
            <p:ph type="subTitle" idx="1"/>
          </p:nvPr>
        </p:nvSpPr>
        <p:spPr>
          <a:xfrm>
            <a:off x="384313" y="3600450"/>
            <a:ext cx="8073887" cy="2038350"/>
          </a:xfrm>
        </p:spPr>
        <p:txBody>
          <a:bodyPr>
            <a:normAutofit/>
          </a:bodyPr>
          <a:lstStyle/>
          <a:p>
            <a:r>
              <a:rPr lang="en-US" sz="2800" smtClean="0"/>
              <a:t>Instructor: </a:t>
            </a:r>
            <a:endParaRPr lang="en-US" sz="2000"/>
          </a:p>
        </p:txBody>
      </p:sp>
      <p:sp>
        <p:nvSpPr>
          <p:cNvPr id="4" name="Footer Placeholder 3"/>
          <p:cNvSpPr>
            <a:spLocks noGrp="1"/>
          </p:cNvSpPr>
          <p:nvPr>
            <p:ph type="ftr" sz="quarter" idx="11"/>
          </p:nvPr>
        </p:nvSpPr>
        <p:spPr>
          <a:xfrm>
            <a:off x="191411" y="6356350"/>
            <a:ext cx="4653966" cy="365125"/>
          </a:xfrm>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and advantages of JUnit4</a:t>
            </a:r>
          </a:p>
        </p:txBody>
      </p:sp>
      <p:sp>
        <p:nvSpPr>
          <p:cNvPr id="3" name="Content Placeholder 2"/>
          <p:cNvSpPr>
            <a:spLocks noGrp="1"/>
          </p:cNvSpPr>
          <p:nvPr>
            <p:ph idx="1"/>
          </p:nvPr>
        </p:nvSpPr>
        <p:spPr/>
        <p:txBody>
          <a:bodyPr/>
          <a:lstStyle/>
          <a:p>
            <a:pPr algn="just">
              <a:lnSpc>
                <a:spcPct val="120000"/>
              </a:lnSpc>
              <a:spcBef>
                <a:spcPts val="600"/>
              </a:spcBef>
              <a:spcAft>
                <a:spcPts val="600"/>
              </a:spcAft>
            </a:pPr>
            <a:r>
              <a:rPr lang="en-US" sz="2000"/>
              <a:t>All the old </a:t>
            </a:r>
            <a:r>
              <a:rPr lang="en-US" sz="2000" b="1"/>
              <a:t>assert statements </a:t>
            </a:r>
            <a:r>
              <a:rPr lang="en-US" sz="2000"/>
              <a:t>are same as before.</a:t>
            </a:r>
          </a:p>
          <a:p>
            <a:pPr>
              <a:lnSpc>
                <a:spcPct val="120000"/>
              </a:lnSpc>
              <a:spcBef>
                <a:spcPts val="600"/>
              </a:spcBef>
              <a:spcAft>
                <a:spcPts val="600"/>
              </a:spcAft>
            </a:pPr>
            <a:r>
              <a:rPr lang="en-US" sz="2000" smtClean="0"/>
              <a:t>JUnit </a:t>
            </a:r>
            <a:r>
              <a:rPr lang="en-US" sz="2000"/>
              <a:t>4 can be used with </a:t>
            </a:r>
            <a:r>
              <a:rPr lang="en-US" sz="2000" smtClean="0"/>
              <a:t>Java 5 </a:t>
            </a:r>
            <a:r>
              <a:rPr lang="en-US" sz="2000"/>
              <a:t>or higher version.</a:t>
            </a:r>
          </a:p>
          <a:p>
            <a:pPr>
              <a:lnSpc>
                <a:spcPct val="120000"/>
              </a:lnSpc>
              <a:spcBef>
                <a:spcPts val="600"/>
              </a:spcBef>
              <a:spcAft>
                <a:spcPts val="600"/>
              </a:spcAft>
            </a:pPr>
            <a:r>
              <a:rPr lang="en-US" sz="2000"/>
              <a:t>While using JUnit4, you are not required to extend </a:t>
            </a:r>
            <a:r>
              <a:rPr lang="en-US" sz="2000" b="1"/>
              <a:t>JUnit.framework.TestCase</a:t>
            </a:r>
            <a:r>
              <a:rPr lang="en-US" sz="2000"/>
              <a:t>. You can just create a simple java class.</a:t>
            </a:r>
          </a:p>
          <a:p>
            <a:pPr algn="just">
              <a:lnSpc>
                <a:spcPct val="120000"/>
              </a:lnSpc>
              <a:spcBef>
                <a:spcPts val="600"/>
              </a:spcBef>
              <a:spcAft>
                <a:spcPts val="600"/>
              </a:spcAft>
            </a:pPr>
            <a:r>
              <a:rPr lang="en-US" sz="2000"/>
              <a:t>You need to use </a:t>
            </a:r>
            <a:r>
              <a:rPr lang="en-US" sz="2000" b="1"/>
              <a:t>annotations</a:t>
            </a:r>
            <a:r>
              <a:rPr lang="en-US" sz="2000"/>
              <a:t> in spite of special method name as before</a:t>
            </a:r>
            <a:r>
              <a:rPr lang="en-US" sz="2000" smtClean="0"/>
              <a:t>.</a:t>
            </a:r>
          </a:p>
          <a:p>
            <a:pPr algn="just">
              <a:lnSpc>
                <a:spcPct val="120000"/>
              </a:lnSpc>
              <a:spcBef>
                <a:spcPts val="600"/>
              </a:spcBef>
              <a:spcAft>
                <a:spcPts val="600"/>
              </a:spcAft>
            </a:pPr>
            <a:r>
              <a:rPr lang="en-US" sz="2000"/>
              <a:t>Most of the things are easier in JUnit4 as.</a:t>
            </a:r>
          </a:p>
          <a:p>
            <a:pPr lvl="1" algn="just">
              <a:lnSpc>
                <a:spcPct val="120000"/>
              </a:lnSpc>
              <a:spcBef>
                <a:spcPts val="600"/>
              </a:spcBef>
              <a:spcAft>
                <a:spcPts val="600"/>
              </a:spcAft>
            </a:pPr>
            <a:r>
              <a:rPr lang="en-US" sz="1800"/>
              <a:t>With JUnit 4 you are more capable of </a:t>
            </a:r>
            <a:r>
              <a:rPr lang="en-US" sz="1800" b="1"/>
              <a:t>identifying exception</a:t>
            </a:r>
            <a:r>
              <a:rPr lang="en-US" sz="1800"/>
              <a:t>.</a:t>
            </a:r>
          </a:p>
          <a:p>
            <a:pPr lvl="1" algn="just">
              <a:lnSpc>
                <a:spcPct val="120000"/>
              </a:lnSpc>
              <a:spcBef>
                <a:spcPts val="600"/>
              </a:spcBef>
              <a:spcAft>
                <a:spcPts val="600"/>
              </a:spcAft>
            </a:pPr>
            <a:r>
              <a:rPr lang="en-US" sz="1800" b="1"/>
              <a:t>Parameterized test is introduced</a:t>
            </a:r>
            <a:r>
              <a:rPr lang="en-US" sz="1800"/>
              <a:t>, which enables us to use parameters.</a:t>
            </a:r>
          </a:p>
          <a:p>
            <a:pPr lvl="1" algn="just">
              <a:lnSpc>
                <a:spcPct val="120000"/>
              </a:lnSpc>
              <a:spcBef>
                <a:spcPts val="600"/>
              </a:spcBef>
              <a:spcAft>
                <a:spcPts val="600"/>
              </a:spcAft>
            </a:pPr>
            <a:r>
              <a:rPr lang="en-US" sz="1800"/>
              <a:t>JUnit4 still can execute JUnit3 tests</a:t>
            </a:r>
            <a:r>
              <a:rPr lang="en-US" sz="1800" smtClean="0"/>
              <a:t>.</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Tree>
    <p:extLst>
      <p:ext uri="{BB962C8B-B14F-4D97-AF65-F5344CB8AC3E}">
        <p14:creationId xmlns:p14="http://schemas.microsoft.com/office/powerpoint/2010/main" val="2935479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JUnit 5?</a:t>
            </a:r>
          </a:p>
        </p:txBody>
      </p:sp>
      <p:sp>
        <p:nvSpPr>
          <p:cNvPr id="3" name="Content Placeholder 2"/>
          <p:cNvSpPr>
            <a:spLocks noGrp="1"/>
          </p:cNvSpPr>
          <p:nvPr>
            <p:ph idx="1"/>
          </p:nvPr>
        </p:nvSpPr>
        <p:spPr/>
        <p:txBody>
          <a:bodyPr/>
          <a:lstStyle/>
          <a:p>
            <a:pPr algn="just"/>
            <a:r>
              <a:rPr lang="en-GB" sz="2000"/>
              <a:t>Unlike previous versions of JUnit, JUnit 5 is composed of several different modules from three different sub-projects</a:t>
            </a:r>
            <a:r>
              <a:rPr lang="en-GB" sz="2000" smtClean="0"/>
              <a:t>.</a:t>
            </a:r>
          </a:p>
          <a:p>
            <a:pPr marL="0" indent="0" algn="ctr">
              <a:buNone/>
            </a:pPr>
            <a:r>
              <a:rPr lang="en-US" sz="2000" b="1"/>
              <a:t>JUnit 5</a:t>
            </a:r>
            <a:r>
              <a:rPr lang="en-US" sz="2000"/>
              <a:t> = </a:t>
            </a:r>
            <a:r>
              <a:rPr lang="en-US" sz="2000" b="1" i="1"/>
              <a:t>JUnit Platform + JUnit Jupiter + JUnit Vintage</a:t>
            </a:r>
            <a:endParaRPr lang="en-GB" sz="2000" b="1" i="1"/>
          </a:p>
          <a:p>
            <a:pPr lvl="1" algn="just"/>
            <a:r>
              <a:rPr lang="en-GB" sz="1800" b="1" smtClean="0"/>
              <a:t>JUnit Platform</a:t>
            </a:r>
            <a:r>
              <a:rPr lang="en-GB" sz="1800" smtClean="0"/>
              <a:t>:</a:t>
            </a:r>
            <a:r>
              <a:rPr lang="en-GB" sz="1800" b="1" smtClean="0"/>
              <a:t> </a:t>
            </a:r>
            <a:r>
              <a:rPr lang="en-GB" sz="1800"/>
              <a:t>serves as a foundation for launching testing frameworks on the JVM. First-class support for the JUnit Platform also exists in popular </a:t>
            </a:r>
            <a:r>
              <a:rPr lang="en-GB" sz="1800" b="1"/>
              <a:t>IDEs</a:t>
            </a:r>
            <a:r>
              <a:rPr lang="en-GB" sz="1800"/>
              <a:t> (see </a:t>
            </a:r>
            <a:r>
              <a:rPr lang="en-GB" sz="1800">
                <a:solidFill>
                  <a:srgbClr val="00B0F0"/>
                </a:solidFill>
              </a:rPr>
              <a:t>IntelliJ IDEA</a:t>
            </a:r>
            <a:r>
              <a:rPr lang="en-GB" sz="1800"/>
              <a:t>, </a:t>
            </a:r>
            <a:r>
              <a:rPr lang="en-GB" sz="1800">
                <a:solidFill>
                  <a:srgbClr val="00B0F0"/>
                </a:solidFill>
              </a:rPr>
              <a:t>Eclipse</a:t>
            </a:r>
            <a:r>
              <a:rPr lang="en-GB" sz="1800"/>
              <a:t>, </a:t>
            </a:r>
            <a:r>
              <a:rPr lang="en-GB" sz="1800">
                <a:solidFill>
                  <a:srgbClr val="00B0F0"/>
                </a:solidFill>
              </a:rPr>
              <a:t>NetBeans</a:t>
            </a:r>
            <a:r>
              <a:rPr lang="en-GB" sz="1800"/>
              <a:t>, and </a:t>
            </a:r>
            <a:r>
              <a:rPr lang="en-GB" sz="1800">
                <a:solidFill>
                  <a:srgbClr val="00B0F0"/>
                </a:solidFill>
              </a:rPr>
              <a:t>Visual Studio Code</a:t>
            </a:r>
            <a:r>
              <a:rPr lang="en-GB" sz="1800"/>
              <a:t>) and build tools (see </a:t>
            </a:r>
            <a:r>
              <a:rPr lang="en-GB" sz="1800">
                <a:solidFill>
                  <a:srgbClr val="00B0F0"/>
                </a:solidFill>
              </a:rPr>
              <a:t>Gradle</a:t>
            </a:r>
            <a:r>
              <a:rPr lang="en-GB" sz="1800"/>
              <a:t>, </a:t>
            </a:r>
            <a:r>
              <a:rPr lang="en-GB" sz="1800">
                <a:solidFill>
                  <a:srgbClr val="00B0F0"/>
                </a:solidFill>
              </a:rPr>
              <a:t>Maven</a:t>
            </a:r>
            <a:r>
              <a:rPr lang="en-GB" sz="1800"/>
              <a:t>, and </a:t>
            </a:r>
            <a:r>
              <a:rPr lang="en-GB" sz="1800">
                <a:solidFill>
                  <a:srgbClr val="00B0F0"/>
                </a:solidFill>
              </a:rPr>
              <a:t>Ant</a:t>
            </a:r>
            <a:r>
              <a:rPr lang="en-GB" sz="1800" smtClean="0"/>
              <a:t>).</a:t>
            </a:r>
          </a:p>
          <a:p>
            <a:pPr lvl="1" algn="just"/>
            <a:r>
              <a:rPr lang="en-GB" sz="1800" b="1"/>
              <a:t>JUnit </a:t>
            </a:r>
            <a:r>
              <a:rPr lang="en-GB" sz="1800" b="1" smtClean="0"/>
              <a:t>Jupiter</a:t>
            </a:r>
            <a:r>
              <a:rPr lang="en-GB" sz="1800" smtClean="0"/>
              <a:t>: </a:t>
            </a:r>
          </a:p>
          <a:p>
            <a:pPr lvl="2" algn="just"/>
            <a:r>
              <a:rPr lang="en-GB" sz="1600" smtClean="0"/>
              <a:t>Blend </a:t>
            </a:r>
            <a:r>
              <a:rPr lang="en-GB" sz="1600"/>
              <a:t>of new programming model for writing tests and extension model for extensions</a:t>
            </a:r>
            <a:endParaRPr lang="en-GB" sz="1400"/>
          </a:p>
          <a:p>
            <a:pPr lvl="2" algn="just"/>
            <a:r>
              <a:rPr lang="en-GB" sz="1600"/>
              <a:t>Addition of new annotations like </a:t>
            </a:r>
            <a:r>
              <a:rPr lang="en-GB" sz="1600">
                <a:latin typeface="Consolas" panose="020B0609020204030204" pitchFamily="49" charset="0"/>
              </a:rPr>
              <a:t>@BeforeEach</a:t>
            </a:r>
            <a:r>
              <a:rPr lang="en-GB" sz="1600"/>
              <a:t>, </a:t>
            </a:r>
            <a:r>
              <a:rPr lang="en-GB" sz="1600">
                <a:latin typeface="Consolas" panose="020B0609020204030204" pitchFamily="49" charset="0"/>
              </a:rPr>
              <a:t>@AfterEach</a:t>
            </a:r>
            <a:r>
              <a:rPr lang="en-GB" sz="1600"/>
              <a:t>, </a:t>
            </a:r>
            <a:r>
              <a:rPr lang="en-GB" sz="1600">
                <a:latin typeface="Consolas" panose="020B0609020204030204" pitchFamily="49" charset="0"/>
              </a:rPr>
              <a:t>@AfterAll</a:t>
            </a:r>
            <a:r>
              <a:rPr lang="en-GB" sz="1600"/>
              <a:t>, </a:t>
            </a:r>
            <a:r>
              <a:rPr lang="en-GB" sz="1600">
                <a:latin typeface="Consolas" panose="020B0609020204030204" pitchFamily="49" charset="0"/>
              </a:rPr>
              <a:t>@BeforeAll </a:t>
            </a:r>
            <a:r>
              <a:rPr lang="en-GB" sz="1600"/>
              <a:t>etc</a:t>
            </a:r>
            <a:r>
              <a:rPr lang="en-GB" sz="1600" smtClean="0"/>
              <a:t>.</a:t>
            </a:r>
          </a:p>
          <a:p>
            <a:pPr lvl="1" algn="just"/>
            <a:r>
              <a:rPr lang="en-GB" sz="1600" b="1">
                <a:solidFill>
                  <a:prstClr val="black"/>
                </a:solidFill>
              </a:rPr>
              <a:t>JUnit Vintage</a:t>
            </a:r>
            <a:r>
              <a:rPr lang="en-GB" sz="1600">
                <a:solidFill>
                  <a:prstClr val="black"/>
                </a:solidFill>
              </a:rPr>
              <a:t>: provides a TestEngine for running JUnit 3 and JUnit 4 based tests on the platform</a:t>
            </a:r>
            <a:r>
              <a:rPr lang="en-GB" sz="1600" smtClean="0">
                <a:solidFill>
                  <a:prstClr val="black"/>
                </a:solidFill>
              </a:rPr>
              <a:t>.</a:t>
            </a:r>
            <a:endParaRPr lang="en-GB" sz="1600">
              <a:solidFill>
                <a:prstClr val="black"/>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Tree>
    <p:extLst>
      <p:ext uri="{BB962C8B-B14F-4D97-AF65-F5344CB8AC3E}">
        <p14:creationId xmlns:p14="http://schemas.microsoft.com/office/powerpoint/2010/main" val="99196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JUnit 5</a:t>
            </a:r>
            <a:endParaRPr lang="en-US"/>
          </a:p>
        </p:txBody>
      </p:sp>
      <p:sp>
        <p:nvSpPr>
          <p:cNvPr id="3" name="Content Placeholder 2"/>
          <p:cNvSpPr>
            <a:spLocks noGrp="1"/>
          </p:cNvSpPr>
          <p:nvPr>
            <p:ph idx="1"/>
          </p:nvPr>
        </p:nvSpPr>
        <p:spPr/>
        <p:txBody>
          <a:bodyPr/>
          <a:lstStyle/>
          <a:p>
            <a:pPr algn="just"/>
            <a:r>
              <a:rPr lang="en-GB" sz="2000" smtClean="0"/>
              <a:t>JUnit </a:t>
            </a:r>
            <a:r>
              <a:rPr lang="en-GB" sz="2000"/>
              <a:t>5 requires Java 8 (or higher) at runtime. However, you can still test code that has been compiled with previous versions of the </a:t>
            </a:r>
            <a:r>
              <a:rPr lang="en-GB" sz="2000" smtClean="0"/>
              <a:t>JDK.</a:t>
            </a:r>
          </a:p>
          <a:p>
            <a:pPr algn="just"/>
            <a:r>
              <a:rPr lang="en-US" sz="2000" b="1"/>
              <a:t>JUnit Maven Dependencies</a:t>
            </a:r>
          </a:p>
          <a:p>
            <a:pPr algn="just"/>
            <a:endParaRPr lang="en-GB" sz="22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
        <p:nvSpPr>
          <p:cNvPr id="6" name="Rectangle 5"/>
          <p:cNvSpPr/>
          <p:nvPr/>
        </p:nvSpPr>
        <p:spPr>
          <a:xfrm>
            <a:off x="558800" y="2176480"/>
            <a:ext cx="8051800" cy="3862596"/>
          </a:xfrm>
          <a:prstGeom prst="rect">
            <a:avLst/>
          </a:prstGeom>
        </p:spPr>
        <p:txBody>
          <a:bodyPr wrap="square">
            <a:spAutoFit/>
          </a:bodyPr>
          <a:lstStyle/>
          <a:p>
            <a:pPr>
              <a:spcBef>
                <a:spcPts val="600"/>
              </a:spcBef>
            </a:pP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org.junit.jupiter</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junit-jupiter-engine</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5.5.2</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p>
          <a:p>
            <a:pPr>
              <a:spcBef>
                <a:spcPts val="600"/>
              </a:spcBef>
            </a:pP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pPr>
              <a:spcBef>
                <a:spcPts val="600"/>
              </a:spcBef>
            </a:pP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org.junit.platform</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junit-platform-runner</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p>
          <a:p>
            <a:pPr>
              <a:spcBef>
                <a:spcPts val="600"/>
              </a:spcBef>
            </a:pPr>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1.5.2</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p>
          <a:p>
            <a:pPr>
              <a:spcBef>
                <a:spcPts val="600"/>
              </a:spcBef>
            </a:pP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endParaRPr lang="en-US" sz="2000"/>
          </a:p>
        </p:txBody>
      </p:sp>
    </p:spTree>
    <p:extLst>
      <p:ext uri="{BB962C8B-B14F-4D97-AF65-F5344CB8AC3E}">
        <p14:creationId xmlns:p14="http://schemas.microsoft.com/office/powerpoint/2010/main" val="30885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mtClean="0"/>
              <a:t>Install </a:t>
            </a:r>
            <a:r>
              <a:rPr lang="en-US"/>
              <a:t>JUnit jar file in E</a:t>
            </a:r>
            <a:r>
              <a:rPr lang="en-US" smtClean="0"/>
              <a:t>clipse</a:t>
            </a:r>
            <a:r>
              <a:rPr lang="en-US"/>
              <a:t>			</a:t>
            </a:r>
          </a:p>
        </p:txBody>
      </p:sp>
      <p:sp>
        <p:nvSpPr>
          <p:cNvPr id="2" name="Content Placeholder 1"/>
          <p:cNvSpPr>
            <a:spLocks noGrp="1"/>
          </p:cNvSpPr>
          <p:nvPr>
            <p:ph idx="1"/>
          </p:nvPr>
        </p:nvSpPr>
        <p:spPr>
          <a:prstGeom prst="rect">
            <a:avLst/>
          </a:prstGeom>
        </p:spPr>
        <p:txBody>
          <a:bodyPr/>
          <a:lstStyle/>
          <a:p>
            <a:pPr marL="400050" algn="just">
              <a:spcBef>
                <a:spcPts val="1200"/>
              </a:spcBef>
              <a:buSzPct val="75000"/>
              <a:defRPr/>
            </a:pPr>
            <a:r>
              <a:rPr lang="en-US" altLang="ja-JP" sz="2000" smtClean="0">
                <a:solidFill>
                  <a:srgbClr val="0000FF"/>
                </a:solidFill>
              </a:rPr>
              <a:t>Add </a:t>
            </a:r>
            <a:r>
              <a:rPr lang="en-US" altLang="ja-JP" sz="2000">
                <a:solidFill>
                  <a:srgbClr val="0000FF"/>
                </a:solidFill>
              </a:rPr>
              <a:t>to </a:t>
            </a:r>
            <a:r>
              <a:rPr lang="en-US" altLang="ja-JP" sz="2000" smtClean="0">
                <a:solidFill>
                  <a:srgbClr val="0000FF"/>
                </a:solidFill>
              </a:rPr>
              <a:t>Libs: </a:t>
            </a:r>
            <a:r>
              <a:rPr lang="en-US" altLang="ja-JP" sz="2000" smtClean="0">
                <a:solidFill>
                  <a:schemeClr val="tx1">
                    <a:lumMod val="95000"/>
                    <a:lumOff val="5000"/>
                  </a:schemeClr>
                </a:solidFill>
              </a:rPr>
              <a:t>R-click to your project | select </a:t>
            </a:r>
            <a:r>
              <a:rPr lang="en-US" altLang="ja-JP" sz="2000" b="1" smtClean="0">
                <a:solidFill>
                  <a:schemeClr val="tx1">
                    <a:lumMod val="95000"/>
                    <a:lumOff val="5000"/>
                  </a:schemeClr>
                </a:solidFill>
              </a:rPr>
              <a:t>Java Build Path </a:t>
            </a:r>
            <a:r>
              <a:rPr lang="en-US" altLang="ja-JP" sz="2000" smtClean="0">
                <a:solidFill>
                  <a:schemeClr val="tx1">
                    <a:lumMod val="95000"/>
                    <a:lumOff val="5000"/>
                  </a:schemeClr>
                </a:solidFill>
              </a:rPr>
              <a:t>| click button </a:t>
            </a:r>
            <a:r>
              <a:rPr lang="en-US" altLang="ja-JP" sz="2000" b="1" smtClean="0">
                <a:solidFill>
                  <a:schemeClr val="tx1">
                    <a:lumMod val="95000"/>
                    <a:lumOff val="5000"/>
                  </a:schemeClr>
                </a:solidFill>
              </a:rPr>
              <a:t>Add Library </a:t>
            </a:r>
            <a:r>
              <a:rPr lang="en-US" altLang="ja-JP" sz="2000" smtClean="0">
                <a:solidFill>
                  <a:schemeClr val="tx1">
                    <a:lumMod val="95000"/>
                    <a:lumOff val="5000"/>
                  </a:schemeClr>
                </a:solidFill>
              </a:rPr>
              <a:t>| </a:t>
            </a:r>
            <a:r>
              <a:rPr lang="en-US" altLang="ja-JP" sz="2000" b="1" smtClean="0">
                <a:solidFill>
                  <a:schemeClr val="tx1">
                    <a:lumMod val="95000"/>
                    <a:lumOff val="5000"/>
                  </a:schemeClr>
                </a:solidFill>
              </a:rPr>
              <a:t>JUnit</a:t>
            </a:r>
            <a:r>
              <a:rPr lang="en-US" altLang="ja-JP" sz="2000" smtClean="0">
                <a:solidFill>
                  <a:schemeClr val="tx1">
                    <a:lumMod val="95000"/>
                    <a:lumOff val="5000"/>
                  </a:schemeClr>
                </a:solidFill>
              </a:rPr>
              <a:t>:</a:t>
            </a:r>
          </a:p>
          <a:p>
            <a:pPr marL="400050" algn="just">
              <a:spcBef>
                <a:spcPts val="1200"/>
              </a:spcBef>
              <a:buSzPct val="75000"/>
              <a:defRPr/>
            </a:pPr>
            <a:endParaRPr lang="en-GB" altLang="ja-JP" sz="2000">
              <a:solidFill>
                <a:schemeClr val="tx1">
                  <a:lumMod val="95000"/>
                  <a:lumOff val="5000"/>
                </a:schemeClr>
              </a:solidFill>
            </a:endParaRPr>
          </a:p>
          <a:p>
            <a:pPr marL="400050" algn="just">
              <a:spcBef>
                <a:spcPts val="1200"/>
              </a:spcBef>
              <a:buSzPct val="75000"/>
              <a:defRPr/>
            </a:pPr>
            <a:endParaRPr lang="en-GB" altLang="ja-JP" sz="2000" smtClean="0">
              <a:solidFill>
                <a:schemeClr val="tx1">
                  <a:lumMod val="95000"/>
                  <a:lumOff val="5000"/>
                </a:schemeClr>
              </a:solidFill>
            </a:endParaRPr>
          </a:p>
          <a:p>
            <a:pPr marL="400050" algn="just">
              <a:spcBef>
                <a:spcPts val="1200"/>
              </a:spcBef>
              <a:buSzPct val="75000"/>
              <a:defRPr/>
            </a:pPr>
            <a:endParaRPr lang="en-GB" altLang="ja-JP" sz="2000">
              <a:solidFill>
                <a:schemeClr val="tx1">
                  <a:lumMod val="95000"/>
                  <a:lumOff val="5000"/>
                </a:schemeClr>
              </a:solidFill>
            </a:endParaRPr>
          </a:p>
          <a:p>
            <a:pPr marL="400050" algn="just">
              <a:spcBef>
                <a:spcPts val="1200"/>
              </a:spcBef>
              <a:buSzPct val="75000"/>
              <a:defRPr/>
            </a:pPr>
            <a:r>
              <a:rPr lang="en-GB" altLang="ja-JP" sz="2000" b="1" smtClean="0">
                <a:solidFill>
                  <a:schemeClr val="tx1">
                    <a:lumMod val="95000"/>
                    <a:lumOff val="5000"/>
                  </a:schemeClr>
                </a:solidFill>
              </a:rPr>
              <a:t>Result</a:t>
            </a:r>
            <a:r>
              <a:rPr lang="en-GB" altLang="ja-JP" sz="2000" smtClean="0">
                <a:solidFill>
                  <a:schemeClr val="tx1">
                    <a:lumMod val="95000"/>
                    <a:lumOff val="5000"/>
                  </a:schemeClr>
                </a:solidFill>
              </a:rPr>
              <a:t>:</a:t>
            </a:r>
            <a:endParaRPr lang="en-US" altLang="ja-JP" sz="2000" smtClean="0">
              <a:solidFill>
                <a:schemeClr val="tx1">
                  <a:lumMod val="95000"/>
                  <a:lumOff val="5000"/>
                </a:schemeClr>
              </a:solidFill>
            </a:endParaRPr>
          </a:p>
          <a:p>
            <a:pPr marL="57150" indent="0">
              <a:spcBef>
                <a:spcPts val="1200"/>
              </a:spcBef>
              <a:buSzPct val="75000"/>
              <a:buNone/>
              <a:defRPr/>
            </a:pPr>
            <a:endParaRPr lang="en-GB" altLang="ja-JP">
              <a:solidFill>
                <a:srgbClr val="0000FF"/>
              </a:solidFill>
            </a:endParaRPr>
          </a:p>
          <a:p>
            <a:pPr marL="400050">
              <a:spcBef>
                <a:spcPts val="1200"/>
              </a:spcBef>
              <a:buSzPct val="75000"/>
              <a:defRPr/>
            </a:pPr>
            <a:endParaRPr lang="en-US" altLang="ja-JP">
              <a:solidFill>
                <a:srgbClr val="0000FF"/>
              </a:solidFill>
            </a:endParaRPr>
          </a:p>
          <a:p>
            <a:pPr marL="400050">
              <a:spcBef>
                <a:spcPts val="1200"/>
              </a:spcBef>
              <a:buSzPct val="75000"/>
              <a:buFont typeface="Arial" charset="0"/>
              <a:buChar char="•"/>
              <a:defRPr/>
            </a:pPr>
            <a:endParaRPr lang="en-US" altLang="ja-JP" sz="1800"/>
          </a:p>
        </p:txBody>
      </p:sp>
      <p:sp>
        <p:nvSpPr>
          <p:cNvPr id="2048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CE1A20F-65E4-44BB-AD41-AF77BECA712C}" type="slidenum">
              <a:rPr lang="vi-VN" altLang="en-US" sz="1200">
                <a:solidFill>
                  <a:srgbClr val="898989"/>
                </a:solidFill>
              </a:rPr>
              <a:pPr>
                <a:spcBef>
                  <a:spcPct val="0"/>
                </a:spcBef>
                <a:buFontTx/>
                <a:buNone/>
              </a:pPr>
              <a:t>13</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pic>
        <p:nvPicPr>
          <p:cNvPr id="6" name="Picture 5"/>
          <p:cNvPicPr>
            <a:picLocks noChangeAspect="1"/>
          </p:cNvPicPr>
          <p:nvPr/>
        </p:nvPicPr>
        <p:blipFill>
          <a:blip r:embed="rId2"/>
          <a:stretch>
            <a:fillRect/>
          </a:stretch>
        </p:blipFill>
        <p:spPr>
          <a:xfrm>
            <a:off x="655061" y="4328162"/>
            <a:ext cx="3758086" cy="1887108"/>
          </a:xfrm>
          <a:prstGeom prst="rect">
            <a:avLst/>
          </a:prstGeom>
          <a:ln>
            <a:solidFill>
              <a:schemeClr val="bg1">
                <a:lumMod val="85000"/>
              </a:schemeClr>
            </a:solidFill>
          </a:ln>
        </p:spPr>
      </p:pic>
      <p:pic>
        <p:nvPicPr>
          <p:cNvPr id="7" name="Picture 6"/>
          <p:cNvPicPr>
            <a:picLocks noChangeAspect="1"/>
          </p:cNvPicPr>
          <p:nvPr/>
        </p:nvPicPr>
        <p:blipFill>
          <a:blip r:embed="rId3"/>
          <a:stretch>
            <a:fillRect/>
          </a:stretch>
        </p:blipFill>
        <p:spPr>
          <a:xfrm>
            <a:off x="3348782" y="1697291"/>
            <a:ext cx="1818127" cy="2264955"/>
          </a:xfrm>
          <a:prstGeom prst="rect">
            <a:avLst/>
          </a:prstGeom>
          <a:ln>
            <a:solidFill>
              <a:schemeClr val="bg1">
                <a:lumMod val="85000"/>
              </a:schemeClr>
            </a:solidFill>
          </a:ln>
        </p:spPr>
      </p:pic>
      <p:sp>
        <p:nvSpPr>
          <p:cNvPr id="8" name="Rectangle 7"/>
          <p:cNvSpPr/>
          <p:nvPr/>
        </p:nvSpPr>
        <p:spPr>
          <a:xfrm>
            <a:off x="4928370" y="5547146"/>
            <a:ext cx="3977091" cy="738664"/>
          </a:xfrm>
          <a:prstGeom prst="rect">
            <a:avLst/>
          </a:prstGeom>
        </p:spPr>
        <p:txBody>
          <a:bodyPr wrap="square">
            <a:spAutoFit/>
          </a:bodyPr>
          <a:lstStyle/>
          <a:p>
            <a:pPr algn="just"/>
            <a:r>
              <a:rPr lang="en-GB" sz="1400" i="1"/>
              <a:t>Eclipse Eclipse IDE offers support for the JUnit Platform since the Eclipse Oxygen.1a (4.7.1a) release. </a:t>
            </a:r>
            <a:endParaRPr lang="en-US" sz="1400" i="1"/>
          </a:p>
        </p:txBody>
      </p:sp>
    </p:spTree>
    <p:extLst>
      <p:ext uri="{BB962C8B-B14F-4D97-AF65-F5344CB8AC3E}">
        <p14:creationId xmlns:p14="http://schemas.microsoft.com/office/powerpoint/2010/main" val="387973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Annotations</a:t>
            </a:r>
          </a:p>
        </p:txBody>
      </p:sp>
      <p:sp>
        <p:nvSpPr>
          <p:cNvPr id="3" name="Content Placeholder 2"/>
          <p:cNvSpPr>
            <a:spLocks noGrp="1"/>
          </p:cNvSpPr>
          <p:nvPr>
            <p:ph idx="1"/>
          </p:nvPr>
        </p:nvSpPr>
        <p:spPr/>
        <p:txBody>
          <a:bodyPr/>
          <a:lstStyle/>
          <a:p>
            <a:pPr algn="just"/>
            <a:r>
              <a:rPr lang="en-GB" sz="2000"/>
              <a:t>Listed below are some commonly used </a:t>
            </a:r>
            <a:r>
              <a:rPr lang="en-GB" sz="2000" smtClean="0"/>
              <a:t>annotations provided </a:t>
            </a:r>
            <a:r>
              <a:rPr lang="en-GB" sz="2000"/>
              <a:t>in it: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17046312"/>
              </p:ext>
            </p:extLst>
          </p:nvPr>
        </p:nvGraphicFramePr>
        <p:xfrm>
          <a:off x="669866" y="1384717"/>
          <a:ext cx="8235594" cy="4885454"/>
        </p:xfrm>
        <a:graphic>
          <a:graphicData uri="http://schemas.openxmlformats.org/drawingml/2006/table">
            <a:tbl>
              <a:tblPr/>
              <a:tblGrid>
                <a:gridCol w="1476434">
                  <a:extLst>
                    <a:ext uri="{9D8B030D-6E8A-4147-A177-3AD203B41FA5}">
                      <a16:colId xmlns:a16="http://schemas.microsoft.com/office/drawing/2014/main" val="20000"/>
                    </a:ext>
                  </a:extLst>
                </a:gridCol>
                <a:gridCol w="6759160">
                  <a:extLst>
                    <a:ext uri="{9D8B030D-6E8A-4147-A177-3AD203B41FA5}">
                      <a16:colId xmlns:a16="http://schemas.microsoft.com/office/drawing/2014/main" val="20001"/>
                    </a:ext>
                  </a:extLst>
                </a:gridCol>
              </a:tblGrid>
              <a:tr h="300864">
                <a:tc>
                  <a:txBody>
                    <a:bodyPr/>
                    <a:lstStyle/>
                    <a:p>
                      <a:pPr latinLnBrk="0"/>
                      <a:r>
                        <a:rPr lang="en-US" sz="1400" b="1">
                          <a:solidFill>
                            <a:srgbClr val="FFFFFF"/>
                          </a:solidFill>
                          <a:effectLst/>
                          <a:latin typeface="Arial" panose="020B0604020202020204" pitchFamily="34" charset="0"/>
                        </a:rPr>
                        <a:t>Annotation</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26ADE4"/>
                    </a:solidFill>
                  </a:tcPr>
                </a:tc>
                <a:tc>
                  <a:txBody>
                    <a:bodyPr/>
                    <a:lstStyle/>
                    <a:p>
                      <a:pPr latinLnBrk="0"/>
                      <a:r>
                        <a:rPr lang="en-US" sz="1400" b="1">
                          <a:solidFill>
                            <a:srgbClr val="FFFFFF"/>
                          </a:solidFill>
                          <a:effectLst/>
                          <a:latin typeface="Arial" panose="020B0604020202020204" pitchFamily="34" charset="0"/>
                        </a:rPr>
                        <a:t>Description</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10000"/>
                  </a:ext>
                </a:extLst>
              </a:tr>
              <a:tr h="458459">
                <a:tc>
                  <a:txBody>
                    <a:bodyPr/>
                    <a:lstStyle/>
                    <a:p>
                      <a:pPr latinLnBrk="0"/>
                      <a:r>
                        <a:rPr lang="en-US" sz="1400">
                          <a:solidFill>
                            <a:srgbClr val="444444"/>
                          </a:solidFill>
                          <a:effectLst/>
                          <a:latin typeface="Arial" panose="020B0604020202020204" pitchFamily="34" charset="0"/>
                        </a:rPr>
                        <a:t>@Test</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tc>
                  <a:txBody>
                    <a:bodyPr/>
                    <a:lstStyle/>
                    <a:p>
                      <a:pPr latinLnBrk="0"/>
                      <a:r>
                        <a:rPr lang="en-US" sz="1400">
                          <a:solidFill>
                            <a:srgbClr val="444444"/>
                          </a:solidFill>
                          <a:effectLst/>
                          <a:latin typeface="Arial" panose="020B0604020202020204" pitchFamily="34" charset="0"/>
                        </a:rPr>
                        <a:t>Denotes a test method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0001"/>
                  </a:ext>
                </a:extLst>
              </a:tr>
              <a:tr h="458459">
                <a:tc>
                  <a:txBody>
                    <a:bodyPr/>
                    <a:lstStyle/>
                    <a:p>
                      <a:pPr latinLnBrk="0"/>
                      <a:r>
                        <a:rPr lang="en-US" sz="1400">
                          <a:solidFill>
                            <a:srgbClr val="444444"/>
                          </a:solidFill>
                          <a:effectLst/>
                          <a:latin typeface="Arial" panose="020B0604020202020204" pitchFamily="34" charset="0"/>
                        </a:rPr>
                        <a:t>@DisplayName</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tc>
                  <a:txBody>
                    <a:bodyPr/>
                    <a:lstStyle/>
                    <a:p>
                      <a:pPr latinLnBrk="0"/>
                      <a:r>
                        <a:rPr lang="en-GB" sz="1400">
                          <a:solidFill>
                            <a:srgbClr val="444444"/>
                          </a:solidFill>
                          <a:effectLst/>
                          <a:latin typeface="Arial" panose="020B0604020202020204" pitchFamily="34" charset="0"/>
                        </a:rPr>
                        <a:t>Declares a custom display name for the test class or test method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0002"/>
                  </a:ext>
                </a:extLst>
              </a:tr>
              <a:tr h="458459">
                <a:tc>
                  <a:txBody>
                    <a:bodyPr/>
                    <a:lstStyle/>
                    <a:p>
                      <a:pPr latinLnBrk="0"/>
                      <a:r>
                        <a:rPr lang="en-US" sz="1400">
                          <a:solidFill>
                            <a:srgbClr val="444444"/>
                          </a:solidFill>
                          <a:effectLst/>
                          <a:latin typeface="Arial" panose="020B0604020202020204" pitchFamily="34" charset="0"/>
                        </a:rPr>
                        <a:t>@BeforeEach</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tc>
                  <a:txBody>
                    <a:bodyPr/>
                    <a:lstStyle/>
                    <a:p>
                      <a:pPr latinLnBrk="0"/>
                      <a:r>
                        <a:rPr lang="en-GB" sz="1400">
                          <a:solidFill>
                            <a:srgbClr val="444444"/>
                          </a:solidFill>
                          <a:effectLst/>
                          <a:latin typeface="Arial" panose="020B0604020202020204" pitchFamily="34" charset="0"/>
                        </a:rPr>
                        <a:t>Denotes that the annotated method should be executed before each test method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0003"/>
                  </a:ext>
                </a:extLst>
              </a:tr>
              <a:tr h="458459">
                <a:tc>
                  <a:txBody>
                    <a:bodyPr/>
                    <a:lstStyle/>
                    <a:p>
                      <a:pPr latinLnBrk="0"/>
                      <a:r>
                        <a:rPr lang="en-US" sz="1400">
                          <a:solidFill>
                            <a:srgbClr val="444444"/>
                          </a:solidFill>
                          <a:effectLst/>
                          <a:latin typeface="Arial" panose="020B0604020202020204" pitchFamily="34" charset="0"/>
                        </a:rPr>
                        <a:t>@AfterEach</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tc>
                  <a:txBody>
                    <a:bodyPr/>
                    <a:lstStyle/>
                    <a:p>
                      <a:pPr latinLnBrk="0"/>
                      <a:r>
                        <a:rPr lang="en-GB" sz="1400">
                          <a:solidFill>
                            <a:srgbClr val="444444"/>
                          </a:solidFill>
                          <a:effectLst/>
                          <a:latin typeface="Arial" panose="020B0604020202020204" pitchFamily="34" charset="0"/>
                        </a:rPr>
                        <a:t>Denotes that the annotated method should be executed after each test method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0004"/>
                  </a:ext>
                </a:extLst>
              </a:tr>
              <a:tr h="458459">
                <a:tc>
                  <a:txBody>
                    <a:bodyPr/>
                    <a:lstStyle/>
                    <a:p>
                      <a:pPr latinLnBrk="0"/>
                      <a:r>
                        <a:rPr lang="en-US" sz="1400">
                          <a:solidFill>
                            <a:srgbClr val="444444"/>
                          </a:solidFill>
                          <a:effectLst/>
                          <a:latin typeface="Arial" panose="020B0604020202020204" pitchFamily="34" charset="0"/>
                        </a:rPr>
                        <a:t>@BeforeAll</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tc>
                  <a:txBody>
                    <a:bodyPr/>
                    <a:lstStyle/>
                    <a:p>
                      <a:pPr latinLnBrk="0"/>
                      <a:r>
                        <a:rPr lang="en-GB" sz="1400">
                          <a:solidFill>
                            <a:srgbClr val="444444"/>
                          </a:solidFill>
                          <a:effectLst/>
                          <a:latin typeface="Arial" panose="020B0604020202020204" pitchFamily="34" charset="0"/>
                        </a:rPr>
                        <a:t>Denotes that the annotated method should be executed before all test methods</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0005"/>
                  </a:ext>
                </a:extLst>
              </a:tr>
              <a:tr h="458459">
                <a:tc>
                  <a:txBody>
                    <a:bodyPr/>
                    <a:lstStyle/>
                    <a:p>
                      <a:pPr latinLnBrk="0"/>
                      <a:r>
                        <a:rPr lang="en-US" sz="1400">
                          <a:solidFill>
                            <a:srgbClr val="444444"/>
                          </a:solidFill>
                          <a:effectLst/>
                          <a:latin typeface="Arial" panose="020B0604020202020204" pitchFamily="34" charset="0"/>
                        </a:rPr>
                        <a:t>@AfterAll</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tc>
                  <a:txBody>
                    <a:bodyPr/>
                    <a:lstStyle/>
                    <a:p>
                      <a:pPr latinLnBrk="0"/>
                      <a:r>
                        <a:rPr lang="en-GB" sz="1400">
                          <a:solidFill>
                            <a:srgbClr val="444444"/>
                          </a:solidFill>
                          <a:effectLst/>
                          <a:latin typeface="Arial" panose="020B0604020202020204" pitchFamily="34" charset="0"/>
                        </a:rPr>
                        <a:t>Denotes that the annotated method should be executed after all test methods</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0006"/>
                  </a:ext>
                </a:extLst>
              </a:tr>
              <a:tr h="458459">
                <a:tc>
                  <a:txBody>
                    <a:bodyPr/>
                    <a:lstStyle/>
                    <a:p>
                      <a:pPr latinLnBrk="0"/>
                      <a:r>
                        <a:rPr lang="en-US" sz="1400">
                          <a:solidFill>
                            <a:srgbClr val="444444"/>
                          </a:solidFill>
                          <a:effectLst/>
                          <a:latin typeface="Arial" panose="020B0604020202020204" pitchFamily="34" charset="0"/>
                        </a:rPr>
                        <a:t>@Disable</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tc>
                  <a:txBody>
                    <a:bodyPr/>
                    <a:lstStyle/>
                    <a:p>
                      <a:pPr latinLnBrk="0"/>
                      <a:r>
                        <a:rPr lang="en-GB" sz="1400">
                          <a:solidFill>
                            <a:srgbClr val="444444"/>
                          </a:solidFill>
                          <a:effectLst/>
                          <a:latin typeface="Arial" panose="020B0604020202020204" pitchFamily="34" charset="0"/>
                        </a:rPr>
                        <a:t>Used to disable a test class or test method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0007"/>
                  </a:ext>
                </a:extLst>
              </a:tr>
              <a:tr h="458459">
                <a:tc>
                  <a:txBody>
                    <a:bodyPr/>
                    <a:lstStyle/>
                    <a:p>
                      <a:pPr latinLnBrk="0"/>
                      <a:r>
                        <a:rPr lang="en-US" sz="1400">
                          <a:solidFill>
                            <a:srgbClr val="444444"/>
                          </a:solidFill>
                          <a:effectLst/>
                          <a:latin typeface="Arial" panose="020B0604020202020204" pitchFamily="34" charset="0"/>
                        </a:rPr>
                        <a:t>@Nested</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tc>
                  <a:txBody>
                    <a:bodyPr/>
                    <a:lstStyle/>
                    <a:p>
                      <a:pPr latinLnBrk="0"/>
                      <a:r>
                        <a:rPr lang="en-GB" sz="1400">
                          <a:solidFill>
                            <a:srgbClr val="444444"/>
                          </a:solidFill>
                          <a:effectLst/>
                          <a:latin typeface="Arial" panose="020B0604020202020204" pitchFamily="34" charset="0"/>
                        </a:rPr>
                        <a:t>Denotes that the annotated class is a nested, non-static test class</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0008"/>
                  </a:ext>
                </a:extLst>
              </a:tr>
              <a:tr h="458459">
                <a:tc>
                  <a:txBody>
                    <a:bodyPr/>
                    <a:lstStyle/>
                    <a:p>
                      <a:pPr latinLnBrk="0"/>
                      <a:r>
                        <a:rPr lang="en-US" sz="1400">
                          <a:solidFill>
                            <a:srgbClr val="444444"/>
                          </a:solidFill>
                          <a:effectLst/>
                          <a:latin typeface="Arial" panose="020B0604020202020204" pitchFamily="34" charset="0"/>
                        </a:rPr>
                        <a:t>@Tag</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tc>
                  <a:txBody>
                    <a:bodyPr/>
                    <a:lstStyle/>
                    <a:p>
                      <a:pPr latinLnBrk="0"/>
                      <a:r>
                        <a:rPr lang="en-US" sz="1400">
                          <a:solidFill>
                            <a:srgbClr val="444444"/>
                          </a:solidFill>
                          <a:effectLst/>
                          <a:latin typeface="Arial" panose="020B0604020202020204" pitchFamily="34" charset="0"/>
                        </a:rPr>
                        <a:t>Declare tags for filtering tests</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10009"/>
                  </a:ext>
                </a:extLst>
              </a:tr>
              <a:tr h="458459">
                <a:tc>
                  <a:txBody>
                    <a:bodyPr/>
                    <a:lstStyle/>
                    <a:p>
                      <a:pPr latinLnBrk="0"/>
                      <a:r>
                        <a:rPr lang="en-US" sz="1400">
                          <a:solidFill>
                            <a:srgbClr val="444444"/>
                          </a:solidFill>
                          <a:effectLst/>
                          <a:latin typeface="Arial" panose="020B0604020202020204" pitchFamily="34" charset="0"/>
                        </a:rPr>
                        <a:t>@ExtendWith</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tc>
                  <a:txBody>
                    <a:bodyPr/>
                    <a:lstStyle/>
                    <a:p>
                      <a:pPr latinLnBrk="0"/>
                      <a:r>
                        <a:rPr lang="en-US" sz="1400">
                          <a:solidFill>
                            <a:srgbClr val="444444"/>
                          </a:solidFill>
                          <a:effectLst/>
                          <a:latin typeface="Arial" panose="020B0604020202020204" pitchFamily="34" charset="0"/>
                        </a:rPr>
                        <a:t>Register custom extensions</a:t>
                      </a:r>
                    </a:p>
                  </a:txBody>
                  <a:tcPr marL="17408" marR="17408" marT="34815" marB="34815"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2502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6">
                    <a:lumMod val="75000"/>
                  </a:schemeClr>
                </a:solidFill>
              </a:rPr>
              <a:t>Junit </a:t>
            </a:r>
            <a:r>
              <a:rPr lang="en-US" smtClean="0">
                <a:solidFill>
                  <a:schemeClr val="accent6">
                    <a:lumMod val="75000"/>
                  </a:schemeClr>
                </a:solidFill>
              </a:rPr>
              <a:t>AssertION</a:t>
            </a:r>
            <a:endParaRPr lang="en-US">
              <a:solidFill>
                <a:schemeClr val="accent6">
                  <a:lumMod val="75000"/>
                </a:schemeClr>
              </a:solidFill>
            </a:endParaRPr>
          </a:p>
        </p:txBody>
      </p:sp>
      <p:sp>
        <p:nvSpPr>
          <p:cNvPr id="7" name="Text Placeholder 6"/>
          <p:cNvSpPr>
            <a:spLocks noGrp="1"/>
          </p:cNvSpPr>
          <p:nvPr>
            <p:ph type="body" idx="1"/>
          </p:nvPr>
        </p:nvSpPr>
        <p:spPr/>
        <p:txBody>
          <a:bodyPr/>
          <a:lstStyle/>
          <a:p>
            <a:r>
              <a:rPr lang="en-US" smtClean="0"/>
              <a:t>Section 3</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164771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Assertion Overview</a:t>
            </a:r>
            <a:endParaRPr lang="en-US"/>
          </a:p>
        </p:txBody>
      </p:sp>
      <p:sp>
        <p:nvSpPr>
          <p:cNvPr id="7" name="Content Placeholder 6"/>
          <p:cNvSpPr>
            <a:spLocks noGrp="1"/>
          </p:cNvSpPr>
          <p:nvPr>
            <p:ph idx="1"/>
          </p:nvPr>
        </p:nvSpPr>
        <p:spPr/>
        <p:txBody>
          <a:bodyPr/>
          <a:lstStyle/>
          <a:p>
            <a:pPr algn="just"/>
            <a:r>
              <a:rPr lang="en-GB" sz="2000" b="1"/>
              <a:t>JUnit 5 assertions</a:t>
            </a:r>
            <a:r>
              <a:rPr lang="en-GB" sz="2000"/>
              <a:t> help in validating the expected output with actual output of a testcase. To keep things simple, all </a:t>
            </a:r>
            <a:r>
              <a:rPr lang="en-GB" sz="2000" b="1"/>
              <a:t>JUnit Jupiter assertions</a:t>
            </a:r>
            <a:r>
              <a:rPr lang="en-GB" sz="2000"/>
              <a:t> are static methods in the </a:t>
            </a:r>
            <a:r>
              <a:rPr lang="en-GB" sz="2000">
                <a:hlinkClick r:id="rId2"/>
              </a:rPr>
              <a:t>org.junit.jupiter.Assertions</a:t>
            </a:r>
            <a:r>
              <a:rPr lang="en-GB" sz="2000"/>
              <a:t> class</a:t>
            </a:r>
            <a:r>
              <a:rPr lang="en-GB" sz="2000" smtClean="0"/>
              <a:t>.</a:t>
            </a:r>
          </a:p>
          <a:p>
            <a:pPr lvl="1" algn="just">
              <a:spcAft>
                <a:spcPts val="0"/>
              </a:spcAft>
            </a:pPr>
            <a:r>
              <a:rPr lang="en-US" sz="1600">
                <a:latin typeface="Consolas" panose="020B0609020204030204" pitchFamily="49" charset="0"/>
              </a:rPr>
              <a:t>Assertions.assertEquals() and Assertions.assertNotEquals()</a:t>
            </a:r>
          </a:p>
          <a:p>
            <a:pPr lvl="1" algn="just">
              <a:spcAft>
                <a:spcPts val="0"/>
              </a:spcAft>
            </a:pPr>
            <a:r>
              <a:rPr lang="en-US" sz="1600">
                <a:latin typeface="Consolas" panose="020B0609020204030204" pitchFamily="49" charset="0"/>
              </a:rPr>
              <a:t>Assertions.assertArrayEquals()</a:t>
            </a:r>
          </a:p>
          <a:p>
            <a:pPr lvl="1" algn="just">
              <a:spcAft>
                <a:spcPts val="0"/>
              </a:spcAft>
            </a:pPr>
            <a:r>
              <a:rPr lang="en-US" sz="1600">
                <a:latin typeface="Consolas" panose="020B0609020204030204" pitchFamily="49" charset="0"/>
              </a:rPr>
              <a:t>Assertions.assertIterableEquals()</a:t>
            </a:r>
          </a:p>
          <a:p>
            <a:pPr lvl="1" algn="just">
              <a:spcAft>
                <a:spcPts val="0"/>
              </a:spcAft>
            </a:pPr>
            <a:r>
              <a:rPr lang="en-US" sz="1600">
                <a:latin typeface="Consolas" panose="020B0609020204030204" pitchFamily="49" charset="0"/>
              </a:rPr>
              <a:t>Assertions.assertLinesMatch()</a:t>
            </a:r>
          </a:p>
          <a:p>
            <a:pPr lvl="1" algn="just">
              <a:spcAft>
                <a:spcPts val="0"/>
              </a:spcAft>
            </a:pPr>
            <a:r>
              <a:rPr lang="en-US" sz="1600">
                <a:latin typeface="Consolas" panose="020B0609020204030204" pitchFamily="49" charset="0"/>
              </a:rPr>
              <a:t>Assertions.assertNotNull() and Assertions.assertNull()</a:t>
            </a:r>
          </a:p>
          <a:p>
            <a:pPr lvl="1" algn="just">
              <a:spcAft>
                <a:spcPts val="0"/>
              </a:spcAft>
            </a:pPr>
            <a:r>
              <a:rPr lang="en-US" sz="1600">
                <a:latin typeface="Consolas" panose="020B0609020204030204" pitchFamily="49" charset="0"/>
              </a:rPr>
              <a:t>Assertions.assertNotSame() and Assertions.assertSame()</a:t>
            </a:r>
          </a:p>
          <a:p>
            <a:pPr lvl="1" algn="just">
              <a:spcAft>
                <a:spcPts val="0"/>
              </a:spcAft>
            </a:pPr>
            <a:r>
              <a:rPr lang="en-US" sz="1600">
                <a:latin typeface="Consolas" panose="020B0609020204030204" pitchFamily="49" charset="0"/>
              </a:rPr>
              <a:t>Assertions.assertTimeout() and Assertions.assertTimeoutPreemptively()</a:t>
            </a:r>
          </a:p>
          <a:p>
            <a:pPr lvl="1" algn="just">
              <a:spcAft>
                <a:spcPts val="0"/>
              </a:spcAft>
            </a:pPr>
            <a:r>
              <a:rPr lang="en-US" sz="1600">
                <a:latin typeface="Consolas" panose="020B0609020204030204" pitchFamily="49" charset="0"/>
              </a:rPr>
              <a:t>Assertions.assertTrue() and Assertions.assertFalse()</a:t>
            </a:r>
          </a:p>
          <a:p>
            <a:pPr lvl="1" algn="just">
              <a:spcAft>
                <a:spcPts val="0"/>
              </a:spcAft>
            </a:pPr>
            <a:r>
              <a:rPr lang="en-US" sz="1600">
                <a:latin typeface="Consolas" panose="020B0609020204030204" pitchFamily="49" charset="0"/>
              </a:rPr>
              <a:t>Assertions.assertThrows()</a:t>
            </a:r>
          </a:p>
          <a:p>
            <a:pPr lvl="1" algn="just">
              <a:spcAft>
                <a:spcPts val="0"/>
              </a:spcAft>
            </a:pPr>
            <a:r>
              <a:rPr lang="en-US" sz="1600">
                <a:latin typeface="Consolas" panose="020B0609020204030204" pitchFamily="49" charset="0"/>
              </a:rPr>
              <a:t>Assertions.fail()</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Tree>
    <p:extLst>
      <p:ext uri="{BB962C8B-B14F-4D97-AF65-F5344CB8AC3E}">
        <p14:creationId xmlns:p14="http://schemas.microsoft.com/office/powerpoint/2010/main" val="1984184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Assertion methods</a:t>
            </a:r>
          </a:p>
        </p:txBody>
      </p:sp>
      <p:sp>
        <p:nvSpPr>
          <p:cNvPr id="3" name="Content Placeholder 2"/>
          <p:cNvSpPr>
            <a:spLocks noGrp="1"/>
          </p:cNvSpPr>
          <p:nvPr>
            <p:ph idx="1"/>
          </p:nvPr>
        </p:nvSpPr>
        <p:spPr/>
        <p:txBody>
          <a:bodyPr/>
          <a:lstStyle/>
          <a:p>
            <a:pPr algn="just">
              <a:spcBef>
                <a:spcPts val="600"/>
              </a:spcBef>
              <a:spcAft>
                <a:spcPts val="0"/>
              </a:spcAft>
            </a:pPr>
            <a:r>
              <a:rPr lang="en-US" sz="2400" b="1" smtClean="0"/>
              <a:t>Boolean: </a:t>
            </a:r>
            <a:r>
              <a:rPr lang="en-US" sz="2400" smtClean="0"/>
              <a:t>If </a:t>
            </a:r>
            <a:r>
              <a:rPr lang="en-US" sz="2400"/>
              <a:t>you want to test the boolean conditions (true or false), you can use following assert methods</a:t>
            </a:r>
          </a:p>
          <a:p>
            <a:pPr lvl="1" algn="just">
              <a:spcBef>
                <a:spcPts val="600"/>
              </a:spcBef>
              <a:spcAft>
                <a:spcPts val="0"/>
              </a:spcAft>
            </a:pPr>
            <a:r>
              <a:rPr lang="en-US" b="1"/>
              <a:t>assertTrue(condition)</a:t>
            </a:r>
            <a:endParaRPr lang="en-US"/>
          </a:p>
          <a:p>
            <a:pPr lvl="1" algn="just">
              <a:spcBef>
                <a:spcPts val="600"/>
              </a:spcBef>
              <a:spcAft>
                <a:spcPts val="0"/>
              </a:spcAft>
            </a:pPr>
            <a:r>
              <a:rPr lang="en-US" b="1"/>
              <a:t>assertFalse(condition)</a:t>
            </a:r>
            <a:endParaRPr lang="en-US"/>
          </a:p>
          <a:p>
            <a:pPr marL="0" indent="0" algn="just">
              <a:spcBef>
                <a:spcPts val="600"/>
              </a:spcBef>
              <a:spcAft>
                <a:spcPts val="0"/>
              </a:spcAft>
              <a:buNone/>
            </a:pPr>
            <a:r>
              <a:rPr lang="en-US" sz="2400" smtClean="0"/>
              <a:t>	Here </a:t>
            </a:r>
            <a:r>
              <a:rPr lang="en-US" sz="2400"/>
              <a:t>the condition is a boolean value.</a:t>
            </a:r>
          </a:p>
          <a:p>
            <a:pPr algn="just">
              <a:spcBef>
                <a:spcPts val="600"/>
              </a:spcBef>
              <a:spcAft>
                <a:spcPts val="0"/>
              </a:spcAft>
            </a:pPr>
            <a:r>
              <a:rPr lang="en-US" sz="2400" b="1"/>
              <a:t>Null </a:t>
            </a:r>
            <a:r>
              <a:rPr lang="en-US" sz="2400" b="1" smtClean="0"/>
              <a:t>object: </a:t>
            </a:r>
            <a:r>
              <a:rPr lang="en-US" sz="2400" smtClean="0"/>
              <a:t>If </a:t>
            </a:r>
            <a:r>
              <a:rPr lang="en-US" sz="2400"/>
              <a:t>you want to check the initial value of an object/variable, you have the following methods:</a:t>
            </a:r>
          </a:p>
          <a:p>
            <a:pPr lvl="1">
              <a:spcBef>
                <a:spcPts val="600"/>
              </a:spcBef>
              <a:spcAft>
                <a:spcPts val="0"/>
              </a:spcAft>
            </a:pPr>
            <a:r>
              <a:rPr lang="en-US" b="1"/>
              <a:t>assertNull(object)</a:t>
            </a:r>
            <a:endParaRPr lang="en-US"/>
          </a:p>
          <a:p>
            <a:pPr lvl="1">
              <a:spcBef>
                <a:spcPts val="600"/>
              </a:spcBef>
              <a:spcAft>
                <a:spcPts val="0"/>
              </a:spcAft>
            </a:pPr>
            <a:r>
              <a:rPr lang="en-US" b="1"/>
              <a:t>assertNotNull(object)</a:t>
            </a:r>
            <a:endParaRPr lang="en-US"/>
          </a:p>
          <a:p>
            <a:pPr marL="0" indent="0">
              <a:spcBef>
                <a:spcPts val="600"/>
              </a:spcBef>
              <a:spcAft>
                <a:spcPts val="0"/>
              </a:spcAft>
              <a:buNone/>
            </a:pPr>
            <a:r>
              <a:rPr lang="en-US" sz="2400" smtClean="0"/>
              <a:t>	Here </a:t>
            </a:r>
            <a:r>
              <a:rPr lang="en-US" sz="2400"/>
              <a:t>object is java object </a:t>
            </a:r>
            <a:r>
              <a:rPr lang="en-US" sz="2400" b="1"/>
              <a:t>e.g.</a:t>
            </a:r>
            <a:r>
              <a:rPr lang="en-US" sz="2400"/>
              <a:t> assertNull(actual</a:t>
            </a:r>
            <a:r>
              <a:rPr lang="en-US" sz="2400" smtClean="0"/>
              <a:t>).</a:t>
            </a:r>
            <a:endParaRPr lang="en-US" sz="24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Tree>
    <p:extLst>
      <p:ext uri="{BB962C8B-B14F-4D97-AF65-F5344CB8AC3E}">
        <p14:creationId xmlns:p14="http://schemas.microsoft.com/office/powerpoint/2010/main" val="1158507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Assertion methods</a:t>
            </a:r>
          </a:p>
        </p:txBody>
      </p:sp>
      <p:sp>
        <p:nvSpPr>
          <p:cNvPr id="3" name="Content Placeholder 2"/>
          <p:cNvSpPr>
            <a:spLocks noGrp="1"/>
          </p:cNvSpPr>
          <p:nvPr>
            <p:ph idx="1"/>
          </p:nvPr>
        </p:nvSpPr>
        <p:spPr/>
        <p:txBody>
          <a:bodyPr/>
          <a:lstStyle/>
          <a:p>
            <a:pPr>
              <a:spcBef>
                <a:spcPts val="600"/>
              </a:spcBef>
              <a:spcAft>
                <a:spcPts val="600"/>
              </a:spcAft>
            </a:pPr>
            <a:r>
              <a:rPr lang="en-US" sz="2400" b="1" smtClean="0"/>
              <a:t>Identical: </a:t>
            </a:r>
            <a:r>
              <a:rPr lang="en-US" sz="2400" smtClean="0"/>
              <a:t>If </a:t>
            </a:r>
            <a:r>
              <a:rPr lang="en-US" sz="2400"/>
              <a:t>you want to check whether the objects are identical (i.e. comparing two references to the same java object), or different.</a:t>
            </a:r>
          </a:p>
          <a:p>
            <a:pPr lvl="1">
              <a:spcBef>
                <a:spcPts val="600"/>
              </a:spcBef>
              <a:spcAft>
                <a:spcPts val="600"/>
              </a:spcAft>
            </a:pPr>
            <a:r>
              <a:rPr lang="en-US" b="1"/>
              <a:t>assertSame(expected, actual),</a:t>
            </a:r>
            <a:r>
              <a:rPr lang="en-US"/>
              <a:t> It will return true if </a:t>
            </a:r>
            <a:r>
              <a:rPr lang="en-US" b="1"/>
              <a:t>expected == actual</a:t>
            </a:r>
            <a:endParaRPr lang="en-US"/>
          </a:p>
          <a:p>
            <a:pPr lvl="1">
              <a:spcBef>
                <a:spcPts val="600"/>
              </a:spcBef>
              <a:spcAft>
                <a:spcPts val="600"/>
              </a:spcAft>
            </a:pPr>
            <a:r>
              <a:rPr lang="en-US" b="1"/>
              <a:t>assertNotSame(expected, actual</a:t>
            </a:r>
            <a:r>
              <a:rPr lang="en-US" b="1" smtClean="0"/>
              <a:t>).</a:t>
            </a:r>
            <a:endParaRPr lang="en-US"/>
          </a:p>
          <a:p>
            <a:pPr algn="just">
              <a:spcBef>
                <a:spcPts val="600"/>
              </a:spcBef>
              <a:spcAft>
                <a:spcPts val="600"/>
              </a:spcAft>
            </a:pPr>
            <a:r>
              <a:rPr lang="en-US" sz="2400" b="1"/>
              <a:t>Assert </a:t>
            </a:r>
            <a:r>
              <a:rPr lang="en-US" sz="2400" b="1" smtClean="0"/>
              <a:t>Equals: </a:t>
            </a:r>
            <a:r>
              <a:rPr lang="en-US" sz="2400" smtClean="0"/>
              <a:t>If </a:t>
            </a:r>
            <a:r>
              <a:rPr lang="en-US" sz="2400"/>
              <a:t>you want to test equality of two objects, you have the following methods</a:t>
            </a:r>
          </a:p>
          <a:p>
            <a:pPr lvl="1">
              <a:spcBef>
                <a:spcPts val="600"/>
              </a:spcBef>
              <a:spcAft>
                <a:spcPts val="600"/>
              </a:spcAft>
            </a:pPr>
            <a:r>
              <a:rPr lang="en-US" b="1"/>
              <a:t>assertEquals(expected, actual)</a:t>
            </a:r>
            <a:endParaRPr lang="en-US"/>
          </a:p>
          <a:p>
            <a:pPr marL="0" indent="0">
              <a:spcBef>
                <a:spcPts val="600"/>
              </a:spcBef>
              <a:spcAft>
                <a:spcPts val="600"/>
              </a:spcAft>
              <a:buNone/>
            </a:pPr>
            <a:r>
              <a:rPr lang="en-US" smtClean="0"/>
              <a:t>	</a:t>
            </a:r>
            <a:r>
              <a:rPr lang="en-US" sz="2400" smtClean="0"/>
              <a:t>It </a:t>
            </a:r>
            <a:r>
              <a:rPr lang="en-US" sz="2400"/>
              <a:t>will return true if:</a:t>
            </a:r>
            <a:r>
              <a:rPr lang="en-US" sz="2400" b="1"/>
              <a:t> expected.equals( actual ) </a:t>
            </a:r>
            <a:r>
              <a:rPr lang="en-US" sz="2400"/>
              <a:t>returns true</a:t>
            </a:r>
            <a:r>
              <a:rPr lang="en-US" sz="2400" smtClean="0"/>
              <a:t>.</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spTree>
    <p:extLst>
      <p:ext uri="{BB962C8B-B14F-4D97-AF65-F5344CB8AC3E}">
        <p14:creationId xmlns:p14="http://schemas.microsoft.com/office/powerpoint/2010/main" val="2129017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t>
            </a:r>
            <a:r>
              <a:rPr lang="en-US" smtClean="0"/>
              <a:t>Assertion </a:t>
            </a:r>
            <a:r>
              <a:rPr lang="en-US"/>
              <a:t>methods</a:t>
            </a:r>
          </a:p>
        </p:txBody>
      </p:sp>
      <p:sp>
        <p:nvSpPr>
          <p:cNvPr id="3" name="Content Placeholder 2"/>
          <p:cNvSpPr>
            <a:spLocks noGrp="1"/>
          </p:cNvSpPr>
          <p:nvPr>
            <p:ph idx="1"/>
          </p:nvPr>
        </p:nvSpPr>
        <p:spPr/>
        <p:txBody>
          <a:bodyPr/>
          <a:lstStyle/>
          <a:p>
            <a:pPr algn="just">
              <a:spcBef>
                <a:spcPts val="600"/>
              </a:spcBef>
              <a:spcAft>
                <a:spcPts val="600"/>
              </a:spcAft>
            </a:pPr>
            <a:r>
              <a:rPr lang="en-US" sz="1800" b="1"/>
              <a:t>Assert Array </a:t>
            </a:r>
            <a:r>
              <a:rPr lang="en-US" sz="1800" b="1" smtClean="0"/>
              <a:t>Equals: </a:t>
            </a:r>
            <a:r>
              <a:rPr lang="en-US" sz="1800" smtClean="0"/>
              <a:t>If </a:t>
            </a:r>
            <a:r>
              <a:rPr lang="en-US" sz="1800"/>
              <a:t>you want to test equality of arrays, you have the following methods as given below:</a:t>
            </a:r>
          </a:p>
          <a:p>
            <a:pPr lvl="1">
              <a:spcBef>
                <a:spcPts val="600"/>
              </a:spcBef>
              <a:spcAft>
                <a:spcPts val="600"/>
              </a:spcAft>
            </a:pPr>
            <a:r>
              <a:rPr lang="en-US" sz="1600" b="1"/>
              <a:t>assertArrayEquals(expected, actual)</a:t>
            </a:r>
            <a:endParaRPr lang="en-US" sz="1600"/>
          </a:p>
          <a:p>
            <a:pPr marL="400050" lvl="1" indent="0" algn="just">
              <a:spcBef>
                <a:spcPts val="600"/>
              </a:spcBef>
              <a:spcAft>
                <a:spcPts val="600"/>
              </a:spcAft>
              <a:buNone/>
            </a:pPr>
            <a:r>
              <a:rPr lang="en-US" sz="1600" smtClean="0"/>
              <a:t>Above </a:t>
            </a:r>
            <a:r>
              <a:rPr lang="en-US" sz="1600"/>
              <a:t>method must be used if arrays have the same length, for each valid value for </a:t>
            </a:r>
            <a:r>
              <a:rPr lang="en-US" sz="1600" b="1"/>
              <a:t>i</a:t>
            </a:r>
            <a:r>
              <a:rPr lang="en-US" sz="1600"/>
              <a:t>, you can check it as given below:</a:t>
            </a:r>
          </a:p>
          <a:p>
            <a:pPr lvl="1">
              <a:spcBef>
                <a:spcPts val="600"/>
              </a:spcBef>
              <a:spcAft>
                <a:spcPts val="600"/>
              </a:spcAft>
            </a:pPr>
            <a:r>
              <a:rPr lang="en-US" sz="1600" b="1"/>
              <a:t>assertEquals(expected[i],actual[i])</a:t>
            </a:r>
            <a:endParaRPr lang="en-US" sz="1600"/>
          </a:p>
          <a:p>
            <a:pPr lvl="1">
              <a:spcBef>
                <a:spcPts val="600"/>
              </a:spcBef>
              <a:spcAft>
                <a:spcPts val="600"/>
              </a:spcAft>
            </a:pPr>
            <a:r>
              <a:rPr lang="en-US" sz="1600" b="1"/>
              <a:t>assertArrayEquals(expected[i],actual[i</a:t>
            </a:r>
            <a:r>
              <a:rPr lang="en-US" sz="1600" b="1" smtClean="0"/>
              <a:t>]).</a:t>
            </a:r>
          </a:p>
          <a:p>
            <a:pPr algn="just">
              <a:spcBef>
                <a:spcPts val="600"/>
              </a:spcBef>
              <a:spcAft>
                <a:spcPts val="600"/>
              </a:spcAft>
            </a:pPr>
            <a:r>
              <a:rPr lang="en-US" sz="1800" b="1"/>
              <a:t>Fail </a:t>
            </a:r>
            <a:r>
              <a:rPr lang="en-US" sz="1800" b="1" smtClean="0"/>
              <a:t>Message: </a:t>
            </a:r>
            <a:r>
              <a:rPr lang="en-US" sz="1800" smtClean="0"/>
              <a:t>If </a:t>
            </a:r>
            <a:r>
              <a:rPr lang="en-US" sz="1800"/>
              <a:t>you want to throw any assertion error, you have </a:t>
            </a:r>
            <a:r>
              <a:rPr lang="en-US" sz="1800" b="1"/>
              <a:t>fail()</a:t>
            </a:r>
            <a:r>
              <a:rPr lang="en-US" sz="1800"/>
              <a:t> that always results in a fail verdict.</a:t>
            </a:r>
          </a:p>
          <a:p>
            <a:pPr lvl="1">
              <a:spcBef>
                <a:spcPts val="600"/>
              </a:spcBef>
              <a:spcAft>
                <a:spcPts val="600"/>
              </a:spcAft>
            </a:pPr>
            <a:r>
              <a:rPr lang="en-US" sz="1600" b="1"/>
              <a:t>Fail(message);</a:t>
            </a:r>
            <a:endParaRPr lang="en-US" sz="1600"/>
          </a:p>
          <a:p>
            <a:pPr marL="457200" lvl="1" indent="0" algn="just">
              <a:spcBef>
                <a:spcPts val="600"/>
              </a:spcBef>
              <a:spcAft>
                <a:spcPts val="600"/>
              </a:spcAft>
              <a:buNone/>
            </a:pPr>
            <a:r>
              <a:rPr lang="en-US" sz="1600"/>
              <a:t>You can have assertion method with an additional </a:t>
            </a:r>
            <a:r>
              <a:rPr lang="en-US" sz="1600" b="1"/>
              <a:t>String </a:t>
            </a:r>
            <a:r>
              <a:rPr lang="en-US" sz="1600"/>
              <a:t>parameter as the first parameter. This string will be appended in the failure message if the assertion fails. E.g. </a:t>
            </a:r>
            <a:r>
              <a:rPr lang="en-US" sz="1600" b="1"/>
              <a:t>fail( message ) </a:t>
            </a:r>
            <a:r>
              <a:rPr lang="en-US" sz="1600"/>
              <a:t>can be written as</a:t>
            </a:r>
          </a:p>
          <a:p>
            <a:pPr lvl="1">
              <a:spcBef>
                <a:spcPts val="600"/>
              </a:spcBef>
              <a:spcAft>
                <a:spcPts val="600"/>
              </a:spcAft>
            </a:pPr>
            <a:r>
              <a:rPr lang="en-US" sz="1600" b="1">
                <a:solidFill>
                  <a:srgbClr val="FF0000"/>
                </a:solidFill>
              </a:rPr>
              <a:t>assertEquals( message, expected, actual</a:t>
            </a:r>
            <a:r>
              <a:rPr lang="en-US" sz="1600" b="1" smtClean="0">
                <a:solidFill>
                  <a:srgbClr val="FF0000"/>
                </a:solidFill>
              </a:rPr>
              <a:t>)</a:t>
            </a:r>
            <a:r>
              <a:rPr lang="en-US" sz="1600" smtClean="0">
                <a:solidFill>
                  <a:srgbClr val="FF0000"/>
                </a:solidFill>
              </a:rPr>
              <a:t>.</a:t>
            </a:r>
            <a:endParaRPr lang="en-US" sz="1800">
              <a:solidFill>
                <a:srgbClr val="FF0000"/>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spTree>
    <p:extLst>
      <p:ext uri="{BB962C8B-B14F-4D97-AF65-F5344CB8AC3E}">
        <p14:creationId xmlns:p14="http://schemas.microsoft.com/office/powerpoint/2010/main" val="910965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a:t>Lesson</a:t>
            </a:r>
            <a:r>
              <a:rPr lang="vi-VN" altLang="en-US"/>
              <a:t> </a:t>
            </a:r>
            <a:r>
              <a:rPr lang="en-US" altLang="en-US"/>
              <a:t>O</a:t>
            </a:r>
            <a:r>
              <a:rPr lang="vi-VN" altLang="en-US"/>
              <a:t>bjectives</a:t>
            </a:r>
            <a:endParaRPr lang="en-US"/>
          </a:p>
        </p:txBody>
      </p:sp>
      <p:sp>
        <p:nvSpPr>
          <p:cNvPr id="2" name="Content Placeholder 1"/>
          <p:cNvSpPr>
            <a:spLocks noGrp="1"/>
          </p:cNvSpPr>
          <p:nvPr>
            <p:ph idx="1"/>
          </p:nvPr>
        </p:nvSpPr>
        <p:spPr>
          <a:prstGeom prst="rect">
            <a:avLst/>
          </a:prstGeom>
        </p:spPr>
        <p:txBody>
          <a:bodyPr/>
          <a:lstStyle/>
          <a:p>
            <a:pPr marL="0" indent="0">
              <a:spcBef>
                <a:spcPts val="1200"/>
              </a:spcBef>
              <a:buFont typeface="Arial" panose="020B0604020202020204" pitchFamily="34" charset="0"/>
              <a:buNone/>
              <a:defRPr/>
            </a:pPr>
            <a:r>
              <a:rPr lang="en-US" altLang="en-US" b="1"/>
              <a:t>After the course, attendees will be able to</a:t>
            </a:r>
            <a:r>
              <a:rPr lang="en-US" altLang="en-US" b="1" smtClean="0"/>
              <a:t>:</a:t>
            </a:r>
            <a:endParaRPr lang="en-US" b="1" smtClean="0"/>
          </a:p>
          <a:p>
            <a:pPr>
              <a:spcBef>
                <a:spcPts val="1200"/>
              </a:spcBef>
              <a:defRPr/>
            </a:pPr>
            <a:r>
              <a:rPr lang="en-US" sz="2800" smtClean="0"/>
              <a:t>Understand </a:t>
            </a:r>
            <a:r>
              <a:rPr lang="en-US" sz="2800"/>
              <a:t>Unit testing and Junit</a:t>
            </a:r>
          </a:p>
          <a:p>
            <a:pPr>
              <a:spcBef>
                <a:spcPts val="1200"/>
              </a:spcBef>
              <a:defRPr/>
            </a:pPr>
            <a:r>
              <a:rPr lang="en-US" sz="2800"/>
              <a:t>Know how to write a JUnit test class</a:t>
            </a:r>
          </a:p>
          <a:p>
            <a:pPr>
              <a:spcBef>
                <a:spcPts val="1200"/>
              </a:spcBef>
              <a:defRPr/>
            </a:pPr>
            <a:r>
              <a:rPr lang="en-US" sz="2800"/>
              <a:t>Know how to install JUnit and run a JUnit test case</a:t>
            </a:r>
          </a:p>
          <a:p>
            <a:pPr>
              <a:spcBef>
                <a:spcPts val="1200"/>
              </a:spcBef>
              <a:defRPr/>
            </a:pPr>
            <a:r>
              <a:rPr lang="en-US" sz="2800"/>
              <a:t>Know about some tips of Unit testing </a:t>
            </a:r>
          </a:p>
        </p:txBody>
      </p:sp>
      <p:sp>
        <p:nvSpPr>
          <p:cNvPr id="163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2E9EB1A-45DF-41E8-A00F-403A6567FE85}" type="slidenum">
              <a:rPr lang="vi-VN" altLang="en-US" sz="1200">
                <a:solidFill>
                  <a:srgbClr val="898989"/>
                </a:solidFill>
              </a:rPr>
              <a:pPr>
                <a:spcBef>
                  <a:spcPct val="0"/>
                </a:spcBef>
                <a:buFontTx/>
                <a:buNone/>
              </a:pPr>
              <a:t>2</a:t>
            </a:fld>
            <a:endParaRPr lang="vi-VN" altLang="en-US" sz="1200">
              <a:solidFill>
                <a:srgbClr val="898989"/>
              </a:solidFill>
            </a:endParaRPr>
          </a:p>
        </p:txBody>
      </p:sp>
      <p:pic>
        <p:nvPicPr>
          <p:cNvPr id="16389" name="Picture 8" descr="bd0492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563" y="3451225"/>
            <a:ext cx="252571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32977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assertEquals</a:t>
            </a:r>
          </a:p>
        </p:txBody>
      </p:sp>
      <p:sp>
        <p:nvSpPr>
          <p:cNvPr id="3" name="Content Placeholder 2"/>
          <p:cNvSpPr>
            <a:spLocks noGrp="1"/>
          </p:cNvSpPr>
          <p:nvPr>
            <p:ph idx="1"/>
          </p:nvPr>
        </p:nvSpPr>
        <p:spPr>
          <a:xfrm>
            <a:off x="191411" y="778566"/>
            <a:ext cx="8714050" cy="5715224"/>
          </a:xfrm>
        </p:spPr>
        <p:txBody>
          <a:bodyPr/>
          <a:lstStyle/>
          <a:p>
            <a:pPr algn="just">
              <a:spcBef>
                <a:spcPts val="300"/>
              </a:spcBef>
              <a:spcAft>
                <a:spcPts val="300"/>
              </a:spcAft>
            </a:pPr>
            <a:r>
              <a:rPr lang="en-US" sz="1800"/>
              <a:t>You have </a:t>
            </a:r>
            <a:r>
              <a:rPr lang="en-US" sz="1800" b="1"/>
              <a:t>assertEquals(a,b) </a:t>
            </a:r>
            <a:r>
              <a:rPr lang="en-US" sz="1800"/>
              <a:t>which relies on the</a:t>
            </a:r>
            <a:r>
              <a:rPr lang="en-US" sz="1800" b="1"/>
              <a:t> equals() </a:t>
            </a:r>
            <a:r>
              <a:rPr lang="en-US" sz="1800"/>
              <a:t>method of the Object class.</a:t>
            </a:r>
          </a:p>
          <a:p>
            <a:pPr lvl="1" algn="just">
              <a:spcBef>
                <a:spcPts val="300"/>
              </a:spcBef>
              <a:spcAft>
                <a:spcPts val="300"/>
              </a:spcAft>
            </a:pPr>
            <a:r>
              <a:rPr lang="en-US" sz="1600"/>
              <a:t>Here it will be evaluated as </a:t>
            </a:r>
            <a:r>
              <a:rPr lang="en-US" sz="1600" b="1"/>
              <a:t>a.equals( b ).</a:t>
            </a:r>
            <a:endParaRPr lang="en-US" sz="1600"/>
          </a:p>
          <a:p>
            <a:pPr algn="just">
              <a:spcBef>
                <a:spcPts val="300"/>
              </a:spcBef>
              <a:spcAft>
                <a:spcPts val="300"/>
              </a:spcAft>
            </a:pPr>
            <a:r>
              <a:rPr lang="en-US" sz="1800" smtClean="0"/>
              <a:t>If </a:t>
            </a:r>
            <a:r>
              <a:rPr lang="en-US" sz="1800"/>
              <a:t>a class does not override the </a:t>
            </a:r>
            <a:r>
              <a:rPr lang="en-US" sz="1800" b="1"/>
              <a:t>equals()</a:t>
            </a:r>
            <a:r>
              <a:rPr lang="en-US" sz="1800"/>
              <a:t> method of </a:t>
            </a:r>
            <a:r>
              <a:rPr lang="en-US" sz="1800" b="1"/>
              <a:t>Object </a:t>
            </a:r>
            <a:r>
              <a:rPr lang="en-US" sz="1800"/>
              <a:t>class, it</a:t>
            </a:r>
            <a:r>
              <a:rPr lang="en-US" sz="1800" b="1"/>
              <a:t> </a:t>
            </a:r>
            <a:r>
              <a:rPr lang="en-US" sz="1800"/>
              <a:t>will get the default behaviour of </a:t>
            </a:r>
            <a:r>
              <a:rPr lang="en-US" sz="1800" b="1"/>
              <a:t>equals() </a:t>
            </a:r>
            <a:r>
              <a:rPr lang="en-US" sz="1800"/>
              <a:t>method, i.e. object identity</a:t>
            </a:r>
            <a:r>
              <a:rPr lang="en-US" sz="1800" smtClean="0"/>
              <a:t>.</a:t>
            </a:r>
          </a:p>
          <a:p>
            <a:pPr algn="just">
              <a:spcBef>
                <a:spcPts val="300"/>
              </a:spcBef>
              <a:spcAft>
                <a:spcPts val="300"/>
              </a:spcAft>
            </a:pPr>
            <a:r>
              <a:rPr lang="en-US" sz="1800"/>
              <a:t>If </a:t>
            </a:r>
            <a:r>
              <a:rPr lang="en-US" sz="1800" b="1"/>
              <a:t>a</a:t>
            </a:r>
            <a:r>
              <a:rPr lang="en-US" sz="1800"/>
              <a:t> and </a:t>
            </a:r>
            <a:r>
              <a:rPr lang="en-US" sz="1800" b="1"/>
              <a:t>b</a:t>
            </a:r>
            <a:r>
              <a:rPr lang="en-US" sz="1800"/>
              <a:t> are primitives such as </a:t>
            </a:r>
            <a:r>
              <a:rPr lang="en-US" sz="1800" b="1"/>
              <a:t>byte</a:t>
            </a:r>
            <a:r>
              <a:rPr lang="en-US" sz="1800"/>
              <a:t>, </a:t>
            </a:r>
            <a:r>
              <a:rPr lang="en-US" sz="1800" b="1"/>
              <a:t>int</a:t>
            </a:r>
            <a:r>
              <a:rPr lang="en-US" sz="1800"/>
              <a:t>, </a:t>
            </a:r>
            <a:r>
              <a:rPr lang="en-US" sz="1800" b="1"/>
              <a:t>boolean</a:t>
            </a:r>
            <a:r>
              <a:rPr lang="en-US" sz="1800"/>
              <a:t>, etc. then the following will be done for assertEquals(a,b) :</a:t>
            </a:r>
          </a:p>
          <a:p>
            <a:pPr lvl="1" algn="just">
              <a:spcBef>
                <a:spcPts val="300"/>
              </a:spcBef>
              <a:spcAft>
                <a:spcPts val="300"/>
              </a:spcAft>
            </a:pPr>
            <a:r>
              <a:rPr lang="en-US" sz="1600" b="1"/>
              <a:t>a</a:t>
            </a:r>
            <a:r>
              <a:rPr lang="en-US" sz="1600"/>
              <a:t> and </a:t>
            </a:r>
            <a:r>
              <a:rPr lang="en-US" sz="1600" b="1"/>
              <a:t>b</a:t>
            </a:r>
            <a:r>
              <a:rPr lang="en-US" sz="1600"/>
              <a:t> will be converted to their equivalent wrapper object type (</a:t>
            </a:r>
            <a:r>
              <a:rPr lang="en-US" sz="1600" b="1"/>
              <a:t>Byte,Integer</a:t>
            </a:r>
            <a:r>
              <a:rPr lang="en-US" sz="1600"/>
              <a:t>, </a:t>
            </a:r>
            <a:r>
              <a:rPr lang="en-US" sz="1600" b="1"/>
              <a:t>Boolean</a:t>
            </a:r>
            <a:r>
              <a:rPr lang="en-US" sz="1600"/>
              <a:t>, etc.), and then </a:t>
            </a:r>
            <a:r>
              <a:rPr lang="en-US" sz="1600" b="1"/>
              <a:t>a.equals( b )</a:t>
            </a:r>
            <a:r>
              <a:rPr lang="en-US" sz="1600"/>
              <a:t> will be evaluated.</a:t>
            </a:r>
          </a:p>
          <a:p>
            <a:pPr algn="just">
              <a:spcBef>
                <a:spcPts val="300"/>
              </a:spcBef>
              <a:spcAft>
                <a:spcPts val="300"/>
              </a:spcAft>
            </a:pPr>
            <a:r>
              <a:rPr lang="en-US" sz="1800" smtClean="0"/>
              <a:t>Example:</a:t>
            </a:r>
          </a:p>
          <a:p>
            <a:pPr marL="400050" lvl="1" indent="0">
              <a:spcBef>
                <a:spcPts val="300"/>
              </a:spcBef>
              <a:spcAft>
                <a:spcPts val="300"/>
              </a:spcAft>
              <a:buNone/>
            </a:pPr>
            <a:r>
              <a:rPr lang="en-US" sz="1600">
                <a:solidFill>
                  <a:srgbClr val="000000"/>
                </a:solidFill>
                <a:latin typeface="Consolas" panose="020B0609020204030204" pitchFamily="49" charset="0"/>
              </a:rPr>
              <a:t>String </a:t>
            </a:r>
            <a:r>
              <a:rPr lang="en-US" sz="1600">
                <a:solidFill>
                  <a:srgbClr val="6A3E3E"/>
                </a:solidFill>
                <a:latin typeface="Consolas" panose="020B0609020204030204" pitchFamily="49" charset="0"/>
              </a:rPr>
              <a:t>obj1</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"Junit"</a:t>
            </a:r>
            <a:r>
              <a:rPr lang="en-US" sz="1600">
                <a:solidFill>
                  <a:srgbClr val="000000"/>
                </a:solidFill>
                <a:latin typeface="Consolas" panose="020B0609020204030204" pitchFamily="49" charset="0"/>
              </a:rPr>
              <a:t>;</a:t>
            </a:r>
          </a:p>
          <a:p>
            <a:pPr marL="400050" lvl="1" indent="0">
              <a:spcBef>
                <a:spcPts val="300"/>
              </a:spcBef>
              <a:spcAft>
                <a:spcPts val="300"/>
              </a:spcAft>
              <a:buNone/>
            </a:pPr>
            <a:r>
              <a:rPr lang="en-US" sz="1600">
                <a:solidFill>
                  <a:srgbClr val="000000"/>
                </a:solidFill>
                <a:latin typeface="Consolas" panose="020B0609020204030204" pitchFamily="49" charset="0"/>
              </a:rPr>
              <a:t>String </a:t>
            </a:r>
            <a:r>
              <a:rPr lang="en-US" sz="1600">
                <a:solidFill>
                  <a:srgbClr val="6A3E3E"/>
                </a:solidFill>
                <a:latin typeface="Consolas" panose="020B0609020204030204" pitchFamily="49" charset="0"/>
              </a:rPr>
              <a:t>obj2</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"Junit"</a:t>
            </a:r>
            <a:r>
              <a:rPr lang="en-US" sz="1600">
                <a:solidFill>
                  <a:srgbClr val="000000"/>
                </a:solidFill>
                <a:latin typeface="Consolas" panose="020B0609020204030204" pitchFamily="49" charset="0"/>
              </a:rPr>
              <a:t>;</a:t>
            </a:r>
          </a:p>
          <a:p>
            <a:pPr marL="400050" lvl="1" indent="0">
              <a:spcBef>
                <a:spcPts val="300"/>
              </a:spcBef>
              <a:spcAft>
                <a:spcPts val="300"/>
              </a:spcAft>
              <a:buNone/>
            </a:pPr>
            <a:r>
              <a:rPr lang="en-US" sz="1600" i="1">
                <a:solidFill>
                  <a:srgbClr val="000000"/>
                </a:solidFill>
                <a:latin typeface="Consolas" panose="020B0609020204030204" pitchFamily="49" charset="0"/>
              </a:rPr>
              <a:t>assertEquals(</a:t>
            </a:r>
            <a:r>
              <a:rPr lang="en-US" sz="1600" i="1">
                <a:solidFill>
                  <a:srgbClr val="6A3E3E"/>
                </a:solidFill>
                <a:latin typeface="Consolas" panose="020B0609020204030204" pitchFamily="49" charset="0"/>
              </a:rPr>
              <a:t>obj1</a:t>
            </a:r>
            <a:r>
              <a:rPr lang="en-US" sz="1600" i="1">
                <a:solidFill>
                  <a:srgbClr val="000000"/>
                </a:solidFill>
                <a:latin typeface="Consolas" panose="020B0609020204030204" pitchFamily="49" charset="0"/>
              </a:rPr>
              <a:t>,</a:t>
            </a:r>
            <a:r>
              <a:rPr lang="en-US" sz="1600" i="1">
                <a:solidFill>
                  <a:srgbClr val="6A3E3E"/>
                </a:solidFill>
                <a:latin typeface="Consolas" panose="020B0609020204030204" pitchFamily="49" charset="0"/>
              </a:rPr>
              <a:t>obj2</a:t>
            </a:r>
            <a:r>
              <a:rPr lang="en-US" sz="1600" i="1">
                <a:solidFill>
                  <a:srgbClr val="000000"/>
                </a:solidFill>
                <a:latin typeface="Consolas" panose="020B0609020204030204" pitchFamily="49" charset="0"/>
              </a:rPr>
              <a:t>);</a:t>
            </a:r>
            <a:endParaRPr lang="en-US" sz="1400" smtClean="0"/>
          </a:p>
          <a:p>
            <a:pPr marL="0" indent="0" algn="just">
              <a:spcBef>
                <a:spcPts val="300"/>
              </a:spcBef>
              <a:spcAft>
                <a:spcPts val="300"/>
              </a:spcAft>
              <a:buNone/>
            </a:pPr>
            <a:r>
              <a:rPr lang="en-US" sz="1600" smtClean="0">
                <a:solidFill>
                  <a:srgbClr val="FF0000"/>
                </a:solidFill>
                <a:sym typeface="Wingdings" panose="05000000000000000000" pitchFamily="2" charset="2"/>
              </a:rPr>
              <a:t> </a:t>
            </a:r>
            <a:r>
              <a:rPr lang="en-US" sz="1600" smtClean="0">
                <a:solidFill>
                  <a:srgbClr val="FF0000"/>
                </a:solidFill>
              </a:rPr>
              <a:t>Above </a:t>
            </a:r>
            <a:r>
              <a:rPr lang="en-US" sz="1600">
                <a:solidFill>
                  <a:srgbClr val="FF0000"/>
                </a:solidFill>
              </a:rPr>
              <a:t>assert statement will return true as obj1.equals(obj2) returns true.</a:t>
            </a:r>
            <a:endParaRPr lang="en-US" sz="1800">
              <a:solidFill>
                <a:srgbClr val="FF0000"/>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3016221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Floating point assertions</a:t>
            </a:r>
          </a:p>
        </p:txBody>
      </p:sp>
      <p:sp>
        <p:nvSpPr>
          <p:cNvPr id="3" name="Content Placeholder 2"/>
          <p:cNvSpPr>
            <a:spLocks noGrp="1"/>
          </p:cNvSpPr>
          <p:nvPr>
            <p:ph idx="1"/>
          </p:nvPr>
        </p:nvSpPr>
        <p:spPr/>
        <p:txBody>
          <a:bodyPr/>
          <a:lstStyle/>
          <a:p>
            <a:pPr algn="just">
              <a:spcBef>
                <a:spcPts val="600"/>
              </a:spcBef>
              <a:spcAft>
                <a:spcPts val="600"/>
              </a:spcAft>
            </a:pPr>
            <a:r>
              <a:rPr lang="en-US" sz="2000"/>
              <a:t>When you want to compare floating point types (e.g. </a:t>
            </a:r>
            <a:r>
              <a:rPr lang="en-US" sz="2000" b="1"/>
              <a:t>double </a:t>
            </a:r>
            <a:r>
              <a:rPr lang="en-US" sz="2000"/>
              <a:t>or</a:t>
            </a:r>
            <a:r>
              <a:rPr lang="en-US" sz="2000" b="1"/>
              <a:t> float</a:t>
            </a:r>
            <a:r>
              <a:rPr lang="en-US" sz="2000"/>
              <a:t>), you need an additional required parameter </a:t>
            </a:r>
            <a:r>
              <a:rPr lang="en-US" sz="2000" b="1"/>
              <a:t>delta</a:t>
            </a:r>
            <a:r>
              <a:rPr lang="en-US" sz="2000"/>
              <a:t> to avoid problems with </a:t>
            </a:r>
            <a:r>
              <a:rPr lang="en-US" sz="2000">
                <a:solidFill>
                  <a:srgbClr val="FF0000"/>
                </a:solidFill>
              </a:rPr>
              <a:t>round-off errors </a:t>
            </a:r>
            <a:r>
              <a:rPr lang="en-US" sz="2000"/>
              <a:t>while doing floating point comparisons.</a:t>
            </a:r>
          </a:p>
          <a:p>
            <a:pPr>
              <a:spcBef>
                <a:spcPts val="600"/>
              </a:spcBef>
              <a:spcAft>
                <a:spcPts val="600"/>
              </a:spcAft>
            </a:pPr>
            <a:r>
              <a:rPr lang="en-US" sz="2000"/>
              <a:t>The assertion evaluates as given below:</a:t>
            </a:r>
          </a:p>
          <a:p>
            <a:pPr lvl="1">
              <a:spcBef>
                <a:spcPts val="600"/>
              </a:spcBef>
              <a:spcAft>
                <a:spcPts val="600"/>
              </a:spcAft>
            </a:pPr>
            <a:r>
              <a:rPr lang="en-US" sz="1800" b="1"/>
              <a:t>Math.abs( expected – actual ) &lt;= delta</a:t>
            </a:r>
            <a:endParaRPr lang="en-US" sz="1800"/>
          </a:p>
          <a:p>
            <a:pPr>
              <a:spcBef>
                <a:spcPts val="600"/>
              </a:spcBef>
              <a:spcAft>
                <a:spcPts val="600"/>
              </a:spcAft>
            </a:pPr>
            <a:r>
              <a:rPr lang="en-US" sz="2000"/>
              <a:t>For example:</a:t>
            </a:r>
          </a:p>
          <a:p>
            <a:pPr lvl="1">
              <a:spcBef>
                <a:spcPts val="600"/>
              </a:spcBef>
              <a:spcAft>
                <a:spcPts val="600"/>
              </a:spcAft>
            </a:pPr>
            <a:r>
              <a:rPr lang="en-US" sz="1800" b="1"/>
              <a:t>assertEquals( aDoubleValue, anotherDoubleValue, 0.001 </a:t>
            </a:r>
            <a:r>
              <a:rPr lang="en-US" sz="1800" b="1" smtClean="0"/>
              <a:t>)</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4015555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Assertion methods</a:t>
            </a:r>
          </a:p>
        </p:txBody>
      </p:sp>
      <p:sp>
        <p:nvSpPr>
          <p:cNvPr id="3" name="Content Placeholder 2"/>
          <p:cNvSpPr>
            <a:spLocks noGrp="1"/>
          </p:cNvSpPr>
          <p:nvPr>
            <p:ph idx="1"/>
          </p:nvPr>
        </p:nvSpPr>
        <p:spPr/>
        <p:txBody>
          <a:bodyPr/>
          <a:lstStyle/>
          <a:p>
            <a:pPr algn="just">
              <a:spcAft>
                <a:spcPts val="0"/>
              </a:spcAft>
            </a:pPr>
            <a:r>
              <a:rPr lang="en-US" sz="2000" b="1"/>
              <a:t>Assertions.assertIterableEquals</a:t>
            </a:r>
            <a:r>
              <a:rPr lang="en-US" sz="2000" b="1" smtClean="0"/>
              <a:t>()</a:t>
            </a:r>
            <a:r>
              <a:rPr lang="en-US" sz="2000" smtClean="0"/>
              <a:t>: </a:t>
            </a:r>
            <a:r>
              <a:rPr lang="en-GB" sz="2000"/>
              <a:t>It asserts that </a:t>
            </a:r>
            <a:r>
              <a:rPr lang="en-GB" sz="2000" b="1"/>
              <a:t>expected and actual iterables are deeply equal</a:t>
            </a:r>
            <a:r>
              <a:rPr lang="en-GB" sz="2000"/>
              <a:t>. Deeply equal means that number and order of elements in collection must be same; as well as iterated elements must be equal</a:t>
            </a:r>
            <a:r>
              <a:rPr lang="en-GB" sz="2000" smtClean="0"/>
              <a:t>.</a:t>
            </a:r>
          </a:p>
          <a:p>
            <a:pPr algn="just">
              <a:spcAft>
                <a:spcPts val="0"/>
              </a:spcAft>
            </a:pPr>
            <a:r>
              <a:rPr lang="en-US" sz="2000" smtClean="0"/>
              <a:t>It </a:t>
            </a:r>
            <a:r>
              <a:rPr lang="en-US" sz="2000"/>
              <a:t>also has 3 overloaded methods.</a:t>
            </a:r>
          </a:p>
          <a:p>
            <a:pPr lvl="1" algn="just">
              <a:spcAft>
                <a:spcPts val="0"/>
              </a:spcAft>
            </a:pPr>
            <a:r>
              <a:rPr lang="en-US" sz="1600" smtClean="0"/>
              <a:t>public </a:t>
            </a:r>
            <a:r>
              <a:rPr lang="en-US" sz="1600"/>
              <a:t>static void assertIterableEquals(Iterable&lt;?&gt; expected, Iterable&gt; actual)</a:t>
            </a:r>
          </a:p>
          <a:p>
            <a:pPr lvl="1" algn="just">
              <a:spcAft>
                <a:spcPts val="0"/>
              </a:spcAft>
            </a:pPr>
            <a:r>
              <a:rPr lang="en-US" sz="1600"/>
              <a:t>public static void assertIterableEquals(Iterable&lt;?&gt; expected, Iterable&gt; actual, String message)</a:t>
            </a:r>
          </a:p>
          <a:p>
            <a:pPr lvl="1" algn="just">
              <a:spcAft>
                <a:spcPts val="0"/>
              </a:spcAft>
            </a:pPr>
            <a:r>
              <a:rPr lang="en-US" sz="1600"/>
              <a:t>public static void assertIterableEquals(Iterable&lt;?&gt; expected, Iterable&gt; actual, Supplier&lt;String&gt; messageSupplier)</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43763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Assertion methods</a:t>
            </a:r>
          </a:p>
        </p:txBody>
      </p:sp>
      <p:sp>
        <p:nvSpPr>
          <p:cNvPr id="3" name="Content Placeholder 2"/>
          <p:cNvSpPr>
            <a:spLocks noGrp="1"/>
          </p:cNvSpPr>
          <p:nvPr>
            <p:ph idx="1"/>
          </p:nvPr>
        </p:nvSpPr>
        <p:spPr/>
        <p:txBody>
          <a:bodyPr/>
          <a:lstStyle/>
          <a:p>
            <a:pPr algn="just">
              <a:spcAft>
                <a:spcPts val="0"/>
              </a:spcAft>
            </a:pPr>
            <a:r>
              <a:rPr lang="en-GB" sz="2000" b="1" smtClean="0"/>
              <a:t>Example:</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
        <p:nvSpPr>
          <p:cNvPr id="7" name="Rectangle 6"/>
          <p:cNvSpPr/>
          <p:nvPr/>
        </p:nvSpPr>
        <p:spPr>
          <a:xfrm>
            <a:off x="1118743" y="1318721"/>
            <a:ext cx="6859385" cy="3046988"/>
          </a:xfrm>
          <a:prstGeom prst="rect">
            <a:avLst/>
          </a:prstGeom>
          <a:ln>
            <a:solidFill>
              <a:schemeClr val="bg1">
                <a:lumMod val="85000"/>
              </a:schemeClr>
            </a:solidFill>
            <a:prstDash val="sysDot"/>
          </a:ln>
        </p:spPr>
        <p:txBody>
          <a:bodyPr wrap="square">
            <a:spAutoFit/>
          </a:bodyPr>
          <a:lstStyle/>
          <a:p>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@Test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testCase() {</a:t>
            </a:r>
          </a:p>
          <a:p>
            <a:r>
              <a:rPr lang="en-GB" sz="1200">
                <a:solidFill>
                  <a:srgbClr val="000000"/>
                </a:solidFill>
                <a:latin typeface="Consolas" panose="020B0609020204030204" pitchFamily="49" charset="0"/>
              </a:rPr>
              <a:t>    Iterable&lt;Integer&gt; </a:t>
            </a:r>
            <a:r>
              <a:rPr lang="en-GB" sz="1200">
                <a:solidFill>
                  <a:srgbClr val="6A3E3E"/>
                </a:solidFill>
                <a:highlight>
                  <a:srgbClr val="F0D8A8"/>
                </a:highlight>
                <a:latin typeface="Consolas" panose="020B0609020204030204" pitchFamily="49" charset="0"/>
              </a:rPr>
              <a:t>listOne</a:t>
            </a:r>
            <a:r>
              <a:rPr lang="en-GB" sz="1200">
                <a:solidFill>
                  <a:srgbClr val="000000"/>
                </a:solidFill>
                <a:highlight>
                  <a:srgbClr val="F0D8A8"/>
                </a:highlight>
                <a:latin typeface="Consolas" panose="020B0609020204030204" pitchFamily="49" charset="0"/>
              </a:rPr>
              <a:t> = </a:t>
            </a:r>
            <a:r>
              <a:rPr lang="en-GB" sz="1200" b="1">
                <a:solidFill>
                  <a:srgbClr val="7F0055"/>
                </a:solidFill>
                <a:highlight>
                  <a:srgbClr val="F0D8A8"/>
                </a:highlight>
                <a:latin typeface="Consolas" panose="020B0609020204030204" pitchFamily="49" charset="0"/>
              </a:rPr>
              <a:t>new</a:t>
            </a:r>
            <a:r>
              <a:rPr lang="en-GB" sz="1200" b="1">
                <a:solidFill>
                  <a:srgbClr val="000000"/>
                </a:solidFill>
                <a:highlight>
                  <a:srgbClr val="F0D8A8"/>
                </a:highlight>
                <a:latin typeface="Consolas" panose="020B0609020204030204" pitchFamily="49" charset="0"/>
              </a:rPr>
              <a:t> ArrayList&lt;&gt;(Arrays.</a:t>
            </a:r>
            <a:r>
              <a:rPr lang="en-GB" sz="1200" b="1" i="1">
                <a:solidFill>
                  <a:srgbClr val="000000"/>
                </a:solidFill>
                <a:highlight>
                  <a:srgbClr val="F0D8A8"/>
                </a:highlight>
                <a:latin typeface="Consolas" panose="020B0609020204030204" pitchFamily="49" charset="0"/>
              </a:rPr>
              <a:t>asList(1, 2, 3, 4));</a:t>
            </a:r>
          </a:p>
          <a:p>
            <a:r>
              <a:rPr lang="en-GB" sz="1200">
                <a:solidFill>
                  <a:srgbClr val="000000"/>
                </a:solidFill>
                <a:latin typeface="Consolas" panose="020B0609020204030204" pitchFamily="49" charset="0"/>
              </a:rPr>
              <a:t>    Iterable&lt;Integer&gt; </a:t>
            </a:r>
            <a:r>
              <a:rPr lang="en-GB" sz="1200">
                <a:solidFill>
                  <a:srgbClr val="6A3E3E"/>
                </a:solidFill>
                <a:latin typeface="Consolas" panose="020B0609020204030204" pitchFamily="49" charset="0"/>
              </a:rPr>
              <a:t>listTwo</a:t>
            </a:r>
            <a:r>
              <a:rPr lang="en-GB" sz="1200">
                <a:solidFill>
                  <a:srgbClr val="000000"/>
                </a:solidFill>
                <a:latin typeface="Consolas" panose="020B0609020204030204" pitchFamily="49" charset="0"/>
              </a:rPr>
              <a:t> = </a:t>
            </a:r>
            <a:r>
              <a:rPr lang="en-GB" sz="1200" b="1">
                <a:solidFill>
                  <a:srgbClr val="7F0055"/>
                </a:solidFill>
                <a:latin typeface="Consolas" panose="020B0609020204030204" pitchFamily="49" charset="0"/>
              </a:rPr>
              <a:t>new</a:t>
            </a:r>
            <a:r>
              <a:rPr lang="en-GB" sz="1200" b="1">
                <a:solidFill>
                  <a:srgbClr val="000000"/>
                </a:solidFill>
                <a:latin typeface="Consolas" panose="020B0609020204030204" pitchFamily="49" charset="0"/>
              </a:rPr>
              <a:t> ArrayList&lt;&gt;(Arrays.</a:t>
            </a:r>
            <a:r>
              <a:rPr lang="en-GB" sz="1200" b="1" i="1">
                <a:solidFill>
                  <a:srgbClr val="000000"/>
                </a:solidFill>
                <a:latin typeface="Consolas" panose="020B0609020204030204" pitchFamily="49" charset="0"/>
              </a:rPr>
              <a:t>asList(1, 2, 3, 4));</a:t>
            </a:r>
          </a:p>
          <a:p>
            <a:r>
              <a:rPr lang="en-GB" sz="1200">
                <a:solidFill>
                  <a:srgbClr val="000000"/>
                </a:solidFill>
                <a:latin typeface="Consolas" panose="020B0609020204030204" pitchFamily="49" charset="0"/>
              </a:rPr>
              <a:t>    Iterable&lt;Integer&gt; </a:t>
            </a:r>
            <a:r>
              <a:rPr lang="en-GB" sz="1200">
                <a:solidFill>
                  <a:srgbClr val="6A3E3E"/>
                </a:solidFill>
                <a:latin typeface="Consolas" panose="020B0609020204030204" pitchFamily="49" charset="0"/>
              </a:rPr>
              <a:t>listThree</a:t>
            </a:r>
            <a:r>
              <a:rPr lang="en-GB" sz="1200">
                <a:solidFill>
                  <a:srgbClr val="000000"/>
                </a:solidFill>
                <a:latin typeface="Consolas" panose="020B0609020204030204" pitchFamily="49" charset="0"/>
              </a:rPr>
              <a:t> = </a:t>
            </a:r>
            <a:r>
              <a:rPr lang="en-GB" sz="1200" b="1">
                <a:solidFill>
                  <a:srgbClr val="7F0055"/>
                </a:solidFill>
                <a:latin typeface="Consolas" panose="020B0609020204030204" pitchFamily="49" charset="0"/>
              </a:rPr>
              <a:t>new</a:t>
            </a:r>
            <a:r>
              <a:rPr lang="en-GB" sz="1200" b="1">
                <a:solidFill>
                  <a:srgbClr val="000000"/>
                </a:solidFill>
                <a:latin typeface="Consolas" panose="020B0609020204030204" pitchFamily="49" charset="0"/>
              </a:rPr>
              <a:t> ArrayList&lt;&gt;(Arrays.</a:t>
            </a:r>
            <a:r>
              <a:rPr lang="en-GB" sz="1200" b="1" i="1">
                <a:solidFill>
                  <a:srgbClr val="000000"/>
                </a:solidFill>
                <a:latin typeface="Consolas" panose="020B0609020204030204" pitchFamily="49" charset="0"/>
              </a:rPr>
              <a:t>asList(1, 2, 3));</a:t>
            </a:r>
          </a:p>
          <a:p>
            <a:r>
              <a:rPr lang="en-US" sz="1200">
                <a:solidFill>
                  <a:srgbClr val="000000"/>
                </a:solidFill>
                <a:latin typeface="Consolas" panose="020B0609020204030204" pitchFamily="49" charset="0"/>
              </a:rPr>
              <a:t>    Iterable&lt;Integer&gt; </a:t>
            </a:r>
            <a:r>
              <a:rPr lang="en-US" sz="1200">
                <a:solidFill>
                  <a:srgbClr val="6A3E3E"/>
                </a:solidFill>
                <a:latin typeface="Consolas" panose="020B0609020204030204" pitchFamily="49" charset="0"/>
              </a:rPr>
              <a:t>listFour</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ArrayList&lt;&gt;(Arrays.</a:t>
            </a:r>
            <a:r>
              <a:rPr lang="en-US" sz="1200" b="1" i="1">
                <a:solidFill>
                  <a:srgbClr val="000000"/>
                </a:solidFill>
                <a:latin typeface="Consolas" panose="020B0609020204030204" pitchFamily="49" charset="0"/>
              </a:rPr>
              <a:t>asList(1, 2, 4, 3));</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3F7F5F"/>
                </a:solidFill>
                <a:latin typeface="Consolas" panose="020B0609020204030204" pitchFamily="49" charset="0"/>
              </a:rPr>
              <a:t>// Test will pass</a:t>
            </a:r>
          </a:p>
          <a:p>
            <a:r>
              <a:rPr lang="en-US" sz="1200">
                <a:solidFill>
                  <a:srgbClr val="000000"/>
                </a:solidFill>
                <a:latin typeface="Consolas" panose="020B0609020204030204" pitchFamily="49" charset="0"/>
              </a:rPr>
              <a:t>    Assertions.</a:t>
            </a:r>
            <a:r>
              <a:rPr lang="en-US" sz="1200" i="1">
                <a:solidFill>
                  <a:srgbClr val="000000"/>
                </a:solidFill>
                <a:latin typeface="Consolas" panose="020B0609020204030204" pitchFamily="49" charset="0"/>
              </a:rPr>
              <a:t>assertIterableEquals(</a:t>
            </a:r>
            <a:r>
              <a:rPr lang="en-US" sz="1200" i="1">
                <a:solidFill>
                  <a:srgbClr val="6A3E3E"/>
                </a:solidFill>
                <a:highlight>
                  <a:srgbClr val="D4D4D4"/>
                </a:highlight>
                <a:latin typeface="Consolas" panose="020B0609020204030204" pitchFamily="49" charset="0"/>
              </a:rPr>
              <a:t>listOne</a:t>
            </a:r>
            <a:r>
              <a:rPr lang="en-US" sz="1200" i="1">
                <a:solidFill>
                  <a:srgbClr val="000000"/>
                </a:solidFill>
                <a:highlight>
                  <a:srgbClr val="D4D4D4"/>
                </a:highlight>
                <a:latin typeface="Consolas" panose="020B0609020204030204" pitchFamily="49" charset="0"/>
              </a:rPr>
              <a:t>, </a:t>
            </a:r>
            <a:r>
              <a:rPr lang="en-US" sz="1200" i="1">
                <a:solidFill>
                  <a:srgbClr val="6A3E3E"/>
                </a:solidFill>
                <a:highlight>
                  <a:srgbClr val="D4D4D4"/>
                </a:highlight>
                <a:latin typeface="Consolas" panose="020B0609020204030204" pitchFamily="49" charset="0"/>
              </a:rPr>
              <a:t>listTwo</a:t>
            </a:r>
            <a:r>
              <a:rPr lang="en-US" sz="1200" i="1">
                <a:solidFill>
                  <a:srgbClr val="000000"/>
                </a:solidFill>
                <a:highlight>
                  <a:srgbClr val="D4D4D4"/>
                </a:highlight>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3F7F5F"/>
                </a:solidFill>
                <a:latin typeface="Consolas" panose="020B0609020204030204" pitchFamily="49" charset="0"/>
              </a:rPr>
              <a:t>// Test will fail</a:t>
            </a:r>
          </a:p>
          <a:p>
            <a:r>
              <a:rPr lang="en-US" sz="1200">
                <a:solidFill>
                  <a:srgbClr val="000000"/>
                </a:solidFill>
                <a:latin typeface="Consolas" panose="020B0609020204030204" pitchFamily="49" charset="0"/>
              </a:rPr>
              <a:t>    Assertions.</a:t>
            </a:r>
            <a:r>
              <a:rPr lang="en-US" sz="1200" i="1">
                <a:solidFill>
                  <a:srgbClr val="000000"/>
                </a:solidFill>
                <a:latin typeface="Consolas" panose="020B0609020204030204" pitchFamily="49" charset="0"/>
              </a:rPr>
              <a:t>assertIterableEquals(</a:t>
            </a:r>
            <a:r>
              <a:rPr lang="en-US" sz="1200" i="1">
                <a:solidFill>
                  <a:srgbClr val="6A3E3E"/>
                </a:solidFill>
                <a:highlight>
                  <a:srgbClr val="D4D4D4"/>
                </a:highlight>
                <a:latin typeface="Consolas" panose="020B0609020204030204" pitchFamily="49" charset="0"/>
              </a:rPr>
              <a:t>listOne</a:t>
            </a:r>
            <a:r>
              <a:rPr lang="en-US" sz="1200" i="1">
                <a:solidFill>
                  <a:srgbClr val="000000"/>
                </a:solidFill>
                <a:highlight>
                  <a:srgbClr val="D4D4D4"/>
                </a:highlight>
                <a:latin typeface="Consolas" panose="020B0609020204030204" pitchFamily="49" charset="0"/>
              </a:rPr>
              <a:t>, </a:t>
            </a:r>
            <a:r>
              <a:rPr lang="en-US" sz="1200" i="1">
                <a:solidFill>
                  <a:srgbClr val="6A3E3E"/>
                </a:solidFill>
                <a:highlight>
                  <a:srgbClr val="D4D4D4"/>
                </a:highlight>
                <a:latin typeface="Consolas" panose="020B0609020204030204" pitchFamily="49" charset="0"/>
              </a:rPr>
              <a:t>listThree</a:t>
            </a:r>
            <a:r>
              <a:rPr lang="en-US" sz="1200" i="1">
                <a:solidFill>
                  <a:srgbClr val="000000"/>
                </a:solidFill>
                <a:highlight>
                  <a:srgbClr val="D4D4D4"/>
                </a:highlight>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3F7F5F"/>
                </a:solidFill>
                <a:latin typeface="Consolas" panose="020B0609020204030204" pitchFamily="49" charset="0"/>
              </a:rPr>
              <a:t>// Test will fail</a:t>
            </a:r>
          </a:p>
          <a:p>
            <a:r>
              <a:rPr lang="en-US" sz="1200">
                <a:solidFill>
                  <a:srgbClr val="000000"/>
                </a:solidFill>
                <a:latin typeface="Consolas" panose="020B0609020204030204" pitchFamily="49" charset="0"/>
              </a:rPr>
              <a:t>    Assertions.</a:t>
            </a:r>
            <a:r>
              <a:rPr lang="en-US" sz="1200" i="1">
                <a:solidFill>
                  <a:srgbClr val="000000"/>
                </a:solidFill>
                <a:latin typeface="Consolas" panose="020B0609020204030204" pitchFamily="49" charset="0"/>
              </a:rPr>
              <a:t>assertIterableEquals(</a:t>
            </a:r>
            <a:r>
              <a:rPr lang="en-US" sz="1200" i="1">
                <a:solidFill>
                  <a:srgbClr val="6A3E3E"/>
                </a:solidFill>
                <a:highlight>
                  <a:srgbClr val="D4D4D4"/>
                </a:highlight>
                <a:latin typeface="Consolas" panose="020B0609020204030204" pitchFamily="49" charset="0"/>
              </a:rPr>
              <a:t>listOne</a:t>
            </a:r>
            <a:r>
              <a:rPr lang="en-US" sz="1200" i="1">
                <a:solidFill>
                  <a:srgbClr val="000000"/>
                </a:solidFill>
                <a:highlight>
                  <a:srgbClr val="D4D4D4"/>
                </a:highlight>
                <a:latin typeface="Consolas" panose="020B0609020204030204" pitchFamily="49" charset="0"/>
              </a:rPr>
              <a:t>, </a:t>
            </a:r>
            <a:r>
              <a:rPr lang="en-US" sz="1200" i="1">
                <a:solidFill>
                  <a:srgbClr val="6A3E3E"/>
                </a:solidFill>
                <a:highlight>
                  <a:srgbClr val="D4D4D4"/>
                </a:highlight>
                <a:latin typeface="Consolas" panose="020B0609020204030204" pitchFamily="49" charset="0"/>
              </a:rPr>
              <a:t>listFour</a:t>
            </a:r>
            <a:r>
              <a:rPr lang="en-US" sz="1200" i="1">
                <a:solidFill>
                  <a:srgbClr val="000000"/>
                </a:solidFill>
                <a:highlight>
                  <a:srgbClr val="D4D4D4"/>
                </a:highlight>
                <a:latin typeface="Consolas" panose="020B0609020204030204" pitchFamily="49" charset="0"/>
              </a:rPr>
              <a:t>);</a:t>
            </a:r>
          </a:p>
          <a:p>
            <a:r>
              <a:rPr lang="en-US" sz="1200">
                <a:solidFill>
                  <a:srgbClr val="000000"/>
                </a:solidFill>
                <a:latin typeface="Consolas" panose="020B0609020204030204" pitchFamily="49" charset="0"/>
              </a:rPr>
              <a:t>  }</a:t>
            </a:r>
            <a:endParaRPr lang="en-US" sz="1200"/>
          </a:p>
        </p:txBody>
      </p:sp>
    </p:spTree>
    <p:extLst>
      <p:ext uri="{BB962C8B-B14F-4D97-AF65-F5344CB8AC3E}">
        <p14:creationId xmlns:p14="http://schemas.microsoft.com/office/powerpoint/2010/main" val="282768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 time</a:t>
            </a:r>
            <a:endParaRPr lang="en-US"/>
          </a:p>
        </p:txBody>
      </p:sp>
      <p:sp>
        <p:nvSpPr>
          <p:cNvPr id="3" name="Content Placeholder 2"/>
          <p:cNvSpPr>
            <a:spLocks noGrp="1"/>
          </p:cNvSpPr>
          <p:nvPr>
            <p:ph idx="1"/>
          </p:nvPr>
        </p:nvSpPr>
        <p:spPr/>
        <p:txBody>
          <a:bodyPr/>
          <a:lstStyle/>
          <a:p>
            <a:r>
              <a:rPr lang="en-US" sz="1800"/>
              <a:t>Let's create a simple test class named </a:t>
            </a:r>
            <a:r>
              <a:rPr lang="en-US" sz="1800" b="1" smtClean="0"/>
              <a:t>AssertionTest.java.</a:t>
            </a:r>
          </a:p>
          <a:p>
            <a:r>
              <a:rPr lang="en-US" sz="1800"/>
              <a:t>You will create few variables and important assert statements in JUnit</a:t>
            </a:r>
            <a:r>
              <a:rPr lang="en-US" sz="1800" smtClean="0"/>
              <a:t>.</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pic>
        <p:nvPicPr>
          <p:cNvPr id="6" name="Picture 5"/>
          <p:cNvPicPr>
            <a:picLocks noChangeAspect="1"/>
          </p:cNvPicPr>
          <p:nvPr/>
        </p:nvPicPr>
        <p:blipFill>
          <a:blip r:embed="rId3"/>
          <a:stretch>
            <a:fillRect/>
          </a:stretch>
        </p:blipFill>
        <p:spPr>
          <a:xfrm>
            <a:off x="1036996" y="1563795"/>
            <a:ext cx="6233629" cy="4763338"/>
          </a:xfrm>
          <a:prstGeom prst="rect">
            <a:avLst/>
          </a:prstGeom>
        </p:spPr>
      </p:pic>
    </p:spTree>
    <p:extLst>
      <p:ext uri="{BB962C8B-B14F-4D97-AF65-F5344CB8AC3E}">
        <p14:creationId xmlns:p14="http://schemas.microsoft.com/office/powerpoint/2010/main" val="1834886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6">
                    <a:lumMod val="75000"/>
                  </a:schemeClr>
                </a:solidFill>
              </a:rPr>
              <a:t>JUnit 5 Test LifeCycle</a:t>
            </a:r>
          </a:p>
        </p:txBody>
      </p:sp>
      <p:sp>
        <p:nvSpPr>
          <p:cNvPr id="7" name="Text Placeholder 6"/>
          <p:cNvSpPr>
            <a:spLocks noGrp="1"/>
          </p:cNvSpPr>
          <p:nvPr>
            <p:ph type="body" idx="1"/>
          </p:nvPr>
        </p:nvSpPr>
        <p:spPr/>
        <p:txBody>
          <a:bodyPr/>
          <a:lstStyle/>
          <a:p>
            <a:r>
              <a:rPr lang="en-US" smtClean="0"/>
              <a:t>Section 4</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3529212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Before And After</a:t>
            </a:r>
          </a:p>
        </p:txBody>
      </p:sp>
      <p:sp>
        <p:nvSpPr>
          <p:cNvPr id="7" name="Content Placeholder 6"/>
          <p:cNvSpPr>
            <a:spLocks noGrp="1"/>
          </p:cNvSpPr>
          <p:nvPr>
            <p:ph idx="1"/>
          </p:nvPr>
        </p:nvSpPr>
        <p:spPr/>
        <p:txBody>
          <a:bodyPr/>
          <a:lstStyle/>
          <a:p>
            <a:pPr algn="just"/>
            <a:r>
              <a:rPr lang="en-GB" sz="1800"/>
              <a:t>In JUnit 5, test lifecycle is driven by </a:t>
            </a:r>
            <a:r>
              <a:rPr lang="en-GB" sz="1800" b="1"/>
              <a:t>4 primary annotations </a:t>
            </a:r>
            <a:r>
              <a:rPr lang="en-GB" sz="1800"/>
              <a:t>i.e. </a:t>
            </a:r>
            <a:r>
              <a:rPr lang="en-GB" sz="1800">
                <a:solidFill>
                  <a:srgbClr val="00B0F0"/>
                </a:solidFill>
              </a:rPr>
              <a:t>@BeforeAll</a:t>
            </a:r>
            <a:r>
              <a:rPr lang="en-GB" sz="1800"/>
              <a:t>, </a:t>
            </a:r>
            <a:r>
              <a:rPr lang="en-GB" sz="1800">
                <a:solidFill>
                  <a:srgbClr val="00B0F0"/>
                </a:solidFill>
              </a:rPr>
              <a:t>@BeforeEach</a:t>
            </a:r>
            <a:r>
              <a:rPr lang="en-GB" sz="1800"/>
              <a:t>, </a:t>
            </a:r>
            <a:r>
              <a:rPr lang="en-GB" sz="1800">
                <a:solidFill>
                  <a:srgbClr val="00B0F0"/>
                </a:solidFill>
              </a:rPr>
              <a:t>@AfterEach </a:t>
            </a:r>
            <a:r>
              <a:rPr lang="en-GB" sz="1800"/>
              <a:t>and </a:t>
            </a:r>
            <a:r>
              <a:rPr lang="en-GB" sz="1800">
                <a:solidFill>
                  <a:srgbClr val="00B0F0"/>
                </a:solidFill>
              </a:rPr>
              <a:t>@AfterAll</a:t>
            </a:r>
            <a:r>
              <a:rPr lang="en-GB" sz="1800"/>
              <a:t>. </a:t>
            </a:r>
            <a:endParaRPr lang="en-GB" sz="1800" smtClean="0"/>
          </a:p>
          <a:p>
            <a:pPr algn="just"/>
            <a:r>
              <a:rPr lang="en-GB" sz="1800" smtClean="0"/>
              <a:t>Along </a:t>
            </a:r>
            <a:r>
              <a:rPr lang="en-GB" sz="1800"/>
              <a:t>with it, each test method must be marked with </a:t>
            </a:r>
            <a:r>
              <a:rPr lang="en-GB" sz="1800">
                <a:solidFill>
                  <a:srgbClr val="00B0F0"/>
                </a:solidFill>
              </a:rPr>
              <a:t>@Test </a:t>
            </a:r>
            <a:r>
              <a:rPr lang="en-GB" sz="1800"/>
              <a:t>annotation. @Test annotation is virtually unchanged, although it no longer takes optional arguments</a:t>
            </a:r>
            <a:r>
              <a:rPr lang="en-GB" sz="1800" smtClean="0"/>
              <a:t>.</a:t>
            </a:r>
          </a:p>
          <a:p>
            <a:pPr algn="just"/>
            <a:r>
              <a:rPr lang="en-GB" sz="1800" b="1" smtClean="0"/>
              <a:t>Why?</a:t>
            </a:r>
          </a:p>
          <a:p>
            <a:pPr lvl="1" algn="just"/>
            <a:r>
              <a:rPr lang="en-GB" sz="1600" smtClean="0"/>
              <a:t>You </a:t>
            </a:r>
            <a:r>
              <a:rPr lang="en-GB" sz="1600"/>
              <a:t>will primarily need to have some methods to </a:t>
            </a:r>
            <a:r>
              <a:rPr lang="en-GB" sz="1600" b="1"/>
              <a:t>setup </a:t>
            </a:r>
            <a:r>
              <a:rPr lang="en-GB" sz="1600"/>
              <a:t>and </a:t>
            </a:r>
            <a:r>
              <a:rPr lang="en-GB" sz="1600" b="1"/>
              <a:t>tear down </a:t>
            </a:r>
            <a:r>
              <a:rPr lang="en-GB" sz="1600"/>
              <a:t>the environment or test data on which the tests run</a:t>
            </a:r>
            <a:r>
              <a:rPr lang="en-GB" sz="1600" smtClean="0"/>
              <a:t>. </a:t>
            </a:r>
          </a:p>
          <a:p>
            <a:pPr lvl="1" algn="just"/>
            <a:r>
              <a:rPr lang="en-GB" sz="1600" smtClean="0"/>
              <a:t>@</a:t>
            </a:r>
            <a:r>
              <a:rPr lang="en-GB" sz="1600"/>
              <a:t>BeforeAll and @AfterAll annotations </a:t>
            </a:r>
            <a:r>
              <a:rPr lang="en-GB" sz="1600" smtClean="0"/>
              <a:t>should </a:t>
            </a:r>
            <a:r>
              <a:rPr lang="en-GB" sz="1600"/>
              <a:t>be </a:t>
            </a:r>
            <a:r>
              <a:rPr lang="en-GB" sz="1600" b="1"/>
              <a:t>called only once </a:t>
            </a:r>
            <a:r>
              <a:rPr lang="en-GB" sz="1600"/>
              <a:t>in entire tests execution cycle. So they must be declared </a:t>
            </a:r>
            <a:r>
              <a:rPr lang="en-GB" sz="1600" b="1"/>
              <a:t>static</a:t>
            </a:r>
            <a:r>
              <a:rPr lang="en-GB" sz="1600" smtClean="0"/>
              <a:t>.</a:t>
            </a:r>
          </a:p>
          <a:p>
            <a:pPr lvl="1" algn="just"/>
            <a:r>
              <a:rPr lang="en-GB" sz="1600"/>
              <a:t>@BeforeEach and @AfterEach are invoked for each instance of test so they need not to be static.</a:t>
            </a:r>
            <a:endParaRPr lang="en-GB" sz="1600" smtClean="0"/>
          </a:p>
          <a:p>
            <a:pPr lvl="1" algn="just"/>
            <a:endParaRPr lang="en-US" sz="14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415834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Writing Tests in JUnit 5</a:t>
            </a:r>
          </a:p>
        </p:txBody>
      </p:sp>
      <p:sp>
        <p:nvSpPr>
          <p:cNvPr id="3" name="Content Placeholder 2"/>
          <p:cNvSpPr>
            <a:spLocks noGrp="1"/>
          </p:cNvSpPr>
          <p:nvPr>
            <p:ph sz="half" idx="1"/>
          </p:nvPr>
        </p:nvSpPr>
        <p:spPr>
          <a:xfrm>
            <a:off x="191410" y="857250"/>
            <a:ext cx="4304389" cy="5594350"/>
          </a:xfrm>
          <a:ln>
            <a:solidFill>
              <a:schemeClr val="bg1">
                <a:lumMod val="85000"/>
              </a:schemeClr>
            </a:solidFill>
            <a:prstDash val="sysDot"/>
          </a:ln>
        </p:spPr>
        <p:txBody>
          <a:bodyPr>
            <a:noAutofit/>
          </a:bodyPr>
          <a:lstStyle/>
          <a:p>
            <a:pPr marL="0" indent="0">
              <a:buNone/>
            </a:pPr>
            <a:r>
              <a:rPr lang="en-US" sz="1000" b="1">
                <a:solidFill>
                  <a:srgbClr val="7F0055"/>
                </a:solidFill>
                <a:latin typeface="Consolas" panose="020B0609020204030204" pitchFamily="49" charset="0"/>
              </a:rPr>
              <a:t>package</a:t>
            </a:r>
            <a:r>
              <a:rPr lang="en-US" sz="1000" b="1">
                <a:solidFill>
                  <a:srgbClr val="000000"/>
                </a:solidFill>
                <a:latin typeface="Consolas" panose="020B0609020204030204" pitchFamily="49" charset="0"/>
              </a:rPr>
              <a:t> </a:t>
            </a:r>
            <a:r>
              <a:rPr lang="en-US" sz="1000" b="1" smtClean="0">
                <a:solidFill>
                  <a:srgbClr val="000000"/>
                </a:solidFill>
                <a:latin typeface="Consolas" panose="020B0609020204030204" pitchFamily="49" charset="0"/>
              </a:rPr>
              <a:t>fa.training.jpe;</a:t>
            </a:r>
            <a:endParaRPr lang="en-US" sz="1000" b="1">
              <a:solidFill>
                <a:srgbClr val="000000"/>
              </a:solidFill>
              <a:latin typeface="Consolas" panose="020B0609020204030204" pitchFamily="49" charset="0"/>
            </a:endParaRPr>
          </a:p>
          <a:p>
            <a:pPr marL="0" indent="0">
              <a:buNone/>
            </a:pPr>
            <a:endParaRPr lang="en-US" sz="1000">
              <a:latin typeface="Consolas" panose="020B0609020204030204" pitchFamily="49" charset="0"/>
            </a:endParaRP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org.junit.jupiter.api.AfterAll;</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org.junit.jupiter.api.AfterEach;</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org.junit.jupiter.api.Assertions;</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org.junit.jupiter.api.BeforeAll;</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org.junit.jupiter.api.BeforeEach;</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org.junit.jupiter.api.Disabled;</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org.junit.jupiter.api.Tag;</a:t>
            </a:r>
          </a:p>
          <a:p>
            <a:pPr marL="0" indent="0">
              <a:buNone/>
            </a:pPr>
            <a:r>
              <a:rPr lang="en-US" sz="1000" b="1">
                <a:solidFill>
                  <a:srgbClr val="7F0055"/>
                </a:solidFill>
                <a:latin typeface="Consolas" panose="020B0609020204030204" pitchFamily="49" charset="0"/>
              </a:rPr>
              <a:t>import</a:t>
            </a:r>
            <a:r>
              <a:rPr lang="en-US" sz="1000" b="1">
                <a:solidFill>
                  <a:srgbClr val="000000"/>
                </a:solidFill>
                <a:latin typeface="Consolas" panose="020B0609020204030204" pitchFamily="49" charset="0"/>
              </a:rPr>
              <a:t> </a:t>
            </a:r>
            <a:r>
              <a:rPr lang="en-US" sz="1000" b="1">
                <a:solidFill>
                  <a:srgbClr val="000000"/>
                </a:solidFill>
                <a:highlight>
                  <a:srgbClr val="D4D4D4"/>
                </a:highlight>
                <a:latin typeface="Consolas" panose="020B0609020204030204" pitchFamily="49" charset="0"/>
              </a:rPr>
              <a:t>org.junit.jupiter.api.Test;</a:t>
            </a:r>
          </a:p>
          <a:p>
            <a:pPr marL="0" indent="0">
              <a:buNone/>
            </a:pPr>
            <a:endParaRPr lang="en-US" sz="1000">
              <a:latin typeface="Consolas" panose="020B0609020204030204" pitchFamily="49" charset="0"/>
            </a:endParaRPr>
          </a:p>
          <a:p>
            <a:pPr marL="0" indent="0">
              <a:buNone/>
            </a:pPr>
            <a:r>
              <a:rPr lang="en-US" sz="1000">
                <a:solidFill>
                  <a:srgbClr val="3F5FBF"/>
                </a:solidFill>
                <a:latin typeface="Consolas" panose="020B0609020204030204" pitchFamily="49" charset="0"/>
              </a:rPr>
              <a:t>/**</a:t>
            </a:r>
          </a:p>
          <a:p>
            <a:pPr marL="0" indent="0">
              <a:buNone/>
            </a:pPr>
            <a:r>
              <a:rPr lang="en-GB" sz="1000">
                <a:solidFill>
                  <a:srgbClr val="3F5FBF"/>
                </a:solidFill>
                <a:latin typeface="Consolas" panose="020B0609020204030204" pitchFamily="49" charset="0"/>
              </a:rPr>
              <a:t> * Unit test for simple </a:t>
            </a:r>
            <a:r>
              <a:rPr lang="en-GB" sz="1000" u="sng">
                <a:solidFill>
                  <a:srgbClr val="3F5FBF"/>
                </a:solidFill>
                <a:latin typeface="Consolas" panose="020B0609020204030204" pitchFamily="49" charset="0"/>
              </a:rPr>
              <a:t>App.</a:t>
            </a:r>
          </a:p>
          <a:p>
            <a:pPr marL="0" indent="0">
              <a:buNone/>
            </a:pPr>
            <a:r>
              <a:rPr lang="en-US" sz="1000">
                <a:solidFill>
                  <a:srgbClr val="3F5FBF"/>
                </a:solidFill>
                <a:latin typeface="Consolas" panose="020B0609020204030204" pitchFamily="49" charset="0"/>
              </a:rPr>
              <a:t> */</a:t>
            </a:r>
          </a:p>
          <a:p>
            <a:pPr marL="0" indent="0">
              <a:buNone/>
            </a:pPr>
            <a:r>
              <a:rPr lang="en-US" sz="1000" b="1">
                <a:solidFill>
                  <a:srgbClr val="7F0055"/>
                </a:solidFill>
                <a:latin typeface="Consolas" panose="020B0609020204030204" pitchFamily="49" charset="0"/>
              </a:rPr>
              <a:t>public</a:t>
            </a:r>
            <a:r>
              <a:rPr lang="en-US" sz="1000" b="1">
                <a:solidFill>
                  <a:srgbClr val="000000"/>
                </a:solidFill>
                <a:latin typeface="Consolas" panose="020B0609020204030204" pitchFamily="49" charset="0"/>
              </a:rPr>
              <a:t> </a:t>
            </a:r>
            <a:r>
              <a:rPr lang="en-US" sz="1000" b="1">
                <a:solidFill>
                  <a:srgbClr val="7F0055"/>
                </a:solidFill>
                <a:latin typeface="Consolas" panose="020B0609020204030204" pitchFamily="49" charset="0"/>
              </a:rPr>
              <a:t>class</a:t>
            </a:r>
            <a:r>
              <a:rPr lang="en-US" sz="1000" b="1">
                <a:solidFill>
                  <a:srgbClr val="000000"/>
                </a:solidFill>
                <a:latin typeface="Consolas" panose="020B0609020204030204" pitchFamily="49" charset="0"/>
              </a:rPr>
              <a:t> AppTest {</a:t>
            </a:r>
          </a:p>
          <a:p>
            <a:pPr marL="0" indent="0">
              <a:buNone/>
            </a:pPr>
            <a:r>
              <a:rPr lang="en-US" sz="1000">
                <a:solidFill>
                  <a:srgbClr val="000000"/>
                </a:solidFill>
                <a:latin typeface="Consolas" panose="020B0609020204030204" pitchFamily="49" charset="0"/>
              </a:rPr>
              <a:t>  </a:t>
            </a:r>
            <a:r>
              <a:rPr lang="en-US" sz="1000">
                <a:solidFill>
                  <a:srgbClr val="646464"/>
                </a:solidFill>
                <a:latin typeface="Consolas" panose="020B0609020204030204" pitchFamily="49" charset="0"/>
              </a:rPr>
              <a:t>@BeforeAll</a:t>
            </a:r>
          </a:p>
          <a:p>
            <a:pPr marL="0" indent="0">
              <a:buNone/>
            </a:pPr>
            <a:r>
              <a:rPr lang="en-US" sz="1000">
                <a:solidFill>
                  <a:srgbClr val="000000"/>
                </a:solidFill>
                <a:latin typeface="Consolas" panose="020B0609020204030204" pitchFamily="49" charset="0"/>
              </a:rPr>
              <a:t>  </a:t>
            </a:r>
            <a:r>
              <a:rPr lang="en-US" sz="1000" b="1">
                <a:solidFill>
                  <a:srgbClr val="7F0055"/>
                </a:solidFill>
                <a:latin typeface="Consolas" panose="020B0609020204030204" pitchFamily="49" charset="0"/>
              </a:rPr>
              <a:t>static</a:t>
            </a:r>
            <a:r>
              <a:rPr lang="en-US" sz="1000" b="1">
                <a:solidFill>
                  <a:srgbClr val="000000"/>
                </a:solidFill>
                <a:latin typeface="Consolas" panose="020B0609020204030204" pitchFamily="49" charset="0"/>
              </a:rPr>
              <a:t> </a:t>
            </a:r>
            <a:r>
              <a:rPr lang="en-US" sz="1000" b="1">
                <a:solidFill>
                  <a:srgbClr val="7F0055"/>
                </a:solidFill>
                <a:latin typeface="Consolas" panose="020B0609020204030204" pitchFamily="49" charset="0"/>
              </a:rPr>
              <a:t>void</a:t>
            </a:r>
            <a:r>
              <a:rPr lang="en-US" sz="1000" b="1">
                <a:solidFill>
                  <a:srgbClr val="000000"/>
                </a:solidFill>
                <a:latin typeface="Consolas" panose="020B0609020204030204" pitchFamily="49" charset="0"/>
              </a:rPr>
              <a:t> setup() {</a:t>
            </a:r>
          </a:p>
          <a:p>
            <a:pPr marL="0" indent="0">
              <a:buNone/>
            </a:pPr>
            <a:r>
              <a:rPr lang="en-US" sz="1000">
                <a:solidFill>
                  <a:srgbClr val="000000"/>
                </a:solidFill>
                <a:latin typeface="Consolas" panose="020B0609020204030204" pitchFamily="49" charset="0"/>
              </a:rPr>
              <a:t>    System.</a:t>
            </a:r>
            <a:r>
              <a:rPr lang="en-US" sz="1000" b="1" i="1">
                <a:solidFill>
                  <a:srgbClr val="0000C0"/>
                </a:solidFill>
                <a:latin typeface="Consolas" panose="020B0609020204030204" pitchFamily="49" charset="0"/>
              </a:rPr>
              <a:t>out</a:t>
            </a:r>
            <a:r>
              <a:rPr lang="en-US" sz="1000" b="1" i="1">
                <a:solidFill>
                  <a:srgbClr val="000000"/>
                </a:solidFill>
                <a:latin typeface="Consolas" panose="020B0609020204030204" pitchFamily="49" charset="0"/>
              </a:rPr>
              <a:t>.println(</a:t>
            </a:r>
            <a:r>
              <a:rPr lang="en-US" sz="1000" b="1" i="1">
                <a:solidFill>
                  <a:srgbClr val="2A00FF"/>
                </a:solidFill>
                <a:latin typeface="Consolas" panose="020B0609020204030204" pitchFamily="49" charset="0"/>
              </a:rPr>
              <a:t>"@BeforeAll executed"</a:t>
            </a:r>
            <a:r>
              <a:rPr lang="en-US" sz="1000" b="1" i="1">
                <a:solidFill>
                  <a:srgbClr val="000000"/>
                </a:solidFill>
                <a:latin typeface="Consolas" panose="020B0609020204030204" pitchFamily="49" charset="0"/>
              </a:rPr>
              <a:t>);</a:t>
            </a:r>
          </a:p>
          <a:p>
            <a:pPr marL="0" indent="0">
              <a:buNone/>
            </a:pPr>
            <a:r>
              <a:rPr lang="en-US" sz="1000">
                <a:solidFill>
                  <a:srgbClr val="000000"/>
                </a:solidFill>
                <a:latin typeface="Consolas" panose="020B0609020204030204" pitchFamily="49" charset="0"/>
              </a:rPr>
              <a:t>  }</a:t>
            </a:r>
          </a:p>
          <a:p>
            <a:pPr marL="0" indent="0">
              <a:buNone/>
            </a:pPr>
            <a:endParaRPr lang="en-US" sz="500">
              <a:latin typeface="Consolas" panose="020B0609020204030204" pitchFamily="49" charset="0"/>
            </a:endParaRPr>
          </a:p>
          <a:p>
            <a:pPr marL="0" indent="0">
              <a:buNone/>
            </a:pPr>
            <a:r>
              <a:rPr lang="en-US" sz="1000">
                <a:solidFill>
                  <a:srgbClr val="000000"/>
                </a:solidFill>
                <a:latin typeface="Consolas" panose="020B0609020204030204" pitchFamily="49" charset="0"/>
              </a:rPr>
              <a:t>  </a:t>
            </a:r>
            <a:r>
              <a:rPr lang="en-US" sz="1000">
                <a:solidFill>
                  <a:srgbClr val="646464"/>
                </a:solidFill>
                <a:latin typeface="Consolas" panose="020B0609020204030204" pitchFamily="49" charset="0"/>
              </a:rPr>
              <a:t>@BeforeEach</a:t>
            </a:r>
          </a:p>
          <a:p>
            <a:pPr marL="0" indent="0">
              <a:buNone/>
            </a:pPr>
            <a:r>
              <a:rPr lang="en-US" sz="1000">
                <a:solidFill>
                  <a:srgbClr val="000000"/>
                </a:solidFill>
                <a:latin typeface="Consolas" panose="020B0609020204030204" pitchFamily="49" charset="0"/>
              </a:rPr>
              <a:t>  </a:t>
            </a:r>
            <a:r>
              <a:rPr lang="en-US" sz="1000" b="1">
                <a:solidFill>
                  <a:srgbClr val="7F0055"/>
                </a:solidFill>
                <a:latin typeface="Consolas" panose="020B0609020204030204" pitchFamily="49" charset="0"/>
              </a:rPr>
              <a:t>void</a:t>
            </a:r>
            <a:r>
              <a:rPr lang="en-US" sz="1000" b="1">
                <a:solidFill>
                  <a:srgbClr val="000000"/>
                </a:solidFill>
                <a:latin typeface="Consolas" panose="020B0609020204030204" pitchFamily="49" charset="0"/>
              </a:rPr>
              <a:t> setupThis() {</a:t>
            </a:r>
          </a:p>
          <a:p>
            <a:pPr marL="0" indent="0">
              <a:buNone/>
            </a:pPr>
            <a:r>
              <a:rPr lang="en-US" sz="1000">
                <a:solidFill>
                  <a:srgbClr val="000000"/>
                </a:solidFill>
                <a:latin typeface="Consolas" panose="020B0609020204030204" pitchFamily="49" charset="0"/>
              </a:rPr>
              <a:t>    System.</a:t>
            </a:r>
            <a:r>
              <a:rPr lang="en-US" sz="1000" b="1" i="1">
                <a:solidFill>
                  <a:srgbClr val="0000C0"/>
                </a:solidFill>
                <a:latin typeface="Consolas" panose="020B0609020204030204" pitchFamily="49" charset="0"/>
              </a:rPr>
              <a:t>out</a:t>
            </a:r>
            <a:r>
              <a:rPr lang="en-US" sz="1000" b="1" i="1">
                <a:solidFill>
                  <a:srgbClr val="000000"/>
                </a:solidFill>
                <a:latin typeface="Consolas" panose="020B0609020204030204" pitchFamily="49" charset="0"/>
              </a:rPr>
              <a:t>.println(</a:t>
            </a:r>
            <a:r>
              <a:rPr lang="en-US" sz="1000" b="1" i="1">
                <a:solidFill>
                  <a:srgbClr val="2A00FF"/>
                </a:solidFill>
                <a:latin typeface="Consolas" panose="020B0609020204030204" pitchFamily="49" charset="0"/>
              </a:rPr>
              <a:t>"@BeforeEach executed"</a:t>
            </a:r>
            <a:r>
              <a:rPr lang="en-US" sz="1000" b="1" i="1">
                <a:solidFill>
                  <a:srgbClr val="000000"/>
                </a:solidFill>
                <a:latin typeface="Consolas" panose="020B0609020204030204" pitchFamily="49" charset="0"/>
              </a:rPr>
              <a:t>);</a:t>
            </a:r>
          </a:p>
          <a:p>
            <a:pPr marL="0" indent="0">
              <a:buNone/>
            </a:pPr>
            <a:r>
              <a:rPr lang="en-US" sz="1000">
                <a:solidFill>
                  <a:srgbClr val="000000"/>
                </a:solidFill>
                <a:latin typeface="Consolas" panose="020B0609020204030204" pitchFamily="49" charset="0"/>
              </a:rPr>
              <a:t>  }</a:t>
            </a:r>
          </a:p>
          <a:p>
            <a:pPr marL="0" indent="0">
              <a:buNone/>
            </a:pPr>
            <a:endParaRPr lang="en-US" sz="600">
              <a:latin typeface="Consolas" panose="020B0609020204030204" pitchFamily="49" charset="0"/>
            </a:endParaRPr>
          </a:p>
          <a:p>
            <a:pPr marL="0" indent="0">
              <a:buNone/>
            </a:pPr>
            <a:r>
              <a:rPr lang="en-US" sz="1000">
                <a:solidFill>
                  <a:srgbClr val="000000"/>
                </a:solidFill>
                <a:latin typeface="Consolas" panose="020B0609020204030204" pitchFamily="49" charset="0"/>
              </a:rPr>
              <a:t>  </a:t>
            </a:r>
            <a:r>
              <a:rPr lang="en-US" sz="1000">
                <a:solidFill>
                  <a:srgbClr val="646464"/>
                </a:solidFill>
                <a:latin typeface="Consolas" panose="020B0609020204030204" pitchFamily="49" charset="0"/>
              </a:rPr>
              <a:t>@Tag</a:t>
            </a:r>
            <a:r>
              <a:rPr lang="en-US" sz="1000">
                <a:solidFill>
                  <a:srgbClr val="000000"/>
                </a:solidFill>
                <a:latin typeface="Consolas" panose="020B0609020204030204" pitchFamily="49" charset="0"/>
              </a:rPr>
              <a:t>(</a:t>
            </a:r>
            <a:r>
              <a:rPr lang="en-US" sz="1000">
                <a:solidFill>
                  <a:srgbClr val="2A00FF"/>
                </a:solidFill>
                <a:latin typeface="Consolas" panose="020B0609020204030204" pitchFamily="49" charset="0"/>
              </a:rPr>
              <a:t>"DEV"</a:t>
            </a:r>
            <a:r>
              <a:rPr lang="en-US" sz="1000">
                <a:solidFill>
                  <a:srgbClr val="000000"/>
                </a:solidFill>
                <a:latin typeface="Consolas" panose="020B0609020204030204" pitchFamily="49" charset="0"/>
              </a:rPr>
              <a:t>)</a:t>
            </a:r>
          </a:p>
          <a:p>
            <a:pPr marL="0" indent="0">
              <a:buNone/>
            </a:pPr>
            <a:r>
              <a:rPr lang="en-US" sz="1000">
                <a:solidFill>
                  <a:srgbClr val="000000"/>
                </a:solidFill>
                <a:latin typeface="Consolas" panose="020B0609020204030204" pitchFamily="49" charset="0"/>
              </a:rPr>
              <a:t>  </a:t>
            </a:r>
            <a:r>
              <a:rPr lang="en-US" sz="1000">
                <a:solidFill>
                  <a:srgbClr val="646464"/>
                </a:solidFill>
                <a:latin typeface="Consolas" panose="020B0609020204030204" pitchFamily="49" charset="0"/>
              </a:rPr>
              <a:t>@</a:t>
            </a:r>
            <a:r>
              <a:rPr lang="en-US" sz="1000">
                <a:solidFill>
                  <a:srgbClr val="646464"/>
                </a:solidFill>
                <a:highlight>
                  <a:srgbClr val="D4D4D4"/>
                </a:highlight>
                <a:latin typeface="Consolas" panose="020B0609020204030204" pitchFamily="49" charset="0"/>
              </a:rPr>
              <a:t>Test</a:t>
            </a:r>
          </a:p>
          <a:p>
            <a:pPr marL="0" indent="0">
              <a:buNone/>
            </a:pPr>
            <a:r>
              <a:rPr lang="en-US" sz="1000">
                <a:solidFill>
                  <a:srgbClr val="000000"/>
                </a:solidFill>
                <a:latin typeface="Consolas" panose="020B0609020204030204" pitchFamily="49" charset="0"/>
              </a:rPr>
              <a:t>  </a:t>
            </a:r>
            <a:r>
              <a:rPr lang="en-US" sz="1000" b="1">
                <a:solidFill>
                  <a:srgbClr val="7F0055"/>
                </a:solidFill>
                <a:latin typeface="Consolas" panose="020B0609020204030204" pitchFamily="49" charset="0"/>
              </a:rPr>
              <a:t>void</a:t>
            </a:r>
            <a:r>
              <a:rPr lang="en-US" sz="1000" b="1">
                <a:solidFill>
                  <a:srgbClr val="000000"/>
                </a:solidFill>
                <a:latin typeface="Consolas" panose="020B0609020204030204" pitchFamily="49" charset="0"/>
              </a:rPr>
              <a:t> testCalcOne() {</a:t>
            </a:r>
          </a:p>
          <a:p>
            <a:pPr marL="0" indent="0">
              <a:buNone/>
            </a:pPr>
            <a:r>
              <a:rPr lang="en-US" sz="1000">
                <a:solidFill>
                  <a:srgbClr val="000000"/>
                </a:solidFill>
                <a:latin typeface="Consolas" panose="020B0609020204030204" pitchFamily="49" charset="0"/>
              </a:rPr>
              <a:t>    System.</a:t>
            </a:r>
            <a:r>
              <a:rPr lang="en-US" sz="1000" b="1" i="1">
                <a:solidFill>
                  <a:srgbClr val="0000C0"/>
                </a:solidFill>
                <a:latin typeface="Consolas" panose="020B0609020204030204" pitchFamily="49" charset="0"/>
              </a:rPr>
              <a:t>out</a:t>
            </a:r>
            <a:r>
              <a:rPr lang="en-US" sz="1000" b="1" i="1">
                <a:solidFill>
                  <a:srgbClr val="000000"/>
                </a:solidFill>
                <a:latin typeface="Consolas" panose="020B0609020204030204" pitchFamily="49" charset="0"/>
              </a:rPr>
              <a:t>.println(</a:t>
            </a:r>
            <a:r>
              <a:rPr lang="en-US" sz="1000" b="1" i="1">
                <a:solidFill>
                  <a:srgbClr val="2A00FF"/>
                </a:solidFill>
                <a:latin typeface="Consolas" panose="020B0609020204030204" pitchFamily="49" charset="0"/>
              </a:rPr>
              <a:t>"======TEST ONE EXECUTED======="</a:t>
            </a:r>
            <a:r>
              <a:rPr lang="en-US" sz="1000" b="1" i="1">
                <a:solidFill>
                  <a:srgbClr val="000000"/>
                </a:solidFill>
                <a:latin typeface="Consolas" panose="020B0609020204030204" pitchFamily="49" charset="0"/>
              </a:rPr>
              <a:t>);</a:t>
            </a:r>
          </a:p>
          <a:p>
            <a:pPr marL="0" indent="0">
              <a:buNone/>
            </a:pPr>
            <a:r>
              <a:rPr lang="en-US" sz="1000">
                <a:solidFill>
                  <a:srgbClr val="000000"/>
                </a:solidFill>
                <a:latin typeface="Consolas" panose="020B0609020204030204" pitchFamily="49" charset="0"/>
              </a:rPr>
              <a:t>    Assertions.</a:t>
            </a:r>
            <a:r>
              <a:rPr lang="en-US" sz="1000" i="1">
                <a:solidFill>
                  <a:srgbClr val="000000"/>
                </a:solidFill>
                <a:latin typeface="Consolas" panose="020B0609020204030204" pitchFamily="49" charset="0"/>
              </a:rPr>
              <a:t>assertEquals(4, Calculator.add(2, 2));</a:t>
            </a:r>
          </a:p>
          <a:p>
            <a:pPr marL="0" indent="0">
              <a:buNone/>
            </a:pPr>
            <a:r>
              <a:rPr lang="en-US" sz="1000">
                <a:solidFill>
                  <a:srgbClr val="000000"/>
                </a:solidFill>
                <a:latin typeface="Consolas" panose="020B0609020204030204" pitchFamily="49" charset="0"/>
              </a:rPr>
              <a:t>  }</a:t>
            </a:r>
          </a:p>
        </p:txBody>
      </p:sp>
      <p:sp>
        <p:nvSpPr>
          <p:cNvPr id="8" name="Content Placeholder 7"/>
          <p:cNvSpPr>
            <a:spLocks noGrp="1"/>
          </p:cNvSpPr>
          <p:nvPr>
            <p:ph sz="half" idx="2"/>
          </p:nvPr>
        </p:nvSpPr>
        <p:spPr>
          <a:xfrm>
            <a:off x="4648199" y="857250"/>
            <a:ext cx="4410075" cy="5594350"/>
          </a:xfrm>
          <a:ln>
            <a:solidFill>
              <a:schemeClr val="bg1">
                <a:lumMod val="85000"/>
              </a:schemeClr>
            </a:solidFill>
            <a:prstDash val="sysDot"/>
          </a:ln>
        </p:spPr>
        <p:txBody>
          <a:bodyPr>
            <a:noAutofit/>
          </a:bodyPr>
          <a:lstStyle/>
          <a:p>
            <a:pPr marL="0" indent="0">
              <a:buNone/>
            </a:pPr>
            <a:endParaRPr lang="en-US" sz="1200">
              <a:latin typeface="Consolas" panose="020B0609020204030204" pitchFamily="49" charset="0"/>
            </a:endParaRPr>
          </a:p>
          <a:p>
            <a:pPr marL="0" indent="0">
              <a:buNone/>
            </a:pPr>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@Tag</a:t>
            </a:r>
            <a:r>
              <a:rPr lang="en-US" sz="1200">
                <a:solidFill>
                  <a:srgbClr val="000000"/>
                </a:solidFill>
                <a:latin typeface="Consolas" panose="020B0609020204030204" pitchFamily="49" charset="0"/>
              </a:rPr>
              <a:t>(</a:t>
            </a:r>
            <a:r>
              <a:rPr lang="en-US" sz="1200">
                <a:solidFill>
                  <a:srgbClr val="2A00FF"/>
                </a:solidFill>
                <a:latin typeface="Consolas" panose="020B0609020204030204" pitchFamily="49" charset="0"/>
              </a:rPr>
              <a:t>"PROD"</a:t>
            </a:r>
            <a:r>
              <a:rPr lang="en-US" sz="1200">
                <a:solidFill>
                  <a:srgbClr val="000000"/>
                </a:solidFill>
                <a:latin typeface="Consolas" panose="020B0609020204030204" pitchFamily="49" charset="0"/>
              </a:rPr>
              <a:t>)</a:t>
            </a:r>
          </a:p>
          <a:p>
            <a:pPr marL="0" indent="0">
              <a:buNone/>
            </a:pPr>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@Disabled</a:t>
            </a:r>
          </a:p>
          <a:p>
            <a:pPr marL="0" indent="0">
              <a:buNone/>
            </a:pPr>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a:t>
            </a:r>
            <a:r>
              <a:rPr lang="en-US" sz="1200">
                <a:solidFill>
                  <a:srgbClr val="000000"/>
                </a:solidFill>
                <a:highlight>
                  <a:srgbClr val="D4D4D4"/>
                </a:highlight>
                <a:latin typeface="Consolas" panose="020B0609020204030204" pitchFamily="49" charset="0"/>
              </a:rPr>
              <a:t>org.junit.jupiter.api.</a:t>
            </a:r>
            <a:r>
              <a:rPr lang="en-US" sz="1200">
                <a:solidFill>
                  <a:srgbClr val="646464"/>
                </a:solidFill>
                <a:highlight>
                  <a:srgbClr val="D4D4D4"/>
                </a:highlight>
                <a:latin typeface="Consolas" panose="020B0609020204030204" pitchFamily="49" charset="0"/>
              </a:rPr>
              <a:t>Test</a:t>
            </a:r>
          </a:p>
          <a:p>
            <a:pPr marL="0" indent="0">
              <a:buNone/>
            </a:pPr>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testCalcTwo() {</a:t>
            </a:r>
          </a:p>
          <a:p>
            <a:pPr marL="0" indent="0">
              <a:buNone/>
            </a:pPr>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"======TEST TWO </a:t>
            </a:r>
            <a:endParaRPr lang="en-US" sz="1200" b="1" i="1" smtClean="0">
              <a:solidFill>
                <a:srgbClr val="2A00FF"/>
              </a:solidFill>
              <a:latin typeface="Consolas" panose="020B0609020204030204" pitchFamily="49" charset="0"/>
            </a:endParaRPr>
          </a:p>
          <a:p>
            <a:pPr marL="0" indent="0">
              <a:buNone/>
            </a:pPr>
            <a:r>
              <a:rPr lang="en-US" sz="1200" b="1" i="1">
                <a:solidFill>
                  <a:srgbClr val="2A00FF"/>
                </a:solidFill>
                <a:latin typeface="Consolas" panose="020B0609020204030204" pitchFamily="49" charset="0"/>
              </a:rPr>
              <a:t>	</a:t>
            </a:r>
            <a:r>
              <a:rPr lang="en-US" sz="1200" b="1" i="1" smtClean="0">
                <a:solidFill>
                  <a:srgbClr val="2A00FF"/>
                </a:solidFill>
                <a:latin typeface="Consolas" panose="020B0609020204030204" pitchFamily="49" charset="0"/>
              </a:rPr>
              <a:t>				EXECUTED</a:t>
            </a:r>
            <a:r>
              <a:rPr lang="en-US" sz="1200" b="1" i="1">
                <a:solidFill>
                  <a:srgbClr val="2A00FF"/>
                </a:solidFill>
                <a:latin typeface="Consolas" panose="020B0609020204030204" pitchFamily="49" charset="0"/>
              </a:rPr>
              <a:t>======="</a:t>
            </a:r>
            <a:r>
              <a:rPr lang="en-US" sz="1200" b="1" i="1">
                <a:solidFill>
                  <a:srgbClr val="000000"/>
                </a:solidFill>
                <a:latin typeface="Consolas" panose="020B0609020204030204" pitchFamily="49" charset="0"/>
              </a:rPr>
              <a:t>);</a:t>
            </a:r>
          </a:p>
          <a:p>
            <a:pPr marL="0" indent="0">
              <a:buNone/>
            </a:pPr>
            <a:r>
              <a:rPr lang="en-US" sz="1200">
                <a:solidFill>
                  <a:srgbClr val="000000"/>
                </a:solidFill>
                <a:latin typeface="Consolas" panose="020B0609020204030204" pitchFamily="49" charset="0"/>
              </a:rPr>
              <a:t>    Assertions.</a:t>
            </a:r>
            <a:r>
              <a:rPr lang="en-US" sz="1200" i="1">
                <a:solidFill>
                  <a:srgbClr val="000000"/>
                </a:solidFill>
                <a:latin typeface="Consolas" panose="020B0609020204030204" pitchFamily="49" charset="0"/>
              </a:rPr>
              <a:t>assertEquals(6, </a:t>
            </a:r>
            <a:endParaRPr lang="en-US" sz="1200" i="1" smtClean="0">
              <a:solidFill>
                <a:srgbClr val="000000"/>
              </a:solidFill>
              <a:latin typeface="Consolas" panose="020B0609020204030204" pitchFamily="49" charset="0"/>
            </a:endParaRPr>
          </a:p>
          <a:p>
            <a:pPr marL="0" indent="0">
              <a:buNone/>
            </a:pPr>
            <a:r>
              <a:rPr lang="en-US" sz="1200" i="1">
                <a:solidFill>
                  <a:srgbClr val="000000"/>
                </a:solidFill>
                <a:latin typeface="Consolas" panose="020B0609020204030204" pitchFamily="49" charset="0"/>
              </a:rPr>
              <a:t>	</a:t>
            </a:r>
            <a:r>
              <a:rPr lang="en-US" sz="1200" i="1" smtClean="0">
                <a:solidFill>
                  <a:srgbClr val="000000"/>
                </a:solidFill>
                <a:latin typeface="Consolas" panose="020B0609020204030204" pitchFamily="49" charset="0"/>
              </a:rPr>
              <a:t>				Calculator.add(2</a:t>
            </a:r>
            <a:r>
              <a:rPr lang="en-US" sz="1200" i="1">
                <a:solidFill>
                  <a:srgbClr val="000000"/>
                </a:solidFill>
                <a:latin typeface="Consolas" panose="020B0609020204030204" pitchFamily="49" charset="0"/>
              </a:rPr>
              <a:t>, 4));</a:t>
            </a:r>
          </a:p>
          <a:p>
            <a:pPr marL="0" indent="0">
              <a:buNone/>
            </a:pPr>
            <a:r>
              <a:rPr lang="en-US" sz="1200">
                <a:solidFill>
                  <a:srgbClr val="000000"/>
                </a:solidFill>
                <a:latin typeface="Consolas" panose="020B0609020204030204" pitchFamily="49" charset="0"/>
              </a:rPr>
              <a:t>  }</a:t>
            </a:r>
          </a:p>
          <a:p>
            <a:pPr marL="0" indent="0">
              <a:buNone/>
            </a:pPr>
            <a:endParaRPr lang="en-US" sz="1200">
              <a:latin typeface="Consolas" panose="020B0609020204030204" pitchFamily="49" charset="0"/>
            </a:endParaRPr>
          </a:p>
          <a:p>
            <a:pPr marL="0" indent="0">
              <a:buNone/>
            </a:pPr>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@AfterEach</a:t>
            </a:r>
          </a:p>
          <a:p>
            <a:pPr marL="0" indent="0">
              <a:buNone/>
            </a:pPr>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tearThis() {</a:t>
            </a:r>
          </a:p>
          <a:p>
            <a:pPr marL="0" indent="0">
              <a:buNone/>
            </a:pPr>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"@AfterEach executed"</a:t>
            </a:r>
            <a:r>
              <a:rPr lang="en-US" sz="1200" b="1" i="1">
                <a:solidFill>
                  <a:srgbClr val="000000"/>
                </a:solidFill>
                <a:latin typeface="Consolas" panose="020B0609020204030204" pitchFamily="49" charset="0"/>
              </a:rPr>
              <a:t>);</a:t>
            </a:r>
          </a:p>
          <a:p>
            <a:pPr marL="0" indent="0">
              <a:buNone/>
            </a:pPr>
            <a:r>
              <a:rPr lang="en-US" sz="1200">
                <a:solidFill>
                  <a:srgbClr val="000000"/>
                </a:solidFill>
                <a:latin typeface="Consolas" panose="020B0609020204030204" pitchFamily="49" charset="0"/>
              </a:rPr>
              <a:t>  }</a:t>
            </a:r>
          </a:p>
          <a:p>
            <a:pPr marL="0" indent="0">
              <a:buNone/>
            </a:pPr>
            <a:endParaRPr lang="en-US" sz="1200">
              <a:latin typeface="Consolas" panose="020B0609020204030204" pitchFamily="49" charset="0"/>
            </a:endParaRPr>
          </a:p>
          <a:p>
            <a:pPr marL="0" indent="0">
              <a:buNone/>
            </a:pPr>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@AfterAll</a:t>
            </a:r>
          </a:p>
          <a:p>
            <a:pPr marL="0" indent="0">
              <a:buNone/>
            </a:pPr>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void</a:t>
            </a:r>
            <a:r>
              <a:rPr lang="en-US" sz="1200" b="1">
                <a:solidFill>
                  <a:srgbClr val="000000"/>
                </a:solidFill>
                <a:latin typeface="Consolas" panose="020B0609020204030204" pitchFamily="49" charset="0"/>
              </a:rPr>
              <a:t> tear() {</a:t>
            </a:r>
          </a:p>
          <a:p>
            <a:pPr marL="0" indent="0">
              <a:buNone/>
            </a:pPr>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2A00FF"/>
                </a:solidFill>
                <a:latin typeface="Consolas" panose="020B0609020204030204" pitchFamily="49" charset="0"/>
              </a:rPr>
              <a:t>"@AfterAll executed"</a:t>
            </a:r>
            <a:r>
              <a:rPr lang="en-US" sz="1200" b="1" i="1">
                <a:solidFill>
                  <a:srgbClr val="000000"/>
                </a:solidFill>
                <a:latin typeface="Consolas" panose="020B0609020204030204" pitchFamily="49" charset="0"/>
              </a:rPr>
              <a:t>);</a:t>
            </a:r>
          </a:p>
          <a:p>
            <a:pPr marL="0" indent="0">
              <a:buNone/>
            </a:pPr>
            <a:r>
              <a:rPr lang="en-US" sz="1200">
                <a:solidFill>
                  <a:srgbClr val="000000"/>
                </a:solidFill>
                <a:latin typeface="Consolas" panose="020B0609020204030204" pitchFamily="49" charset="0"/>
              </a:rPr>
              <a:t>  }</a:t>
            </a:r>
          </a:p>
          <a:p>
            <a:pPr marL="0" indent="0">
              <a:buNone/>
            </a:pPr>
            <a:r>
              <a:rPr lang="en-US" sz="1200">
                <a:solidFill>
                  <a:srgbClr val="000000"/>
                </a:solidFill>
                <a:latin typeface="Consolas" panose="020B0609020204030204" pitchFamily="49" charset="0"/>
              </a:rPr>
              <a:t>}</a:t>
            </a:r>
          </a:p>
          <a:p>
            <a:pPr marL="0" indent="0">
              <a:buNone/>
            </a:pPr>
            <a:endParaRPr lang="en-US" sz="1200"/>
          </a:p>
        </p:txBody>
      </p:sp>
      <p:sp>
        <p:nvSpPr>
          <p:cNvPr id="4" name="Footer Placeholder 3"/>
          <p:cNvSpPr>
            <a:spLocks noGrp="1"/>
          </p:cNvSpPr>
          <p:nvPr>
            <p:ph type="ftr" sz="quarter" idx="11"/>
          </p:nvPr>
        </p:nvSpPr>
        <p:spPr>
          <a:xfrm>
            <a:off x="15139" y="6455503"/>
            <a:ext cx="4752064" cy="365125"/>
          </a:xfrm>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64050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Writing Tests in JUnit 5</a:t>
            </a:r>
            <a:endParaRPr lang="en-US"/>
          </a:p>
        </p:txBody>
      </p:sp>
      <p:sp>
        <p:nvSpPr>
          <p:cNvPr id="8" name="Content Placeholder 7"/>
          <p:cNvSpPr>
            <a:spLocks noGrp="1"/>
          </p:cNvSpPr>
          <p:nvPr>
            <p:ph idx="1"/>
          </p:nvPr>
        </p:nvSpPr>
        <p:spPr/>
        <p:txBody>
          <a:bodyPr/>
          <a:lstStyle/>
          <a:p>
            <a:r>
              <a:rPr lang="en-US"/>
              <a:t>Where Calculator class is:</a:t>
            </a:r>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28</a:t>
            </a:fld>
            <a:endParaRPr lang="en-US"/>
          </a:p>
        </p:txBody>
      </p:sp>
      <p:sp>
        <p:nvSpPr>
          <p:cNvPr id="9" name="Rectangle 8"/>
          <p:cNvSpPr/>
          <p:nvPr/>
        </p:nvSpPr>
        <p:spPr>
          <a:xfrm>
            <a:off x="965200" y="1478469"/>
            <a:ext cx="7166472" cy="2308324"/>
          </a:xfrm>
          <a:prstGeom prst="rect">
            <a:avLst/>
          </a:prstGeom>
        </p:spPr>
        <p:txBody>
          <a:bodyPr wrap="square">
            <a:spAutoFit/>
          </a:bodyPr>
          <a:lstStyle/>
          <a:p>
            <a:r>
              <a:rPr lang="en-US" b="1">
                <a:solidFill>
                  <a:srgbClr val="7F0055"/>
                </a:solidFill>
                <a:latin typeface="Consolas" panose="020B0609020204030204" pitchFamily="49" charset="0"/>
              </a:rPr>
              <a:t>package</a:t>
            </a:r>
            <a:r>
              <a:rPr lang="en-US" b="1">
                <a:solidFill>
                  <a:srgbClr val="000000"/>
                </a:solidFill>
                <a:latin typeface="Consolas" panose="020B0609020204030204" pitchFamily="49" charset="0"/>
              </a:rPr>
              <a:t> </a:t>
            </a:r>
            <a:r>
              <a:rPr lang="en-US" b="1" smtClean="0">
                <a:solidFill>
                  <a:srgbClr val="000000"/>
                </a:solidFill>
                <a:latin typeface="Consolas" panose="020B0609020204030204" pitchFamily="49" charset="0"/>
              </a:rPr>
              <a:t>fa.training.jpe;</a:t>
            </a:r>
            <a:endParaRPr lang="en-US" b="1">
              <a:solidFill>
                <a:srgbClr val="000000"/>
              </a:solidFill>
              <a:latin typeface="Consolas" panose="020B0609020204030204" pitchFamily="49" charset="0"/>
            </a:endParaRPr>
          </a:p>
          <a:p>
            <a:endParaRPr lang="en-US">
              <a:latin typeface="Consolas" panose="020B0609020204030204" pitchFamily="49" charset="0"/>
            </a:endParaRPr>
          </a:p>
          <a:p>
            <a:endParaRPr lang="en-US">
              <a:solidFill>
                <a:srgbClr val="3F5FBF"/>
              </a:solidFill>
              <a:latin typeface="Consolas" panose="020B0609020204030204" pitchFamily="49" charset="0"/>
            </a:endParaRPr>
          </a:p>
          <a:p>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Calculator {</a:t>
            </a:r>
          </a:p>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static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add(</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a:t>
            </a:r>
            <a:r>
              <a:rPr lang="en-GB" b="1">
                <a:solidFill>
                  <a:srgbClr val="6A3E3E"/>
                </a:solidFill>
                <a:latin typeface="Consolas" panose="020B0609020204030204" pitchFamily="49" charset="0"/>
              </a:rPr>
              <a:t>a</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a:t>
            </a:r>
            <a:r>
              <a:rPr lang="en-GB" b="1">
                <a:solidFill>
                  <a:srgbClr val="6A3E3E"/>
                </a:solidFill>
                <a:latin typeface="Consolas" panose="020B0609020204030204" pitchFamily="49" charset="0"/>
              </a:rPr>
              <a:t>b</a:t>
            </a:r>
            <a:r>
              <a:rPr lang="en-GB"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return</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a</a:t>
            </a:r>
            <a:r>
              <a:rPr lang="en-US" b="1">
                <a:solidFill>
                  <a:srgbClr val="000000"/>
                </a:solidFill>
                <a:latin typeface="Consolas" panose="020B0609020204030204" pitchFamily="49" charset="0"/>
              </a:rPr>
              <a:t> + </a:t>
            </a:r>
            <a:r>
              <a:rPr lang="en-US" b="1">
                <a:solidFill>
                  <a:srgbClr val="6A3E3E"/>
                </a:solidFill>
                <a:latin typeface="Consolas" panose="020B0609020204030204" pitchFamily="49" charset="0"/>
              </a:rPr>
              <a:t>b</a:t>
            </a:r>
            <a:r>
              <a:rPr lang="en-US" b="1">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44142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Writing Tests in JUnit 5</a:t>
            </a:r>
            <a:endParaRPr lang="en-US"/>
          </a:p>
        </p:txBody>
      </p:sp>
      <p:sp>
        <p:nvSpPr>
          <p:cNvPr id="8" name="Content Placeholder 7"/>
          <p:cNvSpPr>
            <a:spLocks noGrp="1"/>
          </p:cNvSpPr>
          <p:nvPr>
            <p:ph idx="1"/>
          </p:nvPr>
        </p:nvSpPr>
        <p:spPr/>
        <p:txBody>
          <a:bodyPr/>
          <a:lstStyle/>
          <a:p>
            <a:r>
              <a:rPr lang="en-GB" smtClean="0"/>
              <a:t>Result Execute:</a:t>
            </a:r>
          </a:p>
          <a:p>
            <a:endParaRPr lang="en-GB"/>
          </a:p>
          <a:p>
            <a:endParaRPr lang="en-GB" smtClean="0"/>
          </a:p>
          <a:p>
            <a:endParaRPr lang="en-GB"/>
          </a:p>
          <a:p>
            <a:endParaRPr lang="en-GB" smtClean="0"/>
          </a:p>
          <a:p>
            <a:r>
              <a:rPr lang="en-US"/>
              <a:t>Console Output:</a:t>
            </a:r>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29</a:t>
            </a:fld>
            <a:endParaRPr lang="en-US"/>
          </a:p>
        </p:txBody>
      </p:sp>
      <p:sp>
        <p:nvSpPr>
          <p:cNvPr id="9" name="Rectangle 8"/>
          <p:cNvSpPr/>
          <p:nvPr/>
        </p:nvSpPr>
        <p:spPr>
          <a:xfrm>
            <a:off x="2376769" y="4367650"/>
            <a:ext cx="4753285" cy="1477328"/>
          </a:xfrm>
          <a:prstGeom prst="rect">
            <a:avLst/>
          </a:prstGeom>
        </p:spPr>
        <p:txBody>
          <a:bodyPr wrap="square">
            <a:spAutoFit/>
          </a:bodyPr>
          <a:lstStyle/>
          <a:p>
            <a:r>
              <a:rPr lang="en-US">
                <a:solidFill>
                  <a:srgbClr val="000000"/>
                </a:solidFill>
                <a:latin typeface="Consolas" panose="020B0609020204030204" pitchFamily="49" charset="0"/>
              </a:rPr>
              <a:t>@BeforeAll executed</a:t>
            </a:r>
          </a:p>
          <a:p>
            <a:r>
              <a:rPr lang="en-US">
                <a:solidFill>
                  <a:srgbClr val="000000"/>
                </a:solidFill>
                <a:latin typeface="Consolas" panose="020B0609020204030204" pitchFamily="49" charset="0"/>
              </a:rPr>
              <a:t>@BeforeEach executed</a:t>
            </a:r>
          </a:p>
          <a:p>
            <a:r>
              <a:rPr lang="en-US">
                <a:solidFill>
                  <a:srgbClr val="000000"/>
                </a:solidFill>
                <a:latin typeface="Consolas" panose="020B0609020204030204" pitchFamily="49" charset="0"/>
              </a:rPr>
              <a:t>======TEST ONE EXECUTED=======</a:t>
            </a:r>
          </a:p>
          <a:p>
            <a:r>
              <a:rPr lang="en-US">
                <a:solidFill>
                  <a:srgbClr val="000000"/>
                </a:solidFill>
                <a:latin typeface="Consolas" panose="020B0609020204030204" pitchFamily="49" charset="0"/>
              </a:rPr>
              <a:t>@AfterEach executed</a:t>
            </a:r>
          </a:p>
          <a:p>
            <a:r>
              <a:rPr lang="en-US">
                <a:solidFill>
                  <a:srgbClr val="000000"/>
                </a:solidFill>
                <a:latin typeface="Consolas" panose="020B0609020204030204" pitchFamily="49" charset="0"/>
              </a:rPr>
              <a:t>@AfterAll executed</a:t>
            </a:r>
          </a:p>
        </p:txBody>
      </p:sp>
      <p:pic>
        <p:nvPicPr>
          <p:cNvPr id="10" name="Picture 9"/>
          <p:cNvPicPr>
            <a:picLocks noChangeAspect="1"/>
          </p:cNvPicPr>
          <p:nvPr/>
        </p:nvPicPr>
        <p:blipFill>
          <a:blip r:embed="rId2"/>
          <a:stretch>
            <a:fillRect/>
          </a:stretch>
        </p:blipFill>
        <p:spPr>
          <a:xfrm>
            <a:off x="2376769" y="1492841"/>
            <a:ext cx="4563740" cy="2004077"/>
          </a:xfrm>
          <a:prstGeom prst="rect">
            <a:avLst/>
          </a:prstGeom>
        </p:spPr>
      </p:pic>
    </p:spTree>
    <p:extLst>
      <p:ext uri="{BB962C8B-B14F-4D97-AF65-F5344CB8AC3E}">
        <p14:creationId xmlns:p14="http://schemas.microsoft.com/office/powerpoint/2010/main" val="87340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mtClean="0"/>
              <a:t>Table Content</a:t>
            </a:r>
            <a:endParaRPr lang="en-US"/>
          </a:p>
        </p:txBody>
      </p:sp>
      <p:sp>
        <p:nvSpPr>
          <p:cNvPr id="2048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0F450DA-1428-4D14-B71E-C904B4E5D496}" type="slidenum">
              <a:rPr lang="vi-VN" altLang="en-US" sz="1200" smtClean="0">
                <a:solidFill>
                  <a:srgbClr val="898989"/>
                </a:solidFill>
              </a:rPr>
              <a:pPr>
                <a:spcBef>
                  <a:spcPct val="0"/>
                </a:spcBef>
                <a:buFontTx/>
                <a:buNone/>
              </a:pPr>
              <a:t>3</a:t>
            </a:fld>
            <a:endParaRPr lang="vi-VN" altLang="en-US" sz="1200" smtClean="0">
              <a:solidFill>
                <a:srgbClr val="898989"/>
              </a:solidFill>
            </a:endParaRPr>
          </a:p>
        </p:txBody>
      </p:sp>
      <p:sp>
        <p:nvSpPr>
          <p:cNvPr id="2" name="Content Placeholder 1"/>
          <p:cNvSpPr>
            <a:spLocks noGrp="1"/>
          </p:cNvSpPr>
          <p:nvPr>
            <p:ph idx="1"/>
          </p:nvPr>
        </p:nvSpPr>
        <p:spPr>
          <a:xfrm>
            <a:off x="1358153" y="778566"/>
            <a:ext cx="6037729" cy="5436704"/>
          </a:xfrm>
        </p:spPr>
        <p:txBody>
          <a:bodyPr>
            <a:normAutofit/>
          </a:bodyPr>
          <a:lstStyle/>
          <a:p>
            <a:pPr>
              <a:spcBef>
                <a:spcPts val="600"/>
              </a:spcBef>
              <a:spcAft>
                <a:spcPts val="600"/>
              </a:spcAft>
              <a:buFont typeface="Wingdings" panose="05000000000000000000" pitchFamily="2" charset="2"/>
              <a:buChar char="•"/>
            </a:pPr>
            <a:r>
              <a:rPr lang="en-GB" sz="3200" b="1" smtClean="0"/>
              <a:t>What is Unit Testing?</a:t>
            </a:r>
            <a:endParaRPr lang="en-US" sz="3200" b="1" smtClean="0"/>
          </a:p>
          <a:p>
            <a:pPr>
              <a:spcBef>
                <a:spcPts val="600"/>
              </a:spcBef>
              <a:spcAft>
                <a:spcPts val="600"/>
              </a:spcAft>
              <a:buFont typeface="Wingdings" panose="05000000000000000000" pitchFamily="2" charset="2"/>
              <a:buChar char="•"/>
            </a:pPr>
            <a:r>
              <a:rPr lang="en-US" sz="3200" b="1" smtClean="0"/>
              <a:t>Introduction </a:t>
            </a:r>
            <a:r>
              <a:rPr lang="en-US" sz="3200" b="1"/>
              <a:t>to </a:t>
            </a:r>
            <a:r>
              <a:rPr lang="en-US" sz="3200" b="1" smtClean="0"/>
              <a:t>Junit	</a:t>
            </a:r>
          </a:p>
          <a:p>
            <a:pPr>
              <a:spcBef>
                <a:spcPts val="600"/>
              </a:spcBef>
              <a:spcAft>
                <a:spcPts val="600"/>
              </a:spcAft>
              <a:buFont typeface="Wingdings" panose="05000000000000000000" pitchFamily="2" charset="2"/>
              <a:buChar char="•"/>
            </a:pPr>
            <a:r>
              <a:rPr lang="en-US" sz="3200" b="1" smtClean="0"/>
              <a:t>Setting </a:t>
            </a:r>
            <a:r>
              <a:rPr lang="en-US" sz="3200" b="1"/>
              <a:t>up JUnit</a:t>
            </a:r>
          </a:p>
          <a:p>
            <a:pPr>
              <a:spcBef>
                <a:spcPts val="600"/>
              </a:spcBef>
              <a:spcAft>
                <a:spcPts val="600"/>
              </a:spcAft>
              <a:buFont typeface="Wingdings" panose="05000000000000000000" pitchFamily="2" charset="2"/>
              <a:buChar char="•"/>
            </a:pPr>
            <a:r>
              <a:rPr lang="en-US" sz="3200" b="1"/>
              <a:t>JUnit Test </a:t>
            </a:r>
            <a:r>
              <a:rPr lang="en-US" sz="3200" b="1" smtClean="0"/>
              <a:t>framework</a:t>
            </a:r>
          </a:p>
          <a:p>
            <a:pPr>
              <a:spcBef>
                <a:spcPts val="600"/>
              </a:spcBef>
              <a:spcAft>
                <a:spcPts val="600"/>
              </a:spcAft>
              <a:buFont typeface="Wingdings" panose="05000000000000000000" pitchFamily="2" charset="2"/>
              <a:buChar char="•"/>
            </a:pPr>
            <a:r>
              <a:rPr lang="en-US" sz="3200" b="1"/>
              <a:t>Junit </a:t>
            </a:r>
            <a:r>
              <a:rPr lang="en-US" sz="3200" b="1" smtClean="0"/>
              <a:t>Assert</a:t>
            </a:r>
          </a:p>
          <a:p>
            <a:pPr>
              <a:spcBef>
                <a:spcPts val="600"/>
              </a:spcBef>
              <a:spcAft>
                <a:spcPts val="600"/>
              </a:spcAft>
              <a:buFont typeface="Wingdings" panose="05000000000000000000" pitchFamily="2" charset="2"/>
              <a:buChar char="•"/>
            </a:pPr>
            <a:r>
              <a:rPr lang="en-US" sz="3200" b="1" smtClean="0"/>
              <a:t>Junit TestSuite</a:t>
            </a:r>
          </a:p>
          <a:p>
            <a:pPr>
              <a:spcBef>
                <a:spcPts val="600"/>
              </a:spcBef>
              <a:spcAft>
                <a:spcPts val="600"/>
              </a:spcAft>
              <a:buFont typeface="Wingdings" panose="05000000000000000000" pitchFamily="2" charset="2"/>
              <a:buChar char="•"/>
            </a:pPr>
            <a:r>
              <a:rPr lang="en-US" sz="3200" b="1" smtClean="0"/>
              <a:t>Examples</a:t>
            </a:r>
            <a:endParaRPr lang="en-US" sz="32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178729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Disabling Test</a:t>
            </a:r>
          </a:p>
        </p:txBody>
      </p:sp>
      <p:sp>
        <p:nvSpPr>
          <p:cNvPr id="3" name="Content Placeholder 2"/>
          <p:cNvSpPr>
            <a:spLocks noGrp="1"/>
          </p:cNvSpPr>
          <p:nvPr>
            <p:ph idx="1"/>
          </p:nvPr>
        </p:nvSpPr>
        <p:spPr/>
        <p:txBody>
          <a:bodyPr/>
          <a:lstStyle/>
          <a:p>
            <a:r>
              <a:rPr lang="en-GB" sz="2000"/>
              <a:t>To disable a test in JUnit 5, you will need </a:t>
            </a:r>
            <a:r>
              <a:rPr lang="en-GB" sz="2000" smtClean="0"/>
              <a:t>to </a:t>
            </a:r>
            <a:r>
              <a:rPr lang="en-GB" sz="2000"/>
              <a:t>use </a:t>
            </a:r>
            <a:r>
              <a:rPr lang="en-GB" sz="2000">
                <a:hlinkClick r:id="rId3"/>
              </a:rPr>
              <a:t>@Disabled</a:t>
            </a:r>
            <a:r>
              <a:rPr lang="en-GB" sz="2000"/>
              <a:t> annotation. </a:t>
            </a:r>
            <a:endParaRPr lang="en-GB" sz="2000" smtClean="0"/>
          </a:p>
          <a:p>
            <a:pPr algn="just"/>
            <a:r>
              <a:rPr lang="en-GB" sz="2000" b="1"/>
              <a:t>@Disabled</a:t>
            </a:r>
            <a:r>
              <a:rPr lang="en-GB" sz="2000"/>
              <a:t> annotation can be applied over test class (</a:t>
            </a:r>
            <a:r>
              <a:rPr lang="en-GB" sz="2000" b="1"/>
              <a:t>disables all test methods</a:t>
            </a:r>
            <a:r>
              <a:rPr lang="en-GB" sz="2000"/>
              <a:t> in that class) or </a:t>
            </a:r>
            <a:r>
              <a:rPr lang="en-GB" sz="2000" b="1"/>
              <a:t>individual test methods </a:t>
            </a:r>
            <a:r>
              <a:rPr lang="en-GB" sz="2000"/>
              <a:t>as well.</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sp>
        <p:nvSpPr>
          <p:cNvPr id="7" name="Rectangle 6"/>
          <p:cNvSpPr/>
          <p:nvPr/>
        </p:nvSpPr>
        <p:spPr>
          <a:xfrm>
            <a:off x="402115" y="2405462"/>
            <a:ext cx="8378327" cy="1754326"/>
          </a:xfrm>
          <a:prstGeom prst="rect">
            <a:avLst/>
          </a:prstGeom>
        </p:spPr>
        <p:txBody>
          <a:bodyPr wrap="square">
            <a:spAutoFit/>
          </a:bodyPr>
          <a:lstStyle/>
          <a:p>
            <a:r>
              <a:rPr lang="en-US" smtClean="0">
                <a:solidFill>
                  <a:srgbClr val="646464"/>
                </a:solidFill>
                <a:latin typeface="Consolas" panose="020B0609020204030204" pitchFamily="49" charset="0"/>
              </a:rPr>
              <a:t>	@</a:t>
            </a:r>
            <a:r>
              <a:rPr lang="en-US">
                <a:solidFill>
                  <a:srgbClr val="646464"/>
                </a:solidFill>
                <a:latin typeface="Consolas" panose="020B0609020204030204" pitchFamily="49" charset="0"/>
              </a:rPr>
              <a:t>Disabled</a:t>
            </a:r>
          </a:p>
          <a:p>
            <a:r>
              <a:rPr lang="en-US">
                <a:solidFill>
                  <a:srgbClr val="000000"/>
                </a:solidFill>
                <a:latin typeface="Consolas" panose="020B0609020204030204" pitchFamily="49" charset="0"/>
              </a:rPr>
              <a:t>    </a:t>
            </a:r>
            <a:r>
              <a:rPr lang="en-US">
                <a:solidFill>
                  <a:srgbClr val="646464"/>
                </a:solidFill>
                <a:latin typeface="Consolas" panose="020B0609020204030204" pitchFamily="49" charset="0"/>
              </a:rPr>
              <a:t>@Test</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void</a:t>
            </a:r>
            <a:r>
              <a:rPr lang="en-US" b="1">
                <a:solidFill>
                  <a:srgbClr val="000000"/>
                </a:solidFill>
                <a:latin typeface="Consolas" panose="020B0609020204030204" pitchFamily="49" charset="0"/>
              </a:rPr>
              <a:t> testCalcTwo</a:t>
            </a:r>
            <a:r>
              <a:rPr lang="en-US" b="1" smtClean="0">
                <a:solidFill>
                  <a:srgbClr val="000000"/>
                </a:solidFill>
                <a:latin typeface="Consolas" panose="020B0609020204030204" pitchFamily="49" charset="0"/>
              </a:rPr>
              <a:t>() </a:t>
            </a:r>
            <a:r>
              <a:rPr lang="en-US" smtClean="0">
                <a:solidFill>
                  <a:srgbClr val="00000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System.</a:t>
            </a:r>
            <a:r>
              <a:rPr lang="en-US" b="1" i="1">
                <a:solidFill>
                  <a:srgbClr val="0000C0"/>
                </a:solidFill>
                <a:latin typeface="Consolas" panose="020B0609020204030204" pitchFamily="49" charset="0"/>
              </a:rPr>
              <a:t>out</a:t>
            </a:r>
            <a:r>
              <a:rPr lang="en-US" b="1" i="1">
                <a:solidFill>
                  <a:srgbClr val="000000"/>
                </a:solidFill>
                <a:latin typeface="Consolas" panose="020B0609020204030204" pitchFamily="49" charset="0"/>
              </a:rPr>
              <a:t>.println(</a:t>
            </a:r>
            <a:r>
              <a:rPr lang="en-US" b="1" i="1">
                <a:solidFill>
                  <a:srgbClr val="2A00FF"/>
                </a:solidFill>
                <a:latin typeface="Consolas" panose="020B0609020204030204" pitchFamily="49" charset="0"/>
              </a:rPr>
              <a:t>"======TEST TWO EXECUTED======="</a:t>
            </a:r>
            <a:r>
              <a:rPr lang="en-US" b="1" i="1">
                <a:solidFill>
                  <a:srgbClr val="000000"/>
                </a:solidFill>
                <a:latin typeface="Consolas" panose="020B0609020204030204" pitchFamily="49" charset="0"/>
              </a:rPr>
              <a:t>);</a:t>
            </a:r>
          </a:p>
          <a:p>
            <a:r>
              <a:rPr lang="en-US">
                <a:solidFill>
                  <a:srgbClr val="000000"/>
                </a:solidFill>
                <a:latin typeface="Consolas" panose="020B0609020204030204" pitchFamily="49" charset="0"/>
              </a:rPr>
              <a:t>        Assertions.</a:t>
            </a:r>
            <a:r>
              <a:rPr lang="en-US" i="1">
                <a:solidFill>
                  <a:srgbClr val="000000"/>
                </a:solidFill>
                <a:latin typeface="Consolas" panose="020B0609020204030204" pitchFamily="49" charset="0"/>
              </a:rPr>
              <a:t>assertEquals( 6 , Calculator.add(2, 4));</a:t>
            </a:r>
          </a:p>
          <a:p>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3277506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a:t>@</a:t>
            </a:r>
            <a:r>
              <a:rPr lang="en-US" sz="2600" smtClean="0"/>
              <a:t>BeforeEach and </a:t>
            </a:r>
            <a:r>
              <a:rPr lang="en-US" sz="2600"/>
              <a:t>@AfterEach</a:t>
            </a:r>
            <a:r>
              <a:rPr lang="en-US" sz="2600" smtClean="0"/>
              <a:t> annotations</a:t>
            </a:r>
            <a:endParaRPr lang="en-US" sz="2600"/>
          </a:p>
        </p:txBody>
      </p:sp>
      <p:sp>
        <p:nvSpPr>
          <p:cNvPr id="3" name="Content Placeholder 2"/>
          <p:cNvSpPr>
            <a:spLocks noGrp="1"/>
          </p:cNvSpPr>
          <p:nvPr>
            <p:ph idx="1"/>
          </p:nvPr>
        </p:nvSpPr>
        <p:spPr/>
        <p:txBody>
          <a:bodyPr/>
          <a:lstStyle/>
          <a:p>
            <a:pPr algn="just"/>
            <a:r>
              <a:rPr lang="en-GB" sz="2000" smtClean="0"/>
              <a:t>The </a:t>
            </a:r>
            <a:r>
              <a:rPr lang="en-US" sz="2000" b="1"/>
              <a:t>@BeforeEach</a:t>
            </a:r>
            <a:r>
              <a:rPr lang="en-GB" sz="2000" smtClean="0"/>
              <a:t> is used </a:t>
            </a:r>
            <a:r>
              <a:rPr lang="en-GB" sz="2000"/>
              <a:t>to signal that the </a:t>
            </a:r>
            <a:r>
              <a:rPr lang="en-GB" sz="2000" b="1"/>
              <a:t>annotated method should be executed before each @Test method in the current class</a:t>
            </a:r>
            <a:r>
              <a:rPr lang="en-GB" sz="2000" smtClean="0"/>
              <a:t>.</a:t>
            </a:r>
          </a:p>
          <a:p>
            <a:pPr algn="just"/>
            <a:r>
              <a:rPr lang="en-GB" sz="2000" smtClean="0"/>
              <a:t>The </a:t>
            </a:r>
            <a:r>
              <a:rPr lang="en-US" sz="2000" b="1"/>
              <a:t>@</a:t>
            </a:r>
            <a:r>
              <a:rPr lang="en-US" sz="2000" b="1" smtClean="0"/>
              <a:t>AfterEach</a:t>
            </a:r>
            <a:r>
              <a:rPr lang="en-GB" sz="2000" smtClean="0"/>
              <a:t> </a:t>
            </a:r>
            <a:r>
              <a:rPr lang="en-GB" sz="2000"/>
              <a:t>is used to signal that the </a:t>
            </a:r>
            <a:r>
              <a:rPr lang="en-GB" sz="2000" b="1"/>
              <a:t>annotated method should be executed after each @Test method in the current class</a:t>
            </a:r>
            <a:r>
              <a:rPr lang="en-GB" sz="2000"/>
              <a:t>.</a:t>
            </a:r>
            <a:endParaRPr lang="en-GB" sz="2000" smtClean="0"/>
          </a:p>
          <a:p>
            <a:pPr algn="just"/>
            <a:r>
              <a:rPr lang="en-GB" sz="2000"/>
              <a:t>@BeforeEach and @AfterEach </a:t>
            </a:r>
            <a:r>
              <a:rPr lang="en-GB" sz="2000" smtClean="0"/>
              <a:t>annotated methods </a:t>
            </a:r>
            <a:r>
              <a:rPr lang="en-GB" sz="2000" b="1"/>
              <a:t>MUST NOT be a static </a:t>
            </a:r>
            <a:r>
              <a:rPr lang="en-GB" sz="2000"/>
              <a:t>method otherwise it will throw runtime error</a:t>
            </a:r>
            <a:r>
              <a:rPr lang="en-GB" sz="2000" smtClean="0"/>
              <a:t>.</a:t>
            </a:r>
          </a:p>
          <a:p>
            <a:pPr algn="just"/>
            <a:r>
              <a:rPr lang="en-US" sz="2000" b="1" smtClean="0"/>
              <a:t>Example:</a:t>
            </a:r>
            <a:endParaRPr lang="en-GB" sz="2000" smtClean="0"/>
          </a:p>
          <a:p>
            <a:pPr algn="just"/>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11" name="Rectangle 10"/>
          <p:cNvSpPr/>
          <p:nvPr/>
        </p:nvSpPr>
        <p:spPr>
          <a:xfrm>
            <a:off x="2063986" y="3700698"/>
            <a:ext cx="6819441" cy="2677656"/>
          </a:xfrm>
          <a:prstGeom prst="rect">
            <a:avLst/>
          </a:prstGeom>
          <a:ln>
            <a:solidFill>
              <a:schemeClr val="bg1">
                <a:lumMod val="85000"/>
              </a:schemeClr>
            </a:solidFill>
            <a:prstDash val="sysDot"/>
          </a:ln>
        </p:spPr>
        <p:txBody>
          <a:bodyPr wrap="square">
            <a:spAutoFit/>
          </a:bodyPr>
          <a:lstStyle/>
          <a:p>
            <a:r>
              <a:rPr lang="en-US" sz="1200" b="1">
                <a:solidFill>
                  <a:srgbClr val="7F0055"/>
                </a:solidFill>
                <a:latin typeface="Consolas" panose="020B0609020204030204" pitchFamily="49" charset="0"/>
              </a:rPr>
              <a:t>package</a:t>
            </a:r>
            <a:r>
              <a:rPr lang="en-US" sz="1200" b="1">
                <a:solidFill>
                  <a:srgbClr val="000000"/>
                </a:solidFill>
                <a:latin typeface="Consolas" panose="020B0609020204030204" pitchFamily="49" charset="0"/>
              </a:rPr>
              <a:t> </a:t>
            </a:r>
            <a:r>
              <a:rPr lang="en-US" sz="1200" b="1" smtClean="0">
                <a:solidFill>
                  <a:srgbClr val="000000"/>
                </a:solidFill>
                <a:latin typeface="Consolas" panose="020B0609020204030204" pitchFamily="49" charset="0"/>
              </a:rPr>
              <a:t>fa.training.jpe;</a:t>
            </a:r>
            <a:endParaRPr lang="en-US" sz="1200" b="1">
              <a:solidFill>
                <a:srgbClr val="000000"/>
              </a:solidFill>
              <a:latin typeface="Consolas" panose="020B0609020204030204" pitchFamily="49" charset="0"/>
            </a:endParaRPr>
          </a:p>
          <a:p>
            <a:endParaRPr lang="en-US" sz="1200">
              <a:latin typeface="Consolas" panose="020B0609020204030204" pitchFamily="49" charset="0"/>
            </a:endParaRPr>
          </a:p>
          <a:p>
            <a:r>
              <a:rPr lang="en-US" sz="1200" b="1">
                <a:solidFill>
                  <a:srgbClr val="7F0055"/>
                </a:solidFill>
                <a:latin typeface="Consolas" panose="020B0609020204030204" pitchFamily="49" charset="0"/>
              </a:rPr>
              <a:t>import</a:t>
            </a:r>
            <a:r>
              <a:rPr lang="en-US" sz="1200" b="1">
                <a:solidFill>
                  <a:srgbClr val="000000"/>
                </a:solidFill>
                <a:latin typeface="Consolas" panose="020B0609020204030204" pitchFamily="49" charset="0"/>
              </a:rPr>
              <a:t> </a:t>
            </a:r>
            <a:r>
              <a:rPr lang="en-US" sz="1200" b="1">
                <a:solidFill>
                  <a:srgbClr val="000000"/>
                </a:solidFill>
                <a:highlight>
                  <a:srgbClr val="D4D4D4"/>
                </a:highlight>
                <a:latin typeface="Consolas" panose="020B0609020204030204" pitchFamily="49" charset="0"/>
              </a:rPr>
              <a:t>org.junit.jupiter.api.Assertions;</a:t>
            </a:r>
          </a:p>
          <a:p>
            <a:r>
              <a:rPr lang="en-US" sz="1200" b="1">
                <a:solidFill>
                  <a:srgbClr val="7F0055"/>
                </a:solidFill>
                <a:latin typeface="Consolas" panose="020B0609020204030204" pitchFamily="49" charset="0"/>
              </a:rPr>
              <a:t>import</a:t>
            </a:r>
            <a:r>
              <a:rPr lang="en-US" sz="1200" b="1">
                <a:solidFill>
                  <a:srgbClr val="000000"/>
                </a:solidFill>
                <a:latin typeface="Consolas" panose="020B0609020204030204" pitchFamily="49" charset="0"/>
              </a:rPr>
              <a:t> org.junit.jupiter.api.BeforeAll;</a:t>
            </a:r>
          </a:p>
          <a:p>
            <a:r>
              <a:rPr lang="en-US" sz="1200" b="1">
                <a:solidFill>
                  <a:srgbClr val="7F0055"/>
                </a:solidFill>
                <a:latin typeface="Consolas" panose="020B0609020204030204" pitchFamily="49" charset="0"/>
              </a:rPr>
              <a:t>import</a:t>
            </a:r>
            <a:r>
              <a:rPr lang="en-US" sz="1200" b="1">
                <a:solidFill>
                  <a:srgbClr val="000000"/>
                </a:solidFill>
                <a:latin typeface="Consolas" panose="020B0609020204030204" pitchFamily="49" charset="0"/>
              </a:rPr>
              <a:t> org.junit.jupiter.api.BeforeEach;</a:t>
            </a:r>
          </a:p>
          <a:p>
            <a:r>
              <a:rPr lang="en-US" sz="1200" b="1">
                <a:solidFill>
                  <a:srgbClr val="7F0055"/>
                </a:solidFill>
                <a:latin typeface="Consolas" panose="020B0609020204030204" pitchFamily="49" charset="0"/>
              </a:rPr>
              <a:t>import</a:t>
            </a:r>
            <a:r>
              <a:rPr lang="en-US" sz="1200" b="1">
                <a:solidFill>
                  <a:srgbClr val="000000"/>
                </a:solidFill>
                <a:latin typeface="Consolas" panose="020B0609020204030204" pitchFamily="49" charset="0"/>
              </a:rPr>
              <a:t> org.junit.jupiter.api.Test;</a:t>
            </a:r>
          </a:p>
          <a:p>
            <a:endParaRPr lang="en-US" sz="1200">
              <a:latin typeface="Consolas" panose="020B0609020204030204" pitchFamily="49" charset="0"/>
            </a:endParaRPr>
          </a:p>
          <a:p>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BeforeEachTest {</a:t>
            </a:r>
          </a:p>
          <a:p>
            <a:endParaRPr lang="en-US" sz="1200">
              <a:latin typeface="Consolas" panose="020B0609020204030204" pitchFamily="49" charset="0"/>
            </a:endParaRPr>
          </a:p>
          <a:p>
            <a:r>
              <a:rPr lang="en-US" sz="1200" smtClean="0">
                <a:solidFill>
                  <a:srgbClr val="646464"/>
                </a:solidFill>
                <a:latin typeface="Consolas" panose="020B0609020204030204" pitchFamily="49" charset="0"/>
              </a:rPr>
              <a:t>@</a:t>
            </a:r>
            <a:r>
              <a:rPr lang="en-US" sz="1200">
                <a:solidFill>
                  <a:srgbClr val="646464"/>
                </a:solidFill>
                <a:latin typeface="Consolas" panose="020B0609020204030204" pitchFamily="49" charset="0"/>
              </a:rPr>
              <a:t>Test</a:t>
            </a:r>
          </a:p>
          <a:p>
            <a:r>
              <a:rPr lang="en-US" sz="1200" b="1" smtClean="0">
                <a:solidFill>
                  <a:srgbClr val="7F0055"/>
                </a:solidFill>
                <a:latin typeface="Consolas" panose="020B0609020204030204" pitchFamily="49" charset="0"/>
              </a:rPr>
              <a:t>void</a:t>
            </a:r>
            <a:r>
              <a:rPr lang="en-US" sz="1200" b="1" smtClean="0">
                <a:solidFill>
                  <a:srgbClr val="000000"/>
                </a:solidFill>
                <a:latin typeface="Consolas" panose="020B0609020204030204" pitchFamily="49" charset="0"/>
              </a:rPr>
              <a:t> </a:t>
            </a:r>
            <a:r>
              <a:rPr lang="en-US" sz="1200" b="1">
                <a:solidFill>
                  <a:srgbClr val="000000"/>
                </a:solidFill>
                <a:latin typeface="Consolas" panose="020B0609020204030204" pitchFamily="49" charset="0"/>
              </a:rPr>
              <a:t>addNumber() {</a:t>
            </a:r>
          </a:p>
          <a:p>
            <a:r>
              <a:rPr lang="en-US" sz="1200" smtClean="0">
                <a:solidFill>
                  <a:srgbClr val="000000"/>
                </a:solidFill>
                <a:latin typeface="Consolas" panose="020B0609020204030204" pitchFamily="49" charset="0"/>
              </a:rPr>
              <a:t>	System.</a:t>
            </a:r>
            <a:r>
              <a:rPr lang="en-US" sz="1200" b="1" i="1" smtClean="0">
                <a:solidFill>
                  <a:srgbClr val="0000C0"/>
                </a:solidFill>
                <a:latin typeface="Consolas" panose="020B0609020204030204" pitchFamily="49" charset="0"/>
              </a:rPr>
              <a:t>out</a:t>
            </a:r>
            <a:r>
              <a:rPr lang="en-US" sz="1200" b="1" i="1" smtClean="0">
                <a:solidFill>
                  <a:srgbClr val="000000"/>
                </a:solidFill>
                <a:latin typeface="Consolas" panose="020B0609020204030204" pitchFamily="49" charset="0"/>
              </a:rPr>
              <a:t>.println</a:t>
            </a:r>
            <a:r>
              <a:rPr lang="en-US" sz="1200" b="1" i="1">
                <a:solidFill>
                  <a:srgbClr val="000000"/>
                </a:solidFill>
                <a:latin typeface="Consolas" panose="020B0609020204030204" pitchFamily="49" charset="0"/>
              </a:rPr>
              <a:t>(</a:t>
            </a:r>
            <a:r>
              <a:rPr lang="en-US" sz="1200" b="1" i="1">
                <a:solidFill>
                  <a:srgbClr val="2A00FF"/>
                </a:solidFill>
                <a:latin typeface="Consolas" panose="020B0609020204030204" pitchFamily="49" charset="0"/>
              </a:rPr>
              <a:t>"Running test -&gt; 1"</a:t>
            </a:r>
            <a:r>
              <a:rPr lang="en-US" sz="1200" b="1" i="1">
                <a:solidFill>
                  <a:srgbClr val="000000"/>
                </a:solidFill>
                <a:latin typeface="Consolas" panose="020B0609020204030204" pitchFamily="49" charset="0"/>
              </a:rPr>
              <a:t>);</a:t>
            </a:r>
          </a:p>
          <a:p>
            <a:r>
              <a:rPr lang="en-GB" sz="1200" smtClean="0">
                <a:solidFill>
                  <a:srgbClr val="000000"/>
                </a:solidFill>
                <a:highlight>
                  <a:srgbClr val="D4D4D4"/>
                </a:highlight>
                <a:latin typeface="Consolas" panose="020B0609020204030204" pitchFamily="49" charset="0"/>
              </a:rPr>
              <a:t>	Assertions.</a:t>
            </a:r>
            <a:r>
              <a:rPr lang="en-GB" sz="1200" i="1" smtClean="0">
                <a:solidFill>
                  <a:srgbClr val="000000"/>
                </a:solidFill>
                <a:highlight>
                  <a:srgbClr val="D4D4D4"/>
                </a:highlight>
                <a:latin typeface="Consolas" panose="020B0609020204030204" pitchFamily="49" charset="0"/>
              </a:rPr>
              <a:t>assertEquals(2</a:t>
            </a:r>
            <a:r>
              <a:rPr lang="en-GB" sz="1200" i="1">
                <a:solidFill>
                  <a:srgbClr val="000000"/>
                </a:solidFill>
                <a:highlight>
                  <a:srgbClr val="D4D4D4"/>
                </a:highlight>
                <a:latin typeface="Consolas" panose="020B0609020204030204" pitchFamily="49" charset="0"/>
              </a:rPr>
              <a:t>, Calculator.add(1, 1), </a:t>
            </a:r>
            <a:r>
              <a:rPr lang="en-GB" sz="1200" i="1">
                <a:solidFill>
                  <a:srgbClr val="2A00FF"/>
                </a:solidFill>
                <a:highlight>
                  <a:srgbClr val="D4D4D4"/>
                </a:highlight>
                <a:latin typeface="Consolas" panose="020B0609020204030204" pitchFamily="49" charset="0"/>
              </a:rPr>
              <a:t>"1 + 1 should equal 2"</a:t>
            </a:r>
            <a:r>
              <a:rPr lang="en-GB" sz="1200" i="1">
                <a:solidFill>
                  <a:srgbClr val="000000"/>
                </a:solidFill>
                <a:highlight>
                  <a:srgbClr val="D4D4D4"/>
                </a:highlight>
                <a:latin typeface="Consolas" panose="020B0609020204030204" pitchFamily="49" charset="0"/>
              </a:rPr>
              <a:t>);</a:t>
            </a:r>
          </a:p>
          <a:p>
            <a:r>
              <a:rPr lang="en-US" sz="1200" smtClean="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12977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a:t>@BeforeEach </a:t>
            </a:r>
            <a:r>
              <a:rPr lang="en-US" sz="2600" smtClean="0"/>
              <a:t>and </a:t>
            </a:r>
            <a:r>
              <a:rPr lang="en-US" sz="2600"/>
              <a:t>@AfterEach </a:t>
            </a:r>
            <a:r>
              <a:rPr lang="en-US" sz="2600" smtClean="0"/>
              <a:t>annotations</a:t>
            </a:r>
            <a:endParaRPr lang="en-US" sz="2600"/>
          </a:p>
        </p:txBody>
      </p:sp>
      <p:sp>
        <p:nvSpPr>
          <p:cNvPr id="3" name="Content Placeholder 2"/>
          <p:cNvSpPr>
            <a:spLocks noGrp="1"/>
          </p:cNvSpPr>
          <p:nvPr>
            <p:ph idx="1"/>
          </p:nvPr>
        </p:nvSpPr>
        <p:spPr/>
        <p:txBody>
          <a:bodyPr/>
          <a:lstStyle/>
          <a:p>
            <a:r>
              <a:rPr lang="en-GB" sz="2000" b="1" smtClean="0"/>
              <a:t>Example:</a:t>
            </a:r>
          </a:p>
          <a:p>
            <a:endParaRPr lang="en-GB" sz="2000" b="1"/>
          </a:p>
          <a:p>
            <a:endParaRPr lang="en-GB" sz="2000" b="1" smtClean="0"/>
          </a:p>
          <a:p>
            <a:endParaRPr lang="en-GB" sz="2000" b="1"/>
          </a:p>
          <a:p>
            <a:endParaRPr lang="en-GB" sz="2000" b="1" smtClean="0"/>
          </a:p>
          <a:p>
            <a:endParaRPr lang="en-GB" sz="2000" b="1"/>
          </a:p>
          <a:p>
            <a:pPr marL="0" indent="0">
              <a:buNone/>
            </a:pPr>
            <a:endParaRPr lang="en-GB" sz="3200" b="1" smtClean="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
        <p:nvSpPr>
          <p:cNvPr id="6" name="Rectangle 5"/>
          <p:cNvSpPr/>
          <p:nvPr/>
        </p:nvSpPr>
        <p:spPr>
          <a:xfrm>
            <a:off x="2137273" y="1093371"/>
            <a:ext cx="6378766" cy="5262979"/>
          </a:xfrm>
          <a:prstGeom prst="rect">
            <a:avLst/>
          </a:prstGeom>
          <a:ln>
            <a:solidFill>
              <a:schemeClr val="bg1">
                <a:lumMod val="85000"/>
              </a:schemeClr>
            </a:solidFill>
            <a:prstDash val="sysDot"/>
          </a:ln>
        </p:spPr>
        <p:txBody>
          <a:bodyPr wrap="square">
            <a:spAutoFit/>
          </a:bodyPr>
          <a:lstStyle/>
          <a:p>
            <a:r>
              <a:rPr lang="en-US" sz="1050" smtClean="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addNumber2() {</a:t>
            </a:r>
          </a:p>
          <a:p>
            <a:r>
              <a:rPr lang="en-US" sz="1050">
                <a:solidFill>
                  <a:srgbClr val="000000"/>
                </a:solidFill>
                <a:latin typeface="Consolas" panose="020B0609020204030204" pitchFamily="49" charset="0"/>
              </a:rPr>
              <a:t>    System.</a:t>
            </a:r>
            <a:r>
              <a:rPr lang="en-US" sz="1050" b="1" i="1">
                <a:solidFill>
                  <a:srgbClr val="0000C0"/>
                </a:solidFill>
                <a:latin typeface="Consolas" panose="020B0609020204030204" pitchFamily="49" charset="0"/>
              </a:rPr>
              <a:t>out</a:t>
            </a:r>
            <a:r>
              <a:rPr lang="en-US" sz="1050" b="1" i="1">
                <a:solidFill>
                  <a:srgbClr val="000000"/>
                </a:solidFill>
                <a:latin typeface="Consolas" panose="020B0609020204030204" pitchFamily="49" charset="0"/>
              </a:rPr>
              <a:t>.println(</a:t>
            </a:r>
            <a:r>
              <a:rPr lang="en-US" sz="1050" b="1" i="1">
                <a:solidFill>
                  <a:srgbClr val="2A00FF"/>
                </a:solidFill>
                <a:latin typeface="Consolas" panose="020B0609020204030204" pitchFamily="49" charset="0"/>
              </a:rPr>
              <a:t>"Running test -&gt; 2"</a:t>
            </a:r>
            <a:r>
              <a:rPr lang="en-US" sz="1050" b="1" i="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Assertions.</a:t>
            </a:r>
            <a:r>
              <a:rPr lang="en-GB" sz="1050" i="1">
                <a:solidFill>
                  <a:srgbClr val="000000"/>
                </a:solidFill>
                <a:latin typeface="Consolas" panose="020B0609020204030204" pitchFamily="49" charset="0"/>
              </a:rPr>
              <a:t>assertEquals(2, Calculator.add(1, 1), </a:t>
            </a:r>
            <a:r>
              <a:rPr lang="en-GB" sz="1050" i="1">
                <a:solidFill>
                  <a:srgbClr val="2A00FF"/>
                </a:solidFill>
                <a:latin typeface="Consolas" panose="020B0609020204030204" pitchFamily="49" charset="0"/>
              </a:rPr>
              <a:t>"1 + 1 should equal 2"</a:t>
            </a:r>
            <a:r>
              <a:rPr lang="en-GB" sz="1050"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endParaRPr lang="en-US" sz="1050">
              <a:latin typeface="Consolas" panose="020B0609020204030204" pitchFamily="49" charset="0"/>
            </a:endParaRP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addNumber3() {</a:t>
            </a:r>
          </a:p>
          <a:p>
            <a:r>
              <a:rPr lang="en-US" sz="1050">
                <a:solidFill>
                  <a:srgbClr val="000000"/>
                </a:solidFill>
                <a:latin typeface="Consolas" panose="020B0609020204030204" pitchFamily="49" charset="0"/>
              </a:rPr>
              <a:t>    System.</a:t>
            </a:r>
            <a:r>
              <a:rPr lang="en-US" sz="1050" b="1" i="1">
                <a:solidFill>
                  <a:srgbClr val="0000C0"/>
                </a:solidFill>
                <a:latin typeface="Consolas" panose="020B0609020204030204" pitchFamily="49" charset="0"/>
              </a:rPr>
              <a:t>out</a:t>
            </a:r>
            <a:r>
              <a:rPr lang="en-US" sz="1050" b="1" i="1">
                <a:solidFill>
                  <a:srgbClr val="000000"/>
                </a:solidFill>
                <a:latin typeface="Consolas" panose="020B0609020204030204" pitchFamily="49" charset="0"/>
              </a:rPr>
              <a:t>.println(</a:t>
            </a:r>
            <a:r>
              <a:rPr lang="en-US" sz="1050" b="1" i="1">
                <a:solidFill>
                  <a:srgbClr val="2A00FF"/>
                </a:solidFill>
                <a:latin typeface="Consolas" panose="020B0609020204030204" pitchFamily="49" charset="0"/>
              </a:rPr>
              <a:t>"Running test -&gt; 3"</a:t>
            </a:r>
            <a:r>
              <a:rPr lang="en-US" sz="1050" b="1" i="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Assertions.</a:t>
            </a:r>
            <a:r>
              <a:rPr lang="en-GB" sz="1050" i="1">
                <a:solidFill>
                  <a:srgbClr val="000000"/>
                </a:solidFill>
                <a:latin typeface="Consolas" panose="020B0609020204030204" pitchFamily="49" charset="0"/>
              </a:rPr>
              <a:t>assertEquals(2, Calculator.add(1, 1), </a:t>
            </a:r>
            <a:r>
              <a:rPr lang="en-GB" sz="1050" i="1">
                <a:solidFill>
                  <a:srgbClr val="2A00FF"/>
                </a:solidFill>
                <a:latin typeface="Consolas" panose="020B0609020204030204" pitchFamily="49" charset="0"/>
              </a:rPr>
              <a:t>"1 + 1 should equal 2"</a:t>
            </a:r>
            <a:r>
              <a:rPr lang="en-GB" sz="1050"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endParaRPr lang="en-US" sz="1050">
              <a:latin typeface="Consolas" panose="020B0609020204030204" pitchFamily="49" charset="0"/>
            </a:endParaRP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@BeforeAll</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static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init()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"BeforeAll init() method called"</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endParaRPr lang="en-US" sz="1050">
              <a:latin typeface="Consolas" panose="020B0609020204030204" pitchFamily="49" charset="0"/>
            </a:endParaRPr>
          </a:p>
          <a:p>
            <a:endParaRPr lang="en-US" sz="1050" smtClean="0">
              <a:solidFill>
                <a:srgbClr val="000000"/>
              </a:solidFill>
              <a:latin typeface="Consolas" panose="020B0609020204030204" pitchFamily="49" charset="0"/>
            </a:endParaRPr>
          </a:p>
          <a:p>
            <a:r>
              <a:rPr lang="en-US" sz="1050" smtClean="0">
                <a:solidFill>
                  <a:srgbClr val="000000"/>
                </a:solidFill>
                <a:latin typeface="Consolas" panose="020B0609020204030204" pitchFamily="49" charset="0"/>
              </a:rPr>
              <a:t>  </a:t>
            </a:r>
            <a:r>
              <a:rPr lang="en-US" sz="1050">
                <a:solidFill>
                  <a:srgbClr val="646464"/>
                </a:solidFill>
                <a:latin typeface="Consolas" panose="020B0609020204030204" pitchFamily="49" charset="0"/>
              </a:rPr>
              <a:t>@</a:t>
            </a:r>
            <a:r>
              <a:rPr lang="en-US" sz="1050">
                <a:solidFill>
                  <a:srgbClr val="646464"/>
                </a:solidFill>
                <a:highlight>
                  <a:srgbClr val="D4D4D4"/>
                </a:highlight>
                <a:latin typeface="Consolas" panose="020B0609020204030204" pitchFamily="49" charset="0"/>
              </a:rPr>
              <a:t>BeforeEach</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initEach()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"BeforeEach initEach() method called"</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p>
          <a:p>
            <a:endParaRPr lang="en-US" sz="1050" smtClean="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@AfterEach</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cleanUpEach()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"After Each cleanUpEach() method called"</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p>
          <a:p>
            <a:endParaRPr lang="en-GB" sz="105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@AfterAll</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static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cleanUp()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"After All cleanUp() method called"</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endParaRPr lang="en-US" sz="1050" smtClean="0">
              <a:latin typeface="Consolas" panose="020B0609020204030204" pitchFamily="49" charset="0"/>
            </a:endParaRPr>
          </a:p>
          <a:p>
            <a:r>
              <a:rPr lang="en-US" sz="1050" smtClean="0">
                <a:solidFill>
                  <a:srgbClr val="000000"/>
                </a:solidFill>
                <a:latin typeface="Consolas" panose="020B0609020204030204" pitchFamily="49" charset="0"/>
              </a:rPr>
              <a:t>}</a:t>
            </a:r>
            <a:endParaRPr lang="en-US" sz="1050">
              <a:solidFill>
                <a:srgbClr val="000000"/>
              </a:solidFill>
              <a:latin typeface="Consolas" panose="020B0609020204030204" pitchFamily="49" charset="0"/>
            </a:endParaRPr>
          </a:p>
        </p:txBody>
      </p:sp>
    </p:spTree>
    <p:extLst>
      <p:ext uri="{BB962C8B-B14F-4D97-AF65-F5344CB8AC3E}">
        <p14:creationId xmlns:p14="http://schemas.microsoft.com/office/powerpoint/2010/main" val="801788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a:t>@BeforeEach </a:t>
            </a:r>
            <a:r>
              <a:rPr lang="en-US" sz="2600" smtClean="0"/>
              <a:t>and </a:t>
            </a:r>
            <a:r>
              <a:rPr lang="en-US" sz="2600"/>
              <a:t>@AfterEach </a:t>
            </a:r>
            <a:r>
              <a:rPr lang="en-US" sz="2600" smtClean="0"/>
              <a:t>annotations</a:t>
            </a:r>
            <a:endParaRPr lang="en-US" sz="2600"/>
          </a:p>
        </p:txBody>
      </p:sp>
      <p:sp>
        <p:nvSpPr>
          <p:cNvPr id="3" name="Content Placeholder 2"/>
          <p:cNvSpPr>
            <a:spLocks noGrp="1"/>
          </p:cNvSpPr>
          <p:nvPr>
            <p:ph idx="1"/>
          </p:nvPr>
        </p:nvSpPr>
        <p:spPr/>
        <p:txBody>
          <a:bodyPr/>
          <a:lstStyle/>
          <a:p>
            <a:r>
              <a:rPr lang="en-GB" sz="2000" b="1" smtClean="0"/>
              <a:t>Console Output:</a:t>
            </a:r>
          </a:p>
          <a:p>
            <a:endParaRPr lang="en-GB" sz="2000" b="1" smtClean="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33</a:t>
            </a:fld>
            <a:endParaRPr lang="en-US"/>
          </a:p>
        </p:txBody>
      </p:sp>
      <p:sp>
        <p:nvSpPr>
          <p:cNvPr id="7" name="Rectangle 6"/>
          <p:cNvSpPr/>
          <p:nvPr/>
        </p:nvSpPr>
        <p:spPr>
          <a:xfrm>
            <a:off x="2212269" y="1475543"/>
            <a:ext cx="4672334" cy="2639184"/>
          </a:xfrm>
          <a:prstGeom prst="rect">
            <a:avLst/>
          </a:prstGeom>
          <a:ln>
            <a:solidFill>
              <a:schemeClr val="bg1">
                <a:lumMod val="85000"/>
              </a:schemeClr>
            </a:solidFill>
            <a:prstDash val="sysDot"/>
          </a:ln>
        </p:spPr>
        <p:txBody>
          <a:bodyPr wrap="square">
            <a:spAutoFit/>
          </a:bodyPr>
          <a:lstStyle/>
          <a:p>
            <a:pPr>
              <a:spcBef>
                <a:spcPts val="600"/>
              </a:spcBef>
            </a:pPr>
            <a:r>
              <a:rPr lang="en-GB" sz="1050">
                <a:solidFill>
                  <a:srgbClr val="000000"/>
                </a:solidFill>
                <a:latin typeface="Consolas" panose="020B0609020204030204" pitchFamily="49" charset="0"/>
              </a:rPr>
              <a:t>BeforeAll init() method called</a:t>
            </a:r>
          </a:p>
          <a:p>
            <a:pPr>
              <a:spcBef>
                <a:spcPts val="600"/>
              </a:spcBef>
            </a:pPr>
            <a:r>
              <a:rPr lang="en-GB" sz="1050">
                <a:solidFill>
                  <a:srgbClr val="000000"/>
                </a:solidFill>
                <a:latin typeface="Consolas" panose="020B0609020204030204" pitchFamily="49" charset="0"/>
              </a:rPr>
              <a:t>BeforeEach initEach() method called</a:t>
            </a:r>
          </a:p>
          <a:p>
            <a:pPr>
              <a:spcBef>
                <a:spcPts val="600"/>
              </a:spcBef>
            </a:pPr>
            <a:r>
              <a:rPr lang="en-GB" sz="1050">
                <a:solidFill>
                  <a:srgbClr val="000000"/>
                </a:solidFill>
                <a:latin typeface="Consolas" panose="020B0609020204030204" pitchFamily="49" charset="0"/>
              </a:rPr>
              <a:t>Running test -&gt; 1</a:t>
            </a:r>
          </a:p>
          <a:p>
            <a:pPr>
              <a:spcBef>
                <a:spcPts val="600"/>
              </a:spcBef>
            </a:pPr>
            <a:r>
              <a:rPr lang="en-GB" sz="1050">
                <a:solidFill>
                  <a:srgbClr val="000000"/>
                </a:solidFill>
                <a:latin typeface="Consolas" panose="020B0609020204030204" pitchFamily="49" charset="0"/>
              </a:rPr>
              <a:t>After Each cleanUpEach() method called</a:t>
            </a:r>
          </a:p>
          <a:p>
            <a:pPr>
              <a:spcBef>
                <a:spcPts val="600"/>
              </a:spcBef>
            </a:pPr>
            <a:r>
              <a:rPr lang="en-GB" sz="1050">
                <a:solidFill>
                  <a:srgbClr val="000000"/>
                </a:solidFill>
                <a:latin typeface="Consolas" panose="020B0609020204030204" pitchFamily="49" charset="0"/>
              </a:rPr>
              <a:t>BeforeEach initEach() method called</a:t>
            </a:r>
          </a:p>
          <a:p>
            <a:pPr>
              <a:spcBef>
                <a:spcPts val="600"/>
              </a:spcBef>
            </a:pPr>
            <a:r>
              <a:rPr lang="en-GB" sz="1050">
                <a:solidFill>
                  <a:srgbClr val="000000"/>
                </a:solidFill>
                <a:latin typeface="Consolas" panose="020B0609020204030204" pitchFamily="49" charset="0"/>
              </a:rPr>
              <a:t>Running test -&gt; 2</a:t>
            </a:r>
          </a:p>
          <a:p>
            <a:pPr>
              <a:spcBef>
                <a:spcPts val="600"/>
              </a:spcBef>
            </a:pPr>
            <a:r>
              <a:rPr lang="en-GB" sz="1050">
                <a:solidFill>
                  <a:srgbClr val="000000"/>
                </a:solidFill>
                <a:latin typeface="Consolas" panose="020B0609020204030204" pitchFamily="49" charset="0"/>
              </a:rPr>
              <a:t>After Each cleanUpEach() method called</a:t>
            </a:r>
          </a:p>
          <a:p>
            <a:pPr>
              <a:spcBef>
                <a:spcPts val="600"/>
              </a:spcBef>
            </a:pPr>
            <a:r>
              <a:rPr lang="en-GB" sz="1050">
                <a:solidFill>
                  <a:srgbClr val="000000"/>
                </a:solidFill>
                <a:latin typeface="Consolas" panose="020B0609020204030204" pitchFamily="49" charset="0"/>
              </a:rPr>
              <a:t>BeforeEach initEach() method called</a:t>
            </a:r>
          </a:p>
          <a:p>
            <a:pPr>
              <a:spcBef>
                <a:spcPts val="600"/>
              </a:spcBef>
            </a:pPr>
            <a:r>
              <a:rPr lang="en-GB" sz="1050">
                <a:solidFill>
                  <a:srgbClr val="000000"/>
                </a:solidFill>
                <a:latin typeface="Consolas" panose="020B0609020204030204" pitchFamily="49" charset="0"/>
              </a:rPr>
              <a:t>Running test -&gt; 3</a:t>
            </a:r>
          </a:p>
          <a:p>
            <a:pPr>
              <a:spcBef>
                <a:spcPts val="600"/>
              </a:spcBef>
            </a:pPr>
            <a:r>
              <a:rPr lang="en-GB" sz="1050">
                <a:solidFill>
                  <a:srgbClr val="000000"/>
                </a:solidFill>
                <a:latin typeface="Consolas" panose="020B0609020204030204" pitchFamily="49" charset="0"/>
              </a:rPr>
              <a:t>After Each cleanUpEach() method </a:t>
            </a:r>
            <a:r>
              <a:rPr lang="en-GB" sz="1050" smtClean="0">
                <a:solidFill>
                  <a:srgbClr val="000000"/>
                </a:solidFill>
                <a:latin typeface="Consolas" panose="020B0609020204030204" pitchFamily="49" charset="0"/>
              </a:rPr>
              <a:t>called</a:t>
            </a:r>
          </a:p>
          <a:p>
            <a:pPr>
              <a:spcBef>
                <a:spcPts val="600"/>
              </a:spcBef>
            </a:pPr>
            <a:r>
              <a:rPr lang="en-GB" sz="1050">
                <a:solidFill>
                  <a:srgbClr val="000000"/>
                </a:solidFill>
                <a:latin typeface="Consolas" panose="020B0609020204030204" pitchFamily="49" charset="0"/>
              </a:rPr>
              <a:t>After All cleanUp() method called</a:t>
            </a:r>
          </a:p>
        </p:txBody>
      </p:sp>
    </p:spTree>
    <p:extLst>
      <p:ext uri="{BB962C8B-B14F-4D97-AF65-F5344CB8AC3E}">
        <p14:creationId xmlns:p14="http://schemas.microsoft.com/office/powerpoint/2010/main" val="175914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@RepeatedTest Annotation</a:t>
            </a:r>
          </a:p>
        </p:txBody>
      </p:sp>
      <p:sp>
        <p:nvSpPr>
          <p:cNvPr id="3" name="Content Placeholder 2"/>
          <p:cNvSpPr>
            <a:spLocks noGrp="1"/>
          </p:cNvSpPr>
          <p:nvPr>
            <p:ph idx="1"/>
          </p:nvPr>
        </p:nvSpPr>
        <p:spPr/>
        <p:txBody>
          <a:bodyPr/>
          <a:lstStyle/>
          <a:p>
            <a:pPr algn="just"/>
            <a:r>
              <a:rPr lang="en-GB" sz="1800"/>
              <a:t>JUnit 5 </a:t>
            </a:r>
            <a:r>
              <a:rPr lang="en-GB" sz="1800" u="sng">
                <a:hlinkClick r:id="rId2"/>
              </a:rPr>
              <a:t>@RepeatedTest</a:t>
            </a:r>
            <a:r>
              <a:rPr lang="en-GB" sz="1800"/>
              <a:t> annotation enable to write </a:t>
            </a:r>
            <a:r>
              <a:rPr lang="en-GB" sz="1800" b="1"/>
              <a:t>repeatable test templates</a:t>
            </a:r>
            <a:r>
              <a:rPr lang="en-GB" sz="1800"/>
              <a:t> which could be run multiple times. </a:t>
            </a:r>
            <a:endParaRPr lang="en-GB" sz="1800" smtClean="0"/>
          </a:p>
          <a:p>
            <a:pPr algn="just"/>
            <a:r>
              <a:rPr lang="en-GB" sz="1800" b="1" smtClean="0"/>
              <a:t>Example</a:t>
            </a:r>
            <a:r>
              <a:rPr lang="en-GB" sz="1800" smtClean="0"/>
              <a:t>:</a:t>
            </a:r>
          </a:p>
          <a:p>
            <a:pPr algn="just"/>
            <a:endParaRPr lang="en-GB" sz="1800"/>
          </a:p>
          <a:p>
            <a:pPr algn="just"/>
            <a:endParaRPr lang="en-GB" sz="1800" smtClean="0"/>
          </a:p>
          <a:p>
            <a:pPr algn="just"/>
            <a:endParaRPr lang="en-GB" sz="1800"/>
          </a:p>
          <a:p>
            <a:pPr algn="just"/>
            <a:endParaRPr lang="en-GB" sz="1100" smtClean="0"/>
          </a:p>
          <a:p>
            <a:pPr algn="just"/>
            <a:r>
              <a:rPr lang="en-GB" sz="1800" b="1" smtClean="0"/>
              <a:t>Result</a:t>
            </a:r>
            <a:r>
              <a:rPr lang="en-GB" sz="1800" smtClean="0"/>
              <a:t>:</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34</a:t>
            </a:fld>
            <a:endParaRPr lang="en-US"/>
          </a:p>
        </p:txBody>
      </p:sp>
      <p:pic>
        <p:nvPicPr>
          <p:cNvPr id="6" name="Picture 5"/>
          <p:cNvPicPr>
            <a:picLocks noChangeAspect="1"/>
          </p:cNvPicPr>
          <p:nvPr/>
        </p:nvPicPr>
        <p:blipFill>
          <a:blip r:embed="rId3"/>
          <a:stretch>
            <a:fillRect/>
          </a:stretch>
        </p:blipFill>
        <p:spPr>
          <a:xfrm>
            <a:off x="2322247" y="4472023"/>
            <a:ext cx="4452377" cy="1589011"/>
          </a:xfrm>
          <a:prstGeom prst="rect">
            <a:avLst/>
          </a:prstGeom>
          <a:ln>
            <a:solidFill>
              <a:schemeClr val="bg1">
                <a:lumMod val="85000"/>
              </a:schemeClr>
            </a:solidFill>
          </a:ln>
        </p:spPr>
      </p:pic>
      <p:sp>
        <p:nvSpPr>
          <p:cNvPr id="7" name="Rectangle 6"/>
          <p:cNvSpPr/>
          <p:nvPr/>
        </p:nvSpPr>
        <p:spPr>
          <a:xfrm>
            <a:off x="543625" y="2259215"/>
            <a:ext cx="8361835" cy="1384995"/>
          </a:xfrm>
          <a:prstGeom prst="rect">
            <a:avLst/>
          </a:prstGeom>
          <a:ln>
            <a:solidFill>
              <a:schemeClr val="bg1">
                <a:lumMod val="85000"/>
              </a:schemeClr>
            </a:solidFill>
            <a:prstDash val="sysDot"/>
          </a:ln>
        </p:spPr>
        <p:txBody>
          <a:bodyPr wrap="square">
            <a:spAutoFit/>
          </a:bodyPr>
          <a:lstStyle/>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@RepeatedTest</a:t>
            </a:r>
            <a:r>
              <a:rPr lang="en-US" sz="1400">
                <a:solidFill>
                  <a:srgbClr val="000000"/>
                </a:solidFill>
                <a:latin typeface="Consolas" panose="020B0609020204030204" pitchFamily="49" charset="0"/>
              </a:rPr>
              <a:t>(3)</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addNumber(TestInfo </a:t>
            </a:r>
            <a:r>
              <a:rPr lang="en-US" sz="1400" b="1">
                <a:solidFill>
                  <a:srgbClr val="6A3E3E"/>
                </a:solidFill>
                <a:latin typeface="Consolas" panose="020B0609020204030204" pitchFamily="49" charset="0"/>
              </a:rPr>
              <a:t>testInfo</a:t>
            </a:r>
            <a:r>
              <a:rPr lang="en-US" sz="1400" b="1">
                <a:solidFill>
                  <a:srgbClr val="000000"/>
                </a:solidFill>
                <a:latin typeface="Consolas" panose="020B0609020204030204" pitchFamily="49" charset="0"/>
              </a:rPr>
              <a:t>, RepetitionInfo </a:t>
            </a:r>
            <a:r>
              <a:rPr lang="en-US" sz="1400" b="1">
                <a:solidFill>
                  <a:srgbClr val="6A3E3E"/>
                </a:solidFill>
                <a:latin typeface="Consolas" panose="020B0609020204030204" pitchFamily="49" charset="0"/>
              </a:rPr>
              <a:t>repetitionInfo</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p>
          <a:p>
            <a:r>
              <a:rPr lang="en-US" sz="1400">
                <a:solidFill>
                  <a:srgbClr val="000000"/>
                </a:solidFill>
                <a:latin typeface="Consolas" panose="020B0609020204030204" pitchFamily="49" charset="0"/>
              </a:rPr>
              <a:t>        .println(</a:t>
            </a:r>
            <a:r>
              <a:rPr lang="en-US" sz="1400">
                <a:solidFill>
                  <a:srgbClr val="2A00FF"/>
                </a:solidFill>
                <a:latin typeface="Consolas" panose="020B0609020204030204" pitchFamily="49" charset="0"/>
              </a:rPr>
              <a:t>"Running test -&gt; "</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repetitionInfo</a:t>
            </a:r>
            <a:r>
              <a:rPr lang="en-US" sz="1400">
                <a:solidFill>
                  <a:srgbClr val="000000"/>
                </a:solidFill>
                <a:latin typeface="Consolas" panose="020B0609020204030204" pitchFamily="49" charset="0"/>
              </a:rPr>
              <a:t>.getCurrentRepetition());</a:t>
            </a:r>
          </a:p>
          <a:p>
            <a:r>
              <a:rPr lang="en-GB" sz="1400">
                <a:solidFill>
                  <a:srgbClr val="000000"/>
                </a:solidFill>
                <a:latin typeface="Consolas" panose="020B0609020204030204" pitchFamily="49" charset="0"/>
              </a:rPr>
              <a:t>    Assertions.</a:t>
            </a:r>
            <a:r>
              <a:rPr lang="en-GB" sz="1400" i="1">
                <a:solidFill>
                  <a:srgbClr val="000000"/>
                </a:solidFill>
                <a:latin typeface="Consolas" panose="020B0609020204030204" pitchFamily="49" charset="0"/>
              </a:rPr>
              <a:t>assertEquals(2, Calculator.add(1, 1), </a:t>
            </a:r>
            <a:r>
              <a:rPr lang="en-GB" sz="1400" i="1">
                <a:solidFill>
                  <a:srgbClr val="2A00FF"/>
                </a:solidFill>
                <a:latin typeface="Consolas" panose="020B0609020204030204" pitchFamily="49" charset="0"/>
              </a:rPr>
              <a:t>"1 + 1 should equal 2"</a:t>
            </a:r>
            <a:r>
              <a:rPr lang="en-GB" sz="1400" i="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endParaRPr lang="en-US" sz="1400"/>
          </a:p>
        </p:txBody>
      </p:sp>
    </p:spTree>
    <p:extLst>
      <p:ext uri="{BB962C8B-B14F-4D97-AF65-F5344CB8AC3E}">
        <p14:creationId xmlns:p14="http://schemas.microsoft.com/office/powerpoint/2010/main" val="266553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chemeClr val="accent6">
                    <a:lumMod val="75000"/>
                  </a:schemeClr>
                </a:solidFill>
              </a:rPr>
              <a:t>Junit 5 </a:t>
            </a:r>
            <a:r>
              <a:rPr lang="en-US">
                <a:solidFill>
                  <a:schemeClr val="accent6">
                    <a:lumMod val="75000"/>
                  </a:schemeClr>
                </a:solidFill>
              </a:rPr>
              <a:t>Test Suite</a:t>
            </a:r>
          </a:p>
        </p:txBody>
      </p:sp>
      <p:sp>
        <p:nvSpPr>
          <p:cNvPr id="7" name="Text Placeholder 6"/>
          <p:cNvSpPr>
            <a:spLocks noGrp="1"/>
          </p:cNvSpPr>
          <p:nvPr>
            <p:ph type="body" idx="1"/>
          </p:nvPr>
        </p:nvSpPr>
        <p:spPr/>
        <p:txBody>
          <a:bodyPr/>
          <a:lstStyle/>
          <a:p>
            <a:r>
              <a:rPr lang="en-US" smtClean="0"/>
              <a:t>Section 5</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35</a:t>
            </a:fld>
            <a:endParaRPr lang="en-US"/>
          </a:p>
        </p:txBody>
      </p:sp>
    </p:spTree>
    <p:extLst>
      <p:ext uri="{BB962C8B-B14F-4D97-AF65-F5344CB8AC3E}">
        <p14:creationId xmlns:p14="http://schemas.microsoft.com/office/powerpoint/2010/main" val="2995254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Test Suite Overview</a:t>
            </a:r>
            <a:endParaRPr lang="en-US"/>
          </a:p>
        </p:txBody>
      </p:sp>
      <p:sp>
        <p:nvSpPr>
          <p:cNvPr id="7" name="Content Placeholder 6"/>
          <p:cNvSpPr>
            <a:spLocks noGrp="1"/>
          </p:cNvSpPr>
          <p:nvPr>
            <p:ph idx="1"/>
          </p:nvPr>
        </p:nvSpPr>
        <p:spPr/>
        <p:txBody>
          <a:bodyPr/>
          <a:lstStyle/>
          <a:p>
            <a:pPr algn="just"/>
            <a:r>
              <a:rPr lang="en-GB" sz="1800"/>
              <a:t>Using </a:t>
            </a:r>
            <a:r>
              <a:rPr lang="en-GB" sz="1800" b="1"/>
              <a:t>JUnit 5 test suites</a:t>
            </a:r>
            <a:r>
              <a:rPr lang="en-GB" sz="1800"/>
              <a:t>, you can run tests spread into multiple test classes and different packages. </a:t>
            </a:r>
            <a:endParaRPr lang="en-GB" sz="1800" smtClean="0"/>
          </a:p>
          <a:p>
            <a:pPr algn="just"/>
            <a:r>
              <a:rPr lang="en-GB" sz="1800" smtClean="0"/>
              <a:t>JUnit </a:t>
            </a:r>
            <a:r>
              <a:rPr lang="en-GB" sz="1800"/>
              <a:t>5 provides two annotations: </a:t>
            </a:r>
            <a:r>
              <a:rPr lang="en-GB" sz="1800">
                <a:hlinkClick r:id="rId3"/>
              </a:rPr>
              <a:t>@SelectPackages</a:t>
            </a:r>
            <a:r>
              <a:rPr lang="en-GB" sz="1800"/>
              <a:t> and </a:t>
            </a:r>
            <a:r>
              <a:rPr lang="en-GB" sz="1800">
                <a:hlinkClick r:id="rId4"/>
              </a:rPr>
              <a:t>@SelectClasses</a:t>
            </a:r>
            <a:r>
              <a:rPr lang="en-GB" sz="1800"/>
              <a:t> to create test suites. Additionally, you can use other annotations for filtering test packages, classes or even test methods</a:t>
            </a:r>
            <a:r>
              <a:rPr lang="en-GB" sz="1800" smtClean="0"/>
              <a:t>.</a:t>
            </a:r>
          </a:p>
          <a:p>
            <a:pPr lvl="1" algn="just"/>
            <a:r>
              <a:rPr lang="en-GB" sz="1400" b="1"/>
              <a:t>@SelectClasses</a:t>
            </a:r>
            <a:r>
              <a:rPr lang="en-GB" sz="1400"/>
              <a:t> specifies the classes to select when running a test suite </a:t>
            </a:r>
          </a:p>
          <a:p>
            <a:pPr lvl="1" algn="just"/>
            <a:r>
              <a:rPr lang="en-GB" sz="1400" b="1" smtClean="0"/>
              <a:t>@SelectPackages </a:t>
            </a:r>
            <a:r>
              <a:rPr lang="en-GB" sz="1400"/>
              <a:t>specifies the names of packages to select when running a test </a:t>
            </a:r>
            <a:r>
              <a:rPr lang="en-GB" sz="1400" smtClean="0"/>
              <a:t>suite</a:t>
            </a:r>
          </a:p>
          <a:p>
            <a:pPr algn="just"/>
            <a:r>
              <a:rPr lang="en-GB" sz="1800"/>
              <a:t>As we learn that @SelectPackages causes all it’s </a:t>
            </a:r>
            <a:r>
              <a:rPr lang="en-GB" sz="1800" u="sng"/>
              <a:t>sub-packages</a:t>
            </a:r>
            <a:r>
              <a:rPr lang="en-GB" sz="1800"/>
              <a:t> as well to be scanned for test classes. </a:t>
            </a:r>
            <a:endParaRPr lang="en-GB" sz="1800" smtClean="0"/>
          </a:p>
          <a:p>
            <a:pPr algn="just"/>
            <a:r>
              <a:rPr lang="en-GB" sz="1800" smtClean="0"/>
              <a:t>If </a:t>
            </a:r>
            <a:r>
              <a:rPr lang="en-GB" sz="1800"/>
              <a:t>you want to exclude any specific sub-package, or include any package then you may use </a:t>
            </a:r>
            <a:r>
              <a:rPr lang="en-GB" sz="1800">
                <a:hlinkClick r:id="rId5"/>
              </a:rPr>
              <a:t>@IncludePackages</a:t>
            </a:r>
            <a:r>
              <a:rPr lang="en-GB" sz="1800"/>
              <a:t> and </a:t>
            </a:r>
            <a:r>
              <a:rPr lang="en-GB" sz="1800">
                <a:hlinkClick r:id="rId6"/>
              </a:rPr>
              <a:t>@ExcludePackages</a:t>
            </a:r>
            <a:r>
              <a:rPr lang="en-GB" sz="1800"/>
              <a:t> annotations.</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36</a:t>
            </a:fld>
            <a:endParaRPr lang="en-US"/>
          </a:p>
        </p:txBody>
      </p:sp>
    </p:spTree>
    <p:extLst>
      <p:ext uri="{BB962C8B-B14F-4D97-AF65-F5344CB8AC3E}">
        <p14:creationId xmlns:p14="http://schemas.microsoft.com/office/powerpoint/2010/main" val="2829441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Suite </a:t>
            </a:r>
            <a:r>
              <a:rPr lang="en-US" smtClean="0"/>
              <a:t>Example</a:t>
            </a:r>
            <a:endParaRPr lang="en-US"/>
          </a:p>
        </p:txBody>
      </p:sp>
      <p:sp>
        <p:nvSpPr>
          <p:cNvPr id="3" name="Content Placeholder 2"/>
          <p:cNvSpPr>
            <a:spLocks noGrp="1"/>
          </p:cNvSpPr>
          <p:nvPr>
            <p:ph idx="1"/>
          </p:nvPr>
        </p:nvSpPr>
        <p:spPr/>
        <p:txBody>
          <a:bodyPr/>
          <a:lstStyle/>
          <a:p>
            <a:r>
              <a:rPr lang="en-GB" b="1" smtClean="0"/>
              <a:t>Project Structure:</a:t>
            </a:r>
            <a:endParaRPr lang="en-US"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37</a:t>
            </a:fld>
            <a:endParaRPr lang="en-US"/>
          </a:p>
        </p:txBody>
      </p:sp>
      <p:sp>
        <p:nvSpPr>
          <p:cNvPr id="6" name="Rectangle 5"/>
          <p:cNvSpPr/>
          <p:nvPr/>
        </p:nvSpPr>
        <p:spPr>
          <a:xfrm>
            <a:off x="2990437" y="2984396"/>
            <a:ext cx="6054723" cy="2462213"/>
          </a:xfrm>
          <a:prstGeom prst="rect">
            <a:avLst/>
          </a:prstGeom>
          <a:ln>
            <a:solidFill>
              <a:schemeClr val="bg1">
                <a:lumMod val="85000"/>
              </a:schemeClr>
            </a:solidFill>
          </a:ln>
        </p:spPr>
        <p:txBody>
          <a:bodyPr wrap="square">
            <a:spAutoFit/>
          </a:bodyPr>
          <a:lstStyle/>
          <a:p>
            <a:r>
              <a:rPr lang="en-US" sz="1400" b="1">
                <a:solidFill>
                  <a:srgbClr val="7F0055"/>
                </a:solidFill>
                <a:latin typeface="Consolas" panose="020B0609020204030204" pitchFamily="49" charset="0"/>
              </a:rPr>
              <a:t>package</a:t>
            </a:r>
            <a:r>
              <a:rPr lang="en-US" sz="1400" b="1">
                <a:solidFill>
                  <a:srgbClr val="000000"/>
                </a:solidFill>
                <a:latin typeface="Consolas" panose="020B0609020204030204" pitchFamily="49" charset="0"/>
              </a:rPr>
              <a:t> fa.training.tests;</a:t>
            </a:r>
          </a:p>
          <a:p>
            <a:endParaRPr lang="en-US" sz="1400">
              <a:latin typeface="Consolas" panose="020B0609020204030204" pitchFamily="49" charset="0"/>
            </a:endParaRPr>
          </a:p>
          <a:p>
            <a:r>
              <a:rPr lang="en-US" sz="1400" b="1">
                <a:solidFill>
                  <a:srgbClr val="7F0055"/>
                </a:solidFill>
                <a:latin typeface="Consolas" panose="020B0609020204030204" pitchFamily="49" charset="0"/>
              </a:rPr>
              <a:t>import</a:t>
            </a:r>
            <a:r>
              <a:rPr lang="en-US" sz="1400" b="1">
                <a:solidFill>
                  <a:srgbClr val="000000"/>
                </a:solidFill>
                <a:latin typeface="Consolas" panose="020B0609020204030204" pitchFamily="49" charset="0"/>
              </a:rPr>
              <a:t> org.junit.platform.runner.JUnitPlatform;</a:t>
            </a:r>
          </a:p>
          <a:p>
            <a:r>
              <a:rPr lang="en-US" sz="1400" b="1">
                <a:solidFill>
                  <a:srgbClr val="7F0055"/>
                </a:solidFill>
                <a:latin typeface="Consolas" panose="020B0609020204030204" pitchFamily="49" charset="0"/>
              </a:rPr>
              <a:t>import</a:t>
            </a:r>
            <a:r>
              <a:rPr lang="en-US" sz="1400" b="1">
                <a:solidFill>
                  <a:srgbClr val="000000"/>
                </a:solidFill>
                <a:latin typeface="Consolas" panose="020B0609020204030204" pitchFamily="49" charset="0"/>
              </a:rPr>
              <a:t> org.junit.platform.suite.api.SelectPackages;</a:t>
            </a:r>
          </a:p>
          <a:p>
            <a:r>
              <a:rPr lang="en-US" sz="1400" b="1">
                <a:solidFill>
                  <a:srgbClr val="7F0055"/>
                </a:solidFill>
                <a:latin typeface="Consolas" panose="020B0609020204030204" pitchFamily="49" charset="0"/>
              </a:rPr>
              <a:t>import</a:t>
            </a:r>
            <a:r>
              <a:rPr lang="en-US" sz="1400" b="1">
                <a:solidFill>
                  <a:srgbClr val="000000"/>
                </a:solidFill>
                <a:latin typeface="Consolas" panose="020B0609020204030204" pitchFamily="49" charset="0"/>
              </a:rPr>
              <a:t> org.junit.runner.RunWith;</a:t>
            </a:r>
          </a:p>
          <a:p>
            <a:endParaRPr lang="en-US" sz="1400">
              <a:latin typeface="Consolas" panose="020B0609020204030204" pitchFamily="49" charset="0"/>
            </a:endParaRPr>
          </a:p>
          <a:p>
            <a:r>
              <a:rPr lang="en-US" sz="1400">
                <a:solidFill>
                  <a:srgbClr val="646464"/>
                </a:solidFill>
                <a:latin typeface="Consolas" panose="020B0609020204030204" pitchFamily="49" charset="0"/>
              </a:rPr>
              <a:t>@RunWith</a:t>
            </a:r>
            <a:r>
              <a:rPr lang="en-US" sz="1400">
                <a:solidFill>
                  <a:srgbClr val="000000"/>
                </a:solidFill>
                <a:latin typeface="Consolas" panose="020B0609020204030204" pitchFamily="49" charset="0"/>
              </a:rPr>
              <a:t>(JUnitPlatform.</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a:t>
            </a:r>
          </a:p>
          <a:p>
            <a:r>
              <a:rPr lang="en-US" sz="1400">
                <a:solidFill>
                  <a:srgbClr val="646464"/>
                </a:solidFill>
                <a:latin typeface="Consolas" panose="020B0609020204030204" pitchFamily="49" charset="0"/>
              </a:rPr>
              <a:t>@SelectPackages</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"fa.training.jpe"</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"fa.training.utils"</a:t>
            </a:r>
            <a:r>
              <a:rPr lang="en-US" sz="1400">
                <a:solidFill>
                  <a:srgbClr val="000000"/>
                </a:solidFill>
                <a:latin typeface="Consolas" panose="020B0609020204030204" pitchFamily="49" charset="0"/>
              </a:rPr>
              <a:t> })</a:t>
            </a:r>
          </a:p>
          <a:p>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JUnit5TestSuiteExample {</a:t>
            </a:r>
          </a:p>
          <a:p>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pic>
        <p:nvPicPr>
          <p:cNvPr id="7" name="Picture 6"/>
          <p:cNvPicPr>
            <a:picLocks noChangeAspect="1"/>
          </p:cNvPicPr>
          <p:nvPr/>
        </p:nvPicPr>
        <p:blipFill>
          <a:blip r:embed="rId3"/>
          <a:stretch>
            <a:fillRect/>
          </a:stretch>
        </p:blipFill>
        <p:spPr>
          <a:xfrm>
            <a:off x="533400" y="1443831"/>
            <a:ext cx="2431638" cy="3995738"/>
          </a:xfrm>
          <a:prstGeom prst="rect">
            <a:avLst/>
          </a:prstGeom>
          <a:ln>
            <a:solidFill>
              <a:schemeClr val="bg1">
                <a:lumMod val="85000"/>
              </a:schemeClr>
            </a:solidFill>
          </a:ln>
        </p:spPr>
      </p:pic>
    </p:spTree>
    <p:extLst>
      <p:ext uri="{BB962C8B-B14F-4D97-AF65-F5344CB8AC3E}">
        <p14:creationId xmlns:p14="http://schemas.microsoft.com/office/powerpoint/2010/main" val="51763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pic>
        <p:nvPicPr>
          <p:cNvPr id="6" name="Picture 5"/>
          <p:cNvPicPr>
            <a:picLocks noChangeAspect="1"/>
          </p:cNvPicPr>
          <p:nvPr/>
        </p:nvPicPr>
        <p:blipFill>
          <a:blip r:embed="rId2"/>
          <a:stretch>
            <a:fillRect/>
          </a:stretch>
        </p:blipFill>
        <p:spPr>
          <a:xfrm>
            <a:off x="967036" y="1508125"/>
            <a:ext cx="7162800" cy="4848225"/>
          </a:xfrm>
          <a:prstGeom prst="rect">
            <a:avLst/>
          </a:prstGeom>
        </p:spPr>
      </p:pic>
    </p:spTree>
    <p:extLst>
      <p:ext uri="{BB962C8B-B14F-4D97-AF65-F5344CB8AC3E}">
        <p14:creationId xmlns:p14="http://schemas.microsoft.com/office/powerpoint/2010/main" val="3978574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Test Result</a:t>
            </a:r>
          </a:p>
        </p:txBody>
      </p:sp>
      <p:sp>
        <p:nvSpPr>
          <p:cNvPr id="2" name="Content Placeholder 1"/>
          <p:cNvSpPr>
            <a:spLocks noGrp="1"/>
          </p:cNvSpPr>
          <p:nvPr>
            <p:ph idx="1"/>
          </p:nvPr>
        </p:nvSpPr>
        <p:spPr>
          <a:prstGeom prst="rect">
            <a:avLst/>
          </a:prstGeom>
        </p:spPr>
        <p:txBody>
          <a:bodyPr/>
          <a:lstStyle/>
          <a:p>
            <a:pPr algn="just">
              <a:buFont typeface="Arial" charset="0"/>
              <a:buChar char="•"/>
              <a:defRPr/>
            </a:pPr>
            <a:r>
              <a:rPr lang="en-US" sz="2800"/>
              <a:t>A test method in a test case can have one of three results:</a:t>
            </a:r>
          </a:p>
          <a:p>
            <a:pPr lvl="1" algn="just">
              <a:defRPr/>
            </a:pPr>
            <a:r>
              <a:rPr lang="en-US" sz="2400">
                <a:solidFill>
                  <a:srgbClr val="3333CC"/>
                </a:solidFill>
              </a:rPr>
              <a:t>Pass</a:t>
            </a:r>
            <a:r>
              <a:rPr lang="en-US" sz="2400"/>
              <a:t> – all assertions matched expected values</a:t>
            </a:r>
          </a:p>
          <a:p>
            <a:pPr lvl="1" algn="just">
              <a:defRPr/>
            </a:pPr>
            <a:r>
              <a:rPr lang="en-US" sz="2400">
                <a:solidFill>
                  <a:srgbClr val="3333CC"/>
                </a:solidFill>
              </a:rPr>
              <a:t>Failed</a:t>
            </a:r>
            <a:r>
              <a:rPr lang="en-US" sz="2400"/>
              <a:t> – an assertion did not match expected value</a:t>
            </a:r>
          </a:p>
          <a:p>
            <a:pPr lvl="1" algn="just">
              <a:defRPr/>
            </a:pPr>
            <a:r>
              <a:rPr lang="en-US" sz="2400">
                <a:solidFill>
                  <a:srgbClr val="3333CC"/>
                </a:solidFill>
              </a:rPr>
              <a:t>Error</a:t>
            </a:r>
            <a:r>
              <a:rPr lang="en-US" sz="2400"/>
              <a:t> – an unexpected exception was thrown during execution of test </a:t>
            </a:r>
            <a:r>
              <a:rPr lang="en-US" sz="2400" smtClean="0"/>
              <a:t>method</a:t>
            </a:r>
            <a:endParaRPr lang="en-US"/>
          </a:p>
        </p:txBody>
      </p:sp>
      <p:sp>
        <p:nvSpPr>
          <p:cNvPr id="3584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E3365E4-8F90-46B4-9194-CFF6661DD985}" type="slidenum">
              <a:rPr lang="vi-VN" altLang="en-US" sz="1200">
                <a:solidFill>
                  <a:srgbClr val="898989"/>
                </a:solidFill>
              </a:rPr>
              <a:pPr>
                <a:spcBef>
                  <a:spcPct val="0"/>
                </a:spcBef>
                <a:buFontTx/>
                <a:buNone/>
              </a:pPr>
              <a:t>39</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426675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Unit testing</a:t>
            </a:r>
          </a:p>
        </p:txBody>
      </p:sp>
      <p:sp>
        <p:nvSpPr>
          <p:cNvPr id="7" name="Content Placeholder 6"/>
          <p:cNvSpPr>
            <a:spLocks noGrp="1"/>
          </p:cNvSpPr>
          <p:nvPr>
            <p:ph idx="1"/>
          </p:nvPr>
        </p:nvSpPr>
        <p:spPr/>
        <p:txBody>
          <a:bodyPr/>
          <a:lstStyle/>
          <a:p>
            <a:pPr algn="just">
              <a:spcBef>
                <a:spcPts val="600"/>
              </a:spcBef>
              <a:spcAft>
                <a:spcPts val="600"/>
              </a:spcAft>
            </a:pPr>
            <a:r>
              <a:rPr lang="en-GB" sz="2000"/>
              <a:t>In </a:t>
            </a:r>
            <a:r>
              <a:rPr lang="en-GB" sz="2000" i="1"/>
              <a:t>computer programming</a:t>
            </a:r>
            <a:r>
              <a:rPr lang="en-GB" sz="2000"/>
              <a:t>, </a:t>
            </a:r>
            <a:r>
              <a:rPr lang="en-GB" sz="2000" b="1"/>
              <a:t>unit testing </a:t>
            </a:r>
            <a:r>
              <a:rPr lang="en-GB" sz="2000"/>
              <a:t>is a software testing method by which </a:t>
            </a:r>
            <a:r>
              <a:rPr lang="en-GB" sz="2000" b="1"/>
              <a:t>individual units </a:t>
            </a:r>
            <a:r>
              <a:rPr lang="en-GB" sz="2000"/>
              <a:t>of source code, sets of one or more computer program modules together with associated control data, usage procedures, and operating procedures, are tested to determine whether they are fit for use</a:t>
            </a:r>
            <a:r>
              <a:rPr lang="en-GB" sz="2000" smtClean="0"/>
              <a:t>.</a:t>
            </a:r>
          </a:p>
          <a:p>
            <a:pPr marL="0" indent="0" algn="r">
              <a:spcBef>
                <a:spcPts val="600"/>
              </a:spcBef>
              <a:spcAft>
                <a:spcPts val="600"/>
              </a:spcAft>
              <a:buNone/>
            </a:pPr>
            <a:r>
              <a:rPr lang="en-GB" sz="2000"/>
              <a:t>(</a:t>
            </a:r>
            <a:r>
              <a:rPr lang="en-GB" sz="2000" i="1"/>
              <a:t>by wikipedia</a:t>
            </a:r>
            <a:r>
              <a:rPr lang="en-GB" sz="2000" smtClean="0"/>
              <a:t>)</a:t>
            </a:r>
          </a:p>
          <a:p>
            <a:pPr algn="just">
              <a:spcBef>
                <a:spcPts val="600"/>
              </a:spcBef>
              <a:spcAft>
                <a:spcPts val="600"/>
              </a:spcAft>
            </a:pPr>
            <a:r>
              <a:rPr lang="en-GB" sz="2000" b="1"/>
              <a:t>Unit testing</a:t>
            </a:r>
            <a:r>
              <a:rPr lang="en-GB" sz="2000"/>
              <a:t>, a testing technique using which </a:t>
            </a:r>
            <a:r>
              <a:rPr lang="en-GB" sz="2000" b="1"/>
              <a:t>individual modules </a:t>
            </a:r>
            <a:r>
              <a:rPr lang="en-GB" sz="2000"/>
              <a:t>are tested to determine if there are any issues by the developer himself. It is concerned with functional correctness of the standalone </a:t>
            </a:r>
            <a:r>
              <a:rPr lang="en-GB" sz="2000" smtClean="0"/>
              <a:t>modules.</a:t>
            </a:r>
          </a:p>
          <a:p>
            <a:pPr lvl="1" algn="just">
              <a:spcBef>
                <a:spcPts val="600"/>
              </a:spcBef>
              <a:spcAft>
                <a:spcPts val="600"/>
              </a:spcAft>
            </a:pPr>
            <a:r>
              <a:rPr lang="en-GB" sz="1600" smtClean="0"/>
              <a:t>The </a:t>
            </a:r>
            <a:r>
              <a:rPr lang="en-GB" sz="1600"/>
              <a:t>main aim is to isolate each unit of the system to </a:t>
            </a:r>
            <a:r>
              <a:rPr lang="en-GB" sz="1600" i="1"/>
              <a:t>identify</a:t>
            </a:r>
            <a:r>
              <a:rPr lang="en-GB" sz="1600"/>
              <a:t>, </a:t>
            </a:r>
            <a:r>
              <a:rPr lang="en-GB" sz="1600" i="1" smtClean="0"/>
              <a:t>analyze</a:t>
            </a:r>
            <a:r>
              <a:rPr lang="en-GB" sz="1600" smtClean="0"/>
              <a:t> and </a:t>
            </a:r>
            <a:r>
              <a:rPr lang="en-GB" sz="1600"/>
              <a:t>fix the </a:t>
            </a:r>
            <a:r>
              <a:rPr lang="en-GB" sz="1600" i="1"/>
              <a:t>defects</a:t>
            </a:r>
            <a:r>
              <a:rPr lang="en-GB" sz="1600" smtClean="0"/>
              <a:t>.</a:t>
            </a:r>
          </a:p>
          <a:p>
            <a:pPr marL="0" indent="0" algn="r">
              <a:spcBef>
                <a:spcPts val="600"/>
              </a:spcBef>
              <a:spcAft>
                <a:spcPts val="600"/>
              </a:spcAft>
              <a:buNone/>
            </a:pPr>
            <a:r>
              <a:rPr lang="en-GB" sz="2000" i="1"/>
              <a:t>(by tutorialspoint)</a:t>
            </a:r>
            <a:endParaRPr lang="en-US" sz="2000" i="1"/>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3891375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JUnit Exception Test</a:t>
            </a:r>
          </a:p>
        </p:txBody>
      </p:sp>
      <p:sp>
        <p:nvSpPr>
          <p:cNvPr id="7" name="Content Placeholder 6"/>
          <p:cNvSpPr>
            <a:spLocks noGrp="1"/>
          </p:cNvSpPr>
          <p:nvPr>
            <p:ph idx="1"/>
          </p:nvPr>
        </p:nvSpPr>
        <p:spPr/>
        <p:txBody>
          <a:bodyPr/>
          <a:lstStyle/>
          <a:p>
            <a:pPr algn="just">
              <a:spcBef>
                <a:spcPts val="600"/>
              </a:spcBef>
              <a:spcAft>
                <a:spcPts val="600"/>
              </a:spcAft>
            </a:pPr>
            <a:r>
              <a:rPr lang="en-US" sz="2400"/>
              <a:t>JUnit provides the facility to trace the exception and also to check whether the code is throwing expected exception or not</a:t>
            </a:r>
            <a:r>
              <a:rPr lang="en-US" sz="2400" smtClean="0"/>
              <a:t>.</a:t>
            </a:r>
            <a:endParaRPr lang="en-US" sz="2400"/>
          </a:p>
          <a:p>
            <a:pPr algn="just">
              <a:spcBef>
                <a:spcPts val="600"/>
              </a:spcBef>
              <a:spcAft>
                <a:spcPts val="600"/>
              </a:spcAft>
            </a:pPr>
            <a:r>
              <a:rPr lang="en-US" sz="2400"/>
              <a:t>Junit4 provides an easy and readable way for exception testing, you can </a:t>
            </a:r>
            <a:r>
              <a:rPr lang="en-US" sz="2400" smtClean="0"/>
              <a:t>use:</a:t>
            </a:r>
          </a:p>
          <a:p>
            <a:pPr lvl="1">
              <a:spcBef>
                <a:spcPts val="600"/>
              </a:spcBef>
              <a:spcAft>
                <a:spcPts val="600"/>
              </a:spcAft>
            </a:pPr>
            <a:r>
              <a:rPr lang="en-US"/>
              <a:t>Optional parameter (</a:t>
            </a:r>
            <a:r>
              <a:rPr lang="en-US" b="1"/>
              <a:t>expected</a:t>
            </a:r>
            <a:r>
              <a:rPr lang="en-US"/>
              <a:t>) of @test annotation and</a:t>
            </a:r>
          </a:p>
          <a:p>
            <a:pPr lvl="1">
              <a:spcBef>
                <a:spcPts val="600"/>
              </a:spcBef>
              <a:spcAft>
                <a:spcPts val="600"/>
              </a:spcAft>
            </a:pPr>
            <a:r>
              <a:rPr lang="en-US"/>
              <a:t>To trace the information ,"fail()" can be </a:t>
            </a:r>
            <a:r>
              <a:rPr lang="en-US" smtClean="0"/>
              <a:t>used</a:t>
            </a:r>
            <a:r>
              <a:rPr lang="en-US" sz="2000" smtClean="0"/>
              <a:t>.</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Tree>
    <p:extLst>
      <p:ext uri="{BB962C8B-B14F-4D97-AF65-F5344CB8AC3E}">
        <p14:creationId xmlns:p14="http://schemas.microsoft.com/office/powerpoint/2010/main" val="770787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 time</a:t>
            </a:r>
            <a:endParaRPr lang="en-US"/>
          </a:p>
        </p:txBody>
      </p:sp>
      <p:sp>
        <p:nvSpPr>
          <p:cNvPr id="3" name="Content Placeholder 2"/>
          <p:cNvSpPr>
            <a:spLocks noGrp="1"/>
          </p:cNvSpPr>
          <p:nvPr>
            <p:ph idx="1"/>
          </p:nvPr>
        </p:nvSpPr>
        <p:spPr/>
        <p:txBody>
          <a:bodyPr/>
          <a:lstStyle/>
          <a:p>
            <a:pPr algn="just"/>
            <a:r>
              <a:rPr lang="en-US" smtClean="0"/>
              <a:t>Let’s </a:t>
            </a:r>
            <a:r>
              <a:rPr lang="en-US"/>
              <a:t>create unit test class on DAO layer of below screen:</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pic>
        <p:nvPicPr>
          <p:cNvPr id="6" name="Picture 5" descr="Screen Cli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28" y="1656216"/>
            <a:ext cx="7285015" cy="36814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236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ln algn="ctr">
            <a:miter lim="800000"/>
            <a:headEnd/>
            <a:tailEnd/>
          </a:ln>
        </p:spPr>
        <p:txBody>
          <a:bodyPr anchor="t"/>
          <a:lstStyle/>
          <a:p>
            <a:pPr eaLnBrk="1" hangingPunct="1">
              <a:defRPr/>
            </a:pPr>
            <a:r>
              <a:rPr lang="en-US" smtClean="0"/>
              <a:t>Resources &amp; References</a:t>
            </a:r>
          </a:p>
        </p:txBody>
      </p:sp>
      <p:sp>
        <p:nvSpPr>
          <p:cNvPr id="46083" name="Rectangle 3"/>
          <p:cNvSpPr>
            <a:spLocks noGrp="1" noChangeArrowheads="1"/>
          </p:cNvSpPr>
          <p:nvPr>
            <p:ph idx="1"/>
          </p:nvPr>
        </p:nvSpPr>
        <p:spPr/>
        <p:txBody>
          <a:bodyPr/>
          <a:lstStyle/>
          <a:p>
            <a:pPr algn="just"/>
            <a:r>
              <a:rPr lang="en-US" altLang="en-US" smtClean="0"/>
              <a:t>Resources</a:t>
            </a:r>
          </a:p>
          <a:p>
            <a:pPr lvl="1" algn="just"/>
            <a:r>
              <a:rPr lang="vi-VN" altLang="en-US" smtClean="0">
                <a:hlinkClick r:id="rId2"/>
              </a:rPr>
              <a:t>www.junit.org/</a:t>
            </a:r>
            <a:endParaRPr lang="vi-VN" altLang="en-US" smtClean="0"/>
          </a:p>
          <a:p>
            <a:pPr lvl="1" algn="just"/>
            <a:r>
              <a:rPr lang="vi-VN" altLang="en-US" smtClean="0">
                <a:hlinkClick r:id="rId3"/>
              </a:rPr>
              <a:t>http://junit.sourceforge.net</a:t>
            </a:r>
            <a:endParaRPr lang="vi-VN" altLang="en-US" smtClean="0"/>
          </a:p>
          <a:p>
            <a:pPr algn="just"/>
            <a:r>
              <a:rPr lang="en-US" altLang="en-US" smtClean="0"/>
              <a:t>Recommended readings</a:t>
            </a:r>
          </a:p>
          <a:p>
            <a:pPr lvl="1" algn="just"/>
            <a:r>
              <a:rPr lang="vi-VN" altLang="en-US" smtClean="0"/>
              <a:t>Manning – Junit in Action</a:t>
            </a:r>
            <a:endParaRPr lang="en-US" altLang="en-US" smtClean="0"/>
          </a:p>
          <a:p>
            <a:pPr lvl="1" algn="just"/>
            <a:r>
              <a:rPr lang="en-US" altLang="en-US" smtClean="0"/>
              <a:t>Test Driven Development: By Example. Boston: Addison-Wesley, 2003</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42</a:t>
            </a:fld>
            <a:endParaRPr lang="en-US"/>
          </a:p>
        </p:txBody>
      </p:sp>
    </p:spTree>
    <p:extLst>
      <p:ext uri="{BB962C8B-B14F-4D97-AF65-F5344CB8AC3E}">
        <p14:creationId xmlns:p14="http://schemas.microsoft.com/office/powerpoint/2010/main" val="13812685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US" altLang="en-US" smtClean="0"/>
              <a:t>Summary</a:t>
            </a:r>
            <a:endParaRPr lang="en-US" altLang="en-US" smtClean="0">
              <a:latin typeface="Arial" charset="0"/>
              <a:cs typeface="Arial" charset="0"/>
            </a:endParaRPr>
          </a:p>
        </p:txBody>
      </p:sp>
      <p:sp>
        <p:nvSpPr>
          <p:cNvPr id="2" name="Content Placeholder 1"/>
          <p:cNvSpPr>
            <a:spLocks noGrp="1"/>
          </p:cNvSpPr>
          <p:nvPr>
            <p:ph idx="1"/>
          </p:nvPr>
        </p:nvSpPr>
        <p:spPr>
          <a:prstGeom prst="rect">
            <a:avLst/>
          </a:prstGeom>
        </p:spPr>
        <p:txBody>
          <a:bodyPr/>
          <a:lstStyle/>
          <a:p>
            <a:pPr>
              <a:spcBef>
                <a:spcPts val="600"/>
              </a:spcBef>
              <a:spcAft>
                <a:spcPts val="600"/>
              </a:spcAft>
              <a:buFont typeface="Wingdings" panose="05000000000000000000" pitchFamily="2" charset="2"/>
              <a:buChar char="•"/>
            </a:pPr>
            <a:r>
              <a:rPr lang="en-US" sz="3200" b="1"/>
              <a:t>Introduction to Junit	</a:t>
            </a:r>
            <a:endParaRPr lang="en-US" b="1"/>
          </a:p>
          <a:p>
            <a:pPr>
              <a:spcBef>
                <a:spcPts val="600"/>
              </a:spcBef>
              <a:spcAft>
                <a:spcPts val="600"/>
              </a:spcAft>
              <a:buFont typeface="Wingdings" panose="05000000000000000000" pitchFamily="2" charset="2"/>
              <a:buChar char="•"/>
            </a:pPr>
            <a:r>
              <a:rPr lang="en-US" sz="3200" b="1"/>
              <a:t>Setting up JUnit</a:t>
            </a:r>
          </a:p>
          <a:p>
            <a:pPr>
              <a:spcBef>
                <a:spcPts val="600"/>
              </a:spcBef>
              <a:spcAft>
                <a:spcPts val="600"/>
              </a:spcAft>
              <a:buFont typeface="Wingdings" panose="05000000000000000000" pitchFamily="2" charset="2"/>
              <a:buChar char="•"/>
            </a:pPr>
            <a:r>
              <a:rPr lang="en-US" sz="3200" b="1"/>
              <a:t>JUnit Test framework</a:t>
            </a:r>
          </a:p>
          <a:p>
            <a:pPr>
              <a:spcBef>
                <a:spcPts val="600"/>
              </a:spcBef>
              <a:spcAft>
                <a:spcPts val="600"/>
              </a:spcAft>
              <a:buFont typeface="Wingdings" panose="05000000000000000000" pitchFamily="2" charset="2"/>
              <a:buChar char="•"/>
            </a:pPr>
            <a:r>
              <a:rPr lang="en-US" sz="3200" b="1"/>
              <a:t>Junit Assert</a:t>
            </a:r>
          </a:p>
          <a:p>
            <a:pPr>
              <a:spcBef>
                <a:spcPts val="600"/>
              </a:spcBef>
              <a:spcAft>
                <a:spcPts val="600"/>
              </a:spcAft>
              <a:buFont typeface="Wingdings" panose="05000000000000000000" pitchFamily="2" charset="2"/>
              <a:buChar char="•"/>
            </a:pPr>
            <a:r>
              <a:rPr lang="en-US" sz="3200" b="1"/>
              <a:t>Junit TestSuite</a:t>
            </a:r>
          </a:p>
          <a:p>
            <a:pPr>
              <a:spcBef>
                <a:spcPts val="600"/>
              </a:spcBef>
              <a:spcAft>
                <a:spcPts val="600"/>
              </a:spcAft>
              <a:buFont typeface="Wingdings" panose="05000000000000000000" pitchFamily="2" charset="2"/>
              <a:buChar char="•"/>
            </a:pPr>
            <a:r>
              <a:rPr lang="en-US" sz="3200" b="1"/>
              <a:t>Examples</a:t>
            </a:r>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43</a:t>
            </a:fld>
            <a:endParaRPr lang="en-US"/>
          </a:p>
        </p:txBody>
      </p:sp>
    </p:spTree>
    <p:extLst>
      <p:ext uri="{BB962C8B-B14F-4D97-AF65-F5344CB8AC3E}">
        <p14:creationId xmlns:p14="http://schemas.microsoft.com/office/powerpoint/2010/main" val="273700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7200" dirty="0" smtClean="0">
                <a:solidFill>
                  <a:srgbClr val="E46C0A"/>
                </a:solidFill>
              </a:rPr>
              <a:t>Thank you</a:t>
            </a:r>
            <a:endParaRPr lang="en-US" sz="72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44</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44</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ln>
            <a:miter lim="800000"/>
            <a:headEnd/>
            <a:tailEnd/>
          </a:ln>
        </p:spPr>
        <p:txBody>
          <a:bodyPr vert="horz" wrap="square" lIns="91440" tIns="45720" rIns="91440" bIns="45720" numCol="1" anchor="t" compatLnSpc="1">
            <a:prstTxWarp prst="textNoShape">
              <a:avLst/>
            </a:prstTxWarp>
          </a:bodyPr>
          <a:lstStyle/>
          <a:p>
            <a:pPr>
              <a:defRPr/>
            </a:pPr>
            <a:r>
              <a:rPr altLang="ja-JP" smtClean="0">
                <a:latin typeface="Tahoma" pitchFamily="34" charset="0"/>
                <a:ea typeface="ＭＳ Ｐゴシック" pitchFamily="34" charset="-128"/>
              </a:rPr>
              <a:t>Unit Test – What and Who ?</a:t>
            </a:r>
          </a:p>
        </p:txBody>
      </p:sp>
      <p:sp>
        <p:nvSpPr>
          <p:cNvPr id="10243" name="Rectangle 3"/>
          <p:cNvSpPr>
            <a:spLocks noGrp="1" noChangeArrowheads="1"/>
          </p:cNvSpPr>
          <p:nvPr>
            <p:ph idx="1"/>
          </p:nvPr>
        </p:nvSpPr>
        <p:spPr>
          <a:xfrm>
            <a:off x="1714996" y="5563019"/>
            <a:ext cx="7321053" cy="771525"/>
          </a:xfrm>
        </p:spPr>
        <p:txBody>
          <a:bodyPr/>
          <a:lstStyle/>
          <a:p>
            <a:pPr>
              <a:spcBef>
                <a:spcPts val="1200"/>
              </a:spcBef>
              <a:buFont typeface="Monotype Sorts" charset="2"/>
              <a:buChar char="o"/>
              <a:defRPr/>
            </a:pPr>
            <a:r>
              <a:rPr lang="en-US" altLang="ja-JP" sz="2000" b="1" kern="1200" smtClean="0">
                <a:solidFill>
                  <a:srgbClr val="000000"/>
                </a:solidFill>
                <a:latin typeface="+mn-lt"/>
                <a:ea typeface="Tahoma" panose="020B0604030504040204" pitchFamily="34" charset="0"/>
                <a:cs typeface="Tahoma" panose="020B0604030504040204" pitchFamily="34" charset="0"/>
              </a:rPr>
              <a:t>Unit Testing Conductor: </a:t>
            </a:r>
            <a:r>
              <a:rPr lang="en-US" altLang="ja-JP" sz="2000" kern="1200" smtClean="0">
                <a:solidFill>
                  <a:srgbClr val="000000"/>
                </a:solidFill>
                <a:latin typeface="+mn-lt"/>
                <a:ea typeface="Tahoma" panose="020B0604030504040204" pitchFamily="34" charset="0"/>
                <a:cs typeface="Tahoma" panose="020B0604030504040204" pitchFamily="34" charset="0"/>
              </a:rPr>
              <a:t>Development team</a:t>
            </a:r>
            <a:endParaRPr lang="ja-JP" altLang="en-US" sz="2000" kern="1200">
              <a:solidFill>
                <a:srgbClr val="000000"/>
              </a:solidFill>
              <a:latin typeface="+mn-lt"/>
              <a:ea typeface="ＭＳ Ｐゴシック" panose="020B0600070205080204" pitchFamily="34" charset="-128"/>
              <a:cs typeface="Tahom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411" y="1497349"/>
            <a:ext cx="1523586" cy="12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1662629" y="816941"/>
            <a:ext cx="7373421" cy="311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marL="342900" indent="-342900" algn="just" rtl="0" eaLnBrk="0" fontAlgn="base" hangingPunct="0">
              <a:spcBef>
                <a:spcPct val="20000"/>
              </a:spcBef>
              <a:spcAft>
                <a:spcPct val="0"/>
              </a:spcAft>
              <a:buClr>
                <a:srgbClr val="FC0128"/>
              </a:buClr>
              <a:buSzPct val="62000"/>
              <a:buFont typeface="Monotype Sorts" charset="2"/>
              <a:buChar char="o"/>
              <a:defRPr sz="2800">
                <a:solidFill>
                  <a:schemeClr val="tx1"/>
                </a:solidFill>
                <a:latin typeface="Arial" charset="0"/>
                <a:ea typeface="+mn-ea"/>
                <a:cs typeface="+mn-cs"/>
              </a:defRPr>
            </a:lvl1pPr>
            <a:lvl2pPr marL="742950" indent="-285750" algn="just" rtl="0" eaLnBrk="0" fontAlgn="base" hangingPunct="0">
              <a:spcBef>
                <a:spcPct val="20000"/>
              </a:spcBef>
              <a:spcAft>
                <a:spcPct val="0"/>
              </a:spcAft>
              <a:buClr>
                <a:srgbClr val="6338AD"/>
              </a:buClr>
              <a:buSzPct val="75000"/>
              <a:buFont typeface="Wingdings" panose="05000000000000000000" pitchFamily="2" charset="2"/>
              <a:buChar char="«"/>
              <a:defRPr sz="2000">
                <a:solidFill>
                  <a:schemeClr val="tx1"/>
                </a:solidFill>
                <a:latin typeface="Arial" charset="0"/>
              </a:defRPr>
            </a:lvl2pPr>
            <a:lvl3pPr marL="1143000" indent="-228600" algn="just" rtl="0" eaLnBrk="0" fontAlgn="base" hangingPunct="0">
              <a:spcBef>
                <a:spcPct val="20000"/>
              </a:spcBef>
              <a:spcAft>
                <a:spcPct val="0"/>
              </a:spcAft>
              <a:buChar char="•"/>
              <a:defRPr sz="1800">
                <a:solidFill>
                  <a:schemeClr val="tx1"/>
                </a:solidFill>
                <a:latin typeface="Arial" charset="0"/>
              </a:defRPr>
            </a:lvl3pPr>
            <a:lvl4pPr marL="1600200" indent="-228600" algn="just" rtl="0" eaLnBrk="0" fontAlgn="base" hangingPunct="0">
              <a:spcBef>
                <a:spcPct val="20000"/>
              </a:spcBef>
              <a:spcAft>
                <a:spcPct val="0"/>
              </a:spcAft>
              <a:buChar char="–"/>
              <a:defRPr sz="1600">
                <a:solidFill>
                  <a:schemeClr val="tx1"/>
                </a:solidFill>
                <a:latin typeface="Arial" charset="0"/>
              </a:defRPr>
            </a:lvl4pPr>
            <a:lvl5pPr marL="2057400" indent="-228600" algn="just" rtl="0" eaLnBrk="0" fontAlgn="base" hangingPunct="0">
              <a:spcBef>
                <a:spcPct val="20000"/>
              </a:spcBef>
              <a:spcAft>
                <a:spcPct val="0"/>
              </a:spcAft>
              <a:buChar char="»"/>
              <a:defRPr sz="1000">
                <a:solidFill>
                  <a:schemeClr val="tx1"/>
                </a:solidFill>
                <a:latin typeface="Arial" charset="0"/>
              </a:defRPr>
            </a:lvl5pPr>
            <a:lvl6pPr marL="2514600" indent="-228600" algn="l" rtl="0" eaLnBrk="0" fontAlgn="base" hangingPunct="0">
              <a:spcBef>
                <a:spcPct val="20000"/>
              </a:spcBef>
              <a:spcAft>
                <a:spcPct val="0"/>
              </a:spcAft>
              <a:buChar char="»"/>
              <a:defRPr sz="1000">
                <a:solidFill>
                  <a:srgbClr val="000080"/>
                </a:solidFill>
                <a:latin typeface="+mn-lt"/>
              </a:defRPr>
            </a:lvl6pPr>
            <a:lvl7pPr marL="2971800" indent="-228600" algn="l" rtl="0" eaLnBrk="0" fontAlgn="base" hangingPunct="0">
              <a:spcBef>
                <a:spcPct val="20000"/>
              </a:spcBef>
              <a:spcAft>
                <a:spcPct val="0"/>
              </a:spcAft>
              <a:buChar char="»"/>
              <a:defRPr sz="1000">
                <a:solidFill>
                  <a:srgbClr val="000080"/>
                </a:solidFill>
                <a:latin typeface="+mn-lt"/>
              </a:defRPr>
            </a:lvl7pPr>
            <a:lvl8pPr marL="3429000" indent="-228600" algn="l" rtl="0" eaLnBrk="0" fontAlgn="base" hangingPunct="0">
              <a:spcBef>
                <a:spcPct val="20000"/>
              </a:spcBef>
              <a:spcAft>
                <a:spcPct val="0"/>
              </a:spcAft>
              <a:buChar char="»"/>
              <a:defRPr sz="1000">
                <a:solidFill>
                  <a:srgbClr val="000080"/>
                </a:solidFill>
                <a:latin typeface="+mn-lt"/>
              </a:defRPr>
            </a:lvl8pPr>
            <a:lvl9pPr marL="3886200" indent="-228600" algn="l" rtl="0" eaLnBrk="0" fontAlgn="base" hangingPunct="0">
              <a:spcBef>
                <a:spcPct val="20000"/>
              </a:spcBef>
              <a:spcAft>
                <a:spcPct val="0"/>
              </a:spcAft>
              <a:buChar char="»"/>
              <a:defRPr sz="1000">
                <a:solidFill>
                  <a:srgbClr val="000080"/>
                </a:solidFill>
                <a:latin typeface="+mn-lt"/>
              </a:defRPr>
            </a:lvl9pPr>
          </a:lstStyle>
          <a:p>
            <a:pPr>
              <a:spcBef>
                <a:spcPts val="1200"/>
              </a:spcBef>
              <a:defRPr/>
            </a:pPr>
            <a:r>
              <a:rPr kumimoji="0" lang="en-US" altLang="ja-JP" sz="2400" b="1" kern="0" smtClean="0">
                <a:latin typeface="+mn-lt"/>
                <a:ea typeface="Tahoma" panose="020B0604030504040204" pitchFamily="34" charset="0"/>
                <a:cs typeface="Tahoma" panose="020B0604030504040204" pitchFamily="34" charset="0"/>
              </a:rPr>
              <a:t>Unit Testing Actions: </a:t>
            </a:r>
          </a:p>
          <a:p>
            <a:pPr lvl="1">
              <a:spcBef>
                <a:spcPts val="1200"/>
              </a:spcBef>
              <a:defRPr/>
            </a:pPr>
            <a:r>
              <a:rPr kumimoji="0" lang="en-US" altLang="ja-JP" b="1" kern="0" smtClean="0">
                <a:latin typeface="+mn-lt"/>
                <a:ea typeface="Tahoma" panose="020B0604030504040204" pitchFamily="34" charset="0"/>
                <a:cs typeface="Tahoma" panose="020B0604030504040204" pitchFamily="34" charset="0"/>
              </a:rPr>
              <a:t>Validate</a:t>
            </a:r>
            <a:r>
              <a:rPr kumimoji="0" lang="en-US" altLang="ja-JP" kern="0" smtClean="0">
                <a:latin typeface="+mn-lt"/>
                <a:ea typeface="Tahoma" panose="020B0604030504040204" pitchFamily="34" charset="0"/>
                <a:cs typeface="Tahoma" panose="020B0604030504040204" pitchFamily="34" charset="0"/>
              </a:rPr>
              <a:t> that individual units of software program are </a:t>
            </a:r>
            <a:r>
              <a:rPr kumimoji="0" lang="en-US" altLang="ja-JP" b="1" kern="0" smtClean="0">
                <a:latin typeface="+mn-lt"/>
                <a:ea typeface="Tahoma" panose="020B0604030504040204" pitchFamily="34" charset="0"/>
                <a:cs typeface="Tahoma" panose="020B0604030504040204" pitchFamily="34" charset="0"/>
              </a:rPr>
              <a:t>working properly</a:t>
            </a:r>
            <a:r>
              <a:rPr kumimoji="0" lang="en-US" altLang="ja-JP" kern="0" smtClean="0">
                <a:latin typeface="+mn-lt"/>
                <a:ea typeface="Tahoma" panose="020B0604030504040204" pitchFamily="34" charset="0"/>
                <a:cs typeface="Tahoma" panose="020B0604030504040204" pitchFamily="34" charset="0"/>
              </a:rPr>
              <a:t>.</a:t>
            </a:r>
          </a:p>
          <a:p>
            <a:pPr lvl="1">
              <a:spcBef>
                <a:spcPts val="1200"/>
              </a:spcBef>
              <a:defRPr/>
            </a:pPr>
            <a:r>
              <a:rPr kumimoji="0" lang="en-US" altLang="ja-JP" b="1" kern="0" smtClean="0">
                <a:latin typeface="+mn-lt"/>
                <a:ea typeface="Tahoma" panose="020B0604030504040204" pitchFamily="34" charset="0"/>
                <a:cs typeface="Tahoma" panose="020B0604030504040204" pitchFamily="34" charset="0"/>
              </a:rPr>
              <a:t>A unit </a:t>
            </a:r>
            <a:r>
              <a:rPr kumimoji="0" lang="en-US" altLang="ja-JP" kern="0" smtClean="0">
                <a:latin typeface="+mn-lt"/>
                <a:ea typeface="Tahoma" panose="020B0604030504040204" pitchFamily="34" charset="0"/>
                <a:cs typeface="Tahoma" panose="020B0604030504040204" pitchFamily="34" charset="0"/>
              </a:rPr>
              <a:t>is the smallest testable part of an application (In procedural programming a unit may be an individual program, function, procedure, etc., while in </a:t>
            </a:r>
            <a:r>
              <a:rPr kumimoji="0" lang="en-US" altLang="ja-JP" b="1" kern="0" smtClean="0">
                <a:latin typeface="+mn-lt"/>
                <a:ea typeface="Tahoma" panose="020B0604030504040204" pitchFamily="34" charset="0"/>
                <a:cs typeface="Tahoma" panose="020B0604030504040204" pitchFamily="34" charset="0"/>
              </a:rPr>
              <a:t>object-oriented</a:t>
            </a:r>
            <a:r>
              <a:rPr kumimoji="0" lang="en-US" altLang="ja-JP" kern="0" smtClean="0">
                <a:latin typeface="+mn-lt"/>
                <a:ea typeface="Tahoma" panose="020B0604030504040204" pitchFamily="34" charset="0"/>
                <a:cs typeface="Tahoma" panose="020B0604030504040204" pitchFamily="34" charset="0"/>
              </a:rPr>
              <a:t> programming, the smallest unit is always a </a:t>
            </a:r>
            <a:r>
              <a:rPr kumimoji="0" lang="en-US" altLang="ja-JP" b="1" kern="0" smtClean="0">
                <a:latin typeface="+mn-lt"/>
                <a:ea typeface="Tahoma" panose="020B0604030504040204" pitchFamily="34" charset="0"/>
                <a:cs typeface="Tahoma" panose="020B0604030504040204" pitchFamily="34" charset="0"/>
              </a:rPr>
              <a:t>method</a:t>
            </a:r>
            <a:r>
              <a:rPr kumimoji="0" lang="en-US" altLang="ja-JP" kern="0" smtClean="0">
                <a:latin typeface="+mn-lt"/>
                <a:ea typeface="Tahoma" panose="020B0604030504040204" pitchFamily="34" charset="0"/>
                <a:cs typeface="Tahoma" panose="020B0604030504040204" pitchFamily="34" charset="0"/>
              </a:rPr>
              <a:t>)</a:t>
            </a:r>
          </a:p>
        </p:txBody>
      </p:sp>
      <p:pic>
        <p:nvPicPr>
          <p:cNvPr id="10247" name="Picture 7" descr="http://thumbs.dreamstime.com/z/output-word-letter-dials-results-productivity-efficiency-job-per-gauge-odometer-measuring-performance-products-made-48414626.jpg"/>
          <p:cNvPicPr>
            <a:picLocks noChangeAspect="1" noChangeArrowheads="1"/>
          </p:cNvPicPr>
          <p:nvPr/>
        </p:nvPicPr>
        <p:blipFill>
          <a:blip r:embed="rId4">
            <a:extLst>
              <a:ext uri="{28A0092B-C50C-407E-A947-70E740481C1C}">
                <a14:useLocalDpi xmlns:a14="http://schemas.microsoft.com/office/drawing/2010/main" val="0"/>
              </a:ext>
            </a:extLst>
          </a:blip>
          <a:srcRect l="1759" t="23199" r="1126" b="30400"/>
          <a:stretch>
            <a:fillRect/>
          </a:stretch>
        </p:blipFill>
        <p:spPr bwMode="auto">
          <a:xfrm>
            <a:off x="111125" y="3933825"/>
            <a:ext cx="15779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662629" y="3933825"/>
            <a:ext cx="7373419"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marL="342900" indent="-342900" algn="just" rtl="0" eaLnBrk="0" fontAlgn="base" hangingPunct="0">
              <a:spcBef>
                <a:spcPct val="20000"/>
              </a:spcBef>
              <a:spcAft>
                <a:spcPct val="0"/>
              </a:spcAft>
              <a:buClr>
                <a:srgbClr val="FC0128"/>
              </a:buClr>
              <a:buSzPct val="62000"/>
              <a:buFont typeface="Monotype Sorts" charset="2"/>
              <a:buChar char="o"/>
              <a:defRPr sz="2800">
                <a:solidFill>
                  <a:schemeClr val="tx1"/>
                </a:solidFill>
                <a:latin typeface="Arial" charset="0"/>
                <a:ea typeface="+mn-ea"/>
                <a:cs typeface="+mn-cs"/>
              </a:defRPr>
            </a:lvl1pPr>
            <a:lvl2pPr marL="742950" indent="-285750" algn="just" rtl="0" eaLnBrk="0" fontAlgn="base" hangingPunct="0">
              <a:spcBef>
                <a:spcPct val="20000"/>
              </a:spcBef>
              <a:spcAft>
                <a:spcPct val="0"/>
              </a:spcAft>
              <a:buClr>
                <a:srgbClr val="6338AD"/>
              </a:buClr>
              <a:buSzPct val="75000"/>
              <a:buFont typeface="Wingdings" panose="05000000000000000000" pitchFamily="2" charset="2"/>
              <a:buChar char="«"/>
              <a:defRPr sz="2000">
                <a:solidFill>
                  <a:schemeClr val="tx1"/>
                </a:solidFill>
                <a:latin typeface="Arial" charset="0"/>
              </a:defRPr>
            </a:lvl2pPr>
            <a:lvl3pPr marL="1143000" indent="-228600" algn="just" rtl="0" eaLnBrk="0" fontAlgn="base" hangingPunct="0">
              <a:spcBef>
                <a:spcPct val="20000"/>
              </a:spcBef>
              <a:spcAft>
                <a:spcPct val="0"/>
              </a:spcAft>
              <a:buChar char="•"/>
              <a:defRPr sz="1800">
                <a:solidFill>
                  <a:schemeClr val="tx1"/>
                </a:solidFill>
                <a:latin typeface="Arial" charset="0"/>
              </a:defRPr>
            </a:lvl3pPr>
            <a:lvl4pPr marL="1600200" indent="-228600" algn="just" rtl="0" eaLnBrk="0" fontAlgn="base" hangingPunct="0">
              <a:spcBef>
                <a:spcPct val="20000"/>
              </a:spcBef>
              <a:spcAft>
                <a:spcPct val="0"/>
              </a:spcAft>
              <a:buChar char="–"/>
              <a:defRPr sz="1600">
                <a:solidFill>
                  <a:schemeClr val="tx1"/>
                </a:solidFill>
                <a:latin typeface="Arial" charset="0"/>
              </a:defRPr>
            </a:lvl4pPr>
            <a:lvl5pPr marL="2057400" indent="-228600" algn="just" rtl="0" eaLnBrk="0" fontAlgn="base" hangingPunct="0">
              <a:spcBef>
                <a:spcPct val="20000"/>
              </a:spcBef>
              <a:spcAft>
                <a:spcPct val="0"/>
              </a:spcAft>
              <a:buChar char="»"/>
              <a:defRPr sz="1000">
                <a:solidFill>
                  <a:schemeClr val="tx1"/>
                </a:solidFill>
                <a:latin typeface="Arial" charset="0"/>
              </a:defRPr>
            </a:lvl5pPr>
            <a:lvl6pPr marL="2514600" indent="-228600" algn="l" rtl="0" eaLnBrk="0" fontAlgn="base" hangingPunct="0">
              <a:spcBef>
                <a:spcPct val="20000"/>
              </a:spcBef>
              <a:spcAft>
                <a:spcPct val="0"/>
              </a:spcAft>
              <a:buChar char="»"/>
              <a:defRPr sz="1000">
                <a:solidFill>
                  <a:srgbClr val="000080"/>
                </a:solidFill>
                <a:latin typeface="+mn-lt"/>
              </a:defRPr>
            </a:lvl6pPr>
            <a:lvl7pPr marL="2971800" indent="-228600" algn="l" rtl="0" eaLnBrk="0" fontAlgn="base" hangingPunct="0">
              <a:spcBef>
                <a:spcPct val="20000"/>
              </a:spcBef>
              <a:spcAft>
                <a:spcPct val="0"/>
              </a:spcAft>
              <a:buChar char="»"/>
              <a:defRPr sz="1000">
                <a:solidFill>
                  <a:srgbClr val="000080"/>
                </a:solidFill>
                <a:latin typeface="+mn-lt"/>
              </a:defRPr>
            </a:lvl7pPr>
            <a:lvl8pPr marL="3429000" indent="-228600" algn="l" rtl="0" eaLnBrk="0" fontAlgn="base" hangingPunct="0">
              <a:spcBef>
                <a:spcPct val="20000"/>
              </a:spcBef>
              <a:spcAft>
                <a:spcPct val="0"/>
              </a:spcAft>
              <a:buChar char="»"/>
              <a:defRPr sz="1000">
                <a:solidFill>
                  <a:srgbClr val="000080"/>
                </a:solidFill>
                <a:latin typeface="+mn-lt"/>
              </a:defRPr>
            </a:lvl8pPr>
            <a:lvl9pPr marL="3886200" indent="-228600" algn="l" rtl="0" eaLnBrk="0" fontAlgn="base" hangingPunct="0">
              <a:spcBef>
                <a:spcPct val="20000"/>
              </a:spcBef>
              <a:spcAft>
                <a:spcPct val="0"/>
              </a:spcAft>
              <a:buChar char="»"/>
              <a:defRPr sz="1000">
                <a:solidFill>
                  <a:srgbClr val="000080"/>
                </a:solidFill>
                <a:latin typeface="+mn-lt"/>
              </a:defRPr>
            </a:lvl9pPr>
          </a:lstStyle>
          <a:p>
            <a:pPr>
              <a:spcBef>
                <a:spcPts val="1200"/>
              </a:spcBef>
              <a:defRPr/>
            </a:pPr>
            <a:r>
              <a:rPr kumimoji="0" lang="en-US" altLang="ja-JP" sz="2400" b="1" smtClean="0">
                <a:solidFill>
                  <a:srgbClr val="000000"/>
                </a:solidFill>
                <a:latin typeface="+mn-lt"/>
                <a:ea typeface="Tahoma" panose="020B0604030504040204" pitchFamily="34" charset="0"/>
                <a:cs typeface="Tahoma" panose="020B0604030504040204" pitchFamily="34" charset="0"/>
              </a:rPr>
              <a:t>Unit Testing Deliverables: </a:t>
            </a:r>
          </a:p>
          <a:p>
            <a:pPr marL="514350" lvl="1" indent="0">
              <a:spcBef>
                <a:spcPts val="1200"/>
              </a:spcBef>
              <a:defRPr/>
            </a:pPr>
            <a:r>
              <a:rPr kumimoji="0" lang="en-US" altLang="ja-JP" smtClean="0">
                <a:solidFill>
                  <a:srgbClr val="000000"/>
                </a:solidFill>
                <a:latin typeface="+mn-lt"/>
                <a:ea typeface="Tahoma" panose="020B0604030504040204" pitchFamily="34" charset="0"/>
                <a:cs typeface="Tahoma" panose="020B0604030504040204" pitchFamily="34" charset="0"/>
              </a:rPr>
              <a:t> Tested software units </a:t>
            </a:r>
          </a:p>
          <a:p>
            <a:pPr marL="514350" lvl="1" indent="0">
              <a:spcBef>
                <a:spcPts val="1200"/>
              </a:spcBef>
              <a:defRPr/>
            </a:pPr>
            <a:r>
              <a:rPr kumimoji="0" lang="en-US" altLang="ja-JP" smtClean="0">
                <a:solidFill>
                  <a:srgbClr val="000000"/>
                </a:solidFill>
                <a:latin typeface="+mn-lt"/>
                <a:ea typeface="Tahoma" panose="020B0604030504040204" pitchFamily="34" charset="0"/>
                <a:cs typeface="Tahoma" panose="020B0604030504040204" pitchFamily="34" charset="0"/>
              </a:rPr>
              <a:t> Related documents (Unit Test case, Unit Test Report)</a:t>
            </a:r>
          </a:p>
        </p:txBody>
      </p:sp>
      <p:pic>
        <p:nvPicPr>
          <p:cNvPr id="10249" name="Picture 9" descr="https://encrypted-tbn2.gstatic.com/images?q=tbn:ANd9GcQvXgA7fJa6KU83l7fVaqn1dR8lgRD45l8aMxMdz1VYn4lTZVe75g"/>
          <p:cNvPicPr>
            <a:picLocks noChangeAspect="1" noChangeArrowheads="1"/>
          </p:cNvPicPr>
          <p:nvPr/>
        </p:nvPicPr>
        <p:blipFill>
          <a:blip r:embed="rId5">
            <a:extLst>
              <a:ext uri="{28A0092B-C50C-407E-A947-70E740481C1C}">
                <a14:useLocalDpi xmlns:a14="http://schemas.microsoft.com/office/drawing/2010/main" val="0"/>
              </a:ext>
            </a:extLst>
          </a:blip>
          <a:srcRect t="18069" b="24074"/>
          <a:stretch>
            <a:fillRect/>
          </a:stretch>
        </p:blipFill>
        <p:spPr bwMode="auto">
          <a:xfrm>
            <a:off x="111125" y="5584825"/>
            <a:ext cx="1551504" cy="74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5</a:t>
            </a:fld>
            <a:endParaRPr lang="en-US"/>
          </a:p>
        </p:txBody>
      </p:sp>
    </p:spTree>
    <p:extLst>
      <p:ext uri="{BB962C8B-B14F-4D97-AF65-F5344CB8AC3E}">
        <p14:creationId xmlns:p14="http://schemas.microsoft.com/office/powerpoint/2010/main" val="6003638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111125" y="36513"/>
            <a:ext cx="8924925" cy="871537"/>
          </a:xfrm>
          <a:ln cap="flat" algn="ctr">
            <a:miter lim="800000"/>
            <a:headEnd/>
            <a:tailEnd/>
          </a:ln>
        </p:spPr>
        <p:txBody>
          <a:bodyPr vert="horz" wrap="square" lIns="91440" tIns="45720" rIns="91440" bIns="45720" numCol="1" anchor="t" compatLnSpc="1">
            <a:prstTxWarp prst="textNoShape">
              <a:avLst/>
            </a:prstTxWarp>
          </a:bodyPr>
          <a:lstStyle/>
          <a:p>
            <a:pPr>
              <a:defRPr/>
            </a:pPr>
            <a:r>
              <a:rPr altLang="ja-JP" smtClean="0">
                <a:ea typeface="ＭＳ Ｐゴシック" pitchFamily="34" charset="-128"/>
              </a:rPr>
              <a:t>Unit Test – Why ?</a:t>
            </a:r>
          </a:p>
        </p:txBody>
      </p:sp>
      <p:sp>
        <p:nvSpPr>
          <p:cNvPr id="11267" name="Rectangle 3"/>
          <p:cNvSpPr>
            <a:spLocks noGrp="1" noChangeArrowheads="1"/>
          </p:cNvSpPr>
          <p:nvPr>
            <p:ph idx="1"/>
          </p:nvPr>
        </p:nvSpPr>
        <p:spPr>
          <a:xfrm>
            <a:off x="1547813" y="1143000"/>
            <a:ext cx="7488237" cy="1412875"/>
          </a:xfrm>
        </p:spPr>
        <p:txBody>
          <a:bodyPr anchor="ctr"/>
          <a:lstStyle/>
          <a:p>
            <a:pPr>
              <a:buSzPct val="80000"/>
              <a:defRPr/>
            </a:pPr>
            <a:r>
              <a:rPr lang="en-US" altLang="ja-JP" smtClean="0">
                <a:latin typeface="+mn-lt"/>
                <a:ea typeface="ＭＳ Ｐゴシック" panose="020B0600070205080204" pitchFamily="34" charset="-128"/>
                <a:cs typeface="Times New Roman" panose="02020603050405020304" pitchFamily="18" charset="0"/>
              </a:rPr>
              <a:t>Ensure </a:t>
            </a:r>
            <a:r>
              <a:rPr lang="en-US" altLang="ja-JP" b="1" smtClean="0">
                <a:latin typeface="+mn-lt"/>
                <a:ea typeface="ＭＳ Ｐゴシック" panose="020B0600070205080204" pitchFamily="34" charset="-128"/>
                <a:cs typeface="Times New Roman" panose="02020603050405020304" pitchFamily="18" charset="0"/>
              </a:rPr>
              <a:t>quality of software unit</a:t>
            </a:r>
            <a:r>
              <a:rPr lang="en-US" altLang="ja-JP" smtClean="0">
                <a:latin typeface="+mn-lt"/>
                <a:ea typeface="ＭＳ Ｐゴシック" panose="020B0600070205080204" pitchFamily="34" charset="-128"/>
                <a:cs typeface="Times New Roman" panose="02020603050405020304" pitchFamily="18" charset="0"/>
              </a:rPr>
              <a:t>.</a:t>
            </a:r>
          </a:p>
        </p:txBody>
      </p:sp>
      <p:pic>
        <p:nvPicPr>
          <p:cNvPr id="11268" name="Picture 5" descr="https://s3.amazonaws.com/applause-devmktg/2015/12/02/12w8w5d5rv_Quality_297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1268413"/>
            <a:ext cx="1274762"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descr="http://thumbs.dreamstime.com/z/reduce-defects-to-meet-six-sigma-process-text-graph-arrow-going-down-29965669.jpg"/>
          <p:cNvPicPr>
            <a:picLocks noChangeAspect="1" noChangeArrowheads="1"/>
          </p:cNvPicPr>
          <p:nvPr/>
        </p:nvPicPr>
        <p:blipFill>
          <a:blip r:embed="rId4">
            <a:extLst>
              <a:ext uri="{28A0092B-C50C-407E-A947-70E740481C1C}">
                <a14:useLocalDpi xmlns:a14="http://schemas.microsoft.com/office/drawing/2010/main" val="0"/>
              </a:ext>
            </a:extLst>
          </a:blip>
          <a:srcRect t="5679" b="19788"/>
          <a:stretch>
            <a:fillRect/>
          </a:stretch>
        </p:blipFill>
        <p:spPr bwMode="auto">
          <a:xfrm>
            <a:off x="111125" y="2798763"/>
            <a:ext cx="12922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1547813" y="2798763"/>
            <a:ext cx="73580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nchor="ctr"/>
          <a:lstStyle>
            <a:lvl1pPr marL="342900" indent="-342900" algn="just" rtl="0" eaLnBrk="0" fontAlgn="base" hangingPunct="0">
              <a:spcBef>
                <a:spcPct val="20000"/>
              </a:spcBef>
              <a:spcAft>
                <a:spcPct val="0"/>
              </a:spcAft>
              <a:buClr>
                <a:srgbClr val="FC0128"/>
              </a:buClr>
              <a:buSzPct val="62000"/>
              <a:buFont typeface="Monotype Sorts" charset="2"/>
              <a:buChar char="o"/>
              <a:defRPr sz="2800">
                <a:solidFill>
                  <a:schemeClr val="tx1"/>
                </a:solidFill>
                <a:latin typeface="Arial" charset="0"/>
                <a:ea typeface="+mn-ea"/>
                <a:cs typeface="+mn-cs"/>
              </a:defRPr>
            </a:lvl1pPr>
            <a:lvl2pPr marL="742950" indent="-285750" algn="just" rtl="0" eaLnBrk="0" fontAlgn="base" hangingPunct="0">
              <a:spcBef>
                <a:spcPct val="20000"/>
              </a:spcBef>
              <a:spcAft>
                <a:spcPct val="0"/>
              </a:spcAft>
              <a:buClr>
                <a:srgbClr val="6338AD"/>
              </a:buClr>
              <a:buSzPct val="75000"/>
              <a:buFont typeface="Wingdings" panose="05000000000000000000" pitchFamily="2" charset="2"/>
              <a:buChar char="«"/>
              <a:defRPr sz="2000">
                <a:solidFill>
                  <a:schemeClr val="tx1"/>
                </a:solidFill>
                <a:latin typeface="Arial" charset="0"/>
              </a:defRPr>
            </a:lvl2pPr>
            <a:lvl3pPr marL="1143000" indent="-228600" algn="just" rtl="0" eaLnBrk="0" fontAlgn="base" hangingPunct="0">
              <a:spcBef>
                <a:spcPct val="20000"/>
              </a:spcBef>
              <a:spcAft>
                <a:spcPct val="0"/>
              </a:spcAft>
              <a:buChar char="•"/>
              <a:defRPr sz="1800">
                <a:solidFill>
                  <a:schemeClr val="tx1"/>
                </a:solidFill>
                <a:latin typeface="Arial" charset="0"/>
              </a:defRPr>
            </a:lvl3pPr>
            <a:lvl4pPr marL="1600200" indent="-228600" algn="just" rtl="0" eaLnBrk="0" fontAlgn="base" hangingPunct="0">
              <a:spcBef>
                <a:spcPct val="20000"/>
              </a:spcBef>
              <a:spcAft>
                <a:spcPct val="0"/>
              </a:spcAft>
              <a:buChar char="–"/>
              <a:defRPr sz="1600">
                <a:solidFill>
                  <a:schemeClr val="tx1"/>
                </a:solidFill>
                <a:latin typeface="Arial" charset="0"/>
              </a:defRPr>
            </a:lvl4pPr>
            <a:lvl5pPr marL="2057400" indent="-228600" algn="just" rtl="0" eaLnBrk="0" fontAlgn="base" hangingPunct="0">
              <a:spcBef>
                <a:spcPct val="20000"/>
              </a:spcBef>
              <a:spcAft>
                <a:spcPct val="0"/>
              </a:spcAft>
              <a:buChar char="»"/>
              <a:defRPr sz="1000">
                <a:solidFill>
                  <a:schemeClr val="tx1"/>
                </a:solidFill>
                <a:latin typeface="Arial" charset="0"/>
              </a:defRPr>
            </a:lvl5pPr>
            <a:lvl6pPr marL="2514600" indent="-228600" algn="l" rtl="0" eaLnBrk="0" fontAlgn="base" hangingPunct="0">
              <a:spcBef>
                <a:spcPct val="20000"/>
              </a:spcBef>
              <a:spcAft>
                <a:spcPct val="0"/>
              </a:spcAft>
              <a:buChar char="»"/>
              <a:defRPr sz="1000">
                <a:solidFill>
                  <a:srgbClr val="000080"/>
                </a:solidFill>
                <a:latin typeface="+mn-lt"/>
              </a:defRPr>
            </a:lvl6pPr>
            <a:lvl7pPr marL="2971800" indent="-228600" algn="l" rtl="0" eaLnBrk="0" fontAlgn="base" hangingPunct="0">
              <a:spcBef>
                <a:spcPct val="20000"/>
              </a:spcBef>
              <a:spcAft>
                <a:spcPct val="0"/>
              </a:spcAft>
              <a:buChar char="»"/>
              <a:defRPr sz="1000">
                <a:solidFill>
                  <a:srgbClr val="000080"/>
                </a:solidFill>
                <a:latin typeface="+mn-lt"/>
              </a:defRPr>
            </a:lvl7pPr>
            <a:lvl8pPr marL="3429000" indent="-228600" algn="l" rtl="0" eaLnBrk="0" fontAlgn="base" hangingPunct="0">
              <a:spcBef>
                <a:spcPct val="20000"/>
              </a:spcBef>
              <a:spcAft>
                <a:spcPct val="0"/>
              </a:spcAft>
              <a:buChar char="»"/>
              <a:defRPr sz="1000">
                <a:solidFill>
                  <a:srgbClr val="000080"/>
                </a:solidFill>
                <a:latin typeface="+mn-lt"/>
              </a:defRPr>
            </a:lvl8pPr>
            <a:lvl9pPr marL="3886200" indent="-228600" algn="l" rtl="0" eaLnBrk="0" fontAlgn="base" hangingPunct="0">
              <a:spcBef>
                <a:spcPct val="20000"/>
              </a:spcBef>
              <a:spcAft>
                <a:spcPct val="0"/>
              </a:spcAft>
              <a:buChar char="»"/>
              <a:defRPr sz="1000">
                <a:solidFill>
                  <a:srgbClr val="000080"/>
                </a:solidFill>
                <a:latin typeface="+mn-lt"/>
              </a:defRPr>
            </a:lvl9pPr>
          </a:lstStyle>
          <a:p>
            <a:pPr>
              <a:buFont typeface="Wingdings" panose="05000000000000000000" pitchFamily="2" charset="2"/>
              <a:buChar char="v"/>
              <a:defRPr/>
            </a:pPr>
            <a:r>
              <a:rPr kumimoji="0" lang="en-US" altLang="ja-JP" sz="2400" smtClean="0">
                <a:solidFill>
                  <a:srgbClr val="000000"/>
                </a:solidFill>
                <a:latin typeface="+mn-lt"/>
                <a:ea typeface="ＭＳ Ｐゴシック" panose="020B0600070205080204" pitchFamily="34" charset="-128"/>
                <a:cs typeface="Times New Roman" panose="02020603050405020304" pitchFamily="18" charset="0"/>
              </a:rPr>
              <a:t>Detect </a:t>
            </a:r>
            <a:r>
              <a:rPr kumimoji="0" lang="en-US" altLang="ja-JP" sz="2400" b="1" smtClean="0">
                <a:solidFill>
                  <a:srgbClr val="000000"/>
                </a:solidFill>
                <a:latin typeface="+mn-lt"/>
                <a:ea typeface="ＭＳ Ｐゴシック" panose="020B0600070205080204" pitchFamily="34" charset="-128"/>
                <a:cs typeface="Times New Roman" panose="02020603050405020304" pitchFamily="18" charset="0"/>
              </a:rPr>
              <a:t>defects</a:t>
            </a:r>
            <a:r>
              <a:rPr kumimoji="0" lang="en-US" altLang="ja-JP" sz="2400" smtClean="0">
                <a:solidFill>
                  <a:srgbClr val="000000"/>
                </a:solidFill>
                <a:latin typeface="+mn-lt"/>
                <a:ea typeface="ＭＳ Ｐゴシック" panose="020B0600070205080204" pitchFamily="34" charset="-128"/>
                <a:cs typeface="Times New Roman" panose="02020603050405020304" pitchFamily="18" charset="0"/>
              </a:rPr>
              <a:t> and </a:t>
            </a:r>
            <a:r>
              <a:rPr kumimoji="0" lang="en-US" altLang="ja-JP" sz="2400" b="1" smtClean="0">
                <a:solidFill>
                  <a:srgbClr val="000000"/>
                </a:solidFill>
                <a:latin typeface="+mn-lt"/>
                <a:ea typeface="ＭＳ Ｐゴシック" panose="020B0600070205080204" pitchFamily="34" charset="-128"/>
                <a:cs typeface="Times New Roman" panose="02020603050405020304" pitchFamily="18" charset="0"/>
              </a:rPr>
              <a:t>issues</a:t>
            </a:r>
            <a:r>
              <a:rPr kumimoji="0" lang="en-US" altLang="ja-JP" sz="2400" smtClean="0">
                <a:solidFill>
                  <a:srgbClr val="000000"/>
                </a:solidFill>
                <a:latin typeface="+mn-lt"/>
                <a:ea typeface="ＭＳ Ｐゴシック" panose="020B0600070205080204" pitchFamily="34" charset="-128"/>
                <a:cs typeface="Times New Roman" panose="02020603050405020304" pitchFamily="18" charset="0"/>
              </a:rPr>
              <a:t> early.</a:t>
            </a:r>
          </a:p>
        </p:txBody>
      </p:sp>
      <p:pic>
        <p:nvPicPr>
          <p:cNvPr id="1127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125" y="4422775"/>
            <a:ext cx="1436688"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1547813" y="4422775"/>
            <a:ext cx="7488237"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nchor="ctr"/>
          <a:lstStyle>
            <a:lvl1pPr marL="342900" indent="-342900" algn="just" rtl="0" eaLnBrk="0" fontAlgn="base" hangingPunct="0">
              <a:spcBef>
                <a:spcPct val="20000"/>
              </a:spcBef>
              <a:spcAft>
                <a:spcPct val="0"/>
              </a:spcAft>
              <a:buClr>
                <a:srgbClr val="FC0128"/>
              </a:buClr>
              <a:buSzPct val="62000"/>
              <a:buFont typeface="Monotype Sorts" charset="2"/>
              <a:buChar char="o"/>
              <a:defRPr sz="2800">
                <a:solidFill>
                  <a:schemeClr val="tx1"/>
                </a:solidFill>
                <a:latin typeface="Arial" charset="0"/>
                <a:ea typeface="+mn-ea"/>
                <a:cs typeface="+mn-cs"/>
              </a:defRPr>
            </a:lvl1pPr>
            <a:lvl2pPr marL="742950" indent="-285750" algn="just" rtl="0" eaLnBrk="0" fontAlgn="base" hangingPunct="0">
              <a:spcBef>
                <a:spcPct val="20000"/>
              </a:spcBef>
              <a:spcAft>
                <a:spcPct val="0"/>
              </a:spcAft>
              <a:buClr>
                <a:srgbClr val="6338AD"/>
              </a:buClr>
              <a:buSzPct val="75000"/>
              <a:buFont typeface="Wingdings" panose="05000000000000000000" pitchFamily="2" charset="2"/>
              <a:buChar char="«"/>
              <a:defRPr sz="2000">
                <a:solidFill>
                  <a:schemeClr val="tx1"/>
                </a:solidFill>
                <a:latin typeface="Arial" charset="0"/>
              </a:defRPr>
            </a:lvl2pPr>
            <a:lvl3pPr marL="1143000" indent="-228600" algn="just" rtl="0" eaLnBrk="0" fontAlgn="base" hangingPunct="0">
              <a:spcBef>
                <a:spcPct val="20000"/>
              </a:spcBef>
              <a:spcAft>
                <a:spcPct val="0"/>
              </a:spcAft>
              <a:buChar char="•"/>
              <a:defRPr sz="1800">
                <a:solidFill>
                  <a:schemeClr val="tx1"/>
                </a:solidFill>
                <a:latin typeface="Arial" charset="0"/>
              </a:defRPr>
            </a:lvl3pPr>
            <a:lvl4pPr marL="1600200" indent="-228600" algn="just" rtl="0" eaLnBrk="0" fontAlgn="base" hangingPunct="0">
              <a:spcBef>
                <a:spcPct val="20000"/>
              </a:spcBef>
              <a:spcAft>
                <a:spcPct val="0"/>
              </a:spcAft>
              <a:buChar char="–"/>
              <a:defRPr sz="1600">
                <a:solidFill>
                  <a:schemeClr val="tx1"/>
                </a:solidFill>
                <a:latin typeface="Arial" charset="0"/>
              </a:defRPr>
            </a:lvl4pPr>
            <a:lvl5pPr marL="2057400" indent="-228600" algn="just" rtl="0" eaLnBrk="0" fontAlgn="base" hangingPunct="0">
              <a:spcBef>
                <a:spcPct val="20000"/>
              </a:spcBef>
              <a:spcAft>
                <a:spcPct val="0"/>
              </a:spcAft>
              <a:buChar char="»"/>
              <a:defRPr sz="1000">
                <a:solidFill>
                  <a:schemeClr val="tx1"/>
                </a:solidFill>
                <a:latin typeface="Arial" charset="0"/>
              </a:defRPr>
            </a:lvl5pPr>
            <a:lvl6pPr marL="2514600" indent="-228600" algn="l" rtl="0" eaLnBrk="0" fontAlgn="base" hangingPunct="0">
              <a:spcBef>
                <a:spcPct val="20000"/>
              </a:spcBef>
              <a:spcAft>
                <a:spcPct val="0"/>
              </a:spcAft>
              <a:buChar char="»"/>
              <a:defRPr sz="1000">
                <a:solidFill>
                  <a:srgbClr val="000080"/>
                </a:solidFill>
                <a:latin typeface="+mn-lt"/>
              </a:defRPr>
            </a:lvl6pPr>
            <a:lvl7pPr marL="2971800" indent="-228600" algn="l" rtl="0" eaLnBrk="0" fontAlgn="base" hangingPunct="0">
              <a:spcBef>
                <a:spcPct val="20000"/>
              </a:spcBef>
              <a:spcAft>
                <a:spcPct val="0"/>
              </a:spcAft>
              <a:buChar char="»"/>
              <a:defRPr sz="1000">
                <a:solidFill>
                  <a:srgbClr val="000080"/>
                </a:solidFill>
                <a:latin typeface="+mn-lt"/>
              </a:defRPr>
            </a:lvl7pPr>
            <a:lvl8pPr marL="3429000" indent="-228600" algn="l" rtl="0" eaLnBrk="0" fontAlgn="base" hangingPunct="0">
              <a:spcBef>
                <a:spcPct val="20000"/>
              </a:spcBef>
              <a:spcAft>
                <a:spcPct val="0"/>
              </a:spcAft>
              <a:buChar char="»"/>
              <a:defRPr sz="1000">
                <a:solidFill>
                  <a:srgbClr val="000080"/>
                </a:solidFill>
                <a:latin typeface="+mn-lt"/>
              </a:defRPr>
            </a:lvl8pPr>
            <a:lvl9pPr marL="3886200" indent="-228600" algn="l" rtl="0" eaLnBrk="0" fontAlgn="base" hangingPunct="0">
              <a:spcBef>
                <a:spcPct val="20000"/>
              </a:spcBef>
              <a:spcAft>
                <a:spcPct val="0"/>
              </a:spcAft>
              <a:buChar char="»"/>
              <a:defRPr sz="1000">
                <a:solidFill>
                  <a:srgbClr val="000080"/>
                </a:solidFill>
                <a:latin typeface="+mn-lt"/>
              </a:defRPr>
            </a:lvl9pPr>
          </a:lstStyle>
          <a:p>
            <a:pPr>
              <a:buFont typeface="Wingdings" panose="05000000000000000000" pitchFamily="2" charset="2"/>
              <a:buChar char="v"/>
              <a:defRPr/>
            </a:pPr>
            <a:r>
              <a:rPr kumimoji="0" lang="en-US" altLang="ja-JP" sz="2400" b="1" smtClean="0">
                <a:solidFill>
                  <a:srgbClr val="000000"/>
                </a:solidFill>
                <a:latin typeface="+mn-lt"/>
                <a:ea typeface="ＭＳ Ｐゴシック" panose="020B0600070205080204" pitchFamily="34" charset="-128"/>
                <a:cs typeface="Times New Roman" panose="02020603050405020304" pitchFamily="18" charset="0"/>
              </a:rPr>
              <a:t>Reduce</a:t>
            </a:r>
            <a:r>
              <a:rPr kumimoji="0" lang="en-US" altLang="ja-JP" sz="2400" smtClean="0">
                <a:solidFill>
                  <a:srgbClr val="000000"/>
                </a:solidFill>
                <a:latin typeface="+mn-lt"/>
                <a:ea typeface="ＭＳ Ｐゴシック" panose="020B0600070205080204" pitchFamily="34" charset="-128"/>
                <a:cs typeface="Times New Roman" panose="02020603050405020304" pitchFamily="18" charset="0"/>
              </a:rPr>
              <a:t> the Quality Effort &amp; Correction </a:t>
            </a:r>
            <a:r>
              <a:rPr kumimoji="0" lang="en-US" altLang="ja-JP" sz="2400" b="1" smtClean="0">
                <a:solidFill>
                  <a:srgbClr val="000000"/>
                </a:solidFill>
                <a:latin typeface="+mn-lt"/>
                <a:ea typeface="ＭＳ Ｐゴシック" panose="020B0600070205080204" pitchFamily="34" charset="-128"/>
                <a:cs typeface="Times New Roman" panose="02020603050405020304" pitchFamily="18" charset="0"/>
              </a:rPr>
              <a:t>Cost</a:t>
            </a:r>
            <a:r>
              <a:rPr kumimoji="0" lang="en-US" altLang="ja-JP" sz="2400" smtClean="0">
                <a:solidFill>
                  <a:srgbClr val="000000"/>
                </a:solidFill>
                <a:latin typeface="+mn-lt"/>
                <a:ea typeface="ＭＳ Ｐゴシック" panose="020B0600070205080204" pitchFamily="34" charset="-128"/>
                <a:cs typeface="Times New Roman" panose="02020603050405020304" pitchFamily="18" charset="0"/>
              </a:rPr>
              <a:t>.</a:t>
            </a:r>
          </a:p>
        </p:txBody>
      </p:sp>
    </p:spTree>
    <p:extLst>
      <p:ext uri="{BB962C8B-B14F-4D97-AF65-F5344CB8AC3E}">
        <p14:creationId xmlns:p14="http://schemas.microsoft.com/office/powerpoint/2010/main" val="1292452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6">
                    <a:lumMod val="75000"/>
                  </a:schemeClr>
                </a:solidFill>
              </a:rPr>
              <a:t>Introduction to JUnit</a:t>
            </a:r>
          </a:p>
        </p:txBody>
      </p:sp>
      <p:sp>
        <p:nvSpPr>
          <p:cNvPr id="7" name="Text Placeholder 6"/>
          <p:cNvSpPr>
            <a:spLocks noGrp="1"/>
          </p:cNvSpPr>
          <p:nvPr>
            <p:ph type="body" idx="1"/>
          </p:nvPr>
        </p:nvSpPr>
        <p:spPr/>
        <p:txBody>
          <a:bodyPr/>
          <a:lstStyle/>
          <a:p>
            <a:r>
              <a:rPr lang="en-US" smtClean="0"/>
              <a:t>Section 2</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Tree>
    <p:extLst>
      <p:ext uri="{BB962C8B-B14F-4D97-AF65-F5344CB8AC3E}">
        <p14:creationId xmlns:p14="http://schemas.microsoft.com/office/powerpoint/2010/main" val="2065224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What is JUnit?</a:t>
            </a:r>
          </a:p>
        </p:txBody>
      </p:sp>
      <p:sp>
        <p:nvSpPr>
          <p:cNvPr id="2" name="Content Placeholder 1"/>
          <p:cNvSpPr>
            <a:spLocks noGrp="1"/>
          </p:cNvSpPr>
          <p:nvPr>
            <p:ph idx="1"/>
          </p:nvPr>
        </p:nvSpPr>
        <p:spPr>
          <a:prstGeom prst="rect">
            <a:avLst/>
          </a:prstGeom>
        </p:spPr>
        <p:txBody>
          <a:bodyPr/>
          <a:lstStyle/>
          <a:p>
            <a:pPr algn="just">
              <a:lnSpc>
                <a:spcPct val="120000"/>
              </a:lnSpc>
              <a:spcBef>
                <a:spcPts val="600"/>
              </a:spcBef>
              <a:spcAft>
                <a:spcPts val="600"/>
              </a:spcAft>
              <a:defRPr/>
            </a:pPr>
            <a:r>
              <a:rPr lang="en-US" altLang="ja-JP" sz="2000" b="1"/>
              <a:t>JUnit</a:t>
            </a:r>
            <a:r>
              <a:rPr lang="en-US" altLang="ja-JP" sz="2000"/>
              <a:t> is an </a:t>
            </a:r>
            <a:r>
              <a:rPr lang="en-US" altLang="ja-JP" sz="2000" b="1" i="1"/>
              <a:t>open source framework </a:t>
            </a:r>
            <a:r>
              <a:rPr lang="en-US" altLang="ja-JP" sz="2000"/>
              <a:t>provided by JUnit. </a:t>
            </a:r>
            <a:endParaRPr lang="en-US" altLang="ja-JP" sz="2000" smtClean="0"/>
          </a:p>
          <a:p>
            <a:pPr lvl="1" algn="just">
              <a:lnSpc>
                <a:spcPct val="120000"/>
              </a:lnSpc>
              <a:spcBef>
                <a:spcPts val="600"/>
              </a:spcBef>
              <a:spcAft>
                <a:spcPts val="600"/>
              </a:spcAft>
              <a:defRPr/>
            </a:pPr>
            <a:r>
              <a:rPr lang="en-US" altLang="ja-JP" sz="1800" smtClean="0"/>
              <a:t>JUnit </a:t>
            </a:r>
            <a:r>
              <a:rPr lang="en-US" altLang="ja-JP" sz="1800"/>
              <a:t>enables us to write repeatable tests. </a:t>
            </a:r>
            <a:endParaRPr lang="en-US" altLang="ja-JP" sz="1800" smtClean="0"/>
          </a:p>
          <a:p>
            <a:pPr lvl="1" algn="just">
              <a:lnSpc>
                <a:spcPct val="120000"/>
              </a:lnSpc>
              <a:spcBef>
                <a:spcPts val="600"/>
              </a:spcBef>
              <a:spcAft>
                <a:spcPts val="600"/>
              </a:spcAft>
              <a:defRPr/>
            </a:pPr>
            <a:r>
              <a:rPr lang="en-US" altLang="ja-JP" sz="1800" smtClean="0"/>
              <a:t>It </a:t>
            </a:r>
            <a:r>
              <a:rPr lang="en-US" altLang="ja-JP" sz="1800"/>
              <a:t>is mainly used by Java developers to write unit test cases</a:t>
            </a:r>
            <a:r>
              <a:rPr lang="en-US" altLang="ja-JP" sz="1800" smtClean="0"/>
              <a:t>.</a:t>
            </a:r>
            <a:endParaRPr lang="en-US" altLang="ja-JP" sz="2400"/>
          </a:p>
          <a:p>
            <a:pPr algn="just">
              <a:lnSpc>
                <a:spcPct val="120000"/>
              </a:lnSpc>
              <a:spcBef>
                <a:spcPts val="600"/>
              </a:spcBef>
              <a:spcAft>
                <a:spcPts val="600"/>
              </a:spcAft>
              <a:defRPr/>
            </a:pPr>
            <a:r>
              <a:rPr lang="en-US" altLang="en-US" sz="2000"/>
              <a:t>The </a:t>
            </a:r>
            <a:r>
              <a:rPr lang="en-US" altLang="en-US" sz="2000" b="1"/>
              <a:t>objective of unit testing </a:t>
            </a:r>
            <a:r>
              <a:rPr lang="en-US" altLang="en-US" sz="2000"/>
              <a:t>is to </a:t>
            </a:r>
            <a:r>
              <a:rPr lang="en-US" altLang="en-US" sz="2000" b="1"/>
              <a:t>break code into multiple pieces</a:t>
            </a:r>
            <a:r>
              <a:rPr lang="en-US" altLang="en-US" sz="2000"/>
              <a:t> and </a:t>
            </a:r>
            <a:r>
              <a:rPr lang="en-US" altLang="en-US" sz="2000" b="1"/>
              <a:t>test each piece </a:t>
            </a:r>
            <a:r>
              <a:rPr lang="en-US" altLang="en-US" sz="2000"/>
              <a:t>of code separately to ensure that it works as it should be</a:t>
            </a:r>
            <a:r>
              <a:rPr lang="en-US" altLang="en-US" sz="2000" smtClean="0"/>
              <a:t>.</a:t>
            </a:r>
            <a:endParaRPr lang="en-US" altLang="en-US" sz="2000"/>
          </a:p>
          <a:p>
            <a:pPr algn="just">
              <a:lnSpc>
                <a:spcPct val="120000"/>
              </a:lnSpc>
              <a:spcBef>
                <a:spcPts val="600"/>
              </a:spcBef>
              <a:spcAft>
                <a:spcPts val="600"/>
              </a:spcAft>
              <a:defRPr/>
            </a:pPr>
            <a:r>
              <a:rPr lang="en-US" altLang="en-US" smtClean="0">
                <a:solidFill>
                  <a:srgbClr val="FF0000"/>
                </a:solidFill>
              </a:rPr>
              <a:t>Integrated</a:t>
            </a:r>
            <a:r>
              <a:rPr lang="en-US" altLang="en-US" smtClean="0"/>
              <a:t> </a:t>
            </a:r>
            <a:r>
              <a:rPr lang="en-US" altLang="en-US"/>
              <a:t>nicely with many IDEs, </a:t>
            </a:r>
            <a:r>
              <a:rPr lang="en-US" altLang="en-US" smtClean="0"/>
              <a:t>Ant.</a:t>
            </a:r>
            <a:endParaRPr lang="en-US" altLang="en-US"/>
          </a:p>
          <a:p>
            <a:pPr algn="just">
              <a:lnSpc>
                <a:spcPct val="120000"/>
              </a:lnSpc>
              <a:spcBef>
                <a:spcPts val="600"/>
              </a:spcBef>
              <a:spcAft>
                <a:spcPts val="600"/>
              </a:spcAft>
              <a:defRPr/>
            </a:pPr>
            <a:r>
              <a:rPr lang="en-US" altLang="en-US">
                <a:solidFill>
                  <a:srgbClr val="FF0000"/>
                </a:solidFill>
              </a:rPr>
              <a:t>Easy</a:t>
            </a:r>
            <a:r>
              <a:rPr lang="en-US" altLang="en-US"/>
              <a:t> to use and to </a:t>
            </a:r>
            <a:r>
              <a:rPr lang="en-US" altLang="en-US" smtClean="0"/>
              <a:t>learn</a:t>
            </a:r>
            <a:r>
              <a:rPr lang="en-US" altLang="en-US" sz="2000" smtClean="0"/>
              <a:t>.</a:t>
            </a:r>
          </a:p>
          <a:p>
            <a:pPr algn="just">
              <a:lnSpc>
                <a:spcPct val="120000"/>
              </a:lnSpc>
              <a:spcBef>
                <a:spcPts val="600"/>
              </a:spcBef>
              <a:spcAft>
                <a:spcPts val="600"/>
              </a:spcAft>
              <a:defRPr/>
            </a:pPr>
            <a:r>
              <a:rPr lang="en-GB" altLang="en-US" sz="2000" b="1" smtClean="0"/>
              <a:t>Version</a:t>
            </a:r>
            <a:r>
              <a:rPr lang="en-GB" altLang="en-US" sz="2000" smtClean="0"/>
              <a:t>: Junit 3, Junit 4, Junit 5</a:t>
            </a:r>
            <a:endParaRPr lang="en-US" altLang="en-US"/>
          </a:p>
        </p:txBody>
      </p:sp>
      <p:sp>
        <p:nvSpPr>
          <p:cNvPr id="1946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FDE392E-37DB-4118-A43F-4C4E25DA2A9A}" type="slidenum">
              <a:rPr lang="vi-VN" altLang="en-US" sz="1200">
                <a:solidFill>
                  <a:srgbClr val="898989"/>
                </a:solidFill>
              </a:rPr>
              <a:pPr>
                <a:spcBef>
                  <a:spcPct val="0"/>
                </a:spcBef>
                <a:buFontTx/>
                <a:buNone/>
              </a:pPr>
              <a:t>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270309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 need JUnit </a:t>
            </a:r>
            <a:r>
              <a:rPr lang="en-US" smtClean="0"/>
              <a:t>testing ?</a:t>
            </a:r>
            <a:endParaRPr lang="en-US"/>
          </a:p>
        </p:txBody>
      </p:sp>
      <p:sp>
        <p:nvSpPr>
          <p:cNvPr id="3" name="Content Placeholder 2"/>
          <p:cNvSpPr>
            <a:spLocks noGrp="1"/>
          </p:cNvSpPr>
          <p:nvPr>
            <p:ph idx="1"/>
          </p:nvPr>
        </p:nvSpPr>
        <p:spPr/>
        <p:txBody>
          <a:bodyPr/>
          <a:lstStyle/>
          <a:p>
            <a:pPr algn="just">
              <a:spcBef>
                <a:spcPts val="600"/>
              </a:spcBef>
              <a:spcAft>
                <a:spcPts val="600"/>
              </a:spcAft>
            </a:pPr>
            <a:r>
              <a:rPr lang="en-US" smtClean="0"/>
              <a:t>It </a:t>
            </a:r>
            <a:r>
              <a:rPr lang="en-US" b="1" smtClean="0"/>
              <a:t>finds bugs early </a:t>
            </a:r>
            <a:r>
              <a:rPr lang="en-US" smtClean="0"/>
              <a:t>in the code, which makes our code more reliable.</a:t>
            </a:r>
          </a:p>
          <a:p>
            <a:pPr algn="just">
              <a:spcBef>
                <a:spcPts val="600"/>
              </a:spcBef>
              <a:spcAft>
                <a:spcPts val="600"/>
              </a:spcAft>
            </a:pPr>
            <a:r>
              <a:rPr lang="en-US" smtClean="0"/>
              <a:t>JUnit is </a:t>
            </a:r>
            <a:r>
              <a:rPr lang="en-US" b="1" smtClean="0"/>
              <a:t>useful for developers</a:t>
            </a:r>
            <a:r>
              <a:rPr lang="en-US" smtClean="0"/>
              <a:t>, who work in a test-driven environment.</a:t>
            </a:r>
          </a:p>
          <a:p>
            <a:pPr algn="just">
              <a:spcBef>
                <a:spcPts val="600"/>
              </a:spcBef>
              <a:spcAft>
                <a:spcPts val="600"/>
              </a:spcAft>
            </a:pPr>
            <a:r>
              <a:rPr lang="en-US" smtClean="0"/>
              <a:t>Unit testing forces a developer to </a:t>
            </a:r>
            <a:r>
              <a:rPr lang="en-US" b="1" smtClean="0"/>
              <a:t>read code more than writing</a:t>
            </a:r>
            <a:r>
              <a:rPr lang="en-US" smtClean="0"/>
              <a:t>.</a:t>
            </a:r>
          </a:p>
          <a:p>
            <a:pPr algn="just">
              <a:spcBef>
                <a:spcPts val="600"/>
              </a:spcBef>
              <a:spcAft>
                <a:spcPts val="600"/>
              </a:spcAft>
            </a:pPr>
            <a:r>
              <a:rPr lang="en-US" smtClean="0"/>
              <a:t>You develop more </a:t>
            </a:r>
            <a:r>
              <a:rPr lang="en-US" b="1" smtClean="0"/>
              <a:t>readable</a:t>
            </a:r>
            <a:r>
              <a:rPr lang="en-US" smtClean="0"/>
              <a:t>, </a:t>
            </a:r>
            <a:r>
              <a:rPr lang="en-US" b="1" smtClean="0"/>
              <a:t>reliable</a:t>
            </a:r>
            <a:r>
              <a:rPr lang="en-US" smtClean="0"/>
              <a:t> and </a:t>
            </a:r>
            <a:r>
              <a:rPr lang="en-US" b="1" smtClean="0"/>
              <a:t>bug-free code</a:t>
            </a:r>
            <a:r>
              <a:rPr lang="en-US" smtClean="0"/>
              <a:t> which builds confidence during development.</a:t>
            </a:r>
          </a:p>
          <a:p>
            <a:pPr>
              <a:spcBef>
                <a:spcPts val="600"/>
              </a:spcBef>
              <a:spcAft>
                <a:spcPts val="600"/>
              </a:spcAft>
            </a:pP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1084049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FF0000"/>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4640</TotalTime>
  <Words>3982</Words>
  <Application>Microsoft Office PowerPoint</Application>
  <PresentationFormat>On-screen Show (4:3)</PresentationFormat>
  <Paragraphs>580</Paragraphs>
  <Slides>44</Slides>
  <Notes>15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ＭＳ Ｐゴシック</vt:lpstr>
      <vt:lpstr>Arial</vt:lpstr>
      <vt:lpstr>Book Antiqua</vt:lpstr>
      <vt:lpstr>Calibri</vt:lpstr>
      <vt:lpstr>Candara</vt:lpstr>
      <vt:lpstr>Consolas</vt:lpstr>
      <vt:lpstr>Monotype Sorts</vt:lpstr>
      <vt:lpstr>Tahoma</vt:lpstr>
      <vt:lpstr>Times New Roman</vt:lpstr>
      <vt:lpstr>Wingdings</vt:lpstr>
      <vt:lpstr>Wingdings 2</vt:lpstr>
      <vt:lpstr>Presentation2</vt:lpstr>
      <vt:lpstr>JUNIT FRAMEWORK</vt:lpstr>
      <vt:lpstr>Lesson Objectives</vt:lpstr>
      <vt:lpstr>Table Content</vt:lpstr>
      <vt:lpstr>Unit testing</vt:lpstr>
      <vt:lpstr>Unit Test – What and Who ?</vt:lpstr>
      <vt:lpstr>Unit Test – Why ?</vt:lpstr>
      <vt:lpstr>Introduction to JUnit</vt:lpstr>
      <vt:lpstr>What is JUnit?</vt:lpstr>
      <vt:lpstr>Why you need JUnit testing ?</vt:lpstr>
      <vt:lpstr>Features and advantages of JUnit4</vt:lpstr>
      <vt:lpstr>What is JUnit 5?</vt:lpstr>
      <vt:lpstr>Installation JUnit 5</vt:lpstr>
      <vt:lpstr>Install JUnit jar file in Eclipse   </vt:lpstr>
      <vt:lpstr>JUnit Annotations</vt:lpstr>
      <vt:lpstr>Junit AssertION</vt:lpstr>
      <vt:lpstr>Assertion Overview</vt:lpstr>
      <vt:lpstr>JUnit Assertion methods</vt:lpstr>
      <vt:lpstr>JUnit Assertion methods</vt:lpstr>
      <vt:lpstr>JUnit Assertion methods</vt:lpstr>
      <vt:lpstr>JUnit assertEquals</vt:lpstr>
      <vt:lpstr>Floating point assertions</vt:lpstr>
      <vt:lpstr>JUnit Assertion methods</vt:lpstr>
      <vt:lpstr>JUnit Assertion methods</vt:lpstr>
      <vt:lpstr>Practical time</vt:lpstr>
      <vt:lpstr>JUnit 5 Test LifeCycle</vt:lpstr>
      <vt:lpstr>Before And After</vt:lpstr>
      <vt:lpstr>Writing Tests in JUnit 5</vt:lpstr>
      <vt:lpstr>Writing Tests in JUnit 5</vt:lpstr>
      <vt:lpstr>Writing Tests in JUnit 5</vt:lpstr>
      <vt:lpstr>Disabling Test</vt:lpstr>
      <vt:lpstr>@BeforeEach and @AfterEach annotations</vt:lpstr>
      <vt:lpstr>@BeforeEach and @AfterEach annotations</vt:lpstr>
      <vt:lpstr>@BeforeEach and @AfterEach annotations</vt:lpstr>
      <vt:lpstr>@RepeatedTest Annotation</vt:lpstr>
      <vt:lpstr>Junit 5 Test Suite</vt:lpstr>
      <vt:lpstr>Test Suite Overview</vt:lpstr>
      <vt:lpstr>Test Suite Example</vt:lpstr>
      <vt:lpstr>PowerPoint Presentation</vt:lpstr>
      <vt:lpstr>Test Result</vt:lpstr>
      <vt:lpstr>JUnit Exception Test</vt:lpstr>
      <vt:lpstr>Practical time</vt:lpstr>
      <vt:lpstr>Resources &amp; References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470</cp:revision>
  <dcterms:created xsi:type="dcterms:W3CDTF">2016-11-02T02:13:02Z</dcterms:created>
  <dcterms:modified xsi:type="dcterms:W3CDTF">2020-09-04T06:57:26Z</dcterms:modified>
</cp:coreProperties>
</file>