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5"/>
  </p:notesMasterIdLst>
  <p:handoutMasterIdLst>
    <p:handoutMasterId r:id="rId46"/>
  </p:handoutMasterIdLst>
  <p:sldIdLst>
    <p:sldId id="270" r:id="rId2"/>
    <p:sldId id="271" r:id="rId3"/>
    <p:sldId id="259" r:id="rId4"/>
    <p:sldId id="263" r:id="rId5"/>
    <p:sldId id="262" r:id="rId6"/>
    <p:sldId id="506" r:id="rId7"/>
    <p:sldId id="507" r:id="rId8"/>
    <p:sldId id="508" r:id="rId9"/>
    <p:sldId id="509" r:id="rId10"/>
    <p:sldId id="286" r:id="rId11"/>
    <p:sldId id="428" r:id="rId12"/>
    <p:sldId id="429" r:id="rId13"/>
    <p:sldId id="510" r:id="rId14"/>
    <p:sldId id="511" r:id="rId15"/>
    <p:sldId id="512" r:id="rId16"/>
    <p:sldId id="513" r:id="rId17"/>
    <p:sldId id="514" r:id="rId18"/>
    <p:sldId id="515" r:id="rId19"/>
    <p:sldId id="516" r:id="rId20"/>
    <p:sldId id="517" r:id="rId21"/>
    <p:sldId id="518" r:id="rId22"/>
    <p:sldId id="519" r:id="rId23"/>
    <p:sldId id="520" r:id="rId24"/>
    <p:sldId id="521" r:id="rId25"/>
    <p:sldId id="522" r:id="rId26"/>
    <p:sldId id="435" r:id="rId27"/>
    <p:sldId id="436" r:id="rId28"/>
    <p:sldId id="437" r:id="rId29"/>
    <p:sldId id="524" r:id="rId30"/>
    <p:sldId id="525" r:id="rId31"/>
    <p:sldId id="526" r:id="rId32"/>
    <p:sldId id="527" r:id="rId33"/>
    <p:sldId id="528" r:id="rId34"/>
    <p:sldId id="529" r:id="rId35"/>
    <p:sldId id="530" r:id="rId36"/>
    <p:sldId id="531" r:id="rId37"/>
    <p:sldId id="532" r:id="rId38"/>
    <p:sldId id="533" r:id="rId39"/>
    <p:sldId id="534" r:id="rId40"/>
    <p:sldId id="535" r:id="rId41"/>
    <p:sldId id="482" r:id="rId42"/>
    <p:sldId id="440" r:id="rId43"/>
    <p:sldId id="258" r:id="rId4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222" autoAdjust="0"/>
    <p:restoredTop sz="70049" autoAdjust="0"/>
  </p:normalViewPr>
  <p:slideViewPr>
    <p:cSldViewPr snapToGrid="0" snapToObjects="1" showGuides="1">
      <p:cViewPr varScale="1">
        <p:scale>
          <a:sx n="131" d="100"/>
          <a:sy n="131" d="100"/>
        </p:scale>
        <p:origin x="1304" y="17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F6B2F8-E390-BD4F-9ACD-789C35D23CE3}" type="datetimeFigureOut">
              <a:rPr lang="en-US" smtClean="0"/>
              <a:t>7/27/20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D0A0C1-BF67-B440-B7AD-B68AAB032928}" type="slidenum">
              <a:rPr lang="en-US" smtClean="0"/>
              <a:t>‹#›</a:t>
            </a:fld>
            <a:endParaRPr lang="en-US"/>
          </a:p>
        </p:txBody>
      </p:sp>
    </p:spTree>
    <p:extLst>
      <p:ext uri="{BB962C8B-B14F-4D97-AF65-F5344CB8AC3E}">
        <p14:creationId xmlns:p14="http://schemas.microsoft.com/office/powerpoint/2010/main" val="5220041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FF8F81-D7B9-424E-B993-6D09B3871A4E}" type="datetimeFigureOut">
              <a:rPr lang="en-US" smtClean="0"/>
              <a:t>7/27/20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3067B3-3AE6-DD4A-9E3D-C999AB3971A1}" type="slidenum">
              <a:rPr lang="en-US" smtClean="0"/>
              <a:t>‹#›</a:t>
            </a:fld>
            <a:endParaRPr lang="en-US"/>
          </a:p>
        </p:txBody>
      </p:sp>
    </p:spTree>
    <p:extLst>
      <p:ext uri="{BB962C8B-B14F-4D97-AF65-F5344CB8AC3E}">
        <p14:creationId xmlns:p14="http://schemas.microsoft.com/office/powerpoint/2010/main" val="86950464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eveloper.mozilla.org/en-US/docs/Web/API/GlobalEventHandlers/onclick" TargetMode="External"/><Relationship Id="rId2" Type="http://schemas.openxmlformats.org/officeDocument/2006/relationships/slide" Target="../slides/slide13.xml"/><Relationship Id="rId1" Type="http://schemas.openxmlformats.org/officeDocument/2006/relationships/notesMaster" Target="../notesMasters/notesMaster1.xml"/><Relationship Id="rId5" Type="http://schemas.openxmlformats.org/officeDocument/2006/relationships/hyperlink" Target="https://developer.mozilla.org/en-US/docs/Web/API/HTMLElement/style" TargetMode="External"/><Relationship Id="rId4" Type="http://schemas.openxmlformats.org/officeDocument/2006/relationships/hyperlink" Target="https://developer.mozilla.org/en-US/docs/Web/API/Node/textContent"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davidwalsh.name/event-delegate"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eveloper.mozilla.org/en-US/docs/Web/Event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eveloper.mozilla.org/en-US/docs/Web/Event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1</a:t>
            </a:fld>
            <a:endParaRPr lang="en-US"/>
          </a:p>
        </p:txBody>
      </p:sp>
    </p:spTree>
    <p:extLst>
      <p:ext uri="{BB962C8B-B14F-4D97-AF65-F5344CB8AC3E}">
        <p14:creationId xmlns:p14="http://schemas.microsoft.com/office/powerpoint/2010/main" val="35703272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kern="1200" dirty="0">
                <a:solidFill>
                  <a:schemeClr val="tx1"/>
                </a:solidFill>
                <a:effectLst/>
                <a:latin typeface="+mn-lt"/>
                <a:ea typeface="+mn-ea"/>
                <a:cs typeface="+mn-cs"/>
              </a:rPr>
              <a:t>Check Demo 2</a:t>
            </a:r>
          </a:p>
        </p:txBody>
      </p:sp>
      <p:sp>
        <p:nvSpPr>
          <p:cNvPr id="4" name="Slide Number Placeholder 3"/>
          <p:cNvSpPr>
            <a:spLocks noGrp="1"/>
          </p:cNvSpPr>
          <p:nvPr>
            <p:ph type="sldNum" sz="quarter" idx="5"/>
          </p:nvPr>
        </p:nvSpPr>
        <p:spPr/>
        <p:txBody>
          <a:bodyPr/>
          <a:lstStyle/>
          <a:p>
            <a:fld id="{2B3067B3-3AE6-DD4A-9E3D-C999AB3971A1}" type="slidenum">
              <a:rPr lang="en-US" smtClean="0"/>
              <a:t>12</a:t>
            </a:fld>
            <a:endParaRPr lang="en-US"/>
          </a:p>
        </p:txBody>
      </p:sp>
    </p:spTree>
    <p:extLst>
      <p:ext uri="{BB962C8B-B14F-4D97-AF65-F5344CB8AC3E}">
        <p14:creationId xmlns:p14="http://schemas.microsoft.com/office/powerpoint/2010/main" val="20193931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Arial" panose="020B0604020202020204" pitchFamily="34" charset="0"/>
              </a:rPr>
              <a:t>The </a:t>
            </a:r>
            <a:r>
              <a:rPr lang="en-US" b="0" i="0" u="none" strike="noStrike" dirty="0">
                <a:solidFill>
                  <a:srgbClr val="285C76"/>
                </a:solidFill>
                <a:effectLst/>
                <a:latin typeface="Arial" panose="020B0604020202020204" pitchFamily="34" charset="0"/>
                <a:hlinkClick r:id="rId3">
                  <a:extLst>
                    <a:ext uri="{A12FA001-AC4F-418D-AE19-62706E023703}">
                      <ahyp:hlinkClr xmlns:ahyp="http://schemas.microsoft.com/office/drawing/2018/hyperlinkcolor" val="tx"/>
                    </a:ext>
                  </a:extLst>
                </a:hlinkClick>
              </a:rPr>
              <a:t>onclick</a:t>
            </a:r>
            <a:r>
              <a:rPr lang="en-US" b="0" i="0" dirty="0">
                <a:solidFill>
                  <a:srgbClr val="333333"/>
                </a:solidFill>
                <a:effectLst/>
                <a:latin typeface="Arial" panose="020B0604020202020204" pitchFamily="34" charset="0"/>
              </a:rPr>
              <a:t> property is the event handler property being used in this situation. It is essentially a property like any other available on the button (e.g. </a:t>
            </a:r>
            <a:r>
              <a:rPr lang="en-US" b="0" i="0" u="none" strike="noStrike" dirty="0">
                <a:solidFill>
                  <a:srgbClr val="285C76"/>
                </a:solidFill>
                <a:effectLst/>
                <a:latin typeface="Arial" panose="020B0604020202020204" pitchFamily="34" charset="0"/>
                <a:hlinkClick r:id="rId4">
                  <a:extLst>
                    <a:ext uri="{A12FA001-AC4F-418D-AE19-62706E023703}">
                      <ahyp:hlinkClr xmlns:ahyp="http://schemas.microsoft.com/office/drawing/2018/hyperlinkcolor" val="tx"/>
                    </a:ext>
                  </a:extLst>
                </a:hlinkClick>
              </a:rPr>
              <a:t>btn.textContent</a:t>
            </a:r>
            <a:r>
              <a:rPr lang="en-US" b="0" i="0" dirty="0">
                <a:solidFill>
                  <a:srgbClr val="333333"/>
                </a:solidFill>
                <a:effectLst/>
                <a:latin typeface="Arial" panose="020B0604020202020204" pitchFamily="34" charset="0"/>
              </a:rPr>
              <a:t>, or </a:t>
            </a:r>
            <a:r>
              <a:rPr lang="en-US" b="0" i="0" u="none" strike="noStrike" dirty="0">
                <a:solidFill>
                  <a:srgbClr val="285C76"/>
                </a:solidFill>
                <a:effectLst/>
                <a:latin typeface="Arial" panose="020B0604020202020204" pitchFamily="34" charset="0"/>
                <a:hlinkClick r:id="rId5">
                  <a:extLst>
                    <a:ext uri="{A12FA001-AC4F-418D-AE19-62706E023703}">
                      <ahyp:hlinkClr xmlns:ahyp="http://schemas.microsoft.com/office/drawing/2018/hyperlinkcolor" val="tx"/>
                    </a:ext>
                  </a:extLst>
                </a:hlinkClick>
              </a:rPr>
              <a:t>btn.style</a:t>
            </a:r>
            <a:r>
              <a:rPr lang="en-US" b="0" i="0" dirty="0">
                <a:solidFill>
                  <a:srgbClr val="333333"/>
                </a:solidFill>
                <a:effectLst/>
                <a:latin typeface="Arial" panose="020B0604020202020204" pitchFamily="34" charset="0"/>
              </a:rPr>
              <a:t>), but it is a special type — when you set it to be equal to some code, that code is run when the event fires on the button.</a:t>
            </a:r>
          </a:p>
          <a:p>
            <a:br>
              <a:rPr lang="en-US" dirty="0"/>
            </a:b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3067B3-3AE6-DD4A-9E3D-C999AB3971A1}" type="slidenum">
              <a:rPr lang="en-US" smtClean="0"/>
              <a:t>13</a:t>
            </a:fld>
            <a:endParaRPr lang="en-US"/>
          </a:p>
        </p:txBody>
      </p:sp>
    </p:spTree>
    <p:extLst>
      <p:ext uri="{BB962C8B-B14F-4D97-AF65-F5344CB8AC3E}">
        <p14:creationId xmlns:p14="http://schemas.microsoft.com/office/powerpoint/2010/main" val="29260955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FFFFFF"/>
              </a:solidFill>
              <a:effectLst/>
              <a:latin typeface="x-locale-heading-primary"/>
            </a:endParaRPr>
          </a:p>
        </p:txBody>
      </p:sp>
      <p:sp>
        <p:nvSpPr>
          <p:cNvPr id="4" name="Slide Number Placeholder 3"/>
          <p:cNvSpPr>
            <a:spLocks noGrp="1"/>
          </p:cNvSpPr>
          <p:nvPr>
            <p:ph type="sldNum" sz="quarter" idx="5"/>
          </p:nvPr>
        </p:nvSpPr>
        <p:spPr/>
        <p:txBody>
          <a:bodyPr/>
          <a:lstStyle/>
          <a:p>
            <a:fld id="{2B3067B3-3AE6-DD4A-9E3D-C999AB3971A1}" type="slidenum">
              <a:rPr lang="en-US" smtClean="0"/>
              <a:t>14</a:t>
            </a:fld>
            <a:endParaRPr lang="en-US"/>
          </a:p>
        </p:txBody>
      </p:sp>
    </p:spTree>
    <p:extLst>
      <p:ext uri="{BB962C8B-B14F-4D97-AF65-F5344CB8AC3E}">
        <p14:creationId xmlns:p14="http://schemas.microsoft.com/office/powerpoint/2010/main" val="41118769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3067B3-3AE6-DD4A-9E3D-C999AB3971A1}" type="slidenum">
              <a:rPr lang="en-US" smtClean="0"/>
              <a:t>15</a:t>
            </a:fld>
            <a:endParaRPr lang="en-US"/>
          </a:p>
        </p:txBody>
      </p:sp>
    </p:spTree>
    <p:extLst>
      <p:ext uri="{BB962C8B-B14F-4D97-AF65-F5344CB8AC3E}">
        <p14:creationId xmlns:p14="http://schemas.microsoft.com/office/powerpoint/2010/main" val="31037063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3067B3-3AE6-DD4A-9E3D-C999AB3971A1}" type="slidenum">
              <a:rPr lang="en-US" smtClean="0"/>
              <a:t>16</a:t>
            </a:fld>
            <a:endParaRPr lang="en-US"/>
          </a:p>
        </p:txBody>
      </p:sp>
    </p:spTree>
    <p:extLst>
      <p:ext uri="{BB962C8B-B14F-4D97-AF65-F5344CB8AC3E}">
        <p14:creationId xmlns:p14="http://schemas.microsoft.com/office/powerpoint/2010/main" val="12558818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3067B3-3AE6-DD4A-9E3D-C999AB3971A1}" type="slidenum">
              <a:rPr lang="en-US" smtClean="0"/>
              <a:t>17</a:t>
            </a:fld>
            <a:endParaRPr lang="en-US"/>
          </a:p>
        </p:txBody>
      </p:sp>
    </p:spTree>
    <p:extLst>
      <p:ext uri="{BB962C8B-B14F-4D97-AF65-F5344CB8AC3E}">
        <p14:creationId xmlns:p14="http://schemas.microsoft.com/office/powerpoint/2010/main" val="5966156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3067B3-3AE6-DD4A-9E3D-C999AB3971A1}" type="slidenum">
              <a:rPr lang="en-US" smtClean="0"/>
              <a:t>18</a:t>
            </a:fld>
            <a:endParaRPr lang="en-US"/>
          </a:p>
        </p:txBody>
      </p:sp>
    </p:spTree>
    <p:extLst>
      <p:ext uri="{BB962C8B-B14F-4D97-AF65-F5344CB8AC3E}">
        <p14:creationId xmlns:p14="http://schemas.microsoft.com/office/powerpoint/2010/main" val="19030970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kern="1200" dirty="0">
                <a:solidFill>
                  <a:schemeClr val="tx1"/>
                </a:solidFill>
                <a:effectLst/>
                <a:latin typeface="+mn-lt"/>
                <a:ea typeface="+mn-ea"/>
                <a:cs typeface="+mn-cs"/>
              </a:rPr>
              <a:t>Check Demo 1</a:t>
            </a:r>
          </a:p>
        </p:txBody>
      </p:sp>
      <p:sp>
        <p:nvSpPr>
          <p:cNvPr id="4" name="Slide Number Placeholder 3"/>
          <p:cNvSpPr>
            <a:spLocks noGrp="1"/>
          </p:cNvSpPr>
          <p:nvPr>
            <p:ph type="sldNum" sz="quarter" idx="5"/>
          </p:nvPr>
        </p:nvSpPr>
        <p:spPr/>
        <p:txBody>
          <a:bodyPr/>
          <a:lstStyle/>
          <a:p>
            <a:fld id="{2B3067B3-3AE6-DD4A-9E3D-C999AB3971A1}" type="slidenum">
              <a:rPr lang="en-US" smtClean="0"/>
              <a:t>19</a:t>
            </a:fld>
            <a:endParaRPr lang="en-US"/>
          </a:p>
        </p:txBody>
      </p:sp>
    </p:spTree>
    <p:extLst>
      <p:ext uri="{BB962C8B-B14F-4D97-AF65-F5344CB8AC3E}">
        <p14:creationId xmlns:p14="http://schemas.microsoft.com/office/powerpoint/2010/main" val="22686710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3067B3-3AE6-DD4A-9E3D-C999AB3971A1}" type="slidenum">
              <a:rPr lang="en-US" smtClean="0"/>
              <a:t>20</a:t>
            </a:fld>
            <a:endParaRPr lang="en-US"/>
          </a:p>
        </p:txBody>
      </p:sp>
    </p:spTree>
    <p:extLst>
      <p:ext uri="{BB962C8B-B14F-4D97-AF65-F5344CB8AC3E}">
        <p14:creationId xmlns:p14="http://schemas.microsoft.com/office/powerpoint/2010/main" val="16544659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kern="1200" dirty="0">
                <a:solidFill>
                  <a:schemeClr val="tx1"/>
                </a:solidFill>
                <a:effectLst/>
                <a:latin typeface="+mn-lt"/>
                <a:ea typeface="+mn-ea"/>
                <a:cs typeface="+mn-cs"/>
              </a:rPr>
              <a:t>Remove event handler for click events</a:t>
            </a:r>
          </a:p>
        </p:txBody>
      </p:sp>
      <p:sp>
        <p:nvSpPr>
          <p:cNvPr id="4" name="Slide Number Placeholder 3"/>
          <p:cNvSpPr>
            <a:spLocks noGrp="1"/>
          </p:cNvSpPr>
          <p:nvPr>
            <p:ph type="sldNum" sz="quarter" idx="5"/>
          </p:nvPr>
        </p:nvSpPr>
        <p:spPr/>
        <p:txBody>
          <a:bodyPr/>
          <a:lstStyle/>
          <a:p>
            <a:fld id="{2B3067B3-3AE6-DD4A-9E3D-C999AB3971A1}" type="slidenum">
              <a:rPr lang="en-US" smtClean="0"/>
              <a:t>21</a:t>
            </a:fld>
            <a:endParaRPr lang="en-US"/>
          </a:p>
        </p:txBody>
      </p:sp>
    </p:spTree>
    <p:extLst>
      <p:ext uri="{BB962C8B-B14F-4D97-AF65-F5344CB8AC3E}">
        <p14:creationId xmlns:p14="http://schemas.microsoft.com/office/powerpoint/2010/main" val="936279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2</a:t>
            </a:fld>
            <a:endParaRPr lang="en-US"/>
          </a:p>
        </p:txBody>
      </p:sp>
    </p:spTree>
    <p:extLst>
      <p:ext uri="{BB962C8B-B14F-4D97-AF65-F5344CB8AC3E}">
        <p14:creationId xmlns:p14="http://schemas.microsoft.com/office/powerpoint/2010/main" val="31853207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3067B3-3AE6-DD4A-9E3D-C999AB3971A1}" type="slidenum">
              <a:rPr lang="en-US" smtClean="0"/>
              <a:t>22</a:t>
            </a:fld>
            <a:endParaRPr lang="en-US"/>
          </a:p>
        </p:txBody>
      </p:sp>
    </p:spTree>
    <p:extLst>
      <p:ext uri="{BB962C8B-B14F-4D97-AF65-F5344CB8AC3E}">
        <p14:creationId xmlns:p14="http://schemas.microsoft.com/office/powerpoint/2010/main" val="38728101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3067B3-3AE6-DD4A-9E3D-C999AB3971A1}" type="slidenum">
              <a:rPr lang="en-US" smtClean="0"/>
              <a:t>23</a:t>
            </a:fld>
            <a:endParaRPr lang="en-US"/>
          </a:p>
        </p:txBody>
      </p:sp>
    </p:spTree>
    <p:extLst>
      <p:ext uri="{BB962C8B-B14F-4D97-AF65-F5344CB8AC3E}">
        <p14:creationId xmlns:p14="http://schemas.microsoft.com/office/powerpoint/2010/main" val="12391315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3067B3-3AE6-DD4A-9E3D-C999AB3971A1}" type="slidenum">
              <a:rPr lang="en-US" smtClean="0"/>
              <a:t>24</a:t>
            </a:fld>
            <a:endParaRPr lang="en-US"/>
          </a:p>
        </p:txBody>
      </p:sp>
    </p:spTree>
    <p:extLst>
      <p:ext uri="{BB962C8B-B14F-4D97-AF65-F5344CB8AC3E}">
        <p14:creationId xmlns:p14="http://schemas.microsoft.com/office/powerpoint/2010/main" val="42921948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3067B3-3AE6-DD4A-9E3D-C999AB3971A1}" type="slidenum">
              <a:rPr lang="en-US" smtClean="0"/>
              <a:t>25</a:t>
            </a:fld>
            <a:endParaRPr lang="en-US"/>
          </a:p>
        </p:txBody>
      </p:sp>
    </p:spTree>
    <p:extLst>
      <p:ext uri="{BB962C8B-B14F-4D97-AF65-F5344CB8AC3E}">
        <p14:creationId xmlns:p14="http://schemas.microsoft.com/office/powerpoint/2010/main" val="5808109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3067B3-3AE6-DD4A-9E3D-C999AB3971A1}" type="slidenum">
              <a:rPr lang="en-US" smtClean="0"/>
              <a:t>26</a:t>
            </a:fld>
            <a:endParaRPr lang="en-US"/>
          </a:p>
        </p:txBody>
      </p:sp>
    </p:spTree>
    <p:extLst>
      <p:ext uri="{BB962C8B-B14F-4D97-AF65-F5344CB8AC3E}">
        <p14:creationId xmlns:p14="http://schemas.microsoft.com/office/powerpoint/2010/main" val="9557599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27</a:t>
            </a:fld>
            <a:endParaRPr lang="en-US"/>
          </a:p>
        </p:txBody>
      </p:sp>
    </p:spTree>
    <p:extLst>
      <p:ext uri="{BB962C8B-B14F-4D97-AF65-F5344CB8AC3E}">
        <p14:creationId xmlns:p14="http://schemas.microsoft.com/office/powerpoint/2010/main" val="4318526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3067B3-3AE6-DD4A-9E3D-C999AB3971A1}" type="slidenum">
              <a:rPr lang="en-US" smtClean="0"/>
              <a:t>28</a:t>
            </a:fld>
            <a:endParaRPr lang="en-US"/>
          </a:p>
        </p:txBody>
      </p:sp>
    </p:spTree>
    <p:extLst>
      <p:ext uri="{BB962C8B-B14F-4D97-AF65-F5344CB8AC3E}">
        <p14:creationId xmlns:p14="http://schemas.microsoft.com/office/powerpoint/2010/main" val="40953748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3067B3-3AE6-DD4A-9E3D-C999AB3971A1}" type="slidenum">
              <a:rPr lang="en-US" smtClean="0"/>
              <a:t>29</a:t>
            </a:fld>
            <a:endParaRPr lang="en-US"/>
          </a:p>
        </p:txBody>
      </p:sp>
    </p:spTree>
    <p:extLst>
      <p:ext uri="{BB962C8B-B14F-4D97-AF65-F5344CB8AC3E}">
        <p14:creationId xmlns:p14="http://schemas.microsoft.com/office/powerpoint/2010/main" val="33753682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3067B3-3AE6-DD4A-9E3D-C999AB3971A1}" type="slidenum">
              <a:rPr lang="en-US" smtClean="0"/>
              <a:t>30</a:t>
            </a:fld>
            <a:endParaRPr lang="en-US"/>
          </a:p>
        </p:txBody>
      </p:sp>
    </p:spTree>
    <p:extLst>
      <p:ext uri="{BB962C8B-B14F-4D97-AF65-F5344CB8AC3E}">
        <p14:creationId xmlns:p14="http://schemas.microsoft.com/office/powerpoint/2010/main" val="22733158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kern="1200" dirty="0">
                <a:solidFill>
                  <a:schemeClr val="tx1"/>
                </a:solidFill>
                <a:effectLst/>
                <a:latin typeface="+mn-lt"/>
                <a:ea typeface="+mn-ea"/>
                <a:cs typeface="+mn-cs"/>
              </a:rPr>
              <a:t>Demo 5</a:t>
            </a:r>
          </a:p>
        </p:txBody>
      </p:sp>
      <p:sp>
        <p:nvSpPr>
          <p:cNvPr id="4" name="Slide Number Placeholder 3"/>
          <p:cNvSpPr>
            <a:spLocks noGrp="1"/>
          </p:cNvSpPr>
          <p:nvPr>
            <p:ph type="sldNum" sz="quarter" idx="5"/>
          </p:nvPr>
        </p:nvSpPr>
        <p:spPr/>
        <p:txBody>
          <a:bodyPr/>
          <a:lstStyle/>
          <a:p>
            <a:fld id="{2B3067B3-3AE6-DD4A-9E3D-C999AB3971A1}" type="slidenum">
              <a:rPr lang="en-US" smtClean="0"/>
              <a:t>31</a:t>
            </a:fld>
            <a:endParaRPr lang="en-US"/>
          </a:p>
        </p:txBody>
      </p:sp>
    </p:spTree>
    <p:extLst>
      <p:ext uri="{BB962C8B-B14F-4D97-AF65-F5344CB8AC3E}">
        <p14:creationId xmlns:p14="http://schemas.microsoft.com/office/powerpoint/2010/main" val="2429218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3</a:t>
            </a:fld>
            <a:endParaRPr lang="en-US"/>
          </a:p>
        </p:txBody>
      </p:sp>
    </p:spTree>
    <p:extLst>
      <p:ext uri="{BB962C8B-B14F-4D97-AF65-F5344CB8AC3E}">
        <p14:creationId xmlns:p14="http://schemas.microsoft.com/office/powerpoint/2010/main" val="5844445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333333"/>
                </a:solidFill>
              </a:rPr>
              <a:t>Check Unit 11 – Demo 5</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3067B3-3AE6-DD4A-9E3D-C999AB3971A1}" type="slidenum">
              <a:rPr lang="en-US" smtClean="0"/>
              <a:t>32</a:t>
            </a:fld>
            <a:endParaRPr lang="en-US"/>
          </a:p>
        </p:txBody>
      </p:sp>
    </p:spTree>
    <p:extLst>
      <p:ext uri="{BB962C8B-B14F-4D97-AF65-F5344CB8AC3E}">
        <p14:creationId xmlns:p14="http://schemas.microsoft.com/office/powerpoint/2010/main" val="30318805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3067B3-3AE6-DD4A-9E3D-C999AB3971A1}" type="slidenum">
              <a:rPr lang="en-US" smtClean="0"/>
              <a:t>33</a:t>
            </a:fld>
            <a:endParaRPr lang="en-US"/>
          </a:p>
        </p:txBody>
      </p:sp>
    </p:spTree>
    <p:extLst>
      <p:ext uri="{BB962C8B-B14F-4D97-AF65-F5344CB8AC3E}">
        <p14:creationId xmlns:p14="http://schemas.microsoft.com/office/powerpoint/2010/main" val="31678619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3067B3-3AE6-DD4A-9E3D-C999AB3971A1}" type="slidenum">
              <a:rPr lang="en-US" smtClean="0"/>
              <a:t>34</a:t>
            </a:fld>
            <a:endParaRPr lang="en-US"/>
          </a:p>
        </p:txBody>
      </p:sp>
    </p:spTree>
    <p:extLst>
      <p:ext uri="{BB962C8B-B14F-4D97-AF65-F5344CB8AC3E}">
        <p14:creationId xmlns:p14="http://schemas.microsoft.com/office/powerpoint/2010/main" val="5054567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3067B3-3AE6-DD4A-9E3D-C999AB3971A1}" type="slidenum">
              <a:rPr lang="en-US" smtClean="0"/>
              <a:t>35</a:t>
            </a:fld>
            <a:endParaRPr lang="en-US"/>
          </a:p>
        </p:txBody>
      </p:sp>
    </p:spTree>
    <p:extLst>
      <p:ext uri="{BB962C8B-B14F-4D97-AF65-F5344CB8AC3E}">
        <p14:creationId xmlns:p14="http://schemas.microsoft.com/office/powerpoint/2010/main" val="33215691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3067B3-3AE6-DD4A-9E3D-C999AB3971A1}" type="slidenum">
              <a:rPr lang="en-US" smtClean="0"/>
              <a:t>36</a:t>
            </a:fld>
            <a:endParaRPr lang="en-US"/>
          </a:p>
        </p:txBody>
      </p:sp>
    </p:spTree>
    <p:extLst>
      <p:ext uri="{BB962C8B-B14F-4D97-AF65-F5344CB8AC3E}">
        <p14:creationId xmlns:p14="http://schemas.microsoft.com/office/powerpoint/2010/main" val="9565930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3067B3-3AE6-DD4A-9E3D-C999AB3971A1}" type="slidenum">
              <a:rPr lang="en-US" smtClean="0"/>
              <a:t>37</a:t>
            </a:fld>
            <a:endParaRPr lang="en-US"/>
          </a:p>
        </p:txBody>
      </p:sp>
    </p:spTree>
    <p:extLst>
      <p:ext uri="{BB962C8B-B14F-4D97-AF65-F5344CB8AC3E}">
        <p14:creationId xmlns:p14="http://schemas.microsoft.com/office/powerpoint/2010/main" val="11023877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3067B3-3AE6-DD4A-9E3D-C999AB3971A1}" type="slidenum">
              <a:rPr lang="en-US" smtClean="0"/>
              <a:t>38</a:t>
            </a:fld>
            <a:endParaRPr lang="en-US"/>
          </a:p>
        </p:txBody>
      </p:sp>
    </p:spTree>
    <p:extLst>
      <p:ext uri="{BB962C8B-B14F-4D97-AF65-F5344CB8AC3E}">
        <p14:creationId xmlns:p14="http://schemas.microsoft.com/office/powerpoint/2010/main" val="42095686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3067B3-3AE6-DD4A-9E3D-C999AB3971A1}" type="slidenum">
              <a:rPr lang="en-US" smtClean="0"/>
              <a:t>39</a:t>
            </a:fld>
            <a:endParaRPr lang="en-US"/>
          </a:p>
        </p:txBody>
      </p:sp>
    </p:spTree>
    <p:extLst>
      <p:ext uri="{BB962C8B-B14F-4D97-AF65-F5344CB8AC3E}">
        <p14:creationId xmlns:p14="http://schemas.microsoft.com/office/powerpoint/2010/main" val="28304139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concept is explained further on David Walsh's blog, with multiple examples — see </a:t>
            </a:r>
            <a:r>
              <a:rPr lang="en-US" sz="1200" b="0" i="0" u="none" strike="noStrike" kern="1200" dirty="0">
                <a:solidFill>
                  <a:schemeClr val="tx1"/>
                </a:solidFill>
                <a:effectLst/>
                <a:latin typeface="+mn-lt"/>
                <a:ea typeface="+mn-ea"/>
                <a:cs typeface="+mn-cs"/>
                <a:hlinkClick r:id="rId3"/>
              </a:rPr>
              <a:t>How JavaScript Event Delegation Works</a:t>
            </a:r>
            <a:r>
              <a:rPr lang="en-US" sz="1200" b="0" i="0" kern="1200" dirty="0">
                <a:solidFill>
                  <a:schemeClr val="tx1"/>
                </a:solidFill>
                <a:effectLst/>
                <a:latin typeface="+mn-lt"/>
                <a:ea typeface="+mn-ea"/>
                <a:cs typeface="+mn-cs"/>
              </a:rPr>
              <a:t>.</a:t>
            </a:r>
          </a:p>
          <a:p>
            <a:br>
              <a:rPr lang="en-US" dirty="0"/>
            </a:b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3067B3-3AE6-DD4A-9E3D-C999AB3971A1}" type="slidenum">
              <a:rPr lang="en-US" smtClean="0"/>
              <a:t>40</a:t>
            </a:fld>
            <a:endParaRPr lang="en-US"/>
          </a:p>
        </p:txBody>
      </p:sp>
    </p:spTree>
    <p:extLst>
      <p:ext uri="{BB962C8B-B14F-4D97-AF65-F5344CB8AC3E}">
        <p14:creationId xmlns:p14="http://schemas.microsoft.com/office/powerpoint/2010/main" val="2529955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P1: </a:t>
            </a:r>
          </a:p>
        </p:txBody>
      </p:sp>
      <p:sp>
        <p:nvSpPr>
          <p:cNvPr id="4" name="Slide Number Placeholder 3"/>
          <p:cNvSpPr>
            <a:spLocks noGrp="1"/>
          </p:cNvSpPr>
          <p:nvPr>
            <p:ph type="sldNum" sz="quarter" idx="5"/>
          </p:nvPr>
        </p:nvSpPr>
        <p:spPr/>
        <p:txBody>
          <a:bodyPr/>
          <a:lstStyle/>
          <a:p>
            <a:fld id="{2B3067B3-3AE6-DD4A-9E3D-C999AB3971A1}" type="slidenum">
              <a:rPr lang="en-US" smtClean="0"/>
              <a:t>41</a:t>
            </a:fld>
            <a:endParaRPr lang="en-US"/>
          </a:p>
        </p:txBody>
      </p:sp>
    </p:spTree>
    <p:extLst>
      <p:ext uri="{BB962C8B-B14F-4D97-AF65-F5344CB8AC3E}">
        <p14:creationId xmlns:p14="http://schemas.microsoft.com/office/powerpoint/2010/main" val="680760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3067B3-3AE6-DD4A-9E3D-C999AB3971A1}" type="slidenum">
              <a:rPr lang="en-US" smtClean="0"/>
              <a:t>5</a:t>
            </a:fld>
            <a:endParaRPr lang="en-US"/>
          </a:p>
        </p:txBody>
      </p:sp>
    </p:spTree>
    <p:extLst>
      <p:ext uri="{BB962C8B-B14F-4D97-AF65-F5344CB8AC3E}">
        <p14:creationId xmlns:p14="http://schemas.microsoft.com/office/powerpoint/2010/main" val="32931748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3067B3-3AE6-DD4A-9E3D-C999AB3971A1}" type="slidenum">
              <a:rPr lang="en-US" smtClean="0"/>
              <a:t>42</a:t>
            </a:fld>
            <a:endParaRPr lang="en-US"/>
          </a:p>
        </p:txBody>
      </p:sp>
    </p:spTree>
    <p:extLst>
      <p:ext uri="{BB962C8B-B14F-4D97-AF65-F5344CB8AC3E}">
        <p14:creationId xmlns:p14="http://schemas.microsoft.com/office/powerpoint/2010/main" val="29330152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3067B3-3AE6-DD4A-9E3D-C999AB3971A1}" type="slidenum">
              <a:rPr lang="en-US" smtClean="0"/>
              <a:t>43</a:t>
            </a:fld>
            <a:endParaRPr lang="en-US"/>
          </a:p>
        </p:txBody>
      </p:sp>
    </p:spTree>
    <p:extLst>
      <p:ext uri="{BB962C8B-B14F-4D97-AF65-F5344CB8AC3E}">
        <p14:creationId xmlns:p14="http://schemas.microsoft.com/office/powerpoint/2010/main" val="639896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3067B3-3AE6-DD4A-9E3D-C999AB3971A1}" type="slidenum">
              <a:rPr lang="en-US" smtClean="0"/>
              <a:t>6</a:t>
            </a:fld>
            <a:endParaRPr lang="en-US"/>
          </a:p>
        </p:txBody>
      </p:sp>
    </p:spTree>
    <p:extLst>
      <p:ext uri="{BB962C8B-B14F-4D97-AF65-F5344CB8AC3E}">
        <p14:creationId xmlns:p14="http://schemas.microsoft.com/office/powerpoint/2010/main" val="165244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can gather from this (and from glancing at the MDN </a:t>
            </a:r>
            <a:r>
              <a:rPr lang="en-US" sz="1200" b="0" i="0" u="none" strike="noStrike" kern="1200" dirty="0">
                <a:solidFill>
                  <a:schemeClr val="tx1"/>
                </a:solidFill>
                <a:effectLst/>
                <a:latin typeface="+mn-lt"/>
                <a:ea typeface="+mn-ea"/>
                <a:cs typeface="+mn-cs"/>
                <a:hlinkClick r:id="rId3"/>
              </a:rPr>
              <a:t>Event reference</a:t>
            </a:r>
            <a:r>
              <a:rPr lang="en-US" sz="1200" b="0" i="0" kern="1200" dirty="0">
                <a:solidFill>
                  <a:schemeClr val="tx1"/>
                </a:solidFill>
                <a:effectLst/>
                <a:latin typeface="+mn-lt"/>
                <a:ea typeface="+mn-ea"/>
                <a:cs typeface="+mn-cs"/>
              </a:rPr>
              <a:t>) that there are </a:t>
            </a:r>
            <a:r>
              <a:rPr lang="en-US" sz="1200" b="1" i="0" kern="1200" dirty="0">
                <a:solidFill>
                  <a:schemeClr val="tx1"/>
                </a:solidFill>
                <a:effectLst/>
                <a:latin typeface="+mn-lt"/>
                <a:ea typeface="+mn-ea"/>
                <a:cs typeface="+mn-cs"/>
              </a:rPr>
              <a:t>a lot</a:t>
            </a:r>
            <a:r>
              <a:rPr lang="en-US" sz="1200" b="0" i="0" kern="1200" dirty="0">
                <a:solidFill>
                  <a:schemeClr val="tx1"/>
                </a:solidFill>
                <a:effectLst/>
                <a:latin typeface="+mn-lt"/>
                <a:ea typeface="+mn-ea"/>
                <a:cs typeface="+mn-cs"/>
              </a:rPr>
              <a:t> of events that can be responded to.</a:t>
            </a:r>
          </a:p>
          <a:p>
            <a:br>
              <a:rPr lang="en-US" dirty="0"/>
            </a:b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3067B3-3AE6-DD4A-9E3D-C999AB3971A1}" type="slidenum">
              <a:rPr lang="en-US" smtClean="0"/>
              <a:t>7</a:t>
            </a:fld>
            <a:endParaRPr lang="en-US"/>
          </a:p>
        </p:txBody>
      </p:sp>
    </p:spTree>
    <p:extLst>
      <p:ext uri="{BB962C8B-B14F-4D97-AF65-F5344CB8AC3E}">
        <p14:creationId xmlns:p14="http://schemas.microsoft.com/office/powerpoint/2010/main" val="28973403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can gather from this (and from glancing at the MDN </a:t>
            </a:r>
            <a:r>
              <a:rPr lang="en-US" sz="1200" b="0" i="0" u="none" strike="noStrike" kern="1200" dirty="0">
                <a:solidFill>
                  <a:schemeClr val="tx1"/>
                </a:solidFill>
                <a:effectLst/>
                <a:latin typeface="+mn-lt"/>
                <a:ea typeface="+mn-ea"/>
                <a:cs typeface="+mn-cs"/>
                <a:hlinkClick r:id="rId3"/>
              </a:rPr>
              <a:t>Event reference</a:t>
            </a:r>
            <a:r>
              <a:rPr lang="en-US" sz="1200" b="0" i="0" kern="1200" dirty="0">
                <a:solidFill>
                  <a:schemeClr val="tx1"/>
                </a:solidFill>
                <a:effectLst/>
                <a:latin typeface="+mn-lt"/>
                <a:ea typeface="+mn-ea"/>
                <a:cs typeface="+mn-cs"/>
              </a:rPr>
              <a:t>) that there are </a:t>
            </a:r>
            <a:r>
              <a:rPr lang="en-US" sz="1200" b="1" i="0" kern="1200" dirty="0">
                <a:solidFill>
                  <a:schemeClr val="tx1"/>
                </a:solidFill>
                <a:effectLst/>
                <a:latin typeface="+mn-lt"/>
                <a:ea typeface="+mn-ea"/>
                <a:cs typeface="+mn-cs"/>
              </a:rPr>
              <a:t>a lot</a:t>
            </a:r>
            <a:r>
              <a:rPr lang="en-US" sz="1200" b="0" i="0" kern="1200" dirty="0">
                <a:solidFill>
                  <a:schemeClr val="tx1"/>
                </a:solidFill>
                <a:effectLst/>
                <a:latin typeface="+mn-lt"/>
                <a:ea typeface="+mn-ea"/>
                <a:cs typeface="+mn-cs"/>
              </a:rPr>
              <a:t> of events that can be responded to.</a:t>
            </a:r>
          </a:p>
          <a:p>
            <a:br>
              <a:rPr lang="en-US" dirty="0"/>
            </a:br>
            <a:r>
              <a:rPr lang="en-US" sz="1200" b="1" i="0" kern="1200" dirty="0">
                <a:solidFill>
                  <a:schemeClr val="tx1"/>
                </a:solidFill>
                <a:effectLst/>
                <a:latin typeface="+mn-lt"/>
                <a:ea typeface="+mn-ea"/>
                <a:cs typeface="+mn-cs"/>
              </a:rPr>
              <a:t>Note</a:t>
            </a:r>
            <a:r>
              <a:rPr lang="en-US" sz="1200" b="0" i="0" kern="1200" dirty="0">
                <a:solidFill>
                  <a:schemeClr val="tx1"/>
                </a:solidFill>
                <a:effectLst/>
                <a:latin typeface="+mn-lt"/>
                <a:ea typeface="+mn-ea"/>
                <a:cs typeface="+mn-cs"/>
              </a:rPr>
              <a:t>: Web events are not part of the core JavaScript language — they are defined as part of the APIs built into the browser.</a:t>
            </a:r>
          </a:p>
          <a:p>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dirty="0">
                <a:solidFill>
                  <a:srgbClr val="333333"/>
                </a:solidFill>
                <a:latin typeface="Arial" panose="020B0604020202020204" pitchFamily="34" charset="0"/>
              </a:rPr>
              <a:t> — they are pretty much interchangeable for our purposes, although strictly speaking, they work together. The listener listens out for the event happening, and the handler is the code that is run in response to it happening.</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3067B3-3AE6-DD4A-9E3D-C999AB3971A1}" type="slidenum">
              <a:rPr lang="en-US" smtClean="0"/>
              <a:t>8</a:t>
            </a:fld>
            <a:endParaRPr lang="en-US"/>
          </a:p>
        </p:txBody>
      </p:sp>
    </p:spTree>
    <p:extLst>
      <p:ext uri="{BB962C8B-B14F-4D97-AF65-F5344CB8AC3E}">
        <p14:creationId xmlns:p14="http://schemas.microsoft.com/office/powerpoint/2010/main" val="39740583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Every time user click on button the background color of the page is changed randomly</a:t>
            </a:r>
          </a:p>
          <a:p>
            <a:br>
              <a:rPr lang="en-US" dirty="0"/>
            </a:b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3067B3-3AE6-DD4A-9E3D-C999AB3971A1}" type="slidenum">
              <a:rPr lang="en-US" smtClean="0"/>
              <a:t>9</a:t>
            </a:fld>
            <a:endParaRPr lang="en-US"/>
          </a:p>
        </p:txBody>
      </p:sp>
    </p:spTree>
    <p:extLst>
      <p:ext uri="{BB962C8B-B14F-4D97-AF65-F5344CB8AC3E}">
        <p14:creationId xmlns:p14="http://schemas.microsoft.com/office/powerpoint/2010/main" val="18889662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10</a:t>
            </a:fld>
            <a:endParaRPr lang="en-US"/>
          </a:p>
        </p:txBody>
      </p:sp>
    </p:spTree>
    <p:extLst>
      <p:ext uri="{BB962C8B-B14F-4D97-AF65-F5344CB8AC3E}">
        <p14:creationId xmlns:p14="http://schemas.microsoft.com/office/powerpoint/2010/main" val="21633082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1"/>
          <p:cNvSpPr>
            <a:spLocks noGrp="1"/>
          </p:cNvSpPr>
          <p:nvPr>
            <p:ph type="ctrTitle"/>
          </p:nvPr>
        </p:nvSpPr>
        <p:spPr>
          <a:xfrm>
            <a:off x="171450" y="1743789"/>
            <a:ext cx="6179344" cy="678021"/>
          </a:xfrm>
        </p:spPr>
        <p:txBody>
          <a:bodyPr>
            <a:noAutofit/>
          </a:bodyPr>
          <a:lstStyle>
            <a:lvl1pPr algn="ctr">
              <a:defRPr sz="3200">
                <a:solidFill>
                  <a:srgbClr val="FF6600"/>
                </a:solidFill>
              </a:defRPr>
            </a:lvl1pPr>
          </a:lstStyle>
          <a:p>
            <a:r>
              <a:rPr lang="en-US" dirty="0"/>
              <a:t>Click to edit Master title style</a:t>
            </a:r>
          </a:p>
        </p:txBody>
      </p:sp>
      <p:sp>
        <p:nvSpPr>
          <p:cNvPr id="3" name="Subtitle 2"/>
          <p:cNvSpPr>
            <a:spLocks noGrp="1"/>
          </p:cNvSpPr>
          <p:nvPr>
            <p:ph type="subTitle" idx="1"/>
          </p:nvPr>
        </p:nvSpPr>
        <p:spPr>
          <a:xfrm>
            <a:off x="171450" y="2571750"/>
            <a:ext cx="6179344" cy="434975"/>
          </a:xfrm>
        </p:spPr>
        <p:txBody>
          <a:bodyPr>
            <a:normAutofit/>
          </a:bodyPr>
          <a:lstStyle>
            <a:lvl1pPr marL="0" indent="0" algn="ctr">
              <a:buNone/>
              <a:defRPr sz="2000" i="1">
                <a:solidFill>
                  <a:srgbClr val="99CC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171450" y="4767263"/>
            <a:ext cx="1367315" cy="273844"/>
          </a:xfrm>
        </p:spPr>
        <p:txBody>
          <a:bodyPr/>
          <a:lstStyle/>
          <a:p>
            <a:fld id="{63A9D870-3F93-4B8A-8AC9-9D3B4FB155C2}" type="datetime1">
              <a:rPr lang="en-US" smtClean="0"/>
              <a:t>7/27/20</a:t>
            </a:fld>
            <a:endParaRPr lang="en-US"/>
          </a:p>
        </p:txBody>
      </p:sp>
      <p:sp>
        <p:nvSpPr>
          <p:cNvPr id="5" name="Footer Placeholder 4"/>
          <p:cNvSpPr>
            <a:spLocks noGrp="1"/>
          </p:cNvSpPr>
          <p:nvPr>
            <p:ph type="ftr" sz="quarter" idx="11"/>
          </p:nvPr>
        </p:nvSpPr>
        <p:spPr>
          <a:xfrm>
            <a:off x="1868557" y="4767263"/>
            <a:ext cx="6139587" cy="273844"/>
          </a:xfrm>
        </p:spPr>
        <p:txBody>
          <a:bodyPr/>
          <a:lstStyle/>
          <a:p>
            <a:r>
              <a:rPr lang="en-US"/>
              <a:t>09e-BM/DT/FSOFT - ©FPT SOFTWARE – Fresher Academy - Internal Use</a:t>
            </a:r>
            <a:endParaRPr lang="en-US" dirty="0"/>
          </a:p>
        </p:txBody>
      </p:sp>
      <p:sp>
        <p:nvSpPr>
          <p:cNvPr id="6" name="Slide Number Placeholder 5"/>
          <p:cNvSpPr>
            <a:spLocks noGrp="1"/>
          </p:cNvSpPr>
          <p:nvPr>
            <p:ph type="sldNum" sz="quarter" idx="12"/>
          </p:nvPr>
        </p:nvSpPr>
        <p:spPr>
          <a:xfrm>
            <a:off x="8122444" y="4767263"/>
            <a:ext cx="564356" cy="273844"/>
          </a:xfrm>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813760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8606" y="0"/>
            <a:ext cx="6885520" cy="644057"/>
          </a:xfrm>
        </p:spPr>
        <p:txBody>
          <a:bodyPr/>
          <a:lstStyle>
            <a:lvl1pPr>
              <a:defRPr b="1"/>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45074E-53EC-4432-BF9B-A29996D62E7F}" type="datetime1">
              <a:rPr lang="en-US" smtClean="0"/>
              <a:t>7/27/20</a:t>
            </a:fld>
            <a:endParaRPr lang="en-US"/>
          </a:p>
        </p:txBody>
      </p:sp>
      <p:sp>
        <p:nvSpPr>
          <p:cNvPr id="5" name="Footer Placeholder 4"/>
          <p:cNvSpPr>
            <a:spLocks noGrp="1"/>
          </p:cNvSpPr>
          <p:nvPr>
            <p:ph type="ftr" sz="quarter" idx="11"/>
          </p:nvPr>
        </p:nvSpPr>
        <p:spPr/>
        <p:txBody>
          <a:bodyPr/>
          <a:lstStyle/>
          <a:p>
            <a:r>
              <a:rPr lang="en-US"/>
              <a:t>09e-BM/DT/FSOFT - ©FPT SOFTWARE – Fresher Academy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226263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42912" y="3305176"/>
            <a:ext cx="8458199" cy="1021556"/>
          </a:xfrm>
        </p:spPr>
        <p:txBody>
          <a:bodyPr anchor="t"/>
          <a:lstStyle>
            <a:lvl1pPr algn="l">
              <a:defRPr sz="4000" b="1" cap="all"/>
            </a:lvl1pPr>
          </a:lstStyle>
          <a:p>
            <a:endParaRPr lang="en-US"/>
          </a:p>
        </p:txBody>
      </p:sp>
      <p:sp>
        <p:nvSpPr>
          <p:cNvPr id="3" name="Text Placeholder 2"/>
          <p:cNvSpPr>
            <a:spLocks noGrp="1"/>
          </p:cNvSpPr>
          <p:nvPr>
            <p:ph type="body" idx="1"/>
          </p:nvPr>
        </p:nvSpPr>
        <p:spPr>
          <a:xfrm>
            <a:off x="442912" y="2180035"/>
            <a:ext cx="8458199"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42913" y="4767263"/>
            <a:ext cx="1203007" cy="273844"/>
          </a:xfrm>
        </p:spPr>
        <p:txBody>
          <a:bodyPr/>
          <a:lstStyle/>
          <a:p>
            <a:fld id="{95690783-B5B6-43F6-9D05-1F8793B02117}" type="datetime1">
              <a:rPr lang="en-US" smtClean="0"/>
              <a:t>7/27/20</a:t>
            </a:fld>
            <a:endParaRPr lang="en-US"/>
          </a:p>
        </p:txBody>
      </p:sp>
      <p:sp>
        <p:nvSpPr>
          <p:cNvPr id="5" name="Footer Placeholder 4"/>
          <p:cNvSpPr>
            <a:spLocks noGrp="1"/>
          </p:cNvSpPr>
          <p:nvPr>
            <p:ph type="ftr" sz="quarter" idx="11"/>
          </p:nvPr>
        </p:nvSpPr>
        <p:spPr/>
        <p:txBody>
          <a:bodyPr/>
          <a:lstStyle/>
          <a:p>
            <a:r>
              <a:rPr lang="en-US"/>
              <a:t>09e-BM/DT/FSOFT - ©FPT SOFTWARE – Fresher Academy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19322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78606" y="900113"/>
            <a:ext cx="4217194" cy="3771900"/>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3"/>
            <a:ext cx="4252912" cy="3771900"/>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E2AB3E9-7592-48AC-A218-7AC85EB51A08}" type="datetime1">
              <a:rPr lang="en-US" smtClean="0"/>
              <a:t>7/27/20</a:t>
            </a:fld>
            <a:endParaRPr lang="en-US"/>
          </a:p>
        </p:txBody>
      </p:sp>
      <p:sp>
        <p:nvSpPr>
          <p:cNvPr id="6" name="Footer Placeholder 5"/>
          <p:cNvSpPr>
            <a:spLocks noGrp="1"/>
          </p:cNvSpPr>
          <p:nvPr>
            <p:ph type="ftr" sz="quarter" idx="11"/>
          </p:nvPr>
        </p:nvSpPr>
        <p:spPr/>
        <p:txBody>
          <a:bodyPr/>
          <a:lstStyle/>
          <a:p>
            <a:r>
              <a:rPr lang="en-US"/>
              <a:t>09e-BM/DT/FSOFT - ©FPT SOFTWARE – Fresher Academy - Internal Use</a:t>
            </a:r>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018449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7162" y="55784"/>
            <a:ext cx="7100888" cy="540688"/>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7161" y="858441"/>
            <a:ext cx="4271963"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7161" y="1338261"/>
            <a:ext cx="4271963" cy="3276601"/>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00575" y="845344"/>
            <a:ext cx="4300537"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00575" y="1325165"/>
            <a:ext cx="4300537" cy="328969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157163" y="4767263"/>
            <a:ext cx="1488758" cy="273844"/>
          </a:xfrm>
        </p:spPr>
        <p:txBody>
          <a:bodyPr/>
          <a:lstStyle/>
          <a:p>
            <a:fld id="{89809214-B0AA-40EF-B713-56DABC867509}" type="datetime1">
              <a:rPr lang="en-US" smtClean="0"/>
              <a:t>7/27/20</a:t>
            </a:fld>
            <a:endParaRPr lang="en-US"/>
          </a:p>
        </p:txBody>
      </p:sp>
      <p:sp>
        <p:nvSpPr>
          <p:cNvPr id="8" name="Footer Placeholder 7"/>
          <p:cNvSpPr>
            <a:spLocks noGrp="1"/>
          </p:cNvSpPr>
          <p:nvPr>
            <p:ph type="ftr" sz="quarter" idx="11"/>
          </p:nvPr>
        </p:nvSpPr>
        <p:spPr/>
        <p:txBody>
          <a:bodyPr/>
          <a:lstStyle/>
          <a:p>
            <a:r>
              <a:rPr lang="en-US"/>
              <a:t>09e-BM/DT/FSOFT - ©FPT SOFTWARE – Fresher Academy - Internal Use</a:t>
            </a:r>
          </a:p>
        </p:txBody>
      </p:sp>
      <p:sp>
        <p:nvSpPr>
          <p:cNvPr id="9" name="Slide Number Placeholder 8"/>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3710657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778E15-6A1B-4F98-93CA-BDA6731742CD}" type="datetime1">
              <a:rPr lang="en-US" smtClean="0"/>
              <a:t>7/27/20</a:t>
            </a:fld>
            <a:endParaRPr lang="en-US"/>
          </a:p>
        </p:txBody>
      </p:sp>
      <p:sp>
        <p:nvSpPr>
          <p:cNvPr id="5" name="Footer Placeholder 4"/>
          <p:cNvSpPr>
            <a:spLocks noGrp="1"/>
          </p:cNvSpPr>
          <p:nvPr>
            <p:ph type="ftr" sz="quarter" idx="11"/>
          </p:nvPr>
        </p:nvSpPr>
        <p:spPr/>
        <p:txBody>
          <a:bodyPr/>
          <a:lstStyle/>
          <a:p>
            <a:r>
              <a:rPr lang="en-US"/>
              <a:t>09e-BM/DT/FSOFT - ©FPT SOFTWARE – Fresher Academy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77462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Placeholder 1"/>
          <p:cNvSpPr>
            <a:spLocks noGrp="1"/>
          </p:cNvSpPr>
          <p:nvPr>
            <p:ph type="title"/>
          </p:nvPr>
        </p:nvSpPr>
        <p:spPr>
          <a:xfrm>
            <a:off x="278606" y="0"/>
            <a:ext cx="6885519" cy="644057"/>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278605" y="850106"/>
            <a:ext cx="8622507" cy="374451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78605" y="4767263"/>
            <a:ext cx="1367315"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0276789B-5D05-4E47-B9C1-C0FFAEB67DE3}" type="datetime1">
              <a:rPr lang="en-US" smtClean="0"/>
              <a:t>7/27/20</a:t>
            </a:fld>
            <a:endParaRPr lang="en-US"/>
          </a:p>
        </p:txBody>
      </p:sp>
      <p:sp>
        <p:nvSpPr>
          <p:cNvPr id="5" name="Footer Placeholder 4"/>
          <p:cNvSpPr>
            <a:spLocks noGrp="1"/>
          </p:cNvSpPr>
          <p:nvPr>
            <p:ph type="ftr" sz="quarter" idx="3"/>
          </p:nvPr>
        </p:nvSpPr>
        <p:spPr>
          <a:xfrm>
            <a:off x="1764506" y="4767263"/>
            <a:ext cx="6372225" cy="273844"/>
          </a:xfrm>
          <a:prstGeom prst="rect">
            <a:avLst/>
          </a:prstGeom>
        </p:spPr>
        <p:txBody>
          <a:bodyPr vert="horz" lIns="91440" tIns="45720" rIns="91440" bIns="45720" rtlCol="0" anchor="ctr"/>
          <a:lstStyle>
            <a:lvl1pPr marL="0" marR="0" indent="0" algn="ctr" defTabSz="457200" rtl="0" eaLnBrk="1" fontAlgn="auto" latinLnBrk="0" hangingPunct="1">
              <a:lnSpc>
                <a:spcPct val="100000"/>
              </a:lnSpc>
              <a:spcBef>
                <a:spcPts val="0"/>
              </a:spcBef>
              <a:spcAft>
                <a:spcPts val="0"/>
              </a:spcAft>
              <a:buClrTx/>
              <a:buSzTx/>
              <a:buFontTx/>
              <a:buNone/>
              <a:tabLst/>
              <a:defRPr sz="1200">
                <a:solidFill>
                  <a:schemeClr val="tx1">
                    <a:tint val="75000"/>
                  </a:schemeClr>
                </a:solidFill>
              </a:defRPr>
            </a:lvl1pPr>
          </a:lstStyle>
          <a:p>
            <a:r>
              <a:rPr lang="en-US"/>
              <a:t>09e-BM/DT/FSOFT - ©FPT SOFTWARE – Fresher Academy - Internal Use</a:t>
            </a:r>
            <a:endParaRPr lang="en-US" dirty="0"/>
          </a:p>
        </p:txBody>
      </p:sp>
      <p:sp>
        <p:nvSpPr>
          <p:cNvPr id="6" name="Slide Number Placeholder 5"/>
          <p:cNvSpPr>
            <a:spLocks noGrp="1"/>
          </p:cNvSpPr>
          <p:nvPr>
            <p:ph type="sldNum" sz="quarter" idx="4"/>
          </p:nvPr>
        </p:nvSpPr>
        <p:spPr>
          <a:xfrm>
            <a:off x="8229600" y="4767263"/>
            <a:ext cx="671512"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3B08AF7-4237-6949-8335-F63F47C2C8CC}" type="slidenum">
              <a:rPr lang="en-US" smtClean="0"/>
              <a:t>‹#›</a:t>
            </a:fld>
            <a:endParaRPr lang="en-US"/>
          </a:p>
        </p:txBody>
      </p:sp>
    </p:spTree>
    <p:extLst>
      <p:ext uri="{BB962C8B-B14F-4D97-AF65-F5344CB8AC3E}">
        <p14:creationId xmlns:p14="http://schemas.microsoft.com/office/powerpoint/2010/main" val="2986712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8" r:id="rId6"/>
  </p:sldLayoutIdLst>
  <p:hf hdr="0"/>
  <p:txStyles>
    <p:titleStyle>
      <a:lvl1pPr algn="l" defTabSz="457200" rtl="0" eaLnBrk="1" latinLnBrk="0" hangingPunct="1">
        <a:spcBef>
          <a:spcPct val="0"/>
        </a:spcBef>
        <a:buNone/>
        <a:defRPr sz="3200" b="1" kern="1200">
          <a:solidFill>
            <a:schemeClr val="bg1"/>
          </a:solidFill>
          <a:latin typeface="Arial" panose="020B0604020202020204" pitchFamily="34" charset="0"/>
          <a:ea typeface="+mj-ea"/>
          <a:cs typeface="Arial" panose="020B0604020202020204" pitchFamily="34" charset="0"/>
        </a:defRPr>
      </a:lvl1pPr>
    </p:titleStyle>
    <p:bodyStyle>
      <a:lvl1pPr marL="342900" indent="-342900" algn="l" defTabSz="457200" rtl="0" eaLnBrk="1" latinLnBrk="0" hangingPunct="1">
        <a:spcBef>
          <a:spcPct val="2000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Wingdings" panose="05000000000000000000" pitchFamily="2" charset="2"/>
        <a:buChar char="ü"/>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eveloper.mozilla.org/en-US/docs/Web/API/GlobalEventHandlers/onclick"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hyperlink" Target="https://developer.mozilla.org/en-US/docs/Web/API/HTMLElement/style" TargetMode="External"/><Relationship Id="rId4" Type="http://schemas.openxmlformats.org/officeDocument/2006/relationships/hyperlink" Target="https://developer.mozilla.org/en-US/docs/Web/API/Node/textContent"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w3.org/TR/DOM-Level-2-Events/"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s://developer.mozilla.org/en-US/docs/Web/API/EventTarget/addEventListener"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developer.mozilla.org/en-US/docs/Web/API/EventTarget/removeEventListener"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developer.mozilla.org/en-US/docs/Web/HTML/Element/video"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hyperlink" Target="https://developer.mozilla.org/en-US/docs/Web/HTML/Element/div"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developer.mozilla.org/en-US/docs/Web/API/Event"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hyperlink" Target="https://developer.mozilla.org/en-US/docs/Web/API/Event/stopPropagation"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developer.mozilla.org/en-US/docs/Web/API/EventTarget/addEventListener"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JavaScript Essentials</a:t>
            </a:r>
          </a:p>
        </p:txBody>
      </p:sp>
      <p:sp>
        <p:nvSpPr>
          <p:cNvPr id="8" name="Subtitle 7"/>
          <p:cNvSpPr>
            <a:spLocks noGrp="1"/>
          </p:cNvSpPr>
          <p:nvPr>
            <p:ph type="subTitle" idx="1"/>
          </p:nvPr>
        </p:nvSpPr>
        <p:spPr/>
        <p:txBody>
          <a:bodyPr/>
          <a:lstStyle/>
          <a:p>
            <a:r>
              <a:rPr lang="en-US" dirty="0"/>
              <a:t>Events and Listeners</a:t>
            </a:r>
          </a:p>
        </p:txBody>
      </p:sp>
      <p:sp>
        <p:nvSpPr>
          <p:cNvPr id="4" name="Date Placeholder 3"/>
          <p:cNvSpPr>
            <a:spLocks noGrp="1"/>
          </p:cNvSpPr>
          <p:nvPr>
            <p:ph type="dt" sz="half" idx="10"/>
          </p:nvPr>
        </p:nvSpPr>
        <p:spPr/>
        <p:txBody>
          <a:bodyPr/>
          <a:lstStyle/>
          <a:p>
            <a:fld id="{1F45074E-53EC-4432-BF9B-A29996D62E7F}" type="datetime1">
              <a:rPr lang="en-US" smtClean="0"/>
              <a:t>7/27/20</a:t>
            </a:fld>
            <a:endParaRPr lang="en-US"/>
          </a:p>
        </p:txBody>
      </p:sp>
      <p:sp>
        <p:nvSpPr>
          <p:cNvPr id="5" name="Footer Placeholder 4"/>
          <p:cNvSpPr>
            <a:spLocks noGrp="1"/>
          </p:cNvSpPr>
          <p:nvPr>
            <p:ph type="ftr" sz="quarter" idx="11"/>
          </p:nvPr>
        </p:nvSpPr>
        <p:spPr/>
        <p:txBody>
          <a:bodyPr/>
          <a:lstStyle/>
          <a:p>
            <a:r>
              <a:rPr lang="en-US"/>
              <a:t>09e-BM/DT/FSOFT - ©FPT SOFTWARE – Fresher Academy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1</a:t>
            </a:fld>
            <a:endParaRPr lang="en-US"/>
          </a:p>
        </p:txBody>
      </p:sp>
    </p:spTree>
    <p:extLst>
      <p:ext uri="{BB962C8B-B14F-4D97-AF65-F5344CB8AC3E}">
        <p14:creationId xmlns:p14="http://schemas.microsoft.com/office/powerpoint/2010/main" val="478391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t>Events – Summary</a:t>
            </a:r>
            <a:endParaRPr lang="en-US" sz="2400" dirty="0">
              <a:latin typeface="Arial" panose="020B0604020202020204" pitchFamily="34" charset="0"/>
              <a:cs typeface="Arial" panose="020B0604020202020204" pitchFamily="34" charset="0"/>
            </a:endParaRPr>
          </a:p>
        </p:txBody>
      </p:sp>
      <p:sp>
        <p:nvSpPr>
          <p:cNvPr id="6" name="Title 1"/>
          <p:cNvSpPr>
            <a:spLocks noGrp="1"/>
          </p:cNvSpPr>
          <p:nvPr>
            <p:ph idx="1"/>
          </p:nvPr>
        </p:nvSpPr>
        <p:spPr/>
        <p:txBody>
          <a:bodyPr>
            <a:normAutofit/>
          </a:bodyPr>
          <a:lstStyle/>
          <a:p>
            <a:r>
              <a:rPr lang="en-US" b="1" dirty="0"/>
              <a:t>Events</a:t>
            </a:r>
            <a:r>
              <a:rPr lang="en-US" dirty="0"/>
              <a:t> are actions or occurrences that happen in the system you are programming</a:t>
            </a:r>
          </a:p>
          <a:p>
            <a:r>
              <a:rPr lang="en-US" dirty="0">
                <a:solidFill>
                  <a:srgbClr val="333333"/>
                </a:solidFill>
              </a:rPr>
              <a:t>Events are fired inside the browser window, and tend to be attached to a specific item that resides in it </a:t>
            </a:r>
          </a:p>
          <a:p>
            <a:r>
              <a:rPr lang="en-US" dirty="0"/>
              <a:t>Each available event has an </a:t>
            </a:r>
            <a:r>
              <a:rPr lang="en-US" b="1" dirty="0"/>
              <a:t>event handler</a:t>
            </a:r>
          </a:p>
          <a:p>
            <a:r>
              <a:rPr lang="en-US" dirty="0"/>
              <a:t>Web events are not part of the core JavaScript language — they are defined as part of the APIs built into the browser</a:t>
            </a:r>
            <a:endParaRPr lang="en-US" altLang="en-US" sz="2400" dirty="0">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fld id="{C868B440-E2B2-4B31-86A5-B73D743AFA1E}" type="datetime1">
              <a:rPr lang="en-US" smtClean="0"/>
              <a:t>7/27/20</a:t>
            </a:fld>
            <a:endParaRPr lang="en-US"/>
          </a:p>
        </p:txBody>
      </p:sp>
      <p:sp>
        <p:nvSpPr>
          <p:cNvPr id="7"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10</a:t>
            </a:fld>
            <a:endParaRPr lang="en-US"/>
          </a:p>
        </p:txBody>
      </p:sp>
    </p:spTree>
    <p:extLst>
      <p:ext uri="{BB962C8B-B14F-4D97-AF65-F5344CB8AC3E}">
        <p14:creationId xmlns:p14="http://schemas.microsoft.com/office/powerpoint/2010/main" val="3056016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spcBef>
                <a:spcPct val="20000"/>
              </a:spcBef>
              <a:defRPr/>
            </a:pPr>
            <a:r>
              <a:rPr lang="vi-VN" sz="2400" b="0" cap="none" dirty="0">
                <a:solidFill>
                  <a:schemeClr val="tx1">
                    <a:lumMod val="95000"/>
                    <a:lumOff val="5000"/>
                  </a:schemeClr>
                </a:solidFill>
                <a:latin typeface="Arial" charset="0"/>
                <a:ea typeface="+mn-ea"/>
                <a:cs typeface="Arial" charset="0"/>
              </a:rPr>
              <a:t>Using Web Events</a:t>
            </a:r>
            <a:br>
              <a:rPr lang="vi-VN" sz="2400" b="0" cap="none" dirty="0">
                <a:solidFill>
                  <a:schemeClr val="tx1">
                    <a:lumMod val="95000"/>
                    <a:lumOff val="5000"/>
                  </a:schemeClr>
                </a:solidFill>
                <a:latin typeface="Arial" charset="0"/>
                <a:ea typeface="+mn-ea"/>
                <a:cs typeface="Arial" charset="0"/>
              </a:rPr>
            </a:br>
            <a:endParaRPr lang="vi-VN" sz="2400" b="0" cap="none" dirty="0">
              <a:solidFill>
                <a:schemeClr val="tx1">
                  <a:lumMod val="95000"/>
                  <a:lumOff val="5000"/>
                </a:schemeClr>
              </a:solidFill>
              <a:latin typeface="Arial" charset="0"/>
              <a:ea typeface="+mn-ea"/>
              <a:cs typeface="Arial" charset="0"/>
            </a:endParaRPr>
          </a:p>
        </p:txBody>
      </p:sp>
      <p:sp>
        <p:nvSpPr>
          <p:cNvPr id="6" name="Title 1"/>
          <p:cNvSpPr>
            <a:spLocks noGrp="1"/>
          </p:cNvSpPr>
          <p:nvPr>
            <p:ph type="body" idx="1"/>
          </p:nvPr>
        </p:nvSpPr>
        <p:spPr/>
        <p:txBody>
          <a:bodyPr/>
          <a:lstStyle/>
          <a:p>
            <a:pPr>
              <a:defRPr/>
            </a:pPr>
            <a:r>
              <a:rPr lang="en-GB" dirty="0">
                <a:latin typeface="Arial" charset="0"/>
                <a:cs typeface="Arial" charset="0"/>
              </a:rPr>
              <a:t>Section 2</a:t>
            </a:r>
            <a:endParaRPr lang="vi-VN" dirty="0">
              <a:latin typeface="Arial" charset="0"/>
              <a:cs typeface="Arial" charset="0"/>
            </a:endParaRPr>
          </a:p>
        </p:txBody>
      </p:sp>
      <p:sp>
        <p:nvSpPr>
          <p:cNvPr id="3" name="Date Placeholder 2"/>
          <p:cNvSpPr>
            <a:spLocks noGrp="1"/>
          </p:cNvSpPr>
          <p:nvPr>
            <p:ph type="dt" sz="half" idx="10"/>
          </p:nvPr>
        </p:nvSpPr>
        <p:spPr/>
        <p:txBody>
          <a:bodyPr/>
          <a:lstStyle/>
          <a:p>
            <a:fld id="{5311EF71-FC9A-4939-859D-AA6007B9A73D}" type="datetime1">
              <a:rPr lang="en-US" smtClean="0"/>
              <a:t>7/27/20</a:t>
            </a:fld>
            <a:endParaRPr lang="en-US"/>
          </a:p>
        </p:txBody>
      </p:sp>
      <p:sp>
        <p:nvSpPr>
          <p:cNvPr id="7"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11</a:t>
            </a:fld>
            <a:endParaRPr lang="en-US"/>
          </a:p>
        </p:txBody>
      </p:sp>
    </p:spTree>
    <p:extLst>
      <p:ext uri="{BB962C8B-B14F-4D97-AF65-F5344CB8AC3E}">
        <p14:creationId xmlns:p14="http://schemas.microsoft.com/office/powerpoint/2010/main" val="3549314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Using Web Events - Event handler properties</a:t>
            </a:r>
            <a:endParaRPr lang="en-US" sz="2400" dirty="0">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fld id="{2879C26C-EA9B-46F9-9E85-988B19AAD8EA}" type="datetime1">
              <a:rPr lang="en-US" smtClean="0"/>
              <a:t>7/27/20</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12</a:t>
            </a:fld>
            <a:endParaRPr lang="en-US"/>
          </a:p>
        </p:txBody>
      </p:sp>
      <p:sp>
        <p:nvSpPr>
          <p:cNvPr id="8" name="Content Placeholder 2">
            <a:extLst>
              <a:ext uri="{FF2B5EF4-FFF2-40B4-BE49-F238E27FC236}">
                <a16:creationId xmlns:a16="http://schemas.microsoft.com/office/drawing/2014/main" id="{BE0BB254-AE89-694F-9070-233FC6953739}"/>
              </a:ext>
            </a:extLst>
          </p:cNvPr>
          <p:cNvSpPr>
            <a:spLocks noGrp="1"/>
          </p:cNvSpPr>
          <p:nvPr>
            <p:ph idx="1"/>
          </p:nvPr>
        </p:nvSpPr>
        <p:spPr>
          <a:xfrm>
            <a:off x="278605" y="850106"/>
            <a:ext cx="8622507" cy="3744517"/>
          </a:xfrm>
        </p:spPr>
        <p:txBody>
          <a:bodyPr>
            <a:normAutofit/>
          </a:bodyPr>
          <a:lstStyle/>
          <a:p>
            <a:r>
              <a:rPr lang="en-US" sz="2000" dirty="0">
                <a:solidFill>
                  <a:srgbClr val="333333"/>
                </a:solidFill>
              </a:rPr>
              <a:t>There are a number of ways in which you can add event listener code to web pages so that it will be run when the associated event fires.</a:t>
            </a:r>
          </a:p>
          <a:p>
            <a:r>
              <a:rPr lang="en-US" sz="2000" dirty="0">
                <a:solidFill>
                  <a:srgbClr val="333333"/>
                </a:solidFill>
              </a:rPr>
              <a:t>These are the </a:t>
            </a:r>
            <a:r>
              <a:rPr lang="en-US" sz="2000" b="1" dirty="0">
                <a:solidFill>
                  <a:srgbClr val="333333"/>
                </a:solidFill>
              </a:rPr>
              <a:t>properties</a:t>
            </a:r>
            <a:r>
              <a:rPr lang="en-US" sz="2000" dirty="0">
                <a:solidFill>
                  <a:srgbClr val="333333"/>
                </a:solidFill>
              </a:rPr>
              <a:t> that exist to contain event handler code that we have seen most frequently during the course:</a:t>
            </a:r>
          </a:p>
        </p:txBody>
      </p:sp>
      <p:pic>
        <p:nvPicPr>
          <p:cNvPr id="6" name="Picture 5">
            <a:extLst>
              <a:ext uri="{FF2B5EF4-FFF2-40B4-BE49-F238E27FC236}">
                <a16:creationId xmlns:a16="http://schemas.microsoft.com/office/drawing/2014/main" id="{2823E931-78D4-C042-B428-CEEDE1DC259C}"/>
              </a:ext>
            </a:extLst>
          </p:cNvPr>
          <p:cNvPicPr>
            <a:picLocks noChangeAspect="1"/>
          </p:cNvPicPr>
          <p:nvPr/>
        </p:nvPicPr>
        <p:blipFill>
          <a:blip r:embed="rId3"/>
          <a:stretch>
            <a:fillRect/>
          </a:stretch>
        </p:blipFill>
        <p:spPr>
          <a:xfrm>
            <a:off x="1455559" y="2722364"/>
            <a:ext cx="6268598" cy="1372126"/>
          </a:xfrm>
          <a:prstGeom prst="rect">
            <a:avLst/>
          </a:prstGeom>
        </p:spPr>
      </p:pic>
    </p:spTree>
    <p:extLst>
      <p:ext uri="{BB962C8B-B14F-4D97-AF65-F5344CB8AC3E}">
        <p14:creationId xmlns:p14="http://schemas.microsoft.com/office/powerpoint/2010/main" val="2566502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Using Web Events - Event handler properties</a:t>
            </a:r>
            <a:endParaRPr lang="en-US" sz="2400" dirty="0">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fld id="{2879C26C-EA9B-46F9-9E85-988B19AAD8EA}" type="datetime1">
              <a:rPr lang="en-US" smtClean="0"/>
              <a:t>7/27/20</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13</a:t>
            </a:fld>
            <a:endParaRPr lang="en-US"/>
          </a:p>
        </p:txBody>
      </p:sp>
      <p:sp>
        <p:nvSpPr>
          <p:cNvPr id="8" name="Content Placeholder 2">
            <a:extLst>
              <a:ext uri="{FF2B5EF4-FFF2-40B4-BE49-F238E27FC236}">
                <a16:creationId xmlns:a16="http://schemas.microsoft.com/office/drawing/2014/main" id="{BE0BB254-AE89-694F-9070-233FC6953739}"/>
              </a:ext>
            </a:extLst>
          </p:cNvPr>
          <p:cNvSpPr>
            <a:spLocks noGrp="1"/>
          </p:cNvSpPr>
          <p:nvPr>
            <p:ph idx="1"/>
          </p:nvPr>
        </p:nvSpPr>
        <p:spPr>
          <a:xfrm>
            <a:off x="278605" y="850106"/>
            <a:ext cx="8622507" cy="3744517"/>
          </a:xfrm>
        </p:spPr>
        <p:txBody>
          <a:bodyPr>
            <a:normAutofit/>
          </a:bodyPr>
          <a:lstStyle/>
          <a:p>
            <a:r>
              <a:rPr lang="en-US" sz="1600" dirty="0">
                <a:solidFill>
                  <a:srgbClr val="333333"/>
                </a:solidFill>
              </a:rPr>
              <a:t>The </a:t>
            </a:r>
            <a:r>
              <a:rPr lang="en-US" sz="1600" dirty="0">
                <a:solidFill>
                  <a:srgbClr val="285C76"/>
                </a:solidFill>
                <a:hlinkClick r:id="rId3">
                  <a:extLst>
                    <a:ext uri="{A12FA001-AC4F-418D-AE19-62706E023703}">
                      <ahyp:hlinkClr xmlns:ahyp="http://schemas.microsoft.com/office/drawing/2018/hyperlinkcolor" val="tx"/>
                    </a:ext>
                  </a:extLst>
                </a:hlinkClick>
              </a:rPr>
              <a:t>onclick</a:t>
            </a:r>
            <a:r>
              <a:rPr lang="en-US" sz="1600" dirty="0">
                <a:solidFill>
                  <a:srgbClr val="333333"/>
                </a:solidFill>
              </a:rPr>
              <a:t> property is the event handler property being used in this situation. </a:t>
            </a:r>
          </a:p>
          <a:p>
            <a:r>
              <a:rPr lang="en-US" sz="1600" dirty="0">
                <a:solidFill>
                  <a:srgbClr val="333333"/>
                </a:solidFill>
              </a:rPr>
              <a:t>It is essentially a property like any other available on the button (e.g. </a:t>
            </a:r>
            <a:r>
              <a:rPr lang="en-US" sz="1600" dirty="0">
                <a:solidFill>
                  <a:srgbClr val="285C76"/>
                </a:solidFill>
                <a:hlinkClick r:id="rId4">
                  <a:extLst>
                    <a:ext uri="{A12FA001-AC4F-418D-AE19-62706E023703}">
                      <ahyp:hlinkClr xmlns:ahyp="http://schemas.microsoft.com/office/drawing/2018/hyperlinkcolor" val="tx"/>
                    </a:ext>
                  </a:extLst>
                </a:hlinkClick>
              </a:rPr>
              <a:t>btn.textContent</a:t>
            </a:r>
            <a:r>
              <a:rPr lang="en-US" sz="1600" dirty="0">
                <a:solidFill>
                  <a:srgbClr val="333333"/>
                </a:solidFill>
              </a:rPr>
              <a:t>, or </a:t>
            </a:r>
            <a:r>
              <a:rPr lang="en-US" sz="1600" dirty="0">
                <a:solidFill>
                  <a:srgbClr val="285C76"/>
                </a:solidFill>
                <a:hlinkClick r:id="rId5">
                  <a:extLst>
                    <a:ext uri="{A12FA001-AC4F-418D-AE19-62706E023703}">
                      <ahyp:hlinkClr xmlns:ahyp="http://schemas.microsoft.com/office/drawing/2018/hyperlinkcolor" val="tx"/>
                    </a:ext>
                  </a:extLst>
                </a:hlinkClick>
              </a:rPr>
              <a:t>btn.style</a:t>
            </a:r>
            <a:r>
              <a:rPr lang="en-US" sz="1600" dirty="0">
                <a:solidFill>
                  <a:srgbClr val="333333"/>
                </a:solidFill>
              </a:rPr>
              <a:t>), but it is a special type — when you set it to be equal to some code, that code is run when the event fires on the button.</a:t>
            </a:r>
          </a:p>
          <a:p>
            <a:r>
              <a:rPr lang="en-US" sz="1600" dirty="0">
                <a:solidFill>
                  <a:srgbClr val="333333"/>
                </a:solidFill>
              </a:rPr>
              <a:t>You could also set the handler property to be equal to a named function name.</a:t>
            </a:r>
          </a:p>
          <a:p>
            <a:r>
              <a:rPr lang="en-US" sz="1600" dirty="0">
                <a:solidFill>
                  <a:srgbClr val="333333"/>
                </a:solidFill>
              </a:rPr>
              <a:t>The following would work just the same:</a:t>
            </a:r>
          </a:p>
        </p:txBody>
      </p:sp>
      <p:pic>
        <p:nvPicPr>
          <p:cNvPr id="7" name="Picture 6">
            <a:extLst>
              <a:ext uri="{FF2B5EF4-FFF2-40B4-BE49-F238E27FC236}">
                <a16:creationId xmlns:a16="http://schemas.microsoft.com/office/drawing/2014/main" id="{7E7A3E30-3C67-0744-9965-63BFE1620DBA}"/>
              </a:ext>
            </a:extLst>
          </p:cNvPr>
          <p:cNvPicPr>
            <a:picLocks noChangeAspect="1"/>
          </p:cNvPicPr>
          <p:nvPr/>
        </p:nvPicPr>
        <p:blipFill>
          <a:blip r:embed="rId6"/>
          <a:stretch>
            <a:fillRect/>
          </a:stretch>
        </p:blipFill>
        <p:spPr>
          <a:xfrm>
            <a:off x="959799" y="2722364"/>
            <a:ext cx="7260118" cy="1772914"/>
          </a:xfrm>
          <a:prstGeom prst="rect">
            <a:avLst/>
          </a:prstGeom>
        </p:spPr>
      </p:pic>
    </p:spTree>
    <p:extLst>
      <p:ext uri="{BB962C8B-B14F-4D97-AF65-F5344CB8AC3E}">
        <p14:creationId xmlns:p14="http://schemas.microsoft.com/office/powerpoint/2010/main" val="324110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Using Web Events – Practice 1</a:t>
            </a:r>
            <a:endParaRPr lang="en-US" sz="2400" dirty="0">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fld id="{2879C26C-EA9B-46F9-9E85-988B19AAD8EA}" type="datetime1">
              <a:rPr lang="en-US" smtClean="0"/>
              <a:t>7/27/20</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14</a:t>
            </a:fld>
            <a:endParaRPr lang="en-US"/>
          </a:p>
        </p:txBody>
      </p:sp>
      <p:sp>
        <p:nvSpPr>
          <p:cNvPr id="8" name="Content Placeholder 2">
            <a:extLst>
              <a:ext uri="{FF2B5EF4-FFF2-40B4-BE49-F238E27FC236}">
                <a16:creationId xmlns:a16="http://schemas.microsoft.com/office/drawing/2014/main" id="{BE0BB254-AE89-694F-9070-233FC6953739}"/>
              </a:ext>
            </a:extLst>
          </p:cNvPr>
          <p:cNvSpPr>
            <a:spLocks noGrp="1"/>
          </p:cNvSpPr>
          <p:nvPr>
            <p:ph idx="1"/>
          </p:nvPr>
        </p:nvSpPr>
        <p:spPr>
          <a:xfrm>
            <a:off x="278605" y="850106"/>
            <a:ext cx="8622507" cy="3744517"/>
          </a:xfrm>
        </p:spPr>
        <p:txBody>
          <a:bodyPr>
            <a:normAutofit/>
          </a:bodyPr>
          <a:lstStyle/>
          <a:p>
            <a:pPr>
              <a:buAutoNum type="arabicPeriod"/>
            </a:pPr>
            <a:r>
              <a:rPr lang="en-US" sz="1600" dirty="0">
                <a:solidFill>
                  <a:srgbClr val="333333"/>
                </a:solidFill>
              </a:rPr>
              <a:t>Changes the color when the button is focused and unfocused. Try pressing tab to focus on the button and press tab again to focus away from the button (Hints: btn.onfocus, btn.onblur)</a:t>
            </a:r>
          </a:p>
          <a:p>
            <a:pPr>
              <a:buAutoNum type="arabicPeriod"/>
            </a:pPr>
            <a:r>
              <a:rPr lang="en-US" sz="1600" dirty="0">
                <a:solidFill>
                  <a:srgbClr val="333333"/>
                </a:solidFill>
              </a:rPr>
              <a:t>Changes the color only when the button is double-clicked (Hints: btn.ondblclick)</a:t>
            </a:r>
          </a:p>
          <a:p>
            <a:pPr>
              <a:buAutoNum type="arabicPeriod"/>
            </a:pPr>
            <a:r>
              <a:rPr lang="en-US" sz="1600" dirty="0">
                <a:solidFill>
                  <a:srgbClr val="333333"/>
                </a:solidFill>
              </a:rPr>
              <a:t>Changes the color when a key is pressed on the keyboard (Hints: document.onkeypress)</a:t>
            </a:r>
          </a:p>
          <a:p>
            <a:pPr>
              <a:buAutoNum type="arabicPeriod"/>
            </a:pPr>
            <a:r>
              <a:rPr lang="en-US" sz="1600" dirty="0">
                <a:solidFill>
                  <a:srgbClr val="333333"/>
                </a:solidFill>
              </a:rPr>
              <a:t>Changes the color when the mouse pointer is moved so it begins hovering over the button, or when pointer stops hovering over the button and moves off of it, respectively (Hints: btn.onmouseover, btn.onmouseout)</a:t>
            </a:r>
          </a:p>
        </p:txBody>
      </p:sp>
    </p:spTree>
    <p:extLst>
      <p:ext uri="{BB962C8B-B14F-4D97-AF65-F5344CB8AC3E}">
        <p14:creationId xmlns:p14="http://schemas.microsoft.com/office/powerpoint/2010/main" val="1425102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Using Web Events - Inline Event handler</a:t>
            </a:r>
            <a:endParaRPr lang="en-US" sz="2400" dirty="0">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fld id="{2879C26C-EA9B-46F9-9E85-988B19AAD8EA}" type="datetime1">
              <a:rPr lang="en-US" smtClean="0"/>
              <a:t>7/27/20</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15</a:t>
            </a:fld>
            <a:endParaRPr lang="en-US"/>
          </a:p>
        </p:txBody>
      </p:sp>
      <p:sp>
        <p:nvSpPr>
          <p:cNvPr id="8" name="Content Placeholder 2">
            <a:extLst>
              <a:ext uri="{FF2B5EF4-FFF2-40B4-BE49-F238E27FC236}">
                <a16:creationId xmlns:a16="http://schemas.microsoft.com/office/drawing/2014/main" id="{BE0BB254-AE89-694F-9070-233FC6953739}"/>
              </a:ext>
            </a:extLst>
          </p:cNvPr>
          <p:cNvSpPr>
            <a:spLocks noGrp="1"/>
          </p:cNvSpPr>
          <p:nvPr>
            <p:ph idx="1"/>
          </p:nvPr>
        </p:nvSpPr>
        <p:spPr>
          <a:xfrm>
            <a:off x="278605" y="850106"/>
            <a:ext cx="8622507" cy="3744517"/>
          </a:xfrm>
        </p:spPr>
        <p:txBody>
          <a:bodyPr>
            <a:normAutofit/>
          </a:bodyPr>
          <a:lstStyle/>
          <a:p>
            <a:r>
              <a:rPr lang="en-US" sz="1600" dirty="0">
                <a:solidFill>
                  <a:srgbClr val="333333"/>
                </a:solidFill>
              </a:rPr>
              <a:t>You might also see a pattern like this in your code:</a:t>
            </a:r>
          </a:p>
          <a:p>
            <a:pPr marL="0" indent="0">
              <a:buNone/>
            </a:pPr>
            <a:endParaRPr lang="en-US" sz="1600" dirty="0">
              <a:solidFill>
                <a:srgbClr val="333333"/>
              </a:solidFill>
            </a:endParaRPr>
          </a:p>
        </p:txBody>
      </p:sp>
      <p:pic>
        <p:nvPicPr>
          <p:cNvPr id="6" name="Picture 5">
            <a:extLst>
              <a:ext uri="{FF2B5EF4-FFF2-40B4-BE49-F238E27FC236}">
                <a16:creationId xmlns:a16="http://schemas.microsoft.com/office/drawing/2014/main" id="{F24BD94E-37EB-0F46-B74D-283847D25ED1}"/>
              </a:ext>
            </a:extLst>
          </p:cNvPr>
          <p:cNvPicPr>
            <a:picLocks noChangeAspect="1"/>
          </p:cNvPicPr>
          <p:nvPr/>
        </p:nvPicPr>
        <p:blipFill>
          <a:blip r:embed="rId3"/>
          <a:stretch>
            <a:fillRect/>
          </a:stretch>
        </p:blipFill>
        <p:spPr>
          <a:xfrm>
            <a:off x="645292" y="1540199"/>
            <a:ext cx="7889132" cy="1779974"/>
          </a:xfrm>
          <a:prstGeom prst="rect">
            <a:avLst/>
          </a:prstGeom>
        </p:spPr>
      </p:pic>
    </p:spTree>
    <p:extLst>
      <p:ext uri="{BB962C8B-B14F-4D97-AF65-F5344CB8AC3E}">
        <p14:creationId xmlns:p14="http://schemas.microsoft.com/office/powerpoint/2010/main" val="1528539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Using Web Events - Inline Event handler</a:t>
            </a:r>
            <a:endParaRPr lang="en-US" sz="2400" dirty="0">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fld id="{2879C26C-EA9B-46F9-9E85-988B19AAD8EA}" type="datetime1">
              <a:rPr lang="en-US" smtClean="0"/>
              <a:t>7/27/20</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16</a:t>
            </a:fld>
            <a:endParaRPr lang="en-US"/>
          </a:p>
        </p:txBody>
      </p:sp>
      <p:sp>
        <p:nvSpPr>
          <p:cNvPr id="8" name="Content Placeholder 2">
            <a:extLst>
              <a:ext uri="{FF2B5EF4-FFF2-40B4-BE49-F238E27FC236}">
                <a16:creationId xmlns:a16="http://schemas.microsoft.com/office/drawing/2014/main" id="{BE0BB254-AE89-694F-9070-233FC6953739}"/>
              </a:ext>
            </a:extLst>
          </p:cNvPr>
          <p:cNvSpPr>
            <a:spLocks noGrp="1"/>
          </p:cNvSpPr>
          <p:nvPr>
            <p:ph idx="1"/>
          </p:nvPr>
        </p:nvSpPr>
        <p:spPr>
          <a:xfrm>
            <a:off x="278605" y="850106"/>
            <a:ext cx="8622507" cy="3744517"/>
          </a:xfrm>
        </p:spPr>
        <p:txBody>
          <a:bodyPr>
            <a:normAutofit/>
          </a:bodyPr>
          <a:lstStyle/>
          <a:p>
            <a:r>
              <a:rPr lang="en-US" sz="2000" dirty="0">
                <a:solidFill>
                  <a:srgbClr val="333333"/>
                </a:solidFill>
              </a:rPr>
              <a:t>The earliest method of registering event handlers found on the Web involved </a:t>
            </a:r>
            <a:r>
              <a:rPr lang="en-US" sz="2000" b="1" dirty="0">
                <a:solidFill>
                  <a:srgbClr val="333333"/>
                </a:solidFill>
              </a:rPr>
              <a:t>event handler HTML attributes</a:t>
            </a:r>
            <a:r>
              <a:rPr lang="en-US" sz="2000" dirty="0">
                <a:solidFill>
                  <a:srgbClr val="333333"/>
                </a:solidFill>
              </a:rPr>
              <a:t> (or </a:t>
            </a:r>
            <a:r>
              <a:rPr lang="en-US" sz="2000" b="1" dirty="0">
                <a:solidFill>
                  <a:srgbClr val="333333"/>
                </a:solidFill>
              </a:rPr>
              <a:t>inline event handlers</a:t>
            </a:r>
            <a:r>
              <a:rPr lang="en-US" sz="2000" dirty="0">
                <a:solidFill>
                  <a:srgbClr val="333333"/>
                </a:solidFill>
              </a:rPr>
              <a:t>)</a:t>
            </a:r>
          </a:p>
          <a:p>
            <a:r>
              <a:rPr lang="en-US" sz="2000" dirty="0">
                <a:solidFill>
                  <a:srgbClr val="333333"/>
                </a:solidFill>
              </a:rPr>
              <a:t>You could also insert JavaScript directly inside the attribute, for example:</a:t>
            </a:r>
          </a:p>
          <a:p>
            <a:endParaRPr lang="en-US" sz="1600" dirty="0">
              <a:solidFill>
                <a:srgbClr val="333333"/>
              </a:solidFill>
            </a:endParaRPr>
          </a:p>
        </p:txBody>
      </p:sp>
      <p:pic>
        <p:nvPicPr>
          <p:cNvPr id="7" name="Picture 6">
            <a:extLst>
              <a:ext uri="{FF2B5EF4-FFF2-40B4-BE49-F238E27FC236}">
                <a16:creationId xmlns:a16="http://schemas.microsoft.com/office/drawing/2014/main" id="{65BD7EC8-128F-D644-AD66-87390F2BE8B2}"/>
              </a:ext>
            </a:extLst>
          </p:cNvPr>
          <p:cNvPicPr>
            <a:picLocks noChangeAspect="1"/>
          </p:cNvPicPr>
          <p:nvPr/>
        </p:nvPicPr>
        <p:blipFill>
          <a:blip r:embed="rId3"/>
          <a:stretch>
            <a:fillRect/>
          </a:stretch>
        </p:blipFill>
        <p:spPr>
          <a:xfrm>
            <a:off x="367889" y="2429844"/>
            <a:ext cx="8533223" cy="585040"/>
          </a:xfrm>
          <a:prstGeom prst="rect">
            <a:avLst/>
          </a:prstGeom>
        </p:spPr>
      </p:pic>
    </p:spTree>
    <p:extLst>
      <p:ext uri="{BB962C8B-B14F-4D97-AF65-F5344CB8AC3E}">
        <p14:creationId xmlns:p14="http://schemas.microsoft.com/office/powerpoint/2010/main" val="3841830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Using Web Events - Inline Event handler</a:t>
            </a:r>
            <a:endParaRPr lang="en-US" sz="2400" dirty="0">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fld id="{2879C26C-EA9B-46F9-9E85-988B19AAD8EA}" type="datetime1">
              <a:rPr lang="en-US" smtClean="0"/>
              <a:t>7/27/20</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17</a:t>
            </a:fld>
            <a:endParaRPr lang="en-US"/>
          </a:p>
        </p:txBody>
      </p:sp>
      <p:sp>
        <p:nvSpPr>
          <p:cNvPr id="8" name="Content Placeholder 2">
            <a:extLst>
              <a:ext uri="{FF2B5EF4-FFF2-40B4-BE49-F238E27FC236}">
                <a16:creationId xmlns:a16="http://schemas.microsoft.com/office/drawing/2014/main" id="{BE0BB254-AE89-694F-9070-233FC6953739}"/>
              </a:ext>
            </a:extLst>
          </p:cNvPr>
          <p:cNvSpPr>
            <a:spLocks noGrp="1"/>
          </p:cNvSpPr>
          <p:nvPr>
            <p:ph idx="1"/>
          </p:nvPr>
        </p:nvSpPr>
        <p:spPr>
          <a:xfrm>
            <a:off x="278605" y="850106"/>
            <a:ext cx="8622507" cy="3744517"/>
          </a:xfrm>
        </p:spPr>
        <p:txBody>
          <a:bodyPr>
            <a:normAutofit/>
          </a:bodyPr>
          <a:lstStyle/>
          <a:p>
            <a:r>
              <a:rPr lang="en-US" sz="2000" dirty="0">
                <a:solidFill>
                  <a:srgbClr val="333333"/>
                </a:solidFill>
              </a:rPr>
              <a:t>You can find HTML attribute equivalents for many of the event handler properties; however,</a:t>
            </a:r>
            <a:r>
              <a:rPr lang="en-US" sz="2000" b="1" dirty="0">
                <a:solidFill>
                  <a:srgbClr val="333333"/>
                </a:solidFill>
              </a:rPr>
              <a:t> you shouldn't use these </a:t>
            </a:r>
            <a:r>
              <a:rPr lang="en-US" sz="2000" dirty="0">
                <a:solidFill>
                  <a:srgbClr val="333333"/>
                </a:solidFill>
              </a:rPr>
              <a:t>— they are considered bad practice. </a:t>
            </a:r>
          </a:p>
          <a:p>
            <a:r>
              <a:rPr lang="en-US" sz="2000" dirty="0">
                <a:solidFill>
                  <a:srgbClr val="333333"/>
                </a:solidFill>
              </a:rPr>
              <a:t>It might seem easy to use an event handler attribute if you are just doing something really quick, but they very quickly become </a:t>
            </a:r>
            <a:r>
              <a:rPr lang="en-US" sz="2000" b="1" dirty="0">
                <a:solidFill>
                  <a:srgbClr val="333333"/>
                </a:solidFill>
              </a:rPr>
              <a:t>unmanageable</a:t>
            </a:r>
            <a:r>
              <a:rPr lang="en-US" sz="2000" dirty="0">
                <a:solidFill>
                  <a:srgbClr val="333333"/>
                </a:solidFill>
              </a:rPr>
              <a:t> and </a:t>
            </a:r>
            <a:r>
              <a:rPr lang="en-US" sz="2000" b="1" dirty="0">
                <a:solidFill>
                  <a:srgbClr val="333333"/>
                </a:solidFill>
              </a:rPr>
              <a:t>inefficient</a:t>
            </a:r>
            <a:r>
              <a:rPr lang="en-US" sz="2000" dirty="0">
                <a:solidFill>
                  <a:srgbClr val="333333"/>
                </a:solidFill>
              </a:rPr>
              <a:t>.</a:t>
            </a:r>
          </a:p>
          <a:p>
            <a:r>
              <a:rPr lang="en-US" sz="2000" dirty="0">
                <a:solidFill>
                  <a:srgbClr val="333333"/>
                </a:solidFill>
              </a:rPr>
              <a:t>For a start, it is not a good idea to mix up your HTML and your JavaScript, as it becomes hard to read/understand</a:t>
            </a:r>
          </a:p>
        </p:txBody>
      </p:sp>
    </p:spTree>
    <p:extLst>
      <p:ext uri="{BB962C8B-B14F-4D97-AF65-F5344CB8AC3E}">
        <p14:creationId xmlns:p14="http://schemas.microsoft.com/office/powerpoint/2010/main" val="2079571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Using Web Events - Inline Event handler</a:t>
            </a:r>
            <a:endParaRPr lang="en-US" sz="2400" dirty="0">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fld id="{2879C26C-EA9B-46F9-9E85-988B19AAD8EA}" type="datetime1">
              <a:rPr lang="en-US" smtClean="0"/>
              <a:t>7/27/20</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18</a:t>
            </a:fld>
            <a:endParaRPr lang="en-US"/>
          </a:p>
        </p:txBody>
      </p:sp>
      <p:sp>
        <p:nvSpPr>
          <p:cNvPr id="8" name="Content Placeholder 2">
            <a:extLst>
              <a:ext uri="{FF2B5EF4-FFF2-40B4-BE49-F238E27FC236}">
                <a16:creationId xmlns:a16="http://schemas.microsoft.com/office/drawing/2014/main" id="{BE0BB254-AE89-694F-9070-233FC6953739}"/>
              </a:ext>
            </a:extLst>
          </p:cNvPr>
          <p:cNvSpPr>
            <a:spLocks noGrp="1"/>
          </p:cNvSpPr>
          <p:nvPr>
            <p:ph idx="1"/>
          </p:nvPr>
        </p:nvSpPr>
        <p:spPr>
          <a:xfrm>
            <a:off x="278605" y="850106"/>
            <a:ext cx="8622507" cy="3744517"/>
          </a:xfrm>
        </p:spPr>
        <p:txBody>
          <a:bodyPr>
            <a:normAutofit/>
          </a:bodyPr>
          <a:lstStyle/>
          <a:p>
            <a:r>
              <a:rPr lang="en-US" sz="2000" dirty="0">
                <a:solidFill>
                  <a:srgbClr val="333333"/>
                </a:solidFill>
              </a:rPr>
              <a:t>Even in a single file, inline event handlers are not a good idea. One button is OK, but what if you had </a:t>
            </a:r>
            <a:r>
              <a:rPr lang="en-US" sz="2000" b="1" dirty="0">
                <a:solidFill>
                  <a:srgbClr val="333333"/>
                </a:solidFill>
              </a:rPr>
              <a:t>100</a:t>
            </a:r>
            <a:r>
              <a:rPr lang="en-US" sz="2000" dirty="0">
                <a:solidFill>
                  <a:srgbClr val="333333"/>
                </a:solidFill>
              </a:rPr>
              <a:t> buttons?</a:t>
            </a:r>
          </a:p>
          <a:p>
            <a:r>
              <a:rPr lang="en-US" sz="2000" dirty="0">
                <a:solidFill>
                  <a:srgbClr val="333333"/>
                </a:solidFill>
              </a:rPr>
              <a:t>With </a:t>
            </a:r>
            <a:r>
              <a:rPr lang="en-US" sz="2000" b="1" dirty="0">
                <a:solidFill>
                  <a:srgbClr val="333333"/>
                </a:solidFill>
              </a:rPr>
              <a:t>JavaScript</a:t>
            </a:r>
            <a:r>
              <a:rPr lang="en-US" sz="2000" dirty="0">
                <a:solidFill>
                  <a:srgbClr val="333333"/>
                </a:solidFill>
              </a:rPr>
              <a:t>, you could easily add an event handler function to all the buttons on the page no matter how many there were, using something like this:</a:t>
            </a:r>
          </a:p>
        </p:txBody>
      </p:sp>
      <p:pic>
        <p:nvPicPr>
          <p:cNvPr id="6" name="Picture 5">
            <a:extLst>
              <a:ext uri="{FF2B5EF4-FFF2-40B4-BE49-F238E27FC236}">
                <a16:creationId xmlns:a16="http://schemas.microsoft.com/office/drawing/2014/main" id="{267694ED-10EE-F84D-BE9F-88C9415418BD}"/>
              </a:ext>
            </a:extLst>
          </p:cNvPr>
          <p:cNvPicPr>
            <a:picLocks noChangeAspect="1"/>
          </p:cNvPicPr>
          <p:nvPr/>
        </p:nvPicPr>
        <p:blipFill>
          <a:blip r:embed="rId3"/>
          <a:stretch>
            <a:fillRect/>
          </a:stretch>
        </p:blipFill>
        <p:spPr>
          <a:xfrm>
            <a:off x="1433143" y="2722364"/>
            <a:ext cx="6313430" cy="1733518"/>
          </a:xfrm>
          <a:prstGeom prst="rect">
            <a:avLst/>
          </a:prstGeom>
        </p:spPr>
      </p:pic>
    </p:spTree>
    <p:extLst>
      <p:ext uri="{BB962C8B-B14F-4D97-AF65-F5344CB8AC3E}">
        <p14:creationId xmlns:p14="http://schemas.microsoft.com/office/powerpoint/2010/main" val="573764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Using Web Events – </a:t>
            </a:r>
            <a:r>
              <a:rPr lang="en-US" sz="2400" dirty="0" err="1"/>
              <a:t>addEventListener</a:t>
            </a:r>
            <a:r>
              <a:rPr lang="en-US" sz="2400" dirty="0"/>
              <a:t>()</a:t>
            </a:r>
            <a:endParaRPr lang="en-US" sz="2400" dirty="0">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fld id="{2879C26C-EA9B-46F9-9E85-988B19AAD8EA}" type="datetime1">
              <a:rPr lang="en-US" smtClean="0"/>
              <a:t>7/27/20</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19</a:t>
            </a:fld>
            <a:endParaRPr lang="en-US"/>
          </a:p>
        </p:txBody>
      </p:sp>
      <p:sp>
        <p:nvSpPr>
          <p:cNvPr id="8" name="Content Placeholder 2">
            <a:extLst>
              <a:ext uri="{FF2B5EF4-FFF2-40B4-BE49-F238E27FC236}">
                <a16:creationId xmlns:a16="http://schemas.microsoft.com/office/drawing/2014/main" id="{BE0BB254-AE89-694F-9070-233FC6953739}"/>
              </a:ext>
            </a:extLst>
          </p:cNvPr>
          <p:cNvSpPr>
            <a:spLocks noGrp="1"/>
          </p:cNvSpPr>
          <p:nvPr>
            <p:ph idx="1"/>
          </p:nvPr>
        </p:nvSpPr>
        <p:spPr>
          <a:xfrm>
            <a:off x="278605" y="850106"/>
            <a:ext cx="8622507" cy="3744517"/>
          </a:xfrm>
        </p:spPr>
        <p:txBody>
          <a:bodyPr>
            <a:normAutofit/>
          </a:bodyPr>
          <a:lstStyle/>
          <a:p>
            <a:r>
              <a:rPr lang="en-US" sz="2000" dirty="0">
                <a:solidFill>
                  <a:srgbClr val="333333"/>
                </a:solidFill>
              </a:rPr>
              <a:t>The </a:t>
            </a:r>
            <a:r>
              <a:rPr lang="en-US" sz="2000" b="1" dirty="0">
                <a:solidFill>
                  <a:srgbClr val="333333"/>
                </a:solidFill>
              </a:rPr>
              <a:t>newest</a:t>
            </a:r>
            <a:r>
              <a:rPr lang="en-US" sz="2000" dirty="0">
                <a:solidFill>
                  <a:srgbClr val="333333"/>
                </a:solidFill>
              </a:rPr>
              <a:t> type of event mechanism is defined in the </a:t>
            </a:r>
            <a:r>
              <a:rPr lang="en-US" sz="2000" dirty="0">
                <a:solidFill>
                  <a:srgbClr val="3D7E9A"/>
                </a:solidFill>
                <a:hlinkClick r:id="rId3">
                  <a:extLst>
                    <a:ext uri="{A12FA001-AC4F-418D-AE19-62706E023703}">
                      <ahyp:hlinkClr xmlns:ahyp="http://schemas.microsoft.com/office/drawing/2018/hyperlinkcolor" val="tx"/>
                    </a:ext>
                  </a:extLst>
                </a:hlinkClick>
              </a:rPr>
              <a:t>Document Object Model (DOM) Level 2 Events</a:t>
            </a:r>
            <a:r>
              <a:rPr lang="en-US" sz="2000" dirty="0">
                <a:solidFill>
                  <a:srgbClr val="333333"/>
                </a:solidFill>
              </a:rPr>
              <a:t> Specification, which provides browsers with a new function — </a:t>
            </a:r>
            <a:r>
              <a:rPr lang="en-US" sz="2000" dirty="0">
                <a:solidFill>
                  <a:srgbClr val="285C76"/>
                </a:solidFill>
                <a:hlinkClick r:id="rId4">
                  <a:extLst>
                    <a:ext uri="{A12FA001-AC4F-418D-AE19-62706E023703}">
                      <ahyp:hlinkClr xmlns:ahyp="http://schemas.microsoft.com/office/drawing/2018/hyperlinkcolor" val="tx"/>
                    </a:ext>
                  </a:extLst>
                </a:hlinkClick>
              </a:rPr>
              <a:t>addEventListener()</a:t>
            </a:r>
            <a:r>
              <a:rPr lang="en-US" sz="2000" dirty="0">
                <a:solidFill>
                  <a:srgbClr val="333333"/>
                </a:solidFill>
              </a:rPr>
              <a:t>. </a:t>
            </a:r>
          </a:p>
          <a:p>
            <a:r>
              <a:rPr lang="en-US" sz="2000" dirty="0">
                <a:solidFill>
                  <a:srgbClr val="333333"/>
                </a:solidFill>
              </a:rPr>
              <a:t>This functions in a similar way to the event handler properties, but the syntax is obviously different:</a:t>
            </a:r>
            <a:br>
              <a:rPr lang="en-US" sz="2000" dirty="0"/>
            </a:br>
            <a:endParaRPr lang="en-US" sz="2000" dirty="0">
              <a:solidFill>
                <a:srgbClr val="333333"/>
              </a:solidFill>
            </a:endParaRPr>
          </a:p>
        </p:txBody>
      </p:sp>
      <p:pic>
        <p:nvPicPr>
          <p:cNvPr id="7" name="Picture 6">
            <a:extLst>
              <a:ext uri="{FF2B5EF4-FFF2-40B4-BE49-F238E27FC236}">
                <a16:creationId xmlns:a16="http://schemas.microsoft.com/office/drawing/2014/main" id="{9F84DFF9-742F-4A46-97E2-1DA05BDC59A3}"/>
              </a:ext>
            </a:extLst>
          </p:cNvPr>
          <p:cNvPicPr>
            <a:picLocks noChangeAspect="1"/>
          </p:cNvPicPr>
          <p:nvPr/>
        </p:nvPicPr>
        <p:blipFill>
          <a:blip r:embed="rId5"/>
          <a:stretch>
            <a:fillRect/>
          </a:stretch>
        </p:blipFill>
        <p:spPr>
          <a:xfrm>
            <a:off x="850106" y="2680171"/>
            <a:ext cx="7379494" cy="1914452"/>
          </a:xfrm>
          <a:prstGeom prst="rect">
            <a:avLst/>
          </a:prstGeom>
        </p:spPr>
      </p:pic>
    </p:spTree>
    <p:extLst>
      <p:ext uri="{BB962C8B-B14F-4D97-AF65-F5344CB8AC3E}">
        <p14:creationId xmlns:p14="http://schemas.microsoft.com/office/powerpoint/2010/main" val="2107853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13A9B-4311-1942-ACB8-0AAE96A606F7}"/>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A38A6896-78E5-EB47-8B1F-92735C91CDBD}"/>
              </a:ext>
            </a:extLst>
          </p:cNvPr>
          <p:cNvSpPr>
            <a:spLocks noGrp="1"/>
          </p:cNvSpPr>
          <p:nvPr>
            <p:ph idx="1"/>
          </p:nvPr>
        </p:nvSpPr>
        <p:spPr>
          <a:xfrm>
            <a:off x="278605" y="850106"/>
            <a:ext cx="8622507" cy="3744517"/>
          </a:xfrm>
        </p:spPr>
        <p:txBody>
          <a:bodyPr>
            <a:normAutofit/>
          </a:bodyPr>
          <a:lstStyle/>
          <a:p>
            <a:pPr marL="457200" indent="-457200">
              <a:buFont typeface="+mj-lt"/>
              <a:buAutoNum type="arabicPeriod"/>
            </a:pPr>
            <a:r>
              <a:rPr lang="en-US" dirty="0"/>
              <a:t>Events </a:t>
            </a:r>
          </a:p>
          <a:p>
            <a:pPr marL="457200" indent="-457200">
              <a:buFont typeface="+mj-lt"/>
              <a:buAutoNum type="arabicPeriod"/>
            </a:pPr>
            <a:r>
              <a:rPr lang="en-US" dirty="0"/>
              <a:t>Using Web Events</a:t>
            </a:r>
          </a:p>
          <a:p>
            <a:pPr marL="457200" indent="-457200">
              <a:buFont typeface="+mj-lt"/>
              <a:buAutoNum type="arabicPeriod"/>
            </a:pPr>
            <a:r>
              <a:rPr lang="en-US" dirty="0"/>
              <a:t>Event objects</a:t>
            </a:r>
          </a:p>
          <a:p>
            <a:pPr marL="457200" indent="-457200">
              <a:buFont typeface="+mj-lt"/>
              <a:buAutoNum type="arabicPeriod"/>
            </a:pPr>
            <a:r>
              <a:rPr lang="en-US" dirty="0"/>
              <a:t>Prevent default Events behaviors</a:t>
            </a:r>
          </a:p>
          <a:p>
            <a:pPr marL="457200" indent="-457200">
              <a:buFont typeface="+mj-lt"/>
              <a:buAutoNum type="arabicPeriod"/>
            </a:pPr>
            <a:r>
              <a:rPr lang="en-US" dirty="0"/>
              <a:t>Event Bubbling vs Event Capturing</a:t>
            </a:r>
          </a:p>
          <a:p>
            <a:pPr marL="457200" indent="-457200">
              <a:buFont typeface="+mj-lt"/>
              <a:buAutoNum type="arabicPeriod"/>
            </a:pPr>
            <a:r>
              <a:rPr lang="en-US"/>
              <a:t>Event Delegation</a:t>
            </a:r>
            <a:endParaRPr lang="en-US" dirty="0"/>
          </a:p>
          <a:p>
            <a:pPr marL="457200" indent="-457200">
              <a:buFont typeface="+mj-lt"/>
              <a:buAutoNum type="arabicPeriod"/>
            </a:pPr>
            <a:endParaRPr lang="en-US" dirty="0"/>
          </a:p>
          <a:p>
            <a:endParaRPr lang="en-US" dirty="0"/>
          </a:p>
        </p:txBody>
      </p:sp>
      <p:sp>
        <p:nvSpPr>
          <p:cNvPr id="4" name="Date Placeholder 3">
            <a:extLst>
              <a:ext uri="{FF2B5EF4-FFF2-40B4-BE49-F238E27FC236}">
                <a16:creationId xmlns:a16="http://schemas.microsoft.com/office/drawing/2014/main" id="{76C6622B-1770-A146-9DBF-36D31AB53BB5}"/>
              </a:ext>
            </a:extLst>
          </p:cNvPr>
          <p:cNvSpPr>
            <a:spLocks noGrp="1"/>
          </p:cNvSpPr>
          <p:nvPr>
            <p:ph type="dt" sz="half" idx="10"/>
          </p:nvPr>
        </p:nvSpPr>
        <p:spPr/>
        <p:txBody>
          <a:bodyPr/>
          <a:lstStyle/>
          <a:p>
            <a:fld id="{1F45074E-53EC-4432-BF9B-A29996D62E7F}" type="datetime1">
              <a:rPr lang="en-US" smtClean="0"/>
              <a:t>7/27/20</a:t>
            </a:fld>
            <a:endParaRPr lang="en-US"/>
          </a:p>
        </p:txBody>
      </p:sp>
      <p:sp>
        <p:nvSpPr>
          <p:cNvPr id="5" name="Footer Placeholder 4">
            <a:extLst>
              <a:ext uri="{FF2B5EF4-FFF2-40B4-BE49-F238E27FC236}">
                <a16:creationId xmlns:a16="http://schemas.microsoft.com/office/drawing/2014/main" id="{DC33AA82-EEA7-C747-876C-C92400FB5D64}"/>
              </a:ext>
            </a:extLst>
          </p:cNvPr>
          <p:cNvSpPr>
            <a:spLocks noGrp="1"/>
          </p:cNvSpPr>
          <p:nvPr>
            <p:ph type="ftr" sz="quarter" idx="11"/>
          </p:nvPr>
        </p:nvSpPr>
        <p:spPr/>
        <p:txBody>
          <a:bodyPr/>
          <a:lstStyle/>
          <a:p>
            <a:r>
              <a:rPr lang="en-US"/>
              <a:t>09e-BM/DT/FSOFT - ©FPT SOFTWARE – Fresher Academy - Internal Use</a:t>
            </a:r>
          </a:p>
        </p:txBody>
      </p:sp>
      <p:sp>
        <p:nvSpPr>
          <p:cNvPr id="6" name="Slide Number Placeholder 5">
            <a:extLst>
              <a:ext uri="{FF2B5EF4-FFF2-40B4-BE49-F238E27FC236}">
                <a16:creationId xmlns:a16="http://schemas.microsoft.com/office/drawing/2014/main" id="{075FDB35-72A2-FA43-BB45-9FBF4C153D99}"/>
              </a:ext>
            </a:extLst>
          </p:cNvPr>
          <p:cNvSpPr>
            <a:spLocks noGrp="1"/>
          </p:cNvSpPr>
          <p:nvPr>
            <p:ph type="sldNum" sz="quarter" idx="12"/>
          </p:nvPr>
        </p:nvSpPr>
        <p:spPr/>
        <p:txBody>
          <a:bodyPr/>
          <a:lstStyle/>
          <a:p>
            <a:fld id="{E3B08AF7-4237-6949-8335-F63F47C2C8CC}" type="slidenum">
              <a:rPr lang="en-US" smtClean="0"/>
              <a:t>2</a:t>
            </a:fld>
            <a:endParaRPr lang="en-US"/>
          </a:p>
        </p:txBody>
      </p:sp>
    </p:spTree>
    <p:extLst>
      <p:ext uri="{BB962C8B-B14F-4D97-AF65-F5344CB8AC3E}">
        <p14:creationId xmlns:p14="http://schemas.microsoft.com/office/powerpoint/2010/main" val="3667469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Using Web Events – </a:t>
            </a:r>
            <a:r>
              <a:rPr lang="en-US" sz="2400" dirty="0" err="1"/>
              <a:t>addEventListener</a:t>
            </a:r>
            <a:r>
              <a:rPr lang="en-US" sz="2400" dirty="0"/>
              <a:t>()</a:t>
            </a:r>
            <a:endParaRPr lang="en-US" sz="2400" dirty="0">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fld id="{2879C26C-EA9B-46F9-9E85-988B19AAD8EA}" type="datetime1">
              <a:rPr lang="en-US" smtClean="0"/>
              <a:t>7/27/20</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20</a:t>
            </a:fld>
            <a:endParaRPr lang="en-US"/>
          </a:p>
        </p:txBody>
      </p:sp>
      <p:sp>
        <p:nvSpPr>
          <p:cNvPr id="8" name="Content Placeholder 2">
            <a:extLst>
              <a:ext uri="{FF2B5EF4-FFF2-40B4-BE49-F238E27FC236}">
                <a16:creationId xmlns:a16="http://schemas.microsoft.com/office/drawing/2014/main" id="{BE0BB254-AE89-694F-9070-233FC6953739}"/>
              </a:ext>
            </a:extLst>
          </p:cNvPr>
          <p:cNvSpPr>
            <a:spLocks noGrp="1"/>
          </p:cNvSpPr>
          <p:nvPr>
            <p:ph idx="1"/>
          </p:nvPr>
        </p:nvSpPr>
        <p:spPr>
          <a:xfrm>
            <a:off x="278605" y="850106"/>
            <a:ext cx="8622507" cy="3744517"/>
          </a:xfrm>
        </p:spPr>
        <p:txBody>
          <a:bodyPr>
            <a:normAutofit/>
          </a:bodyPr>
          <a:lstStyle/>
          <a:p>
            <a:r>
              <a:rPr lang="en-US" sz="2000" dirty="0">
                <a:solidFill>
                  <a:srgbClr val="333333"/>
                </a:solidFill>
              </a:rPr>
              <a:t>Inside the </a:t>
            </a:r>
            <a:r>
              <a:rPr lang="en-US" sz="2000" dirty="0" err="1">
                <a:solidFill>
                  <a:srgbClr val="333333"/>
                </a:solidFill>
              </a:rPr>
              <a:t>addEventListener</a:t>
            </a:r>
            <a:r>
              <a:rPr lang="en-US" sz="2000" dirty="0">
                <a:solidFill>
                  <a:srgbClr val="333333"/>
                </a:solidFill>
              </a:rPr>
              <a:t>() function, we specify two parameters — the </a:t>
            </a:r>
            <a:r>
              <a:rPr lang="en-US" sz="2000" b="1" dirty="0">
                <a:solidFill>
                  <a:srgbClr val="333333"/>
                </a:solidFill>
              </a:rPr>
              <a:t>name of the event </a:t>
            </a:r>
            <a:r>
              <a:rPr lang="en-US" sz="2000" dirty="0">
                <a:solidFill>
                  <a:srgbClr val="333333"/>
                </a:solidFill>
              </a:rPr>
              <a:t>we want to register this handler for, and the </a:t>
            </a:r>
            <a:r>
              <a:rPr lang="en-US" sz="2000" b="1" dirty="0">
                <a:solidFill>
                  <a:srgbClr val="333333"/>
                </a:solidFill>
              </a:rPr>
              <a:t>code</a:t>
            </a:r>
            <a:r>
              <a:rPr lang="en-US" sz="2000" dirty="0">
                <a:solidFill>
                  <a:srgbClr val="333333"/>
                </a:solidFill>
              </a:rPr>
              <a:t> that comprises the handler function we want to run in response to it. </a:t>
            </a:r>
          </a:p>
          <a:p>
            <a:r>
              <a:rPr lang="en-US" sz="2000" b="1" dirty="0">
                <a:solidFill>
                  <a:srgbClr val="333333"/>
                </a:solidFill>
              </a:rPr>
              <a:t>Note</a:t>
            </a:r>
            <a:r>
              <a:rPr lang="en-US" sz="2000" dirty="0">
                <a:solidFill>
                  <a:srgbClr val="333333"/>
                </a:solidFill>
              </a:rPr>
              <a:t> that it is perfectly appropriate to put all the code inside the </a:t>
            </a:r>
            <a:r>
              <a:rPr lang="en-US" sz="2000" dirty="0" err="1">
                <a:solidFill>
                  <a:srgbClr val="333333"/>
                </a:solidFill>
              </a:rPr>
              <a:t>addEventListener</a:t>
            </a:r>
            <a:r>
              <a:rPr lang="en-US" sz="2000" dirty="0">
                <a:solidFill>
                  <a:srgbClr val="333333"/>
                </a:solidFill>
              </a:rPr>
              <a:t>() function, in an anonymous function, like this:</a:t>
            </a:r>
          </a:p>
          <a:p>
            <a:pPr marL="0" indent="0">
              <a:buNone/>
            </a:pPr>
            <a:br>
              <a:rPr lang="en-US" sz="2000" dirty="0"/>
            </a:br>
            <a:endParaRPr lang="en-US" sz="2000" dirty="0">
              <a:solidFill>
                <a:srgbClr val="333333"/>
              </a:solidFill>
            </a:endParaRPr>
          </a:p>
        </p:txBody>
      </p:sp>
      <p:pic>
        <p:nvPicPr>
          <p:cNvPr id="6" name="Picture 5">
            <a:extLst>
              <a:ext uri="{FF2B5EF4-FFF2-40B4-BE49-F238E27FC236}">
                <a16:creationId xmlns:a16="http://schemas.microsoft.com/office/drawing/2014/main" id="{681BC176-FB14-9244-AC23-927DB6A6B19A}"/>
              </a:ext>
            </a:extLst>
          </p:cNvPr>
          <p:cNvPicPr>
            <a:picLocks noChangeAspect="1"/>
          </p:cNvPicPr>
          <p:nvPr/>
        </p:nvPicPr>
        <p:blipFill>
          <a:blip r:embed="rId3"/>
          <a:stretch>
            <a:fillRect/>
          </a:stretch>
        </p:blipFill>
        <p:spPr>
          <a:xfrm>
            <a:off x="650156" y="3043377"/>
            <a:ext cx="7879404" cy="1214261"/>
          </a:xfrm>
          <a:prstGeom prst="rect">
            <a:avLst/>
          </a:prstGeom>
        </p:spPr>
      </p:pic>
    </p:spTree>
    <p:extLst>
      <p:ext uri="{BB962C8B-B14F-4D97-AF65-F5344CB8AC3E}">
        <p14:creationId xmlns:p14="http://schemas.microsoft.com/office/powerpoint/2010/main" val="5895185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Using Web Events – </a:t>
            </a:r>
            <a:r>
              <a:rPr lang="en-US" sz="2400" dirty="0" err="1"/>
              <a:t>addEventListener</a:t>
            </a:r>
            <a:r>
              <a:rPr lang="en-US" sz="2400" dirty="0"/>
              <a:t>()</a:t>
            </a:r>
            <a:endParaRPr lang="en-US" sz="2400" dirty="0">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fld id="{2879C26C-EA9B-46F9-9E85-988B19AAD8EA}" type="datetime1">
              <a:rPr lang="en-US" smtClean="0"/>
              <a:t>7/27/20</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21</a:t>
            </a:fld>
            <a:endParaRPr lang="en-US"/>
          </a:p>
        </p:txBody>
      </p:sp>
      <p:sp>
        <p:nvSpPr>
          <p:cNvPr id="8" name="Content Placeholder 2">
            <a:extLst>
              <a:ext uri="{FF2B5EF4-FFF2-40B4-BE49-F238E27FC236}">
                <a16:creationId xmlns:a16="http://schemas.microsoft.com/office/drawing/2014/main" id="{BE0BB254-AE89-694F-9070-233FC6953739}"/>
              </a:ext>
            </a:extLst>
          </p:cNvPr>
          <p:cNvSpPr>
            <a:spLocks noGrp="1"/>
          </p:cNvSpPr>
          <p:nvPr>
            <p:ph idx="1"/>
          </p:nvPr>
        </p:nvSpPr>
        <p:spPr>
          <a:xfrm>
            <a:off x="278605" y="850106"/>
            <a:ext cx="8622507" cy="3744517"/>
          </a:xfrm>
        </p:spPr>
        <p:txBody>
          <a:bodyPr>
            <a:normAutofit/>
          </a:bodyPr>
          <a:lstStyle/>
          <a:p>
            <a:r>
              <a:rPr lang="en-US" sz="2000" dirty="0">
                <a:solidFill>
                  <a:srgbClr val="333333"/>
                </a:solidFill>
              </a:rPr>
              <a:t>This mechanism has some advantages over the older mechanisms discussed earlier. </a:t>
            </a:r>
          </a:p>
          <a:p>
            <a:r>
              <a:rPr lang="en-US" sz="2000" dirty="0">
                <a:solidFill>
                  <a:srgbClr val="333333"/>
                </a:solidFill>
              </a:rPr>
              <a:t>For a start, there is a counterpart function, </a:t>
            </a:r>
            <a:r>
              <a:rPr lang="en-US" sz="2000" dirty="0">
                <a:solidFill>
                  <a:srgbClr val="285C76"/>
                </a:solidFill>
                <a:hlinkClick r:id="rId3">
                  <a:extLst>
                    <a:ext uri="{A12FA001-AC4F-418D-AE19-62706E023703}">
                      <ahyp:hlinkClr xmlns:ahyp="http://schemas.microsoft.com/office/drawing/2018/hyperlinkcolor" val="tx"/>
                    </a:ext>
                  </a:extLst>
                </a:hlinkClick>
              </a:rPr>
              <a:t>removeEventListener()</a:t>
            </a:r>
            <a:r>
              <a:rPr lang="en-US" sz="2000" dirty="0">
                <a:solidFill>
                  <a:srgbClr val="333333"/>
                </a:solidFill>
              </a:rPr>
              <a:t>, which removes a previously added listener. </a:t>
            </a:r>
          </a:p>
          <a:p>
            <a:r>
              <a:rPr lang="en-US" sz="2000" dirty="0">
                <a:solidFill>
                  <a:srgbClr val="333333"/>
                </a:solidFill>
              </a:rPr>
              <a:t>For example, this would remove the listener set in the first code block in this section:</a:t>
            </a:r>
          </a:p>
          <a:p>
            <a:pPr marL="0" indent="0">
              <a:buNone/>
            </a:pPr>
            <a:br>
              <a:rPr lang="en-US" sz="2000" dirty="0"/>
            </a:br>
            <a:endParaRPr lang="en-US" sz="2000" dirty="0">
              <a:solidFill>
                <a:srgbClr val="333333"/>
              </a:solidFill>
            </a:endParaRPr>
          </a:p>
        </p:txBody>
      </p:sp>
      <p:pic>
        <p:nvPicPr>
          <p:cNvPr id="7" name="Picture 6">
            <a:extLst>
              <a:ext uri="{FF2B5EF4-FFF2-40B4-BE49-F238E27FC236}">
                <a16:creationId xmlns:a16="http://schemas.microsoft.com/office/drawing/2014/main" id="{830DC66B-8DCE-774D-A591-395B3D3CC80B}"/>
              </a:ext>
            </a:extLst>
          </p:cNvPr>
          <p:cNvPicPr>
            <a:picLocks noChangeAspect="1"/>
          </p:cNvPicPr>
          <p:nvPr/>
        </p:nvPicPr>
        <p:blipFill>
          <a:blip r:embed="rId4"/>
          <a:stretch>
            <a:fillRect/>
          </a:stretch>
        </p:blipFill>
        <p:spPr>
          <a:xfrm>
            <a:off x="830658" y="3042643"/>
            <a:ext cx="7518400" cy="1092200"/>
          </a:xfrm>
          <a:prstGeom prst="rect">
            <a:avLst/>
          </a:prstGeom>
        </p:spPr>
      </p:pic>
    </p:spTree>
    <p:extLst>
      <p:ext uri="{BB962C8B-B14F-4D97-AF65-F5344CB8AC3E}">
        <p14:creationId xmlns:p14="http://schemas.microsoft.com/office/powerpoint/2010/main" val="711065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Using Web Events – </a:t>
            </a:r>
            <a:r>
              <a:rPr lang="en-US" sz="2400" dirty="0" err="1"/>
              <a:t>addEventListener</a:t>
            </a:r>
            <a:r>
              <a:rPr lang="en-US" sz="2400" dirty="0"/>
              <a:t>()</a:t>
            </a:r>
            <a:endParaRPr lang="en-US" sz="2400" dirty="0">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fld id="{2879C26C-EA9B-46F9-9E85-988B19AAD8EA}" type="datetime1">
              <a:rPr lang="en-US" smtClean="0"/>
              <a:t>7/27/20</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22</a:t>
            </a:fld>
            <a:endParaRPr lang="en-US"/>
          </a:p>
        </p:txBody>
      </p:sp>
      <p:sp>
        <p:nvSpPr>
          <p:cNvPr id="8" name="Content Placeholder 2">
            <a:extLst>
              <a:ext uri="{FF2B5EF4-FFF2-40B4-BE49-F238E27FC236}">
                <a16:creationId xmlns:a16="http://schemas.microsoft.com/office/drawing/2014/main" id="{BE0BB254-AE89-694F-9070-233FC6953739}"/>
              </a:ext>
            </a:extLst>
          </p:cNvPr>
          <p:cNvSpPr>
            <a:spLocks noGrp="1"/>
          </p:cNvSpPr>
          <p:nvPr>
            <p:ph idx="1"/>
          </p:nvPr>
        </p:nvSpPr>
        <p:spPr>
          <a:xfrm>
            <a:off x="278605" y="850106"/>
            <a:ext cx="8622507" cy="3744517"/>
          </a:xfrm>
        </p:spPr>
        <p:txBody>
          <a:bodyPr>
            <a:normAutofit/>
          </a:bodyPr>
          <a:lstStyle/>
          <a:p>
            <a:r>
              <a:rPr lang="en-US" sz="2000" dirty="0">
                <a:solidFill>
                  <a:srgbClr val="333333"/>
                </a:solidFill>
              </a:rPr>
              <a:t>This isn't significant for simple, small programs, but for larger, more complex programs it can improve efficiency to clean up old unused event handlers.</a:t>
            </a:r>
          </a:p>
          <a:p>
            <a:r>
              <a:rPr lang="en-US" sz="2000" dirty="0">
                <a:solidFill>
                  <a:srgbClr val="333333"/>
                </a:solidFill>
              </a:rPr>
              <a:t>Second, you can also register multiple handlers for the same listener. The following two handlers wouldn't both be applied:</a:t>
            </a:r>
          </a:p>
          <a:p>
            <a:pPr marL="0" indent="0">
              <a:buNone/>
            </a:pPr>
            <a:br>
              <a:rPr lang="en-US" sz="2000" dirty="0"/>
            </a:br>
            <a:endParaRPr lang="en-US" sz="2000" dirty="0">
              <a:solidFill>
                <a:srgbClr val="333333"/>
              </a:solidFill>
            </a:endParaRPr>
          </a:p>
        </p:txBody>
      </p:sp>
      <p:pic>
        <p:nvPicPr>
          <p:cNvPr id="6" name="Picture 5">
            <a:extLst>
              <a:ext uri="{FF2B5EF4-FFF2-40B4-BE49-F238E27FC236}">
                <a16:creationId xmlns:a16="http://schemas.microsoft.com/office/drawing/2014/main" id="{4D383D2C-6135-4C44-813C-EE8485585E45}"/>
              </a:ext>
            </a:extLst>
          </p:cNvPr>
          <p:cNvPicPr>
            <a:picLocks noChangeAspect="1"/>
          </p:cNvPicPr>
          <p:nvPr/>
        </p:nvPicPr>
        <p:blipFill>
          <a:blip r:embed="rId3"/>
          <a:stretch>
            <a:fillRect/>
          </a:stretch>
        </p:blipFill>
        <p:spPr>
          <a:xfrm>
            <a:off x="1390240" y="2634814"/>
            <a:ext cx="6399236" cy="1528623"/>
          </a:xfrm>
          <a:prstGeom prst="rect">
            <a:avLst/>
          </a:prstGeom>
        </p:spPr>
      </p:pic>
    </p:spTree>
    <p:extLst>
      <p:ext uri="{BB962C8B-B14F-4D97-AF65-F5344CB8AC3E}">
        <p14:creationId xmlns:p14="http://schemas.microsoft.com/office/powerpoint/2010/main" val="2847322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Using Web Events – </a:t>
            </a:r>
            <a:r>
              <a:rPr lang="en-US" sz="2400" dirty="0" err="1"/>
              <a:t>addEventListener</a:t>
            </a:r>
            <a:r>
              <a:rPr lang="en-US" sz="2400" dirty="0"/>
              <a:t>()</a:t>
            </a:r>
            <a:endParaRPr lang="en-US" sz="2400" dirty="0">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fld id="{2879C26C-EA9B-46F9-9E85-988B19AAD8EA}" type="datetime1">
              <a:rPr lang="en-US" smtClean="0"/>
              <a:t>7/27/20</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23</a:t>
            </a:fld>
            <a:endParaRPr lang="en-US"/>
          </a:p>
        </p:txBody>
      </p:sp>
      <p:sp>
        <p:nvSpPr>
          <p:cNvPr id="8" name="Content Placeholder 2">
            <a:extLst>
              <a:ext uri="{FF2B5EF4-FFF2-40B4-BE49-F238E27FC236}">
                <a16:creationId xmlns:a16="http://schemas.microsoft.com/office/drawing/2014/main" id="{BE0BB254-AE89-694F-9070-233FC6953739}"/>
              </a:ext>
            </a:extLst>
          </p:cNvPr>
          <p:cNvSpPr>
            <a:spLocks noGrp="1"/>
          </p:cNvSpPr>
          <p:nvPr>
            <p:ph idx="1"/>
          </p:nvPr>
        </p:nvSpPr>
        <p:spPr>
          <a:xfrm>
            <a:off x="278605" y="850106"/>
            <a:ext cx="8622507" cy="3744517"/>
          </a:xfrm>
        </p:spPr>
        <p:txBody>
          <a:bodyPr>
            <a:normAutofit/>
          </a:bodyPr>
          <a:lstStyle/>
          <a:p>
            <a:r>
              <a:rPr lang="en-US" sz="2000" dirty="0">
                <a:solidFill>
                  <a:srgbClr val="333333"/>
                </a:solidFill>
              </a:rPr>
              <a:t>The second line overwrites the value of onclick set by the first line. This would work, however:</a:t>
            </a:r>
          </a:p>
          <a:p>
            <a:endParaRPr lang="en-US" sz="2000" dirty="0">
              <a:solidFill>
                <a:srgbClr val="333333"/>
              </a:solidFill>
            </a:endParaRPr>
          </a:p>
          <a:p>
            <a:endParaRPr lang="en-US" sz="2000" dirty="0">
              <a:solidFill>
                <a:srgbClr val="333333"/>
              </a:solidFill>
            </a:endParaRPr>
          </a:p>
          <a:p>
            <a:pPr marL="0" indent="0">
              <a:buNone/>
            </a:pPr>
            <a:endParaRPr lang="en-US" sz="2000" dirty="0">
              <a:solidFill>
                <a:srgbClr val="333333"/>
              </a:solidFill>
            </a:endParaRPr>
          </a:p>
          <a:p>
            <a:endParaRPr lang="en-US" sz="2000" dirty="0">
              <a:solidFill>
                <a:srgbClr val="333333"/>
              </a:solidFill>
            </a:endParaRPr>
          </a:p>
          <a:p>
            <a:r>
              <a:rPr lang="en-US" sz="2000" dirty="0">
                <a:solidFill>
                  <a:srgbClr val="333333"/>
                </a:solidFill>
              </a:rPr>
              <a:t>Both functions would now run when the element is clicked.</a:t>
            </a:r>
          </a:p>
        </p:txBody>
      </p:sp>
      <p:pic>
        <p:nvPicPr>
          <p:cNvPr id="7" name="Picture 6">
            <a:extLst>
              <a:ext uri="{FF2B5EF4-FFF2-40B4-BE49-F238E27FC236}">
                <a16:creationId xmlns:a16="http://schemas.microsoft.com/office/drawing/2014/main" id="{D603E491-7E41-334E-9CE5-61B8DA88FA3B}"/>
              </a:ext>
            </a:extLst>
          </p:cNvPr>
          <p:cNvPicPr>
            <a:picLocks noChangeAspect="1"/>
          </p:cNvPicPr>
          <p:nvPr/>
        </p:nvPicPr>
        <p:blipFill>
          <a:blip r:embed="rId3"/>
          <a:stretch>
            <a:fillRect/>
          </a:stretch>
        </p:blipFill>
        <p:spPr>
          <a:xfrm>
            <a:off x="962262" y="1534779"/>
            <a:ext cx="7251700" cy="1333500"/>
          </a:xfrm>
          <a:prstGeom prst="rect">
            <a:avLst/>
          </a:prstGeom>
        </p:spPr>
      </p:pic>
    </p:spTree>
    <p:extLst>
      <p:ext uri="{BB962C8B-B14F-4D97-AF65-F5344CB8AC3E}">
        <p14:creationId xmlns:p14="http://schemas.microsoft.com/office/powerpoint/2010/main" val="18671455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Using Web Events – What mechanism to use? </a:t>
            </a:r>
            <a:endParaRPr lang="en-US" sz="2400" dirty="0">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fld id="{2879C26C-EA9B-46F9-9E85-988B19AAD8EA}" type="datetime1">
              <a:rPr lang="en-US" smtClean="0"/>
              <a:t>7/27/20</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24</a:t>
            </a:fld>
            <a:endParaRPr lang="en-US"/>
          </a:p>
        </p:txBody>
      </p:sp>
      <p:sp>
        <p:nvSpPr>
          <p:cNvPr id="8" name="Content Placeholder 2">
            <a:extLst>
              <a:ext uri="{FF2B5EF4-FFF2-40B4-BE49-F238E27FC236}">
                <a16:creationId xmlns:a16="http://schemas.microsoft.com/office/drawing/2014/main" id="{BE0BB254-AE89-694F-9070-233FC6953739}"/>
              </a:ext>
            </a:extLst>
          </p:cNvPr>
          <p:cNvSpPr>
            <a:spLocks noGrp="1"/>
          </p:cNvSpPr>
          <p:nvPr>
            <p:ph idx="1"/>
          </p:nvPr>
        </p:nvSpPr>
        <p:spPr>
          <a:xfrm>
            <a:off x="278605" y="850106"/>
            <a:ext cx="8622507" cy="3744517"/>
          </a:xfrm>
        </p:spPr>
        <p:txBody>
          <a:bodyPr>
            <a:normAutofit/>
          </a:bodyPr>
          <a:lstStyle/>
          <a:p>
            <a:r>
              <a:rPr lang="en-US" sz="2000" dirty="0">
                <a:solidFill>
                  <a:srgbClr val="333333"/>
                </a:solidFill>
              </a:rPr>
              <a:t>Of the three mechanisms, you definitely </a:t>
            </a:r>
            <a:r>
              <a:rPr lang="en-US" sz="2000" b="1" dirty="0">
                <a:solidFill>
                  <a:srgbClr val="333333"/>
                </a:solidFill>
              </a:rPr>
              <a:t>shouldn't use the HTML event handler attributes</a:t>
            </a:r>
            <a:r>
              <a:rPr lang="en-US" sz="2000" dirty="0">
                <a:solidFill>
                  <a:srgbClr val="333333"/>
                </a:solidFill>
              </a:rPr>
              <a:t> — these are outdated, and bad practice, as mentioned above.</a:t>
            </a:r>
          </a:p>
          <a:p>
            <a:r>
              <a:rPr lang="en-US" sz="2000" dirty="0">
                <a:solidFill>
                  <a:srgbClr val="333333"/>
                </a:solidFill>
              </a:rPr>
              <a:t>The other two are relatively interchangeable, at least for simple uses:</a:t>
            </a:r>
          </a:p>
          <a:p>
            <a:pPr lvl="1">
              <a:buFont typeface="Arial" panose="020B0604020202020204" pitchFamily="34" charset="0"/>
              <a:buChar char="•"/>
            </a:pPr>
            <a:r>
              <a:rPr lang="en-US" sz="1600" dirty="0">
                <a:solidFill>
                  <a:srgbClr val="333333"/>
                </a:solidFill>
              </a:rPr>
              <a:t>Event handler properties have less power and options, but </a:t>
            </a:r>
            <a:r>
              <a:rPr lang="en-US" sz="1600" b="1" dirty="0">
                <a:solidFill>
                  <a:srgbClr val="333333"/>
                </a:solidFill>
              </a:rPr>
              <a:t>better cross-browser compatibility</a:t>
            </a:r>
            <a:r>
              <a:rPr lang="en-US" sz="1600" dirty="0">
                <a:solidFill>
                  <a:srgbClr val="333333"/>
                </a:solidFill>
              </a:rPr>
              <a:t> (being supported as far back as Internet Explorer 8). You should probably start with these as you are learning.</a:t>
            </a:r>
          </a:p>
          <a:p>
            <a:pPr lvl="1">
              <a:buFont typeface="Arial" panose="020B0604020202020204" pitchFamily="34" charset="0"/>
              <a:buChar char="•"/>
            </a:pPr>
            <a:r>
              <a:rPr lang="en-US" sz="1600" dirty="0">
                <a:solidFill>
                  <a:srgbClr val="333333"/>
                </a:solidFill>
              </a:rPr>
              <a:t>DOM Level 2 Events (</a:t>
            </a:r>
            <a:r>
              <a:rPr lang="en-US" sz="1600" b="1" dirty="0" err="1">
                <a:solidFill>
                  <a:srgbClr val="333333"/>
                </a:solidFill>
              </a:rPr>
              <a:t>addEventListener</a:t>
            </a:r>
            <a:r>
              <a:rPr lang="en-US" sz="1600" dirty="0">
                <a:solidFill>
                  <a:srgbClr val="333333"/>
                </a:solidFill>
              </a:rPr>
              <a:t>(), etc.) are more powerful, but can also become more complex and are less well supported (</a:t>
            </a:r>
            <a:r>
              <a:rPr lang="en-US" sz="1600" b="1" dirty="0">
                <a:solidFill>
                  <a:srgbClr val="333333"/>
                </a:solidFill>
              </a:rPr>
              <a:t>supported as far back as Internet Explorer 9</a:t>
            </a:r>
            <a:r>
              <a:rPr lang="en-US" sz="1600" dirty="0">
                <a:solidFill>
                  <a:srgbClr val="333333"/>
                </a:solidFill>
              </a:rPr>
              <a:t>). You should also experiment with these, and aim to use them where possible.</a:t>
            </a:r>
          </a:p>
        </p:txBody>
      </p:sp>
    </p:spTree>
    <p:extLst>
      <p:ext uri="{BB962C8B-B14F-4D97-AF65-F5344CB8AC3E}">
        <p14:creationId xmlns:p14="http://schemas.microsoft.com/office/powerpoint/2010/main" val="29254512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Using Web Events – What mechanism to use? </a:t>
            </a:r>
            <a:endParaRPr lang="en-US" sz="2400" dirty="0">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fld id="{2879C26C-EA9B-46F9-9E85-988B19AAD8EA}" type="datetime1">
              <a:rPr lang="en-US" smtClean="0"/>
              <a:t>7/27/20</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25</a:t>
            </a:fld>
            <a:endParaRPr lang="en-US"/>
          </a:p>
        </p:txBody>
      </p:sp>
      <p:sp>
        <p:nvSpPr>
          <p:cNvPr id="8" name="Content Placeholder 2">
            <a:extLst>
              <a:ext uri="{FF2B5EF4-FFF2-40B4-BE49-F238E27FC236}">
                <a16:creationId xmlns:a16="http://schemas.microsoft.com/office/drawing/2014/main" id="{BE0BB254-AE89-694F-9070-233FC6953739}"/>
              </a:ext>
            </a:extLst>
          </p:cNvPr>
          <p:cNvSpPr>
            <a:spLocks noGrp="1"/>
          </p:cNvSpPr>
          <p:nvPr>
            <p:ph idx="1"/>
          </p:nvPr>
        </p:nvSpPr>
        <p:spPr>
          <a:xfrm>
            <a:off x="278605" y="850106"/>
            <a:ext cx="8622507" cy="3744517"/>
          </a:xfrm>
        </p:spPr>
        <p:txBody>
          <a:bodyPr>
            <a:normAutofit/>
          </a:bodyPr>
          <a:lstStyle/>
          <a:p>
            <a:r>
              <a:rPr lang="en-US" sz="2000" dirty="0">
                <a:solidFill>
                  <a:srgbClr val="333333"/>
                </a:solidFill>
              </a:rPr>
              <a:t>The main advantages of the third mechanism are that you can remove event handler code if needed, using </a:t>
            </a:r>
            <a:r>
              <a:rPr lang="en-US" sz="2000" b="1" dirty="0" err="1">
                <a:solidFill>
                  <a:srgbClr val="333333"/>
                </a:solidFill>
              </a:rPr>
              <a:t>removeEventListener</a:t>
            </a:r>
            <a:r>
              <a:rPr lang="en-US" sz="2000" b="1" dirty="0">
                <a:solidFill>
                  <a:srgbClr val="333333"/>
                </a:solidFill>
              </a:rPr>
              <a:t>()</a:t>
            </a:r>
            <a:r>
              <a:rPr lang="en-US" sz="2000" dirty="0">
                <a:solidFill>
                  <a:srgbClr val="333333"/>
                </a:solidFill>
              </a:rPr>
              <a:t>, and you can add </a:t>
            </a:r>
            <a:r>
              <a:rPr lang="en-US" sz="2000" b="1" dirty="0">
                <a:solidFill>
                  <a:srgbClr val="333333"/>
                </a:solidFill>
              </a:rPr>
              <a:t>multiple listeners </a:t>
            </a:r>
            <a:r>
              <a:rPr lang="en-US" sz="2000" dirty="0">
                <a:solidFill>
                  <a:srgbClr val="333333"/>
                </a:solidFill>
              </a:rPr>
              <a:t>of the same type to elements if required</a:t>
            </a:r>
          </a:p>
        </p:txBody>
      </p:sp>
      <p:pic>
        <p:nvPicPr>
          <p:cNvPr id="6" name="Picture 5">
            <a:extLst>
              <a:ext uri="{FF2B5EF4-FFF2-40B4-BE49-F238E27FC236}">
                <a16:creationId xmlns:a16="http://schemas.microsoft.com/office/drawing/2014/main" id="{9C64264B-4703-A249-B01D-91BC340D2203}"/>
              </a:ext>
            </a:extLst>
          </p:cNvPr>
          <p:cNvPicPr>
            <a:picLocks noChangeAspect="1"/>
          </p:cNvPicPr>
          <p:nvPr/>
        </p:nvPicPr>
        <p:blipFill>
          <a:blip r:embed="rId3"/>
          <a:stretch>
            <a:fillRect/>
          </a:stretch>
        </p:blipFill>
        <p:spPr>
          <a:xfrm>
            <a:off x="1662508" y="2187567"/>
            <a:ext cx="5854700" cy="1473200"/>
          </a:xfrm>
          <a:prstGeom prst="rect">
            <a:avLst/>
          </a:prstGeom>
        </p:spPr>
      </p:pic>
    </p:spTree>
    <p:extLst>
      <p:ext uri="{BB962C8B-B14F-4D97-AF65-F5344CB8AC3E}">
        <p14:creationId xmlns:p14="http://schemas.microsoft.com/office/powerpoint/2010/main" val="26073370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Using Web Events </a:t>
            </a:r>
            <a:r>
              <a:rPr lang="en-US" altLang="en-US" sz="2400" dirty="0"/>
              <a:t>- Overview</a:t>
            </a:r>
            <a:endParaRPr lang="en-US" sz="2400" dirty="0">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fld id="{2879C26C-EA9B-46F9-9E85-988B19AAD8EA}" type="datetime1">
              <a:rPr lang="en-US" smtClean="0"/>
              <a:t>7/27/20</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26</a:t>
            </a:fld>
            <a:endParaRPr lang="en-US"/>
          </a:p>
        </p:txBody>
      </p:sp>
      <p:sp>
        <p:nvSpPr>
          <p:cNvPr id="8" name="Content Placeholder 2">
            <a:extLst>
              <a:ext uri="{FF2B5EF4-FFF2-40B4-BE49-F238E27FC236}">
                <a16:creationId xmlns:a16="http://schemas.microsoft.com/office/drawing/2014/main" id="{BE0BB254-AE89-694F-9070-233FC6953739}"/>
              </a:ext>
            </a:extLst>
          </p:cNvPr>
          <p:cNvSpPr>
            <a:spLocks noGrp="1"/>
          </p:cNvSpPr>
          <p:nvPr>
            <p:ph idx="1"/>
          </p:nvPr>
        </p:nvSpPr>
        <p:spPr>
          <a:xfrm>
            <a:off x="278605" y="850106"/>
            <a:ext cx="8622507" cy="3744517"/>
          </a:xfrm>
        </p:spPr>
        <p:txBody>
          <a:bodyPr>
            <a:normAutofit/>
          </a:bodyPr>
          <a:lstStyle/>
          <a:p>
            <a:r>
              <a:rPr lang="en-US" sz="2000" dirty="0">
                <a:solidFill>
                  <a:srgbClr val="333333"/>
                </a:solidFill>
              </a:rPr>
              <a:t>There are three ways you can use to handle Event in Web: Inline handler, Handler properties and </a:t>
            </a:r>
            <a:r>
              <a:rPr lang="en-US" sz="2000" dirty="0" err="1">
                <a:solidFill>
                  <a:srgbClr val="333333"/>
                </a:solidFill>
              </a:rPr>
              <a:t>addEventListener</a:t>
            </a:r>
            <a:r>
              <a:rPr lang="en-US" sz="2000" dirty="0">
                <a:solidFill>
                  <a:srgbClr val="333333"/>
                </a:solidFill>
              </a:rPr>
              <a:t>()</a:t>
            </a:r>
          </a:p>
          <a:p>
            <a:r>
              <a:rPr lang="en-US" sz="2000" dirty="0">
                <a:solidFill>
                  <a:srgbClr val="333333"/>
                </a:solidFill>
              </a:rPr>
              <a:t>Definitely shouldn't use the inline event handler attributes — these are outdated, and bad practice</a:t>
            </a:r>
          </a:p>
          <a:p>
            <a:r>
              <a:rPr lang="en-US" sz="2000" dirty="0"/>
              <a:t>The other two are relatively interchangeable</a:t>
            </a:r>
          </a:p>
          <a:p>
            <a:r>
              <a:rPr lang="en-US" sz="2000" dirty="0"/>
              <a:t>For now, use </a:t>
            </a:r>
            <a:r>
              <a:rPr lang="en-US" sz="2000" dirty="0" err="1"/>
              <a:t>addEventListener</a:t>
            </a:r>
            <a:r>
              <a:rPr lang="en-US" sz="2000" dirty="0"/>
              <a:t>()</a:t>
            </a:r>
          </a:p>
        </p:txBody>
      </p:sp>
    </p:spTree>
    <p:extLst>
      <p:ext uri="{BB962C8B-B14F-4D97-AF65-F5344CB8AC3E}">
        <p14:creationId xmlns:p14="http://schemas.microsoft.com/office/powerpoint/2010/main" val="17276388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spcBef>
                <a:spcPct val="20000"/>
              </a:spcBef>
              <a:defRPr/>
            </a:pPr>
            <a:r>
              <a:rPr lang="vi-VN" sz="2400" b="0" cap="none" dirty="0">
                <a:solidFill>
                  <a:schemeClr val="tx1">
                    <a:lumMod val="95000"/>
                    <a:lumOff val="5000"/>
                  </a:schemeClr>
                </a:solidFill>
                <a:latin typeface="Arial" charset="0"/>
                <a:ea typeface="+mn-ea"/>
                <a:cs typeface="Arial" charset="0"/>
              </a:rPr>
              <a:t>Events object</a:t>
            </a:r>
          </a:p>
        </p:txBody>
      </p:sp>
      <p:sp>
        <p:nvSpPr>
          <p:cNvPr id="6" name="Title 1"/>
          <p:cNvSpPr>
            <a:spLocks noGrp="1"/>
          </p:cNvSpPr>
          <p:nvPr>
            <p:ph type="body" idx="1"/>
          </p:nvPr>
        </p:nvSpPr>
        <p:spPr/>
        <p:txBody>
          <a:bodyPr/>
          <a:lstStyle/>
          <a:p>
            <a:pPr>
              <a:defRPr/>
            </a:pPr>
            <a:r>
              <a:rPr lang="en-GB" dirty="0">
                <a:latin typeface="Arial" charset="0"/>
                <a:cs typeface="Arial" charset="0"/>
              </a:rPr>
              <a:t>Section 3</a:t>
            </a:r>
            <a:endParaRPr lang="vi-VN" dirty="0">
              <a:latin typeface="Arial" charset="0"/>
              <a:cs typeface="Arial" charset="0"/>
            </a:endParaRPr>
          </a:p>
        </p:txBody>
      </p:sp>
      <p:sp>
        <p:nvSpPr>
          <p:cNvPr id="3" name="Date Placeholder 2"/>
          <p:cNvSpPr>
            <a:spLocks noGrp="1"/>
          </p:cNvSpPr>
          <p:nvPr>
            <p:ph type="dt" sz="half" idx="10"/>
          </p:nvPr>
        </p:nvSpPr>
        <p:spPr/>
        <p:txBody>
          <a:bodyPr/>
          <a:lstStyle/>
          <a:p>
            <a:fld id="{5311EF71-FC9A-4939-859D-AA6007B9A73D}" type="datetime1">
              <a:rPr lang="en-US" smtClean="0"/>
              <a:t>7/27/20</a:t>
            </a:fld>
            <a:endParaRPr lang="en-US"/>
          </a:p>
        </p:txBody>
      </p:sp>
      <p:sp>
        <p:nvSpPr>
          <p:cNvPr id="7"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27</a:t>
            </a:fld>
            <a:endParaRPr lang="en-US"/>
          </a:p>
        </p:txBody>
      </p:sp>
    </p:spTree>
    <p:extLst>
      <p:ext uri="{BB962C8B-B14F-4D97-AF65-F5344CB8AC3E}">
        <p14:creationId xmlns:p14="http://schemas.microsoft.com/office/powerpoint/2010/main" val="35377719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t>Events object</a:t>
            </a:r>
            <a:endParaRPr lang="en-US" sz="2400" dirty="0">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fld id="{2879C26C-EA9B-46F9-9E85-988B19AAD8EA}" type="datetime1">
              <a:rPr lang="en-US" smtClean="0"/>
              <a:t>7/27/20</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28</a:t>
            </a:fld>
            <a:endParaRPr lang="en-US"/>
          </a:p>
        </p:txBody>
      </p:sp>
      <p:sp>
        <p:nvSpPr>
          <p:cNvPr id="8" name="Content Placeholder 2">
            <a:extLst>
              <a:ext uri="{FF2B5EF4-FFF2-40B4-BE49-F238E27FC236}">
                <a16:creationId xmlns:a16="http://schemas.microsoft.com/office/drawing/2014/main" id="{BE0BB254-AE89-694F-9070-233FC6953739}"/>
              </a:ext>
            </a:extLst>
          </p:cNvPr>
          <p:cNvSpPr>
            <a:spLocks noGrp="1"/>
          </p:cNvSpPr>
          <p:nvPr>
            <p:ph idx="1"/>
          </p:nvPr>
        </p:nvSpPr>
        <p:spPr>
          <a:xfrm>
            <a:off x="278605" y="850106"/>
            <a:ext cx="8622507" cy="3744517"/>
          </a:xfrm>
        </p:spPr>
        <p:txBody>
          <a:bodyPr>
            <a:normAutofit/>
          </a:bodyPr>
          <a:lstStyle/>
          <a:p>
            <a:r>
              <a:rPr lang="en-US" sz="2000" dirty="0">
                <a:solidFill>
                  <a:srgbClr val="333333"/>
                </a:solidFill>
              </a:rPr>
              <a:t>Sometimes inside an event handler function, you might see a parameter specified with a name such as event, </a:t>
            </a:r>
            <a:r>
              <a:rPr lang="en-US" sz="2000" dirty="0" err="1">
                <a:solidFill>
                  <a:srgbClr val="333333"/>
                </a:solidFill>
              </a:rPr>
              <a:t>evt</a:t>
            </a:r>
            <a:r>
              <a:rPr lang="en-US" sz="2000" dirty="0">
                <a:solidFill>
                  <a:srgbClr val="333333"/>
                </a:solidFill>
              </a:rPr>
              <a:t>, or simply e. </a:t>
            </a:r>
          </a:p>
          <a:p>
            <a:r>
              <a:rPr lang="en-US" sz="2000" dirty="0">
                <a:solidFill>
                  <a:srgbClr val="333333"/>
                </a:solidFill>
              </a:rPr>
              <a:t>This is called the </a:t>
            </a:r>
            <a:r>
              <a:rPr lang="en-US" sz="2000" b="1" dirty="0">
                <a:solidFill>
                  <a:srgbClr val="333333"/>
                </a:solidFill>
              </a:rPr>
              <a:t>event object</a:t>
            </a:r>
            <a:r>
              <a:rPr lang="en-US" sz="2000" dirty="0">
                <a:solidFill>
                  <a:srgbClr val="333333"/>
                </a:solidFill>
              </a:rPr>
              <a:t>, and it is automatically passed to event handlers to provide extra features and information:</a:t>
            </a:r>
            <a:br>
              <a:rPr lang="en-US" dirty="0"/>
            </a:br>
            <a:endParaRPr lang="en-US" dirty="0">
              <a:solidFill>
                <a:srgbClr val="333333"/>
              </a:solidFill>
            </a:endParaRPr>
          </a:p>
        </p:txBody>
      </p:sp>
      <p:pic>
        <p:nvPicPr>
          <p:cNvPr id="6" name="Picture 5">
            <a:extLst>
              <a:ext uri="{FF2B5EF4-FFF2-40B4-BE49-F238E27FC236}">
                <a16:creationId xmlns:a16="http://schemas.microsoft.com/office/drawing/2014/main" id="{C91D0416-215C-FA48-A095-02B9FE36B5EF}"/>
              </a:ext>
            </a:extLst>
          </p:cNvPr>
          <p:cNvPicPr>
            <a:picLocks noChangeAspect="1"/>
          </p:cNvPicPr>
          <p:nvPr/>
        </p:nvPicPr>
        <p:blipFill>
          <a:blip r:embed="rId3"/>
          <a:stretch>
            <a:fillRect/>
          </a:stretch>
        </p:blipFill>
        <p:spPr>
          <a:xfrm>
            <a:off x="772550" y="2408202"/>
            <a:ext cx="7634615" cy="1767833"/>
          </a:xfrm>
          <a:prstGeom prst="rect">
            <a:avLst/>
          </a:prstGeom>
        </p:spPr>
      </p:pic>
    </p:spTree>
    <p:extLst>
      <p:ext uri="{BB962C8B-B14F-4D97-AF65-F5344CB8AC3E}">
        <p14:creationId xmlns:p14="http://schemas.microsoft.com/office/powerpoint/2010/main" val="22972743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t>Events object</a:t>
            </a:r>
            <a:endParaRPr lang="en-US" sz="2400" dirty="0">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fld id="{2879C26C-EA9B-46F9-9E85-988B19AAD8EA}" type="datetime1">
              <a:rPr lang="en-US" smtClean="0"/>
              <a:t>7/27/20</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29</a:t>
            </a:fld>
            <a:endParaRPr lang="en-US"/>
          </a:p>
        </p:txBody>
      </p:sp>
      <p:sp>
        <p:nvSpPr>
          <p:cNvPr id="8" name="Content Placeholder 2">
            <a:extLst>
              <a:ext uri="{FF2B5EF4-FFF2-40B4-BE49-F238E27FC236}">
                <a16:creationId xmlns:a16="http://schemas.microsoft.com/office/drawing/2014/main" id="{BE0BB254-AE89-694F-9070-233FC6953739}"/>
              </a:ext>
            </a:extLst>
          </p:cNvPr>
          <p:cNvSpPr>
            <a:spLocks noGrp="1"/>
          </p:cNvSpPr>
          <p:nvPr>
            <p:ph idx="1"/>
          </p:nvPr>
        </p:nvSpPr>
        <p:spPr>
          <a:xfrm>
            <a:off x="278605" y="850106"/>
            <a:ext cx="8622507" cy="3744517"/>
          </a:xfrm>
        </p:spPr>
        <p:txBody>
          <a:bodyPr>
            <a:normAutofit/>
          </a:bodyPr>
          <a:lstStyle/>
          <a:p>
            <a:r>
              <a:rPr lang="en-US" sz="1800" dirty="0" err="1"/>
              <a:t>e.target</a:t>
            </a:r>
            <a:r>
              <a:rPr lang="en-US" sz="1800" dirty="0"/>
              <a:t> is incredibly useful when you want to set the same event handler on multiple elements and do something to all of them when an event </a:t>
            </a:r>
            <a:r>
              <a:rPr lang="en-US" sz="1800" b="1" dirty="0"/>
              <a:t>occurs</a:t>
            </a:r>
            <a:r>
              <a:rPr lang="en-US" sz="1800" dirty="0"/>
              <a:t> on them. </a:t>
            </a:r>
          </a:p>
          <a:p>
            <a:r>
              <a:rPr lang="en-US" sz="1800" dirty="0"/>
              <a:t>Check Unit 11 – Demo 4: we use e.target to selector the clicked element without using querySelector</a:t>
            </a:r>
            <a:endParaRPr lang="en-US" sz="1800" dirty="0">
              <a:solidFill>
                <a:srgbClr val="333333"/>
              </a:solidFill>
            </a:endParaRPr>
          </a:p>
        </p:txBody>
      </p:sp>
    </p:spTree>
    <p:extLst>
      <p:ext uri="{BB962C8B-B14F-4D97-AF65-F5344CB8AC3E}">
        <p14:creationId xmlns:p14="http://schemas.microsoft.com/office/powerpoint/2010/main" val="1284638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2400" dirty="0">
                <a:latin typeface="Arial" panose="020B0604020202020204" pitchFamily="34" charset="0"/>
                <a:cs typeface="Arial" panose="020B0604020202020204" pitchFamily="34" charset="0"/>
              </a:rPr>
              <a:t>Lesson</a:t>
            </a:r>
            <a:r>
              <a:rPr lang="vi-VN" altLang="en-US" sz="2400" dirty="0">
                <a:latin typeface="Arial" panose="020B0604020202020204" pitchFamily="34" charset="0"/>
                <a:cs typeface="Arial" panose="020B0604020202020204" pitchFamily="34" charset="0"/>
              </a:rPr>
              <a:t> </a:t>
            </a:r>
            <a:r>
              <a:rPr lang="en-US" altLang="en-US" sz="2400" dirty="0">
                <a:latin typeface="Arial" panose="020B0604020202020204" pitchFamily="34" charset="0"/>
                <a:cs typeface="Arial" panose="020B0604020202020204" pitchFamily="34" charset="0"/>
              </a:rPr>
              <a:t>O</a:t>
            </a:r>
            <a:r>
              <a:rPr lang="vi-VN" altLang="en-US" sz="2400" dirty="0">
                <a:latin typeface="Arial" panose="020B0604020202020204" pitchFamily="34" charset="0"/>
                <a:cs typeface="Arial" panose="020B0604020202020204" pitchFamily="34" charset="0"/>
              </a:rPr>
              <a:t>bjectives</a:t>
            </a:r>
            <a:endParaRPr lang="en-US" sz="24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dirty="0">
                <a:solidFill>
                  <a:srgbClr val="333333"/>
                </a:solidFill>
              </a:rPr>
              <a:t>Understand the fundamental theory of events, how they work in browsers, and how events may differ in different programming environments</a:t>
            </a:r>
            <a:endParaRPr lang="en-US" altLang="en-US" dirty="0"/>
          </a:p>
          <a:p>
            <a:r>
              <a:rPr lang="en-US" altLang="en-US" dirty="0"/>
              <a:t>Able to handle Event using inline event handler or </a:t>
            </a:r>
            <a:r>
              <a:rPr lang="en-US" altLang="en-US" dirty="0" err="1"/>
              <a:t>addEventListener</a:t>
            </a:r>
            <a:r>
              <a:rPr lang="en-US" altLang="en-US" dirty="0"/>
              <a:t>() method</a:t>
            </a:r>
          </a:p>
          <a:p>
            <a:r>
              <a:rPr lang="en-US" altLang="en-US" dirty="0"/>
              <a:t>Able to capture user input using Event handler</a:t>
            </a:r>
          </a:p>
          <a:p>
            <a:r>
              <a:rPr lang="en-US" altLang="en-US" dirty="0"/>
              <a:t>Combine with Selector API to create interactive web app</a:t>
            </a:r>
          </a:p>
        </p:txBody>
      </p:sp>
      <p:sp>
        <p:nvSpPr>
          <p:cNvPr id="4" name="Date Placeholder 3"/>
          <p:cNvSpPr>
            <a:spLocks noGrp="1"/>
          </p:cNvSpPr>
          <p:nvPr>
            <p:ph type="dt" sz="half" idx="10"/>
          </p:nvPr>
        </p:nvSpPr>
        <p:spPr/>
        <p:txBody>
          <a:bodyPr/>
          <a:lstStyle/>
          <a:p>
            <a:fld id="{6D833602-3032-40E0-910C-A05081070B9D}" type="datetime1">
              <a:rPr lang="en-US" smtClean="0"/>
              <a:t>7/27/20</a:t>
            </a:fld>
            <a:endParaRPr lang="en-US"/>
          </a:p>
        </p:txBody>
      </p:sp>
      <p:sp>
        <p:nvSpPr>
          <p:cNvPr id="6"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3</a:t>
            </a:fld>
            <a:endParaRPr lang="en-US"/>
          </a:p>
        </p:txBody>
      </p:sp>
    </p:spTree>
    <p:extLst>
      <p:ext uri="{BB962C8B-B14F-4D97-AF65-F5344CB8AC3E}">
        <p14:creationId xmlns:p14="http://schemas.microsoft.com/office/powerpoint/2010/main" val="6838283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t>Events object – Practice time</a:t>
            </a:r>
            <a:endParaRPr lang="en-US" sz="2400" dirty="0">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fld id="{2879C26C-EA9B-46F9-9E85-988B19AAD8EA}" type="datetime1">
              <a:rPr lang="en-US" smtClean="0"/>
              <a:t>7/27/20</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30</a:t>
            </a:fld>
            <a:endParaRPr lang="en-US"/>
          </a:p>
        </p:txBody>
      </p:sp>
      <p:pic>
        <p:nvPicPr>
          <p:cNvPr id="9" name="Content Placeholder 8">
            <a:extLst>
              <a:ext uri="{FF2B5EF4-FFF2-40B4-BE49-F238E27FC236}">
                <a16:creationId xmlns:a16="http://schemas.microsoft.com/office/drawing/2014/main" id="{015D0492-E53F-AC46-8F7D-392A9606FE81}"/>
              </a:ext>
            </a:extLst>
          </p:cNvPr>
          <p:cNvPicPr>
            <a:picLocks noGrp="1" noChangeAspect="1"/>
          </p:cNvPicPr>
          <p:nvPr>
            <p:ph idx="1"/>
          </p:nvPr>
        </p:nvPicPr>
        <p:blipFill>
          <a:blip r:embed="rId3"/>
          <a:stretch>
            <a:fillRect/>
          </a:stretch>
        </p:blipFill>
        <p:spPr>
          <a:xfrm>
            <a:off x="1762501" y="849313"/>
            <a:ext cx="5653923" cy="3744912"/>
          </a:xfrm>
          <a:prstGeom prst="rect">
            <a:avLst/>
          </a:prstGeom>
        </p:spPr>
      </p:pic>
    </p:spTree>
    <p:extLst>
      <p:ext uri="{BB962C8B-B14F-4D97-AF65-F5344CB8AC3E}">
        <p14:creationId xmlns:p14="http://schemas.microsoft.com/office/powerpoint/2010/main" val="14998511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t>Events object – Prevent default behavior</a:t>
            </a:r>
            <a:endParaRPr lang="en-US" sz="2400" dirty="0">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fld id="{2879C26C-EA9B-46F9-9E85-988B19AAD8EA}" type="datetime1">
              <a:rPr lang="en-US" smtClean="0"/>
              <a:t>7/27/20</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31</a:t>
            </a:fld>
            <a:endParaRPr lang="en-US"/>
          </a:p>
        </p:txBody>
      </p:sp>
      <p:sp>
        <p:nvSpPr>
          <p:cNvPr id="7" name="Content Placeholder 6">
            <a:extLst>
              <a:ext uri="{FF2B5EF4-FFF2-40B4-BE49-F238E27FC236}">
                <a16:creationId xmlns:a16="http://schemas.microsoft.com/office/drawing/2014/main" id="{F4FEB76B-5EC1-2F48-B56E-9728B0A7531C}"/>
              </a:ext>
            </a:extLst>
          </p:cNvPr>
          <p:cNvSpPr>
            <a:spLocks noGrp="1"/>
          </p:cNvSpPr>
          <p:nvPr>
            <p:ph idx="1"/>
          </p:nvPr>
        </p:nvSpPr>
        <p:spPr/>
        <p:txBody>
          <a:bodyPr>
            <a:normAutofit/>
          </a:bodyPr>
          <a:lstStyle/>
          <a:p>
            <a:r>
              <a:rPr lang="en-US" dirty="0">
                <a:solidFill>
                  <a:srgbClr val="333333"/>
                </a:solidFill>
              </a:rPr>
              <a:t>Sometimes, you'll come across a situation where you want to </a:t>
            </a:r>
            <a:r>
              <a:rPr lang="en-US" b="1" dirty="0">
                <a:solidFill>
                  <a:srgbClr val="333333"/>
                </a:solidFill>
              </a:rPr>
              <a:t>prevent</a:t>
            </a:r>
            <a:r>
              <a:rPr lang="en-US" dirty="0">
                <a:solidFill>
                  <a:srgbClr val="333333"/>
                </a:solidFill>
              </a:rPr>
              <a:t> an event from doing what it does by default. </a:t>
            </a:r>
          </a:p>
          <a:p>
            <a:r>
              <a:rPr lang="en-US" dirty="0">
                <a:solidFill>
                  <a:srgbClr val="333333"/>
                </a:solidFill>
              </a:rPr>
              <a:t>Check Unit 11 – Demo 5: common example is that of a web form, for example, a custom registration form. </a:t>
            </a:r>
          </a:p>
          <a:p>
            <a:r>
              <a:rPr lang="en-US" dirty="0">
                <a:solidFill>
                  <a:srgbClr val="333333"/>
                </a:solidFill>
              </a:rPr>
              <a:t>We want to add validation to it and </a:t>
            </a:r>
            <a:r>
              <a:rPr lang="en-US" b="1" dirty="0">
                <a:solidFill>
                  <a:srgbClr val="333333"/>
                </a:solidFill>
              </a:rPr>
              <a:t>don’t</a:t>
            </a:r>
            <a:r>
              <a:rPr lang="en-US" dirty="0">
                <a:solidFill>
                  <a:srgbClr val="333333"/>
                </a:solidFill>
              </a:rPr>
              <a:t> want the page to be reloaded</a:t>
            </a:r>
          </a:p>
        </p:txBody>
      </p:sp>
    </p:spTree>
    <p:extLst>
      <p:ext uri="{BB962C8B-B14F-4D97-AF65-F5344CB8AC3E}">
        <p14:creationId xmlns:p14="http://schemas.microsoft.com/office/powerpoint/2010/main" val="9627809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t>Events object – Prevent default behavior</a:t>
            </a:r>
            <a:endParaRPr lang="en-US" sz="2400" dirty="0">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fld id="{2879C26C-EA9B-46F9-9E85-988B19AAD8EA}" type="datetime1">
              <a:rPr lang="en-US" smtClean="0"/>
              <a:t>7/27/20</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32</a:t>
            </a:fld>
            <a:endParaRPr lang="en-US"/>
          </a:p>
        </p:txBody>
      </p:sp>
      <p:sp>
        <p:nvSpPr>
          <p:cNvPr id="7" name="Content Placeholder 6">
            <a:extLst>
              <a:ext uri="{FF2B5EF4-FFF2-40B4-BE49-F238E27FC236}">
                <a16:creationId xmlns:a16="http://schemas.microsoft.com/office/drawing/2014/main" id="{F4FEB76B-5EC1-2F48-B56E-9728B0A7531C}"/>
              </a:ext>
            </a:extLst>
          </p:cNvPr>
          <p:cNvSpPr>
            <a:spLocks noGrp="1"/>
          </p:cNvSpPr>
          <p:nvPr>
            <p:ph idx="1"/>
          </p:nvPr>
        </p:nvSpPr>
        <p:spPr/>
        <p:txBody>
          <a:bodyPr>
            <a:normAutofit/>
          </a:bodyPr>
          <a:lstStyle/>
          <a:p>
            <a:r>
              <a:rPr lang="en-US" sz="1600" dirty="0">
                <a:solidFill>
                  <a:srgbClr val="333333"/>
                </a:solidFill>
              </a:rPr>
              <a:t>First, a simple HTML form that requires you to enter your first and last name:</a:t>
            </a:r>
          </a:p>
        </p:txBody>
      </p:sp>
      <p:pic>
        <p:nvPicPr>
          <p:cNvPr id="6" name="Picture 5">
            <a:extLst>
              <a:ext uri="{FF2B5EF4-FFF2-40B4-BE49-F238E27FC236}">
                <a16:creationId xmlns:a16="http://schemas.microsoft.com/office/drawing/2014/main" id="{660788AB-2612-AC47-AB99-6AFB5C639ADE}"/>
              </a:ext>
            </a:extLst>
          </p:cNvPr>
          <p:cNvPicPr>
            <a:picLocks noChangeAspect="1"/>
          </p:cNvPicPr>
          <p:nvPr/>
        </p:nvPicPr>
        <p:blipFill>
          <a:blip r:embed="rId3"/>
          <a:stretch>
            <a:fillRect/>
          </a:stretch>
        </p:blipFill>
        <p:spPr>
          <a:xfrm>
            <a:off x="2124412" y="1215539"/>
            <a:ext cx="4930892" cy="3379084"/>
          </a:xfrm>
          <a:prstGeom prst="rect">
            <a:avLst/>
          </a:prstGeom>
        </p:spPr>
      </p:pic>
    </p:spTree>
    <p:extLst>
      <p:ext uri="{BB962C8B-B14F-4D97-AF65-F5344CB8AC3E}">
        <p14:creationId xmlns:p14="http://schemas.microsoft.com/office/powerpoint/2010/main" val="25821426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t>Events object – Event bubbling and capture</a:t>
            </a:r>
            <a:endParaRPr lang="en-US" sz="2400" dirty="0">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fld id="{2879C26C-EA9B-46F9-9E85-988B19AAD8EA}" type="datetime1">
              <a:rPr lang="en-US" smtClean="0"/>
              <a:t>7/27/20</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33</a:t>
            </a:fld>
            <a:endParaRPr lang="en-US"/>
          </a:p>
        </p:txBody>
      </p:sp>
      <p:sp>
        <p:nvSpPr>
          <p:cNvPr id="7" name="Content Placeholder 6">
            <a:extLst>
              <a:ext uri="{FF2B5EF4-FFF2-40B4-BE49-F238E27FC236}">
                <a16:creationId xmlns:a16="http://schemas.microsoft.com/office/drawing/2014/main" id="{F4FEB76B-5EC1-2F48-B56E-9728B0A7531C}"/>
              </a:ext>
            </a:extLst>
          </p:cNvPr>
          <p:cNvSpPr>
            <a:spLocks noGrp="1"/>
          </p:cNvSpPr>
          <p:nvPr>
            <p:ph idx="1"/>
          </p:nvPr>
        </p:nvSpPr>
        <p:spPr/>
        <p:txBody>
          <a:bodyPr>
            <a:normAutofit/>
          </a:bodyPr>
          <a:lstStyle/>
          <a:p>
            <a:r>
              <a:rPr lang="en-US" sz="2000" dirty="0">
                <a:solidFill>
                  <a:srgbClr val="333333"/>
                </a:solidFill>
              </a:rPr>
              <a:t>The final subject to cover here is something that you won't come across often, but it can be a real pain if you don't understand it. </a:t>
            </a:r>
          </a:p>
          <a:p>
            <a:r>
              <a:rPr lang="en-US" sz="2000" dirty="0">
                <a:solidFill>
                  <a:srgbClr val="333333"/>
                </a:solidFill>
              </a:rPr>
              <a:t>Event bubbling and capture are two mechanisms that describe what happens when two handlers of the same event type are activated on one element.</a:t>
            </a:r>
          </a:p>
          <a:p>
            <a:r>
              <a:rPr lang="en-US" sz="2000" dirty="0">
                <a:solidFill>
                  <a:srgbClr val="333333"/>
                </a:solidFill>
              </a:rPr>
              <a:t>Check Unit 11 – Demo 6</a:t>
            </a:r>
          </a:p>
          <a:p>
            <a:r>
              <a:rPr lang="en-US" sz="2000" dirty="0">
                <a:solidFill>
                  <a:srgbClr val="333333"/>
                </a:solidFill>
              </a:rPr>
              <a:t>When you click the </a:t>
            </a:r>
            <a:r>
              <a:rPr lang="en-US" sz="2000" b="1" dirty="0">
                <a:solidFill>
                  <a:srgbClr val="333333"/>
                </a:solidFill>
              </a:rPr>
              <a:t>video</a:t>
            </a:r>
            <a:r>
              <a:rPr lang="en-US" sz="2000" dirty="0">
                <a:solidFill>
                  <a:srgbClr val="333333"/>
                </a:solidFill>
              </a:rPr>
              <a:t> it starts to play, but it causes the </a:t>
            </a:r>
            <a:r>
              <a:rPr lang="en-US" sz="2000" b="1" dirty="0">
                <a:solidFill>
                  <a:srgbClr val="333333"/>
                </a:solidFill>
              </a:rPr>
              <a:t>&lt;div&gt;</a:t>
            </a:r>
            <a:r>
              <a:rPr lang="en-US" sz="2000" dirty="0">
                <a:solidFill>
                  <a:srgbClr val="333333"/>
                </a:solidFill>
              </a:rPr>
              <a:t> to also be hidden at the same time. </a:t>
            </a:r>
          </a:p>
          <a:p>
            <a:r>
              <a:rPr lang="en-US" sz="2000" dirty="0">
                <a:solidFill>
                  <a:srgbClr val="333333"/>
                </a:solidFill>
              </a:rPr>
              <a:t>This is because the video is inside the &lt;div&gt; — it is part of it — so clicking on the video actually runs </a:t>
            </a:r>
            <a:r>
              <a:rPr lang="en-US" sz="2000" b="1" i="1" dirty="0">
                <a:solidFill>
                  <a:srgbClr val="333333"/>
                </a:solidFill>
              </a:rPr>
              <a:t>both</a:t>
            </a:r>
            <a:r>
              <a:rPr lang="en-US" sz="2000" dirty="0">
                <a:solidFill>
                  <a:srgbClr val="333333"/>
                </a:solidFill>
              </a:rPr>
              <a:t> the event handlers.</a:t>
            </a:r>
          </a:p>
        </p:txBody>
      </p:sp>
    </p:spTree>
    <p:extLst>
      <p:ext uri="{BB962C8B-B14F-4D97-AF65-F5344CB8AC3E}">
        <p14:creationId xmlns:p14="http://schemas.microsoft.com/office/powerpoint/2010/main" val="8764064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t>Events object – Event bubbling and capture</a:t>
            </a:r>
            <a:endParaRPr lang="en-US" sz="2400" dirty="0">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fld id="{2879C26C-EA9B-46F9-9E85-988B19AAD8EA}" type="datetime1">
              <a:rPr lang="en-US" smtClean="0"/>
              <a:t>7/27/20</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34</a:t>
            </a:fld>
            <a:endParaRPr lang="en-US"/>
          </a:p>
        </p:txBody>
      </p:sp>
      <p:sp>
        <p:nvSpPr>
          <p:cNvPr id="7" name="Content Placeholder 6">
            <a:extLst>
              <a:ext uri="{FF2B5EF4-FFF2-40B4-BE49-F238E27FC236}">
                <a16:creationId xmlns:a16="http://schemas.microsoft.com/office/drawing/2014/main" id="{F4FEB76B-5EC1-2F48-B56E-9728B0A7531C}"/>
              </a:ext>
            </a:extLst>
          </p:cNvPr>
          <p:cNvSpPr>
            <a:spLocks noGrp="1"/>
          </p:cNvSpPr>
          <p:nvPr>
            <p:ph idx="1"/>
          </p:nvPr>
        </p:nvSpPr>
        <p:spPr/>
        <p:txBody>
          <a:bodyPr>
            <a:noAutofit/>
          </a:bodyPr>
          <a:lstStyle/>
          <a:p>
            <a:r>
              <a:rPr lang="en-US" sz="2000" dirty="0">
                <a:solidFill>
                  <a:srgbClr val="333333"/>
                </a:solidFill>
              </a:rPr>
              <a:t>When an event is fired on an element that has parent elements (in this case, the </a:t>
            </a:r>
            <a:r>
              <a:rPr lang="en-US" sz="2000" dirty="0">
                <a:solidFill>
                  <a:srgbClr val="3D7E9A"/>
                </a:solidFill>
                <a:hlinkClick r:id="rId3" tooltip="The HTML Video element (&lt;video&gt;) embeds a media player which supports video playback into the document. You can use &lt;video&gt; for audio content as well, but the &lt;audio&gt; element may provide a more appropriate user experience.">
                  <a:extLst>
                    <a:ext uri="{A12FA001-AC4F-418D-AE19-62706E023703}">
                      <ahyp:hlinkClr xmlns:ahyp="http://schemas.microsoft.com/office/drawing/2018/hyperlinkcolor" val="tx"/>
                    </a:ext>
                  </a:extLst>
                </a:hlinkClick>
              </a:rPr>
              <a:t>&lt;video&gt;</a:t>
            </a:r>
            <a:r>
              <a:rPr lang="en-US" sz="2000" dirty="0">
                <a:solidFill>
                  <a:srgbClr val="333333"/>
                </a:solidFill>
              </a:rPr>
              <a:t> has the </a:t>
            </a:r>
            <a:r>
              <a:rPr lang="en-US" sz="2000" dirty="0">
                <a:solidFill>
                  <a:srgbClr val="3D7E9A"/>
                </a:solidFill>
                <a:hlinkClick r:id="rId4" tooltip="The HTML Content Division element (&lt;div&gt;) is the generic container for flow content. It has no effect on the content or layout until styled using CSS.">
                  <a:extLst>
                    <a:ext uri="{A12FA001-AC4F-418D-AE19-62706E023703}">
                      <ahyp:hlinkClr xmlns:ahyp="http://schemas.microsoft.com/office/drawing/2018/hyperlinkcolor" val="tx"/>
                    </a:ext>
                  </a:extLst>
                </a:hlinkClick>
              </a:rPr>
              <a:t>&lt;div&gt;</a:t>
            </a:r>
            <a:r>
              <a:rPr lang="en-US" sz="2000" dirty="0">
                <a:solidFill>
                  <a:srgbClr val="333333"/>
                </a:solidFill>
              </a:rPr>
              <a:t> as a parent), modern browsers run two different phases — the </a:t>
            </a:r>
            <a:r>
              <a:rPr lang="en-US" sz="2000" b="1" dirty="0">
                <a:solidFill>
                  <a:srgbClr val="333333"/>
                </a:solidFill>
              </a:rPr>
              <a:t>capturing</a:t>
            </a:r>
            <a:r>
              <a:rPr lang="en-US" sz="2000" dirty="0">
                <a:solidFill>
                  <a:srgbClr val="333333"/>
                </a:solidFill>
              </a:rPr>
              <a:t> phase and the </a:t>
            </a:r>
            <a:r>
              <a:rPr lang="en-US" sz="2000" b="1" dirty="0">
                <a:solidFill>
                  <a:srgbClr val="333333"/>
                </a:solidFill>
              </a:rPr>
              <a:t>bubbling</a:t>
            </a:r>
            <a:r>
              <a:rPr lang="en-US" sz="2000" dirty="0">
                <a:solidFill>
                  <a:srgbClr val="333333"/>
                </a:solidFill>
              </a:rPr>
              <a:t> phase.</a:t>
            </a:r>
          </a:p>
          <a:p>
            <a:r>
              <a:rPr lang="en-US" sz="2000" dirty="0">
                <a:solidFill>
                  <a:srgbClr val="333333"/>
                </a:solidFill>
              </a:rPr>
              <a:t>In the </a:t>
            </a:r>
            <a:r>
              <a:rPr lang="en-US" sz="2000" b="1" dirty="0">
                <a:solidFill>
                  <a:srgbClr val="333333"/>
                </a:solidFill>
              </a:rPr>
              <a:t>capturing</a:t>
            </a:r>
            <a:r>
              <a:rPr lang="en-US" sz="2000" dirty="0">
                <a:solidFill>
                  <a:srgbClr val="333333"/>
                </a:solidFill>
              </a:rPr>
              <a:t> phase:</a:t>
            </a:r>
          </a:p>
          <a:p>
            <a:pPr lvl="1"/>
            <a:r>
              <a:rPr lang="en-US" dirty="0">
                <a:solidFill>
                  <a:srgbClr val="333333"/>
                </a:solidFill>
              </a:rPr>
              <a:t>The browser checks to see if the element's outer-most ancestor (&lt;html&gt;) </a:t>
            </a:r>
            <a:r>
              <a:rPr lang="en-US" dirty="0"/>
              <a:t>has an onclick event handler registered on it for the capturing phase, and runs it if so.</a:t>
            </a:r>
          </a:p>
          <a:p>
            <a:pPr lvl="1"/>
            <a:r>
              <a:rPr lang="en-US" dirty="0"/>
              <a:t>Then it moves on to the next element inside &lt;html&gt; and does the same thing, then the next one, and so on until it reaches the element that was actually clicked on.</a:t>
            </a:r>
            <a:endParaRPr lang="en-US" dirty="0">
              <a:solidFill>
                <a:srgbClr val="333333"/>
              </a:solidFill>
            </a:endParaRPr>
          </a:p>
        </p:txBody>
      </p:sp>
    </p:spTree>
    <p:extLst>
      <p:ext uri="{BB962C8B-B14F-4D97-AF65-F5344CB8AC3E}">
        <p14:creationId xmlns:p14="http://schemas.microsoft.com/office/powerpoint/2010/main" val="25457230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t>Events object – Event bubbling and capture</a:t>
            </a:r>
            <a:endParaRPr lang="en-US" sz="2400" dirty="0">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fld id="{2879C26C-EA9B-46F9-9E85-988B19AAD8EA}" type="datetime1">
              <a:rPr lang="en-US" smtClean="0"/>
              <a:t>7/27/20</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35</a:t>
            </a:fld>
            <a:endParaRPr lang="en-US"/>
          </a:p>
        </p:txBody>
      </p:sp>
      <p:sp>
        <p:nvSpPr>
          <p:cNvPr id="7" name="Content Placeholder 6">
            <a:extLst>
              <a:ext uri="{FF2B5EF4-FFF2-40B4-BE49-F238E27FC236}">
                <a16:creationId xmlns:a16="http://schemas.microsoft.com/office/drawing/2014/main" id="{F4FEB76B-5EC1-2F48-B56E-9728B0A7531C}"/>
              </a:ext>
            </a:extLst>
          </p:cNvPr>
          <p:cNvSpPr>
            <a:spLocks noGrp="1"/>
          </p:cNvSpPr>
          <p:nvPr>
            <p:ph idx="1"/>
          </p:nvPr>
        </p:nvSpPr>
        <p:spPr/>
        <p:txBody>
          <a:bodyPr>
            <a:noAutofit/>
          </a:bodyPr>
          <a:lstStyle/>
          <a:p>
            <a:r>
              <a:rPr lang="en-US" dirty="0">
                <a:solidFill>
                  <a:srgbClr val="333333"/>
                </a:solidFill>
              </a:rPr>
              <a:t>In the </a:t>
            </a:r>
            <a:r>
              <a:rPr lang="en-US" b="1" dirty="0">
                <a:solidFill>
                  <a:srgbClr val="333333"/>
                </a:solidFill>
              </a:rPr>
              <a:t>bubbling</a:t>
            </a:r>
            <a:r>
              <a:rPr lang="en-US" dirty="0">
                <a:solidFill>
                  <a:srgbClr val="333333"/>
                </a:solidFill>
              </a:rPr>
              <a:t> phase, the exact opposite occurs:</a:t>
            </a:r>
          </a:p>
          <a:p>
            <a:pPr lvl="1">
              <a:buFont typeface="Arial" panose="020B0604020202020204" pitchFamily="34" charset="0"/>
              <a:buChar char="•"/>
            </a:pPr>
            <a:r>
              <a:rPr lang="en-US" dirty="0"/>
              <a:t>The browser checks to see if the element that was actually clicked on has an onclick event handler registered on it for the bubbling phase, and runs it if so.</a:t>
            </a:r>
          </a:p>
          <a:p>
            <a:pPr lvl="1">
              <a:buFont typeface="Arial" panose="020B0604020202020204" pitchFamily="34" charset="0"/>
              <a:buChar char="•"/>
            </a:pPr>
            <a:r>
              <a:rPr lang="en-US" dirty="0"/>
              <a:t>Then it moves on to the next immediate ancestor element and does the same thing, then the next one, and so on until it reaches the &lt;html&gt; element.</a:t>
            </a:r>
          </a:p>
        </p:txBody>
      </p:sp>
    </p:spTree>
    <p:extLst>
      <p:ext uri="{BB962C8B-B14F-4D97-AF65-F5344CB8AC3E}">
        <p14:creationId xmlns:p14="http://schemas.microsoft.com/office/powerpoint/2010/main" val="1457676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t>Events object – Event bubbling and capture</a:t>
            </a:r>
            <a:endParaRPr lang="en-US" sz="2400" dirty="0">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fld id="{2879C26C-EA9B-46F9-9E85-988B19AAD8EA}" type="datetime1">
              <a:rPr lang="en-US" smtClean="0"/>
              <a:t>7/27/20</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36</a:t>
            </a:fld>
            <a:endParaRPr lang="en-US"/>
          </a:p>
        </p:txBody>
      </p:sp>
      <p:pic>
        <p:nvPicPr>
          <p:cNvPr id="6" name="Content Placeholder 5">
            <a:extLst>
              <a:ext uri="{FF2B5EF4-FFF2-40B4-BE49-F238E27FC236}">
                <a16:creationId xmlns:a16="http://schemas.microsoft.com/office/drawing/2014/main" id="{71E03399-2382-E343-8048-376A144A1EB9}"/>
              </a:ext>
            </a:extLst>
          </p:cNvPr>
          <p:cNvPicPr>
            <a:picLocks noGrp="1" noChangeAspect="1"/>
          </p:cNvPicPr>
          <p:nvPr>
            <p:ph idx="1"/>
          </p:nvPr>
        </p:nvPicPr>
        <p:blipFill>
          <a:blip r:embed="rId3"/>
          <a:stretch>
            <a:fillRect/>
          </a:stretch>
        </p:blipFill>
        <p:spPr>
          <a:xfrm>
            <a:off x="1541463" y="1286669"/>
            <a:ext cx="6096000" cy="2870200"/>
          </a:xfrm>
          <a:prstGeom prst="rect">
            <a:avLst/>
          </a:prstGeom>
        </p:spPr>
      </p:pic>
    </p:spTree>
    <p:extLst>
      <p:ext uri="{BB962C8B-B14F-4D97-AF65-F5344CB8AC3E}">
        <p14:creationId xmlns:p14="http://schemas.microsoft.com/office/powerpoint/2010/main" val="32976822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t>Events object – Event bubbling and capture</a:t>
            </a:r>
            <a:endParaRPr lang="en-US" sz="2400" dirty="0">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fld id="{2879C26C-EA9B-46F9-9E85-988B19AAD8EA}" type="datetime1">
              <a:rPr lang="en-US" smtClean="0"/>
              <a:t>7/27/20</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37</a:t>
            </a:fld>
            <a:endParaRPr lang="en-US"/>
          </a:p>
        </p:txBody>
      </p:sp>
      <p:sp>
        <p:nvSpPr>
          <p:cNvPr id="8" name="Content Placeholder 7">
            <a:extLst>
              <a:ext uri="{FF2B5EF4-FFF2-40B4-BE49-F238E27FC236}">
                <a16:creationId xmlns:a16="http://schemas.microsoft.com/office/drawing/2014/main" id="{90E2EAB3-9CAD-5049-9F1C-CE5DFEB6D1B7}"/>
              </a:ext>
            </a:extLst>
          </p:cNvPr>
          <p:cNvSpPr>
            <a:spLocks noGrp="1"/>
          </p:cNvSpPr>
          <p:nvPr>
            <p:ph idx="1"/>
          </p:nvPr>
        </p:nvSpPr>
        <p:spPr/>
        <p:txBody>
          <a:bodyPr>
            <a:normAutofit fontScale="92500" lnSpcReduction="20000"/>
          </a:bodyPr>
          <a:lstStyle/>
          <a:p>
            <a:r>
              <a:rPr lang="en-US" dirty="0">
                <a:solidFill>
                  <a:srgbClr val="333333"/>
                </a:solidFill>
              </a:rPr>
              <a:t>In modern browsers, by default, all event handlers are registered for the </a:t>
            </a:r>
            <a:r>
              <a:rPr lang="en-US" b="1" dirty="0">
                <a:solidFill>
                  <a:srgbClr val="333333"/>
                </a:solidFill>
              </a:rPr>
              <a:t>bubbling phase</a:t>
            </a:r>
            <a:r>
              <a:rPr lang="en-US" dirty="0">
                <a:solidFill>
                  <a:srgbClr val="333333"/>
                </a:solidFill>
              </a:rPr>
              <a:t>. </a:t>
            </a:r>
          </a:p>
          <a:p>
            <a:r>
              <a:rPr lang="en-US" dirty="0">
                <a:solidFill>
                  <a:srgbClr val="333333"/>
                </a:solidFill>
              </a:rPr>
              <a:t>So in our current example, when you click the video, the click event bubbles from the </a:t>
            </a:r>
            <a:r>
              <a:rPr lang="en-US" b="1" dirty="0">
                <a:solidFill>
                  <a:srgbClr val="333333"/>
                </a:solidFill>
              </a:rPr>
              <a:t>&lt;video&gt;</a:t>
            </a:r>
            <a:r>
              <a:rPr lang="en-US" dirty="0">
                <a:solidFill>
                  <a:srgbClr val="333333"/>
                </a:solidFill>
              </a:rPr>
              <a:t> element outwards to the </a:t>
            </a:r>
            <a:r>
              <a:rPr lang="en-US" b="1" dirty="0">
                <a:solidFill>
                  <a:srgbClr val="333333"/>
                </a:solidFill>
              </a:rPr>
              <a:t>&lt;html&gt;</a:t>
            </a:r>
            <a:r>
              <a:rPr lang="en-US" dirty="0">
                <a:solidFill>
                  <a:srgbClr val="333333"/>
                </a:solidFill>
              </a:rPr>
              <a:t> element. </a:t>
            </a:r>
          </a:p>
          <a:p>
            <a:r>
              <a:rPr lang="en-US" dirty="0">
                <a:solidFill>
                  <a:srgbClr val="333333"/>
                </a:solidFill>
              </a:rPr>
              <a:t>Along the way:</a:t>
            </a:r>
          </a:p>
          <a:p>
            <a:pPr lvl="1">
              <a:buFont typeface="Arial" panose="020B0604020202020204" pitchFamily="34" charset="0"/>
              <a:buChar char="•"/>
            </a:pPr>
            <a:r>
              <a:rPr lang="en-US" dirty="0">
                <a:solidFill>
                  <a:srgbClr val="333333"/>
                </a:solidFill>
              </a:rPr>
              <a:t>It finds the </a:t>
            </a:r>
            <a:r>
              <a:rPr lang="en-US" dirty="0" err="1">
                <a:solidFill>
                  <a:srgbClr val="333333"/>
                </a:solidFill>
              </a:rPr>
              <a:t>video.onclick</a:t>
            </a:r>
            <a:r>
              <a:rPr lang="en-US" dirty="0">
                <a:solidFill>
                  <a:srgbClr val="333333"/>
                </a:solidFill>
              </a:rPr>
              <a:t>... handler and runs it, so the video first starts playing.</a:t>
            </a:r>
          </a:p>
          <a:p>
            <a:pPr lvl="1">
              <a:buFont typeface="Arial" panose="020B0604020202020204" pitchFamily="34" charset="0"/>
              <a:buChar char="•"/>
            </a:pPr>
            <a:r>
              <a:rPr lang="en-US" dirty="0">
                <a:solidFill>
                  <a:srgbClr val="333333"/>
                </a:solidFill>
              </a:rPr>
              <a:t>It then finds the </a:t>
            </a:r>
            <a:r>
              <a:rPr lang="en-US" dirty="0" err="1">
                <a:solidFill>
                  <a:srgbClr val="333333"/>
                </a:solidFill>
              </a:rPr>
              <a:t>videoBox.onclick</a:t>
            </a:r>
            <a:r>
              <a:rPr lang="en-US" dirty="0">
                <a:solidFill>
                  <a:srgbClr val="333333"/>
                </a:solidFill>
              </a:rPr>
              <a:t>... handler and runs it, so the video is hidden as well.</a:t>
            </a:r>
          </a:p>
          <a:p>
            <a:pPr lvl="1">
              <a:buFont typeface="Arial" panose="020B0604020202020204" pitchFamily="34" charset="0"/>
              <a:buChar char="•"/>
            </a:pPr>
            <a:r>
              <a:rPr lang="en-US" dirty="0"/>
              <a:t> In cases where both types of event handlers are present, bubbling and capturing, the capturing phase will run first, followed by the bubbling phase.</a:t>
            </a:r>
            <a:endParaRPr lang="en-US" dirty="0">
              <a:solidFill>
                <a:srgbClr val="333333"/>
              </a:solidFill>
            </a:endParaRPr>
          </a:p>
        </p:txBody>
      </p:sp>
    </p:spTree>
    <p:extLst>
      <p:ext uri="{BB962C8B-B14F-4D97-AF65-F5344CB8AC3E}">
        <p14:creationId xmlns:p14="http://schemas.microsoft.com/office/powerpoint/2010/main" val="10658146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t>Events object – Event bubbling and capture</a:t>
            </a:r>
            <a:endParaRPr lang="en-US" sz="2400" dirty="0">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fld id="{2879C26C-EA9B-46F9-9E85-988B19AAD8EA}" type="datetime1">
              <a:rPr lang="en-US" smtClean="0"/>
              <a:t>7/27/20</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38</a:t>
            </a:fld>
            <a:endParaRPr lang="en-US"/>
          </a:p>
        </p:txBody>
      </p:sp>
      <p:sp>
        <p:nvSpPr>
          <p:cNvPr id="8" name="Content Placeholder 7">
            <a:extLst>
              <a:ext uri="{FF2B5EF4-FFF2-40B4-BE49-F238E27FC236}">
                <a16:creationId xmlns:a16="http://schemas.microsoft.com/office/drawing/2014/main" id="{90E2EAB3-9CAD-5049-9F1C-CE5DFEB6D1B7}"/>
              </a:ext>
            </a:extLst>
          </p:cNvPr>
          <p:cNvSpPr>
            <a:spLocks noGrp="1"/>
          </p:cNvSpPr>
          <p:nvPr>
            <p:ph idx="1"/>
          </p:nvPr>
        </p:nvSpPr>
        <p:spPr/>
        <p:txBody>
          <a:bodyPr>
            <a:normAutofit/>
          </a:bodyPr>
          <a:lstStyle/>
          <a:p>
            <a:r>
              <a:rPr lang="en-US" sz="1600" dirty="0">
                <a:solidFill>
                  <a:srgbClr val="333333"/>
                </a:solidFill>
              </a:rPr>
              <a:t>This is annoying behavior, but there is a way to fix it! The standard </a:t>
            </a:r>
            <a:r>
              <a:rPr lang="en-US" sz="1600" dirty="0">
                <a:solidFill>
                  <a:srgbClr val="285C76"/>
                </a:solidFill>
                <a:hlinkClick r:id="rId3">
                  <a:extLst>
                    <a:ext uri="{A12FA001-AC4F-418D-AE19-62706E023703}">
                      <ahyp:hlinkClr xmlns:ahyp="http://schemas.microsoft.com/office/drawing/2018/hyperlinkcolor" val="tx"/>
                    </a:ext>
                  </a:extLst>
                </a:hlinkClick>
              </a:rPr>
              <a:t>Event</a:t>
            </a:r>
            <a:r>
              <a:rPr lang="en-US" sz="1600" dirty="0">
                <a:solidFill>
                  <a:srgbClr val="333333"/>
                </a:solidFill>
              </a:rPr>
              <a:t> object has a function available on it called </a:t>
            </a:r>
            <a:r>
              <a:rPr lang="en-US" sz="1600" dirty="0">
                <a:solidFill>
                  <a:srgbClr val="285C76"/>
                </a:solidFill>
                <a:hlinkClick r:id="rId4">
                  <a:extLst>
                    <a:ext uri="{A12FA001-AC4F-418D-AE19-62706E023703}">
                      <ahyp:hlinkClr xmlns:ahyp="http://schemas.microsoft.com/office/drawing/2018/hyperlinkcolor" val="tx"/>
                    </a:ext>
                  </a:extLst>
                </a:hlinkClick>
              </a:rPr>
              <a:t>stopPropagation()</a:t>
            </a:r>
            <a:r>
              <a:rPr lang="en-US" sz="1600" dirty="0">
                <a:solidFill>
                  <a:srgbClr val="333333"/>
                </a:solidFill>
              </a:rPr>
              <a:t> which, when invoked on a handler's event object, makes it so that first handler is run but the event doesn't bubble any further up the chain, so no more handlers will be run.</a:t>
            </a:r>
          </a:p>
          <a:p>
            <a:r>
              <a:rPr lang="en-US" sz="1600" dirty="0">
                <a:solidFill>
                  <a:srgbClr val="333333"/>
                </a:solidFill>
              </a:rPr>
              <a:t>We can, therefore, fix our current problem by changing the second handler function in the previous code block to this</a:t>
            </a:r>
          </a:p>
          <a:p>
            <a:endParaRPr lang="en-US" sz="1600" dirty="0">
              <a:solidFill>
                <a:srgbClr val="333333"/>
              </a:solidFill>
            </a:endParaRPr>
          </a:p>
        </p:txBody>
      </p:sp>
      <p:pic>
        <p:nvPicPr>
          <p:cNvPr id="6" name="Picture 5">
            <a:extLst>
              <a:ext uri="{FF2B5EF4-FFF2-40B4-BE49-F238E27FC236}">
                <a16:creationId xmlns:a16="http://schemas.microsoft.com/office/drawing/2014/main" id="{B2DAE80D-42C2-664D-93CC-BBF23903FEB6}"/>
              </a:ext>
            </a:extLst>
          </p:cNvPr>
          <p:cNvPicPr>
            <a:picLocks noChangeAspect="1"/>
          </p:cNvPicPr>
          <p:nvPr/>
        </p:nvPicPr>
        <p:blipFill>
          <a:blip r:embed="rId5"/>
          <a:stretch>
            <a:fillRect/>
          </a:stretch>
        </p:blipFill>
        <p:spPr>
          <a:xfrm>
            <a:off x="2037158" y="2590161"/>
            <a:ext cx="5105400" cy="1689100"/>
          </a:xfrm>
          <a:prstGeom prst="rect">
            <a:avLst/>
          </a:prstGeom>
        </p:spPr>
      </p:pic>
    </p:spTree>
    <p:extLst>
      <p:ext uri="{BB962C8B-B14F-4D97-AF65-F5344CB8AC3E}">
        <p14:creationId xmlns:p14="http://schemas.microsoft.com/office/powerpoint/2010/main" val="19546590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t>Events object – Event bubbling and capture</a:t>
            </a:r>
            <a:endParaRPr lang="en-US" sz="2400" dirty="0">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fld id="{2879C26C-EA9B-46F9-9E85-988B19AAD8EA}" type="datetime1">
              <a:rPr lang="en-US" smtClean="0"/>
              <a:t>7/27/20</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39</a:t>
            </a:fld>
            <a:endParaRPr lang="en-US"/>
          </a:p>
        </p:txBody>
      </p:sp>
      <p:sp>
        <p:nvSpPr>
          <p:cNvPr id="8" name="Content Placeholder 7">
            <a:extLst>
              <a:ext uri="{FF2B5EF4-FFF2-40B4-BE49-F238E27FC236}">
                <a16:creationId xmlns:a16="http://schemas.microsoft.com/office/drawing/2014/main" id="{90E2EAB3-9CAD-5049-9F1C-CE5DFEB6D1B7}"/>
              </a:ext>
            </a:extLst>
          </p:cNvPr>
          <p:cNvSpPr>
            <a:spLocks noGrp="1"/>
          </p:cNvSpPr>
          <p:nvPr>
            <p:ph idx="1"/>
          </p:nvPr>
        </p:nvSpPr>
        <p:spPr>
          <a:xfrm>
            <a:off x="278605" y="850106"/>
            <a:ext cx="8622507" cy="4023451"/>
          </a:xfrm>
        </p:spPr>
        <p:txBody>
          <a:bodyPr>
            <a:noAutofit/>
          </a:bodyPr>
          <a:lstStyle/>
          <a:p>
            <a:r>
              <a:rPr lang="en-US" sz="2000" dirty="0">
                <a:solidFill>
                  <a:srgbClr val="333333"/>
                </a:solidFill>
              </a:rPr>
              <a:t>Why bother with both capturing and bubbling? Well, in the </a:t>
            </a:r>
            <a:r>
              <a:rPr lang="en-US" sz="2000" b="1" dirty="0">
                <a:solidFill>
                  <a:srgbClr val="333333"/>
                </a:solidFill>
              </a:rPr>
              <a:t>bad old days </a:t>
            </a:r>
            <a:r>
              <a:rPr lang="en-US" sz="2000" dirty="0">
                <a:solidFill>
                  <a:srgbClr val="333333"/>
                </a:solidFill>
              </a:rPr>
              <a:t>when browsers were much less cross-compatible than they are now, </a:t>
            </a:r>
            <a:r>
              <a:rPr lang="en-US" sz="2000" b="1" dirty="0">
                <a:solidFill>
                  <a:srgbClr val="333333"/>
                </a:solidFill>
              </a:rPr>
              <a:t>Netscape only used event capturing</a:t>
            </a:r>
            <a:r>
              <a:rPr lang="en-US" sz="2000" dirty="0">
                <a:solidFill>
                  <a:srgbClr val="333333"/>
                </a:solidFill>
              </a:rPr>
              <a:t>, and </a:t>
            </a:r>
            <a:r>
              <a:rPr lang="en-US" sz="2000" b="1" dirty="0">
                <a:solidFill>
                  <a:srgbClr val="333333"/>
                </a:solidFill>
              </a:rPr>
              <a:t>Internet Explorer used only event bubbling</a:t>
            </a:r>
            <a:r>
              <a:rPr lang="en-US" sz="2000" dirty="0">
                <a:solidFill>
                  <a:srgbClr val="333333"/>
                </a:solidFill>
              </a:rPr>
              <a:t>. </a:t>
            </a:r>
          </a:p>
          <a:p>
            <a:r>
              <a:rPr lang="en-US" sz="2000" dirty="0">
                <a:solidFill>
                  <a:srgbClr val="333333"/>
                </a:solidFill>
              </a:rPr>
              <a:t>When the W3C decided to try to standardize the behavior and reach a consensus, they ended up with this system that </a:t>
            </a:r>
            <a:r>
              <a:rPr lang="en-US" sz="2000" b="1" dirty="0">
                <a:solidFill>
                  <a:srgbClr val="333333"/>
                </a:solidFill>
              </a:rPr>
              <a:t>included both</a:t>
            </a:r>
            <a:r>
              <a:rPr lang="en-US" sz="2000" dirty="0">
                <a:solidFill>
                  <a:srgbClr val="333333"/>
                </a:solidFill>
              </a:rPr>
              <a:t>, which is the one modern browsers implemented.</a:t>
            </a:r>
          </a:p>
          <a:p>
            <a:r>
              <a:rPr lang="en-US" sz="2000" dirty="0">
                <a:solidFill>
                  <a:srgbClr val="333333"/>
                </a:solidFill>
              </a:rPr>
              <a:t> As mentioned above, by default all event handlers are registered in the bubbling phase, and this makes more sense most of the time. If you really want to register an event in the </a:t>
            </a:r>
            <a:r>
              <a:rPr lang="en-US" sz="2000" b="1" dirty="0">
                <a:solidFill>
                  <a:srgbClr val="333333"/>
                </a:solidFill>
              </a:rPr>
              <a:t>capturing phase </a:t>
            </a:r>
            <a:r>
              <a:rPr lang="en-US" sz="2000" dirty="0">
                <a:solidFill>
                  <a:srgbClr val="333333"/>
                </a:solidFill>
              </a:rPr>
              <a:t>instead, you can do so by registering your handler using </a:t>
            </a:r>
            <a:r>
              <a:rPr lang="en-US" sz="2000" dirty="0">
                <a:solidFill>
                  <a:srgbClr val="285C76"/>
                </a:solidFill>
                <a:hlinkClick r:id="rId3">
                  <a:extLst>
                    <a:ext uri="{A12FA001-AC4F-418D-AE19-62706E023703}">
                      <ahyp:hlinkClr xmlns:ahyp="http://schemas.microsoft.com/office/drawing/2018/hyperlinkcolor" val="tx"/>
                    </a:ext>
                  </a:extLst>
                </a:hlinkClick>
              </a:rPr>
              <a:t>addEventListener()</a:t>
            </a:r>
            <a:r>
              <a:rPr lang="en-US" sz="2000" dirty="0">
                <a:solidFill>
                  <a:srgbClr val="333333"/>
                </a:solidFill>
              </a:rPr>
              <a:t>, and setting the optional third property to </a:t>
            </a:r>
            <a:r>
              <a:rPr lang="en-US" sz="2000" b="1" dirty="0"/>
              <a:t>true</a:t>
            </a:r>
            <a:r>
              <a:rPr lang="en-US" sz="2000" dirty="0">
                <a:solidFill>
                  <a:srgbClr val="333333"/>
                </a:solidFill>
              </a:rPr>
              <a:t>.</a:t>
            </a:r>
          </a:p>
        </p:txBody>
      </p:sp>
    </p:spTree>
    <p:extLst>
      <p:ext uri="{BB962C8B-B14F-4D97-AF65-F5344CB8AC3E}">
        <p14:creationId xmlns:p14="http://schemas.microsoft.com/office/powerpoint/2010/main" val="2649073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spcBef>
                <a:spcPct val="20000"/>
              </a:spcBef>
              <a:defRPr/>
            </a:pPr>
            <a:r>
              <a:rPr lang="vi-VN" sz="2400" b="0" cap="none" dirty="0">
                <a:solidFill>
                  <a:schemeClr val="tx1">
                    <a:lumMod val="95000"/>
                    <a:lumOff val="5000"/>
                  </a:schemeClr>
                </a:solidFill>
                <a:latin typeface="Arial" charset="0"/>
                <a:ea typeface="+mn-ea"/>
                <a:cs typeface="Arial" charset="0"/>
              </a:rPr>
              <a:t>Events</a:t>
            </a:r>
            <a:endParaRPr lang="en-US" sz="4400" dirty="0">
              <a:solidFill>
                <a:schemeClr val="tx1">
                  <a:lumMod val="95000"/>
                  <a:lumOff val="5000"/>
                </a:schemeClr>
              </a:solidFill>
            </a:endParaRPr>
          </a:p>
        </p:txBody>
      </p:sp>
      <p:sp>
        <p:nvSpPr>
          <p:cNvPr id="6" name="Title 1"/>
          <p:cNvSpPr>
            <a:spLocks noGrp="1"/>
          </p:cNvSpPr>
          <p:nvPr>
            <p:ph type="body" idx="1"/>
          </p:nvPr>
        </p:nvSpPr>
        <p:spPr/>
        <p:txBody>
          <a:bodyPr/>
          <a:lstStyle/>
          <a:p>
            <a:pPr>
              <a:defRPr/>
            </a:pPr>
            <a:r>
              <a:rPr lang="en-GB">
                <a:latin typeface="Arial" charset="0"/>
                <a:cs typeface="Arial" charset="0"/>
              </a:rPr>
              <a:t>Section 1</a:t>
            </a:r>
            <a:endParaRPr lang="vi-VN" dirty="0">
              <a:latin typeface="Arial" charset="0"/>
              <a:cs typeface="Arial" charset="0"/>
            </a:endParaRPr>
          </a:p>
        </p:txBody>
      </p:sp>
      <p:sp>
        <p:nvSpPr>
          <p:cNvPr id="3" name="Date Placeholder 2"/>
          <p:cNvSpPr>
            <a:spLocks noGrp="1"/>
          </p:cNvSpPr>
          <p:nvPr>
            <p:ph type="dt" sz="half" idx="10"/>
          </p:nvPr>
        </p:nvSpPr>
        <p:spPr/>
        <p:txBody>
          <a:bodyPr/>
          <a:lstStyle/>
          <a:p>
            <a:fld id="{5311EF71-FC9A-4939-859D-AA6007B9A73D}" type="datetime1">
              <a:rPr lang="en-US" smtClean="0"/>
              <a:t>7/27/20</a:t>
            </a:fld>
            <a:endParaRPr lang="en-US"/>
          </a:p>
        </p:txBody>
      </p:sp>
      <p:sp>
        <p:nvSpPr>
          <p:cNvPr id="7"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4</a:t>
            </a:fld>
            <a:endParaRPr lang="en-US"/>
          </a:p>
        </p:txBody>
      </p:sp>
    </p:spTree>
    <p:extLst>
      <p:ext uri="{BB962C8B-B14F-4D97-AF65-F5344CB8AC3E}">
        <p14:creationId xmlns:p14="http://schemas.microsoft.com/office/powerpoint/2010/main" val="7579884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t>Events object – Event bubbling and capture</a:t>
            </a:r>
            <a:endParaRPr lang="en-US" sz="2400" dirty="0">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fld id="{2879C26C-EA9B-46F9-9E85-988B19AAD8EA}" type="datetime1">
              <a:rPr lang="en-US" smtClean="0"/>
              <a:t>7/27/20</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40</a:t>
            </a:fld>
            <a:endParaRPr lang="en-US"/>
          </a:p>
        </p:txBody>
      </p:sp>
      <p:sp>
        <p:nvSpPr>
          <p:cNvPr id="8" name="Content Placeholder 7">
            <a:extLst>
              <a:ext uri="{FF2B5EF4-FFF2-40B4-BE49-F238E27FC236}">
                <a16:creationId xmlns:a16="http://schemas.microsoft.com/office/drawing/2014/main" id="{90E2EAB3-9CAD-5049-9F1C-CE5DFEB6D1B7}"/>
              </a:ext>
            </a:extLst>
          </p:cNvPr>
          <p:cNvSpPr>
            <a:spLocks noGrp="1"/>
          </p:cNvSpPr>
          <p:nvPr>
            <p:ph idx="1"/>
          </p:nvPr>
        </p:nvSpPr>
        <p:spPr/>
        <p:txBody>
          <a:bodyPr>
            <a:noAutofit/>
          </a:bodyPr>
          <a:lstStyle/>
          <a:p>
            <a:r>
              <a:rPr lang="en-US" sz="2000" dirty="0">
                <a:solidFill>
                  <a:srgbClr val="333333"/>
                </a:solidFill>
              </a:rPr>
              <a:t>Bubbling also allows us to take advantage of </a:t>
            </a:r>
            <a:r>
              <a:rPr lang="en-US" sz="2000" b="1" dirty="0">
                <a:solidFill>
                  <a:srgbClr val="333333"/>
                </a:solidFill>
              </a:rPr>
              <a:t>event delegation</a:t>
            </a:r>
            <a:r>
              <a:rPr lang="en-US" sz="2000" dirty="0">
                <a:solidFill>
                  <a:srgbClr val="333333"/>
                </a:solidFill>
              </a:rPr>
              <a:t> — this concept relies on the fact that if you want some code to run when you click on any one of a large number of child elements, you can set the event listener on </a:t>
            </a:r>
            <a:r>
              <a:rPr lang="en-US" sz="2000" b="1" dirty="0">
                <a:solidFill>
                  <a:srgbClr val="333333"/>
                </a:solidFill>
              </a:rPr>
              <a:t>their parent </a:t>
            </a:r>
            <a:r>
              <a:rPr lang="en-US" sz="2000" dirty="0">
                <a:solidFill>
                  <a:srgbClr val="333333"/>
                </a:solidFill>
              </a:rPr>
              <a:t>and have events that happen on them bubble up to their parent rather than having to set the event listener on every child individually. </a:t>
            </a:r>
          </a:p>
          <a:p>
            <a:r>
              <a:rPr lang="en-US" sz="2000" dirty="0">
                <a:solidFill>
                  <a:srgbClr val="333333"/>
                </a:solidFill>
              </a:rPr>
              <a:t>A good example is a series of list items — if you want each one of them to pop up a message when clicked, you can set the click event listener on the parent &lt;</a:t>
            </a:r>
            <a:r>
              <a:rPr lang="en-US" sz="2000" dirty="0" err="1">
                <a:solidFill>
                  <a:srgbClr val="333333"/>
                </a:solidFill>
              </a:rPr>
              <a:t>ul</a:t>
            </a:r>
            <a:r>
              <a:rPr lang="en-US" sz="2000" dirty="0">
                <a:solidFill>
                  <a:srgbClr val="333333"/>
                </a:solidFill>
              </a:rPr>
              <a:t>&gt;, and events will bubble from the list items to the &lt;</a:t>
            </a:r>
            <a:r>
              <a:rPr lang="en-US" sz="2000" dirty="0" err="1">
                <a:solidFill>
                  <a:srgbClr val="333333"/>
                </a:solidFill>
              </a:rPr>
              <a:t>ul</a:t>
            </a:r>
            <a:r>
              <a:rPr lang="en-US" sz="2000" dirty="0">
                <a:solidFill>
                  <a:srgbClr val="333333"/>
                </a:solidFill>
              </a:rPr>
              <a:t>&gt;.</a:t>
            </a:r>
          </a:p>
        </p:txBody>
      </p:sp>
    </p:spTree>
    <p:extLst>
      <p:ext uri="{BB962C8B-B14F-4D97-AF65-F5344CB8AC3E}">
        <p14:creationId xmlns:p14="http://schemas.microsoft.com/office/powerpoint/2010/main" val="3517412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t>Events object – Practice time</a:t>
            </a:r>
            <a:endParaRPr lang="en-US" sz="2400" dirty="0">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fld id="{2879C26C-EA9B-46F9-9E85-988B19AAD8EA}" type="datetime1">
              <a:rPr lang="en-US" smtClean="0"/>
              <a:t>7/27/20</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41</a:t>
            </a:fld>
            <a:endParaRPr lang="en-US"/>
          </a:p>
        </p:txBody>
      </p:sp>
      <p:sp>
        <p:nvSpPr>
          <p:cNvPr id="8" name="Content Placeholder 2">
            <a:extLst>
              <a:ext uri="{FF2B5EF4-FFF2-40B4-BE49-F238E27FC236}">
                <a16:creationId xmlns:a16="http://schemas.microsoft.com/office/drawing/2014/main" id="{BE0BB254-AE89-694F-9070-233FC6953739}"/>
              </a:ext>
            </a:extLst>
          </p:cNvPr>
          <p:cNvSpPr>
            <a:spLocks noGrp="1"/>
          </p:cNvSpPr>
          <p:nvPr>
            <p:ph idx="1"/>
          </p:nvPr>
        </p:nvSpPr>
        <p:spPr>
          <a:xfrm>
            <a:off x="278605" y="850106"/>
            <a:ext cx="8622507" cy="3744517"/>
          </a:xfrm>
        </p:spPr>
        <p:txBody>
          <a:bodyPr>
            <a:normAutofit/>
          </a:bodyPr>
          <a:lstStyle/>
          <a:p>
            <a:endParaRPr lang="en-US" dirty="0">
              <a:solidFill>
                <a:srgbClr val="333333"/>
              </a:solidFill>
            </a:endParaRPr>
          </a:p>
          <a:p>
            <a:pPr marL="0" indent="0">
              <a:buNone/>
            </a:pPr>
            <a:endParaRPr lang="en-US" dirty="0">
              <a:solidFill>
                <a:srgbClr val="333333"/>
              </a:solidFill>
            </a:endParaRPr>
          </a:p>
        </p:txBody>
      </p:sp>
      <p:sp>
        <p:nvSpPr>
          <p:cNvPr id="10" name="Title 1">
            <a:extLst>
              <a:ext uri="{FF2B5EF4-FFF2-40B4-BE49-F238E27FC236}">
                <a16:creationId xmlns:a16="http://schemas.microsoft.com/office/drawing/2014/main" id="{D480DD63-E502-0B44-9414-DC3DCE4A0F9F}"/>
              </a:ext>
            </a:extLst>
          </p:cNvPr>
          <p:cNvSpPr txBox="1">
            <a:spLocks/>
          </p:cNvSpPr>
          <p:nvPr/>
        </p:nvSpPr>
        <p:spPr>
          <a:xfrm>
            <a:off x="0" y="850105"/>
            <a:ext cx="9144000" cy="3917157"/>
          </a:xfrm>
          <a:prstGeom prst="rect">
            <a:avLst/>
          </a:prstGeom>
        </p:spPr>
        <p:txBody>
          <a:bodyPr vert="horz" lIns="91440" tIns="45720" rIns="91440" bIns="45720" rtlCol="0" anchor="ctr">
            <a:noAutofit/>
          </a:bodyPr>
          <a:lstStyle>
            <a:lvl1pPr algn="l" defTabSz="457200" rtl="0" eaLnBrk="1" latinLnBrk="0" hangingPunct="1">
              <a:spcBef>
                <a:spcPct val="0"/>
              </a:spcBef>
              <a:buNone/>
              <a:defRPr sz="3200" b="1" kern="1200">
                <a:solidFill>
                  <a:schemeClr val="bg1"/>
                </a:solidFill>
                <a:latin typeface="Arial" panose="020B0604020202020204" pitchFamily="34" charset="0"/>
                <a:ea typeface="+mj-ea"/>
                <a:cs typeface="Arial" panose="020B0604020202020204" pitchFamily="34" charset="0"/>
              </a:defRPr>
            </a:lvl1pPr>
          </a:lstStyle>
          <a:p>
            <a:pPr algn="ctr"/>
            <a:r>
              <a:rPr lang="en-US" sz="3600" dirty="0">
                <a:solidFill>
                  <a:schemeClr val="accent6">
                    <a:lumMod val="75000"/>
                  </a:schemeClr>
                </a:solidFill>
                <a:cs typeface="Arial"/>
              </a:rPr>
              <a:t>Practice Events object</a:t>
            </a:r>
          </a:p>
          <a:p>
            <a:pPr algn="ctr"/>
            <a:r>
              <a:rPr lang="en-US" sz="2000" dirty="0">
                <a:solidFill>
                  <a:schemeClr val="tx1"/>
                </a:solidFill>
                <a:cs typeface="Arial"/>
              </a:rPr>
              <a:t>Create a slide show app with 2 button: Next and Previous.</a:t>
            </a:r>
          </a:p>
          <a:p>
            <a:pPr algn="ctr"/>
            <a:r>
              <a:rPr lang="en-US" sz="2000" dirty="0">
                <a:solidFill>
                  <a:schemeClr val="tx1"/>
                </a:solidFill>
                <a:cs typeface="Arial"/>
              </a:rPr>
              <a:t>Everytime user click Next show next image in array.</a:t>
            </a:r>
          </a:p>
          <a:p>
            <a:pPr algn="ctr"/>
            <a:r>
              <a:rPr lang="en-US" sz="2000" dirty="0">
                <a:solidFill>
                  <a:schemeClr val="tx1"/>
                </a:solidFill>
                <a:cs typeface="Arial"/>
              </a:rPr>
              <a:t>If user click Previous show previous image.</a:t>
            </a:r>
          </a:p>
          <a:p>
            <a:pPr algn="ctr"/>
            <a:r>
              <a:rPr lang="en-US" sz="2000" dirty="0">
                <a:solidFill>
                  <a:schemeClr val="tx1"/>
                </a:solidFill>
                <a:cs typeface="Arial"/>
              </a:rPr>
              <a:t>Search for image in Google Images</a:t>
            </a:r>
          </a:p>
        </p:txBody>
      </p:sp>
    </p:spTree>
    <p:extLst>
      <p:ext uri="{BB962C8B-B14F-4D97-AF65-F5344CB8AC3E}">
        <p14:creationId xmlns:p14="http://schemas.microsoft.com/office/powerpoint/2010/main" val="10990256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t>Events Object - Overview</a:t>
            </a:r>
            <a:endParaRPr lang="en-US" sz="2400" dirty="0">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fld id="{2879C26C-EA9B-46F9-9E85-988B19AAD8EA}" type="datetime1">
              <a:rPr lang="en-US" smtClean="0"/>
              <a:t>7/27/20</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42</a:t>
            </a:fld>
            <a:endParaRPr lang="en-US"/>
          </a:p>
        </p:txBody>
      </p:sp>
      <p:sp>
        <p:nvSpPr>
          <p:cNvPr id="8" name="Content Placeholder 2">
            <a:extLst>
              <a:ext uri="{FF2B5EF4-FFF2-40B4-BE49-F238E27FC236}">
                <a16:creationId xmlns:a16="http://schemas.microsoft.com/office/drawing/2014/main" id="{BE0BB254-AE89-694F-9070-233FC6953739}"/>
              </a:ext>
            </a:extLst>
          </p:cNvPr>
          <p:cNvSpPr>
            <a:spLocks noGrp="1"/>
          </p:cNvSpPr>
          <p:nvPr>
            <p:ph idx="1"/>
          </p:nvPr>
        </p:nvSpPr>
        <p:spPr>
          <a:xfrm>
            <a:off x="278605" y="850106"/>
            <a:ext cx="8622507" cy="3744517"/>
          </a:xfrm>
        </p:spPr>
        <p:txBody>
          <a:bodyPr>
            <a:normAutofit/>
          </a:bodyPr>
          <a:lstStyle/>
          <a:p>
            <a:r>
              <a:rPr lang="en-US" sz="1800" b="1" dirty="0">
                <a:solidFill>
                  <a:srgbClr val="333333"/>
                </a:solidFill>
              </a:rPr>
              <a:t>Event object </a:t>
            </a:r>
            <a:r>
              <a:rPr lang="en-US" sz="1800" dirty="0">
                <a:solidFill>
                  <a:srgbClr val="333333"/>
                </a:solidFill>
              </a:rPr>
              <a:t>it is automatically passed to event handlers to provide extra features and information</a:t>
            </a:r>
          </a:p>
          <a:p>
            <a:r>
              <a:rPr lang="en-US" sz="1800" dirty="0"/>
              <a:t>The target property of the event object is always a reference to the element that the event has just occurred upon</a:t>
            </a:r>
          </a:p>
          <a:p>
            <a:r>
              <a:rPr lang="en-US" sz="1800" dirty="0" err="1"/>
              <a:t>e.target</a:t>
            </a:r>
            <a:r>
              <a:rPr lang="en-US" sz="1800" dirty="0"/>
              <a:t> is incredibly useful when you want to set the same event handler on multiple elements and do something to all of them when an event occurs on them</a:t>
            </a:r>
          </a:p>
          <a:p>
            <a:r>
              <a:rPr lang="en-US" sz="1800" dirty="0"/>
              <a:t>Use </a:t>
            </a:r>
            <a:r>
              <a:rPr lang="en-US" sz="1800" dirty="0" err="1"/>
              <a:t>event.preventDefault</a:t>
            </a:r>
            <a:r>
              <a:rPr lang="en-US" sz="1800" dirty="0"/>
              <a:t>() method to prevent an event from doing what it does by default</a:t>
            </a:r>
          </a:p>
          <a:p>
            <a:r>
              <a:rPr lang="en-US" sz="1800" dirty="0"/>
              <a:t>Modern Browser supports Event capturing and Event bubbling mode (default)</a:t>
            </a:r>
          </a:p>
          <a:p>
            <a:r>
              <a:rPr lang="en-US" sz="1800" dirty="0"/>
              <a:t>Take advantage of </a:t>
            </a:r>
            <a:r>
              <a:rPr lang="en-US" sz="1800" b="1" dirty="0"/>
              <a:t>Event Delegation </a:t>
            </a:r>
            <a:r>
              <a:rPr lang="en-US" sz="1800" dirty="0"/>
              <a:t>to write less code but do more task</a:t>
            </a:r>
          </a:p>
        </p:txBody>
      </p:sp>
    </p:spTree>
    <p:extLst>
      <p:ext uri="{BB962C8B-B14F-4D97-AF65-F5344CB8AC3E}">
        <p14:creationId xmlns:p14="http://schemas.microsoft.com/office/powerpoint/2010/main" val="4912699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600" dirty="0">
                <a:solidFill>
                  <a:schemeClr val="accent6">
                    <a:lumMod val="75000"/>
                  </a:schemeClr>
                </a:solidFill>
                <a:cs typeface="Arial"/>
              </a:rPr>
              <a:t>Thank you</a:t>
            </a:r>
          </a:p>
        </p:txBody>
      </p:sp>
      <p:sp>
        <p:nvSpPr>
          <p:cNvPr id="4" name="Subtitle 3"/>
          <p:cNvSpPr>
            <a:spLocks noGrp="1"/>
          </p:cNvSpPr>
          <p:nvPr>
            <p:ph type="subTitle" idx="1"/>
          </p:nvPr>
        </p:nvSpPr>
        <p:spPr/>
        <p:txBody>
          <a:bodyPr/>
          <a:lstStyle/>
          <a:p>
            <a:r>
              <a:rPr lang="en-US" dirty="0"/>
              <a:t>Q&amp;A</a:t>
            </a:r>
          </a:p>
        </p:txBody>
      </p:sp>
      <p:sp>
        <p:nvSpPr>
          <p:cNvPr id="3" name="Date Placeholder 2"/>
          <p:cNvSpPr>
            <a:spLocks noGrp="1"/>
          </p:cNvSpPr>
          <p:nvPr>
            <p:ph type="dt" sz="half" idx="10"/>
          </p:nvPr>
        </p:nvSpPr>
        <p:spPr/>
        <p:txBody>
          <a:bodyPr/>
          <a:lstStyle/>
          <a:p>
            <a:fld id="{A6E310CF-D8EB-4339-A038-1E0E0D4A410F}" type="datetime1">
              <a:rPr lang="en-US" smtClean="0"/>
              <a:t>7/27/20</a:t>
            </a:fld>
            <a:endParaRPr lang="en-US"/>
          </a:p>
        </p:txBody>
      </p:sp>
      <p:sp>
        <p:nvSpPr>
          <p:cNvPr id="6"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43</a:t>
            </a:fld>
            <a:endParaRPr lang="en-US" dirty="0"/>
          </a:p>
        </p:txBody>
      </p:sp>
    </p:spTree>
    <p:extLst>
      <p:ext uri="{BB962C8B-B14F-4D97-AF65-F5344CB8AC3E}">
        <p14:creationId xmlns:p14="http://schemas.microsoft.com/office/powerpoint/2010/main" val="3906525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latin typeface="Arial" panose="020B0604020202020204" pitchFamily="34" charset="0"/>
                <a:cs typeface="Arial" panose="020B0604020202020204" pitchFamily="34" charset="0"/>
              </a:rPr>
              <a:t>Events</a:t>
            </a:r>
            <a:endParaRPr lang="en-US" sz="2400" dirty="0">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fld id="{2879C26C-EA9B-46F9-9E85-988B19AAD8EA}" type="datetime1">
              <a:rPr lang="en-US" smtClean="0"/>
              <a:t>7/27/20</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5</a:t>
            </a:fld>
            <a:endParaRPr lang="en-US"/>
          </a:p>
        </p:txBody>
      </p:sp>
      <p:sp>
        <p:nvSpPr>
          <p:cNvPr id="7" name="Rectangle 6">
            <a:extLst>
              <a:ext uri="{FF2B5EF4-FFF2-40B4-BE49-F238E27FC236}">
                <a16:creationId xmlns:a16="http://schemas.microsoft.com/office/drawing/2014/main" id="{3E44F6CA-7D3C-4041-BC4F-6F0505FDB08C}"/>
              </a:ext>
            </a:extLst>
          </p:cNvPr>
          <p:cNvSpPr/>
          <p:nvPr/>
        </p:nvSpPr>
        <p:spPr>
          <a:xfrm>
            <a:off x="278605" y="858321"/>
            <a:ext cx="8622507" cy="2308324"/>
          </a:xfrm>
          <a:prstGeom prst="rect">
            <a:avLst/>
          </a:prstGeom>
        </p:spPr>
        <p:txBody>
          <a:bodyPr wrap="square">
            <a:spAutoFit/>
          </a:bodyPr>
          <a:lstStyle/>
          <a:p>
            <a:pPr marL="342900" indent="-342900">
              <a:buFont typeface="Wingdings" pitchFamily="2" charset="2"/>
              <a:buChar char="§"/>
            </a:pPr>
            <a:r>
              <a:rPr lang="en-US" sz="2400" dirty="0">
                <a:solidFill>
                  <a:srgbClr val="333333"/>
                </a:solidFill>
                <a:latin typeface="Arial" panose="020B0604020202020204" pitchFamily="34" charset="0"/>
              </a:rPr>
              <a:t>Events are </a:t>
            </a:r>
            <a:r>
              <a:rPr lang="en-US" sz="2400" b="1" dirty="0">
                <a:solidFill>
                  <a:srgbClr val="333333"/>
                </a:solidFill>
                <a:latin typeface="Arial" panose="020B0604020202020204" pitchFamily="34" charset="0"/>
              </a:rPr>
              <a:t>actions</a:t>
            </a:r>
            <a:r>
              <a:rPr lang="en-US" sz="2400" dirty="0">
                <a:solidFill>
                  <a:srgbClr val="333333"/>
                </a:solidFill>
                <a:latin typeface="Arial" panose="020B0604020202020204" pitchFamily="34" charset="0"/>
              </a:rPr>
              <a:t> or </a:t>
            </a:r>
            <a:r>
              <a:rPr lang="en-US" sz="2400" b="1" dirty="0">
                <a:solidFill>
                  <a:srgbClr val="333333"/>
                </a:solidFill>
                <a:latin typeface="Arial" panose="020B0604020202020204" pitchFamily="34" charset="0"/>
              </a:rPr>
              <a:t>occurrences</a:t>
            </a:r>
            <a:r>
              <a:rPr lang="en-US" sz="2400" dirty="0">
                <a:solidFill>
                  <a:srgbClr val="333333"/>
                </a:solidFill>
                <a:latin typeface="Arial" panose="020B0604020202020204" pitchFamily="34" charset="0"/>
              </a:rPr>
              <a:t> that happen in the system you are programming, which the system tells you about so you can </a:t>
            </a:r>
            <a:r>
              <a:rPr lang="en-US" sz="2400" b="1" dirty="0">
                <a:solidFill>
                  <a:srgbClr val="333333"/>
                </a:solidFill>
                <a:latin typeface="Arial" panose="020B0604020202020204" pitchFamily="34" charset="0"/>
              </a:rPr>
              <a:t>respond</a:t>
            </a:r>
            <a:r>
              <a:rPr lang="en-US" sz="2400" dirty="0">
                <a:solidFill>
                  <a:srgbClr val="333333"/>
                </a:solidFill>
                <a:latin typeface="Arial" panose="020B0604020202020204" pitchFamily="34" charset="0"/>
              </a:rPr>
              <a:t> to them in some way if desired. </a:t>
            </a:r>
          </a:p>
          <a:p>
            <a:pPr marL="342900" indent="-342900">
              <a:buFont typeface="Wingdings" pitchFamily="2" charset="2"/>
              <a:buChar char="§"/>
            </a:pPr>
            <a:r>
              <a:rPr lang="en-US" sz="2400" dirty="0">
                <a:solidFill>
                  <a:srgbClr val="333333"/>
                </a:solidFill>
                <a:latin typeface="Arial" panose="020B0604020202020204" pitchFamily="34" charset="0"/>
              </a:rPr>
              <a:t>For example: if the user </a:t>
            </a:r>
            <a:r>
              <a:rPr lang="en-US" sz="2400" b="1" dirty="0">
                <a:solidFill>
                  <a:srgbClr val="333333"/>
                </a:solidFill>
                <a:latin typeface="Arial" panose="020B0604020202020204" pitchFamily="34" charset="0"/>
              </a:rPr>
              <a:t>clicks</a:t>
            </a:r>
            <a:r>
              <a:rPr lang="en-US" sz="2400" dirty="0">
                <a:solidFill>
                  <a:srgbClr val="333333"/>
                </a:solidFill>
                <a:latin typeface="Arial" panose="020B0604020202020204" pitchFamily="34" charset="0"/>
              </a:rPr>
              <a:t> a button on a webpage, you might want to </a:t>
            </a:r>
            <a:r>
              <a:rPr lang="en-US" sz="2400" b="1" dirty="0">
                <a:solidFill>
                  <a:srgbClr val="333333"/>
                </a:solidFill>
                <a:latin typeface="Arial" panose="020B0604020202020204" pitchFamily="34" charset="0"/>
              </a:rPr>
              <a:t>respond</a:t>
            </a:r>
            <a:r>
              <a:rPr lang="en-US" sz="2400" dirty="0">
                <a:solidFill>
                  <a:srgbClr val="333333"/>
                </a:solidFill>
                <a:latin typeface="Arial" panose="020B0604020202020204" pitchFamily="34" charset="0"/>
              </a:rPr>
              <a:t> to that action by displaying an information box. </a:t>
            </a:r>
          </a:p>
        </p:txBody>
      </p:sp>
    </p:spTree>
    <p:extLst>
      <p:ext uri="{BB962C8B-B14F-4D97-AF65-F5344CB8AC3E}">
        <p14:creationId xmlns:p14="http://schemas.microsoft.com/office/powerpoint/2010/main" val="4116642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latin typeface="Arial" panose="020B0604020202020204" pitchFamily="34" charset="0"/>
                <a:cs typeface="Arial" panose="020B0604020202020204" pitchFamily="34" charset="0"/>
              </a:rPr>
              <a:t>Events - Example</a:t>
            </a:r>
            <a:endParaRPr lang="en-US" sz="2400" dirty="0">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fld id="{2879C26C-EA9B-46F9-9E85-988B19AAD8EA}" type="datetime1">
              <a:rPr lang="en-US" smtClean="0"/>
              <a:t>7/27/20</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6</a:t>
            </a:fld>
            <a:endParaRPr lang="en-US"/>
          </a:p>
        </p:txBody>
      </p:sp>
      <p:sp>
        <p:nvSpPr>
          <p:cNvPr id="7" name="Rectangle 6">
            <a:extLst>
              <a:ext uri="{FF2B5EF4-FFF2-40B4-BE49-F238E27FC236}">
                <a16:creationId xmlns:a16="http://schemas.microsoft.com/office/drawing/2014/main" id="{3E44F6CA-7D3C-4041-BC4F-6F0505FDB08C}"/>
              </a:ext>
            </a:extLst>
          </p:cNvPr>
          <p:cNvSpPr/>
          <p:nvPr/>
        </p:nvSpPr>
        <p:spPr>
          <a:xfrm>
            <a:off x="278605" y="858321"/>
            <a:ext cx="8622507" cy="1015663"/>
          </a:xfrm>
          <a:prstGeom prst="rect">
            <a:avLst/>
          </a:prstGeom>
        </p:spPr>
        <p:txBody>
          <a:bodyPr wrap="square">
            <a:spAutoFit/>
          </a:bodyPr>
          <a:lstStyle/>
          <a:p>
            <a:pPr marL="342900" indent="-342900">
              <a:buFont typeface="Wingdings" pitchFamily="2" charset="2"/>
              <a:buChar char="§"/>
            </a:pPr>
            <a:r>
              <a:rPr lang="en-US" sz="2000" dirty="0">
                <a:solidFill>
                  <a:srgbClr val="333333"/>
                </a:solidFill>
                <a:latin typeface="Arial" panose="020B0604020202020204" pitchFamily="34" charset="0"/>
              </a:rPr>
              <a:t>In airport when the runway is clear for a plane to take off, a </a:t>
            </a:r>
            <a:r>
              <a:rPr lang="en-US" sz="2000" b="1" dirty="0">
                <a:solidFill>
                  <a:srgbClr val="333333"/>
                </a:solidFill>
                <a:latin typeface="Arial" panose="020B0604020202020204" pitchFamily="34" charset="0"/>
              </a:rPr>
              <a:t>signal</a:t>
            </a:r>
            <a:r>
              <a:rPr lang="en-US" sz="2000" dirty="0">
                <a:solidFill>
                  <a:srgbClr val="333333"/>
                </a:solidFill>
                <a:latin typeface="Arial" panose="020B0604020202020204" pitchFamily="34" charset="0"/>
              </a:rPr>
              <a:t> is communicated to the pilot, and as a result, they commence piloting the plane.</a:t>
            </a:r>
          </a:p>
        </p:txBody>
      </p:sp>
      <p:pic>
        <p:nvPicPr>
          <p:cNvPr id="8" name="Picture 7">
            <a:extLst>
              <a:ext uri="{FF2B5EF4-FFF2-40B4-BE49-F238E27FC236}">
                <a16:creationId xmlns:a16="http://schemas.microsoft.com/office/drawing/2014/main" id="{54C4F5D6-4D72-0449-9079-0C69F8F26330}"/>
              </a:ext>
            </a:extLst>
          </p:cNvPr>
          <p:cNvPicPr>
            <a:picLocks noChangeAspect="1"/>
          </p:cNvPicPr>
          <p:nvPr/>
        </p:nvPicPr>
        <p:blipFill>
          <a:blip r:embed="rId3"/>
          <a:stretch>
            <a:fillRect/>
          </a:stretch>
        </p:blipFill>
        <p:spPr>
          <a:xfrm>
            <a:off x="1876111" y="1665838"/>
            <a:ext cx="5427494" cy="3101425"/>
          </a:xfrm>
          <a:prstGeom prst="rect">
            <a:avLst/>
          </a:prstGeom>
        </p:spPr>
      </p:pic>
    </p:spTree>
    <p:extLst>
      <p:ext uri="{BB962C8B-B14F-4D97-AF65-F5344CB8AC3E}">
        <p14:creationId xmlns:p14="http://schemas.microsoft.com/office/powerpoint/2010/main" val="948703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latin typeface="Arial" panose="020B0604020202020204" pitchFamily="34" charset="0"/>
                <a:cs typeface="Arial" panose="020B0604020202020204" pitchFamily="34" charset="0"/>
              </a:rPr>
              <a:t>Events</a:t>
            </a:r>
            <a:endParaRPr lang="en-US" sz="2400" dirty="0">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fld id="{2879C26C-EA9B-46F9-9E85-988B19AAD8EA}" type="datetime1">
              <a:rPr lang="en-US" smtClean="0"/>
              <a:t>7/27/20</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7</a:t>
            </a:fld>
            <a:endParaRPr lang="en-US"/>
          </a:p>
        </p:txBody>
      </p:sp>
      <p:sp>
        <p:nvSpPr>
          <p:cNvPr id="7" name="Rectangle 6">
            <a:extLst>
              <a:ext uri="{FF2B5EF4-FFF2-40B4-BE49-F238E27FC236}">
                <a16:creationId xmlns:a16="http://schemas.microsoft.com/office/drawing/2014/main" id="{3E44F6CA-7D3C-4041-BC4F-6F0505FDB08C}"/>
              </a:ext>
            </a:extLst>
          </p:cNvPr>
          <p:cNvSpPr/>
          <p:nvPr/>
        </p:nvSpPr>
        <p:spPr>
          <a:xfrm>
            <a:off x="278605" y="858321"/>
            <a:ext cx="8622507" cy="2985433"/>
          </a:xfrm>
          <a:prstGeom prst="rect">
            <a:avLst/>
          </a:prstGeom>
        </p:spPr>
        <p:txBody>
          <a:bodyPr wrap="square">
            <a:spAutoFit/>
          </a:bodyPr>
          <a:lstStyle/>
          <a:p>
            <a:pPr marL="285750" indent="-285750">
              <a:buFont typeface="Wingdings" pitchFamily="2" charset="2"/>
              <a:buChar char="§"/>
            </a:pPr>
            <a:r>
              <a:rPr lang="en-US" sz="2000" dirty="0">
                <a:solidFill>
                  <a:srgbClr val="333333"/>
                </a:solidFill>
                <a:latin typeface="Arial" panose="020B0604020202020204" pitchFamily="34" charset="0"/>
              </a:rPr>
              <a:t>In the case of the Web, events are </a:t>
            </a:r>
            <a:r>
              <a:rPr lang="en-US" sz="2000" b="1" dirty="0">
                <a:solidFill>
                  <a:srgbClr val="333333"/>
                </a:solidFill>
                <a:latin typeface="Arial" panose="020B0604020202020204" pitchFamily="34" charset="0"/>
              </a:rPr>
              <a:t>fired</a:t>
            </a:r>
            <a:r>
              <a:rPr lang="en-US" sz="2000" dirty="0">
                <a:solidFill>
                  <a:srgbClr val="333333"/>
                </a:solidFill>
                <a:latin typeface="Arial" panose="020B0604020202020204" pitchFamily="34" charset="0"/>
              </a:rPr>
              <a:t> inside the browser window, and tend to be attached to a specific item that resides in it </a:t>
            </a:r>
          </a:p>
          <a:p>
            <a:pPr marL="285750" indent="-285750">
              <a:buFont typeface="Wingdings" pitchFamily="2" charset="2"/>
              <a:buChar char="§"/>
            </a:pPr>
            <a:r>
              <a:rPr lang="en-US" sz="2000" dirty="0">
                <a:solidFill>
                  <a:srgbClr val="333333"/>
                </a:solidFill>
                <a:latin typeface="Arial" panose="020B0604020202020204" pitchFamily="34" charset="0"/>
              </a:rPr>
              <a:t>There are a lot of different types of events that can occur, for example:</a:t>
            </a:r>
          </a:p>
          <a:p>
            <a:pPr marL="742950" lvl="1" indent="-285750">
              <a:buFont typeface="Wingdings" pitchFamily="2" charset="2"/>
              <a:buChar char="§"/>
            </a:pPr>
            <a:r>
              <a:rPr lang="en-US" sz="1600" dirty="0"/>
              <a:t>The user </a:t>
            </a:r>
            <a:r>
              <a:rPr lang="en-US" sz="1600" b="1" dirty="0"/>
              <a:t>clicking</a:t>
            </a:r>
            <a:r>
              <a:rPr lang="en-US" sz="1600" dirty="0"/>
              <a:t> the mouse over a certain element or hovering the cursor over a certain element.</a:t>
            </a:r>
          </a:p>
          <a:p>
            <a:pPr marL="742950" lvl="1" indent="-285750">
              <a:buFont typeface="Wingdings" pitchFamily="2" charset="2"/>
              <a:buChar char="§"/>
            </a:pPr>
            <a:r>
              <a:rPr lang="en-US" sz="1600" dirty="0"/>
              <a:t>The user </a:t>
            </a:r>
            <a:r>
              <a:rPr lang="en-US" sz="1600" b="1" dirty="0"/>
              <a:t>pressing</a:t>
            </a:r>
            <a:r>
              <a:rPr lang="en-US" sz="1600" dirty="0"/>
              <a:t> a key on the keyboard.</a:t>
            </a:r>
          </a:p>
          <a:p>
            <a:pPr marL="742950" lvl="1" indent="-285750">
              <a:buFont typeface="Wingdings" pitchFamily="2" charset="2"/>
              <a:buChar char="§"/>
            </a:pPr>
            <a:r>
              <a:rPr lang="en-US" sz="1600" dirty="0"/>
              <a:t>The user </a:t>
            </a:r>
            <a:r>
              <a:rPr lang="en-US" sz="1600" b="1" dirty="0"/>
              <a:t>resizing</a:t>
            </a:r>
            <a:r>
              <a:rPr lang="en-US" sz="1600" dirty="0"/>
              <a:t> or closing the browser window.</a:t>
            </a:r>
          </a:p>
          <a:p>
            <a:pPr marL="742950" lvl="1" indent="-285750">
              <a:buFont typeface="Wingdings" pitchFamily="2" charset="2"/>
              <a:buChar char="§"/>
            </a:pPr>
            <a:r>
              <a:rPr lang="en-US" sz="1600" dirty="0"/>
              <a:t>A web page </a:t>
            </a:r>
            <a:r>
              <a:rPr lang="en-US" sz="1600" b="1" dirty="0"/>
              <a:t>finishing</a:t>
            </a:r>
            <a:r>
              <a:rPr lang="en-US" sz="1600" dirty="0"/>
              <a:t> loading.</a:t>
            </a:r>
          </a:p>
          <a:p>
            <a:pPr marL="742950" lvl="1" indent="-285750">
              <a:buFont typeface="Wingdings" pitchFamily="2" charset="2"/>
              <a:buChar char="§"/>
            </a:pPr>
            <a:r>
              <a:rPr lang="en-US" sz="1600" dirty="0"/>
              <a:t>A form being </a:t>
            </a:r>
            <a:r>
              <a:rPr lang="en-US" sz="1600" b="1" dirty="0"/>
              <a:t>submitted</a:t>
            </a:r>
            <a:r>
              <a:rPr lang="en-US" sz="1600" dirty="0"/>
              <a:t>.</a:t>
            </a:r>
          </a:p>
          <a:p>
            <a:pPr marL="742950" lvl="1" indent="-285750">
              <a:buFont typeface="Wingdings" pitchFamily="2" charset="2"/>
              <a:buChar char="§"/>
            </a:pPr>
            <a:r>
              <a:rPr lang="en-US" sz="1600" dirty="0"/>
              <a:t>A video being </a:t>
            </a:r>
            <a:r>
              <a:rPr lang="en-US" sz="1600" b="1" dirty="0"/>
              <a:t>played</a:t>
            </a:r>
            <a:r>
              <a:rPr lang="en-US" sz="1600" dirty="0"/>
              <a:t>, or </a:t>
            </a:r>
            <a:r>
              <a:rPr lang="en-US" sz="1600" b="1" dirty="0"/>
              <a:t>paused</a:t>
            </a:r>
            <a:r>
              <a:rPr lang="en-US" sz="1600" dirty="0"/>
              <a:t>, or </a:t>
            </a:r>
            <a:r>
              <a:rPr lang="en-US" sz="1600" b="1" dirty="0"/>
              <a:t>finishing</a:t>
            </a:r>
            <a:r>
              <a:rPr lang="en-US" sz="1600" dirty="0"/>
              <a:t> play.</a:t>
            </a:r>
          </a:p>
          <a:p>
            <a:pPr marL="742950" lvl="1" indent="-285750">
              <a:buFont typeface="Wingdings" pitchFamily="2" charset="2"/>
              <a:buChar char="§"/>
            </a:pPr>
            <a:r>
              <a:rPr lang="en-US" sz="1600" dirty="0"/>
              <a:t>An error </a:t>
            </a:r>
            <a:r>
              <a:rPr lang="en-US" sz="1600" b="1" dirty="0"/>
              <a:t>occurring</a:t>
            </a:r>
            <a:r>
              <a:rPr lang="en-US" sz="1600" dirty="0"/>
              <a:t>.</a:t>
            </a:r>
          </a:p>
        </p:txBody>
      </p:sp>
    </p:spTree>
    <p:extLst>
      <p:ext uri="{BB962C8B-B14F-4D97-AF65-F5344CB8AC3E}">
        <p14:creationId xmlns:p14="http://schemas.microsoft.com/office/powerpoint/2010/main" val="495625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latin typeface="Arial" panose="020B0604020202020204" pitchFamily="34" charset="0"/>
                <a:cs typeface="Arial" panose="020B0604020202020204" pitchFamily="34" charset="0"/>
              </a:rPr>
              <a:t>Event Handler</a:t>
            </a:r>
            <a:endParaRPr lang="en-US" sz="2400" dirty="0">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fld id="{2879C26C-EA9B-46F9-9E85-988B19AAD8EA}" type="datetime1">
              <a:rPr lang="en-US" smtClean="0"/>
              <a:t>7/27/20</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8</a:t>
            </a:fld>
            <a:endParaRPr lang="en-US"/>
          </a:p>
        </p:txBody>
      </p:sp>
      <p:sp>
        <p:nvSpPr>
          <p:cNvPr id="7" name="Rectangle 6">
            <a:extLst>
              <a:ext uri="{FF2B5EF4-FFF2-40B4-BE49-F238E27FC236}">
                <a16:creationId xmlns:a16="http://schemas.microsoft.com/office/drawing/2014/main" id="{3E44F6CA-7D3C-4041-BC4F-6F0505FDB08C}"/>
              </a:ext>
            </a:extLst>
          </p:cNvPr>
          <p:cNvSpPr/>
          <p:nvPr/>
        </p:nvSpPr>
        <p:spPr>
          <a:xfrm>
            <a:off x="278605" y="858321"/>
            <a:ext cx="8622507" cy="1938992"/>
          </a:xfrm>
          <a:prstGeom prst="rect">
            <a:avLst/>
          </a:prstGeom>
        </p:spPr>
        <p:txBody>
          <a:bodyPr wrap="square">
            <a:spAutoFit/>
          </a:bodyPr>
          <a:lstStyle/>
          <a:p>
            <a:pPr marL="285750" indent="-285750">
              <a:buFont typeface="Wingdings" pitchFamily="2" charset="2"/>
              <a:buChar char="§"/>
            </a:pPr>
            <a:r>
              <a:rPr lang="en-US" sz="2000" dirty="0">
                <a:solidFill>
                  <a:srgbClr val="333333"/>
                </a:solidFill>
                <a:latin typeface="Arial" panose="020B0604020202020204" pitchFamily="34" charset="0"/>
              </a:rPr>
              <a:t>Each available event has an </a:t>
            </a:r>
            <a:r>
              <a:rPr lang="en-US" sz="2000" b="1" dirty="0">
                <a:solidFill>
                  <a:srgbClr val="333333"/>
                </a:solidFill>
                <a:latin typeface="Arial" panose="020B0604020202020204" pitchFamily="34" charset="0"/>
              </a:rPr>
              <a:t>event handler</a:t>
            </a:r>
            <a:r>
              <a:rPr lang="en-US" sz="2000" dirty="0">
                <a:solidFill>
                  <a:srgbClr val="333333"/>
                </a:solidFill>
                <a:latin typeface="Arial" panose="020B0604020202020204" pitchFamily="34" charset="0"/>
              </a:rPr>
              <a:t>, which is a block of code (usually a JavaScript function that you as a programmer create) that will be run when the event fires. </a:t>
            </a:r>
          </a:p>
          <a:p>
            <a:pPr marL="285750" indent="-285750">
              <a:buFont typeface="Wingdings" pitchFamily="2" charset="2"/>
              <a:buChar char="§"/>
            </a:pPr>
            <a:r>
              <a:rPr lang="en-US" sz="2000" dirty="0">
                <a:solidFill>
                  <a:srgbClr val="333333"/>
                </a:solidFill>
                <a:latin typeface="Arial" panose="020B0604020202020204" pitchFamily="34" charset="0"/>
              </a:rPr>
              <a:t>When such a block of code is defined to be run in response to an event firing, we say we are </a:t>
            </a:r>
            <a:r>
              <a:rPr lang="en-US" sz="2000" b="1" dirty="0">
                <a:solidFill>
                  <a:srgbClr val="333333"/>
                </a:solidFill>
                <a:latin typeface="Arial" panose="020B0604020202020204" pitchFamily="34" charset="0"/>
              </a:rPr>
              <a:t>registering an event handler</a:t>
            </a:r>
            <a:r>
              <a:rPr lang="en-US" sz="2000" dirty="0">
                <a:solidFill>
                  <a:srgbClr val="333333"/>
                </a:solidFill>
                <a:latin typeface="Arial" panose="020B0604020202020204" pitchFamily="34" charset="0"/>
              </a:rPr>
              <a:t>. </a:t>
            </a:r>
          </a:p>
          <a:p>
            <a:pPr marL="285750" indent="-285750">
              <a:buFont typeface="Wingdings" pitchFamily="2" charset="2"/>
              <a:buChar char="§"/>
            </a:pPr>
            <a:r>
              <a:rPr lang="en-US" sz="2000" b="1" dirty="0">
                <a:solidFill>
                  <a:srgbClr val="333333"/>
                </a:solidFill>
                <a:latin typeface="Arial" panose="020B0604020202020204" pitchFamily="34" charset="0"/>
              </a:rPr>
              <a:t>Note:</a:t>
            </a:r>
            <a:r>
              <a:rPr lang="en-US" sz="2000" dirty="0">
                <a:solidFill>
                  <a:srgbClr val="333333"/>
                </a:solidFill>
                <a:latin typeface="Arial" panose="020B0604020202020204" pitchFamily="34" charset="0"/>
              </a:rPr>
              <a:t> that event handlers are sometimes called </a:t>
            </a:r>
            <a:r>
              <a:rPr lang="en-US" sz="2000" b="1" dirty="0">
                <a:solidFill>
                  <a:srgbClr val="333333"/>
                </a:solidFill>
                <a:latin typeface="Arial" panose="020B0604020202020204" pitchFamily="34" charset="0"/>
              </a:rPr>
              <a:t>event listeners</a:t>
            </a:r>
            <a:endParaRPr lang="en-US" sz="2000" dirty="0">
              <a:solidFill>
                <a:srgbClr val="333333"/>
              </a:solidFill>
              <a:latin typeface="Arial" panose="020B0604020202020204" pitchFamily="34" charset="0"/>
            </a:endParaRPr>
          </a:p>
        </p:txBody>
      </p:sp>
    </p:spTree>
    <p:extLst>
      <p:ext uri="{BB962C8B-B14F-4D97-AF65-F5344CB8AC3E}">
        <p14:creationId xmlns:p14="http://schemas.microsoft.com/office/powerpoint/2010/main" val="2340979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latin typeface="Arial" panose="020B0604020202020204" pitchFamily="34" charset="0"/>
                <a:cs typeface="Arial" panose="020B0604020202020204" pitchFamily="34" charset="0"/>
              </a:rPr>
              <a:t>Events – Demo 1</a:t>
            </a:r>
            <a:endParaRPr lang="en-US" sz="2400" dirty="0">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fld id="{2879C26C-EA9B-46F9-9E85-988B19AAD8EA}" type="datetime1">
              <a:rPr lang="en-US" smtClean="0"/>
              <a:t>7/27/20</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9</a:t>
            </a:fld>
            <a:endParaRPr lang="en-US"/>
          </a:p>
        </p:txBody>
      </p:sp>
      <p:pic>
        <p:nvPicPr>
          <p:cNvPr id="6" name="Picture 5">
            <a:extLst>
              <a:ext uri="{FF2B5EF4-FFF2-40B4-BE49-F238E27FC236}">
                <a16:creationId xmlns:a16="http://schemas.microsoft.com/office/drawing/2014/main" id="{8FC8EB4B-FED3-1E4D-8082-2CEC9E3E72B3}"/>
              </a:ext>
            </a:extLst>
          </p:cNvPr>
          <p:cNvPicPr>
            <a:picLocks noChangeAspect="1"/>
          </p:cNvPicPr>
          <p:nvPr/>
        </p:nvPicPr>
        <p:blipFill>
          <a:blip r:embed="rId3"/>
          <a:stretch>
            <a:fillRect/>
          </a:stretch>
        </p:blipFill>
        <p:spPr>
          <a:xfrm>
            <a:off x="139700" y="850900"/>
            <a:ext cx="8864600" cy="3441700"/>
          </a:xfrm>
          <a:prstGeom prst="rect">
            <a:avLst/>
          </a:prstGeom>
          <a:ln>
            <a:solidFill>
              <a:schemeClr val="accent1"/>
            </a:solidFill>
          </a:ln>
        </p:spPr>
      </p:pic>
    </p:spTree>
    <p:extLst>
      <p:ext uri="{BB962C8B-B14F-4D97-AF65-F5344CB8AC3E}">
        <p14:creationId xmlns:p14="http://schemas.microsoft.com/office/powerpoint/2010/main" val="3458712251"/>
      </p:ext>
    </p:extLst>
  </p:cSld>
  <p:clrMapOvr>
    <a:masterClrMapping/>
  </p:clrMapOvr>
</p:sld>
</file>

<file path=ppt/theme/theme1.xml><?xml version="1.0" encoding="utf-8"?>
<a:theme xmlns:a="http://schemas.openxmlformats.org/drawingml/2006/main" name="Template_Internal_Cours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Template_Internal_Course</Template>
  <TotalTime>9191</TotalTime>
  <Words>3762</Words>
  <Application>Microsoft Macintosh PowerPoint</Application>
  <PresentationFormat>On-screen Show (16:9)</PresentationFormat>
  <Paragraphs>355</Paragraphs>
  <Slides>43</Slides>
  <Notes>41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Wingdings</vt:lpstr>
      <vt:lpstr>x-locale-heading-primary</vt:lpstr>
      <vt:lpstr>Template_Internal_Course</vt:lpstr>
      <vt:lpstr>JavaScript Essentials</vt:lpstr>
      <vt:lpstr>Table of Contents</vt:lpstr>
      <vt:lpstr>Lesson Objectives</vt:lpstr>
      <vt:lpstr>Events</vt:lpstr>
      <vt:lpstr>Events</vt:lpstr>
      <vt:lpstr>Events - Example</vt:lpstr>
      <vt:lpstr>Events</vt:lpstr>
      <vt:lpstr>Event Handler</vt:lpstr>
      <vt:lpstr>Events – Demo 1</vt:lpstr>
      <vt:lpstr>Events – Summary</vt:lpstr>
      <vt:lpstr>Using Web Events </vt:lpstr>
      <vt:lpstr>Using Web Events - Event handler properties</vt:lpstr>
      <vt:lpstr>Using Web Events - Event handler properties</vt:lpstr>
      <vt:lpstr>Using Web Events – Practice 1</vt:lpstr>
      <vt:lpstr>Using Web Events - Inline Event handler</vt:lpstr>
      <vt:lpstr>Using Web Events - Inline Event handler</vt:lpstr>
      <vt:lpstr>Using Web Events - Inline Event handler</vt:lpstr>
      <vt:lpstr>Using Web Events - Inline Event handler</vt:lpstr>
      <vt:lpstr>Using Web Events – addEventListener()</vt:lpstr>
      <vt:lpstr>Using Web Events – addEventListener()</vt:lpstr>
      <vt:lpstr>Using Web Events – addEventListener()</vt:lpstr>
      <vt:lpstr>Using Web Events – addEventListener()</vt:lpstr>
      <vt:lpstr>Using Web Events – addEventListener()</vt:lpstr>
      <vt:lpstr>Using Web Events – What mechanism to use? </vt:lpstr>
      <vt:lpstr>Using Web Events – What mechanism to use? </vt:lpstr>
      <vt:lpstr>Using Web Events - Overview</vt:lpstr>
      <vt:lpstr>Events object</vt:lpstr>
      <vt:lpstr>Events object</vt:lpstr>
      <vt:lpstr>Events object</vt:lpstr>
      <vt:lpstr>Events object – Practice time</vt:lpstr>
      <vt:lpstr>Events object – Prevent default behavior</vt:lpstr>
      <vt:lpstr>Events object – Prevent default behavior</vt:lpstr>
      <vt:lpstr>Events object – Event bubbling and capture</vt:lpstr>
      <vt:lpstr>Events object – Event bubbling and capture</vt:lpstr>
      <vt:lpstr>Events object – Event bubbling and capture</vt:lpstr>
      <vt:lpstr>Events object – Event bubbling and capture</vt:lpstr>
      <vt:lpstr>Events object – Event bubbling and capture</vt:lpstr>
      <vt:lpstr>Events object – Event bubbling and capture</vt:lpstr>
      <vt:lpstr>Events object – Event bubbling and capture</vt:lpstr>
      <vt:lpstr>Events object – Event bubbling and capture</vt:lpstr>
      <vt:lpstr>Events object – Practice time</vt:lpstr>
      <vt:lpstr>Events Object - Overview</vt:lpstr>
      <vt:lpstr>Thank you</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Ly Tuan Linh (FHO.FWA)</dc:creator>
  <cp:lastModifiedBy>Tran Quang Duong (FA.HN)</cp:lastModifiedBy>
  <cp:revision>3750</cp:revision>
  <dcterms:created xsi:type="dcterms:W3CDTF">2015-08-31T01:44:46Z</dcterms:created>
  <dcterms:modified xsi:type="dcterms:W3CDTF">2020-07-27T11:06:52Z</dcterms:modified>
</cp:coreProperties>
</file>