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0" r:id="rId2"/>
    <p:sldId id="271" r:id="rId3"/>
    <p:sldId id="259" r:id="rId4"/>
    <p:sldId id="263" r:id="rId5"/>
    <p:sldId id="331" r:id="rId6"/>
    <p:sldId id="395" r:id="rId7"/>
    <p:sldId id="396" r:id="rId8"/>
    <p:sldId id="397" r:id="rId9"/>
    <p:sldId id="398" r:id="rId10"/>
    <p:sldId id="399" r:id="rId11"/>
    <p:sldId id="394" r:id="rId12"/>
    <p:sldId id="400" r:id="rId13"/>
    <p:sldId id="401" r:id="rId14"/>
    <p:sldId id="389" r:id="rId15"/>
    <p:sldId id="25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0" autoAdjust="0"/>
    <p:restoredTop sz="64603" autoAdjust="0"/>
  </p:normalViewPr>
  <p:slideViewPr>
    <p:cSldViewPr snapToGrid="0" snapToObjects="1" showGuides="1">
      <p:cViewPr varScale="1">
        <p:scale>
          <a:sx n="58" d="100"/>
          <a:sy n="58" d="100"/>
        </p:scale>
        <p:origin x="1080"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4/28/20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4/28/20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typeo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3570327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2617578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Dynamic typing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JavaScript is a "dynamically typed language", which means that, unlike some other languages, you don't need to specify what data type a variable will contain (numbers, strings, arrays,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example, if you declare a variable and give it a value enclosed in quotes, the browser treats the variable as a string: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a:t>
            </a:r>
            <a:r>
              <a:rPr lang="en-US" dirty="0"/>
              <a:t> </a:t>
            </a:r>
            <a:r>
              <a:rPr lang="en-US" dirty="0" err="1"/>
              <a:t>myString</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Hello';</a:t>
            </a:r>
            <a:r>
              <a:rPr lang="en-US" sz="1200" b="0" i="0" kern="1200" dirty="0" err="1">
                <a:solidFill>
                  <a:schemeClr val="tx1"/>
                </a:solidFill>
                <a:effectLst/>
                <a:latin typeface="+mn-lt"/>
                <a:ea typeface="+mn-ea"/>
                <a:cs typeface="+mn-cs"/>
              </a:rPr>
              <a:t>Even</a:t>
            </a:r>
            <a:r>
              <a:rPr lang="en-US" sz="1200" b="0" i="0" kern="1200" dirty="0">
                <a:solidFill>
                  <a:schemeClr val="tx1"/>
                </a:solidFill>
                <a:effectLst/>
                <a:latin typeface="+mn-lt"/>
                <a:ea typeface="+mn-ea"/>
                <a:cs typeface="+mn-cs"/>
              </a:rPr>
              <a:t> if the value contains numbers, it is still a string, so be careful:</a:t>
            </a:r>
          </a:p>
          <a:p>
            <a:r>
              <a:rPr lang="en-US" sz="1200" kern="1200" dirty="0">
                <a:solidFill>
                  <a:schemeClr val="tx1"/>
                </a:solidFill>
                <a:effectLst/>
                <a:latin typeface="+mn-lt"/>
                <a:ea typeface="+mn-ea"/>
                <a:cs typeface="+mn-cs"/>
              </a:rPr>
              <a:t>let</a:t>
            </a:r>
            <a:r>
              <a:rPr lang="en-US" dirty="0"/>
              <a:t> </a:t>
            </a:r>
            <a:r>
              <a:rPr lang="en-US" dirty="0" err="1"/>
              <a:t>myNumber</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'500';</a:t>
            </a:r>
            <a:r>
              <a:rPr lang="en-US" dirty="0"/>
              <a:t> </a:t>
            </a:r>
            <a:r>
              <a:rPr lang="en-US" sz="1200" kern="1200" dirty="0">
                <a:solidFill>
                  <a:schemeClr val="tx1"/>
                </a:solidFill>
                <a:effectLst/>
                <a:latin typeface="+mn-lt"/>
                <a:ea typeface="+mn-ea"/>
                <a:cs typeface="+mn-cs"/>
              </a:rPr>
              <a:t>// oops, this is still a string</a:t>
            </a:r>
            <a:r>
              <a:rPr lang="en-US" dirty="0"/>
              <a:t> </a:t>
            </a:r>
            <a:r>
              <a:rPr lang="en-US" sz="1200" kern="1200" dirty="0" err="1">
                <a:solidFill>
                  <a:schemeClr val="tx1"/>
                </a:solidFill>
                <a:effectLst/>
                <a:latin typeface="+mn-lt"/>
                <a:ea typeface="+mn-ea"/>
                <a:cs typeface="+mn-cs"/>
              </a:rPr>
              <a:t>typeof</a:t>
            </a:r>
            <a:r>
              <a:rPr lang="en-US" dirty="0"/>
              <a:t> </a:t>
            </a:r>
            <a:r>
              <a:rPr lang="en-US" dirty="0" err="1"/>
              <a:t>myNumber</a:t>
            </a:r>
            <a:r>
              <a:rPr lang="en-US" sz="1200" kern="1200" dirty="0">
                <a:solidFill>
                  <a:schemeClr val="tx1"/>
                </a:solidFill>
                <a:effectLst/>
                <a:latin typeface="+mn-lt"/>
                <a:ea typeface="+mn-ea"/>
                <a:cs typeface="+mn-cs"/>
              </a:rPr>
              <a:t>;</a:t>
            </a:r>
            <a:r>
              <a:rPr lang="en-US" dirty="0"/>
              <a:t> </a:t>
            </a:r>
            <a:r>
              <a:rPr lang="en-US" dirty="0" err="1"/>
              <a:t>myNumber</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500;</a:t>
            </a:r>
            <a:r>
              <a:rPr lang="en-US" dirty="0"/>
              <a:t> </a:t>
            </a:r>
            <a:r>
              <a:rPr lang="en-US" sz="1200" kern="1200" dirty="0">
                <a:solidFill>
                  <a:schemeClr val="tx1"/>
                </a:solidFill>
                <a:effectLst/>
                <a:latin typeface="+mn-lt"/>
                <a:ea typeface="+mn-ea"/>
                <a:cs typeface="+mn-cs"/>
              </a:rPr>
              <a:t>// much better — now this is a number</a:t>
            </a:r>
            <a:r>
              <a:rPr lang="en-US" dirty="0"/>
              <a:t> </a:t>
            </a:r>
            <a:r>
              <a:rPr lang="en-US" sz="1200" kern="1200" dirty="0" err="1">
                <a:solidFill>
                  <a:schemeClr val="tx1"/>
                </a:solidFill>
                <a:effectLst/>
                <a:latin typeface="+mn-lt"/>
                <a:ea typeface="+mn-ea"/>
                <a:cs typeface="+mn-cs"/>
              </a:rPr>
              <a:t>typeof</a:t>
            </a:r>
            <a:r>
              <a:rPr lang="en-US" dirty="0"/>
              <a:t> </a:t>
            </a:r>
            <a:r>
              <a:rPr lang="en-US" dirty="0" err="1"/>
              <a:t>myNumber</a:t>
            </a:r>
            <a:r>
              <a:rPr lang="en-US" sz="120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Try entering the four lines above into your console one by one, and see what the results are. You'll notice that we are using a special operator called </a:t>
            </a:r>
            <a:r>
              <a:rPr lang="en-US" sz="1200" b="0" i="0" u="none" strike="noStrike" kern="1200" dirty="0">
                <a:solidFill>
                  <a:schemeClr val="tx1"/>
                </a:solidFill>
                <a:effectLst/>
                <a:latin typeface="+mn-lt"/>
                <a:ea typeface="+mn-ea"/>
                <a:cs typeface="+mn-cs"/>
                <a:hlinkClick r:id="rId3"/>
              </a:rPr>
              <a:t>typeof</a:t>
            </a:r>
            <a:r>
              <a:rPr lang="en-US" sz="1200" b="0" i="0" kern="1200" dirty="0">
                <a:solidFill>
                  <a:schemeClr val="tx1"/>
                </a:solidFill>
                <a:effectLst/>
                <a:latin typeface="+mn-lt"/>
                <a:ea typeface="+mn-ea"/>
                <a:cs typeface="+mn-cs"/>
              </a:rPr>
              <a:t> — this returns the data type of the variable you type after it. The first time it is called, it should return string, as at that point the </a:t>
            </a:r>
            <a:r>
              <a:rPr lang="en-US" sz="1200" b="0" i="0" kern="1200" dirty="0" err="1">
                <a:solidFill>
                  <a:schemeClr val="tx1"/>
                </a:solidFill>
                <a:effectLst/>
                <a:latin typeface="+mn-lt"/>
                <a:ea typeface="+mn-ea"/>
                <a:cs typeface="+mn-cs"/>
              </a:rPr>
              <a:t>myNumber</a:t>
            </a:r>
            <a:r>
              <a:rPr lang="en-US" sz="1200" b="0" i="0" kern="1200" dirty="0">
                <a:solidFill>
                  <a:schemeClr val="tx1"/>
                </a:solidFill>
                <a:effectLst/>
                <a:latin typeface="+mn-lt"/>
                <a:ea typeface="+mn-ea"/>
                <a:cs typeface="+mn-cs"/>
              </a:rPr>
              <a:t> variable contains a string, '500'. Have a look and see what it returns the second time you call it.</a:t>
            </a:r>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1544987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4225215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318532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sz="1200" kern="1200" dirty="0">
                <a:solidFill>
                  <a:schemeClr val="tx1"/>
                </a:solidFill>
                <a:effectLst/>
                <a:latin typeface="+mn-lt"/>
                <a:ea typeface="+mn-ea"/>
                <a:cs typeface="+mn-cs"/>
              </a:rPr>
              <a:t>Programming is all about manipulating data, but what </a:t>
            </a:r>
            <a:r>
              <a:rPr lang="en-US" sz="1200" i="1" kern="1200" dirty="0">
                <a:solidFill>
                  <a:schemeClr val="tx1"/>
                </a:solidFill>
                <a:effectLst/>
                <a:latin typeface="+mn-lt"/>
                <a:ea typeface="+mn-ea"/>
                <a:cs typeface="+mn-cs"/>
              </a:rPr>
              <a:t>is </a:t>
            </a:r>
            <a:r>
              <a:rPr lang="en-US" sz="1200" kern="1200" dirty="0">
                <a:solidFill>
                  <a:schemeClr val="tx1"/>
                </a:solidFill>
                <a:effectLst/>
                <a:latin typeface="+mn-lt"/>
                <a:ea typeface="+mn-ea"/>
                <a:cs typeface="+mn-cs"/>
              </a:rPr>
              <a:t>data? </a:t>
            </a:r>
            <a:r>
              <a:rPr lang="en-US" sz="1200" i="1" kern="1200" dirty="0">
                <a:solidFill>
                  <a:schemeClr val="tx1"/>
                </a:solidFill>
                <a:effectLst/>
                <a:latin typeface="+mn-lt"/>
                <a:ea typeface="+mn-ea"/>
                <a:cs typeface="+mn-cs"/>
              </a:rPr>
              <a:t>Data </a:t>
            </a:r>
            <a:r>
              <a:rPr lang="en-US" sz="1200" kern="1200" dirty="0">
                <a:solidFill>
                  <a:schemeClr val="tx1"/>
                </a:solidFill>
                <a:effectLst/>
                <a:latin typeface="+mn-lt"/>
                <a:ea typeface="+mn-ea"/>
                <a:cs typeface="+mn-cs"/>
              </a:rPr>
              <a:t>is information that we store in our computer programs. </a:t>
            </a:r>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sz="1200" kern="1200" dirty="0">
              <a:solidFill>
                <a:schemeClr val="tx1"/>
              </a:solidFill>
              <a:effectLst/>
              <a:latin typeface="+mn-lt"/>
              <a:ea typeface="+mn-ea"/>
              <a:cs typeface="+mn-cs"/>
            </a:endParaRPr>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sz="1200" kern="1200" dirty="0">
                <a:solidFill>
                  <a:schemeClr val="tx1"/>
                </a:solidFill>
                <a:effectLst/>
                <a:latin typeface="+mn-lt"/>
                <a:ea typeface="+mn-ea"/>
                <a:cs typeface="+mn-cs"/>
              </a:rPr>
              <a:t>For example, your name is a piece of data, and so is your age. </a:t>
            </a:r>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sz="1200" kern="1200" dirty="0">
                <a:solidFill>
                  <a:schemeClr val="tx1"/>
                </a:solidFill>
                <a:effectLst/>
                <a:latin typeface="+mn-lt"/>
                <a:ea typeface="+mn-ea"/>
                <a:cs typeface="+mn-cs"/>
              </a:rPr>
              <a:t>The color of your hair, how many siblings you have, where you live, whether you’re male or female—these things are all data. </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042419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2932591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sz="1200" kern="1200" dirty="0">
                <a:solidFill>
                  <a:schemeClr val="tx1"/>
                </a:solidFill>
                <a:effectLst/>
                <a:latin typeface="+mn-lt"/>
                <a:ea typeface="+mn-ea"/>
                <a:cs typeface="+mn-cs"/>
              </a:rPr>
              <a:t>To create a new variable, use the keyword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followed by the name of the variable. </a:t>
            </a:r>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sz="1200" kern="1200" dirty="0">
              <a:solidFill>
                <a:schemeClr val="tx1"/>
              </a:solidFill>
              <a:effectLst/>
              <a:latin typeface="+mn-lt"/>
              <a:ea typeface="+mn-ea"/>
              <a:cs typeface="+mn-cs"/>
            </a:endParaRPr>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sz="1200" kern="1200" dirty="0">
                <a:solidFill>
                  <a:schemeClr val="tx1"/>
                </a:solidFill>
                <a:effectLst/>
                <a:latin typeface="+mn-lt"/>
                <a:ea typeface="+mn-ea"/>
                <a:cs typeface="+mn-cs"/>
              </a:rPr>
              <a:t>A </a:t>
            </a:r>
            <a:r>
              <a:rPr lang="en-US" sz="1200" i="1" kern="1200" dirty="0">
                <a:solidFill>
                  <a:schemeClr val="tx1"/>
                </a:solidFill>
                <a:effectLst/>
                <a:latin typeface="+mn-lt"/>
                <a:ea typeface="+mn-ea"/>
                <a:cs typeface="+mn-cs"/>
              </a:rPr>
              <a:t>keyword </a:t>
            </a:r>
            <a:r>
              <a:rPr lang="en-US" sz="1200" kern="1200" dirty="0">
                <a:solidFill>
                  <a:schemeClr val="tx1"/>
                </a:solidFill>
                <a:effectLst/>
                <a:latin typeface="+mn-lt"/>
                <a:ea typeface="+mn-ea"/>
                <a:cs typeface="+mn-cs"/>
              </a:rPr>
              <a:t>is a word that has special meaning in JavaScript. In this case, when we type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JavaScript knows that we are about to enter the name of a new variable. For example, here’s how you’d make a new variable called nick: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nick; </a:t>
            </a:r>
            <a:endParaRPr lang="en-US" dirty="0"/>
          </a:p>
          <a:p>
            <a:r>
              <a:rPr lang="en-US" sz="1200" kern="1200" dirty="0">
                <a:solidFill>
                  <a:schemeClr val="tx1"/>
                </a:solidFill>
                <a:effectLst/>
                <a:latin typeface="+mn-lt"/>
                <a:ea typeface="+mn-ea"/>
                <a:cs typeface="+mn-cs"/>
              </a:rPr>
              <a:t>  undefined </a:t>
            </a:r>
            <a:endParaRPr lang="en-US" dirty="0"/>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dirty="0"/>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sz="1200" kern="1200" dirty="0">
                <a:solidFill>
                  <a:schemeClr val="tx1"/>
                </a:solidFill>
                <a:effectLst/>
                <a:latin typeface="+mn-lt"/>
                <a:ea typeface="+mn-ea"/>
                <a:cs typeface="+mn-cs"/>
              </a:rPr>
              <a:t>We’ve created a new variable called nick. The console spits out undefined in response. But this isn’t an error! That’s just what JavaScript does whenever a command doesn’t return a value. What’s a return value? Well, for example, when you typed 12345 + 56789;, the console returned the value 69134. </a:t>
            </a:r>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sz="1200" kern="1200" dirty="0">
              <a:solidFill>
                <a:schemeClr val="tx1"/>
              </a:solidFill>
              <a:effectLst/>
              <a:latin typeface="+mn-lt"/>
              <a:ea typeface="+mn-ea"/>
              <a:cs typeface="+mn-cs"/>
            </a:endParaRPr>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sz="1200" kern="1200" dirty="0">
                <a:solidFill>
                  <a:schemeClr val="tx1"/>
                </a:solidFill>
                <a:effectLst/>
                <a:latin typeface="+mn-lt"/>
                <a:ea typeface="+mn-ea"/>
                <a:cs typeface="+mn-cs"/>
              </a:rPr>
              <a:t>Creating a variable in JavaScript doesn’t return a value, so the interpreter prints undefined. </a:t>
            </a:r>
            <a:endParaRPr lang="en-US" dirty="0"/>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dirty="0"/>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3833312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To give the variable a value, use the equal sign: </a:t>
            </a:r>
            <a:endParaRPr lang="en-US" dirty="0"/>
          </a:p>
          <a:p>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age = 12; </a:t>
            </a:r>
            <a:endParaRPr lang="en-US" dirty="0"/>
          </a:p>
          <a:p>
            <a:r>
              <a:rPr lang="en-US" sz="1200" kern="1200" dirty="0">
                <a:solidFill>
                  <a:schemeClr val="tx1"/>
                </a:solidFill>
                <a:effectLst/>
                <a:latin typeface="+mn-lt"/>
                <a:ea typeface="+mn-ea"/>
                <a:cs typeface="+mn-cs"/>
              </a:rPr>
              <a:t>undefined </a:t>
            </a:r>
          </a:p>
          <a:p>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Setting a value is called </a:t>
            </a:r>
            <a:r>
              <a:rPr lang="en-US" sz="1200" i="1" kern="1200" dirty="0">
                <a:solidFill>
                  <a:schemeClr val="tx1"/>
                </a:solidFill>
                <a:effectLst/>
                <a:latin typeface="+mn-lt"/>
                <a:ea typeface="+mn-ea"/>
                <a:cs typeface="+mn-cs"/>
              </a:rPr>
              <a:t>assignment </a:t>
            </a:r>
            <a:r>
              <a:rPr lang="en-US" sz="1200" kern="1200" dirty="0">
                <a:solidFill>
                  <a:schemeClr val="tx1"/>
                </a:solidFill>
                <a:effectLst/>
                <a:latin typeface="+mn-lt"/>
                <a:ea typeface="+mn-ea"/>
                <a:cs typeface="+mn-cs"/>
              </a:rPr>
              <a:t>(we are assigning the value 12 to the variable age). Again, undefined is printed, because we’re creating another new variable. (In the rest of my examples, I won’t show the output when it’s undefined.)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variable age is now in our interpreter and set to the value 12. That means that if you type age on its own, the interpreter will show you its value: </a:t>
            </a:r>
            <a:endParaRPr lang="en-US" dirty="0"/>
          </a:p>
          <a:p>
            <a:r>
              <a:rPr lang="en-US" sz="1200" kern="1200" dirty="0">
                <a:solidFill>
                  <a:schemeClr val="tx1"/>
                </a:solidFill>
                <a:effectLst/>
                <a:latin typeface="+mn-lt"/>
                <a:ea typeface="+mn-ea"/>
                <a:cs typeface="+mn-cs"/>
              </a:rPr>
              <a:t>age; </a:t>
            </a:r>
            <a:endParaRPr lang="en-US" dirty="0"/>
          </a:p>
          <a:p>
            <a:r>
              <a:rPr lang="en-US" sz="1200" kern="1200" dirty="0">
                <a:solidFill>
                  <a:schemeClr val="tx1"/>
                </a:solidFill>
                <a:effectLst/>
                <a:latin typeface="+mn-lt"/>
                <a:ea typeface="+mn-ea"/>
                <a:cs typeface="+mn-cs"/>
              </a:rPr>
              <a:t>12 </a:t>
            </a:r>
            <a:endParaRPr lang="en-US" dirty="0"/>
          </a:p>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43636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Cool! The value of the variable isn’t set in stone, though (they’re called </a:t>
            </a:r>
            <a:r>
              <a:rPr lang="en-US" sz="1200" i="1" kern="1200" dirty="0">
                <a:solidFill>
                  <a:schemeClr val="tx1"/>
                </a:solidFill>
                <a:effectLst/>
                <a:latin typeface="+mn-lt"/>
                <a:ea typeface="+mn-ea"/>
                <a:cs typeface="+mn-cs"/>
              </a:rPr>
              <a:t>variables </a:t>
            </a:r>
            <a:r>
              <a:rPr lang="en-US" sz="1200" kern="1200" dirty="0">
                <a:solidFill>
                  <a:schemeClr val="tx1"/>
                </a:solidFill>
                <a:effectLst/>
                <a:latin typeface="+mn-lt"/>
                <a:ea typeface="+mn-ea"/>
                <a:cs typeface="+mn-cs"/>
              </a:rPr>
              <a:t>because they can </a:t>
            </a:r>
            <a:r>
              <a:rPr lang="en-US" sz="1200" i="1" kern="1200" dirty="0">
                <a:solidFill>
                  <a:schemeClr val="tx1"/>
                </a:solidFill>
                <a:effectLst/>
                <a:latin typeface="+mn-lt"/>
                <a:ea typeface="+mn-ea"/>
                <a:cs typeface="+mn-cs"/>
              </a:rPr>
              <a:t>vary</a:t>
            </a:r>
            <a:r>
              <a:rPr lang="en-US" sz="1200" kern="1200" dirty="0">
                <a:solidFill>
                  <a:schemeClr val="tx1"/>
                </a:solidFill>
                <a:effectLst/>
                <a:latin typeface="+mn-lt"/>
                <a:ea typeface="+mn-ea"/>
                <a:cs typeface="+mn-cs"/>
              </a:rPr>
              <a:t>), and if you want to update it, just use = again: </a:t>
            </a:r>
            <a:endParaRPr lang="en-US" dirty="0"/>
          </a:p>
          <a:p>
            <a:r>
              <a:rPr lang="en-US" sz="1200" kern="1200" dirty="0">
                <a:solidFill>
                  <a:schemeClr val="tx1"/>
                </a:solidFill>
                <a:effectLst/>
                <a:latin typeface="+mn-lt"/>
                <a:ea typeface="+mn-ea"/>
                <a:cs typeface="+mn-cs"/>
              </a:rPr>
              <a:t>age = 13; </a:t>
            </a:r>
            <a:endParaRPr lang="en-US" dirty="0"/>
          </a:p>
          <a:p>
            <a:r>
              <a:rPr lang="en-US" sz="1200" kern="1200" dirty="0">
                <a:solidFill>
                  <a:schemeClr val="tx1"/>
                </a:solidFill>
                <a:effectLst/>
                <a:latin typeface="+mn-lt"/>
                <a:ea typeface="+mn-ea"/>
                <a:cs typeface="+mn-cs"/>
              </a:rPr>
              <a:t>13 </a:t>
            </a:r>
            <a:endParaRPr lang="en-US" dirty="0"/>
          </a:p>
          <a:p>
            <a:r>
              <a:rPr lang="en-US" sz="1200" kern="1200" dirty="0">
                <a:solidFill>
                  <a:schemeClr val="tx1"/>
                </a:solidFill>
                <a:effectLst/>
                <a:latin typeface="+mn-lt"/>
                <a:ea typeface="+mn-ea"/>
                <a:cs typeface="+mn-cs"/>
              </a:rPr>
              <a:t>This time I didn’t use the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keyword, because the variable age already exists. You need to use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only when you want to </a:t>
            </a:r>
            <a:r>
              <a:rPr lang="en-US" sz="1200" i="1" kern="1200" dirty="0">
                <a:solidFill>
                  <a:schemeClr val="tx1"/>
                </a:solidFill>
                <a:effectLst/>
                <a:latin typeface="+mn-lt"/>
                <a:ea typeface="+mn-ea"/>
                <a:cs typeface="+mn-cs"/>
              </a:rPr>
              <a:t>create </a:t>
            </a:r>
            <a:r>
              <a:rPr lang="en-US" sz="1200" kern="1200" dirty="0">
                <a:solidFill>
                  <a:schemeClr val="tx1"/>
                </a:solidFill>
                <a:effectLst/>
                <a:latin typeface="+mn-lt"/>
                <a:ea typeface="+mn-ea"/>
                <a:cs typeface="+mn-cs"/>
              </a:rPr>
              <a:t>a variable, not when you want to change the value of a variable. Notice also, because we’re not creating a new variable, the value 13 is returned from the assignment and printed on the next line. </a:t>
            </a: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slightly more complex example solves the candies problem from earlier, without parentheses:</a:t>
            </a:r>
          </a:p>
          <a:p>
            <a:r>
              <a:rPr lang="en-US" sz="1200" kern="1200" dirty="0">
                <a:solidFill>
                  <a:schemeClr val="tx1"/>
                </a:solidFill>
                <a:effectLst/>
                <a:latin typeface="+mn-lt"/>
                <a:ea typeface="+mn-ea"/>
                <a:cs typeface="+mn-cs"/>
              </a:rPr>
              <a:t> </a:t>
            </a:r>
            <a:endParaRPr lang="en-US" dirty="0"/>
          </a:p>
          <a:p>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numberOfSiblings</a:t>
            </a:r>
            <a:r>
              <a:rPr lang="en-US" sz="1200" kern="1200" dirty="0">
                <a:solidFill>
                  <a:schemeClr val="tx1"/>
                </a:solidFill>
                <a:effectLst/>
                <a:latin typeface="+mn-lt"/>
                <a:ea typeface="+mn-ea"/>
                <a:cs typeface="+mn-cs"/>
              </a:rPr>
              <a:t> = 1 + 3;</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numberOfCandies</a:t>
            </a:r>
            <a:r>
              <a:rPr lang="en-US" sz="1200" kern="1200" dirty="0">
                <a:solidFill>
                  <a:schemeClr val="tx1"/>
                </a:solidFill>
                <a:effectLst/>
                <a:latin typeface="+mn-lt"/>
                <a:ea typeface="+mn-ea"/>
                <a:cs typeface="+mn-cs"/>
              </a:rPr>
              <a:t> = 8; </a:t>
            </a:r>
            <a:r>
              <a:rPr lang="en-US" sz="1200" kern="1200" dirty="0" err="1">
                <a:solidFill>
                  <a:schemeClr val="tx1"/>
                </a:solidFill>
                <a:effectLst/>
                <a:latin typeface="+mn-lt"/>
                <a:ea typeface="+mn-ea"/>
                <a:cs typeface="+mn-cs"/>
              </a:rPr>
              <a:t>numberOfCandies</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numberOfSiblings</a:t>
            </a:r>
            <a:r>
              <a:rPr lang="en-US" sz="1200" kern="1200" dirty="0">
                <a:solidFill>
                  <a:schemeClr val="tx1"/>
                </a:solidFill>
                <a:effectLst/>
                <a:latin typeface="+mn-lt"/>
                <a:ea typeface="+mn-ea"/>
                <a:cs typeface="+mn-cs"/>
              </a:rPr>
              <a:t>; 2 </a:t>
            </a:r>
          </a:p>
          <a:p>
            <a:endParaRPr lang="en-US" dirty="0"/>
          </a:p>
          <a:p>
            <a:r>
              <a:rPr lang="en-US" sz="1200" kern="1200" dirty="0">
                <a:solidFill>
                  <a:schemeClr val="tx1"/>
                </a:solidFill>
                <a:effectLst/>
                <a:latin typeface="+mn-lt"/>
                <a:ea typeface="+mn-ea"/>
                <a:cs typeface="+mn-cs"/>
              </a:rPr>
              <a:t>First we create a variable called </a:t>
            </a:r>
            <a:r>
              <a:rPr lang="en-US" sz="1200" kern="1200" dirty="0" err="1">
                <a:solidFill>
                  <a:schemeClr val="tx1"/>
                </a:solidFill>
                <a:effectLst/>
                <a:latin typeface="+mn-lt"/>
                <a:ea typeface="+mn-ea"/>
                <a:cs typeface="+mn-cs"/>
              </a:rPr>
              <a:t>numberOfSiblings</a:t>
            </a:r>
            <a:r>
              <a:rPr lang="en-US" sz="1200" kern="1200" dirty="0">
                <a:solidFill>
                  <a:schemeClr val="tx1"/>
                </a:solidFill>
                <a:effectLst/>
                <a:latin typeface="+mn-lt"/>
                <a:ea typeface="+mn-ea"/>
                <a:cs typeface="+mn-cs"/>
              </a:rPr>
              <a:t> and assign it the value of 1 + 3 (which JavaScript works out to be 4). Then we create the variable </a:t>
            </a:r>
            <a:r>
              <a:rPr lang="en-US" sz="1200" kern="1200" dirty="0" err="1">
                <a:solidFill>
                  <a:schemeClr val="tx1"/>
                </a:solidFill>
                <a:effectLst/>
                <a:latin typeface="+mn-lt"/>
                <a:ea typeface="+mn-ea"/>
                <a:cs typeface="+mn-cs"/>
              </a:rPr>
              <a:t>numberOfCandies</a:t>
            </a:r>
            <a:r>
              <a:rPr lang="en-US" sz="1200" kern="1200" dirty="0">
                <a:solidFill>
                  <a:schemeClr val="tx1"/>
                </a:solidFill>
                <a:effectLst/>
                <a:latin typeface="+mn-lt"/>
                <a:ea typeface="+mn-ea"/>
                <a:cs typeface="+mn-cs"/>
              </a:rPr>
              <a:t> and assign 8 to it. Finally, we write </a:t>
            </a:r>
            <a:r>
              <a:rPr lang="en-US" sz="1200" kern="1200" dirty="0" err="1">
                <a:solidFill>
                  <a:schemeClr val="tx1"/>
                </a:solidFill>
                <a:effectLst/>
                <a:latin typeface="+mn-lt"/>
                <a:ea typeface="+mn-ea"/>
                <a:cs typeface="+mn-cs"/>
              </a:rPr>
              <a:t>numberOfCandies</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numberOfSiblings</a:t>
            </a:r>
            <a:r>
              <a:rPr lang="en-US" sz="1200" kern="1200" dirty="0">
                <a:solidFill>
                  <a:schemeClr val="tx1"/>
                </a:solidFill>
                <a:effectLst/>
                <a:latin typeface="+mn-lt"/>
                <a:ea typeface="+mn-ea"/>
                <a:cs typeface="+mn-cs"/>
              </a:rPr>
              <a:t>. Because </a:t>
            </a:r>
            <a:r>
              <a:rPr lang="en-US" sz="1200" kern="1200" dirty="0" err="1">
                <a:solidFill>
                  <a:schemeClr val="tx1"/>
                </a:solidFill>
                <a:effectLst/>
                <a:latin typeface="+mn-lt"/>
                <a:ea typeface="+mn-ea"/>
                <a:cs typeface="+mn-cs"/>
              </a:rPr>
              <a:t>numberOfCandies</a:t>
            </a:r>
            <a:r>
              <a:rPr lang="en-US" sz="1200" kern="1200" dirty="0">
                <a:solidFill>
                  <a:schemeClr val="tx1"/>
                </a:solidFill>
                <a:effectLst/>
                <a:latin typeface="+mn-lt"/>
                <a:ea typeface="+mn-ea"/>
                <a:cs typeface="+mn-cs"/>
              </a:rPr>
              <a:t> is 8 and </a:t>
            </a:r>
            <a:r>
              <a:rPr lang="en-US" sz="1200" kern="1200" dirty="0" err="1">
                <a:solidFill>
                  <a:schemeClr val="tx1"/>
                </a:solidFill>
                <a:effectLst/>
                <a:latin typeface="+mn-lt"/>
                <a:ea typeface="+mn-ea"/>
                <a:cs typeface="+mn-cs"/>
              </a:rPr>
              <a:t>numberOfSiblings</a:t>
            </a:r>
            <a:r>
              <a:rPr lang="en-US" sz="1200" kern="1200" dirty="0">
                <a:solidFill>
                  <a:schemeClr val="tx1"/>
                </a:solidFill>
                <a:effectLst/>
                <a:latin typeface="+mn-lt"/>
                <a:ea typeface="+mn-ea"/>
                <a:cs typeface="+mn-cs"/>
              </a:rPr>
              <a:t> is 4, JavaScript works out 8 / 4 and gives us 2. </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365738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343256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Seconds in a hour:</a:t>
            </a:r>
          </a:p>
          <a:p>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secondsInAMinute</a:t>
            </a:r>
            <a:r>
              <a:rPr lang="en-US" sz="1200" kern="1200" dirty="0">
                <a:solidFill>
                  <a:schemeClr val="tx1"/>
                </a:solidFill>
                <a:effectLst/>
                <a:latin typeface="+mn-lt"/>
                <a:ea typeface="+mn-ea"/>
                <a:cs typeface="+mn-cs"/>
              </a:rPr>
              <a:t> = 60;</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minutesInAnHour</a:t>
            </a:r>
            <a:r>
              <a:rPr lang="en-US" sz="1200" kern="1200" dirty="0">
                <a:solidFill>
                  <a:schemeClr val="tx1"/>
                </a:solidFill>
                <a:effectLst/>
                <a:latin typeface="+mn-lt"/>
                <a:ea typeface="+mn-ea"/>
                <a:cs typeface="+mn-cs"/>
              </a:rPr>
              <a:t> = 60;</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secondsInAnHour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secondsInAMinute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minutesInAnHour</a:t>
            </a:r>
            <a:r>
              <a:rPr lang="en-US" sz="1200" kern="1200" dirty="0">
                <a:solidFill>
                  <a:schemeClr val="tx1"/>
                </a:solidFill>
                <a:effectLst/>
                <a:latin typeface="+mn-lt"/>
                <a:ea typeface="+mn-ea"/>
                <a:cs typeface="+mn-cs"/>
              </a:rPr>
              <a:t>; </a:t>
            </a:r>
            <a:endParaRPr lang="en-US" dirty="0"/>
          </a:p>
          <a:p>
            <a:r>
              <a:rPr lang="en-US" sz="1200" kern="1200" dirty="0" err="1">
                <a:solidFill>
                  <a:schemeClr val="tx1"/>
                </a:solidFill>
                <a:effectLst/>
                <a:latin typeface="+mn-lt"/>
                <a:ea typeface="+mn-ea"/>
                <a:cs typeface="+mn-cs"/>
              </a:rPr>
              <a:t>secondsInAnHour</a:t>
            </a:r>
            <a:r>
              <a:rPr lang="en-US" sz="1200" kern="1200" dirty="0">
                <a:solidFill>
                  <a:schemeClr val="tx1"/>
                </a:solidFill>
                <a:effectLst/>
                <a:latin typeface="+mn-lt"/>
                <a:ea typeface="+mn-ea"/>
                <a:cs typeface="+mn-cs"/>
              </a:rPr>
              <a:t>; </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Seconds in a Day </a:t>
            </a:r>
            <a:endParaRPr lang="en-US" dirty="0"/>
          </a:p>
          <a:p>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hoursInADay</a:t>
            </a:r>
            <a:r>
              <a:rPr lang="en-US" sz="1200" kern="1200" dirty="0">
                <a:solidFill>
                  <a:schemeClr val="tx1"/>
                </a:solidFill>
                <a:effectLst/>
                <a:latin typeface="+mn-lt"/>
                <a:ea typeface="+mn-ea"/>
                <a:cs typeface="+mn-cs"/>
              </a:rPr>
              <a:t> = 24; </a:t>
            </a:r>
            <a:endParaRPr lang="en-US" dirty="0"/>
          </a:p>
          <a:p>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secondsInADay</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secondsInAnHour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hoursInADay</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secondsInADay</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Seconds in a Year </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daysInAYear</a:t>
            </a:r>
            <a:r>
              <a:rPr lang="en-US" sz="1200" kern="1200" dirty="0">
                <a:solidFill>
                  <a:schemeClr val="tx1"/>
                </a:solidFill>
                <a:effectLst/>
                <a:latin typeface="+mn-lt"/>
                <a:ea typeface="+mn-ea"/>
                <a:cs typeface="+mn-cs"/>
              </a:rPr>
              <a:t> = 365;</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secondsInAYear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secondsInADay</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daysInAYear</a:t>
            </a:r>
            <a:r>
              <a:rPr lang="en-US" sz="1200" kern="1200" dirty="0">
                <a:solidFill>
                  <a:schemeClr val="tx1"/>
                </a:solidFill>
                <a:effectLst/>
                <a:latin typeface="+mn-lt"/>
                <a:ea typeface="+mn-ea"/>
                <a:cs typeface="+mn-cs"/>
              </a:rPr>
              <a:t>; </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Age in Seconds </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 age = 29;</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age * </a:t>
            </a:r>
            <a:r>
              <a:rPr lang="en-US" sz="1200" kern="1200" dirty="0" err="1">
                <a:solidFill>
                  <a:schemeClr val="tx1"/>
                </a:solidFill>
                <a:effectLst/>
                <a:latin typeface="+mn-lt"/>
                <a:ea typeface="+mn-ea"/>
                <a:cs typeface="+mn-cs"/>
              </a:rPr>
              <a:t>secondsInAYear</a:t>
            </a:r>
            <a:r>
              <a:rPr lang="en-US" sz="1200" kern="1200" dirty="0">
                <a:solidFill>
                  <a:schemeClr val="tx1"/>
                </a:solidFill>
                <a:effectLst/>
                <a:latin typeface="+mn-lt"/>
                <a:ea typeface="+mn-ea"/>
                <a:cs typeface="+mn-cs"/>
              </a:rPr>
              <a: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4144761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ctr">
              <a:defRPr sz="32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171450" y="2571750"/>
            <a:ext cx="6179344"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4/28/20</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4000" b="1" cap="all"/>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4/28/20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AB3E9-7592-48AC-A218-7AC85EB51A08}" type="datetime1">
              <a:rPr lang="en-US" smtClean="0"/>
              <a:t>4/28/20</a:t>
            </a:fld>
            <a:endParaRPr lang="en-US"/>
          </a:p>
        </p:txBody>
      </p:sp>
      <p:sp>
        <p:nvSpPr>
          <p:cNvPr id="6" name="Footer Placeholder 5"/>
          <p:cNvSpPr>
            <a:spLocks noGrp="1"/>
          </p:cNvSpPr>
          <p:nvPr>
            <p:ph type="ftr" sz="quarter" idx="11"/>
          </p:nvPr>
        </p:nvSpPr>
        <p:spPr/>
        <p:txBody>
          <a:bodyPr/>
          <a:lstStyle/>
          <a:p>
            <a:r>
              <a:rPr lang="en-US"/>
              <a:t>09e-BM/DT/FSOFT - ©FPT SOFTWARE – Fresher Academy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4/28/20</a:t>
            </a:fld>
            <a:endParaRPr lang="en-US"/>
          </a:p>
        </p:txBody>
      </p:sp>
      <p:sp>
        <p:nvSpPr>
          <p:cNvPr id="8" name="Footer Placeholder 7"/>
          <p:cNvSpPr>
            <a:spLocks noGrp="1"/>
          </p:cNvSpPr>
          <p:nvPr>
            <p:ph type="ftr" sz="quarter" idx="11"/>
          </p:nvPr>
        </p:nvSpPr>
        <p:spPr/>
        <p:txBody>
          <a:bodyPr/>
          <a:lstStyle/>
          <a:p>
            <a:r>
              <a:rPr lang="en-US"/>
              <a:t>09e-BM/DT/FSOFT - ©FPT SOFTWARE – Fresher Academy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78E15-6A1B-4F98-93CA-BDA6731742CD}" type="datetime1">
              <a:rPr lang="en-US" smtClean="0"/>
              <a:t>4/28/20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4/28/20</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Lst>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JavaScript Essentials</a:t>
            </a:r>
          </a:p>
        </p:txBody>
      </p:sp>
      <p:sp>
        <p:nvSpPr>
          <p:cNvPr id="8" name="Subtitle 7"/>
          <p:cNvSpPr>
            <a:spLocks noGrp="1"/>
          </p:cNvSpPr>
          <p:nvPr>
            <p:ph type="subTitle" idx="1"/>
          </p:nvPr>
        </p:nvSpPr>
        <p:spPr/>
        <p:txBody>
          <a:bodyPr/>
          <a:lstStyle/>
          <a:p>
            <a:r>
              <a:rPr lang="en-US" dirty="0"/>
              <a:t>Variables</a:t>
            </a:r>
          </a:p>
        </p:txBody>
      </p:sp>
      <p:sp>
        <p:nvSpPr>
          <p:cNvPr id="4" name="Date Placeholder 3"/>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Overview – Naming Variables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
        <p:nvSpPr>
          <p:cNvPr id="7" name="Content Placeholder 6">
            <a:extLst>
              <a:ext uri="{FF2B5EF4-FFF2-40B4-BE49-F238E27FC236}">
                <a16:creationId xmlns:a16="http://schemas.microsoft.com/office/drawing/2014/main" id="{2EA4EFF8-7AAB-0C4C-8079-E5591BFCB23C}"/>
              </a:ext>
            </a:extLst>
          </p:cNvPr>
          <p:cNvSpPr>
            <a:spLocks noGrp="1"/>
          </p:cNvSpPr>
          <p:nvPr>
            <p:ph idx="1"/>
          </p:nvPr>
        </p:nvSpPr>
        <p:spPr/>
        <p:txBody>
          <a:bodyPr/>
          <a:lstStyle/>
          <a:p>
            <a:pPr marL="0" indent="0">
              <a:buNone/>
            </a:pPr>
            <a:endParaRPr lang="en-US" dirty="0"/>
          </a:p>
          <a:p>
            <a:endParaRPr lang="en-US" dirty="0"/>
          </a:p>
        </p:txBody>
      </p:sp>
      <p:pic>
        <p:nvPicPr>
          <p:cNvPr id="12" name="Picture 11">
            <a:extLst>
              <a:ext uri="{FF2B5EF4-FFF2-40B4-BE49-F238E27FC236}">
                <a16:creationId xmlns:a16="http://schemas.microsoft.com/office/drawing/2014/main" id="{A8E34FDD-DF7E-C449-B154-5E81C55EE674}"/>
              </a:ext>
            </a:extLst>
          </p:cNvPr>
          <p:cNvPicPr>
            <a:picLocks noChangeAspect="1"/>
          </p:cNvPicPr>
          <p:nvPr/>
        </p:nvPicPr>
        <p:blipFill>
          <a:blip r:embed="rId3"/>
          <a:stretch>
            <a:fillRect/>
          </a:stretch>
        </p:blipFill>
        <p:spPr>
          <a:xfrm>
            <a:off x="1136093" y="744557"/>
            <a:ext cx="6907530" cy="4296550"/>
          </a:xfrm>
          <a:prstGeom prst="rect">
            <a:avLst/>
          </a:prstGeom>
        </p:spPr>
      </p:pic>
    </p:spTree>
    <p:extLst>
      <p:ext uri="{BB962C8B-B14F-4D97-AF65-F5344CB8AC3E}">
        <p14:creationId xmlns:p14="http://schemas.microsoft.com/office/powerpoint/2010/main" val="69619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Overview – </a:t>
            </a:r>
            <a:r>
              <a:rPr lang="en-US" altLang="en-US" sz="2400" dirty="0"/>
              <a:t>Demo</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
        <p:nvSpPr>
          <p:cNvPr id="10" name="Title 1">
            <a:extLst>
              <a:ext uri="{FF2B5EF4-FFF2-40B4-BE49-F238E27FC236}">
                <a16:creationId xmlns:a16="http://schemas.microsoft.com/office/drawing/2014/main" id="{C5162FF4-88C2-D342-BAFE-3C4067341318}"/>
              </a:ext>
            </a:extLst>
          </p:cNvPr>
          <p:cNvSpPr txBox="1">
            <a:spLocks/>
          </p:cNvSpPr>
          <p:nvPr/>
        </p:nvSpPr>
        <p:spPr>
          <a:xfrm>
            <a:off x="0" y="1721756"/>
            <a:ext cx="9144000" cy="1329917"/>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a:lstStyle>
          <a:p>
            <a:r>
              <a:rPr lang="en-US" sz="3600" dirty="0">
                <a:solidFill>
                  <a:schemeClr val="accent6">
                    <a:lumMod val="75000"/>
                  </a:schemeClr>
                </a:solidFill>
                <a:cs typeface="Arial"/>
              </a:rPr>
              <a:t>Demo: Create new variable using Math</a:t>
            </a:r>
          </a:p>
        </p:txBody>
      </p:sp>
    </p:spTree>
    <p:extLst>
      <p:ext uri="{BB962C8B-B14F-4D97-AF65-F5344CB8AC3E}">
        <p14:creationId xmlns:p14="http://schemas.microsoft.com/office/powerpoint/2010/main" val="68262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Overview – Data types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pic>
        <p:nvPicPr>
          <p:cNvPr id="16" name="Content Placeholder 15">
            <a:extLst>
              <a:ext uri="{FF2B5EF4-FFF2-40B4-BE49-F238E27FC236}">
                <a16:creationId xmlns:a16="http://schemas.microsoft.com/office/drawing/2014/main" id="{6B91C1D9-16A6-5B43-AED4-F4DE4E58E956}"/>
              </a:ext>
            </a:extLst>
          </p:cNvPr>
          <p:cNvPicPr>
            <a:picLocks noGrp="1" noChangeAspect="1"/>
          </p:cNvPicPr>
          <p:nvPr>
            <p:ph idx="1"/>
          </p:nvPr>
        </p:nvPicPr>
        <p:blipFill>
          <a:blip r:embed="rId3"/>
          <a:stretch>
            <a:fillRect/>
          </a:stretch>
        </p:blipFill>
        <p:spPr>
          <a:xfrm>
            <a:off x="2277649" y="644057"/>
            <a:ext cx="4367330" cy="4191794"/>
          </a:xfrm>
        </p:spPr>
      </p:pic>
    </p:spTree>
    <p:extLst>
      <p:ext uri="{BB962C8B-B14F-4D97-AF65-F5344CB8AC3E}">
        <p14:creationId xmlns:p14="http://schemas.microsoft.com/office/powerpoint/2010/main" val="152445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Overview – Dynamic typing</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
        <p:nvSpPr>
          <p:cNvPr id="7" name="Content Placeholder 6">
            <a:extLst>
              <a:ext uri="{FF2B5EF4-FFF2-40B4-BE49-F238E27FC236}">
                <a16:creationId xmlns:a16="http://schemas.microsoft.com/office/drawing/2014/main" id="{2EA4EFF8-7AAB-0C4C-8079-E5591BFCB23C}"/>
              </a:ext>
            </a:extLst>
          </p:cNvPr>
          <p:cNvSpPr>
            <a:spLocks noGrp="1"/>
          </p:cNvSpPr>
          <p:nvPr>
            <p:ph idx="1"/>
          </p:nvPr>
        </p:nvSpPr>
        <p:spPr/>
        <p:txBody>
          <a:bodyPr>
            <a:normAutofit/>
          </a:bodyPr>
          <a:lstStyle/>
          <a:p>
            <a:r>
              <a:rPr lang="en-US" dirty="0"/>
              <a:t>JavaScript is a "dynamically typed language"</a:t>
            </a:r>
          </a:p>
          <a:p>
            <a:r>
              <a:rPr lang="en-US" dirty="0"/>
              <a:t>You don't need to specify what data type a variable will contain (numbers, strings, arrays, </a:t>
            </a:r>
            <a:r>
              <a:rPr lang="en-US" dirty="0" err="1"/>
              <a:t>etc</a:t>
            </a:r>
            <a:r>
              <a:rPr lang="en-US" dirty="0"/>
              <a:t>)</a:t>
            </a:r>
          </a:p>
          <a:p>
            <a:r>
              <a:rPr lang="en-US" dirty="0"/>
              <a:t>Use </a:t>
            </a:r>
            <a:r>
              <a:rPr lang="en-US" b="1" dirty="0" err="1"/>
              <a:t>typeof</a:t>
            </a:r>
            <a:r>
              <a:rPr lang="en-US" dirty="0"/>
              <a:t> operator to get the data type of variable contain</a:t>
            </a:r>
          </a:p>
          <a:p>
            <a:r>
              <a:rPr lang="en-US" dirty="0"/>
              <a:t>Be careful when working with dynamic typing language</a:t>
            </a:r>
            <a:br>
              <a:rPr lang="en-US" dirty="0"/>
            </a:br>
            <a:endParaRPr lang="en-US" dirty="0"/>
          </a:p>
          <a:p>
            <a:endParaRPr lang="en-US" dirty="0"/>
          </a:p>
          <a:p>
            <a:endParaRPr lang="en-US" dirty="0"/>
          </a:p>
        </p:txBody>
      </p:sp>
    </p:spTree>
    <p:extLst>
      <p:ext uri="{BB962C8B-B14F-4D97-AF65-F5344CB8AC3E}">
        <p14:creationId xmlns:p14="http://schemas.microsoft.com/office/powerpoint/2010/main" val="429118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 –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r>
              <a:rPr lang="en-US" dirty="0"/>
              <a:t>Programming is all about manipulating of data</a:t>
            </a:r>
          </a:p>
          <a:p>
            <a:r>
              <a:rPr lang="en-US" dirty="0"/>
              <a:t>We manipulate data with </a:t>
            </a:r>
            <a:r>
              <a:rPr lang="en-US" i="1" dirty="0"/>
              <a:t>variable</a:t>
            </a:r>
          </a:p>
          <a:p>
            <a:r>
              <a:rPr lang="en-US" i="1" dirty="0"/>
              <a:t>Variable </a:t>
            </a:r>
            <a:r>
              <a:rPr lang="en-US" dirty="0"/>
              <a:t>is a container for data</a:t>
            </a:r>
          </a:p>
          <a:p>
            <a:r>
              <a:rPr lang="en-US" dirty="0"/>
              <a:t>By combining multiple operators on variable, we can create more complex value</a:t>
            </a:r>
          </a:p>
          <a:p>
            <a:r>
              <a:rPr lang="en-US" dirty="0"/>
              <a:t>In JavaScript, you must take care of variable data types else your program will not behave like you expected</a:t>
            </a:r>
            <a:br>
              <a:rPr lang="en-US" dirty="0"/>
            </a:br>
            <a:r>
              <a:rPr lang="en-US" dirty="0"/>
              <a:t> </a:t>
            </a:r>
            <a:endParaRPr lang="vi-VN" dirty="0"/>
          </a:p>
          <a:p>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C868B440-E2B2-4B31-86A5-B73D743AFA1E}"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4059093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solidFill>
                  <a:schemeClr val="accent6">
                    <a:lumMod val="75000"/>
                  </a:schemeClr>
                </a:solidFill>
                <a:cs typeface="Arial"/>
              </a:rPr>
              <a:t>Thank you</a:t>
            </a:r>
          </a:p>
        </p:txBody>
      </p:sp>
      <p:sp>
        <p:nvSpPr>
          <p:cNvPr id="4" name="Subtitle 3"/>
          <p:cNvSpPr>
            <a:spLocks noGrp="1"/>
          </p:cNvSpPr>
          <p:nvPr>
            <p:ph type="subTitle" idx="1"/>
          </p:nvPr>
        </p:nvSpPr>
        <p:spPr/>
        <p:txBody>
          <a:bodyPr/>
          <a:lstStyle/>
          <a:p>
            <a:r>
              <a:rPr lang="en-US" dirty="0"/>
              <a:t>Q&amp;A</a:t>
            </a:r>
          </a:p>
        </p:txBody>
      </p:sp>
      <p:sp>
        <p:nvSpPr>
          <p:cNvPr id="3" name="Date Placeholder 2"/>
          <p:cNvSpPr>
            <a:spLocks noGrp="1"/>
          </p:cNvSpPr>
          <p:nvPr>
            <p:ph type="dt" sz="half" idx="10"/>
          </p:nvPr>
        </p:nvSpPr>
        <p:spPr/>
        <p:txBody>
          <a:bodyPr/>
          <a:lstStyle/>
          <a:p>
            <a:fld id="{A6E310CF-D8EB-4339-A038-1E0E0D4A410F}" type="datetime1">
              <a:rPr lang="en-US" smtClean="0"/>
              <a:t>4/28/20</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A9B-4311-1942-ACB8-0AAE96A606F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A38A6896-78E5-EB47-8B1F-92735C91CDBD}"/>
              </a:ext>
            </a:extLst>
          </p:cNvPr>
          <p:cNvSpPr>
            <a:spLocks noGrp="1"/>
          </p:cNvSpPr>
          <p:nvPr>
            <p:ph idx="1"/>
          </p:nvPr>
        </p:nvSpPr>
        <p:spPr>
          <a:xfrm>
            <a:off x="278605" y="850106"/>
            <a:ext cx="8622507" cy="3744517"/>
          </a:xfrm>
        </p:spPr>
        <p:txBody>
          <a:bodyPr/>
          <a:lstStyle/>
          <a:p>
            <a:pPr marL="457200" indent="-457200">
              <a:buFont typeface="+mj-lt"/>
              <a:buAutoNum type="arabicPeriod"/>
            </a:pPr>
            <a:r>
              <a:rPr lang="en-US" dirty="0"/>
              <a:t>Overview</a:t>
            </a:r>
          </a:p>
          <a:p>
            <a:pPr marL="457200" indent="-457200">
              <a:buFont typeface="+mj-lt"/>
              <a:buAutoNum type="arabicPeriod"/>
            </a:pPr>
            <a:r>
              <a:rPr lang="en-US" dirty="0"/>
              <a:t>Declare a variable</a:t>
            </a:r>
          </a:p>
          <a:p>
            <a:pPr marL="457200" indent="-457200">
              <a:buFont typeface="+mj-lt"/>
              <a:buAutoNum type="arabicPeriod"/>
            </a:pPr>
            <a:r>
              <a:rPr lang="en-US" dirty="0"/>
              <a:t>Initialize a variable</a:t>
            </a:r>
          </a:p>
          <a:p>
            <a:pPr marL="457200" indent="-457200">
              <a:buFont typeface="+mj-lt"/>
              <a:buAutoNum type="arabicPeriod"/>
            </a:pPr>
            <a:r>
              <a:rPr lang="en-US" dirty="0"/>
              <a:t>Update a variable</a:t>
            </a:r>
          </a:p>
          <a:p>
            <a:pPr marL="457200" indent="-457200">
              <a:buFont typeface="+mj-lt"/>
              <a:buAutoNum type="arabicPeriod"/>
            </a:pPr>
            <a:r>
              <a:rPr lang="en-US" dirty="0"/>
              <a:t>Naming variables</a:t>
            </a:r>
          </a:p>
          <a:p>
            <a:pPr marL="457200" indent="-457200">
              <a:buFont typeface="+mj-lt"/>
              <a:buAutoNum type="arabicPeriod"/>
            </a:pPr>
            <a:r>
              <a:rPr lang="en-US" dirty="0"/>
              <a:t>Value types</a:t>
            </a:r>
          </a:p>
          <a:p>
            <a:pPr marL="457200" indent="-457200">
              <a:buFont typeface="+mj-lt"/>
              <a:buAutoNum type="arabicPeriod"/>
            </a:pPr>
            <a:r>
              <a:rPr lang="en-US" dirty="0"/>
              <a:t>Dynamic typing</a:t>
            </a:r>
          </a:p>
          <a:p>
            <a:endParaRPr lang="en-US" dirty="0"/>
          </a:p>
        </p:txBody>
      </p:sp>
      <p:sp>
        <p:nvSpPr>
          <p:cNvPr id="4" name="Date Placeholder 3">
            <a:extLst>
              <a:ext uri="{FF2B5EF4-FFF2-40B4-BE49-F238E27FC236}">
                <a16:creationId xmlns:a16="http://schemas.microsoft.com/office/drawing/2014/main" id="{76C6622B-1770-A146-9DBF-36D31AB53BB5}"/>
              </a:ext>
            </a:extLst>
          </p:cNvPr>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a:extLst>
              <a:ext uri="{FF2B5EF4-FFF2-40B4-BE49-F238E27FC236}">
                <a16:creationId xmlns:a16="http://schemas.microsoft.com/office/drawing/2014/main" id="{DC33AA82-EEA7-C747-876C-C92400FB5D64}"/>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075FDB35-72A2-FA43-BB45-9FBF4C153D99}"/>
              </a:ext>
            </a:extLst>
          </p:cNvPr>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366746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000" dirty="0"/>
              <a:t>Understand what is a variable ?</a:t>
            </a:r>
          </a:p>
          <a:p>
            <a:r>
              <a:rPr lang="en-US" altLang="en-US" sz="2000" dirty="0"/>
              <a:t>Able to declare variable to solve common problem</a:t>
            </a:r>
          </a:p>
          <a:p>
            <a:r>
              <a:rPr lang="en-US" altLang="en-US" sz="2000" dirty="0"/>
              <a:t>Understand 6 value types of data in JavaScript</a:t>
            </a:r>
          </a:p>
          <a:p>
            <a:r>
              <a:rPr lang="en-US" altLang="en-US" sz="2000" dirty="0"/>
              <a:t>Understand dynamic typing in JavaScript</a:t>
            </a:r>
          </a:p>
          <a:p>
            <a:endParaRPr lang="en-US" altLang="en-US" sz="2000" dirty="0">
              <a:latin typeface="Arial" panose="020B0604020202020204" pitchFamily="34" charset="0"/>
            </a:endParaRPr>
          </a:p>
          <a:p>
            <a:endParaRPr lang="en-US" sz="2000" dirty="0"/>
          </a:p>
        </p:txBody>
      </p:sp>
      <p:sp>
        <p:nvSpPr>
          <p:cNvPr id="4" name="Date Placeholder 3"/>
          <p:cNvSpPr>
            <a:spLocks noGrp="1"/>
          </p:cNvSpPr>
          <p:nvPr>
            <p:ph type="dt" sz="half" idx="10"/>
          </p:nvPr>
        </p:nvSpPr>
        <p:spPr/>
        <p:txBody>
          <a:bodyPr/>
          <a:lstStyle/>
          <a:p>
            <a:fld id="{6D833602-3032-40E0-910C-A05081070B9D}" type="datetime1">
              <a:rPr lang="en-US" smtClean="0"/>
              <a:t>4/28/20</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68382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Overview</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a:latin typeface="Arial" charset="0"/>
                <a:cs typeface="Arial" charset="0"/>
              </a:rPr>
              <a:t>Section 1</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75798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Overview – Data and Variable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pic>
        <p:nvPicPr>
          <p:cNvPr id="18" name="Content Placeholder 17">
            <a:extLst>
              <a:ext uri="{FF2B5EF4-FFF2-40B4-BE49-F238E27FC236}">
                <a16:creationId xmlns:a16="http://schemas.microsoft.com/office/drawing/2014/main" id="{3F40D300-4AD2-724E-A096-BE444D7D1533}"/>
              </a:ext>
            </a:extLst>
          </p:cNvPr>
          <p:cNvPicPr>
            <a:picLocks noGrp="1" noChangeAspect="1"/>
          </p:cNvPicPr>
          <p:nvPr>
            <p:ph idx="1"/>
          </p:nvPr>
        </p:nvPicPr>
        <p:blipFill>
          <a:blip r:embed="rId3"/>
          <a:stretch>
            <a:fillRect/>
          </a:stretch>
        </p:blipFill>
        <p:spPr>
          <a:xfrm>
            <a:off x="822366" y="849313"/>
            <a:ext cx="7534194" cy="3744912"/>
          </a:xfrm>
        </p:spPr>
      </p:pic>
    </p:spTree>
    <p:extLst>
      <p:ext uri="{BB962C8B-B14F-4D97-AF65-F5344CB8AC3E}">
        <p14:creationId xmlns:p14="http://schemas.microsoft.com/office/powerpoint/2010/main" val="306896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Overview – Variable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
        <p:nvSpPr>
          <p:cNvPr id="7" name="Content Placeholder 6">
            <a:extLst>
              <a:ext uri="{FF2B5EF4-FFF2-40B4-BE49-F238E27FC236}">
                <a16:creationId xmlns:a16="http://schemas.microsoft.com/office/drawing/2014/main" id="{2EA4EFF8-7AAB-0C4C-8079-E5591BFCB23C}"/>
              </a:ext>
            </a:extLst>
          </p:cNvPr>
          <p:cNvSpPr>
            <a:spLocks noGrp="1"/>
          </p:cNvSpPr>
          <p:nvPr>
            <p:ph idx="1"/>
          </p:nvPr>
        </p:nvSpPr>
        <p:spPr/>
        <p:txBody>
          <a:bodyPr/>
          <a:lstStyle/>
          <a:p>
            <a:r>
              <a:rPr lang="en-US" dirty="0"/>
              <a:t>JavaScript lets you give names to values using </a:t>
            </a:r>
            <a:r>
              <a:rPr lang="en-US" i="1" dirty="0"/>
              <a:t>variables </a:t>
            </a:r>
            <a:endParaRPr lang="en-US" dirty="0"/>
          </a:p>
          <a:p>
            <a:r>
              <a:rPr lang="en-US" dirty="0"/>
              <a:t>You can think of a variable as a box that you can fit one thing in </a:t>
            </a:r>
          </a:p>
          <a:p>
            <a:r>
              <a:rPr lang="en-US" dirty="0"/>
              <a:t>If you put something else in it, the first thing goes away. </a:t>
            </a:r>
          </a:p>
        </p:txBody>
      </p:sp>
      <p:pic>
        <p:nvPicPr>
          <p:cNvPr id="6" name="Picture 5">
            <a:extLst>
              <a:ext uri="{FF2B5EF4-FFF2-40B4-BE49-F238E27FC236}">
                <a16:creationId xmlns:a16="http://schemas.microsoft.com/office/drawing/2014/main" id="{1F396B65-C3E5-0D44-94D1-C2ED60679373}"/>
              </a:ext>
            </a:extLst>
          </p:cNvPr>
          <p:cNvPicPr>
            <a:picLocks noChangeAspect="1"/>
          </p:cNvPicPr>
          <p:nvPr/>
        </p:nvPicPr>
        <p:blipFill>
          <a:blip r:embed="rId3"/>
          <a:stretch>
            <a:fillRect/>
          </a:stretch>
        </p:blipFill>
        <p:spPr>
          <a:xfrm>
            <a:off x="2200094" y="2613754"/>
            <a:ext cx="4779528" cy="1980869"/>
          </a:xfrm>
          <a:prstGeom prst="rect">
            <a:avLst/>
          </a:prstGeom>
        </p:spPr>
      </p:pic>
    </p:spTree>
    <p:extLst>
      <p:ext uri="{BB962C8B-B14F-4D97-AF65-F5344CB8AC3E}">
        <p14:creationId xmlns:p14="http://schemas.microsoft.com/office/powerpoint/2010/main" val="296884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Overview – Declare a variable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pic>
        <p:nvPicPr>
          <p:cNvPr id="8" name="Content Placeholder 7">
            <a:extLst>
              <a:ext uri="{FF2B5EF4-FFF2-40B4-BE49-F238E27FC236}">
                <a16:creationId xmlns:a16="http://schemas.microsoft.com/office/drawing/2014/main" id="{FEF3FDDC-03AB-884D-8247-C89C8B87C5CD}"/>
              </a:ext>
            </a:extLst>
          </p:cNvPr>
          <p:cNvPicPr>
            <a:picLocks noGrp="1" noChangeAspect="1"/>
          </p:cNvPicPr>
          <p:nvPr>
            <p:ph idx="1"/>
          </p:nvPr>
        </p:nvPicPr>
        <p:blipFill>
          <a:blip r:embed="rId3"/>
          <a:stretch>
            <a:fillRect/>
          </a:stretch>
        </p:blipFill>
        <p:spPr>
          <a:xfrm>
            <a:off x="2443163" y="1235869"/>
            <a:ext cx="4292600" cy="2971800"/>
          </a:xfrm>
        </p:spPr>
      </p:pic>
    </p:spTree>
    <p:extLst>
      <p:ext uri="{BB962C8B-B14F-4D97-AF65-F5344CB8AC3E}">
        <p14:creationId xmlns:p14="http://schemas.microsoft.com/office/powerpoint/2010/main" val="396224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Overview – Initialize a </a:t>
            </a:r>
            <a:r>
              <a:rPr lang="en-US" altLang="en-US" sz="2400" dirty="0"/>
              <a:t>v</a:t>
            </a:r>
            <a:r>
              <a:rPr lang="en-US" altLang="en-US" sz="2400" dirty="0">
                <a:latin typeface="Arial" panose="020B0604020202020204" pitchFamily="34" charset="0"/>
                <a:cs typeface="Arial" panose="020B0604020202020204" pitchFamily="34" charset="0"/>
              </a:rPr>
              <a:t>ariable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pic>
        <p:nvPicPr>
          <p:cNvPr id="8" name="Content Placeholder 7">
            <a:extLst>
              <a:ext uri="{FF2B5EF4-FFF2-40B4-BE49-F238E27FC236}">
                <a16:creationId xmlns:a16="http://schemas.microsoft.com/office/drawing/2014/main" id="{420D2D04-7BE1-E74C-83D0-FB451F02C4E2}"/>
              </a:ext>
            </a:extLst>
          </p:cNvPr>
          <p:cNvPicPr>
            <a:picLocks noGrp="1" noChangeAspect="1"/>
          </p:cNvPicPr>
          <p:nvPr>
            <p:ph idx="1"/>
          </p:nvPr>
        </p:nvPicPr>
        <p:blipFill>
          <a:blip r:embed="rId3"/>
          <a:stretch>
            <a:fillRect/>
          </a:stretch>
        </p:blipFill>
        <p:spPr>
          <a:xfrm>
            <a:off x="1158905" y="849313"/>
            <a:ext cx="6861116" cy="3744912"/>
          </a:xfrm>
        </p:spPr>
      </p:pic>
    </p:spTree>
    <p:extLst>
      <p:ext uri="{BB962C8B-B14F-4D97-AF65-F5344CB8AC3E}">
        <p14:creationId xmlns:p14="http://schemas.microsoft.com/office/powerpoint/2010/main" val="218971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Overview – Update a </a:t>
            </a:r>
            <a:r>
              <a:rPr lang="en-US" altLang="en-US" sz="2400" dirty="0"/>
              <a:t>v</a:t>
            </a:r>
            <a:r>
              <a:rPr lang="en-US" altLang="en-US" sz="2400" dirty="0">
                <a:latin typeface="Arial" panose="020B0604020202020204" pitchFamily="34" charset="0"/>
                <a:cs typeface="Arial" panose="020B0604020202020204" pitchFamily="34" charset="0"/>
              </a:rPr>
              <a:t>ariable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pic>
        <p:nvPicPr>
          <p:cNvPr id="8" name="Content Placeholder 7">
            <a:extLst>
              <a:ext uri="{FF2B5EF4-FFF2-40B4-BE49-F238E27FC236}">
                <a16:creationId xmlns:a16="http://schemas.microsoft.com/office/drawing/2014/main" id="{9E99AAC5-D5D4-3F4F-8B32-82FF2A96ADE5}"/>
              </a:ext>
            </a:extLst>
          </p:cNvPr>
          <p:cNvPicPr>
            <a:picLocks noGrp="1" noChangeAspect="1"/>
          </p:cNvPicPr>
          <p:nvPr>
            <p:ph idx="1"/>
          </p:nvPr>
        </p:nvPicPr>
        <p:blipFill>
          <a:blip r:embed="rId3"/>
          <a:stretch>
            <a:fillRect/>
          </a:stretch>
        </p:blipFill>
        <p:spPr>
          <a:xfrm>
            <a:off x="2339027" y="849313"/>
            <a:ext cx="4500872" cy="3744912"/>
          </a:xfrm>
        </p:spPr>
      </p:pic>
    </p:spTree>
    <p:extLst>
      <p:ext uri="{BB962C8B-B14F-4D97-AF65-F5344CB8AC3E}">
        <p14:creationId xmlns:p14="http://schemas.microsoft.com/office/powerpoint/2010/main" val="262139893"/>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8023</TotalTime>
  <Words>1330</Words>
  <Application>Microsoft Macintosh PowerPoint</Application>
  <PresentationFormat>On-screen Show (16:9)</PresentationFormat>
  <Paragraphs>155</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Template_Internal_Course</vt:lpstr>
      <vt:lpstr>JavaScript Essentials</vt:lpstr>
      <vt:lpstr>Table of Contents</vt:lpstr>
      <vt:lpstr>Lesson Objectives</vt:lpstr>
      <vt:lpstr>Overview</vt:lpstr>
      <vt:lpstr>Overview – Data and Variable</vt:lpstr>
      <vt:lpstr>Overview – Variable</vt:lpstr>
      <vt:lpstr>Overview – Declare a variable</vt:lpstr>
      <vt:lpstr>Overview – Initialize a variable</vt:lpstr>
      <vt:lpstr>Overview – Update a variable</vt:lpstr>
      <vt:lpstr>Overview – Naming Variables</vt:lpstr>
      <vt:lpstr>Overview – Demo</vt:lpstr>
      <vt:lpstr>Overview – Data types</vt:lpstr>
      <vt:lpstr>Overview – Dynamic typing</vt:lpstr>
      <vt:lpstr>Overview – Summary</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Tran Quang Duong (FA.HN)</cp:lastModifiedBy>
  <cp:revision>2322</cp:revision>
  <dcterms:created xsi:type="dcterms:W3CDTF">2015-08-31T01:44:46Z</dcterms:created>
  <dcterms:modified xsi:type="dcterms:W3CDTF">2020-04-28T09:08:03Z</dcterms:modified>
</cp:coreProperties>
</file>