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70" r:id="rId2"/>
    <p:sldId id="271" r:id="rId3"/>
    <p:sldId id="259" r:id="rId4"/>
    <p:sldId id="263" r:id="rId5"/>
    <p:sldId id="262" r:id="rId6"/>
    <p:sldId id="385" r:id="rId7"/>
    <p:sldId id="387" r:id="rId8"/>
    <p:sldId id="388" r:id="rId9"/>
    <p:sldId id="389" r:id="rId10"/>
    <p:sldId id="286" r:id="rId11"/>
    <p:sldId id="287" r:id="rId12"/>
    <p:sldId id="352" r:id="rId13"/>
    <p:sldId id="394" r:id="rId14"/>
    <p:sldId id="395" r:id="rId15"/>
    <p:sldId id="288" r:id="rId16"/>
    <p:sldId id="289" r:id="rId17"/>
    <p:sldId id="396" r:id="rId18"/>
    <p:sldId id="383" r:id="rId19"/>
    <p:sldId id="397" r:id="rId20"/>
    <p:sldId id="398" r:id="rId21"/>
    <p:sldId id="400" r:id="rId22"/>
    <p:sldId id="405" r:id="rId23"/>
    <p:sldId id="399" r:id="rId24"/>
    <p:sldId id="401" r:id="rId25"/>
    <p:sldId id="402" r:id="rId26"/>
    <p:sldId id="404" r:id="rId27"/>
    <p:sldId id="258"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autoAdjust="0"/>
    <p:restoredTop sz="70054" autoAdjust="0"/>
  </p:normalViewPr>
  <p:slideViewPr>
    <p:cSldViewPr snapToGrid="0" snapToObjects="1" showGuides="1">
      <p:cViewPr varScale="1">
        <p:scale>
          <a:sx n="117" d="100"/>
          <a:sy n="117" d="100"/>
        </p:scale>
        <p:origin x="2040"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4/28/20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4/28/20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mozilla.org/en-US/docs/Web/JavaScript/Guide/Loops_and_iter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github.com/mdn/learning-area/blob/master/javascript/introduction-to-js-1/maths/loop.html" TargetMode="External"/><Relationship Id="rId4" Type="http://schemas.openxmlformats.org/officeDocument/2006/relationships/hyperlink" Target="https://mdn.github.io/learning-area/javascript/introduction-to-js-1/maths/loop.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Learn/CSS/Introduction_to_CSS/Values_and_units#Hexadecimal_values"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eveloper.mozilla.org/en-US/docs/Glossary/BigInt" TargetMode="External"/><Relationship Id="rId4" Type="http://schemas.openxmlformats.org/officeDocument/2006/relationships/hyperlink" Target="https://developer.mozilla.org/en-US/docs/Web/JavaScript/Reference/Global_Objects/Number"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Learn/CSS/Introduction_to_CSS/Values_and_units#Hexadecimal_value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developer.mozilla.org/en-US/docs/Glossary/BigInt" TargetMode="External"/><Relationship Id="rId4" Type="http://schemas.openxmlformats.org/officeDocument/2006/relationships/hyperlink" Target="https://developer.mozilla.org/en-US/docs/Web/JavaScript/Reference/Global_Objects/Number"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Learn/Common_questions/What_are_browser_developer_tool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Operators/typeof"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Number"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eveloper.mozilla.org/en-US/docs/Tools/Web_Console" TargetMode="External"/><Relationship Id="rId4" Type="http://schemas.openxmlformats.org/officeDocument/2006/relationships/hyperlink" Target="https://developer.mozilla.org/en-US/docs/Web/JavaScript/Reference/Global_Objects/Number/toFixed"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Learn/Form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eveloper.mozilla.org/en-US/docs/Web/JavaScript/Reference/Global_Objects/Number/Number" TargetMode="External"/><Relationship Id="rId4" Type="http://schemas.openxmlformats.org/officeDocument/2006/relationships/hyperlink" Target="https://developer.mozilla.org/en-US/docs/Web/HTML/Element/input/tex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3570327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a:t>
            </a:r>
          </a:p>
          <a:p>
            <a:endParaRPr lang="en-US" dirty="0"/>
          </a:p>
          <a:p>
            <a:r>
              <a:rPr lang="en-US" dirty="0"/>
              <a:t>Given </a:t>
            </a:r>
            <a:r>
              <a:rPr lang="en-US" dirty="0" err="1"/>
              <a:t>numberOfSecond</a:t>
            </a:r>
            <a:r>
              <a:rPr lang="en-US" dirty="0"/>
              <a:t> = 200 (sec) use % and / to convert it to minute (in m + sec)</a:t>
            </a:r>
          </a:p>
          <a:p>
            <a:r>
              <a:rPr lang="en-US" dirty="0"/>
              <a:t>Expect output: minute = 3m20sec</a:t>
            </a:r>
          </a:p>
          <a:p>
            <a:endParaRPr lang="en-US" dirty="0"/>
          </a:p>
          <a:p>
            <a:endParaRPr lang="en-US" dirty="0"/>
          </a:p>
          <a:p>
            <a:r>
              <a:rPr lang="en-US" dirty="0"/>
              <a:t>P2: Use % to check a number is odd or even</a:t>
            </a:r>
          </a:p>
          <a:p>
            <a:endParaRPr lang="en-US" dirty="0"/>
          </a:p>
          <a:p>
            <a:endParaRPr lang="en-US" dirty="0"/>
          </a:p>
          <a:p>
            <a:r>
              <a:rPr lang="en-US" dirty="0"/>
              <a:t>P3: Use % and / to extract the digit in a number</a:t>
            </a:r>
          </a:p>
          <a:p>
            <a:r>
              <a:rPr lang="en-US" dirty="0"/>
              <a:t>Example: </a:t>
            </a:r>
          </a:p>
          <a:p>
            <a:r>
              <a:rPr lang="en-US" dirty="0"/>
              <a:t>N = 1234;</a:t>
            </a:r>
          </a:p>
          <a:p>
            <a:pPr marL="171450" indent="-171450">
              <a:buFont typeface="Symbol" pitchFamily="2" charset="2"/>
              <a:buChar char="Þ"/>
            </a:pPr>
            <a:r>
              <a:rPr lang="en-US" dirty="0"/>
              <a:t>Last Digit = 4</a:t>
            </a:r>
          </a:p>
          <a:p>
            <a:pPr marL="171450" indent="-171450">
              <a:buFont typeface="Symbol" pitchFamily="2" charset="2"/>
              <a:buChar char="Þ"/>
            </a:pPr>
            <a:r>
              <a:rPr lang="en-US" dirty="0"/>
              <a:t>3</a:t>
            </a:r>
          </a:p>
          <a:p>
            <a:pPr marL="171450" indent="-171450">
              <a:buFont typeface="Symbol" pitchFamily="2" charset="2"/>
              <a:buChar char="Þ"/>
            </a:pPr>
            <a:r>
              <a:rPr lang="en-US" dirty="0"/>
              <a:t>2</a:t>
            </a:r>
          </a:p>
          <a:p>
            <a:pPr marL="171450" indent="-171450">
              <a:buFont typeface="Symbol" pitchFamily="2" charset="2"/>
              <a:buChar char="Þ"/>
            </a:pPr>
            <a:r>
              <a:rPr lang="en-US" dirty="0"/>
              <a:t>1</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653628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look at the last example from above, assuming that num2 holds the value 50 and num1 holds the value 10 (as originally stated above):</a:t>
            </a:r>
          </a:p>
          <a:p>
            <a:r>
              <a:rPr lang="en-US" dirty="0"/>
              <a:t>num2 </a:t>
            </a:r>
            <a:r>
              <a:rPr lang="en-US" sz="1200" kern="1200" dirty="0">
                <a:solidFill>
                  <a:schemeClr val="tx1"/>
                </a:solidFill>
                <a:effectLst/>
                <a:latin typeface="+mn-lt"/>
                <a:ea typeface="+mn-ea"/>
                <a:cs typeface="+mn-cs"/>
              </a:rPr>
              <a:t>+</a:t>
            </a:r>
            <a:r>
              <a:rPr lang="en-US" dirty="0"/>
              <a:t> num1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8</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As a human being, you may read this as </a:t>
            </a:r>
            <a:r>
              <a:rPr lang="en-US" sz="1200" b="0" i="1" kern="1200" dirty="0">
                <a:solidFill>
                  <a:schemeClr val="tx1"/>
                </a:solidFill>
                <a:effectLst/>
                <a:latin typeface="+mn-lt"/>
                <a:ea typeface="+mn-ea"/>
                <a:cs typeface="+mn-cs"/>
              </a:rPr>
              <a:t>"50 plus 10 equals 60"</a:t>
            </a:r>
            <a:r>
              <a:rPr lang="en-US" sz="1200" b="0" i="0" kern="1200" dirty="0">
                <a:solidFill>
                  <a:schemeClr val="tx1"/>
                </a:solidFill>
                <a:effectLst/>
                <a:latin typeface="+mn-lt"/>
                <a:ea typeface="+mn-ea"/>
                <a:cs typeface="+mn-cs"/>
              </a:rPr>
              <a:t>, then </a:t>
            </a:r>
            <a:r>
              <a:rPr lang="en-US" sz="1200" b="0" i="1" kern="1200" dirty="0">
                <a:solidFill>
                  <a:schemeClr val="tx1"/>
                </a:solidFill>
                <a:effectLst/>
                <a:latin typeface="+mn-lt"/>
                <a:ea typeface="+mn-ea"/>
                <a:cs typeface="+mn-cs"/>
              </a:rPr>
              <a:t>"8 plus 2 equals 10"</a:t>
            </a:r>
            <a:r>
              <a:rPr lang="en-US" sz="1200" b="0" i="0" kern="1200" dirty="0">
                <a:solidFill>
                  <a:schemeClr val="tx1"/>
                </a:solidFill>
                <a:effectLst/>
                <a:latin typeface="+mn-lt"/>
                <a:ea typeface="+mn-ea"/>
                <a:cs typeface="+mn-cs"/>
              </a:rPr>
              <a:t>, and finally </a:t>
            </a:r>
            <a:r>
              <a:rPr lang="en-US" sz="1200" b="0" i="1" kern="1200" dirty="0">
                <a:solidFill>
                  <a:schemeClr val="tx1"/>
                </a:solidFill>
                <a:effectLst/>
                <a:latin typeface="+mn-lt"/>
                <a:ea typeface="+mn-ea"/>
                <a:cs typeface="+mn-cs"/>
              </a:rPr>
              <a:t>"60 divided by 10 equals 6"</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But the browser does </a:t>
            </a:r>
            <a:r>
              <a:rPr lang="en-US" sz="1200" b="0" i="1" kern="1200" dirty="0">
                <a:solidFill>
                  <a:schemeClr val="tx1"/>
                </a:solidFill>
                <a:effectLst/>
                <a:latin typeface="+mn-lt"/>
                <a:ea typeface="+mn-ea"/>
                <a:cs typeface="+mn-cs"/>
              </a:rPr>
              <a:t>"10 divided by 8 equals 1.25"</a:t>
            </a:r>
            <a:r>
              <a:rPr lang="en-US" sz="1200" b="0" i="0" kern="1200" dirty="0">
                <a:solidFill>
                  <a:schemeClr val="tx1"/>
                </a:solidFill>
                <a:effectLst/>
                <a:latin typeface="+mn-lt"/>
                <a:ea typeface="+mn-ea"/>
                <a:cs typeface="+mn-cs"/>
              </a:rPr>
              <a:t>, then </a:t>
            </a:r>
            <a:r>
              <a:rPr lang="en-US" sz="1200" b="0" i="1" kern="1200" dirty="0">
                <a:solidFill>
                  <a:schemeClr val="tx1"/>
                </a:solidFill>
                <a:effectLst/>
                <a:latin typeface="+mn-lt"/>
                <a:ea typeface="+mn-ea"/>
                <a:cs typeface="+mn-cs"/>
              </a:rPr>
              <a:t>"50 plus 1.25 plus 2 equals 53.25"</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because of </a:t>
            </a:r>
            <a:r>
              <a:rPr lang="en-US" sz="1200" b="1" i="0" kern="1200" dirty="0">
                <a:solidFill>
                  <a:schemeClr val="tx1"/>
                </a:solidFill>
                <a:effectLst/>
                <a:latin typeface="+mn-lt"/>
                <a:ea typeface="+mn-ea"/>
                <a:cs typeface="+mn-cs"/>
              </a:rPr>
              <a:t>operator precedence</a:t>
            </a:r>
            <a:r>
              <a:rPr lang="en-US" sz="1200" b="0" i="0" kern="1200" dirty="0">
                <a:solidFill>
                  <a:schemeClr val="tx1"/>
                </a:solidFill>
                <a:effectLst/>
                <a:latin typeface="+mn-lt"/>
                <a:ea typeface="+mn-ea"/>
                <a:cs typeface="+mn-cs"/>
              </a:rPr>
              <a:t> — some operators are applied before others when calculating the result of a calculation (referred to as an </a:t>
            </a:r>
            <a:r>
              <a:rPr lang="en-US" sz="1200" b="0" i="1" kern="1200" dirty="0">
                <a:solidFill>
                  <a:schemeClr val="tx1"/>
                </a:solidFill>
                <a:effectLst/>
                <a:latin typeface="+mn-lt"/>
                <a:ea typeface="+mn-ea"/>
                <a:cs typeface="+mn-cs"/>
              </a:rPr>
              <a:t>expression</a:t>
            </a:r>
            <a:r>
              <a:rPr lang="en-US" sz="1200" b="0" i="0" kern="1200" dirty="0">
                <a:solidFill>
                  <a:schemeClr val="tx1"/>
                </a:solidFill>
                <a:effectLst/>
                <a:latin typeface="+mn-lt"/>
                <a:ea typeface="+mn-ea"/>
                <a:cs typeface="+mn-cs"/>
              </a:rPr>
              <a:t>, in programming).  Operator precedence in JavaScript is the same as is taught in math classes in school — Multiply and divide are always done first, then add and subtract (the calculation is always evaluated from left to right).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want to override operator precedence, you can put parentheses round the parts that you want to be explicitly dealt with first. So to get a result of 6, we could do this:</a:t>
            </a:r>
          </a:p>
          <a:p>
            <a:r>
              <a:rPr lang="en-US" sz="1200" kern="1200" dirty="0">
                <a:solidFill>
                  <a:schemeClr val="tx1"/>
                </a:solidFill>
                <a:effectLst/>
                <a:latin typeface="+mn-lt"/>
                <a:ea typeface="+mn-ea"/>
                <a:cs typeface="+mn-cs"/>
              </a:rPr>
              <a:t>(</a:t>
            </a:r>
            <a:r>
              <a:rPr lang="en-US" dirty="0"/>
              <a:t>num2 </a:t>
            </a:r>
            <a:r>
              <a:rPr lang="en-US" sz="1200" kern="1200" dirty="0">
                <a:solidFill>
                  <a:schemeClr val="tx1"/>
                </a:solidFill>
                <a:effectLst/>
                <a:latin typeface="+mn-lt"/>
                <a:ea typeface="+mn-ea"/>
                <a:cs typeface="+mn-cs"/>
              </a:rPr>
              <a:t>+</a:t>
            </a:r>
            <a:r>
              <a:rPr lang="en-US" dirty="0"/>
              <a:t> num1</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(8</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Try it and see.</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199780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2450759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Assignment operators</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3985317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Assignment operators are operators that assign a value to a variable. We have already used the most basic one, =, loads of times — it simply assigns the variable on the left the value stated on the right:</a:t>
            </a:r>
          </a:p>
          <a:p>
            <a:br>
              <a:rPr lang="en-US" dirty="0"/>
            </a:br>
            <a:r>
              <a:rPr lang="en-US" sz="1200" b="0" i="0" kern="1200" dirty="0">
                <a:solidFill>
                  <a:schemeClr val="tx1"/>
                </a:solidFill>
                <a:effectLst/>
                <a:latin typeface="+mn-lt"/>
                <a:ea typeface="+mn-ea"/>
                <a:cs typeface="+mn-cs"/>
              </a:rPr>
              <a:t>Try typing some of the above examples into your console, to get an idea of how they work. In each case, see if you can guess what the value is before you type in the second line.</a:t>
            </a:r>
          </a:p>
          <a:p>
            <a:r>
              <a:rPr lang="en-US" sz="1200" b="0" i="0" kern="1200" dirty="0">
                <a:solidFill>
                  <a:schemeClr val="tx1"/>
                </a:solidFill>
                <a:effectLst/>
                <a:latin typeface="+mn-lt"/>
                <a:ea typeface="+mn-ea"/>
                <a:cs typeface="+mn-cs"/>
              </a:rPr>
              <a:t>Note that you can quite happily use other variables on the right hand side of each expression, for example:</a:t>
            </a:r>
          </a:p>
          <a:p>
            <a:r>
              <a:rPr lang="en-US" sz="1200" kern="1200" dirty="0">
                <a:solidFill>
                  <a:schemeClr val="tx1"/>
                </a:solidFill>
                <a:effectLst/>
                <a:latin typeface="+mn-lt"/>
                <a:ea typeface="+mn-ea"/>
                <a:cs typeface="+mn-cs"/>
              </a:rPr>
              <a:t>let</a:t>
            </a:r>
            <a:r>
              <a:rPr lang="en-US" dirty="0"/>
              <a:t> x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3;</a:t>
            </a:r>
            <a:r>
              <a:rPr lang="en-US" dirty="0"/>
              <a:t> </a:t>
            </a:r>
            <a:r>
              <a:rPr lang="en-US" sz="1200" kern="1200" dirty="0">
                <a:solidFill>
                  <a:schemeClr val="tx1"/>
                </a:solidFill>
                <a:effectLst/>
                <a:latin typeface="+mn-lt"/>
                <a:ea typeface="+mn-ea"/>
                <a:cs typeface="+mn-cs"/>
              </a:rPr>
              <a:t>// x contains the value 3</a:t>
            </a:r>
            <a:r>
              <a:rPr lang="en-US" dirty="0"/>
              <a:t> </a:t>
            </a:r>
            <a:r>
              <a:rPr lang="en-US" sz="1200" kern="1200" dirty="0">
                <a:solidFill>
                  <a:schemeClr val="tx1"/>
                </a:solidFill>
                <a:effectLst/>
                <a:latin typeface="+mn-lt"/>
                <a:ea typeface="+mn-ea"/>
                <a:cs typeface="+mn-cs"/>
              </a:rPr>
              <a:t>let</a:t>
            </a:r>
            <a:r>
              <a:rPr lang="en-US" dirty="0"/>
              <a:t> y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4;</a:t>
            </a:r>
            <a:r>
              <a:rPr lang="en-US" dirty="0"/>
              <a:t> </a:t>
            </a:r>
            <a:r>
              <a:rPr lang="en-US" sz="1200" kern="1200" dirty="0">
                <a:solidFill>
                  <a:schemeClr val="tx1"/>
                </a:solidFill>
                <a:effectLst/>
                <a:latin typeface="+mn-lt"/>
                <a:ea typeface="+mn-ea"/>
                <a:cs typeface="+mn-cs"/>
              </a:rPr>
              <a:t>// y contains the value 4</a:t>
            </a:r>
            <a:r>
              <a:rPr lang="en-US" dirty="0"/>
              <a:t> x </a:t>
            </a:r>
            <a:r>
              <a:rPr lang="en-US" sz="1200" kern="1200" dirty="0">
                <a:solidFill>
                  <a:schemeClr val="tx1"/>
                </a:solidFill>
                <a:effectLst/>
                <a:latin typeface="+mn-lt"/>
                <a:ea typeface="+mn-ea"/>
                <a:cs typeface="+mn-cs"/>
              </a:rPr>
              <a:t>*=</a:t>
            </a:r>
            <a:r>
              <a:rPr lang="en-US" dirty="0"/>
              <a:t> y</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 x now contains the value 12</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1054968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a:t>
            </a:r>
            <a:r>
              <a:rPr lang="en-US" dirty="0"/>
              <a:t> x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3;</a:t>
            </a:r>
            <a:r>
              <a:rPr lang="en-US" dirty="0"/>
              <a:t> </a:t>
            </a:r>
            <a:r>
              <a:rPr lang="en-US" sz="1200" kern="1200" dirty="0">
                <a:solidFill>
                  <a:schemeClr val="tx1"/>
                </a:solidFill>
                <a:effectLst/>
                <a:latin typeface="+mn-lt"/>
                <a:ea typeface="+mn-ea"/>
                <a:cs typeface="+mn-cs"/>
              </a:rPr>
              <a:t>// x contains the value 3</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a:t>
            </a:r>
            <a:r>
              <a:rPr lang="en-US" dirty="0"/>
              <a:t> y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4;</a:t>
            </a:r>
            <a:r>
              <a:rPr lang="en-US" dirty="0"/>
              <a:t> </a:t>
            </a:r>
            <a:r>
              <a:rPr lang="en-US" sz="1200" kern="1200" dirty="0">
                <a:solidFill>
                  <a:schemeClr val="tx1"/>
                </a:solidFill>
                <a:effectLst/>
                <a:latin typeface="+mn-lt"/>
                <a:ea typeface="+mn-ea"/>
                <a:cs typeface="+mn-cs"/>
              </a:rPr>
              <a:t>// y contains the value 4</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x </a:t>
            </a:r>
            <a:r>
              <a:rPr lang="en-US" sz="1200" kern="1200" dirty="0">
                <a:solidFill>
                  <a:schemeClr val="tx1"/>
                </a:solidFill>
                <a:effectLst/>
                <a:latin typeface="+mn-lt"/>
                <a:ea typeface="+mn-ea"/>
                <a:cs typeface="+mn-cs"/>
              </a:rPr>
              <a:t>*=</a:t>
            </a:r>
            <a:r>
              <a:rPr lang="en-US" dirty="0"/>
              <a:t> y</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 x now contains the value 12</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2573422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200" b="0" cap="none" dirty="0">
                <a:solidFill>
                  <a:schemeClr val="tx1">
                    <a:lumMod val="95000"/>
                    <a:lumOff val="5000"/>
                  </a:schemeClr>
                </a:solidFill>
                <a:latin typeface="Arial" charset="0"/>
                <a:ea typeface="+mn-ea"/>
                <a:cs typeface="Arial" charset="0"/>
              </a:rPr>
              <a:t>Increment/Decrement operators</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399957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These operators are most commonly used in </a:t>
            </a:r>
            <a:r>
              <a:rPr lang="en-US" sz="1200" b="0" i="0" u="none" strike="noStrike" kern="1200" dirty="0">
                <a:solidFill>
                  <a:schemeClr val="tx1"/>
                </a:solidFill>
                <a:effectLst/>
                <a:latin typeface="+mn-lt"/>
                <a:ea typeface="+mn-ea"/>
                <a:cs typeface="+mn-cs"/>
                <a:hlinkClick r:id="rId3"/>
              </a:rPr>
              <a:t>loops</a:t>
            </a:r>
            <a:r>
              <a:rPr lang="en-US" sz="1200" b="0" i="0" kern="1200" dirty="0">
                <a:solidFill>
                  <a:schemeClr val="tx1"/>
                </a:solidFill>
                <a:effectLst/>
                <a:latin typeface="+mn-lt"/>
                <a:ea typeface="+mn-ea"/>
                <a:cs typeface="+mn-cs"/>
              </a:rPr>
              <a:t>, which you'll learn about later on in the course. For example, say you wanted to loop through a list of prices, and add sales tax to each one. You'd use a loop to go through each value in turn and do the necessary calculation for adding the sales tax in each case. The incrementor is used to move to the next value when needed. We've actually provided a simple example showing how this is done — </a:t>
            </a:r>
            <a:r>
              <a:rPr lang="en-US" sz="1200" b="0" i="0" u="none" strike="noStrike" kern="1200" dirty="0">
                <a:solidFill>
                  <a:schemeClr val="tx1"/>
                </a:solidFill>
                <a:effectLst/>
                <a:latin typeface="+mn-lt"/>
                <a:ea typeface="+mn-ea"/>
                <a:cs typeface="+mn-cs"/>
                <a:hlinkClick r:id="rId4"/>
              </a:rPr>
              <a:t>check it out live</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look at the source code</a:t>
            </a:r>
            <a:r>
              <a:rPr lang="en-US" sz="1200" b="0" i="0" kern="1200" dirty="0">
                <a:solidFill>
                  <a:schemeClr val="tx1"/>
                </a:solidFill>
                <a:effectLst/>
                <a:latin typeface="+mn-lt"/>
                <a:ea typeface="+mn-ea"/>
                <a:cs typeface="+mn-cs"/>
              </a:rPr>
              <a:t> to see if you can spot the incrementors! We'll look at loops in detail later on in the course.</a:t>
            </a:r>
          </a:p>
          <a:p>
            <a:br>
              <a:rPr lang="en-US" dirty="0"/>
            </a:br>
            <a:r>
              <a:rPr lang="en-US" sz="1200" b="0" i="0" kern="1200" dirty="0">
                <a:solidFill>
                  <a:schemeClr val="tx1"/>
                </a:solidFill>
                <a:effectLst/>
                <a:latin typeface="+mn-lt"/>
                <a:ea typeface="+mn-ea"/>
                <a:cs typeface="+mn-cs"/>
              </a:rPr>
              <a:t>Let's try playing with these in your console. For a start, note that you can't apply these directly to a number, which might seem strange, but we are assigning a variable a new updated value, not operating on the value itself. The following will return an error:</a:t>
            </a:r>
          </a:p>
          <a:p>
            <a:br>
              <a:rPr lang="en-US" dirty="0"/>
            </a:br>
            <a:r>
              <a:rPr lang="en-US" sz="1200" kern="1200" dirty="0">
                <a:solidFill>
                  <a:schemeClr val="tx1"/>
                </a:solidFill>
                <a:effectLst/>
                <a:latin typeface="+mn-lt"/>
                <a:ea typeface="+mn-ea"/>
                <a:cs typeface="+mn-cs"/>
              </a:rPr>
              <a:t>3++; // Error</a:t>
            </a:r>
          </a:p>
          <a:p>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you can only increment an existing variable. Try this:</a:t>
            </a:r>
          </a:p>
          <a:p>
            <a:r>
              <a:rPr lang="en-US" sz="1200" kern="1200" dirty="0">
                <a:solidFill>
                  <a:schemeClr val="tx1"/>
                </a:solidFill>
                <a:effectLst/>
                <a:latin typeface="+mn-lt"/>
                <a:ea typeface="+mn-ea"/>
                <a:cs typeface="+mn-cs"/>
              </a:rPr>
              <a:t>let</a:t>
            </a:r>
            <a:r>
              <a:rPr lang="en-US" dirty="0"/>
              <a:t> num1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4;</a:t>
            </a:r>
            <a:r>
              <a:rPr lang="en-US" dirty="0"/>
              <a:t> num1</a:t>
            </a:r>
            <a:r>
              <a:rPr lang="en-US" sz="120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Okay, strangeness number 2! When you do this, you'll see a value of 4 returned — this is because the browser returns the current value,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increments the variable. You can see that it's been incremented if you return the variable value again:</a:t>
            </a:r>
          </a:p>
          <a:p>
            <a:r>
              <a:rPr lang="en-US" dirty="0"/>
              <a:t>num1</a:t>
            </a:r>
            <a:r>
              <a:rPr lang="en-US" sz="120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The same is true of -- : try the following</a:t>
            </a:r>
          </a:p>
          <a:p>
            <a:r>
              <a:rPr lang="en-US" sz="1200" kern="1200" dirty="0">
                <a:solidFill>
                  <a:schemeClr val="tx1"/>
                </a:solidFill>
                <a:effectLst/>
                <a:latin typeface="+mn-lt"/>
                <a:ea typeface="+mn-ea"/>
                <a:cs typeface="+mn-cs"/>
              </a:rPr>
              <a:t>let</a:t>
            </a:r>
            <a:r>
              <a:rPr lang="en-US" dirty="0"/>
              <a:t> num2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6;</a:t>
            </a:r>
            <a:r>
              <a:rPr lang="en-US" dirty="0"/>
              <a:t> num2</a:t>
            </a:r>
            <a:r>
              <a:rPr lang="en-US" sz="1200" kern="1200" dirty="0">
                <a:solidFill>
                  <a:schemeClr val="tx1"/>
                </a:solidFill>
                <a:effectLst/>
                <a:latin typeface="+mn-lt"/>
                <a:ea typeface="+mn-ea"/>
                <a:cs typeface="+mn-cs"/>
              </a:rPr>
              <a:t>--;</a:t>
            </a:r>
            <a:r>
              <a:rPr lang="en-US" dirty="0"/>
              <a:t> num2</a:t>
            </a:r>
            <a:r>
              <a:rPr lang="en-US" sz="120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can make the browser do it the other way round — increment/decrement the variable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return the value — by putting the operator at the start of the variable instead of the end. Try the above examples again, but this time use ++num1 and --num2.</a:t>
            </a:r>
          </a:p>
          <a:p>
            <a:br>
              <a:rPr lang="en-US" dirty="0"/>
            </a:b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3646913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TBD: add image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count++ vs ++count;</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1127000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TBD: add image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count++ vs ++count;</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332722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3185320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23</a:t>
            </a:fld>
            <a:endParaRPr lang="en-US"/>
          </a:p>
        </p:txBody>
      </p:sp>
    </p:spTree>
    <p:extLst>
      <p:ext uri="{BB962C8B-B14F-4D97-AF65-F5344CB8AC3E}">
        <p14:creationId xmlns:p14="http://schemas.microsoft.com/office/powerpoint/2010/main" val="3792792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200" b="0" cap="none" dirty="0">
                <a:solidFill>
                  <a:schemeClr val="tx1">
                    <a:lumMod val="95000"/>
                    <a:lumOff val="5000"/>
                  </a:schemeClr>
                </a:solidFill>
                <a:latin typeface="Arial" charset="0"/>
                <a:ea typeface="+mn-ea"/>
                <a:cs typeface="Arial" charset="0"/>
              </a:rPr>
              <a:t>Increment/Decrement operators</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24</a:t>
            </a:fld>
            <a:endParaRPr lang="en-US"/>
          </a:p>
        </p:txBody>
      </p:sp>
    </p:spTree>
    <p:extLst>
      <p:ext uri="{BB962C8B-B14F-4D97-AF65-F5344CB8AC3E}">
        <p14:creationId xmlns:p14="http://schemas.microsoft.com/office/powerpoint/2010/main" val="427565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we will want to run true/false tests, then act accordingly depending on the result of that test — to do this we use </a:t>
            </a:r>
            <a:r>
              <a:rPr lang="en-US" sz="1200" b="1" i="0" kern="1200" dirty="0">
                <a:solidFill>
                  <a:schemeClr val="tx1"/>
                </a:solidFill>
                <a:effectLst/>
                <a:latin typeface="+mn-lt"/>
                <a:ea typeface="+mn-ea"/>
                <a:cs typeface="+mn-cs"/>
              </a:rPr>
              <a:t>comparison operators</a:t>
            </a:r>
            <a:r>
              <a:rPr lang="en-US" sz="1200" b="0" i="0" kern="1200" dirty="0">
                <a:solidFill>
                  <a:schemeClr val="tx1"/>
                </a:solidFill>
                <a:effectLst/>
                <a:latin typeface="+mn-lt"/>
                <a:ea typeface="+mn-ea"/>
                <a:cs typeface="+mn-cs"/>
              </a:rPr>
              <a:t>.</a:t>
            </a:r>
          </a:p>
          <a:p>
            <a:endParaRPr lang="en-US" dirty="0"/>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may see some people using == and != in their tests for equality and non-equality. These are valid operators in JavaScript, but they differ from ===/!==. The former versions test whether the values are the same but not whether the values' datatypes are the same. The latter, strict versions test the equality of both the values and their datatypes. The strict versions tend to result in fewer errors, so we recommend you use them.</a:t>
            </a:r>
          </a:p>
          <a:p>
            <a:br>
              <a:rPr lang="en-US" dirty="0"/>
            </a:br>
            <a:r>
              <a:rPr lang="en-US" sz="1200" b="0" i="0" kern="1200" dirty="0">
                <a:solidFill>
                  <a:schemeClr val="tx1"/>
                </a:solidFill>
                <a:effectLst/>
                <a:latin typeface="+mn-lt"/>
                <a:ea typeface="+mn-ea"/>
                <a:cs typeface="+mn-cs"/>
              </a:rPr>
              <a:t>If you try entering some of these values in a console, you'll see that they all return true/false values — those </a:t>
            </a:r>
            <a:r>
              <a:rPr lang="en-US" sz="1200" b="0" i="0" kern="1200" dirty="0" err="1">
                <a:solidFill>
                  <a:schemeClr val="tx1"/>
                </a:solidFill>
                <a:effectLst/>
                <a:latin typeface="+mn-lt"/>
                <a:ea typeface="+mn-ea"/>
                <a:cs typeface="+mn-cs"/>
              </a:rPr>
              <a:t>booleans</a:t>
            </a:r>
            <a:r>
              <a:rPr lang="en-US" sz="1200" b="0" i="0" kern="1200" dirty="0">
                <a:solidFill>
                  <a:schemeClr val="tx1"/>
                </a:solidFill>
                <a:effectLst/>
                <a:latin typeface="+mn-lt"/>
                <a:ea typeface="+mn-ea"/>
                <a:cs typeface="+mn-cs"/>
              </a:rPr>
              <a:t> we mentioned in the last article. These are very useful, as they allow us to make decisions in our code, and they are used every time we want to make a choice of some kind. For example, </a:t>
            </a:r>
            <a:r>
              <a:rPr lang="en-US" sz="1200" b="0" i="0" kern="1200" dirty="0" err="1">
                <a:solidFill>
                  <a:schemeClr val="tx1"/>
                </a:solidFill>
                <a:effectLst/>
                <a:latin typeface="+mn-lt"/>
                <a:ea typeface="+mn-ea"/>
                <a:cs typeface="+mn-cs"/>
              </a:rPr>
              <a:t>booleans</a:t>
            </a:r>
            <a:r>
              <a:rPr lang="en-US" sz="1200" b="0" i="0" kern="1200" dirty="0">
                <a:solidFill>
                  <a:schemeClr val="tx1"/>
                </a:solidFill>
                <a:effectLst/>
                <a:latin typeface="+mn-lt"/>
                <a:ea typeface="+mn-ea"/>
                <a:cs typeface="+mn-cs"/>
              </a:rPr>
              <a:t> can be used to:</a:t>
            </a:r>
          </a:p>
          <a:p>
            <a:r>
              <a:rPr lang="en-US" sz="1200" b="0" i="0" kern="1200" dirty="0">
                <a:solidFill>
                  <a:schemeClr val="tx1"/>
                </a:solidFill>
                <a:effectLst/>
                <a:latin typeface="+mn-lt"/>
                <a:ea typeface="+mn-ea"/>
                <a:cs typeface="+mn-cs"/>
              </a:rPr>
              <a:t>Display the correct text label on a button depending on whether a feature is turned on or off</a:t>
            </a:r>
          </a:p>
          <a:p>
            <a:r>
              <a:rPr lang="en-US" sz="1200" b="0" i="0" kern="1200" dirty="0">
                <a:solidFill>
                  <a:schemeClr val="tx1"/>
                </a:solidFill>
                <a:effectLst/>
                <a:latin typeface="+mn-lt"/>
                <a:ea typeface="+mn-ea"/>
                <a:cs typeface="+mn-cs"/>
              </a:rPr>
              <a:t>Display a game over message if a game is over or a victory message if the game has been won</a:t>
            </a:r>
          </a:p>
          <a:p>
            <a:r>
              <a:rPr lang="en-US" sz="1200" b="0" i="0" kern="1200" dirty="0">
                <a:solidFill>
                  <a:schemeClr val="tx1"/>
                </a:solidFill>
                <a:effectLst/>
                <a:latin typeface="+mn-lt"/>
                <a:ea typeface="+mn-ea"/>
                <a:cs typeface="+mn-cs"/>
              </a:rPr>
              <a:t>Display the correct seasonal greeting depending what holiday season it is</a:t>
            </a:r>
          </a:p>
          <a:p>
            <a:r>
              <a:rPr lang="en-US" sz="1200" b="0" i="0" kern="1200" dirty="0">
                <a:solidFill>
                  <a:schemeClr val="tx1"/>
                </a:solidFill>
                <a:effectLst/>
                <a:latin typeface="+mn-lt"/>
                <a:ea typeface="+mn-ea"/>
                <a:cs typeface="+mn-cs"/>
              </a:rPr>
              <a:t>Zoom a map in or out depending on what zoom level is selected</a:t>
            </a:r>
          </a:p>
          <a:p>
            <a:br>
              <a:rPr lang="en-US" dirty="0"/>
            </a:b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2191959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You may see some people using == and != in their tests for equality and non-equality. These are valid operators in JavaScript, but they differ from ===/!==. The former versions test whether the values are the same but not whether the values' datatypes are the same. The latter, strict versions test the equality of both the values and their datatypes. The strict versions tend to result in fewer errors, so we recommend you use them.</a:t>
            </a:r>
          </a:p>
          <a:p>
            <a:br>
              <a:rPr lang="en-US" dirty="0"/>
            </a:b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26</a:t>
            </a:fld>
            <a:endParaRPr lang="en-US"/>
          </a:p>
        </p:txBody>
      </p:sp>
    </p:spTree>
    <p:extLst>
      <p:ext uri="{BB962C8B-B14F-4D97-AF65-F5344CB8AC3E}">
        <p14:creationId xmlns:p14="http://schemas.microsoft.com/office/powerpoint/2010/main" val="3733242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27</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programming, even the humble decimal number system that we all know so well is more complicated than you might think. We use different terms to describe different types of decimal numbers, for example:</a:t>
            </a:r>
          </a:p>
          <a:p>
            <a:r>
              <a:rPr lang="en-US" sz="1200" b="1" i="0" kern="1200" dirty="0">
                <a:solidFill>
                  <a:schemeClr val="tx1"/>
                </a:solidFill>
                <a:effectLst/>
                <a:latin typeface="+mn-lt"/>
                <a:ea typeface="+mn-ea"/>
                <a:cs typeface="+mn-cs"/>
              </a:rPr>
              <a:t>Integers</a:t>
            </a:r>
            <a:r>
              <a:rPr lang="en-US" sz="1200" b="0" i="0" kern="1200" dirty="0">
                <a:solidFill>
                  <a:schemeClr val="tx1"/>
                </a:solidFill>
                <a:effectLst/>
                <a:latin typeface="+mn-lt"/>
                <a:ea typeface="+mn-ea"/>
                <a:cs typeface="+mn-cs"/>
              </a:rPr>
              <a:t> are whole numbers, e.g. 10, 400, or -5.</a:t>
            </a:r>
          </a:p>
          <a:p>
            <a:r>
              <a:rPr lang="en-US" sz="1200" b="1" i="0" kern="1200" dirty="0">
                <a:solidFill>
                  <a:schemeClr val="tx1"/>
                </a:solidFill>
                <a:effectLst/>
                <a:latin typeface="+mn-lt"/>
                <a:ea typeface="+mn-ea"/>
                <a:cs typeface="+mn-cs"/>
              </a:rPr>
              <a:t>Floating point numbers</a:t>
            </a:r>
            <a:r>
              <a:rPr lang="en-US" sz="1200" b="0" i="0" kern="1200" dirty="0">
                <a:solidFill>
                  <a:schemeClr val="tx1"/>
                </a:solidFill>
                <a:effectLst/>
                <a:latin typeface="+mn-lt"/>
                <a:ea typeface="+mn-ea"/>
                <a:cs typeface="+mn-cs"/>
              </a:rPr>
              <a:t> (floats) have decimal points and decimal places, for example 12.5, and 56.7786543.</a:t>
            </a:r>
          </a:p>
          <a:p>
            <a:r>
              <a:rPr lang="en-US" sz="1200" b="1" i="0" kern="1200" dirty="0">
                <a:solidFill>
                  <a:schemeClr val="tx1"/>
                </a:solidFill>
                <a:effectLst/>
                <a:latin typeface="+mn-lt"/>
                <a:ea typeface="+mn-ea"/>
                <a:cs typeface="+mn-cs"/>
              </a:rPr>
              <a:t>Doubles</a:t>
            </a:r>
            <a:r>
              <a:rPr lang="en-US" sz="1200" b="0" i="0" kern="1200" dirty="0">
                <a:solidFill>
                  <a:schemeClr val="tx1"/>
                </a:solidFill>
                <a:effectLst/>
                <a:latin typeface="+mn-lt"/>
                <a:ea typeface="+mn-ea"/>
                <a:cs typeface="+mn-cs"/>
              </a:rPr>
              <a:t> are a specific type of floating point number that have greater precision than standard floating point numbers (meaning that they are accurate to a greater number of decimal places).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even have different types of number systems! Decimal is base 10 (meaning it uses 0–9 in each column), but we also have things like:</a:t>
            </a:r>
          </a:p>
          <a:p>
            <a:r>
              <a:rPr lang="en-US" sz="1200" b="1" i="0" kern="1200" dirty="0">
                <a:solidFill>
                  <a:schemeClr val="tx1"/>
                </a:solidFill>
                <a:effectLst/>
                <a:latin typeface="+mn-lt"/>
                <a:ea typeface="+mn-ea"/>
                <a:cs typeface="+mn-cs"/>
              </a:rPr>
              <a:t>Binary</a:t>
            </a:r>
            <a:r>
              <a:rPr lang="en-US" sz="1200" b="0" i="0" kern="1200" dirty="0">
                <a:solidFill>
                  <a:schemeClr val="tx1"/>
                </a:solidFill>
                <a:effectLst/>
                <a:latin typeface="+mn-lt"/>
                <a:ea typeface="+mn-ea"/>
                <a:cs typeface="+mn-cs"/>
              </a:rPr>
              <a:t> — The lowest level language of computers; 0s and 1s.</a:t>
            </a:r>
          </a:p>
          <a:p>
            <a:r>
              <a:rPr lang="en-US" sz="1200" b="1" i="0" kern="1200" dirty="0">
                <a:solidFill>
                  <a:schemeClr val="tx1"/>
                </a:solidFill>
                <a:effectLst/>
                <a:latin typeface="+mn-lt"/>
                <a:ea typeface="+mn-ea"/>
                <a:cs typeface="+mn-cs"/>
              </a:rPr>
              <a:t>Octal</a:t>
            </a:r>
            <a:r>
              <a:rPr lang="en-US" sz="1200" b="0" i="0" kern="1200" dirty="0">
                <a:solidFill>
                  <a:schemeClr val="tx1"/>
                </a:solidFill>
                <a:effectLst/>
                <a:latin typeface="+mn-lt"/>
                <a:ea typeface="+mn-ea"/>
                <a:cs typeface="+mn-cs"/>
              </a:rPr>
              <a:t> — Base 8, uses 0–7 in each column.</a:t>
            </a:r>
          </a:p>
          <a:p>
            <a:r>
              <a:rPr lang="en-US" sz="1200" b="1" i="0" kern="1200" dirty="0">
                <a:solidFill>
                  <a:schemeClr val="tx1"/>
                </a:solidFill>
                <a:effectLst/>
                <a:latin typeface="+mn-lt"/>
                <a:ea typeface="+mn-ea"/>
                <a:cs typeface="+mn-cs"/>
              </a:rPr>
              <a:t>Hexadecimal</a:t>
            </a:r>
            <a:r>
              <a:rPr lang="en-US" sz="1200" b="0" i="0" kern="1200" dirty="0">
                <a:solidFill>
                  <a:schemeClr val="tx1"/>
                </a:solidFill>
                <a:effectLst/>
                <a:latin typeface="+mn-lt"/>
                <a:ea typeface="+mn-ea"/>
                <a:cs typeface="+mn-cs"/>
              </a:rPr>
              <a:t> — Base 16, uses 0–9 and then a–f in each column. You may have encountered these numbers before when setting </a:t>
            </a:r>
            <a:r>
              <a:rPr lang="en-US" sz="1200" b="0" i="0" u="none" strike="noStrike" kern="1200" dirty="0">
                <a:solidFill>
                  <a:schemeClr val="tx1"/>
                </a:solidFill>
                <a:effectLst/>
                <a:latin typeface="+mn-lt"/>
                <a:ea typeface="+mn-ea"/>
                <a:cs typeface="+mn-cs"/>
                <a:hlinkClick r:id="rId3"/>
              </a:rPr>
              <a:t>colors in CSS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Before you start to get worried about your brain melting, stop right there!</a:t>
            </a:r>
            <a:r>
              <a:rPr lang="en-US" sz="1200" b="0" i="0" kern="1200" dirty="0">
                <a:solidFill>
                  <a:schemeClr val="tx1"/>
                </a:solidFill>
                <a:effectLst/>
                <a:latin typeface="+mn-lt"/>
                <a:ea typeface="+mn-ea"/>
                <a:cs typeface="+mn-cs"/>
              </a:rPr>
              <a:t> For a start, we are just going to stick to decimal numbers throughout this course; you'll rarely come across a need to start thinking about other types, if ever.</a:t>
            </a:r>
          </a:p>
          <a:p>
            <a:r>
              <a:rPr lang="en-US" sz="1200" b="0" i="0" kern="1200" dirty="0">
                <a:solidFill>
                  <a:schemeClr val="tx1"/>
                </a:solidFill>
                <a:effectLst/>
                <a:latin typeface="+mn-lt"/>
                <a:ea typeface="+mn-ea"/>
                <a:cs typeface="+mn-cs"/>
              </a:rPr>
              <a:t>The second bit of good news is that unlike some other programming languages, JavaScript only has one data type for numbers, both integers and decimals — you guessed it, </a:t>
            </a:r>
            <a:r>
              <a:rPr lang="en-US" sz="1200" b="0" i="0" u="none" strike="noStrike" kern="1200" dirty="0">
                <a:solidFill>
                  <a:schemeClr val="tx1"/>
                </a:solidFill>
                <a:effectLst/>
                <a:latin typeface="+mn-lt"/>
                <a:ea typeface="+mn-ea"/>
                <a:cs typeface="+mn-cs"/>
                <a:hlinkClick r:id="rId4"/>
              </a:rPr>
              <a:t>Number</a:t>
            </a:r>
            <a:r>
              <a:rPr lang="en-US" sz="1200" b="0" i="0" kern="1200" dirty="0">
                <a:solidFill>
                  <a:schemeClr val="tx1"/>
                </a:solidFill>
                <a:effectLst/>
                <a:latin typeface="+mn-lt"/>
                <a:ea typeface="+mn-ea"/>
                <a:cs typeface="+mn-cs"/>
              </a:rPr>
              <a:t>. This means that whatever type of numbers you are dealing with in JavaScript, you handle them in exactly the same way.</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Actually, JavaScript has a second number type, </a:t>
            </a:r>
            <a:r>
              <a:rPr lang="en-US" sz="1200" b="0" i="0" u="none" strike="noStrike" kern="1200" dirty="0">
                <a:solidFill>
                  <a:schemeClr val="tx1"/>
                </a:solidFill>
                <a:effectLst/>
                <a:latin typeface="+mn-lt"/>
                <a:ea typeface="+mn-ea"/>
                <a:cs typeface="+mn-cs"/>
                <a:hlinkClick r:id="rId5"/>
              </a:rPr>
              <a:t>BigInt</a:t>
            </a:r>
            <a:r>
              <a:rPr lang="en-US" sz="1200" b="0" i="0" kern="1200" dirty="0">
                <a:solidFill>
                  <a:schemeClr val="tx1"/>
                </a:solidFill>
                <a:effectLst/>
                <a:latin typeface="+mn-lt"/>
                <a:ea typeface="+mn-ea"/>
                <a:cs typeface="+mn-cs"/>
              </a:rPr>
              <a:t>, used for very, very large integers. But for the purposes of this course, we'll just worry about Number values.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293174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even have different types of number systems! Decimal is base 10 (meaning it uses 0–9 in each column), but we also have things like:</a:t>
            </a:r>
          </a:p>
          <a:p>
            <a:r>
              <a:rPr lang="en-US" sz="1200" b="1" i="0" kern="1200" dirty="0">
                <a:solidFill>
                  <a:schemeClr val="tx1"/>
                </a:solidFill>
                <a:effectLst/>
                <a:latin typeface="+mn-lt"/>
                <a:ea typeface="+mn-ea"/>
                <a:cs typeface="+mn-cs"/>
              </a:rPr>
              <a:t>Binary</a:t>
            </a:r>
            <a:r>
              <a:rPr lang="en-US" sz="1200" b="0" i="0" kern="1200" dirty="0">
                <a:solidFill>
                  <a:schemeClr val="tx1"/>
                </a:solidFill>
                <a:effectLst/>
                <a:latin typeface="+mn-lt"/>
                <a:ea typeface="+mn-ea"/>
                <a:cs typeface="+mn-cs"/>
              </a:rPr>
              <a:t> — The lowest level language of computers; 0s and 1s.</a:t>
            </a:r>
          </a:p>
          <a:p>
            <a:r>
              <a:rPr lang="en-US" sz="1200" b="1" i="0" kern="1200" dirty="0">
                <a:solidFill>
                  <a:schemeClr val="tx1"/>
                </a:solidFill>
                <a:effectLst/>
                <a:latin typeface="+mn-lt"/>
                <a:ea typeface="+mn-ea"/>
                <a:cs typeface="+mn-cs"/>
              </a:rPr>
              <a:t>Octal</a:t>
            </a:r>
            <a:r>
              <a:rPr lang="en-US" sz="1200" b="0" i="0" kern="1200" dirty="0">
                <a:solidFill>
                  <a:schemeClr val="tx1"/>
                </a:solidFill>
                <a:effectLst/>
                <a:latin typeface="+mn-lt"/>
                <a:ea typeface="+mn-ea"/>
                <a:cs typeface="+mn-cs"/>
              </a:rPr>
              <a:t> — Base 8, uses 0–7 in each column.</a:t>
            </a:r>
          </a:p>
          <a:p>
            <a:r>
              <a:rPr lang="en-US" sz="1200" b="1" i="0" kern="1200" dirty="0">
                <a:solidFill>
                  <a:schemeClr val="tx1"/>
                </a:solidFill>
                <a:effectLst/>
                <a:latin typeface="+mn-lt"/>
                <a:ea typeface="+mn-ea"/>
                <a:cs typeface="+mn-cs"/>
              </a:rPr>
              <a:t>Hexadecimal</a:t>
            </a:r>
            <a:r>
              <a:rPr lang="en-US" sz="1200" b="0" i="0" kern="1200" dirty="0">
                <a:solidFill>
                  <a:schemeClr val="tx1"/>
                </a:solidFill>
                <a:effectLst/>
                <a:latin typeface="+mn-lt"/>
                <a:ea typeface="+mn-ea"/>
                <a:cs typeface="+mn-cs"/>
              </a:rPr>
              <a:t> — Base 16, uses 0–9 and then a–f in each column. You may have encountered these numbers before when setting </a:t>
            </a:r>
            <a:r>
              <a:rPr lang="en-US" sz="1200" b="0" i="0" u="none" strike="noStrike" kern="1200" dirty="0">
                <a:solidFill>
                  <a:schemeClr val="tx1"/>
                </a:solidFill>
                <a:effectLst/>
                <a:latin typeface="+mn-lt"/>
                <a:ea typeface="+mn-ea"/>
                <a:cs typeface="+mn-cs"/>
                <a:hlinkClick r:id="rId3"/>
              </a:rPr>
              <a:t>colors in CSS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Before you start to get worried about your brain melting, stop right there!</a:t>
            </a:r>
            <a:r>
              <a:rPr lang="en-US" sz="1200" b="0" i="0" kern="1200" dirty="0">
                <a:solidFill>
                  <a:schemeClr val="tx1"/>
                </a:solidFill>
                <a:effectLst/>
                <a:latin typeface="+mn-lt"/>
                <a:ea typeface="+mn-ea"/>
                <a:cs typeface="+mn-cs"/>
              </a:rPr>
              <a:t> For a start, we are just going to stick to decimal numbers throughout this course; you'll rarely come across a need to start thinking about other types, if ever.</a:t>
            </a:r>
          </a:p>
          <a:p>
            <a:r>
              <a:rPr lang="en-US" sz="1200" b="0" i="0" kern="1200" dirty="0">
                <a:solidFill>
                  <a:schemeClr val="tx1"/>
                </a:solidFill>
                <a:effectLst/>
                <a:latin typeface="+mn-lt"/>
                <a:ea typeface="+mn-ea"/>
                <a:cs typeface="+mn-cs"/>
              </a:rPr>
              <a:t>The second bit of good news is that unlike some other programming languages, JavaScript only has one data type for numbers, both integers and decimals — you guessed it, </a:t>
            </a:r>
            <a:r>
              <a:rPr lang="en-US" sz="1200" b="0" i="0" u="none" strike="noStrike" kern="1200" dirty="0">
                <a:solidFill>
                  <a:schemeClr val="tx1"/>
                </a:solidFill>
                <a:effectLst/>
                <a:latin typeface="+mn-lt"/>
                <a:ea typeface="+mn-ea"/>
                <a:cs typeface="+mn-cs"/>
                <a:hlinkClick r:id="rId4"/>
              </a:rPr>
              <a:t>Number</a:t>
            </a:r>
            <a:r>
              <a:rPr lang="en-US" sz="1200" b="0" i="0" kern="1200" dirty="0">
                <a:solidFill>
                  <a:schemeClr val="tx1"/>
                </a:solidFill>
                <a:effectLst/>
                <a:latin typeface="+mn-lt"/>
                <a:ea typeface="+mn-ea"/>
                <a:cs typeface="+mn-cs"/>
              </a:rPr>
              <a:t>. This means that whatever type of numbers you are dealing with in JavaScript, you handle them in exactly the same way.</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Actually, JavaScript has a second number type, </a:t>
            </a:r>
            <a:r>
              <a:rPr lang="en-US" sz="1200" b="0" i="0" u="none" strike="noStrike" kern="1200" dirty="0">
                <a:solidFill>
                  <a:schemeClr val="tx1"/>
                </a:solidFill>
                <a:effectLst/>
                <a:latin typeface="+mn-lt"/>
                <a:ea typeface="+mn-ea"/>
                <a:cs typeface="+mn-cs"/>
                <a:hlinkClick r:id="rId5"/>
              </a:rPr>
              <a:t>BigInt</a:t>
            </a:r>
            <a:r>
              <a:rPr lang="en-US" sz="1200" b="0" i="0" kern="1200" dirty="0">
                <a:solidFill>
                  <a:schemeClr val="tx1"/>
                </a:solidFill>
                <a:effectLst/>
                <a:latin typeface="+mn-lt"/>
                <a:ea typeface="+mn-ea"/>
                <a:cs typeface="+mn-cs"/>
              </a:rPr>
              <a:t>, used for very, very large integers. But for the purposes of this course, we'll just worry about Number values.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1112178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quickly play with some numbers to reacquaint ourselves with the basic syntax we need. Enter the commands listed below into your </a:t>
            </a:r>
            <a:r>
              <a:rPr lang="en-US" sz="1200" b="0" i="0" u="none" strike="noStrike" kern="1200" dirty="0">
                <a:solidFill>
                  <a:schemeClr val="tx1"/>
                </a:solidFill>
                <a:effectLst/>
                <a:latin typeface="+mn-lt"/>
                <a:ea typeface="+mn-ea"/>
                <a:cs typeface="+mn-cs"/>
                <a:hlinkClick r:id="rId3"/>
              </a:rPr>
              <a:t>developer tools JavaScript console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of all, let's declare a couple of variables and initialize them with an integer and a float, respectively, then type the variable names back in to check that everything is in </a:t>
            </a:r>
            <a:r>
              <a:rPr lang="en-US" sz="1200" b="0" i="0" kern="1200" dirty="0" err="1">
                <a:solidFill>
                  <a:schemeClr val="tx1"/>
                </a:solidFill>
                <a:effectLst/>
                <a:latin typeface="+mn-lt"/>
                <a:ea typeface="+mn-ea"/>
                <a:cs typeface="+mn-cs"/>
              </a:rPr>
              <a:t>order:let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myInt</a:t>
            </a:r>
            <a:r>
              <a:rPr lang="en-US" sz="1200" b="0" i="0" kern="1200" dirty="0">
                <a:solidFill>
                  <a:schemeClr val="tx1"/>
                </a:solidFill>
                <a:effectLst/>
                <a:latin typeface="+mn-lt"/>
                <a:ea typeface="+mn-ea"/>
                <a:cs typeface="+mn-cs"/>
              </a:rPr>
              <a:t> = 5; let </a:t>
            </a:r>
            <a:r>
              <a:rPr lang="en-US" sz="1200" b="0" i="0" kern="1200" dirty="0" err="1">
                <a:solidFill>
                  <a:schemeClr val="tx1"/>
                </a:solidFill>
                <a:effectLst/>
                <a:latin typeface="+mn-lt"/>
                <a:ea typeface="+mn-ea"/>
                <a:cs typeface="+mn-cs"/>
              </a:rPr>
              <a:t>myFloat</a:t>
            </a:r>
            <a:r>
              <a:rPr lang="en-US" sz="1200" b="0" i="0" kern="1200" dirty="0">
                <a:solidFill>
                  <a:schemeClr val="tx1"/>
                </a:solidFill>
                <a:effectLst/>
                <a:latin typeface="+mn-lt"/>
                <a:ea typeface="+mn-ea"/>
                <a:cs typeface="+mn-cs"/>
              </a:rPr>
              <a:t> = 6.667; </a:t>
            </a:r>
            <a:r>
              <a:rPr lang="en-US" sz="1200" b="0" i="0" kern="1200" dirty="0" err="1">
                <a:solidFill>
                  <a:schemeClr val="tx1"/>
                </a:solidFill>
                <a:effectLst/>
                <a:latin typeface="+mn-lt"/>
                <a:ea typeface="+mn-ea"/>
                <a:cs typeface="+mn-cs"/>
              </a:rPr>
              <a:t>myInt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myFloat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Number values are typed in without quote marks — try declaring and initializing a couple more variables containing numbers before you move 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let's check that both our original variables are of the same datatype. There is an operator called </a:t>
            </a:r>
            <a:r>
              <a:rPr lang="en-US" sz="1200" b="0" i="0" u="none" strike="noStrike" kern="1200" dirty="0">
                <a:solidFill>
                  <a:schemeClr val="tx1"/>
                </a:solidFill>
                <a:effectLst/>
                <a:latin typeface="+mn-lt"/>
                <a:ea typeface="+mn-ea"/>
                <a:cs typeface="+mn-cs"/>
                <a:hlinkClick r:id="rId4"/>
              </a:rPr>
              <a:t>typeof</a:t>
            </a:r>
            <a:r>
              <a:rPr lang="en-US" sz="1200" b="0" i="0" kern="1200" dirty="0">
                <a:solidFill>
                  <a:schemeClr val="tx1"/>
                </a:solidFill>
                <a:effectLst/>
                <a:latin typeface="+mn-lt"/>
                <a:ea typeface="+mn-ea"/>
                <a:cs typeface="+mn-cs"/>
              </a:rPr>
              <a:t> in JavaScript that does this. Enter the below two lines as </a:t>
            </a:r>
            <a:r>
              <a:rPr lang="en-US" sz="1200" b="0" i="0" kern="1200" dirty="0" err="1">
                <a:solidFill>
                  <a:schemeClr val="tx1"/>
                </a:solidFill>
                <a:effectLst/>
                <a:latin typeface="+mn-lt"/>
                <a:ea typeface="+mn-ea"/>
                <a:cs typeface="+mn-cs"/>
              </a:rPr>
              <a:t>shown:typeof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myInt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myFloat;You</a:t>
            </a:r>
            <a:r>
              <a:rPr lang="en-US" sz="1200" b="0" i="0" kern="1200" dirty="0">
                <a:solidFill>
                  <a:schemeClr val="tx1"/>
                </a:solidFill>
                <a:effectLst/>
                <a:latin typeface="+mn-lt"/>
                <a:ea typeface="+mn-ea"/>
                <a:cs typeface="+mn-cs"/>
              </a:rPr>
              <a:t> should get "number" returned in both cases — this makes things a lot easier for us than if different numbers had different data types, and we had to deal with them in different ways. Phew!</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457200" marR="0" lvl="1" indent="0" algn="l" defTabSz="457200" rtl="0" eaLnBrk="1" fontAlgn="auto" latinLnBrk="0" hangingPunct="1">
              <a:lnSpc>
                <a:spcPct val="100000"/>
              </a:lnSpc>
              <a:spcBef>
                <a:spcPts val="600"/>
              </a:spcBef>
              <a:spcAft>
                <a:spcPts val="60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97541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Number</a:t>
            </a:r>
            <a:r>
              <a:rPr lang="en-US" sz="1200" b="0" i="0" kern="1200" dirty="0">
                <a:solidFill>
                  <a:schemeClr val="tx1"/>
                </a:solidFill>
                <a:effectLst/>
                <a:latin typeface="+mn-lt"/>
                <a:ea typeface="+mn-ea"/>
                <a:cs typeface="+mn-cs"/>
              </a:rPr>
              <a:t> object, an instance of which represents all standard numbers you'll use in your JavaScript, has a number of useful methods available on it for you to manipulate numbers. We don't cover these in detail in this article because we wanted to keep it as a simple introduction and only cover the real basic essentials for now; however, once you've read through this module a couple of times it is worth going to the object reference pages and learning more about what's available.</a:t>
            </a:r>
          </a:p>
          <a:p>
            <a:r>
              <a:rPr lang="en-US" sz="1200" b="0" i="0" kern="1200" dirty="0">
                <a:solidFill>
                  <a:schemeClr val="tx1"/>
                </a:solidFill>
                <a:effectLst/>
                <a:latin typeface="+mn-lt"/>
                <a:ea typeface="+mn-ea"/>
                <a:cs typeface="+mn-cs"/>
              </a:rPr>
              <a:t>For example, to round your number to a fixed number of decimal places, use the </a:t>
            </a:r>
            <a:r>
              <a:rPr lang="en-US" sz="1200" b="0" i="0" u="none" strike="noStrike" kern="1200" dirty="0">
                <a:solidFill>
                  <a:schemeClr val="tx1"/>
                </a:solidFill>
                <a:effectLst/>
                <a:latin typeface="+mn-lt"/>
                <a:ea typeface="+mn-ea"/>
                <a:cs typeface="+mn-cs"/>
                <a:hlinkClick r:id="rId4"/>
              </a:rPr>
              <a:t>toFixed()</a:t>
            </a:r>
            <a:r>
              <a:rPr lang="en-US" sz="1200" b="0" i="0" kern="1200" dirty="0">
                <a:solidFill>
                  <a:schemeClr val="tx1"/>
                </a:solidFill>
                <a:effectLst/>
                <a:latin typeface="+mn-lt"/>
                <a:ea typeface="+mn-ea"/>
                <a:cs typeface="+mn-cs"/>
              </a:rPr>
              <a:t> method. Type the following lines into your browser's </a:t>
            </a:r>
            <a:r>
              <a:rPr lang="en-US" sz="1200" b="0" i="0" u="none" strike="noStrike" kern="1200" dirty="0">
                <a:solidFill>
                  <a:schemeClr val="tx1"/>
                </a:solidFill>
                <a:effectLst/>
                <a:latin typeface="+mn-lt"/>
                <a:ea typeface="+mn-ea"/>
                <a:cs typeface="+mn-cs"/>
                <a:hlinkClick r:id="rId5"/>
              </a:rPr>
              <a:t>console</a:t>
            </a:r>
            <a:r>
              <a:rPr lang="en-US" sz="1200" b="0" i="0" kern="1200" dirty="0">
                <a:solidFill>
                  <a:schemeClr val="tx1"/>
                </a:solidFill>
                <a:effectLst/>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br>
              <a:rPr lang="en-US" dirty="0"/>
            </a:br>
            <a:r>
              <a:rPr lang="en-US" sz="1200" kern="1200" dirty="0">
                <a:solidFill>
                  <a:schemeClr val="tx1"/>
                </a:solidFill>
                <a:effectLst/>
                <a:latin typeface="+mn-lt"/>
                <a:ea typeface="+mn-ea"/>
                <a:cs typeface="+mn-cs"/>
              </a:rPr>
              <a:t>let</a:t>
            </a:r>
            <a:r>
              <a:rPr lang="en-US" dirty="0"/>
              <a:t> </a:t>
            </a:r>
            <a:r>
              <a:rPr lang="en-US" dirty="0" err="1"/>
              <a:t>lotsOfDecimal</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1.766584958675746364;</a:t>
            </a:r>
            <a:r>
              <a:rPr lang="en-US" dirty="0"/>
              <a:t> </a:t>
            </a:r>
            <a:r>
              <a:rPr lang="en-US" dirty="0" err="1"/>
              <a:t>lotsOfDecimal</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let</a:t>
            </a:r>
            <a:r>
              <a:rPr lang="en-US" dirty="0"/>
              <a:t> </a:t>
            </a:r>
            <a:r>
              <a:rPr lang="en-US" dirty="0" err="1"/>
              <a:t>twoDecimalPlaces</a:t>
            </a:r>
            <a:r>
              <a:rPr lang="en-US" dirty="0"/>
              <a:t> </a:t>
            </a:r>
            <a:r>
              <a:rPr lang="en-US" sz="1200" kern="1200" dirty="0">
                <a:solidFill>
                  <a:schemeClr val="tx1"/>
                </a:solidFill>
                <a:effectLst/>
                <a:latin typeface="+mn-lt"/>
                <a:ea typeface="+mn-ea"/>
                <a:cs typeface="+mn-cs"/>
              </a:rPr>
              <a:t>=</a:t>
            </a:r>
            <a:r>
              <a:rPr lang="en-US" dirty="0"/>
              <a:t> </a:t>
            </a:r>
            <a:r>
              <a:rPr lang="en-US" dirty="0" err="1"/>
              <a:t>lotsOfDecimal</a:t>
            </a:r>
            <a:r>
              <a:rPr lang="en-US" sz="1200" kern="1200" dirty="0" err="1">
                <a:solidFill>
                  <a:schemeClr val="tx1"/>
                </a:solidFill>
                <a:effectLst/>
                <a:latin typeface="+mn-lt"/>
                <a:ea typeface="+mn-ea"/>
                <a:cs typeface="+mn-cs"/>
              </a:rPr>
              <a:t>.toFixed</a:t>
            </a:r>
            <a:r>
              <a:rPr lang="en-US" sz="1200" kern="1200" dirty="0">
                <a:solidFill>
                  <a:schemeClr val="tx1"/>
                </a:solidFill>
                <a:effectLst/>
                <a:latin typeface="+mn-lt"/>
                <a:ea typeface="+mn-ea"/>
                <a:cs typeface="+mn-cs"/>
              </a:rPr>
              <a:t>(2);</a:t>
            </a:r>
            <a:r>
              <a:rPr lang="en-US" dirty="0"/>
              <a:t> </a:t>
            </a:r>
            <a:r>
              <a:rPr lang="en-US" dirty="0" err="1"/>
              <a:t>twoDecimalPlaces</a:t>
            </a:r>
            <a:r>
              <a:rPr lang="en-US" sz="120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146520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you might end up with a number that is stored as a string type, which makes it difficult to perform calculations with it. This most commonly happens when data is entered into a </a:t>
            </a:r>
            <a:r>
              <a:rPr lang="en-US" sz="1200" b="0" i="0" u="none" strike="noStrike" kern="1200" dirty="0">
                <a:solidFill>
                  <a:schemeClr val="tx1"/>
                </a:solidFill>
                <a:effectLst/>
                <a:latin typeface="+mn-lt"/>
                <a:ea typeface="+mn-ea"/>
                <a:cs typeface="+mn-cs"/>
                <a:hlinkClick r:id="rId3"/>
              </a:rPr>
              <a:t>form</a:t>
            </a:r>
            <a:r>
              <a:rPr lang="en-US" sz="1200" b="0" i="0" kern="1200" dirty="0">
                <a:solidFill>
                  <a:schemeClr val="tx1"/>
                </a:solidFill>
                <a:effectLst/>
                <a:latin typeface="+mn-lt"/>
                <a:ea typeface="+mn-ea"/>
                <a:cs typeface="+mn-cs"/>
              </a:rPr>
              <a:t> input, and the </a:t>
            </a:r>
            <a:r>
              <a:rPr lang="en-US" sz="1200" b="0" i="0" u="none" strike="noStrike" kern="1200" dirty="0">
                <a:solidFill>
                  <a:schemeClr val="tx1"/>
                </a:solidFill>
                <a:effectLst/>
                <a:latin typeface="+mn-lt"/>
                <a:ea typeface="+mn-ea"/>
                <a:cs typeface="+mn-cs"/>
                <a:hlinkClick r:id="rId4"/>
              </a:rPr>
              <a:t>input type is text</a:t>
            </a:r>
            <a:r>
              <a:rPr lang="en-US" sz="1200" b="0" i="0" kern="1200" dirty="0">
                <a:solidFill>
                  <a:schemeClr val="tx1"/>
                </a:solidFill>
                <a:effectLst/>
                <a:latin typeface="+mn-lt"/>
                <a:ea typeface="+mn-ea"/>
                <a:cs typeface="+mn-cs"/>
              </a:rPr>
              <a:t>. There is a way to solve this problem — passing the string value into the </a:t>
            </a:r>
            <a:r>
              <a:rPr lang="en-US" sz="1200" b="0" i="0" u="none" strike="noStrike" kern="1200" dirty="0">
                <a:solidFill>
                  <a:schemeClr val="tx1"/>
                </a:solidFill>
                <a:effectLst/>
                <a:latin typeface="+mn-lt"/>
                <a:ea typeface="+mn-ea"/>
                <a:cs typeface="+mn-cs"/>
                <a:hlinkClick r:id="rId5"/>
              </a:rPr>
              <a:t>Number()</a:t>
            </a:r>
            <a:r>
              <a:rPr lang="en-US" sz="1200" b="0" i="0" kern="1200" dirty="0">
                <a:solidFill>
                  <a:schemeClr val="tx1"/>
                </a:solidFill>
                <a:effectLst/>
                <a:latin typeface="+mn-lt"/>
                <a:ea typeface="+mn-ea"/>
                <a:cs typeface="+mn-cs"/>
              </a:rPr>
              <a:t> constructor to return a number version of the same value.</a:t>
            </a:r>
          </a:p>
          <a:p>
            <a:r>
              <a:rPr lang="en-US" sz="1200" b="0" i="0" kern="1200" dirty="0">
                <a:solidFill>
                  <a:schemeClr val="tx1"/>
                </a:solidFill>
                <a:effectLst/>
                <a:latin typeface="+mn-lt"/>
                <a:ea typeface="+mn-ea"/>
                <a:cs typeface="+mn-cs"/>
              </a:rPr>
              <a:t>For example, try typing these lines into your console:</a:t>
            </a:r>
          </a:p>
          <a:p>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a:t>
            </a:r>
            <a:r>
              <a:rPr lang="en-US" dirty="0"/>
              <a:t> </a:t>
            </a:r>
            <a:r>
              <a:rPr lang="en-US" dirty="0" err="1"/>
              <a:t>myNumber</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'74';</a:t>
            </a:r>
            <a:r>
              <a:rPr lang="en-US" dirty="0"/>
              <a:t> </a:t>
            </a:r>
            <a:r>
              <a:rPr lang="en-US" dirty="0" err="1"/>
              <a:t>myNumber</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You end up with the result 743, not 77, because </a:t>
            </a:r>
            <a:r>
              <a:rPr lang="en-US" sz="1200" b="0" i="0" kern="1200" dirty="0" err="1">
                <a:solidFill>
                  <a:schemeClr val="tx1"/>
                </a:solidFill>
                <a:effectLst/>
                <a:latin typeface="+mn-lt"/>
                <a:ea typeface="+mn-ea"/>
                <a:cs typeface="+mn-cs"/>
              </a:rPr>
              <a:t>myNumber</a:t>
            </a:r>
            <a:r>
              <a:rPr lang="en-US" sz="1200" b="0" i="0" kern="1200" dirty="0">
                <a:solidFill>
                  <a:schemeClr val="tx1"/>
                </a:solidFill>
                <a:effectLst/>
                <a:latin typeface="+mn-lt"/>
                <a:ea typeface="+mn-ea"/>
                <a:cs typeface="+mn-cs"/>
              </a:rPr>
              <a:t> is actually defined as a string. You can test this by typing in the following:</a:t>
            </a:r>
          </a:p>
          <a:p>
            <a:r>
              <a:rPr lang="en-US" sz="1200" kern="1200" dirty="0" err="1">
                <a:solidFill>
                  <a:schemeClr val="tx1"/>
                </a:solidFill>
                <a:effectLst/>
                <a:latin typeface="+mn-lt"/>
                <a:ea typeface="+mn-ea"/>
                <a:cs typeface="+mn-cs"/>
              </a:rPr>
              <a:t>typeof</a:t>
            </a:r>
            <a:r>
              <a:rPr lang="en-US" dirty="0"/>
              <a:t> </a:t>
            </a:r>
            <a:r>
              <a:rPr lang="en-US" dirty="0" err="1"/>
              <a:t>myNumber</a:t>
            </a:r>
            <a:r>
              <a:rPr lang="en-US" sz="1200" kern="1200" dirty="0" err="1">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To</a:t>
            </a:r>
            <a:r>
              <a:rPr lang="en-US" sz="1200" b="0" i="0" kern="1200" dirty="0">
                <a:solidFill>
                  <a:schemeClr val="tx1"/>
                </a:solidFill>
                <a:effectLst/>
                <a:latin typeface="+mn-lt"/>
                <a:ea typeface="+mn-ea"/>
                <a:cs typeface="+mn-cs"/>
              </a:rPr>
              <a:t> fix the calculation, you can do this:</a:t>
            </a:r>
          </a:p>
          <a:p>
            <a:r>
              <a:rPr lang="en-US" sz="1200" kern="1200" dirty="0">
                <a:solidFill>
                  <a:schemeClr val="tx1"/>
                </a:solidFill>
                <a:effectLst/>
                <a:latin typeface="+mn-lt"/>
                <a:ea typeface="+mn-ea"/>
                <a:cs typeface="+mn-cs"/>
              </a:rPr>
              <a:t>Number(</a:t>
            </a:r>
            <a:r>
              <a:rPr lang="en-US" dirty="0" err="1"/>
              <a:t>myNumber</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3;</a:t>
            </a:r>
            <a:br>
              <a:rPr lang="en-US" dirty="0"/>
            </a:b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2743790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216330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2532108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4/28/20</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4000" b="1" cap="all"/>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4/28/20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4/28/20</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4/28/20</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4/28/20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4/28/20</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JavaScript Essentials</a:t>
            </a:r>
          </a:p>
        </p:txBody>
      </p:sp>
      <p:sp>
        <p:nvSpPr>
          <p:cNvPr id="8" name="Subtitle 7"/>
          <p:cNvSpPr>
            <a:spLocks noGrp="1"/>
          </p:cNvSpPr>
          <p:nvPr>
            <p:ph type="subTitle" idx="1"/>
          </p:nvPr>
        </p:nvSpPr>
        <p:spPr/>
        <p:txBody>
          <a:bodyPr/>
          <a:lstStyle/>
          <a:p>
            <a:r>
              <a:rPr lang="en-US" dirty="0"/>
              <a:t>Numbers and Operators</a:t>
            </a:r>
          </a:p>
        </p:txBody>
      </p:sp>
      <p:sp>
        <p:nvSpPr>
          <p:cNvPr id="4" name="Date Placeholder 3"/>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 –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r>
              <a:rPr lang="en-US" dirty="0"/>
              <a:t>Different types of number such as </a:t>
            </a:r>
            <a:r>
              <a:rPr lang="en-US" b="1" dirty="0"/>
              <a:t>Integers</a:t>
            </a:r>
            <a:r>
              <a:rPr lang="en-US" dirty="0"/>
              <a:t>, </a:t>
            </a:r>
            <a:r>
              <a:rPr lang="en-US" b="1" dirty="0"/>
              <a:t>Float</a:t>
            </a:r>
            <a:r>
              <a:rPr lang="en-US" dirty="0"/>
              <a:t>, </a:t>
            </a:r>
            <a:r>
              <a:rPr lang="en-US" b="1" dirty="0"/>
              <a:t>Doubles</a:t>
            </a:r>
          </a:p>
          <a:p>
            <a:r>
              <a:rPr lang="en-US" dirty="0"/>
              <a:t>Different systems to represent number: </a:t>
            </a:r>
            <a:r>
              <a:rPr lang="en-US" b="1" dirty="0"/>
              <a:t>Binary</a:t>
            </a:r>
            <a:r>
              <a:rPr lang="en-US" dirty="0"/>
              <a:t>, Octal, </a:t>
            </a:r>
            <a:r>
              <a:rPr lang="en-US" b="1" dirty="0"/>
              <a:t>Decimal</a:t>
            </a:r>
            <a:r>
              <a:rPr lang="en-US" dirty="0"/>
              <a:t>, Hexadecimal</a:t>
            </a:r>
          </a:p>
          <a:p>
            <a:r>
              <a:rPr lang="en-US" dirty="0"/>
              <a:t>In JavaScript, it’s all numbers</a:t>
            </a:r>
          </a:p>
          <a:p>
            <a:r>
              <a:rPr lang="en-US" dirty="0"/>
              <a:t>Use .toFixed() to round your number to a fixed number of decimal places</a:t>
            </a:r>
          </a:p>
          <a:p>
            <a:r>
              <a:rPr lang="en-US" dirty="0"/>
              <a:t>Use Number() to convert text to number</a:t>
            </a:r>
            <a:br>
              <a:rPr lang="en-US" dirty="0"/>
            </a:br>
            <a:r>
              <a:rPr lang="en-US" dirty="0"/>
              <a:t> </a:t>
            </a:r>
            <a:endParaRPr lang="vi-VN" dirty="0"/>
          </a:p>
          <a:p>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C868B440-E2B2-4B31-86A5-B73D743AFA1E}"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305601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Arithmetic operators</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2</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7856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Arithmetic operators</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12</a:t>
            </a:fld>
            <a:endParaRPr lang="en-US"/>
          </a:p>
        </p:txBody>
      </p:sp>
      <p:graphicFrame>
        <p:nvGraphicFramePr>
          <p:cNvPr id="14" name="Content Placeholder 13">
            <a:extLst>
              <a:ext uri="{FF2B5EF4-FFF2-40B4-BE49-F238E27FC236}">
                <a16:creationId xmlns:a16="http://schemas.microsoft.com/office/drawing/2014/main" id="{98A40CBA-4188-4344-AC97-F63881D70338}"/>
              </a:ext>
            </a:extLst>
          </p:cNvPr>
          <p:cNvGraphicFramePr>
            <a:graphicFrameLocks noGrp="1"/>
          </p:cNvGraphicFramePr>
          <p:nvPr>
            <p:ph idx="1"/>
            <p:extLst>
              <p:ext uri="{D42A27DB-BD31-4B8C-83A1-F6EECF244321}">
                <p14:modId xmlns:p14="http://schemas.microsoft.com/office/powerpoint/2010/main" val="1601764501"/>
              </p:ext>
            </p:extLst>
          </p:nvPr>
        </p:nvGraphicFramePr>
        <p:xfrm>
          <a:off x="277813" y="849313"/>
          <a:ext cx="8623300" cy="3101340"/>
        </p:xfrm>
        <a:graphic>
          <a:graphicData uri="http://schemas.openxmlformats.org/drawingml/2006/table">
            <a:tbl>
              <a:tblPr firstRow="1" bandRow="1">
                <a:tableStyleId>{5C22544A-7EE6-4342-B048-85BDC9FD1C3A}</a:tableStyleId>
              </a:tblPr>
              <a:tblGrid>
                <a:gridCol w="1213057">
                  <a:extLst>
                    <a:ext uri="{9D8B030D-6E8A-4147-A177-3AD203B41FA5}">
                      <a16:colId xmlns:a16="http://schemas.microsoft.com/office/drawing/2014/main" val="3968271662"/>
                    </a:ext>
                  </a:extLst>
                </a:gridCol>
                <a:gridCol w="1550504">
                  <a:extLst>
                    <a:ext uri="{9D8B030D-6E8A-4147-A177-3AD203B41FA5}">
                      <a16:colId xmlns:a16="http://schemas.microsoft.com/office/drawing/2014/main" val="3412209183"/>
                    </a:ext>
                  </a:extLst>
                </a:gridCol>
                <a:gridCol w="4025348">
                  <a:extLst>
                    <a:ext uri="{9D8B030D-6E8A-4147-A177-3AD203B41FA5}">
                      <a16:colId xmlns:a16="http://schemas.microsoft.com/office/drawing/2014/main" val="1681318637"/>
                    </a:ext>
                  </a:extLst>
                </a:gridCol>
                <a:gridCol w="1834391">
                  <a:extLst>
                    <a:ext uri="{9D8B030D-6E8A-4147-A177-3AD203B41FA5}">
                      <a16:colId xmlns:a16="http://schemas.microsoft.com/office/drawing/2014/main" val="787311276"/>
                    </a:ext>
                  </a:extLst>
                </a:gridCol>
              </a:tblGrid>
              <a:tr h="370840">
                <a:tc>
                  <a:txBody>
                    <a:bodyPr/>
                    <a:lstStyle/>
                    <a:p>
                      <a:r>
                        <a:rPr lang="en-US" dirty="0"/>
                        <a:t>Operator</a:t>
                      </a:r>
                    </a:p>
                  </a:txBody>
                  <a:tcPr/>
                </a:tc>
                <a:tc>
                  <a:txBody>
                    <a:bodyPr/>
                    <a:lstStyle/>
                    <a:p>
                      <a:r>
                        <a:rPr lang="en-US" dirty="0"/>
                        <a:t>Name</a:t>
                      </a:r>
                    </a:p>
                  </a:txBody>
                  <a:tcPr/>
                </a:tc>
                <a:tc>
                  <a:txBody>
                    <a:bodyPr/>
                    <a:lstStyle/>
                    <a:p>
                      <a:r>
                        <a:rPr lang="en-US" dirty="0"/>
                        <a:t>Purpose</a:t>
                      </a:r>
                    </a:p>
                  </a:txBody>
                  <a:tcPr/>
                </a:tc>
                <a:tc>
                  <a:txBody>
                    <a:bodyPr/>
                    <a:lstStyle/>
                    <a:p>
                      <a:r>
                        <a:rPr lang="en-US" dirty="0"/>
                        <a:t>Example</a:t>
                      </a:r>
                    </a:p>
                  </a:txBody>
                  <a:tcPr/>
                </a:tc>
                <a:extLst>
                  <a:ext uri="{0D108BD9-81ED-4DB2-BD59-A6C34878D82A}">
                    <a16:rowId xmlns:a16="http://schemas.microsoft.com/office/drawing/2014/main" val="1078837567"/>
                  </a:ext>
                </a:extLst>
              </a:tr>
              <a:tr h="370840">
                <a:tc>
                  <a:txBody>
                    <a:bodyPr/>
                    <a:lstStyle/>
                    <a:p>
                      <a:r>
                        <a:rPr lang="en-US" dirty="0"/>
                        <a:t>+</a:t>
                      </a:r>
                    </a:p>
                  </a:txBody>
                  <a:tcPr/>
                </a:tc>
                <a:tc>
                  <a:txBody>
                    <a:bodyPr/>
                    <a:lstStyle/>
                    <a:p>
                      <a:r>
                        <a:rPr lang="en-US" dirty="0"/>
                        <a:t>Addition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Adds two numbers together</a:t>
                      </a:r>
                    </a:p>
                  </a:txBody>
                  <a:tcPr/>
                </a:tc>
                <a:tc>
                  <a:txBody>
                    <a:bodyPr/>
                    <a:lstStyle/>
                    <a:p>
                      <a:r>
                        <a:rPr lang="en-US" dirty="0"/>
                        <a:t>12 + 30</a:t>
                      </a:r>
                    </a:p>
                  </a:txBody>
                  <a:tcPr/>
                </a:tc>
                <a:extLst>
                  <a:ext uri="{0D108BD9-81ED-4DB2-BD59-A6C34878D82A}">
                    <a16:rowId xmlns:a16="http://schemas.microsoft.com/office/drawing/2014/main" val="1054588235"/>
                  </a:ext>
                </a:extLst>
              </a:tr>
              <a:tr h="370840">
                <a:tc>
                  <a:txBody>
                    <a:bodyPr/>
                    <a:lstStyle/>
                    <a:p>
                      <a:r>
                        <a:rPr lang="en-US" dirty="0"/>
                        <a:t>-</a:t>
                      </a:r>
                    </a:p>
                  </a:txBody>
                  <a:tcPr/>
                </a:tc>
                <a:tc>
                  <a:txBody>
                    <a:bodyPr/>
                    <a:lstStyle/>
                    <a:p>
                      <a:r>
                        <a:rPr lang="en-US" dirty="0"/>
                        <a:t>Subtraction</a:t>
                      </a:r>
                    </a:p>
                  </a:txBody>
                  <a:tcPr/>
                </a:tc>
                <a:tc>
                  <a:txBody>
                    <a:bodyPr/>
                    <a:lstStyle/>
                    <a:p>
                      <a:r>
                        <a:rPr lang="en-US" sz="1800" b="0" i="0" kern="1200" dirty="0">
                          <a:solidFill>
                            <a:schemeClr val="dk1"/>
                          </a:solidFill>
                          <a:effectLst/>
                          <a:latin typeface="+mn-lt"/>
                          <a:ea typeface="+mn-ea"/>
                          <a:cs typeface="+mn-cs"/>
                        </a:rPr>
                        <a:t>Subtracts the right number from the left</a:t>
                      </a:r>
                      <a:endParaRPr lang="en-US" dirty="0"/>
                    </a:p>
                  </a:txBody>
                  <a:tcPr/>
                </a:tc>
                <a:tc>
                  <a:txBody>
                    <a:bodyPr/>
                    <a:lstStyle/>
                    <a:p>
                      <a:r>
                        <a:rPr lang="en-US" dirty="0"/>
                        <a:t>20 - 15</a:t>
                      </a:r>
                    </a:p>
                  </a:txBody>
                  <a:tcPr/>
                </a:tc>
                <a:extLst>
                  <a:ext uri="{0D108BD9-81ED-4DB2-BD59-A6C34878D82A}">
                    <a16:rowId xmlns:a16="http://schemas.microsoft.com/office/drawing/2014/main" val="972430980"/>
                  </a:ext>
                </a:extLst>
              </a:tr>
              <a:tr h="370840">
                <a:tc>
                  <a:txBody>
                    <a:bodyPr/>
                    <a:lstStyle/>
                    <a:p>
                      <a:r>
                        <a:rPr lang="en-US" dirty="0"/>
                        <a:t>*</a:t>
                      </a:r>
                    </a:p>
                  </a:txBody>
                  <a:tcPr/>
                </a:tc>
                <a:tc>
                  <a:txBody>
                    <a:bodyPr/>
                    <a:lstStyle/>
                    <a:p>
                      <a:r>
                        <a:rPr lang="en-US" sz="1800" b="0" i="0" kern="1200">
                          <a:solidFill>
                            <a:schemeClr val="dk1"/>
                          </a:solidFill>
                          <a:effectLst/>
                          <a:latin typeface="+mn-lt"/>
                          <a:ea typeface="+mn-ea"/>
                          <a:cs typeface="+mn-cs"/>
                        </a:rPr>
                        <a:t>Multiplication</a:t>
                      </a:r>
                      <a:endParaRPr lang="en-US"/>
                    </a:p>
                  </a:txBody>
                  <a:tcPr/>
                </a:tc>
                <a:tc>
                  <a:txBody>
                    <a:bodyPr/>
                    <a:lstStyle/>
                    <a:p>
                      <a:pPr algn="l"/>
                      <a:r>
                        <a:rPr lang="en-US" dirty="0">
                          <a:effectLst/>
                        </a:rPr>
                        <a:t>Multiplies two numbers together.</a:t>
                      </a:r>
                    </a:p>
                  </a:txBody>
                  <a:tcPr marL="76200" marR="76200" marT="57150" marB="57150" anchor="ctr"/>
                </a:tc>
                <a:tc>
                  <a:txBody>
                    <a:bodyPr/>
                    <a:lstStyle/>
                    <a:p>
                      <a:pPr algn="l"/>
                      <a:r>
                        <a:rPr lang="en-US" dirty="0">
                          <a:effectLst/>
                        </a:rPr>
                        <a:t>3 * 7</a:t>
                      </a:r>
                    </a:p>
                  </a:txBody>
                  <a:tcPr marL="76200" marR="76200" marT="57150" marB="57150" anchor="ctr"/>
                </a:tc>
                <a:extLst>
                  <a:ext uri="{0D108BD9-81ED-4DB2-BD59-A6C34878D82A}">
                    <a16:rowId xmlns:a16="http://schemas.microsoft.com/office/drawing/2014/main" val="3251482051"/>
                  </a:ext>
                </a:extLst>
              </a:tr>
              <a:tr h="370840">
                <a:tc>
                  <a:txBody>
                    <a:bodyPr/>
                    <a:lstStyle/>
                    <a:p>
                      <a:pPr algn="l"/>
                      <a:r>
                        <a:rPr lang="en-US" dirty="0">
                          <a:effectLst/>
                        </a:rPr>
                        <a:t>%</a:t>
                      </a:r>
                    </a:p>
                  </a:txBody>
                  <a:tcPr marL="76200" marR="76200" marT="57150" marB="57150" anchor="ctr"/>
                </a:tc>
                <a:tc>
                  <a:txBody>
                    <a:bodyPr/>
                    <a:lstStyle/>
                    <a:p>
                      <a:pPr algn="l"/>
                      <a:r>
                        <a:rPr lang="en-US" dirty="0">
                          <a:effectLst/>
                        </a:rPr>
                        <a:t>Remainder (modulo)</a:t>
                      </a:r>
                    </a:p>
                  </a:txBody>
                  <a:tcPr marL="76200" marR="76200" marT="57150" marB="57150" anchor="ctr"/>
                </a:tc>
                <a:tc>
                  <a:txBody>
                    <a:bodyPr/>
                    <a:lstStyle/>
                    <a:p>
                      <a:pPr algn="l"/>
                      <a:r>
                        <a:rPr lang="en-US" dirty="0">
                          <a:effectLst/>
                        </a:rPr>
                        <a:t>Returns the remainder left over after you've divided the left number by the right number.</a:t>
                      </a:r>
                    </a:p>
                  </a:txBody>
                  <a:tcPr marL="76200" marR="76200" marT="57150" marB="57150" anchor="ctr"/>
                </a:tc>
                <a:tc>
                  <a:txBody>
                    <a:bodyPr/>
                    <a:lstStyle/>
                    <a:p>
                      <a:pPr algn="l"/>
                      <a:r>
                        <a:rPr lang="en-US" dirty="0">
                          <a:effectLst/>
                        </a:rPr>
                        <a:t>8 % 3 = 2</a:t>
                      </a:r>
                    </a:p>
                  </a:txBody>
                  <a:tcPr marL="76200" marR="76200" marT="57150" marB="57150" anchor="ctr"/>
                </a:tc>
                <a:extLst>
                  <a:ext uri="{0D108BD9-81ED-4DB2-BD59-A6C34878D82A}">
                    <a16:rowId xmlns:a16="http://schemas.microsoft.com/office/drawing/2014/main" val="1813772100"/>
                  </a:ext>
                </a:extLst>
              </a:tr>
              <a:tr h="370840">
                <a:tc>
                  <a:txBody>
                    <a:bodyPr/>
                    <a:lstStyle/>
                    <a:p>
                      <a:pPr algn="l"/>
                      <a:r>
                        <a:rPr lang="en-US" dirty="0">
                          <a:effectLst/>
                        </a:rPr>
                        <a:t>**</a:t>
                      </a:r>
                    </a:p>
                  </a:txBody>
                  <a:tcPr marL="76200" marR="76200" marT="57150" marB="57150" anchor="ctr"/>
                </a:tc>
                <a:tc>
                  <a:txBody>
                    <a:bodyPr/>
                    <a:lstStyle/>
                    <a:p>
                      <a:pPr algn="l"/>
                      <a:r>
                        <a:rPr lang="en-US">
                          <a:effectLst/>
                        </a:rPr>
                        <a:t>Exponent</a:t>
                      </a:r>
                    </a:p>
                  </a:txBody>
                  <a:tcPr marL="76200" marR="76200" marT="57150" marB="57150" anchor="ctr"/>
                </a:tc>
                <a:tc>
                  <a:txBody>
                    <a:bodyPr/>
                    <a:lstStyle/>
                    <a:p>
                      <a:pPr algn="l"/>
                      <a:r>
                        <a:rPr lang="en-US" dirty="0">
                          <a:effectLst/>
                        </a:rPr>
                        <a:t>Raises a base number to the exponent power</a:t>
                      </a:r>
                    </a:p>
                  </a:txBody>
                  <a:tcPr marL="76200" marR="76200" marT="57150" marB="57150" anchor="ctr"/>
                </a:tc>
                <a:tc>
                  <a:txBody>
                    <a:bodyPr/>
                    <a:lstStyle/>
                    <a:p>
                      <a:pPr algn="l"/>
                      <a:r>
                        <a:rPr lang="en-US" dirty="0">
                          <a:effectLst/>
                        </a:rPr>
                        <a:t>5 ** 2 = 25</a:t>
                      </a:r>
                    </a:p>
                  </a:txBody>
                  <a:tcPr marL="76200" marR="76200" marT="57150" marB="57150" anchor="ctr"/>
                </a:tc>
                <a:extLst>
                  <a:ext uri="{0D108BD9-81ED-4DB2-BD59-A6C34878D82A}">
                    <a16:rowId xmlns:a16="http://schemas.microsoft.com/office/drawing/2014/main" val="1554748267"/>
                  </a:ext>
                </a:extLst>
              </a:tr>
            </a:tbl>
          </a:graphicData>
        </a:graphic>
      </p:graphicFrame>
    </p:spTree>
    <p:extLst>
      <p:ext uri="{BB962C8B-B14F-4D97-AF65-F5344CB8AC3E}">
        <p14:creationId xmlns:p14="http://schemas.microsoft.com/office/powerpoint/2010/main" val="1322820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Arithmetic operators – Practice Time</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
        <p:nvSpPr>
          <p:cNvPr id="11" name="Title 1">
            <a:extLst>
              <a:ext uri="{FF2B5EF4-FFF2-40B4-BE49-F238E27FC236}">
                <a16:creationId xmlns:a16="http://schemas.microsoft.com/office/drawing/2014/main" id="{F62ED87C-0338-AC41-83FC-7CF2ED9F1E60}"/>
              </a:ext>
            </a:extLst>
          </p:cNvPr>
          <p:cNvSpPr txBox="1">
            <a:spLocks/>
          </p:cNvSpPr>
          <p:nvPr/>
        </p:nvSpPr>
        <p:spPr>
          <a:xfrm>
            <a:off x="0" y="2040701"/>
            <a:ext cx="9144000" cy="1329917"/>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solidFill>
                  <a:schemeClr val="accent6">
                    <a:lumMod val="75000"/>
                  </a:schemeClr>
                </a:solidFill>
                <a:cs typeface="Arial"/>
              </a:rPr>
              <a:t>Practice Arithmetic operators</a:t>
            </a:r>
          </a:p>
        </p:txBody>
      </p:sp>
    </p:spTree>
    <p:extLst>
      <p:ext uri="{BB962C8B-B14F-4D97-AF65-F5344CB8AC3E}">
        <p14:creationId xmlns:p14="http://schemas.microsoft.com/office/powerpoint/2010/main" val="322304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Arithmetic operators – Operator precedence</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14</a:t>
            </a:fld>
            <a:endParaRPr lang="en-US"/>
          </a:p>
        </p:txBody>
      </p:sp>
      <p:pic>
        <p:nvPicPr>
          <p:cNvPr id="8" name="Content Placeholder 7">
            <a:extLst>
              <a:ext uri="{FF2B5EF4-FFF2-40B4-BE49-F238E27FC236}">
                <a16:creationId xmlns:a16="http://schemas.microsoft.com/office/drawing/2014/main" id="{3189897A-D35B-F04B-8D87-AB853074F40D}"/>
              </a:ext>
            </a:extLst>
          </p:cNvPr>
          <p:cNvPicPr>
            <a:picLocks noGrp="1" noChangeAspect="1"/>
          </p:cNvPicPr>
          <p:nvPr>
            <p:ph idx="1"/>
          </p:nvPr>
        </p:nvPicPr>
        <p:blipFill>
          <a:blip r:embed="rId3"/>
          <a:stretch>
            <a:fillRect/>
          </a:stretch>
        </p:blipFill>
        <p:spPr>
          <a:xfrm>
            <a:off x="1506674" y="849313"/>
            <a:ext cx="6165577" cy="3744912"/>
          </a:xfrm>
          <a:prstGeom prst="rect">
            <a:avLst/>
          </a:prstGeom>
        </p:spPr>
      </p:pic>
    </p:spTree>
    <p:extLst>
      <p:ext uri="{BB962C8B-B14F-4D97-AF65-F5344CB8AC3E}">
        <p14:creationId xmlns:p14="http://schemas.microsoft.com/office/powerpoint/2010/main" val="100675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Arithmetic operators </a:t>
            </a:r>
            <a:r>
              <a:rPr lang="en-US" altLang="en-US" sz="2400" dirty="0">
                <a:latin typeface="Arial" panose="020B0604020202020204" pitchFamily="34" charset="0"/>
                <a:cs typeface="Arial" panose="020B0604020202020204" pitchFamily="34" charset="0"/>
              </a:rPr>
              <a:t>-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r>
              <a:rPr lang="en-US" altLang="en-US" sz="2400" dirty="0">
                <a:latin typeface="Arial" panose="020B0604020202020204" pitchFamily="34" charset="0"/>
                <a:cs typeface="Arial" panose="020B0604020202020204" pitchFamily="34" charset="0"/>
              </a:rPr>
              <a:t>6 arithmetic operators: +, -, *, /, %, **</a:t>
            </a:r>
          </a:p>
          <a:p>
            <a:r>
              <a:rPr lang="en-US" altLang="en-US" sz="2400" dirty="0">
                <a:latin typeface="Arial" panose="020B0604020202020204" pitchFamily="34" charset="0"/>
                <a:cs typeface="Arial" panose="020B0604020202020204" pitchFamily="34" charset="0"/>
              </a:rPr>
              <a:t>% has many commonly use cases. Make sure you understand it</a:t>
            </a:r>
          </a:p>
          <a:p>
            <a:r>
              <a:rPr lang="en-US" altLang="en-US" sz="2400" dirty="0">
                <a:latin typeface="Arial" panose="020B0604020202020204" pitchFamily="34" charset="0"/>
                <a:cs typeface="Arial" panose="020B0604020202020204" pitchFamily="34" charset="0"/>
              </a:rPr>
              <a:t>Take note of operator precedence else you won’t get the correct result</a:t>
            </a:r>
          </a:p>
        </p:txBody>
      </p:sp>
      <p:sp>
        <p:nvSpPr>
          <p:cNvPr id="3" name="Date Placeholder 2"/>
          <p:cNvSpPr>
            <a:spLocks noGrp="1"/>
          </p:cNvSpPr>
          <p:nvPr>
            <p:ph type="dt" sz="half" idx="10"/>
          </p:nvPr>
        </p:nvSpPr>
        <p:spPr/>
        <p:txBody>
          <a:bodyPr/>
          <a:lstStyle/>
          <a:p>
            <a:fld id="{C868B440-E2B2-4B31-86A5-B73D743AFA1E}"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366028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ct val="20000"/>
              </a:spcBef>
              <a:defRPr/>
            </a:pPr>
            <a:r>
              <a:rPr lang="vi-VN" sz="2400" b="0" cap="none" dirty="0">
                <a:solidFill>
                  <a:schemeClr val="tx1">
                    <a:lumMod val="95000"/>
                    <a:lumOff val="5000"/>
                  </a:schemeClr>
                </a:solidFill>
                <a:latin typeface="Arial" charset="0"/>
                <a:ea typeface="+mn-ea"/>
                <a:cs typeface="Arial" charset="0"/>
              </a:rPr>
              <a:t>Assignment operators</a:t>
            </a: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3</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208028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Assignment operators</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17</a:t>
            </a:fld>
            <a:endParaRPr lang="en-US"/>
          </a:p>
        </p:txBody>
      </p:sp>
      <p:graphicFrame>
        <p:nvGraphicFramePr>
          <p:cNvPr id="14" name="Content Placeholder 13">
            <a:extLst>
              <a:ext uri="{FF2B5EF4-FFF2-40B4-BE49-F238E27FC236}">
                <a16:creationId xmlns:a16="http://schemas.microsoft.com/office/drawing/2014/main" id="{98A40CBA-4188-4344-AC97-F63881D70338}"/>
              </a:ext>
            </a:extLst>
          </p:cNvPr>
          <p:cNvGraphicFramePr>
            <a:graphicFrameLocks noGrp="1"/>
          </p:cNvGraphicFramePr>
          <p:nvPr>
            <p:ph idx="1"/>
            <p:extLst>
              <p:ext uri="{D42A27DB-BD31-4B8C-83A1-F6EECF244321}">
                <p14:modId xmlns:p14="http://schemas.microsoft.com/office/powerpoint/2010/main" val="3475337882"/>
              </p:ext>
            </p:extLst>
          </p:nvPr>
        </p:nvGraphicFramePr>
        <p:xfrm>
          <a:off x="277813" y="849313"/>
          <a:ext cx="8623300" cy="3754120"/>
        </p:xfrm>
        <a:graphic>
          <a:graphicData uri="http://schemas.openxmlformats.org/drawingml/2006/table">
            <a:tbl>
              <a:tblPr firstRow="1" bandRow="1">
                <a:tableStyleId>{5C22544A-7EE6-4342-B048-85BDC9FD1C3A}</a:tableStyleId>
              </a:tblPr>
              <a:tblGrid>
                <a:gridCol w="1000274">
                  <a:extLst>
                    <a:ext uri="{9D8B030D-6E8A-4147-A177-3AD203B41FA5}">
                      <a16:colId xmlns:a16="http://schemas.microsoft.com/office/drawing/2014/main" val="3968271662"/>
                    </a:ext>
                  </a:extLst>
                </a:gridCol>
                <a:gridCol w="1278529">
                  <a:extLst>
                    <a:ext uri="{9D8B030D-6E8A-4147-A177-3AD203B41FA5}">
                      <a16:colId xmlns:a16="http://schemas.microsoft.com/office/drawing/2014/main" val="3412209183"/>
                    </a:ext>
                  </a:extLst>
                </a:gridCol>
                <a:gridCol w="3319259">
                  <a:extLst>
                    <a:ext uri="{9D8B030D-6E8A-4147-A177-3AD203B41FA5}">
                      <a16:colId xmlns:a16="http://schemas.microsoft.com/office/drawing/2014/main" val="1681318637"/>
                    </a:ext>
                  </a:extLst>
                </a:gridCol>
                <a:gridCol w="1512619">
                  <a:extLst>
                    <a:ext uri="{9D8B030D-6E8A-4147-A177-3AD203B41FA5}">
                      <a16:colId xmlns:a16="http://schemas.microsoft.com/office/drawing/2014/main" val="787311276"/>
                    </a:ext>
                  </a:extLst>
                </a:gridCol>
                <a:gridCol w="1512619">
                  <a:extLst>
                    <a:ext uri="{9D8B030D-6E8A-4147-A177-3AD203B41FA5}">
                      <a16:colId xmlns:a16="http://schemas.microsoft.com/office/drawing/2014/main" val="3002691350"/>
                    </a:ext>
                  </a:extLst>
                </a:gridCol>
              </a:tblGrid>
              <a:tr h="370840">
                <a:tc>
                  <a:txBody>
                    <a:bodyPr/>
                    <a:lstStyle/>
                    <a:p>
                      <a:r>
                        <a:rPr lang="en-US" sz="1600" dirty="0"/>
                        <a:t>Operator</a:t>
                      </a:r>
                    </a:p>
                  </a:txBody>
                  <a:tcPr/>
                </a:tc>
                <a:tc>
                  <a:txBody>
                    <a:bodyPr/>
                    <a:lstStyle/>
                    <a:p>
                      <a:r>
                        <a:rPr lang="en-US" sz="1600" dirty="0"/>
                        <a:t>Name</a:t>
                      </a:r>
                    </a:p>
                  </a:txBody>
                  <a:tcPr/>
                </a:tc>
                <a:tc>
                  <a:txBody>
                    <a:bodyPr/>
                    <a:lstStyle/>
                    <a:p>
                      <a:r>
                        <a:rPr lang="en-US" sz="1600" dirty="0"/>
                        <a:t>Purpose</a:t>
                      </a:r>
                    </a:p>
                  </a:txBody>
                  <a:tcPr/>
                </a:tc>
                <a:tc>
                  <a:txBody>
                    <a:bodyPr/>
                    <a:lstStyle/>
                    <a:p>
                      <a:r>
                        <a:rPr lang="en-US" sz="1600" dirty="0"/>
                        <a:t>Example</a:t>
                      </a:r>
                    </a:p>
                  </a:txBody>
                  <a:tcPr/>
                </a:tc>
                <a:tc>
                  <a:txBody>
                    <a:bodyPr/>
                    <a:lstStyle/>
                    <a:p>
                      <a:r>
                        <a:rPr lang="en-US" sz="1600" dirty="0"/>
                        <a:t>Shortcut for</a:t>
                      </a:r>
                    </a:p>
                  </a:txBody>
                  <a:tcPr/>
                </a:tc>
                <a:extLst>
                  <a:ext uri="{0D108BD9-81ED-4DB2-BD59-A6C34878D82A}">
                    <a16:rowId xmlns:a16="http://schemas.microsoft.com/office/drawing/2014/main" val="1078837567"/>
                  </a:ext>
                </a:extLst>
              </a:tr>
              <a:tr h="370840">
                <a:tc>
                  <a:txBody>
                    <a:bodyPr/>
                    <a:lstStyle/>
                    <a:p>
                      <a:pPr algn="l"/>
                      <a:r>
                        <a:rPr lang="en-US" sz="1600">
                          <a:effectLst/>
                        </a:rPr>
                        <a:t>+=</a:t>
                      </a:r>
                    </a:p>
                  </a:txBody>
                  <a:tcPr marL="76200" marR="76200" marT="57150" marB="57150" anchor="ctr"/>
                </a:tc>
                <a:tc>
                  <a:txBody>
                    <a:bodyPr/>
                    <a:lstStyle/>
                    <a:p>
                      <a:pPr algn="l"/>
                      <a:r>
                        <a:rPr lang="en-US" sz="1600">
                          <a:effectLst/>
                        </a:rPr>
                        <a:t>Addition assignment</a:t>
                      </a:r>
                    </a:p>
                  </a:txBody>
                  <a:tcPr marL="76200" marR="76200" marT="57150" marB="57150" anchor="ctr"/>
                </a:tc>
                <a:tc>
                  <a:txBody>
                    <a:bodyPr/>
                    <a:lstStyle/>
                    <a:p>
                      <a:pPr algn="l"/>
                      <a:r>
                        <a:rPr lang="en-US" sz="1600" dirty="0">
                          <a:effectLst/>
                        </a:rPr>
                        <a:t>Adds the value on the right to the variable value on the left, then returns the new variable value</a:t>
                      </a:r>
                    </a:p>
                  </a:txBody>
                  <a:tcPr marL="76200" marR="76200" marT="57150" marB="57150" anchor="ctr"/>
                </a:tc>
                <a:tc>
                  <a:txBody>
                    <a:bodyPr/>
                    <a:lstStyle/>
                    <a:p>
                      <a:pPr algn="l"/>
                      <a:r>
                        <a:rPr lang="en-US" sz="1600">
                          <a:effectLst/>
                        </a:rPr>
                        <a:t>x = 3;</a:t>
                      </a:r>
                      <a:br>
                        <a:rPr lang="en-US" sz="1600">
                          <a:effectLst/>
                        </a:rPr>
                      </a:br>
                      <a:r>
                        <a:rPr lang="en-US" sz="1600">
                          <a:effectLst/>
                        </a:rPr>
                        <a:t>x += 4;</a:t>
                      </a:r>
                    </a:p>
                  </a:txBody>
                  <a:tcPr marL="76200" marR="76200" marT="57150" marB="57150" anchor="ctr"/>
                </a:tc>
                <a:tc>
                  <a:txBody>
                    <a:bodyPr/>
                    <a:lstStyle/>
                    <a:p>
                      <a:pPr algn="l"/>
                      <a:r>
                        <a:rPr lang="en-US" sz="1600" dirty="0">
                          <a:effectLst/>
                        </a:rPr>
                        <a:t>x = 3;</a:t>
                      </a:r>
                      <a:br>
                        <a:rPr lang="en-US" sz="1600" dirty="0">
                          <a:effectLst/>
                        </a:rPr>
                      </a:br>
                      <a:r>
                        <a:rPr lang="en-US" sz="1600" dirty="0">
                          <a:effectLst/>
                        </a:rPr>
                        <a:t>x = x + 4;</a:t>
                      </a:r>
                    </a:p>
                  </a:txBody>
                  <a:tcPr marL="76200" marR="76200" marT="57150" marB="57150" anchor="ctr"/>
                </a:tc>
                <a:extLst>
                  <a:ext uri="{0D108BD9-81ED-4DB2-BD59-A6C34878D82A}">
                    <a16:rowId xmlns:a16="http://schemas.microsoft.com/office/drawing/2014/main" val="1054588235"/>
                  </a:ext>
                </a:extLst>
              </a:tr>
              <a:tr h="370840">
                <a:tc>
                  <a:txBody>
                    <a:bodyPr/>
                    <a:lstStyle/>
                    <a:p>
                      <a:pPr algn="l"/>
                      <a:r>
                        <a:rPr lang="en-US" sz="1600">
                          <a:effectLst/>
                        </a:rPr>
                        <a:t>-=</a:t>
                      </a:r>
                    </a:p>
                  </a:txBody>
                  <a:tcPr marL="76200" marR="76200" marT="57150" marB="57150" anchor="ctr"/>
                </a:tc>
                <a:tc>
                  <a:txBody>
                    <a:bodyPr/>
                    <a:lstStyle/>
                    <a:p>
                      <a:pPr algn="l"/>
                      <a:r>
                        <a:rPr lang="en-US" sz="1600">
                          <a:effectLst/>
                        </a:rPr>
                        <a:t>Subtraction assignment</a:t>
                      </a:r>
                    </a:p>
                  </a:txBody>
                  <a:tcPr marL="76200" marR="76200" marT="57150" marB="57150" anchor="ctr"/>
                </a:tc>
                <a:tc>
                  <a:txBody>
                    <a:bodyPr/>
                    <a:lstStyle/>
                    <a:p>
                      <a:pPr algn="l"/>
                      <a:r>
                        <a:rPr lang="en-US" sz="1600">
                          <a:effectLst/>
                        </a:rPr>
                        <a:t>Subtracts the value on the right from the variable value on the left, and returns the new variable value</a:t>
                      </a:r>
                    </a:p>
                  </a:txBody>
                  <a:tcPr marL="76200" marR="76200" marT="57150" marB="57150" anchor="ctr"/>
                </a:tc>
                <a:tc>
                  <a:txBody>
                    <a:bodyPr/>
                    <a:lstStyle/>
                    <a:p>
                      <a:pPr algn="l"/>
                      <a:r>
                        <a:rPr lang="en-US" sz="1600">
                          <a:effectLst/>
                        </a:rPr>
                        <a:t>x = 6;</a:t>
                      </a:r>
                      <a:br>
                        <a:rPr lang="en-US" sz="1600">
                          <a:effectLst/>
                        </a:rPr>
                      </a:br>
                      <a:r>
                        <a:rPr lang="en-US" sz="1600">
                          <a:effectLst/>
                        </a:rPr>
                        <a:t>x -= 3;</a:t>
                      </a:r>
                    </a:p>
                  </a:txBody>
                  <a:tcPr marL="76200" marR="76200" marT="57150" marB="57150" anchor="ctr"/>
                </a:tc>
                <a:tc>
                  <a:txBody>
                    <a:bodyPr/>
                    <a:lstStyle/>
                    <a:p>
                      <a:pPr algn="l"/>
                      <a:r>
                        <a:rPr lang="en-US" sz="1600">
                          <a:effectLst/>
                        </a:rPr>
                        <a:t>x = 6;</a:t>
                      </a:r>
                      <a:br>
                        <a:rPr lang="en-US" sz="1600">
                          <a:effectLst/>
                        </a:rPr>
                      </a:br>
                      <a:r>
                        <a:rPr lang="en-US" sz="1600">
                          <a:effectLst/>
                        </a:rPr>
                        <a:t>x = x - 3;</a:t>
                      </a:r>
                    </a:p>
                  </a:txBody>
                  <a:tcPr marL="76200" marR="76200" marT="57150" marB="57150" anchor="ctr"/>
                </a:tc>
                <a:extLst>
                  <a:ext uri="{0D108BD9-81ED-4DB2-BD59-A6C34878D82A}">
                    <a16:rowId xmlns:a16="http://schemas.microsoft.com/office/drawing/2014/main" val="972430980"/>
                  </a:ext>
                </a:extLst>
              </a:tr>
              <a:tr h="370840">
                <a:tc>
                  <a:txBody>
                    <a:bodyPr/>
                    <a:lstStyle/>
                    <a:p>
                      <a:pPr algn="l"/>
                      <a:r>
                        <a:rPr lang="en-US" sz="1600">
                          <a:effectLst/>
                        </a:rPr>
                        <a:t>*=</a:t>
                      </a:r>
                    </a:p>
                  </a:txBody>
                  <a:tcPr marL="76200" marR="76200" marT="57150" marB="57150" anchor="ctr"/>
                </a:tc>
                <a:tc>
                  <a:txBody>
                    <a:bodyPr/>
                    <a:lstStyle/>
                    <a:p>
                      <a:pPr algn="l"/>
                      <a:r>
                        <a:rPr lang="en-US" sz="1600">
                          <a:effectLst/>
                        </a:rPr>
                        <a:t>Multiplication assignment</a:t>
                      </a:r>
                    </a:p>
                  </a:txBody>
                  <a:tcPr marL="76200" marR="76200" marT="57150" marB="57150" anchor="ctr"/>
                </a:tc>
                <a:tc>
                  <a:txBody>
                    <a:bodyPr/>
                    <a:lstStyle/>
                    <a:p>
                      <a:pPr algn="l"/>
                      <a:r>
                        <a:rPr lang="en-US" sz="1600" dirty="0">
                          <a:effectLst/>
                        </a:rPr>
                        <a:t>Multiplies the variable value on the left by the value on the right, and returns the new variable value</a:t>
                      </a:r>
                    </a:p>
                  </a:txBody>
                  <a:tcPr marL="76200" marR="76200" marT="57150" marB="57150" anchor="ctr"/>
                </a:tc>
                <a:tc>
                  <a:txBody>
                    <a:bodyPr/>
                    <a:lstStyle/>
                    <a:p>
                      <a:pPr algn="l"/>
                      <a:r>
                        <a:rPr lang="en-US" sz="1600">
                          <a:effectLst/>
                        </a:rPr>
                        <a:t>x = 2;</a:t>
                      </a:r>
                      <a:br>
                        <a:rPr lang="en-US" sz="1600">
                          <a:effectLst/>
                        </a:rPr>
                      </a:br>
                      <a:r>
                        <a:rPr lang="en-US" sz="1600">
                          <a:effectLst/>
                        </a:rPr>
                        <a:t>x *= 3;</a:t>
                      </a:r>
                    </a:p>
                  </a:txBody>
                  <a:tcPr marL="76200" marR="76200" marT="57150" marB="57150" anchor="ctr"/>
                </a:tc>
                <a:tc>
                  <a:txBody>
                    <a:bodyPr/>
                    <a:lstStyle/>
                    <a:p>
                      <a:pPr algn="l"/>
                      <a:r>
                        <a:rPr lang="en-US" sz="1600">
                          <a:effectLst/>
                        </a:rPr>
                        <a:t>x = 2;</a:t>
                      </a:r>
                      <a:br>
                        <a:rPr lang="en-US" sz="1600">
                          <a:effectLst/>
                        </a:rPr>
                      </a:br>
                      <a:r>
                        <a:rPr lang="en-US" sz="1600">
                          <a:effectLst/>
                        </a:rPr>
                        <a:t>x = x * 3;</a:t>
                      </a:r>
                    </a:p>
                  </a:txBody>
                  <a:tcPr marL="76200" marR="76200" marT="57150" marB="57150" anchor="ctr"/>
                </a:tc>
                <a:extLst>
                  <a:ext uri="{0D108BD9-81ED-4DB2-BD59-A6C34878D82A}">
                    <a16:rowId xmlns:a16="http://schemas.microsoft.com/office/drawing/2014/main" val="3251482051"/>
                  </a:ext>
                </a:extLst>
              </a:tr>
              <a:tr h="370840">
                <a:tc>
                  <a:txBody>
                    <a:bodyPr/>
                    <a:lstStyle/>
                    <a:p>
                      <a:pPr algn="l"/>
                      <a:r>
                        <a:rPr lang="en-US" sz="1600">
                          <a:effectLst/>
                        </a:rPr>
                        <a:t>/=</a:t>
                      </a:r>
                    </a:p>
                  </a:txBody>
                  <a:tcPr marL="76200" marR="76200" marT="57150" marB="57150" anchor="ctr"/>
                </a:tc>
                <a:tc>
                  <a:txBody>
                    <a:bodyPr/>
                    <a:lstStyle/>
                    <a:p>
                      <a:pPr algn="l"/>
                      <a:r>
                        <a:rPr lang="en-US" sz="1600">
                          <a:effectLst/>
                        </a:rPr>
                        <a:t>Division assignment</a:t>
                      </a:r>
                    </a:p>
                  </a:txBody>
                  <a:tcPr marL="76200" marR="76200" marT="57150" marB="57150" anchor="ctr"/>
                </a:tc>
                <a:tc>
                  <a:txBody>
                    <a:bodyPr/>
                    <a:lstStyle/>
                    <a:p>
                      <a:pPr algn="l"/>
                      <a:r>
                        <a:rPr lang="en-US" sz="1600">
                          <a:effectLst/>
                        </a:rPr>
                        <a:t>Divides the variable value on the left by the value on the right, and returns the new variable value</a:t>
                      </a:r>
                    </a:p>
                  </a:txBody>
                  <a:tcPr marL="76200" marR="76200" marT="57150" marB="57150" anchor="ctr"/>
                </a:tc>
                <a:tc>
                  <a:txBody>
                    <a:bodyPr/>
                    <a:lstStyle/>
                    <a:p>
                      <a:pPr algn="l"/>
                      <a:r>
                        <a:rPr lang="en-US" sz="1600">
                          <a:effectLst/>
                        </a:rPr>
                        <a:t>x = 10;</a:t>
                      </a:r>
                      <a:br>
                        <a:rPr lang="en-US" sz="1600">
                          <a:effectLst/>
                        </a:rPr>
                      </a:br>
                      <a:r>
                        <a:rPr lang="en-US" sz="1600">
                          <a:effectLst/>
                        </a:rPr>
                        <a:t>x /= 5;</a:t>
                      </a:r>
                    </a:p>
                  </a:txBody>
                  <a:tcPr marL="76200" marR="76200" marT="57150" marB="57150" anchor="ctr"/>
                </a:tc>
                <a:tc>
                  <a:txBody>
                    <a:bodyPr/>
                    <a:lstStyle/>
                    <a:p>
                      <a:pPr algn="l"/>
                      <a:r>
                        <a:rPr lang="en-US" sz="1600" dirty="0">
                          <a:effectLst/>
                        </a:rPr>
                        <a:t>x = 10;</a:t>
                      </a:r>
                      <a:br>
                        <a:rPr lang="en-US" sz="1600" dirty="0">
                          <a:effectLst/>
                        </a:rPr>
                      </a:br>
                      <a:r>
                        <a:rPr lang="en-US" sz="1600" dirty="0">
                          <a:effectLst/>
                        </a:rPr>
                        <a:t>x = x / 5;</a:t>
                      </a:r>
                    </a:p>
                  </a:txBody>
                  <a:tcPr marL="76200" marR="76200" marT="57150" marB="57150" anchor="ctr"/>
                </a:tc>
                <a:extLst>
                  <a:ext uri="{0D108BD9-81ED-4DB2-BD59-A6C34878D82A}">
                    <a16:rowId xmlns:a16="http://schemas.microsoft.com/office/drawing/2014/main" val="1813772100"/>
                  </a:ext>
                </a:extLst>
              </a:tr>
            </a:tbl>
          </a:graphicData>
        </a:graphic>
      </p:graphicFrame>
    </p:spTree>
    <p:extLst>
      <p:ext uri="{BB962C8B-B14F-4D97-AF65-F5344CB8AC3E}">
        <p14:creationId xmlns:p14="http://schemas.microsoft.com/office/powerpoint/2010/main" val="168135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0"/>
              </a:spcBef>
              <a:defRPr/>
            </a:pPr>
            <a:r>
              <a:rPr lang="en-US" sz="2400" dirty="0"/>
              <a:t>Assignment operators</a:t>
            </a:r>
            <a:r>
              <a:rPr lang="en-US" altLang="en-US" sz="2400" dirty="0">
                <a:latin typeface="Arial" panose="020B0604020202020204" pitchFamily="34" charset="0"/>
                <a:cs typeface="Arial" panose="020B0604020202020204" pitchFamily="34" charset="0"/>
              </a:rPr>
              <a:t> -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defRPr/>
            </a:pPr>
            <a:r>
              <a:rPr lang="en-US" altLang="en-US" dirty="0"/>
              <a:t>Assignment operators provide useful shortcuts to keep our code cleaner and more efficient</a:t>
            </a:r>
          </a:p>
          <a:p>
            <a:pPr algn="just">
              <a:defRPr/>
            </a:pPr>
            <a:r>
              <a:rPr lang="en-US" altLang="en-US" dirty="0"/>
              <a:t>Can use other variables on the right hand side of each expression as well</a:t>
            </a:r>
          </a:p>
          <a:p>
            <a:pPr lvl="1" algn="just">
              <a:defRPr/>
            </a:pPr>
            <a:endParaRPr lang="en-US" dirty="0"/>
          </a:p>
          <a:p>
            <a:pPr marL="457200" lvl="1" indent="0" algn="just">
              <a:buNone/>
              <a:defRPr/>
            </a:pPr>
            <a:endParaRPr lang="en-US" dirty="0"/>
          </a:p>
          <a:p>
            <a:pPr algn="just">
              <a:spcBef>
                <a:spcPts val="600"/>
              </a:spcBef>
              <a:defRPr/>
            </a:pPr>
            <a:endParaRPr lang="en-US" dirty="0"/>
          </a:p>
        </p:txBody>
      </p:sp>
      <p:sp>
        <p:nvSpPr>
          <p:cNvPr id="3" name="Date Placeholder 2"/>
          <p:cNvSpPr>
            <a:spLocks noGrp="1"/>
          </p:cNvSpPr>
          <p:nvPr>
            <p:ph type="dt" sz="half" idx="10"/>
          </p:nvPr>
        </p:nvSpPr>
        <p:spPr/>
        <p:txBody>
          <a:bodyPr/>
          <a:lstStyle/>
          <a:p>
            <a:fld id="{C868B440-E2B2-4B31-86A5-B73D743AFA1E}"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282475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ct val="20000"/>
              </a:spcBef>
              <a:defRPr/>
            </a:pPr>
            <a:r>
              <a:rPr lang="vi-VN" sz="2400" b="0" cap="none" dirty="0">
                <a:solidFill>
                  <a:schemeClr val="tx1">
                    <a:lumMod val="95000"/>
                    <a:lumOff val="5000"/>
                  </a:schemeClr>
                </a:solidFill>
                <a:latin typeface="Arial" charset="0"/>
                <a:ea typeface="+mn-ea"/>
                <a:cs typeface="Arial" charset="0"/>
              </a:rPr>
              <a:t>Increment/Decrement operators</a:t>
            </a:r>
            <a:br>
              <a:rPr lang="vi-VN" sz="2400" b="0" cap="none" dirty="0">
                <a:solidFill>
                  <a:schemeClr val="tx1">
                    <a:lumMod val="95000"/>
                    <a:lumOff val="5000"/>
                  </a:schemeClr>
                </a:solidFill>
                <a:latin typeface="Arial" charset="0"/>
                <a:ea typeface="+mn-ea"/>
                <a:cs typeface="Arial" charset="0"/>
              </a:rPr>
            </a:b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4</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139858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A9B-4311-1942-ACB8-0AAE96A606F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A38A6896-78E5-EB47-8B1F-92735C91CDBD}"/>
              </a:ext>
            </a:extLst>
          </p:cNvPr>
          <p:cNvSpPr>
            <a:spLocks noGrp="1"/>
          </p:cNvSpPr>
          <p:nvPr>
            <p:ph idx="1"/>
          </p:nvPr>
        </p:nvSpPr>
        <p:spPr>
          <a:xfrm>
            <a:off x="278605" y="850106"/>
            <a:ext cx="8622507" cy="3744517"/>
          </a:xfrm>
        </p:spPr>
        <p:txBody>
          <a:bodyPr/>
          <a:lstStyle/>
          <a:p>
            <a:pPr marL="457200" indent="-457200">
              <a:buFont typeface="+mj-lt"/>
              <a:buAutoNum type="arabicPeriod"/>
            </a:pPr>
            <a:r>
              <a:rPr lang="en-US" dirty="0"/>
              <a:t>Overview</a:t>
            </a:r>
          </a:p>
          <a:p>
            <a:pPr marL="457200" indent="-457200">
              <a:buFont typeface="+mj-lt"/>
              <a:buAutoNum type="arabicPeriod"/>
            </a:pPr>
            <a:r>
              <a:rPr lang="en-US" dirty="0"/>
              <a:t>Arithmetic operators</a:t>
            </a:r>
          </a:p>
          <a:p>
            <a:pPr marL="457200" indent="-457200">
              <a:buFont typeface="+mj-lt"/>
              <a:buAutoNum type="arabicPeriod"/>
            </a:pPr>
            <a:r>
              <a:rPr lang="en-US" dirty="0"/>
              <a:t>Assignment operators</a:t>
            </a:r>
          </a:p>
          <a:p>
            <a:pPr marL="457200" indent="-457200">
              <a:buFont typeface="+mj-lt"/>
              <a:buAutoNum type="arabicPeriod"/>
            </a:pPr>
            <a:r>
              <a:rPr lang="en-US" dirty="0"/>
              <a:t>Increment/Decrement operators</a:t>
            </a:r>
          </a:p>
          <a:p>
            <a:pPr marL="457200" indent="-457200">
              <a:buFont typeface="+mj-lt"/>
              <a:buAutoNum type="arabicPeriod"/>
            </a:pPr>
            <a:r>
              <a:rPr lang="en-US" dirty="0"/>
              <a:t>Comparison operators</a:t>
            </a:r>
          </a:p>
          <a:p>
            <a:endParaRPr lang="en-US" dirty="0"/>
          </a:p>
        </p:txBody>
      </p:sp>
      <p:sp>
        <p:nvSpPr>
          <p:cNvPr id="4" name="Date Placeholder 3">
            <a:extLst>
              <a:ext uri="{FF2B5EF4-FFF2-40B4-BE49-F238E27FC236}">
                <a16:creationId xmlns:a16="http://schemas.microsoft.com/office/drawing/2014/main" id="{76C6622B-1770-A146-9DBF-36D31AB53BB5}"/>
              </a:ext>
            </a:extLst>
          </p:cNvPr>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a:extLst>
              <a:ext uri="{FF2B5EF4-FFF2-40B4-BE49-F238E27FC236}">
                <a16:creationId xmlns:a16="http://schemas.microsoft.com/office/drawing/2014/main" id="{DC33AA82-EEA7-C747-876C-C92400FB5D64}"/>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075FDB35-72A2-FA43-BB45-9FBF4C153D99}"/>
              </a:ext>
            </a:extLst>
          </p:cNvPr>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3667469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Increment/Decrement operators</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20</a:t>
            </a:fld>
            <a:endParaRPr lang="en-US"/>
          </a:p>
        </p:txBody>
      </p:sp>
      <p:sp>
        <p:nvSpPr>
          <p:cNvPr id="7" name="Content Placeholder 6">
            <a:extLst>
              <a:ext uri="{FF2B5EF4-FFF2-40B4-BE49-F238E27FC236}">
                <a16:creationId xmlns:a16="http://schemas.microsoft.com/office/drawing/2014/main" id="{2A1E518D-2B32-5942-93AC-1447B9FBCCFF}"/>
              </a:ext>
            </a:extLst>
          </p:cNvPr>
          <p:cNvSpPr>
            <a:spLocks noGrp="1"/>
          </p:cNvSpPr>
          <p:nvPr>
            <p:ph idx="1"/>
          </p:nvPr>
        </p:nvSpPr>
        <p:spPr/>
        <p:txBody>
          <a:bodyPr/>
          <a:lstStyle/>
          <a:p>
            <a:r>
              <a:rPr lang="en-US" dirty="0"/>
              <a:t>Sometimes you'll want to repeatedly add or subtract one to or from a numeric variable value. </a:t>
            </a:r>
          </a:p>
          <a:p>
            <a:r>
              <a:rPr lang="en-US" dirty="0"/>
              <a:t>This can be conveniently done using the increment (++) and decrement(--) operators.</a:t>
            </a:r>
          </a:p>
        </p:txBody>
      </p:sp>
    </p:spTree>
    <p:extLst>
      <p:ext uri="{BB962C8B-B14F-4D97-AF65-F5344CB8AC3E}">
        <p14:creationId xmlns:p14="http://schemas.microsoft.com/office/powerpoint/2010/main" val="208742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Increment/Decrement operators</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21</a:t>
            </a:fld>
            <a:endParaRPr lang="en-US"/>
          </a:p>
        </p:txBody>
      </p:sp>
      <p:pic>
        <p:nvPicPr>
          <p:cNvPr id="10" name="Content Placeholder 9">
            <a:extLst>
              <a:ext uri="{FF2B5EF4-FFF2-40B4-BE49-F238E27FC236}">
                <a16:creationId xmlns:a16="http://schemas.microsoft.com/office/drawing/2014/main" id="{7E5D5E63-C3DA-5645-9FE8-E11783C44517}"/>
              </a:ext>
            </a:extLst>
          </p:cNvPr>
          <p:cNvPicPr>
            <a:picLocks noGrp="1" noChangeAspect="1"/>
          </p:cNvPicPr>
          <p:nvPr>
            <p:ph idx="1"/>
          </p:nvPr>
        </p:nvPicPr>
        <p:blipFill>
          <a:blip r:embed="rId3"/>
          <a:stretch>
            <a:fillRect/>
          </a:stretch>
        </p:blipFill>
        <p:spPr>
          <a:xfrm>
            <a:off x="277813" y="1067185"/>
            <a:ext cx="8623300" cy="3309167"/>
          </a:xfrm>
          <a:prstGeom prst="rect">
            <a:avLst/>
          </a:prstGeom>
        </p:spPr>
      </p:pic>
    </p:spTree>
    <p:extLst>
      <p:ext uri="{BB962C8B-B14F-4D97-AF65-F5344CB8AC3E}">
        <p14:creationId xmlns:p14="http://schemas.microsoft.com/office/powerpoint/2010/main" val="4256991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Increment/Decrement operators</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22</a:t>
            </a:fld>
            <a:endParaRPr lang="en-US"/>
          </a:p>
        </p:txBody>
      </p:sp>
      <p:pic>
        <p:nvPicPr>
          <p:cNvPr id="8" name="Content Placeholder 7">
            <a:extLst>
              <a:ext uri="{FF2B5EF4-FFF2-40B4-BE49-F238E27FC236}">
                <a16:creationId xmlns:a16="http://schemas.microsoft.com/office/drawing/2014/main" id="{2D937B74-D76F-6440-A450-E78A70FBFB98}"/>
              </a:ext>
            </a:extLst>
          </p:cNvPr>
          <p:cNvPicPr>
            <a:picLocks noGrp="1" noChangeAspect="1"/>
          </p:cNvPicPr>
          <p:nvPr>
            <p:ph idx="1"/>
          </p:nvPr>
        </p:nvPicPr>
        <p:blipFill>
          <a:blip r:embed="rId3"/>
          <a:stretch>
            <a:fillRect/>
          </a:stretch>
        </p:blipFill>
        <p:spPr>
          <a:xfrm>
            <a:off x="277813" y="1067583"/>
            <a:ext cx="8623300" cy="3308371"/>
          </a:xfrm>
          <a:prstGeom prst="rect">
            <a:avLst/>
          </a:prstGeom>
        </p:spPr>
      </p:pic>
    </p:spTree>
    <p:extLst>
      <p:ext uri="{BB962C8B-B14F-4D97-AF65-F5344CB8AC3E}">
        <p14:creationId xmlns:p14="http://schemas.microsoft.com/office/powerpoint/2010/main" val="3305757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en-US" sz="2400" dirty="0"/>
              <a:t>Increment/Decrement operators </a:t>
            </a:r>
            <a:r>
              <a:rPr lang="en-US" altLang="en-US" sz="2400" dirty="0">
                <a:latin typeface="Arial" panose="020B0604020202020204" pitchFamily="34" charset="0"/>
                <a:cs typeface="Arial" panose="020B0604020202020204" pitchFamily="34" charset="0"/>
              </a:rPr>
              <a:t>-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defRPr/>
            </a:pPr>
            <a:r>
              <a:rPr lang="en-US" altLang="en-US" dirty="0"/>
              <a:t>Provide a convenient mechanism to repeatedly add or subtract one to or from a numeric value</a:t>
            </a:r>
          </a:p>
          <a:p>
            <a:pPr algn="just">
              <a:defRPr/>
            </a:pPr>
            <a:r>
              <a:rPr lang="en-US" altLang="en-US" b="1" dirty="0"/>
              <a:t>Syntax</a:t>
            </a:r>
            <a:r>
              <a:rPr lang="en-US" altLang="en-US" dirty="0"/>
              <a:t>: variable++, ++variable</a:t>
            </a:r>
          </a:p>
          <a:p>
            <a:pPr algn="just">
              <a:defRPr/>
            </a:pPr>
            <a:r>
              <a:rPr lang="en-US" altLang="en-US" dirty="0"/>
              <a:t>variable++ is same as variable += 1 then return the value </a:t>
            </a:r>
            <a:r>
              <a:rPr lang="en-US" altLang="en-US" b="1" dirty="0"/>
              <a:t>before</a:t>
            </a:r>
            <a:r>
              <a:rPr lang="en-US" altLang="en-US" dirty="0"/>
              <a:t> increment its value</a:t>
            </a:r>
          </a:p>
          <a:p>
            <a:pPr algn="just">
              <a:defRPr/>
            </a:pPr>
            <a:r>
              <a:rPr lang="en-US" altLang="en-US" dirty="0"/>
              <a:t>++variable is same as variable += 1 then return the value </a:t>
            </a:r>
            <a:r>
              <a:rPr lang="en-US" altLang="en-US" b="1" dirty="0"/>
              <a:t>after</a:t>
            </a:r>
            <a:r>
              <a:rPr lang="en-US" altLang="en-US" dirty="0"/>
              <a:t> increment its value</a:t>
            </a:r>
          </a:p>
          <a:p>
            <a:pPr lvl="1" algn="just">
              <a:defRPr/>
            </a:pPr>
            <a:endParaRPr lang="en-US" dirty="0"/>
          </a:p>
          <a:p>
            <a:pPr marL="457200" lvl="1" indent="0" algn="just">
              <a:buNone/>
              <a:defRPr/>
            </a:pPr>
            <a:endParaRPr lang="en-US" dirty="0"/>
          </a:p>
          <a:p>
            <a:pPr algn="just">
              <a:spcBef>
                <a:spcPts val="600"/>
              </a:spcBef>
              <a:defRPr/>
            </a:pPr>
            <a:endParaRPr lang="en-US" dirty="0"/>
          </a:p>
        </p:txBody>
      </p:sp>
      <p:sp>
        <p:nvSpPr>
          <p:cNvPr id="3" name="Date Placeholder 2"/>
          <p:cNvSpPr>
            <a:spLocks noGrp="1"/>
          </p:cNvSpPr>
          <p:nvPr>
            <p:ph type="dt" sz="half" idx="10"/>
          </p:nvPr>
        </p:nvSpPr>
        <p:spPr/>
        <p:txBody>
          <a:bodyPr/>
          <a:lstStyle/>
          <a:p>
            <a:fld id="{C868B440-E2B2-4B31-86A5-B73D743AFA1E}"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479797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ct val="20000"/>
              </a:spcBef>
              <a:defRPr/>
            </a:pPr>
            <a:r>
              <a:rPr lang="vi-VN" sz="2400" b="0" cap="none" dirty="0">
                <a:solidFill>
                  <a:schemeClr val="tx1">
                    <a:lumMod val="95000"/>
                    <a:lumOff val="5000"/>
                  </a:schemeClr>
                </a:solidFill>
                <a:latin typeface="Arial" charset="0"/>
                <a:ea typeface="+mn-ea"/>
                <a:cs typeface="Arial" charset="0"/>
              </a:rPr>
              <a:t>Comparison operators</a:t>
            </a:r>
            <a:br>
              <a:rPr lang="vi-VN" sz="2400" b="0" cap="none" dirty="0">
                <a:solidFill>
                  <a:schemeClr val="tx1">
                    <a:lumMod val="95000"/>
                    <a:lumOff val="5000"/>
                  </a:schemeClr>
                </a:solidFill>
                <a:latin typeface="Arial" charset="0"/>
                <a:ea typeface="+mn-ea"/>
                <a:cs typeface="Arial" charset="0"/>
              </a:rPr>
            </a:br>
            <a:br>
              <a:rPr lang="vi-VN" sz="2400" b="0" cap="none" dirty="0">
                <a:solidFill>
                  <a:schemeClr val="tx1">
                    <a:lumMod val="95000"/>
                    <a:lumOff val="5000"/>
                  </a:schemeClr>
                </a:solidFill>
                <a:latin typeface="Arial" charset="0"/>
                <a:ea typeface="+mn-ea"/>
                <a:cs typeface="Arial" charset="0"/>
              </a:rPr>
            </a:b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5</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2420898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ED6F-16C3-C84C-98C4-B82D607A17DC}"/>
              </a:ext>
            </a:extLst>
          </p:cNvPr>
          <p:cNvSpPr>
            <a:spLocks noGrp="1"/>
          </p:cNvSpPr>
          <p:nvPr>
            <p:ph type="title"/>
          </p:nvPr>
        </p:nvSpPr>
        <p:spPr/>
        <p:txBody>
          <a:bodyPr/>
          <a:lstStyle/>
          <a:p>
            <a:r>
              <a:rPr lang="en-US" sz="2400" dirty="0"/>
              <a:t>Comparison operators</a:t>
            </a:r>
          </a:p>
        </p:txBody>
      </p:sp>
      <p:sp>
        <p:nvSpPr>
          <p:cNvPr id="4" name="Date Placeholder 3">
            <a:extLst>
              <a:ext uri="{FF2B5EF4-FFF2-40B4-BE49-F238E27FC236}">
                <a16:creationId xmlns:a16="http://schemas.microsoft.com/office/drawing/2014/main" id="{604F71AA-072B-5D43-A73E-B47565EF7CB1}"/>
              </a:ext>
            </a:extLst>
          </p:cNvPr>
          <p:cNvSpPr>
            <a:spLocks noGrp="1"/>
          </p:cNvSpPr>
          <p:nvPr>
            <p:ph type="dt" sz="half" idx="10"/>
          </p:nvPr>
        </p:nvSpPr>
        <p:spPr/>
        <p:txBody>
          <a:bodyPr/>
          <a:lstStyle/>
          <a:p>
            <a:fld id="{1F45074E-53EC-4432-BF9B-A29996D62E7F}" type="datetime1">
              <a:rPr lang="en-US" smtClean="0"/>
              <a:t>4/28/20</a:t>
            </a:fld>
            <a:endParaRPr lang="en-US"/>
          </a:p>
        </p:txBody>
      </p:sp>
      <p:sp>
        <p:nvSpPr>
          <p:cNvPr id="5" name="Footer Placeholder 4">
            <a:extLst>
              <a:ext uri="{FF2B5EF4-FFF2-40B4-BE49-F238E27FC236}">
                <a16:creationId xmlns:a16="http://schemas.microsoft.com/office/drawing/2014/main" id="{6AC681FF-D30D-5B43-AD50-A20D19C952B1}"/>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4070F761-E775-8B4E-80AB-064C1B7812E4}"/>
              </a:ext>
            </a:extLst>
          </p:cNvPr>
          <p:cNvSpPr>
            <a:spLocks noGrp="1"/>
          </p:cNvSpPr>
          <p:nvPr>
            <p:ph type="sldNum" sz="quarter" idx="12"/>
          </p:nvPr>
        </p:nvSpPr>
        <p:spPr/>
        <p:txBody>
          <a:bodyPr/>
          <a:lstStyle/>
          <a:p>
            <a:fld id="{E3B08AF7-4237-6949-8335-F63F47C2C8CC}" type="slidenum">
              <a:rPr lang="en-US" smtClean="0"/>
              <a:t>25</a:t>
            </a:fld>
            <a:endParaRPr lang="en-US"/>
          </a:p>
        </p:txBody>
      </p:sp>
      <p:graphicFrame>
        <p:nvGraphicFramePr>
          <p:cNvPr id="3" name="Content Placeholder 2">
            <a:extLst>
              <a:ext uri="{FF2B5EF4-FFF2-40B4-BE49-F238E27FC236}">
                <a16:creationId xmlns:a16="http://schemas.microsoft.com/office/drawing/2014/main" id="{67E9CC1F-8B20-D74A-9376-EB8C6659F211}"/>
              </a:ext>
            </a:extLst>
          </p:cNvPr>
          <p:cNvGraphicFramePr>
            <a:graphicFrameLocks noGrp="1"/>
          </p:cNvGraphicFramePr>
          <p:nvPr>
            <p:ph idx="1"/>
            <p:extLst>
              <p:ext uri="{D42A27DB-BD31-4B8C-83A1-F6EECF244321}">
                <p14:modId xmlns:p14="http://schemas.microsoft.com/office/powerpoint/2010/main" val="1020612750"/>
              </p:ext>
            </p:extLst>
          </p:nvPr>
        </p:nvGraphicFramePr>
        <p:xfrm>
          <a:off x="277813" y="849313"/>
          <a:ext cx="8623300" cy="3751580"/>
        </p:xfrm>
        <a:graphic>
          <a:graphicData uri="http://schemas.openxmlformats.org/drawingml/2006/table">
            <a:tbl>
              <a:tblPr firstRow="1" bandRow="1">
                <a:tableStyleId>{5C22544A-7EE6-4342-B048-85BDC9FD1C3A}</a:tableStyleId>
              </a:tblPr>
              <a:tblGrid>
                <a:gridCol w="1104673">
                  <a:extLst>
                    <a:ext uri="{9D8B030D-6E8A-4147-A177-3AD203B41FA5}">
                      <a16:colId xmlns:a16="http://schemas.microsoft.com/office/drawing/2014/main" val="2783949075"/>
                    </a:ext>
                  </a:extLst>
                </a:gridCol>
                <a:gridCol w="2144485">
                  <a:extLst>
                    <a:ext uri="{9D8B030D-6E8A-4147-A177-3AD203B41FA5}">
                      <a16:colId xmlns:a16="http://schemas.microsoft.com/office/drawing/2014/main" val="82846419"/>
                    </a:ext>
                  </a:extLst>
                </a:gridCol>
                <a:gridCol w="4049486">
                  <a:extLst>
                    <a:ext uri="{9D8B030D-6E8A-4147-A177-3AD203B41FA5}">
                      <a16:colId xmlns:a16="http://schemas.microsoft.com/office/drawing/2014/main" val="3898625707"/>
                    </a:ext>
                  </a:extLst>
                </a:gridCol>
                <a:gridCol w="1324656">
                  <a:extLst>
                    <a:ext uri="{9D8B030D-6E8A-4147-A177-3AD203B41FA5}">
                      <a16:colId xmlns:a16="http://schemas.microsoft.com/office/drawing/2014/main" val="951321813"/>
                    </a:ext>
                  </a:extLst>
                </a:gridCol>
              </a:tblGrid>
              <a:tr h="370840">
                <a:tc>
                  <a:txBody>
                    <a:bodyPr/>
                    <a:lstStyle/>
                    <a:p>
                      <a:r>
                        <a:rPr lang="en-US" sz="1600" dirty="0"/>
                        <a:t>Operator</a:t>
                      </a:r>
                    </a:p>
                  </a:txBody>
                  <a:tcPr/>
                </a:tc>
                <a:tc>
                  <a:txBody>
                    <a:bodyPr/>
                    <a:lstStyle/>
                    <a:p>
                      <a:r>
                        <a:rPr lang="en-US" sz="1600" dirty="0"/>
                        <a:t>Name</a:t>
                      </a:r>
                    </a:p>
                  </a:txBody>
                  <a:tcPr/>
                </a:tc>
                <a:tc>
                  <a:txBody>
                    <a:bodyPr/>
                    <a:lstStyle/>
                    <a:p>
                      <a:r>
                        <a:rPr lang="en-US" sz="1600" dirty="0"/>
                        <a:t>Purpose</a:t>
                      </a:r>
                    </a:p>
                  </a:txBody>
                  <a:tcPr/>
                </a:tc>
                <a:tc>
                  <a:txBody>
                    <a:bodyPr/>
                    <a:lstStyle/>
                    <a:p>
                      <a:r>
                        <a:rPr lang="en-US" sz="1600" dirty="0"/>
                        <a:t>Example</a:t>
                      </a:r>
                    </a:p>
                  </a:txBody>
                  <a:tcPr/>
                </a:tc>
                <a:extLst>
                  <a:ext uri="{0D108BD9-81ED-4DB2-BD59-A6C34878D82A}">
                    <a16:rowId xmlns:a16="http://schemas.microsoft.com/office/drawing/2014/main" val="2314512327"/>
                  </a:ext>
                </a:extLst>
              </a:tr>
              <a:tr h="370840">
                <a:tc>
                  <a:txBody>
                    <a:bodyPr/>
                    <a:lstStyle/>
                    <a:p>
                      <a:pPr algn="l"/>
                      <a:r>
                        <a:rPr lang="en-US" sz="1600" dirty="0">
                          <a:effectLst/>
                        </a:rPr>
                        <a:t>===</a:t>
                      </a:r>
                    </a:p>
                  </a:txBody>
                  <a:tcPr marL="76200" marR="76200" marT="57150" marB="57150" anchor="ctr"/>
                </a:tc>
                <a:tc>
                  <a:txBody>
                    <a:bodyPr/>
                    <a:lstStyle/>
                    <a:p>
                      <a:pPr algn="l"/>
                      <a:r>
                        <a:rPr lang="en-US" sz="1600">
                          <a:effectLst/>
                        </a:rPr>
                        <a:t>Strict equality</a:t>
                      </a:r>
                    </a:p>
                  </a:txBody>
                  <a:tcPr marL="76200" marR="76200" marT="57150" marB="57150" anchor="ctr"/>
                </a:tc>
                <a:tc>
                  <a:txBody>
                    <a:bodyPr/>
                    <a:lstStyle/>
                    <a:p>
                      <a:pPr algn="l"/>
                      <a:r>
                        <a:rPr lang="en-US" sz="1600" dirty="0">
                          <a:effectLst/>
                        </a:rPr>
                        <a:t>Tests whether the left and right are identical</a:t>
                      </a:r>
                    </a:p>
                  </a:txBody>
                  <a:tcPr marL="76200" marR="76200" marT="57150" marB="57150" anchor="ctr"/>
                </a:tc>
                <a:tc>
                  <a:txBody>
                    <a:bodyPr/>
                    <a:lstStyle/>
                    <a:p>
                      <a:pPr algn="l"/>
                      <a:r>
                        <a:rPr lang="en-US" sz="1600">
                          <a:effectLst/>
                        </a:rPr>
                        <a:t>5 === 2 + 4</a:t>
                      </a:r>
                    </a:p>
                  </a:txBody>
                  <a:tcPr marL="76200" marR="76200" marT="57150" marB="57150" anchor="ctr"/>
                </a:tc>
                <a:extLst>
                  <a:ext uri="{0D108BD9-81ED-4DB2-BD59-A6C34878D82A}">
                    <a16:rowId xmlns:a16="http://schemas.microsoft.com/office/drawing/2014/main" val="3455946223"/>
                  </a:ext>
                </a:extLst>
              </a:tr>
              <a:tr h="370840">
                <a:tc>
                  <a:txBody>
                    <a:bodyPr/>
                    <a:lstStyle/>
                    <a:p>
                      <a:pPr algn="l"/>
                      <a:r>
                        <a:rPr lang="en-US" sz="1600">
                          <a:effectLst/>
                        </a:rPr>
                        <a:t>!==</a:t>
                      </a:r>
                    </a:p>
                  </a:txBody>
                  <a:tcPr marL="76200" marR="76200" marT="57150" marB="57150" anchor="ctr"/>
                </a:tc>
                <a:tc>
                  <a:txBody>
                    <a:bodyPr/>
                    <a:lstStyle/>
                    <a:p>
                      <a:pPr algn="l"/>
                      <a:r>
                        <a:rPr lang="en-US" sz="1600">
                          <a:effectLst/>
                        </a:rPr>
                        <a:t>Strict-non-equality</a:t>
                      </a:r>
                    </a:p>
                  </a:txBody>
                  <a:tcPr marL="76200" marR="76200" marT="57150" marB="57150" anchor="ctr"/>
                </a:tc>
                <a:tc>
                  <a:txBody>
                    <a:bodyPr/>
                    <a:lstStyle/>
                    <a:p>
                      <a:pPr algn="l"/>
                      <a:r>
                        <a:rPr lang="en-US" sz="1600" dirty="0">
                          <a:effectLst/>
                        </a:rPr>
                        <a:t>Tests whether the left and right are </a:t>
                      </a:r>
                      <a:r>
                        <a:rPr lang="en-US" sz="1600" b="1" dirty="0">
                          <a:effectLst/>
                        </a:rPr>
                        <a:t>not</a:t>
                      </a:r>
                      <a:r>
                        <a:rPr lang="en-US" sz="1600" dirty="0">
                          <a:effectLst/>
                        </a:rPr>
                        <a:t> identical</a:t>
                      </a:r>
                    </a:p>
                  </a:txBody>
                  <a:tcPr marL="76200" marR="76200" marT="57150" marB="57150" anchor="ctr"/>
                </a:tc>
                <a:tc>
                  <a:txBody>
                    <a:bodyPr/>
                    <a:lstStyle/>
                    <a:p>
                      <a:pPr algn="l"/>
                      <a:r>
                        <a:rPr lang="en-US" sz="1600">
                          <a:effectLst/>
                        </a:rPr>
                        <a:t>5 !== 2 + 3</a:t>
                      </a:r>
                    </a:p>
                  </a:txBody>
                  <a:tcPr marL="76200" marR="76200" marT="57150" marB="57150" anchor="ctr"/>
                </a:tc>
                <a:extLst>
                  <a:ext uri="{0D108BD9-81ED-4DB2-BD59-A6C34878D82A}">
                    <a16:rowId xmlns:a16="http://schemas.microsoft.com/office/drawing/2014/main" val="664730659"/>
                  </a:ext>
                </a:extLst>
              </a:tr>
              <a:tr h="370840">
                <a:tc>
                  <a:txBody>
                    <a:bodyPr/>
                    <a:lstStyle/>
                    <a:p>
                      <a:pPr algn="l"/>
                      <a:r>
                        <a:rPr lang="en-US" sz="1600">
                          <a:effectLst/>
                        </a:rPr>
                        <a:t>&lt;</a:t>
                      </a:r>
                    </a:p>
                  </a:txBody>
                  <a:tcPr marL="76200" marR="76200" marT="57150" marB="57150" anchor="ctr"/>
                </a:tc>
                <a:tc>
                  <a:txBody>
                    <a:bodyPr/>
                    <a:lstStyle/>
                    <a:p>
                      <a:pPr algn="l"/>
                      <a:r>
                        <a:rPr lang="en-US" sz="1600">
                          <a:effectLst/>
                        </a:rPr>
                        <a:t>Less than</a:t>
                      </a:r>
                    </a:p>
                  </a:txBody>
                  <a:tcPr marL="76200" marR="76200" marT="57150" marB="57150" anchor="ctr"/>
                </a:tc>
                <a:tc>
                  <a:txBody>
                    <a:bodyPr/>
                    <a:lstStyle/>
                    <a:p>
                      <a:pPr algn="l"/>
                      <a:r>
                        <a:rPr lang="en-US" sz="1600" dirty="0">
                          <a:effectLst/>
                        </a:rPr>
                        <a:t>Tests whether the left value is smaller than the right one.</a:t>
                      </a:r>
                    </a:p>
                  </a:txBody>
                  <a:tcPr marL="76200" marR="76200" marT="57150" marB="57150" anchor="ctr"/>
                </a:tc>
                <a:tc>
                  <a:txBody>
                    <a:bodyPr/>
                    <a:lstStyle/>
                    <a:p>
                      <a:pPr algn="l"/>
                      <a:r>
                        <a:rPr lang="en-US" sz="1600">
                          <a:effectLst/>
                        </a:rPr>
                        <a:t>10 &lt; 6</a:t>
                      </a:r>
                    </a:p>
                  </a:txBody>
                  <a:tcPr marL="76200" marR="76200" marT="57150" marB="57150" anchor="ctr"/>
                </a:tc>
                <a:extLst>
                  <a:ext uri="{0D108BD9-81ED-4DB2-BD59-A6C34878D82A}">
                    <a16:rowId xmlns:a16="http://schemas.microsoft.com/office/drawing/2014/main" val="2782111030"/>
                  </a:ext>
                </a:extLst>
              </a:tr>
              <a:tr h="370840">
                <a:tc>
                  <a:txBody>
                    <a:bodyPr/>
                    <a:lstStyle/>
                    <a:p>
                      <a:pPr algn="l"/>
                      <a:r>
                        <a:rPr lang="en-US" sz="1600">
                          <a:effectLst/>
                        </a:rPr>
                        <a:t>&gt;</a:t>
                      </a:r>
                    </a:p>
                  </a:txBody>
                  <a:tcPr marL="76200" marR="76200" marT="57150" marB="57150" anchor="ctr"/>
                </a:tc>
                <a:tc>
                  <a:txBody>
                    <a:bodyPr/>
                    <a:lstStyle/>
                    <a:p>
                      <a:pPr algn="l"/>
                      <a:r>
                        <a:rPr lang="en-US" sz="1600">
                          <a:effectLst/>
                        </a:rPr>
                        <a:t>Greater than</a:t>
                      </a:r>
                    </a:p>
                  </a:txBody>
                  <a:tcPr marL="76200" marR="76200" marT="57150" marB="57150" anchor="ctr"/>
                </a:tc>
                <a:tc>
                  <a:txBody>
                    <a:bodyPr/>
                    <a:lstStyle/>
                    <a:p>
                      <a:pPr algn="l"/>
                      <a:r>
                        <a:rPr lang="en-US" sz="1600" dirty="0">
                          <a:effectLst/>
                        </a:rPr>
                        <a:t>Tests whether the left value is greater than the right one.</a:t>
                      </a:r>
                    </a:p>
                  </a:txBody>
                  <a:tcPr marL="76200" marR="76200" marT="57150" marB="57150" anchor="ctr"/>
                </a:tc>
                <a:tc>
                  <a:txBody>
                    <a:bodyPr/>
                    <a:lstStyle/>
                    <a:p>
                      <a:pPr algn="l"/>
                      <a:r>
                        <a:rPr lang="en-US" sz="1600">
                          <a:effectLst/>
                        </a:rPr>
                        <a:t>10 &gt; 20</a:t>
                      </a:r>
                    </a:p>
                  </a:txBody>
                  <a:tcPr marL="76200" marR="76200" marT="57150" marB="57150" anchor="ctr"/>
                </a:tc>
                <a:extLst>
                  <a:ext uri="{0D108BD9-81ED-4DB2-BD59-A6C34878D82A}">
                    <a16:rowId xmlns:a16="http://schemas.microsoft.com/office/drawing/2014/main" val="2856083717"/>
                  </a:ext>
                </a:extLst>
              </a:tr>
              <a:tr h="370840">
                <a:tc>
                  <a:txBody>
                    <a:bodyPr/>
                    <a:lstStyle/>
                    <a:p>
                      <a:pPr algn="l"/>
                      <a:r>
                        <a:rPr lang="en-US" sz="1600">
                          <a:effectLst/>
                        </a:rPr>
                        <a:t>&lt;=</a:t>
                      </a:r>
                    </a:p>
                  </a:txBody>
                  <a:tcPr marL="76200" marR="76200" marT="57150" marB="57150" anchor="ctr"/>
                </a:tc>
                <a:tc>
                  <a:txBody>
                    <a:bodyPr/>
                    <a:lstStyle/>
                    <a:p>
                      <a:pPr algn="l"/>
                      <a:r>
                        <a:rPr lang="en-US" sz="1600">
                          <a:effectLst/>
                        </a:rPr>
                        <a:t>Less than or equal to</a:t>
                      </a:r>
                    </a:p>
                  </a:txBody>
                  <a:tcPr marL="76200" marR="76200" marT="57150" marB="57150" anchor="ctr"/>
                </a:tc>
                <a:tc>
                  <a:txBody>
                    <a:bodyPr/>
                    <a:lstStyle/>
                    <a:p>
                      <a:pPr algn="l"/>
                      <a:r>
                        <a:rPr lang="en-US" sz="1600" dirty="0">
                          <a:effectLst/>
                        </a:rPr>
                        <a:t>Tests whether the left value is smaller than or </a:t>
                      </a:r>
                      <a:r>
                        <a:rPr lang="en-US" sz="1600" b="1" dirty="0">
                          <a:effectLst/>
                        </a:rPr>
                        <a:t>equal</a:t>
                      </a:r>
                      <a:r>
                        <a:rPr lang="en-US" sz="1600" dirty="0">
                          <a:effectLst/>
                        </a:rPr>
                        <a:t> to the right one.</a:t>
                      </a:r>
                    </a:p>
                  </a:txBody>
                  <a:tcPr marL="76200" marR="76200" marT="57150" marB="57150" anchor="ctr"/>
                </a:tc>
                <a:tc>
                  <a:txBody>
                    <a:bodyPr/>
                    <a:lstStyle/>
                    <a:p>
                      <a:pPr algn="l"/>
                      <a:r>
                        <a:rPr lang="en-US" sz="1600">
                          <a:effectLst/>
                        </a:rPr>
                        <a:t>3 &lt;= 2</a:t>
                      </a:r>
                    </a:p>
                  </a:txBody>
                  <a:tcPr marL="76200" marR="76200" marT="57150" marB="57150" anchor="ctr"/>
                </a:tc>
                <a:extLst>
                  <a:ext uri="{0D108BD9-81ED-4DB2-BD59-A6C34878D82A}">
                    <a16:rowId xmlns:a16="http://schemas.microsoft.com/office/drawing/2014/main" val="3416535153"/>
                  </a:ext>
                </a:extLst>
              </a:tr>
              <a:tr h="370840">
                <a:tc>
                  <a:txBody>
                    <a:bodyPr/>
                    <a:lstStyle/>
                    <a:p>
                      <a:pPr algn="l"/>
                      <a:r>
                        <a:rPr lang="en-US" sz="1600">
                          <a:effectLst/>
                        </a:rPr>
                        <a:t>&gt;=</a:t>
                      </a:r>
                    </a:p>
                  </a:txBody>
                  <a:tcPr marL="76200" marR="76200" marT="57150" marB="57150" anchor="ctr"/>
                </a:tc>
                <a:tc>
                  <a:txBody>
                    <a:bodyPr/>
                    <a:lstStyle/>
                    <a:p>
                      <a:pPr algn="l"/>
                      <a:r>
                        <a:rPr lang="en-US" sz="1600">
                          <a:effectLst/>
                        </a:rPr>
                        <a:t>Greater than or equal to</a:t>
                      </a:r>
                    </a:p>
                  </a:txBody>
                  <a:tcPr marL="76200" marR="76200" marT="57150" marB="57150" anchor="ctr"/>
                </a:tc>
                <a:tc>
                  <a:txBody>
                    <a:bodyPr/>
                    <a:lstStyle/>
                    <a:p>
                      <a:pPr algn="l"/>
                      <a:r>
                        <a:rPr lang="en-US" sz="1600" dirty="0">
                          <a:effectLst/>
                        </a:rPr>
                        <a:t>Tests whether the left value is greater than or </a:t>
                      </a:r>
                      <a:r>
                        <a:rPr lang="en-US" sz="1600" b="1" dirty="0">
                          <a:effectLst/>
                        </a:rPr>
                        <a:t>equal</a:t>
                      </a:r>
                      <a:r>
                        <a:rPr lang="en-US" sz="1600" dirty="0">
                          <a:effectLst/>
                        </a:rPr>
                        <a:t> to the right one.</a:t>
                      </a:r>
                    </a:p>
                  </a:txBody>
                  <a:tcPr marL="76200" marR="76200" marT="57150" marB="57150" anchor="ctr"/>
                </a:tc>
                <a:tc>
                  <a:txBody>
                    <a:bodyPr/>
                    <a:lstStyle/>
                    <a:p>
                      <a:pPr algn="l"/>
                      <a:r>
                        <a:rPr lang="en-US" sz="1600" dirty="0">
                          <a:effectLst/>
                        </a:rPr>
                        <a:t>5 &gt;= 4</a:t>
                      </a:r>
                    </a:p>
                  </a:txBody>
                  <a:tcPr marL="76200" marR="76200" marT="57150" marB="57150" anchor="ctr"/>
                </a:tc>
                <a:extLst>
                  <a:ext uri="{0D108BD9-81ED-4DB2-BD59-A6C34878D82A}">
                    <a16:rowId xmlns:a16="http://schemas.microsoft.com/office/drawing/2014/main" val="3421708868"/>
                  </a:ext>
                </a:extLst>
              </a:tr>
            </a:tbl>
          </a:graphicData>
        </a:graphic>
      </p:graphicFrame>
    </p:spTree>
    <p:extLst>
      <p:ext uri="{BB962C8B-B14F-4D97-AF65-F5344CB8AC3E}">
        <p14:creationId xmlns:p14="http://schemas.microsoft.com/office/powerpoint/2010/main" val="815573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en-US" sz="2400" dirty="0"/>
              <a:t>Comparison operators </a:t>
            </a:r>
            <a:r>
              <a:rPr lang="en-US" altLang="en-US" sz="2400" dirty="0">
                <a:latin typeface="Arial" panose="020B0604020202020204" pitchFamily="34" charset="0"/>
                <a:cs typeface="Arial" panose="020B0604020202020204" pitchFamily="34" charset="0"/>
              </a:rPr>
              <a:t>-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defRPr/>
            </a:pPr>
            <a:r>
              <a:rPr lang="en-US" altLang="en-US" dirty="0"/>
              <a:t>If you want to compare numeric number use Comparison operators</a:t>
            </a:r>
          </a:p>
          <a:p>
            <a:pPr algn="just">
              <a:defRPr/>
            </a:pPr>
            <a:r>
              <a:rPr lang="en-US" altLang="en-US" dirty="0"/>
              <a:t>The result of a comparison is always a </a:t>
            </a:r>
            <a:r>
              <a:rPr lang="en-US" altLang="en-US" b="1" dirty="0"/>
              <a:t>Boolean</a:t>
            </a:r>
          </a:p>
          <a:p>
            <a:pPr algn="just">
              <a:defRPr/>
            </a:pPr>
            <a:r>
              <a:rPr lang="en-US" altLang="en-US" dirty="0"/>
              <a:t>Always use strict comparison operator as it test the equality of both the values and their datatypes</a:t>
            </a:r>
          </a:p>
          <a:p>
            <a:pPr lvl="1" algn="just">
              <a:defRPr/>
            </a:pPr>
            <a:endParaRPr lang="en-US" dirty="0"/>
          </a:p>
          <a:p>
            <a:pPr marL="457200" lvl="1" indent="0" algn="just">
              <a:buNone/>
              <a:defRPr/>
            </a:pPr>
            <a:endParaRPr lang="en-US" dirty="0"/>
          </a:p>
          <a:p>
            <a:pPr algn="just">
              <a:spcBef>
                <a:spcPts val="600"/>
              </a:spcBef>
              <a:defRPr/>
            </a:pPr>
            <a:endParaRPr lang="en-US" dirty="0"/>
          </a:p>
        </p:txBody>
      </p:sp>
      <p:sp>
        <p:nvSpPr>
          <p:cNvPr id="3" name="Date Placeholder 2"/>
          <p:cNvSpPr>
            <a:spLocks noGrp="1"/>
          </p:cNvSpPr>
          <p:nvPr>
            <p:ph type="dt" sz="half" idx="10"/>
          </p:nvPr>
        </p:nvSpPr>
        <p:spPr/>
        <p:txBody>
          <a:bodyPr/>
          <a:lstStyle/>
          <a:p>
            <a:fld id="{C868B440-E2B2-4B31-86A5-B73D743AFA1E}"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336285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r>
              <a:rPr lang="en-US" dirty="0"/>
              <a:t>Q&amp;A</a:t>
            </a:r>
          </a:p>
        </p:txBody>
      </p:sp>
      <p:sp>
        <p:nvSpPr>
          <p:cNvPr id="3" name="Date Placeholder 2"/>
          <p:cNvSpPr>
            <a:spLocks noGrp="1"/>
          </p:cNvSpPr>
          <p:nvPr>
            <p:ph type="dt" sz="half" idx="10"/>
          </p:nvPr>
        </p:nvSpPr>
        <p:spPr/>
        <p:txBody>
          <a:bodyPr/>
          <a:lstStyle/>
          <a:p>
            <a:fld id="{A6E310CF-D8EB-4339-A038-1E0E0D4A410F}" type="datetime1">
              <a:rPr lang="en-US" smtClean="0"/>
              <a:t>4/28/20</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27</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000" dirty="0"/>
              <a:t>Understand Numbers in JavaScript</a:t>
            </a:r>
          </a:p>
          <a:p>
            <a:r>
              <a:rPr lang="en-US" altLang="en-US" sz="2000" dirty="0"/>
              <a:t>Able to compute numbers using Arithmetic operators</a:t>
            </a:r>
          </a:p>
          <a:p>
            <a:r>
              <a:rPr lang="en-US" altLang="en-US" sz="2000" dirty="0"/>
              <a:t>Able to use assignment operators for cleaner code</a:t>
            </a:r>
          </a:p>
          <a:p>
            <a:r>
              <a:rPr lang="en-US" altLang="en-US" sz="2000" dirty="0"/>
              <a:t>Able to compare numbers with comparison operators</a:t>
            </a:r>
          </a:p>
          <a:p>
            <a:endParaRPr lang="en-US" altLang="en-US" sz="2000" dirty="0">
              <a:latin typeface="Arial" panose="020B0604020202020204" pitchFamily="34" charset="0"/>
            </a:endParaRPr>
          </a:p>
          <a:p>
            <a:endParaRPr lang="en-US" sz="2000" dirty="0"/>
          </a:p>
        </p:txBody>
      </p:sp>
      <p:sp>
        <p:nvSpPr>
          <p:cNvPr id="4" name="Date Placeholder 3"/>
          <p:cNvSpPr>
            <a:spLocks noGrp="1"/>
          </p:cNvSpPr>
          <p:nvPr>
            <p:ph type="dt" sz="half" idx="10"/>
          </p:nvPr>
        </p:nvSpPr>
        <p:spPr/>
        <p:txBody>
          <a:bodyPr/>
          <a:lstStyle/>
          <a:p>
            <a:fld id="{6D833602-3032-40E0-910C-A05081070B9D}" type="datetime1">
              <a:rPr lang="en-US" smtClean="0"/>
              <a:t>4/28/20</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68382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Overview</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a:latin typeface="Arial" charset="0"/>
                <a:cs typeface="Arial" charset="0"/>
              </a:rPr>
              <a:t>Section 1</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4/28/20</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75798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Types of numbers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pic>
        <p:nvPicPr>
          <p:cNvPr id="10" name="Picture 9">
            <a:extLst>
              <a:ext uri="{FF2B5EF4-FFF2-40B4-BE49-F238E27FC236}">
                <a16:creationId xmlns:a16="http://schemas.microsoft.com/office/drawing/2014/main" id="{34F71ED4-7577-0140-868A-14273F63DE86}"/>
              </a:ext>
            </a:extLst>
          </p:cNvPr>
          <p:cNvPicPr>
            <a:picLocks noChangeAspect="1"/>
          </p:cNvPicPr>
          <p:nvPr/>
        </p:nvPicPr>
        <p:blipFill>
          <a:blip r:embed="rId3"/>
          <a:stretch>
            <a:fillRect/>
          </a:stretch>
        </p:blipFill>
        <p:spPr>
          <a:xfrm>
            <a:off x="2112411" y="644057"/>
            <a:ext cx="5676413" cy="4123206"/>
          </a:xfrm>
          <a:prstGeom prst="rect">
            <a:avLst/>
          </a:prstGeom>
        </p:spPr>
      </p:pic>
    </p:spTree>
    <p:extLst>
      <p:ext uri="{BB962C8B-B14F-4D97-AF65-F5344CB8AC3E}">
        <p14:creationId xmlns:p14="http://schemas.microsoft.com/office/powerpoint/2010/main" val="411664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Overview – Number systems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pic>
        <p:nvPicPr>
          <p:cNvPr id="6" name="Picture 5">
            <a:extLst>
              <a:ext uri="{FF2B5EF4-FFF2-40B4-BE49-F238E27FC236}">
                <a16:creationId xmlns:a16="http://schemas.microsoft.com/office/drawing/2014/main" id="{4BC1BC7E-6D06-D44C-8DA5-6B90B70FF396}"/>
              </a:ext>
            </a:extLst>
          </p:cNvPr>
          <p:cNvPicPr>
            <a:picLocks noChangeAspect="1"/>
          </p:cNvPicPr>
          <p:nvPr/>
        </p:nvPicPr>
        <p:blipFill>
          <a:blip r:embed="rId3"/>
          <a:stretch>
            <a:fillRect/>
          </a:stretch>
        </p:blipFill>
        <p:spPr>
          <a:xfrm>
            <a:off x="4162930" y="1349125"/>
            <a:ext cx="4738182" cy="2437684"/>
          </a:xfrm>
          <a:prstGeom prst="rect">
            <a:avLst/>
          </a:prstGeom>
        </p:spPr>
      </p:pic>
      <p:sp>
        <p:nvSpPr>
          <p:cNvPr id="7" name="Rectangle 6">
            <a:extLst>
              <a:ext uri="{FF2B5EF4-FFF2-40B4-BE49-F238E27FC236}">
                <a16:creationId xmlns:a16="http://schemas.microsoft.com/office/drawing/2014/main" id="{92591481-EC5C-7F49-AADF-7E5B3E860DC5}"/>
              </a:ext>
            </a:extLst>
          </p:cNvPr>
          <p:cNvSpPr/>
          <p:nvPr/>
        </p:nvSpPr>
        <p:spPr>
          <a:xfrm>
            <a:off x="278605" y="719651"/>
            <a:ext cx="5714692" cy="2308324"/>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We even have different types of number systems:</a:t>
            </a:r>
            <a:endParaRPr lang="en-US"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Binary</a:t>
            </a:r>
            <a:r>
              <a:rPr lang="en-US" sz="2400" dirty="0">
                <a:latin typeface="Arial" panose="020B0604020202020204" pitchFamily="34" charset="0"/>
                <a:cs typeface="Arial" panose="020B0604020202020204" pitchFamily="34" charset="0"/>
              </a:rPr>
              <a:t> (lowest level)</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Octal</a:t>
            </a:r>
            <a:r>
              <a:rPr lang="en-US" sz="2400" dirty="0">
                <a:latin typeface="Arial" panose="020B0604020202020204" pitchFamily="34" charset="0"/>
                <a:cs typeface="Arial" panose="020B0604020202020204" pitchFamily="34" charset="0"/>
              </a:rPr>
              <a:t> (base 8)</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Decimal </a:t>
            </a:r>
            <a:r>
              <a:rPr lang="en-US" sz="2400" dirty="0">
                <a:latin typeface="Arial" panose="020B0604020202020204" pitchFamily="34" charset="0"/>
                <a:cs typeface="Arial" panose="020B0604020202020204" pitchFamily="34" charset="0"/>
              </a:rPr>
              <a:t>(base 10)</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Hexadecimal </a:t>
            </a:r>
            <a:r>
              <a:rPr lang="en-US" sz="2400" dirty="0">
                <a:latin typeface="Arial" panose="020B0604020202020204" pitchFamily="34" charset="0"/>
                <a:cs typeface="Arial" panose="020B0604020202020204" pitchFamily="34" charset="0"/>
              </a:rPr>
              <a:t>(base 16)</a:t>
            </a:r>
          </a:p>
        </p:txBody>
      </p:sp>
    </p:spTree>
    <p:extLst>
      <p:ext uri="{BB962C8B-B14F-4D97-AF65-F5344CB8AC3E}">
        <p14:creationId xmlns:p14="http://schemas.microsoft.com/office/powerpoint/2010/main" val="370928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a:t>
            </a:r>
            <a:r>
              <a:rPr lang="en-US" altLang="en-US" sz="2400" dirty="0">
                <a:latin typeface="Arial" panose="020B0604020202020204" pitchFamily="34" charset="0"/>
                <a:cs typeface="Arial" panose="020B0604020202020204" pitchFamily="34" charset="0"/>
              </a:rPr>
              <a:t> – It’s all numbers</a:t>
            </a:r>
            <a:endParaRPr lang="en-US" sz="2400"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BB6180A6-B7AF-894B-B532-B7B262297FEB}"/>
              </a:ext>
            </a:extLst>
          </p:cNvPr>
          <p:cNvPicPr>
            <a:picLocks noGrp="1" noChangeAspect="1"/>
          </p:cNvPicPr>
          <p:nvPr>
            <p:ph idx="1"/>
          </p:nvPr>
        </p:nvPicPr>
        <p:blipFill>
          <a:blip r:embed="rId3"/>
          <a:stretch>
            <a:fillRect/>
          </a:stretch>
        </p:blipFill>
        <p:spPr>
          <a:xfrm>
            <a:off x="1764506" y="833204"/>
            <a:ext cx="5588110" cy="3744912"/>
          </a:xfrm>
          <a:prstGeom prst="rect">
            <a:avLst/>
          </a:prstGeom>
        </p:spPr>
      </p:pic>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291037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a:t>
            </a:r>
            <a:r>
              <a:rPr lang="en-US" altLang="en-US" sz="2400" dirty="0">
                <a:latin typeface="Arial" panose="020B0604020202020204" pitchFamily="34" charset="0"/>
                <a:cs typeface="Arial" panose="020B0604020202020204" pitchFamily="34" charset="0"/>
              </a:rPr>
              <a:t> – Useful Number methods</a:t>
            </a:r>
            <a:endParaRPr lang="en-US" sz="2400"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A2DD6DB4-9DB6-B746-80E7-CC9E9329B03F}"/>
              </a:ext>
            </a:extLst>
          </p:cNvPr>
          <p:cNvPicPr>
            <a:picLocks noGrp="1" noChangeAspect="1"/>
          </p:cNvPicPr>
          <p:nvPr>
            <p:ph idx="1"/>
          </p:nvPr>
        </p:nvPicPr>
        <p:blipFill>
          <a:blip r:embed="rId3"/>
          <a:stretch>
            <a:fillRect/>
          </a:stretch>
        </p:blipFill>
        <p:spPr>
          <a:xfrm>
            <a:off x="1089178" y="849313"/>
            <a:ext cx="7000569" cy="3744912"/>
          </a:xfrm>
          <a:prstGeom prst="rect">
            <a:avLst/>
          </a:prstGeom>
        </p:spPr>
      </p:pic>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230868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Overview</a:t>
            </a:r>
            <a:r>
              <a:rPr lang="en-US" altLang="en-US" sz="2400" dirty="0">
                <a:latin typeface="Arial" panose="020B0604020202020204" pitchFamily="34" charset="0"/>
                <a:cs typeface="Arial" panose="020B0604020202020204" pitchFamily="34" charset="0"/>
              </a:rPr>
              <a:t> – </a:t>
            </a:r>
            <a:r>
              <a:rPr lang="en-US" altLang="en-US" sz="2400" dirty="0"/>
              <a:t>Converting to number data types</a:t>
            </a:r>
            <a:endParaRPr lang="en-US" sz="2400"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4/28/20</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pic>
        <p:nvPicPr>
          <p:cNvPr id="17" name="Content Placeholder 16">
            <a:extLst>
              <a:ext uri="{FF2B5EF4-FFF2-40B4-BE49-F238E27FC236}">
                <a16:creationId xmlns:a16="http://schemas.microsoft.com/office/drawing/2014/main" id="{7EA74549-979A-0045-AEBC-9595E61E49DE}"/>
              </a:ext>
            </a:extLst>
          </p:cNvPr>
          <p:cNvPicPr>
            <a:picLocks noGrp="1" noChangeAspect="1"/>
          </p:cNvPicPr>
          <p:nvPr>
            <p:ph idx="1"/>
          </p:nvPr>
        </p:nvPicPr>
        <p:blipFill>
          <a:blip r:embed="rId3"/>
          <a:stretch>
            <a:fillRect/>
          </a:stretch>
        </p:blipFill>
        <p:spPr>
          <a:xfrm>
            <a:off x="1325902" y="849313"/>
            <a:ext cx="6527121" cy="3744912"/>
          </a:xfrm>
          <a:prstGeom prst="rect">
            <a:avLst/>
          </a:prstGeom>
        </p:spPr>
      </p:pic>
    </p:spTree>
    <p:extLst>
      <p:ext uri="{BB962C8B-B14F-4D97-AF65-F5344CB8AC3E}">
        <p14:creationId xmlns:p14="http://schemas.microsoft.com/office/powerpoint/2010/main" val="4045575122"/>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7438</TotalTime>
  <Words>3566</Words>
  <Application>Microsoft Macintosh PowerPoint</Application>
  <PresentationFormat>On-screen Show (16:9)</PresentationFormat>
  <Paragraphs>351</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Symbol</vt:lpstr>
      <vt:lpstr>Wingdings</vt:lpstr>
      <vt:lpstr>Template_Internal_Course</vt:lpstr>
      <vt:lpstr>JavaScript Essentials</vt:lpstr>
      <vt:lpstr>Table of Contents</vt:lpstr>
      <vt:lpstr>Lesson Objectives</vt:lpstr>
      <vt:lpstr>Overview</vt:lpstr>
      <vt:lpstr>Overview – Types of numbers</vt:lpstr>
      <vt:lpstr>Overview – Number systems</vt:lpstr>
      <vt:lpstr>Overview – It’s all numbers</vt:lpstr>
      <vt:lpstr>Overview – Useful Number methods</vt:lpstr>
      <vt:lpstr>Overview – Converting to number data types</vt:lpstr>
      <vt:lpstr>Overview – Summary</vt:lpstr>
      <vt:lpstr>Arithmetic operators </vt:lpstr>
      <vt:lpstr>Arithmetic operators</vt:lpstr>
      <vt:lpstr>Arithmetic operators – Practice Time</vt:lpstr>
      <vt:lpstr>Arithmetic operators – Operator precedence</vt:lpstr>
      <vt:lpstr>Arithmetic operators - Summary</vt:lpstr>
      <vt:lpstr>Assignment operators </vt:lpstr>
      <vt:lpstr>Assignment operators</vt:lpstr>
      <vt:lpstr>Assignment operators - Summary</vt:lpstr>
      <vt:lpstr>Increment/Decrement operators  </vt:lpstr>
      <vt:lpstr>Increment/Decrement operators</vt:lpstr>
      <vt:lpstr>Increment/Decrement operators</vt:lpstr>
      <vt:lpstr>Increment/Decrement operators</vt:lpstr>
      <vt:lpstr>Increment/Decrement operators - Summary</vt:lpstr>
      <vt:lpstr>Comparison operators  </vt:lpstr>
      <vt:lpstr>Comparison operators</vt:lpstr>
      <vt:lpstr>Comparison operators - Summary</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Tran Quang Duong (FA.HN)</cp:lastModifiedBy>
  <cp:revision>2212</cp:revision>
  <dcterms:created xsi:type="dcterms:W3CDTF">2015-08-31T01:44:46Z</dcterms:created>
  <dcterms:modified xsi:type="dcterms:W3CDTF">2020-04-28T16:20:23Z</dcterms:modified>
</cp:coreProperties>
</file>