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70" r:id="rId2"/>
    <p:sldId id="271" r:id="rId3"/>
    <p:sldId id="259" r:id="rId4"/>
    <p:sldId id="263" r:id="rId5"/>
    <p:sldId id="446" r:id="rId6"/>
    <p:sldId id="447" r:id="rId7"/>
    <p:sldId id="448" r:id="rId8"/>
    <p:sldId id="462" r:id="rId9"/>
    <p:sldId id="450" r:id="rId10"/>
    <p:sldId id="451" r:id="rId11"/>
    <p:sldId id="286" r:id="rId12"/>
    <p:sldId id="463" r:id="rId13"/>
    <p:sldId id="287" r:id="rId14"/>
    <p:sldId id="352" r:id="rId15"/>
    <p:sldId id="452" r:id="rId16"/>
    <p:sldId id="453" r:id="rId17"/>
    <p:sldId id="464" r:id="rId18"/>
    <p:sldId id="288" r:id="rId19"/>
    <p:sldId id="289" r:id="rId20"/>
    <p:sldId id="435" r:id="rId21"/>
    <p:sldId id="454" r:id="rId22"/>
    <p:sldId id="465" r:id="rId23"/>
    <p:sldId id="383" r:id="rId24"/>
    <p:sldId id="439" r:id="rId25"/>
    <p:sldId id="440" r:id="rId26"/>
    <p:sldId id="455" r:id="rId27"/>
    <p:sldId id="456" r:id="rId28"/>
    <p:sldId id="457" r:id="rId29"/>
    <p:sldId id="443" r:id="rId30"/>
    <p:sldId id="444" r:id="rId31"/>
    <p:sldId id="258"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80" autoAdjust="0"/>
    <p:restoredTop sz="70210" autoAdjust="0"/>
  </p:normalViewPr>
  <p:slideViewPr>
    <p:cSldViewPr snapToGrid="0" snapToObjects="1" showGuides="1">
      <p:cViewPr varScale="1">
        <p:scale>
          <a:sx n="64" d="100"/>
          <a:sy n="64" d="100"/>
        </p:scale>
        <p:origin x="880" y="16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7/16/20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7/16/20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3570327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2163308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3186334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891768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2532108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1028915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437919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1005203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2450759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Assignment operators</a:t>
            </a:r>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3985317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33981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a:t>
            </a:fld>
            <a:endParaRPr lang="en-US"/>
          </a:p>
        </p:txBody>
      </p:sp>
    </p:spTree>
    <p:extLst>
      <p:ext uri="{BB962C8B-B14F-4D97-AF65-F5344CB8AC3E}">
        <p14:creationId xmlns:p14="http://schemas.microsoft.com/office/powerpoint/2010/main" val="3185320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21</a:t>
            </a:fld>
            <a:endParaRPr lang="en-US"/>
          </a:p>
        </p:txBody>
      </p:sp>
    </p:spTree>
    <p:extLst>
      <p:ext uri="{BB962C8B-B14F-4D97-AF65-F5344CB8AC3E}">
        <p14:creationId xmlns:p14="http://schemas.microsoft.com/office/powerpoint/2010/main" val="3850846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22</a:t>
            </a:fld>
            <a:endParaRPr lang="en-US"/>
          </a:p>
        </p:txBody>
      </p:sp>
    </p:spTree>
    <p:extLst>
      <p:ext uri="{BB962C8B-B14F-4D97-AF65-F5344CB8AC3E}">
        <p14:creationId xmlns:p14="http://schemas.microsoft.com/office/powerpoint/2010/main" val="746298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23</a:t>
            </a:fld>
            <a:endParaRPr lang="en-US"/>
          </a:p>
        </p:txBody>
      </p:sp>
    </p:spTree>
    <p:extLst>
      <p:ext uri="{BB962C8B-B14F-4D97-AF65-F5344CB8AC3E}">
        <p14:creationId xmlns:p14="http://schemas.microsoft.com/office/powerpoint/2010/main" val="2573422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Assignment operators</a:t>
            </a:r>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24</a:t>
            </a:fld>
            <a:endParaRPr lang="en-US"/>
          </a:p>
        </p:txBody>
      </p:sp>
    </p:spTree>
    <p:extLst>
      <p:ext uri="{BB962C8B-B14F-4D97-AF65-F5344CB8AC3E}">
        <p14:creationId xmlns:p14="http://schemas.microsoft.com/office/powerpoint/2010/main" val="1585606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25</a:t>
            </a:fld>
            <a:endParaRPr lang="en-US"/>
          </a:p>
        </p:txBody>
      </p:sp>
    </p:spTree>
    <p:extLst>
      <p:ext uri="{BB962C8B-B14F-4D97-AF65-F5344CB8AC3E}">
        <p14:creationId xmlns:p14="http://schemas.microsoft.com/office/powerpoint/2010/main" val="4212636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26</a:t>
            </a:fld>
            <a:endParaRPr lang="en-US"/>
          </a:p>
        </p:txBody>
      </p:sp>
    </p:spTree>
    <p:extLst>
      <p:ext uri="{BB962C8B-B14F-4D97-AF65-F5344CB8AC3E}">
        <p14:creationId xmlns:p14="http://schemas.microsoft.com/office/powerpoint/2010/main" val="979516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27</a:t>
            </a:fld>
            <a:endParaRPr lang="en-US"/>
          </a:p>
        </p:txBody>
      </p:sp>
    </p:spTree>
    <p:extLst>
      <p:ext uri="{BB962C8B-B14F-4D97-AF65-F5344CB8AC3E}">
        <p14:creationId xmlns:p14="http://schemas.microsoft.com/office/powerpoint/2010/main" val="619354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28</a:t>
            </a:fld>
            <a:endParaRPr lang="en-US"/>
          </a:p>
        </p:txBody>
      </p:sp>
    </p:spTree>
    <p:extLst>
      <p:ext uri="{BB962C8B-B14F-4D97-AF65-F5344CB8AC3E}">
        <p14:creationId xmlns:p14="http://schemas.microsoft.com/office/powerpoint/2010/main" val="1170397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Practice setting object members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Check Unit 6 – Practice 1 folder</a:t>
            </a:r>
          </a:p>
        </p:txBody>
      </p:sp>
      <p:sp>
        <p:nvSpPr>
          <p:cNvPr id="4" name="Slide Number Placeholder 3"/>
          <p:cNvSpPr>
            <a:spLocks noGrp="1"/>
          </p:cNvSpPr>
          <p:nvPr>
            <p:ph type="sldNum" sz="quarter" idx="5"/>
          </p:nvPr>
        </p:nvSpPr>
        <p:spPr/>
        <p:txBody>
          <a:bodyPr/>
          <a:lstStyle/>
          <a:p>
            <a:fld id="{2B3067B3-3AE6-DD4A-9E3D-C999AB3971A1}" type="slidenum">
              <a:rPr lang="en-US" smtClean="0"/>
              <a:t>29</a:t>
            </a:fld>
            <a:endParaRPr lang="en-US"/>
          </a:p>
        </p:txBody>
      </p:sp>
    </p:spTree>
    <p:extLst>
      <p:ext uri="{BB962C8B-B14F-4D97-AF65-F5344CB8AC3E}">
        <p14:creationId xmlns:p14="http://schemas.microsoft.com/office/powerpoint/2010/main" val="844784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30</a:t>
            </a:fld>
            <a:endParaRPr lang="en-US"/>
          </a:p>
        </p:txBody>
      </p:sp>
    </p:spTree>
    <p:extLst>
      <p:ext uri="{BB962C8B-B14F-4D97-AF65-F5344CB8AC3E}">
        <p14:creationId xmlns:p14="http://schemas.microsoft.com/office/powerpoint/2010/main" val="3048813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3</a:t>
            </a:fld>
            <a:endParaRPr lang="en-US"/>
          </a:p>
        </p:txBody>
      </p:sp>
    </p:spTree>
    <p:extLst>
      <p:ext uri="{BB962C8B-B14F-4D97-AF65-F5344CB8AC3E}">
        <p14:creationId xmlns:p14="http://schemas.microsoft.com/office/powerpoint/2010/main" val="5844445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31</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70551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As with many things in JavaScript, creating an object often begins with defining and initializing a variable. Try entering the following line below the JavaScript code that's already in your file, then saving and refreshing:</a:t>
            </a:r>
            <a:endParaRPr lang="en-US" alt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2802440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So what is going on here? Well, an object is made up of multiple members, each of which has a name (e.g. name and age above), and a value (e.g. ['Bob', 'Smith'] and 32). Each name/value pair must be separated by a comma, and the name and value in each case are separated by a colon. </a:t>
            </a:r>
          </a:p>
          <a:p>
            <a:endParaRPr lang="en-US" altLang="en-US" sz="1200" dirty="0"/>
          </a:p>
          <a:p>
            <a:r>
              <a:rPr lang="en-US" altLang="en-US" sz="1200" dirty="0"/>
              <a:t>The syntax always follows this pattern:</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368157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8</a:t>
            </a:fld>
            <a:endParaRPr lang="en-US"/>
          </a:p>
        </p:txBody>
      </p:sp>
    </p:spTree>
    <p:extLst>
      <p:ext uri="{BB962C8B-B14F-4D97-AF65-F5344CB8AC3E}">
        <p14:creationId xmlns:p14="http://schemas.microsoft.com/office/powerpoint/2010/main" val="958951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2079732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is in contrast to objects instantiated from classes, which we'll look at later on.</a:t>
            </a:r>
          </a:p>
          <a:p>
            <a:r>
              <a:rPr lang="en-US" sz="1200" dirty="0"/>
              <a:t>It is very common to create an object using an object literal when you want to transfer a series of structured, related data items in some manner, for example sending a request to the server to be put into a database. </a:t>
            </a:r>
          </a:p>
          <a:p>
            <a:r>
              <a:rPr lang="en-US" sz="1200" dirty="0"/>
              <a:t>Sending a single object is much more efficient than sending several items individually, and it is easier to work with than an array, when you want to identify individual items by name.</a:t>
            </a:r>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586702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ctr">
              <a:defRPr sz="32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171450" y="2571750"/>
            <a:ext cx="6179344"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71450" y="4767263"/>
            <a:ext cx="1367315" cy="273844"/>
          </a:xfrm>
        </p:spPr>
        <p:txBody>
          <a:bodyPr/>
          <a:lstStyle/>
          <a:p>
            <a:fld id="{63A9D870-3F93-4B8A-8AC9-9D3B4FB155C2}" type="datetime1">
              <a:rPr lang="en-US" smtClean="0"/>
              <a:t>7/16/20</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a:t>09e-BM/DT/FSOFT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45074E-53EC-4432-BF9B-A29996D62E7F}" type="datetime1">
              <a:rPr lang="en-US" smtClean="0"/>
              <a:t>7/16/20</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4000" b="1" cap="all"/>
            </a:lvl1pPr>
          </a:lstStyle>
          <a:p>
            <a:endParaRPr lang="en-US"/>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5690783-B5B6-43F6-9D05-1F8793B02117}" type="datetime1">
              <a:rPr lang="en-US" smtClean="0"/>
              <a:t>7/16/20</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2AB3E9-7592-48AC-A218-7AC85EB51A08}" type="datetime1">
              <a:rPr lang="en-US" smtClean="0"/>
              <a:t>7/16/20</a:t>
            </a:fld>
            <a:endParaRPr lang="en-US"/>
          </a:p>
        </p:txBody>
      </p:sp>
      <p:sp>
        <p:nvSpPr>
          <p:cNvPr id="6" name="Footer Placeholder 5"/>
          <p:cNvSpPr>
            <a:spLocks noGrp="1"/>
          </p:cNvSpPr>
          <p:nvPr>
            <p:ph type="ftr" sz="quarter" idx="11"/>
          </p:nvPr>
        </p:nvSpPr>
        <p:spPr/>
        <p:txBody>
          <a:bodyPr/>
          <a:lstStyle/>
          <a:p>
            <a:r>
              <a:rPr lang="en-US"/>
              <a:t>09e-BM/DT/FSOFT - ©FPT SOFTWARE – Fresher Academy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7163" y="4767263"/>
            <a:ext cx="1488758" cy="273844"/>
          </a:xfrm>
        </p:spPr>
        <p:txBody>
          <a:bodyPr/>
          <a:lstStyle/>
          <a:p>
            <a:fld id="{89809214-B0AA-40EF-B713-56DABC867509}" type="datetime1">
              <a:rPr lang="en-US" smtClean="0"/>
              <a:t>7/16/20</a:t>
            </a:fld>
            <a:endParaRPr lang="en-US"/>
          </a:p>
        </p:txBody>
      </p:sp>
      <p:sp>
        <p:nvSpPr>
          <p:cNvPr id="8" name="Footer Placeholder 7"/>
          <p:cNvSpPr>
            <a:spLocks noGrp="1"/>
          </p:cNvSpPr>
          <p:nvPr>
            <p:ph type="ftr" sz="quarter" idx="11"/>
          </p:nvPr>
        </p:nvSpPr>
        <p:spPr/>
        <p:txBody>
          <a:bodyPr/>
          <a:lstStyle/>
          <a:p>
            <a:r>
              <a:rPr lang="en-US"/>
              <a:t>09e-BM/DT/FSOFT - ©FPT SOFTWARE – Fresher Academy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778E15-6A1B-4F98-93CA-BDA6731742CD}" type="datetime1">
              <a:rPr lang="en-US" smtClean="0"/>
              <a:t>7/16/20</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89B-5D05-4E47-B9C1-C0FFAEB67DE3}" type="datetime1">
              <a:rPr lang="en-US" smtClean="0"/>
              <a:t>7/16/20</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09e-BM/DT/FSOFT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8" r:id="rId6"/>
  </p:sldLayoutIdLst>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JavaScript Essentials</a:t>
            </a:r>
          </a:p>
        </p:txBody>
      </p:sp>
      <p:sp>
        <p:nvSpPr>
          <p:cNvPr id="8" name="Subtitle 7"/>
          <p:cNvSpPr>
            <a:spLocks noGrp="1"/>
          </p:cNvSpPr>
          <p:nvPr>
            <p:ph type="subTitle" idx="1"/>
          </p:nvPr>
        </p:nvSpPr>
        <p:spPr/>
        <p:txBody>
          <a:bodyPr/>
          <a:lstStyle/>
          <a:p>
            <a:r>
              <a:rPr lang="en-US" dirty="0"/>
              <a:t>Objects</a:t>
            </a:r>
          </a:p>
        </p:txBody>
      </p:sp>
      <p:sp>
        <p:nvSpPr>
          <p:cNvPr id="4" name="Date Placeholder 3"/>
          <p:cNvSpPr>
            <a:spLocks noGrp="1"/>
          </p:cNvSpPr>
          <p:nvPr>
            <p:ph type="dt" sz="half" idx="10"/>
          </p:nvPr>
        </p:nvSpPr>
        <p:spPr/>
        <p:txBody>
          <a:bodyPr/>
          <a:lstStyle/>
          <a:p>
            <a:fld id="{1F45074E-53EC-4432-BF9B-A29996D62E7F}" type="datetime1">
              <a:rPr lang="en-US" smtClean="0"/>
              <a:t>7/16/20</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1</a:t>
            </a:fld>
            <a:endParaRPr lang="en-US"/>
          </a:p>
        </p:txBody>
      </p:sp>
    </p:spTree>
    <p:extLst>
      <p:ext uri="{BB962C8B-B14F-4D97-AF65-F5344CB8AC3E}">
        <p14:creationId xmlns:p14="http://schemas.microsoft.com/office/powerpoint/2010/main" val="47839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Overview – Object basics</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Autofit/>
          </a:bodyPr>
          <a:lstStyle/>
          <a:p>
            <a:r>
              <a:rPr lang="en-US" sz="2000" dirty="0"/>
              <a:t>An object like this is referred to as an </a:t>
            </a:r>
            <a:r>
              <a:rPr lang="en-US" sz="2000" b="1" dirty="0"/>
              <a:t>object literal</a:t>
            </a:r>
            <a:r>
              <a:rPr lang="en-US" sz="2000" dirty="0"/>
              <a:t> — we've literally written out the object contents as we've come to create it. </a:t>
            </a:r>
          </a:p>
        </p:txBody>
      </p:sp>
      <p:sp>
        <p:nvSpPr>
          <p:cNvPr id="3" name="Date Placeholder 2"/>
          <p:cNvSpPr>
            <a:spLocks noGrp="1"/>
          </p:cNvSpPr>
          <p:nvPr>
            <p:ph type="dt" sz="half" idx="10"/>
          </p:nvPr>
        </p:nvSpPr>
        <p:spPr/>
        <p:txBody>
          <a:bodyPr/>
          <a:lstStyle/>
          <a:p>
            <a:fld id="{C868B440-E2B2-4B31-86A5-B73D743AFA1E}" type="datetime1">
              <a:rPr lang="en-US" smtClean="0"/>
              <a:t>7/16/20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pic>
        <p:nvPicPr>
          <p:cNvPr id="4" name="Picture 3">
            <a:extLst>
              <a:ext uri="{FF2B5EF4-FFF2-40B4-BE49-F238E27FC236}">
                <a16:creationId xmlns:a16="http://schemas.microsoft.com/office/drawing/2014/main" id="{8A08E0C1-53EF-924C-BA39-197ADDB44B62}"/>
              </a:ext>
            </a:extLst>
          </p:cNvPr>
          <p:cNvPicPr>
            <a:picLocks noChangeAspect="1"/>
          </p:cNvPicPr>
          <p:nvPr/>
        </p:nvPicPr>
        <p:blipFill>
          <a:blip r:embed="rId3"/>
          <a:stretch>
            <a:fillRect/>
          </a:stretch>
        </p:blipFill>
        <p:spPr>
          <a:xfrm>
            <a:off x="1091008" y="1963139"/>
            <a:ext cx="6997700" cy="2286000"/>
          </a:xfrm>
          <a:prstGeom prst="rect">
            <a:avLst/>
          </a:prstGeom>
          <a:ln>
            <a:solidFill>
              <a:schemeClr val="accent1"/>
            </a:solidFill>
          </a:ln>
        </p:spPr>
      </p:pic>
    </p:spTree>
    <p:extLst>
      <p:ext uri="{BB962C8B-B14F-4D97-AF65-F5344CB8AC3E}">
        <p14:creationId xmlns:p14="http://schemas.microsoft.com/office/powerpoint/2010/main" val="1300603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Overview –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Autofit/>
          </a:bodyPr>
          <a:lstStyle/>
          <a:p>
            <a:r>
              <a:rPr lang="en-US" dirty="0"/>
              <a:t>An object is a collection of related data and/or functionality (which usually consists of several variables and functions — which are called properties and methods when they are inside objects.)</a:t>
            </a:r>
          </a:p>
          <a:p>
            <a:r>
              <a:rPr lang="en-US" dirty="0"/>
              <a:t>The value of an object member can be pretty much anything</a:t>
            </a:r>
          </a:p>
          <a:p>
            <a:r>
              <a:rPr lang="en-US" altLang="en-US" dirty="0">
                <a:latin typeface="Arial" panose="020B0604020202020204" pitchFamily="34" charset="0"/>
                <a:cs typeface="Arial" panose="020B0604020202020204" pitchFamily="34" charset="0"/>
              </a:rPr>
              <a:t>If it’s a </a:t>
            </a:r>
            <a:r>
              <a:rPr lang="en-US" altLang="en-US" dirty="0"/>
              <a:t>value we refer to it as a </a:t>
            </a:r>
            <a:r>
              <a:rPr lang="en-US" altLang="en-US" b="1" dirty="0"/>
              <a:t>property</a:t>
            </a:r>
          </a:p>
          <a:p>
            <a:r>
              <a:rPr lang="en-US" altLang="en-US" dirty="0">
                <a:latin typeface="Arial" panose="020B0604020202020204" pitchFamily="34" charset="0"/>
                <a:cs typeface="Arial" panose="020B0604020202020204" pitchFamily="34" charset="0"/>
              </a:rPr>
              <a:t>If </a:t>
            </a:r>
            <a:r>
              <a:rPr lang="en-US" altLang="en-US" dirty="0"/>
              <a:t>it’s a function we refer to it as a </a:t>
            </a:r>
            <a:r>
              <a:rPr lang="en-US" altLang="en-US" b="1" dirty="0"/>
              <a:t>method</a:t>
            </a:r>
          </a:p>
        </p:txBody>
      </p:sp>
      <p:sp>
        <p:nvSpPr>
          <p:cNvPr id="3" name="Date Placeholder 2"/>
          <p:cNvSpPr>
            <a:spLocks noGrp="1"/>
          </p:cNvSpPr>
          <p:nvPr>
            <p:ph type="dt" sz="half" idx="10"/>
          </p:nvPr>
        </p:nvSpPr>
        <p:spPr/>
        <p:txBody>
          <a:bodyPr/>
          <a:lstStyle/>
          <a:p>
            <a:fld id="{C868B440-E2B2-4B31-86A5-B73D743AFA1E}" type="datetime1">
              <a:rPr lang="en-US" smtClean="0"/>
              <a:t>7/16/20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305601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Overview –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Autofit/>
          </a:bodyPr>
          <a:lstStyle/>
          <a:p>
            <a:r>
              <a:rPr lang="en-US" b="1" dirty="0"/>
              <a:t>Object literal</a:t>
            </a:r>
            <a:r>
              <a:rPr lang="en-US" dirty="0"/>
              <a:t> - we've literally written out the object contents as we've come to create it</a:t>
            </a:r>
          </a:p>
          <a:p>
            <a:r>
              <a:rPr lang="en-US" dirty="0"/>
              <a:t>Object is much more efficient than sending several items individually, and it is easier to work with than an array, when you want to identify individual items by name</a:t>
            </a:r>
            <a:endParaRPr lang="en-US" altLang="en-US" b="1" dirty="0"/>
          </a:p>
        </p:txBody>
      </p:sp>
      <p:sp>
        <p:nvSpPr>
          <p:cNvPr id="3" name="Date Placeholder 2"/>
          <p:cNvSpPr>
            <a:spLocks noGrp="1"/>
          </p:cNvSpPr>
          <p:nvPr>
            <p:ph type="dt" sz="half" idx="10"/>
          </p:nvPr>
        </p:nvSpPr>
        <p:spPr/>
        <p:txBody>
          <a:bodyPr/>
          <a:lstStyle/>
          <a:p>
            <a:fld id="{C868B440-E2B2-4B31-86A5-B73D743AFA1E}" type="datetime1">
              <a:rPr lang="en-US" smtClean="0"/>
              <a:t>7/16/20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2000525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Bef>
                <a:spcPct val="20000"/>
              </a:spcBef>
              <a:defRPr/>
            </a:pPr>
            <a:r>
              <a:rPr lang="vi-VN" sz="2400" b="0" cap="none" dirty="0">
                <a:solidFill>
                  <a:schemeClr val="tx1">
                    <a:lumMod val="95000"/>
                    <a:lumOff val="5000"/>
                  </a:schemeClr>
                </a:solidFill>
                <a:latin typeface="Arial" charset="0"/>
                <a:ea typeface="+mn-ea"/>
                <a:cs typeface="Arial" charset="0"/>
              </a:rPr>
              <a:t>Dot notation</a:t>
            </a:r>
            <a:br>
              <a:rPr lang="vi-VN" sz="2400" b="0" cap="none" dirty="0">
                <a:solidFill>
                  <a:schemeClr val="tx1">
                    <a:lumMod val="95000"/>
                    <a:lumOff val="5000"/>
                  </a:schemeClr>
                </a:solidFill>
                <a:latin typeface="Arial" charset="0"/>
                <a:ea typeface="+mn-ea"/>
                <a:cs typeface="Arial" charset="0"/>
              </a:rPr>
            </a:b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2</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7/16/20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7856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ED6F-16C3-C84C-98C4-B82D607A17DC}"/>
              </a:ext>
            </a:extLst>
          </p:cNvPr>
          <p:cNvSpPr>
            <a:spLocks noGrp="1"/>
          </p:cNvSpPr>
          <p:nvPr>
            <p:ph type="title"/>
          </p:nvPr>
        </p:nvSpPr>
        <p:spPr/>
        <p:txBody>
          <a:bodyPr/>
          <a:lstStyle/>
          <a:p>
            <a:r>
              <a:rPr lang="en-US" sz="2400" dirty="0"/>
              <a:t>Dot notation – Basic syntax</a:t>
            </a:r>
          </a:p>
        </p:txBody>
      </p:sp>
      <p:sp>
        <p:nvSpPr>
          <p:cNvPr id="4" name="Date Placeholder 3">
            <a:extLst>
              <a:ext uri="{FF2B5EF4-FFF2-40B4-BE49-F238E27FC236}">
                <a16:creationId xmlns:a16="http://schemas.microsoft.com/office/drawing/2014/main" id="{604F71AA-072B-5D43-A73E-B47565EF7CB1}"/>
              </a:ext>
            </a:extLst>
          </p:cNvPr>
          <p:cNvSpPr>
            <a:spLocks noGrp="1"/>
          </p:cNvSpPr>
          <p:nvPr>
            <p:ph type="dt" sz="half" idx="10"/>
          </p:nvPr>
        </p:nvSpPr>
        <p:spPr/>
        <p:txBody>
          <a:bodyPr/>
          <a:lstStyle/>
          <a:p>
            <a:fld id="{1F45074E-53EC-4432-BF9B-A29996D62E7F}" type="datetime1">
              <a:rPr lang="en-US" smtClean="0"/>
              <a:t>7/16/20</a:t>
            </a:fld>
            <a:endParaRPr lang="en-US"/>
          </a:p>
        </p:txBody>
      </p:sp>
      <p:sp>
        <p:nvSpPr>
          <p:cNvPr id="5" name="Footer Placeholder 4">
            <a:extLst>
              <a:ext uri="{FF2B5EF4-FFF2-40B4-BE49-F238E27FC236}">
                <a16:creationId xmlns:a16="http://schemas.microsoft.com/office/drawing/2014/main" id="{6AC681FF-D30D-5B43-AD50-A20D19C952B1}"/>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4070F761-E775-8B4E-80AB-064C1B7812E4}"/>
              </a:ext>
            </a:extLst>
          </p:cNvPr>
          <p:cNvSpPr>
            <a:spLocks noGrp="1"/>
          </p:cNvSpPr>
          <p:nvPr>
            <p:ph type="sldNum" sz="quarter" idx="12"/>
          </p:nvPr>
        </p:nvSpPr>
        <p:spPr/>
        <p:txBody>
          <a:bodyPr/>
          <a:lstStyle/>
          <a:p>
            <a:fld id="{E3B08AF7-4237-6949-8335-F63F47C2C8CC}" type="slidenum">
              <a:rPr lang="en-US" smtClean="0"/>
              <a:t>14</a:t>
            </a:fld>
            <a:endParaRPr lang="en-US"/>
          </a:p>
        </p:txBody>
      </p:sp>
      <p:sp>
        <p:nvSpPr>
          <p:cNvPr id="7" name="Content Placeholder 6">
            <a:extLst>
              <a:ext uri="{FF2B5EF4-FFF2-40B4-BE49-F238E27FC236}">
                <a16:creationId xmlns:a16="http://schemas.microsoft.com/office/drawing/2014/main" id="{2C6BB176-5148-A34F-BC3F-0F72DAFAAA16}"/>
              </a:ext>
            </a:extLst>
          </p:cNvPr>
          <p:cNvSpPr>
            <a:spLocks noGrp="1"/>
          </p:cNvSpPr>
          <p:nvPr>
            <p:ph idx="1"/>
          </p:nvPr>
        </p:nvSpPr>
        <p:spPr/>
        <p:txBody>
          <a:bodyPr>
            <a:normAutofit/>
          </a:bodyPr>
          <a:lstStyle/>
          <a:p>
            <a:r>
              <a:rPr lang="en-US" sz="2000" dirty="0"/>
              <a:t>Above, you accessed the object's properties and methods using </a:t>
            </a:r>
            <a:r>
              <a:rPr lang="en-US" sz="2000" b="1" dirty="0"/>
              <a:t>dot notation</a:t>
            </a:r>
            <a:r>
              <a:rPr lang="en-US" sz="2000" dirty="0"/>
              <a:t>. The object name (person) acts as the </a:t>
            </a:r>
            <a:r>
              <a:rPr lang="en-US" sz="2000" b="1" dirty="0"/>
              <a:t>namespace</a:t>
            </a:r>
            <a:r>
              <a:rPr lang="en-US" sz="2000" dirty="0"/>
              <a:t> — it must be entered first to access anything </a:t>
            </a:r>
            <a:r>
              <a:rPr lang="en-US" sz="2000" b="1" dirty="0"/>
              <a:t>encapsulated</a:t>
            </a:r>
            <a:r>
              <a:rPr lang="en-US" sz="2000" dirty="0"/>
              <a:t> inside the object</a:t>
            </a:r>
          </a:p>
          <a:p>
            <a:r>
              <a:rPr lang="en-US" sz="2000" dirty="0"/>
              <a:t>Next you write a </a:t>
            </a:r>
            <a:r>
              <a:rPr lang="en-US" sz="2000" b="1" dirty="0"/>
              <a:t>dot</a:t>
            </a:r>
            <a:r>
              <a:rPr lang="en-US" sz="2000" dirty="0"/>
              <a:t>, then the item you want to access — this can be the name of a simple property, an item of an array property, or a call to one of the object's methods, for example:</a:t>
            </a:r>
          </a:p>
        </p:txBody>
      </p:sp>
      <p:pic>
        <p:nvPicPr>
          <p:cNvPr id="8" name="Picture 7">
            <a:extLst>
              <a:ext uri="{FF2B5EF4-FFF2-40B4-BE49-F238E27FC236}">
                <a16:creationId xmlns:a16="http://schemas.microsoft.com/office/drawing/2014/main" id="{5C340165-DA48-9345-B163-A8ACF2E97A0E}"/>
              </a:ext>
            </a:extLst>
          </p:cNvPr>
          <p:cNvPicPr>
            <a:picLocks noChangeAspect="1"/>
          </p:cNvPicPr>
          <p:nvPr/>
        </p:nvPicPr>
        <p:blipFill>
          <a:blip r:embed="rId3"/>
          <a:stretch>
            <a:fillRect/>
          </a:stretch>
        </p:blipFill>
        <p:spPr>
          <a:xfrm>
            <a:off x="2570558" y="2950406"/>
            <a:ext cx="4038600" cy="1638300"/>
          </a:xfrm>
          <a:prstGeom prst="rect">
            <a:avLst/>
          </a:prstGeom>
        </p:spPr>
      </p:pic>
    </p:spTree>
    <p:extLst>
      <p:ext uri="{BB962C8B-B14F-4D97-AF65-F5344CB8AC3E}">
        <p14:creationId xmlns:p14="http://schemas.microsoft.com/office/powerpoint/2010/main" val="132282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ED6F-16C3-C84C-98C4-B82D607A17DC}"/>
              </a:ext>
            </a:extLst>
          </p:cNvPr>
          <p:cNvSpPr>
            <a:spLocks noGrp="1"/>
          </p:cNvSpPr>
          <p:nvPr>
            <p:ph type="title"/>
          </p:nvPr>
        </p:nvSpPr>
        <p:spPr/>
        <p:txBody>
          <a:bodyPr/>
          <a:lstStyle/>
          <a:p>
            <a:r>
              <a:rPr lang="en-US" sz="2400" dirty="0"/>
              <a:t>Dot notation – Sub namespace</a:t>
            </a:r>
          </a:p>
        </p:txBody>
      </p:sp>
      <p:sp>
        <p:nvSpPr>
          <p:cNvPr id="4" name="Date Placeholder 3">
            <a:extLst>
              <a:ext uri="{FF2B5EF4-FFF2-40B4-BE49-F238E27FC236}">
                <a16:creationId xmlns:a16="http://schemas.microsoft.com/office/drawing/2014/main" id="{604F71AA-072B-5D43-A73E-B47565EF7CB1}"/>
              </a:ext>
            </a:extLst>
          </p:cNvPr>
          <p:cNvSpPr>
            <a:spLocks noGrp="1"/>
          </p:cNvSpPr>
          <p:nvPr>
            <p:ph type="dt" sz="half" idx="10"/>
          </p:nvPr>
        </p:nvSpPr>
        <p:spPr/>
        <p:txBody>
          <a:bodyPr/>
          <a:lstStyle/>
          <a:p>
            <a:fld id="{1F45074E-53EC-4432-BF9B-A29996D62E7F}" type="datetime1">
              <a:rPr lang="en-US" smtClean="0"/>
              <a:t>7/16/20</a:t>
            </a:fld>
            <a:endParaRPr lang="en-US"/>
          </a:p>
        </p:txBody>
      </p:sp>
      <p:sp>
        <p:nvSpPr>
          <p:cNvPr id="5" name="Footer Placeholder 4">
            <a:extLst>
              <a:ext uri="{FF2B5EF4-FFF2-40B4-BE49-F238E27FC236}">
                <a16:creationId xmlns:a16="http://schemas.microsoft.com/office/drawing/2014/main" id="{6AC681FF-D30D-5B43-AD50-A20D19C952B1}"/>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4070F761-E775-8B4E-80AB-064C1B7812E4}"/>
              </a:ext>
            </a:extLst>
          </p:cNvPr>
          <p:cNvSpPr>
            <a:spLocks noGrp="1"/>
          </p:cNvSpPr>
          <p:nvPr>
            <p:ph type="sldNum" sz="quarter" idx="12"/>
          </p:nvPr>
        </p:nvSpPr>
        <p:spPr/>
        <p:txBody>
          <a:bodyPr/>
          <a:lstStyle/>
          <a:p>
            <a:fld id="{E3B08AF7-4237-6949-8335-F63F47C2C8CC}" type="slidenum">
              <a:rPr lang="en-US" smtClean="0"/>
              <a:t>15</a:t>
            </a:fld>
            <a:endParaRPr lang="en-US"/>
          </a:p>
        </p:txBody>
      </p:sp>
      <p:sp>
        <p:nvSpPr>
          <p:cNvPr id="7" name="Content Placeholder 6">
            <a:extLst>
              <a:ext uri="{FF2B5EF4-FFF2-40B4-BE49-F238E27FC236}">
                <a16:creationId xmlns:a16="http://schemas.microsoft.com/office/drawing/2014/main" id="{2C6BB176-5148-A34F-BC3F-0F72DAFAAA16}"/>
              </a:ext>
            </a:extLst>
          </p:cNvPr>
          <p:cNvSpPr>
            <a:spLocks noGrp="1"/>
          </p:cNvSpPr>
          <p:nvPr>
            <p:ph idx="1"/>
          </p:nvPr>
        </p:nvSpPr>
        <p:spPr/>
        <p:txBody>
          <a:bodyPr>
            <a:normAutofit/>
          </a:bodyPr>
          <a:lstStyle/>
          <a:p>
            <a:r>
              <a:rPr lang="en-US" dirty="0"/>
              <a:t>It is even possible to make the value of an object member another object. For example, try changing the name member:</a:t>
            </a:r>
          </a:p>
          <a:p>
            <a:pPr marL="0" indent="0">
              <a:buNone/>
            </a:pPr>
            <a:br>
              <a:rPr lang="en-US" sz="2000" dirty="0"/>
            </a:br>
            <a:endParaRPr lang="en-US" sz="2000" dirty="0"/>
          </a:p>
        </p:txBody>
      </p:sp>
      <p:pic>
        <p:nvPicPr>
          <p:cNvPr id="8" name="Picture 7">
            <a:extLst>
              <a:ext uri="{FF2B5EF4-FFF2-40B4-BE49-F238E27FC236}">
                <a16:creationId xmlns:a16="http://schemas.microsoft.com/office/drawing/2014/main" id="{71C8D84A-6BE1-E847-8B7B-2B36656E4B05}"/>
              </a:ext>
            </a:extLst>
          </p:cNvPr>
          <p:cNvPicPr>
            <a:picLocks noChangeAspect="1"/>
          </p:cNvPicPr>
          <p:nvPr/>
        </p:nvPicPr>
        <p:blipFill>
          <a:blip r:embed="rId3"/>
          <a:stretch>
            <a:fillRect/>
          </a:stretch>
        </p:blipFill>
        <p:spPr>
          <a:xfrm>
            <a:off x="697308" y="2221593"/>
            <a:ext cx="7785100" cy="2006600"/>
          </a:xfrm>
          <a:prstGeom prst="rect">
            <a:avLst/>
          </a:prstGeom>
        </p:spPr>
      </p:pic>
    </p:spTree>
    <p:extLst>
      <p:ext uri="{BB962C8B-B14F-4D97-AF65-F5344CB8AC3E}">
        <p14:creationId xmlns:p14="http://schemas.microsoft.com/office/powerpoint/2010/main" val="3133496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ED6F-16C3-C84C-98C4-B82D607A17DC}"/>
              </a:ext>
            </a:extLst>
          </p:cNvPr>
          <p:cNvSpPr>
            <a:spLocks noGrp="1"/>
          </p:cNvSpPr>
          <p:nvPr>
            <p:ph type="title"/>
          </p:nvPr>
        </p:nvSpPr>
        <p:spPr/>
        <p:txBody>
          <a:bodyPr/>
          <a:lstStyle/>
          <a:p>
            <a:r>
              <a:rPr lang="en-US" sz="2400" dirty="0"/>
              <a:t>Dot notation – Sub namespace</a:t>
            </a:r>
          </a:p>
        </p:txBody>
      </p:sp>
      <p:sp>
        <p:nvSpPr>
          <p:cNvPr id="4" name="Date Placeholder 3">
            <a:extLst>
              <a:ext uri="{FF2B5EF4-FFF2-40B4-BE49-F238E27FC236}">
                <a16:creationId xmlns:a16="http://schemas.microsoft.com/office/drawing/2014/main" id="{604F71AA-072B-5D43-A73E-B47565EF7CB1}"/>
              </a:ext>
            </a:extLst>
          </p:cNvPr>
          <p:cNvSpPr>
            <a:spLocks noGrp="1"/>
          </p:cNvSpPr>
          <p:nvPr>
            <p:ph type="dt" sz="half" idx="10"/>
          </p:nvPr>
        </p:nvSpPr>
        <p:spPr/>
        <p:txBody>
          <a:bodyPr/>
          <a:lstStyle/>
          <a:p>
            <a:fld id="{1F45074E-53EC-4432-BF9B-A29996D62E7F}" type="datetime1">
              <a:rPr lang="en-US" smtClean="0"/>
              <a:t>7/16/20</a:t>
            </a:fld>
            <a:endParaRPr lang="en-US"/>
          </a:p>
        </p:txBody>
      </p:sp>
      <p:sp>
        <p:nvSpPr>
          <p:cNvPr id="5" name="Footer Placeholder 4">
            <a:extLst>
              <a:ext uri="{FF2B5EF4-FFF2-40B4-BE49-F238E27FC236}">
                <a16:creationId xmlns:a16="http://schemas.microsoft.com/office/drawing/2014/main" id="{6AC681FF-D30D-5B43-AD50-A20D19C952B1}"/>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4070F761-E775-8B4E-80AB-064C1B7812E4}"/>
              </a:ext>
            </a:extLst>
          </p:cNvPr>
          <p:cNvSpPr>
            <a:spLocks noGrp="1"/>
          </p:cNvSpPr>
          <p:nvPr>
            <p:ph type="sldNum" sz="quarter" idx="12"/>
          </p:nvPr>
        </p:nvSpPr>
        <p:spPr/>
        <p:txBody>
          <a:bodyPr/>
          <a:lstStyle/>
          <a:p>
            <a:fld id="{E3B08AF7-4237-6949-8335-F63F47C2C8CC}" type="slidenum">
              <a:rPr lang="en-US" smtClean="0"/>
              <a:t>16</a:t>
            </a:fld>
            <a:endParaRPr lang="en-US"/>
          </a:p>
        </p:txBody>
      </p:sp>
      <p:sp>
        <p:nvSpPr>
          <p:cNvPr id="7" name="Content Placeholder 6">
            <a:extLst>
              <a:ext uri="{FF2B5EF4-FFF2-40B4-BE49-F238E27FC236}">
                <a16:creationId xmlns:a16="http://schemas.microsoft.com/office/drawing/2014/main" id="{2C6BB176-5148-A34F-BC3F-0F72DAFAAA16}"/>
              </a:ext>
            </a:extLst>
          </p:cNvPr>
          <p:cNvSpPr>
            <a:spLocks noGrp="1"/>
          </p:cNvSpPr>
          <p:nvPr>
            <p:ph idx="1"/>
          </p:nvPr>
        </p:nvSpPr>
        <p:spPr/>
        <p:txBody>
          <a:bodyPr>
            <a:normAutofit/>
          </a:bodyPr>
          <a:lstStyle/>
          <a:p>
            <a:r>
              <a:rPr lang="en-US" sz="2000" dirty="0"/>
              <a:t>Here we are effectively creating a </a:t>
            </a:r>
            <a:r>
              <a:rPr lang="en-US" sz="2000" b="1" dirty="0"/>
              <a:t>sub-namespace</a:t>
            </a:r>
            <a:r>
              <a:rPr lang="en-US" sz="2000" dirty="0"/>
              <a:t>. This sounds complex, but really it's not — to access these items you just need to chain the extra step onto the end with another dot. Try these in the JS console:</a:t>
            </a:r>
            <a:br>
              <a:rPr lang="en-US" sz="2000" dirty="0"/>
            </a:br>
            <a:br>
              <a:rPr lang="en-US" sz="2000" dirty="0"/>
            </a:br>
            <a:endParaRPr lang="en-US" sz="2000" dirty="0"/>
          </a:p>
        </p:txBody>
      </p:sp>
      <p:pic>
        <p:nvPicPr>
          <p:cNvPr id="8" name="Picture 7">
            <a:extLst>
              <a:ext uri="{FF2B5EF4-FFF2-40B4-BE49-F238E27FC236}">
                <a16:creationId xmlns:a16="http://schemas.microsoft.com/office/drawing/2014/main" id="{4CE792AB-0250-F74D-BB4C-6A39DD76049D}"/>
              </a:ext>
            </a:extLst>
          </p:cNvPr>
          <p:cNvPicPr>
            <a:picLocks noChangeAspect="1"/>
          </p:cNvPicPr>
          <p:nvPr/>
        </p:nvPicPr>
        <p:blipFill>
          <a:blip r:embed="rId3"/>
          <a:stretch>
            <a:fillRect/>
          </a:stretch>
        </p:blipFill>
        <p:spPr>
          <a:xfrm>
            <a:off x="3002358" y="2490767"/>
            <a:ext cx="3175000" cy="1397000"/>
          </a:xfrm>
          <a:prstGeom prst="rect">
            <a:avLst/>
          </a:prstGeom>
          <a:ln>
            <a:solidFill>
              <a:schemeClr val="accent1"/>
            </a:solidFill>
          </a:ln>
        </p:spPr>
      </p:pic>
    </p:spTree>
    <p:extLst>
      <p:ext uri="{BB962C8B-B14F-4D97-AF65-F5344CB8AC3E}">
        <p14:creationId xmlns:p14="http://schemas.microsoft.com/office/powerpoint/2010/main" val="2045204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ED6F-16C3-C84C-98C4-B82D607A17DC}"/>
              </a:ext>
            </a:extLst>
          </p:cNvPr>
          <p:cNvSpPr>
            <a:spLocks noGrp="1"/>
          </p:cNvSpPr>
          <p:nvPr>
            <p:ph type="title"/>
          </p:nvPr>
        </p:nvSpPr>
        <p:spPr/>
        <p:txBody>
          <a:bodyPr/>
          <a:lstStyle/>
          <a:p>
            <a:r>
              <a:rPr lang="en-US" sz="2400" dirty="0"/>
              <a:t>Dot notation – Sub namespace</a:t>
            </a:r>
          </a:p>
        </p:txBody>
      </p:sp>
      <p:sp>
        <p:nvSpPr>
          <p:cNvPr id="4" name="Date Placeholder 3">
            <a:extLst>
              <a:ext uri="{FF2B5EF4-FFF2-40B4-BE49-F238E27FC236}">
                <a16:creationId xmlns:a16="http://schemas.microsoft.com/office/drawing/2014/main" id="{604F71AA-072B-5D43-A73E-B47565EF7CB1}"/>
              </a:ext>
            </a:extLst>
          </p:cNvPr>
          <p:cNvSpPr>
            <a:spLocks noGrp="1"/>
          </p:cNvSpPr>
          <p:nvPr>
            <p:ph type="dt" sz="half" idx="10"/>
          </p:nvPr>
        </p:nvSpPr>
        <p:spPr/>
        <p:txBody>
          <a:bodyPr/>
          <a:lstStyle/>
          <a:p>
            <a:fld id="{1F45074E-53EC-4432-BF9B-A29996D62E7F}" type="datetime1">
              <a:rPr lang="en-US" smtClean="0"/>
              <a:t>7/16/20</a:t>
            </a:fld>
            <a:endParaRPr lang="en-US"/>
          </a:p>
        </p:txBody>
      </p:sp>
      <p:sp>
        <p:nvSpPr>
          <p:cNvPr id="5" name="Footer Placeholder 4">
            <a:extLst>
              <a:ext uri="{FF2B5EF4-FFF2-40B4-BE49-F238E27FC236}">
                <a16:creationId xmlns:a16="http://schemas.microsoft.com/office/drawing/2014/main" id="{6AC681FF-D30D-5B43-AD50-A20D19C952B1}"/>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4070F761-E775-8B4E-80AB-064C1B7812E4}"/>
              </a:ext>
            </a:extLst>
          </p:cNvPr>
          <p:cNvSpPr>
            <a:spLocks noGrp="1"/>
          </p:cNvSpPr>
          <p:nvPr>
            <p:ph type="sldNum" sz="quarter" idx="12"/>
          </p:nvPr>
        </p:nvSpPr>
        <p:spPr/>
        <p:txBody>
          <a:bodyPr/>
          <a:lstStyle/>
          <a:p>
            <a:fld id="{E3B08AF7-4237-6949-8335-F63F47C2C8CC}" type="slidenum">
              <a:rPr lang="en-US" smtClean="0"/>
              <a:t>17</a:t>
            </a:fld>
            <a:endParaRPr lang="en-US"/>
          </a:p>
        </p:txBody>
      </p:sp>
      <p:sp>
        <p:nvSpPr>
          <p:cNvPr id="7" name="Content Placeholder 6">
            <a:extLst>
              <a:ext uri="{FF2B5EF4-FFF2-40B4-BE49-F238E27FC236}">
                <a16:creationId xmlns:a16="http://schemas.microsoft.com/office/drawing/2014/main" id="{2C6BB176-5148-A34F-BC3F-0F72DAFAAA16}"/>
              </a:ext>
            </a:extLst>
          </p:cNvPr>
          <p:cNvSpPr>
            <a:spLocks noGrp="1"/>
          </p:cNvSpPr>
          <p:nvPr>
            <p:ph idx="1"/>
          </p:nvPr>
        </p:nvSpPr>
        <p:spPr/>
        <p:txBody>
          <a:bodyPr>
            <a:normAutofit/>
          </a:bodyPr>
          <a:lstStyle/>
          <a:p>
            <a:r>
              <a:rPr lang="en-US" sz="2000" b="1" dirty="0"/>
              <a:t>Note: </a:t>
            </a:r>
            <a:r>
              <a:rPr lang="en-US" sz="2000" dirty="0"/>
              <a:t>when using Dot notation the keyword on the right of Dot must be a valid identifier</a:t>
            </a:r>
            <a:br>
              <a:rPr lang="en-US" sz="2000" dirty="0"/>
            </a:br>
            <a:br>
              <a:rPr lang="en-US" sz="2000" dirty="0"/>
            </a:br>
            <a:endParaRPr lang="en-US" sz="2000" dirty="0"/>
          </a:p>
        </p:txBody>
      </p:sp>
      <p:pic>
        <p:nvPicPr>
          <p:cNvPr id="3" name="Picture 2">
            <a:extLst>
              <a:ext uri="{FF2B5EF4-FFF2-40B4-BE49-F238E27FC236}">
                <a16:creationId xmlns:a16="http://schemas.microsoft.com/office/drawing/2014/main" id="{FB4F6695-63AB-9E42-91BA-C72228D24221}"/>
              </a:ext>
            </a:extLst>
          </p:cNvPr>
          <p:cNvPicPr>
            <a:picLocks noChangeAspect="1"/>
          </p:cNvPicPr>
          <p:nvPr/>
        </p:nvPicPr>
        <p:blipFill>
          <a:blip r:embed="rId3"/>
          <a:stretch>
            <a:fillRect/>
          </a:stretch>
        </p:blipFill>
        <p:spPr>
          <a:xfrm>
            <a:off x="2849958" y="2125464"/>
            <a:ext cx="3479800" cy="1193800"/>
          </a:xfrm>
          <a:prstGeom prst="rect">
            <a:avLst/>
          </a:prstGeom>
          <a:ln>
            <a:solidFill>
              <a:schemeClr val="accent1"/>
            </a:solidFill>
          </a:ln>
        </p:spPr>
      </p:pic>
    </p:spTree>
    <p:extLst>
      <p:ext uri="{BB962C8B-B14F-4D97-AF65-F5344CB8AC3E}">
        <p14:creationId xmlns:p14="http://schemas.microsoft.com/office/powerpoint/2010/main" val="1543603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Dot notation </a:t>
            </a:r>
            <a:r>
              <a:rPr lang="en-US" altLang="en-US" sz="2400" dirty="0">
                <a:latin typeface="Arial" panose="020B0604020202020204" pitchFamily="34" charset="0"/>
                <a:cs typeface="Arial" panose="020B0604020202020204" pitchFamily="34" charset="0"/>
              </a:rPr>
              <a:t>-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To access member of an object use Dot nation</a:t>
            </a:r>
          </a:p>
          <a:p>
            <a:r>
              <a:rPr lang="en-US" dirty="0"/>
              <a:t>The object name acts as the </a:t>
            </a:r>
            <a:r>
              <a:rPr lang="en-US" b="1" dirty="0"/>
              <a:t>namespace</a:t>
            </a:r>
            <a:r>
              <a:rPr lang="en-US" dirty="0"/>
              <a:t> — it must be entered first to access anything </a:t>
            </a:r>
            <a:r>
              <a:rPr lang="en-US" b="1" dirty="0"/>
              <a:t>encapsulated</a:t>
            </a:r>
            <a:r>
              <a:rPr lang="en-US" dirty="0"/>
              <a:t> inside the object</a:t>
            </a:r>
          </a:p>
          <a:p>
            <a:r>
              <a:rPr lang="en-US" altLang="en-US" sz="2400" dirty="0">
                <a:latin typeface="Arial" panose="020B0604020202020204" pitchFamily="34" charset="0"/>
                <a:cs typeface="Arial" panose="020B0604020202020204" pitchFamily="34" charset="0"/>
              </a:rPr>
              <a:t>We can create </a:t>
            </a:r>
            <a:r>
              <a:rPr lang="en-US" b="1" dirty="0"/>
              <a:t>sub-namespace </a:t>
            </a:r>
            <a:r>
              <a:rPr lang="en-US" dirty="0"/>
              <a:t>by setting value of a member to another object</a:t>
            </a:r>
            <a:endParaRPr lang="en-US" alt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C868B440-E2B2-4B31-86A5-B73D743AFA1E}" type="datetime1">
              <a:rPr lang="en-US" smtClean="0"/>
              <a:t>7/16/20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spTree>
    <p:extLst>
      <p:ext uri="{BB962C8B-B14F-4D97-AF65-F5344CB8AC3E}">
        <p14:creationId xmlns:p14="http://schemas.microsoft.com/office/powerpoint/2010/main" val="3660283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Bef>
                <a:spcPct val="20000"/>
              </a:spcBef>
              <a:defRPr/>
            </a:pPr>
            <a:r>
              <a:rPr lang="vi-VN" sz="2400" b="0" cap="none" dirty="0">
                <a:solidFill>
                  <a:schemeClr val="tx1">
                    <a:lumMod val="95000"/>
                    <a:lumOff val="5000"/>
                  </a:schemeClr>
                </a:solidFill>
                <a:latin typeface="Arial" charset="0"/>
                <a:ea typeface="+mn-ea"/>
                <a:cs typeface="Arial" charset="0"/>
              </a:rPr>
              <a:t>Bracket notation</a:t>
            </a:r>
            <a:br>
              <a:rPr lang="vi-VN" sz="2400" b="0" cap="none" dirty="0">
                <a:solidFill>
                  <a:schemeClr val="tx1">
                    <a:lumMod val="95000"/>
                    <a:lumOff val="5000"/>
                  </a:schemeClr>
                </a:solidFill>
                <a:latin typeface="Arial" charset="0"/>
                <a:ea typeface="+mn-ea"/>
                <a:cs typeface="Arial" charset="0"/>
              </a:rPr>
            </a:b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3</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7/16/20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Tree>
    <p:extLst>
      <p:ext uri="{BB962C8B-B14F-4D97-AF65-F5344CB8AC3E}">
        <p14:creationId xmlns:p14="http://schemas.microsoft.com/office/powerpoint/2010/main" val="208028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A9B-4311-1942-ACB8-0AAE96A606F7}"/>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A38A6896-78E5-EB47-8B1F-92735C91CDBD}"/>
              </a:ext>
            </a:extLst>
          </p:cNvPr>
          <p:cNvSpPr>
            <a:spLocks noGrp="1"/>
          </p:cNvSpPr>
          <p:nvPr>
            <p:ph idx="1"/>
          </p:nvPr>
        </p:nvSpPr>
        <p:spPr>
          <a:xfrm>
            <a:off x="278605" y="850106"/>
            <a:ext cx="8622507" cy="3744517"/>
          </a:xfrm>
        </p:spPr>
        <p:txBody>
          <a:bodyPr/>
          <a:lstStyle/>
          <a:p>
            <a:pPr marL="457200" indent="-457200">
              <a:buFont typeface="+mj-lt"/>
              <a:buAutoNum type="arabicPeriod"/>
            </a:pPr>
            <a:r>
              <a:rPr lang="en-US" dirty="0"/>
              <a:t>Overview - Object basics</a:t>
            </a:r>
          </a:p>
          <a:p>
            <a:pPr marL="457200" indent="-457200">
              <a:buFont typeface="+mj-lt"/>
              <a:buAutoNum type="arabicPeriod"/>
            </a:pPr>
            <a:r>
              <a:rPr lang="en-US" dirty="0"/>
              <a:t>Dot notation</a:t>
            </a:r>
          </a:p>
          <a:p>
            <a:pPr marL="457200" indent="-457200">
              <a:buFont typeface="+mj-lt"/>
              <a:buAutoNum type="arabicPeriod"/>
            </a:pPr>
            <a:r>
              <a:rPr lang="en-US" dirty="0"/>
              <a:t>Bracket notation</a:t>
            </a:r>
          </a:p>
          <a:p>
            <a:pPr marL="457200" indent="-457200">
              <a:buFont typeface="+mj-lt"/>
              <a:buAutoNum type="arabicPeriod"/>
            </a:pPr>
            <a:r>
              <a:rPr lang="en-US" dirty="0"/>
              <a:t>Setting object members</a:t>
            </a:r>
          </a:p>
          <a:p>
            <a:pPr marL="457200" indent="-457200">
              <a:buFont typeface="+mj-lt"/>
              <a:buAutoNum type="arabicPeriod"/>
            </a:pPr>
            <a:r>
              <a:rPr lang="en-US" dirty="0"/>
              <a:t>Q&amp;A</a:t>
            </a:r>
          </a:p>
        </p:txBody>
      </p:sp>
      <p:sp>
        <p:nvSpPr>
          <p:cNvPr id="4" name="Date Placeholder 3">
            <a:extLst>
              <a:ext uri="{FF2B5EF4-FFF2-40B4-BE49-F238E27FC236}">
                <a16:creationId xmlns:a16="http://schemas.microsoft.com/office/drawing/2014/main" id="{76C6622B-1770-A146-9DBF-36D31AB53BB5}"/>
              </a:ext>
            </a:extLst>
          </p:cNvPr>
          <p:cNvSpPr>
            <a:spLocks noGrp="1"/>
          </p:cNvSpPr>
          <p:nvPr>
            <p:ph type="dt" sz="half" idx="10"/>
          </p:nvPr>
        </p:nvSpPr>
        <p:spPr/>
        <p:txBody>
          <a:bodyPr/>
          <a:lstStyle/>
          <a:p>
            <a:fld id="{1F45074E-53EC-4432-BF9B-A29996D62E7F}" type="datetime1">
              <a:rPr lang="en-US" smtClean="0"/>
              <a:t>7/16/20</a:t>
            </a:fld>
            <a:endParaRPr lang="en-US"/>
          </a:p>
        </p:txBody>
      </p:sp>
      <p:sp>
        <p:nvSpPr>
          <p:cNvPr id="5" name="Footer Placeholder 4">
            <a:extLst>
              <a:ext uri="{FF2B5EF4-FFF2-40B4-BE49-F238E27FC236}">
                <a16:creationId xmlns:a16="http://schemas.microsoft.com/office/drawing/2014/main" id="{DC33AA82-EEA7-C747-876C-C92400FB5D64}"/>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075FDB35-72A2-FA43-BB45-9FBF4C153D99}"/>
              </a:ext>
            </a:extLst>
          </p:cNvPr>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3667469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ED6F-16C3-C84C-98C4-B82D607A17DC}"/>
              </a:ext>
            </a:extLst>
          </p:cNvPr>
          <p:cNvSpPr>
            <a:spLocks noGrp="1"/>
          </p:cNvSpPr>
          <p:nvPr>
            <p:ph type="title"/>
          </p:nvPr>
        </p:nvSpPr>
        <p:spPr/>
        <p:txBody>
          <a:bodyPr/>
          <a:lstStyle/>
          <a:p>
            <a:r>
              <a:rPr lang="en-US" sz="2400" dirty="0"/>
              <a:t>Bracket notation</a:t>
            </a:r>
          </a:p>
        </p:txBody>
      </p:sp>
      <p:sp>
        <p:nvSpPr>
          <p:cNvPr id="4" name="Date Placeholder 3">
            <a:extLst>
              <a:ext uri="{FF2B5EF4-FFF2-40B4-BE49-F238E27FC236}">
                <a16:creationId xmlns:a16="http://schemas.microsoft.com/office/drawing/2014/main" id="{604F71AA-072B-5D43-A73E-B47565EF7CB1}"/>
              </a:ext>
            </a:extLst>
          </p:cNvPr>
          <p:cNvSpPr>
            <a:spLocks noGrp="1"/>
          </p:cNvSpPr>
          <p:nvPr>
            <p:ph type="dt" sz="half" idx="10"/>
          </p:nvPr>
        </p:nvSpPr>
        <p:spPr/>
        <p:txBody>
          <a:bodyPr/>
          <a:lstStyle/>
          <a:p>
            <a:fld id="{1F45074E-53EC-4432-BF9B-A29996D62E7F}" type="datetime1">
              <a:rPr lang="en-US" smtClean="0"/>
              <a:t>7/16/20</a:t>
            </a:fld>
            <a:endParaRPr lang="en-US"/>
          </a:p>
        </p:txBody>
      </p:sp>
      <p:sp>
        <p:nvSpPr>
          <p:cNvPr id="5" name="Footer Placeholder 4">
            <a:extLst>
              <a:ext uri="{FF2B5EF4-FFF2-40B4-BE49-F238E27FC236}">
                <a16:creationId xmlns:a16="http://schemas.microsoft.com/office/drawing/2014/main" id="{6AC681FF-D30D-5B43-AD50-A20D19C952B1}"/>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4070F761-E775-8B4E-80AB-064C1B7812E4}"/>
              </a:ext>
            </a:extLst>
          </p:cNvPr>
          <p:cNvSpPr>
            <a:spLocks noGrp="1"/>
          </p:cNvSpPr>
          <p:nvPr>
            <p:ph type="sldNum" sz="quarter" idx="12"/>
          </p:nvPr>
        </p:nvSpPr>
        <p:spPr/>
        <p:txBody>
          <a:bodyPr/>
          <a:lstStyle/>
          <a:p>
            <a:fld id="{E3B08AF7-4237-6949-8335-F63F47C2C8CC}" type="slidenum">
              <a:rPr lang="en-US" smtClean="0"/>
              <a:t>20</a:t>
            </a:fld>
            <a:endParaRPr lang="en-US"/>
          </a:p>
        </p:txBody>
      </p:sp>
      <p:sp>
        <p:nvSpPr>
          <p:cNvPr id="11" name="Content Placeholder 10">
            <a:extLst>
              <a:ext uri="{FF2B5EF4-FFF2-40B4-BE49-F238E27FC236}">
                <a16:creationId xmlns:a16="http://schemas.microsoft.com/office/drawing/2014/main" id="{19F78A5C-8E44-6A49-B428-63E973636A45}"/>
              </a:ext>
            </a:extLst>
          </p:cNvPr>
          <p:cNvSpPr>
            <a:spLocks noGrp="1"/>
          </p:cNvSpPr>
          <p:nvPr>
            <p:ph idx="1"/>
          </p:nvPr>
        </p:nvSpPr>
        <p:spPr/>
        <p:txBody>
          <a:bodyPr>
            <a:normAutofit/>
          </a:bodyPr>
          <a:lstStyle/>
          <a:p>
            <a:r>
              <a:rPr lang="en-US" dirty="0"/>
              <a:t>There is another way to access object properties — using bracket notation. Instead of using these:</a:t>
            </a:r>
          </a:p>
          <a:p>
            <a:endParaRPr lang="en-US" dirty="0"/>
          </a:p>
          <a:p>
            <a:endParaRPr lang="en-US" dirty="0"/>
          </a:p>
          <a:p>
            <a:endParaRPr lang="en-US" dirty="0"/>
          </a:p>
          <a:p>
            <a:r>
              <a:rPr lang="en-US" dirty="0"/>
              <a:t>You can use</a:t>
            </a:r>
            <a:br>
              <a:rPr lang="en-US" dirty="0"/>
            </a:br>
            <a:endParaRPr lang="en-US" dirty="0"/>
          </a:p>
          <a:p>
            <a:pPr marL="0" indent="0">
              <a:buNone/>
            </a:pPr>
            <a:endParaRPr lang="en-US" dirty="0"/>
          </a:p>
          <a:p>
            <a:endParaRPr lang="en-US" dirty="0"/>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566A40FB-D744-CA40-948D-796C6298AA83}"/>
              </a:ext>
            </a:extLst>
          </p:cNvPr>
          <p:cNvPicPr>
            <a:picLocks noChangeAspect="1"/>
          </p:cNvPicPr>
          <p:nvPr/>
        </p:nvPicPr>
        <p:blipFill>
          <a:blip r:embed="rId3"/>
          <a:stretch>
            <a:fillRect/>
          </a:stretch>
        </p:blipFill>
        <p:spPr>
          <a:xfrm>
            <a:off x="3573858" y="1833364"/>
            <a:ext cx="2032000" cy="889000"/>
          </a:xfrm>
          <a:prstGeom prst="rect">
            <a:avLst/>
          </a:prstGeom>
          <a:ln>
            <a:solidFill>
              <a:schemeClr val="accent1"/>
            </a:solidFill>
          </a:ln>
        </p:spPr>
      </p:pic>
      <p:pic>
        <p:nvPicPr>
          <p:cNvPr id="9" name="Picture 8">
            <a:extLst>
              <a:ext uri="{FF2B5EF4-FFF2-40B4-BE49-F238E27FC236}">
                <a16:creationId xmlns:a16="http://schemas.microsoft.com/office/drawing/2014/main" id="{FA4AE8F5-F162-8044-A267-2B7EAD11B7CF}"/>
              </a:ext>
            </a:extLst>
          </p:cNvPr>
          <p:cNvPicPr>
            <a:picLocks noChangeAspect="1"/>
          </p:cNvPicPr>
          <p:nvPr/>
        </p:nvPicPr>
        <p:blipFill>
          <a:blip r:embed="rId4"/>
          <a:stretch>
            <a:fillRect/>
          </a:stretch>
        </p:blipFill>
        <p:spPr>
          <a:xfrm>
            <a:off x="3440508" y="3398106"/>
            <a:ext cx="2298700" cy="825500"/>
          </a:xfrm>
          <a:prstGeom prst="rect">
            <a:avLst/>
          </a:prstGeom>
          <a:ln>
            <a:solidFill>
              <a:schemeClr val="accent1"/>
            </a:solidFill>
          </a:ln>
        </p:spPr>
      </p:pic>
    </p:spTree>
    <p:extLst>
      <p:ext uri="{BB962C8B-B14F-4D97-AF65-F5344CB8AC3E}">
        <p14:creationId xmlns:p14="http://schemas.microsoft.com/office/powerpoint/2010/main" val="2744931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ED6F-16C3-C84C-98C4-B82D607A17DC}"/>
              </a:ext>
            </a:extLst>
          </p:cNvPr>
          <p:cNvSpPr>
            <a:spLocks noGrp="1"/>
          </p:cNvSpPr>
          <p:nvPr>
            <p:ph type="title"/>
          </p:nvPr>
        </p:nvSpPr>
        <p:spPr/>
        <p:txBody>
          <a:bodyPr/>
          <a:lstStyle/>
          <a:p>
            <a:r>
              <a:rPr lang="en-US" sz="2400" dirty="0"/>
              <a:t>Bracket notation</a:t>
            </a:r>
          </a:p>
        </p:txBody>
      </p:sp>
      <p:sp>
        <p:nvSpPr>
          <p:cNvPr id="4" name="Date Placeholder 3">
            <a:extLst>
              <a:ext uri="{FF2B5EF4-FFF2-40B4-BE49-F238E27FC236}">
                <a16:creationId xmlns:a16="http://schemas.microsoft.com/office/drawing/2014/main" id="{604F71AA-072B-5D43-A73E-B47565EF7CB1}"/>
              </a:ext>
            </a:extLst>
          </p:cNvPr>
          <p:cNvSpPr>
            <a:spLocks noGrp="1"/>
          </p:cNvSpPr>
          <p:nvPr>
            <p:ph type="dt" sz="half" idx="10"/>
          </p:nvPr>
        </p:nvSpPr>
        <p:spPr/>
        <p:txBody>
          <a:bodyPr/>
          <a:lstStyle/>
          <a:p>
            <a:fld id="{1F45074E-53EC-4432-BF9B-A29996D62E7F}" type="datetime1">
              <a:rPr lang="en-US" smtClean="0"/>
              <a:t>7/16/20</a:t>
            </a:fld>
            <a:endParaRPr lang="en-US"/>
          </a:p>
        </p:txBody>
      </p:sp>
      <p:sp>
        <p:nvSpPr>
          <p:cNvPr id="5" name="Footer Placeholder 4">
            <a:extLst>
              <a:ext uri="{FF2B5EF4-FFF2-40B4-BE49-F238E27FC236}">
                <a16:creationId xmlns:a16="http://schemas.microsoft.com/office/drawing/2014/main" id="{6AC681FF-D30D-5B43-AD50-A20D19C952B1}"/>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4070F761-E775-8B4E-80AB-064C1B7812E4}"/>
              </a:ext>
            </a:extLst>
          </p:cNvPr>
          <p:cNvSpPr>
            <a:spLocks noGrp="1"/>
          </p:cNvSpPr>
          <p:nvPr>
            <p:ph type="sldNum" sz="quarter" idx="12"/>
          </p:nvPr>
        </p:nvSpPr>
        <p:spPr/>
        <p:txBody>
          <a:bodyPr/>
          <a:lstStyle/>
          <a:p>
            <a:fld id="{E3B08AF7-4237-6949-8335-F63F47C2C8CC}" type="slidenum">
              <a:rPr lang="en-US" smtClean="0"/>
              <a:t>21</a:t>
            </a:fld>
            <a:endParaRPr lang="en-US"/>
          </a:p>
        </p:txBody>
      </p:sp>
      <p:sp>
        <p:nvSpPr>
          <p:cNvPr id="11" name="Content Placeholder 10">
            <a:extLst>
              <a:ext uri="{FF2B5EF4-FFF2-40B4-BE49-F238E27FC236}">
                <a16:creationId xmlns:a16="http://schemas.microsoft.com/office/drawing/2014/main" id="{19F78A5C-8E44-6A49-B428-63E973636A45}"/>
              </a:ext>
            </a:extLst>
          </p:cNvPr>
          <p:cNvSpPr>
            <a:spLocks noGrp="1"/>
          </p:cNvSpPr>
          <p:nvPr>
            <p:ph idx="1"/>
          </p:nvPr>
        </p:nvSpPr>
        <p:spPr/>
        <p:txBody>
          <a:bodyPr>
            <a:normAutofit/>
          </a:bodyPr>
          <a:lstStyle/>
          <a:p>
            <a:r>
              <a:rPr lang="en-US" dirty="0"/>
              <a:t>With this notation, you can use </a:t>
            </a:r>
            <a:r>
              <a:rPr lang="en-US" b="1" dirty="0"/>
              <a:t>variable</a:t>
            </a:r>
            <a:r>
              <a:rPr lang="en-US" dirty="0"/>
              <a:t> to access a member</a:t>
            </a:r>
          </a:p>
          <a:p>
            <a:r>
              <a:rPr lang="en-US" dirty="0"/>
              <a:t>This looks very similar to how you access the items in an array, and it is basically the same thing — instead of using an index number to select an item, you are using the name associated with each member's value. </a:t>
            </a:r>
          </a:p>
          <a:p>
            <a:r>
              <a:rPr lang="en-US" dirty="0"/>
              <a:t>It is no wonder that objects are sometimes called </a:t>
            </a:r>
            <a:r>
              <a:rPr lang="en-US" b="1" dirty="0"/>
              <a:t>associative arrays</a:t>
            </a:r>
            <a:r>
              <a:rPr lang="en-US" dirty="0"/>
              <a:t> — they map strings to values in the same way that arrays map numbers to values.</a:t>
            </a:r>
          </a:p>
          <a:p>
            <a:pPr marL="0" indent="0">
              <a:buNone/>
            </a:pPr>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72357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ED6F-16C3-C84C-98C4-B82D607A17DC}"/>
              </a:ext>
            </a:extLst>
          </p:cNvPr>
          <p:cNvSpPr>
            <a:spLocks noGrp="1"/>
          </p:cNvSpPr>
          <p:nvPr>
            <p:ph type="title"/>
          </p:nvPr>
        </p:nvSpPr>
        <p:spPr/>
        <p:txBody>
          <a:bodyPr/>
          <a:lstStyle/>
          <a:p>
            <a:r>
              <a:rPr lang="en-US" sz="2400" dirty="0"/>
              <a:t>Bracket notation</a:t>
            </a:r>
          </a:p>
        </p:txBody>
      </p:sp>
      <p:sp>
        <p:nvSpPr>
          <p:cNvPr id="4" name="Date Placeholder 3">
            <a:extLst>
              <a:ext uri="{FF2B5EF4-FFF2-40B4-BE49-F238E27FC236}">
                <a16:creationId xmlns:a16="http://schemas.microsoft.com/office/drawing/2014/main" id="{604F71AA-072B-5D43-A73E-B47565EF7CB1}"/>
              </a:ext>
            </a:extLst>
          </p:cNvPr>
          <p:cNvSpPr>
            <a:spLocks noGrp="1"/>
          </p:cNvSpPr>
          <p:nvPr>
            <p:ph type="dt" sz="half" idx="10"/>
          </p:nvPr>
        </p:nvSpPr>
        <p:spPr/>
        <p:txBody>
          <a:bodyPr/>
          <a:lstStyle/>
          <a:p>
            <a:fld id="{1F45074E-53EC-4432-BF9B-A29996D62E7F}" type="datetime1">
              <a:rPr lang="en-US" smtClean="0"/>
              <a:t>7/16/20</a:t>
            </a:fld>
            <a:endParaRPr lang="en-US"/>
          </a:p>
        </p:txBody>
      </p:sp>
      <p:sp>
        <p:nvSpPr>
          <p:cNvPr id="5" name="Footer Placeholder 4">
            <a:extLst>
              <a:ext uri="{FF2B5EF4-FFF2-40B4-BE49-F238E27FC236}">
                <a16:creationId xmlns:a16="http://schemas.microsoft.com/office/drawing/2014/main" id="{6AC681FF-D30D-5B43-AD50-A20D19C952B1}"/>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4070F761-E775-8B4E-80AB-064C1B7812E4}"/>
              </a:ext>
            </a:extLst>
          </p:cNvPr>
          <p:cNvSpPr>
            <a:spLocks noGrp="1"/>
          </p:cNvSpPr>
          <p:nvPr>
            <p:ph type="sldNum" sz="quarter" idx="12"/>
          </p:nvPr>
        </p:nvSpPr>
        <p:spPr/>
        <p:txBody>
          <a:bodyPr/>
          <a:lstStyle/>
          <a:p>
            <a:fld id="{E3B08AF7-4237-6949-8335-F63F47C2C8CC}" type="slidenum">
              <a:rPr lang="en-US" smtClean="0"/>
              <a:t>22</a:t>
            </a:fld>
            <a:endParaRPr lang="en-US"/>
          </a:p>
        </p:txBody>
      </p:sp>
      <p:sp>
        <p:nvSpPr>
          <p:cNvPr id="11" name="Content Placeholder 10">
            <a:extLst>
              <a:ext uri="{FF2B5EF4-FFF2-40B4-BE49-F238E27FC236}">
                <a16:creationId xmlns:a16="http://schemas.microsoft.com/office/drawing/2014/main" id="{19F78A5C-8E44-6A49-B428-63E973636A45}"/>
              </a:ext>
            </a:extLst>
          </p:cNvPr>
          <p:cNvSpPr>
            <a:spLocks noGrp="1"/>
          </p:cNvSpPr>
          <p:nvPr>
            <p:ph idx="1"/>
          </p:nvPr>
        </p:nvSpPr>
        <p:spPr/>
        <p:txBody>
          <a:bodyPr>
            <a:normAutofit/>
          </a:bodyPr>
          <a:lstStyle/>
          <a:p>
            <a:r>
              <a:rPr lang="en-US" dirty="0"/>
              <a:t>Access member using variable:</a:t>
            </a:r>
          </a:p>
          <a:p>
            <a:endParaRPr lang="en-US" dirty="0"/>
          </a:p>
          <a:p>
            <a:endParaRPr lang="en-US" dirty="0"/>
          </a:p>
          <a:p>
            <a:endParaRPr lang="en-US" dirty="0"/>
          </a:p>
          <a:p>
            <a:pPr marL="0" indent="0">
              <a:buNone/>
            </a:pPr>
            <a:endParaRPr lang="en-US" dirty="0"/>
          </a:p>
          <a:p>
            <a:endParaRPr lang="en-US"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0C4EC85B-2250-0544-B5D3-A1E272F3F41E}"/>
              </a:ext>
            </a:extLst>
          </p:cNvPr>
          <p:cNvPicPr>
            <a:picLocks noChangeAspect="1"/>
          </p:cNvPicPr>
          <p:nvPr/>
        </p:nvPicPr>
        <p:blipFill>
          <a:blip r:embed="rId3"/>
          <a:stretch>
            <a:fillRect/>
          </a:stretch>
        </p:blipFill>
        <p:spPr>
          <a:xfrm>
            <a:off x="3319858" y="2030214"/>
            <a:ext cx="2540000" cy="1384300"/>
          </a:xfrm>
          <a:prstGeom prst="rect">
            <a:avLst/>
          </a:prstGeom>
          <a:ln>
            <a:solidFill>
              <a:schemeClr val="accent1"/>
            </a:solidFill>
          </a:ln>
        </p:spPr>
      </p:pic>
    </p:spTree>
    <p:extLst>
      <p:ext uri="{BB962C8B-B14F-4D97-AF65-F5344CB8AC3E}">
        <p14:creationId xmlns:p14="http://schemas.microsoft.com/office/powerpoint/2010/main" val="820891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0"/>
              </a:spcBef>
              <a:defRPr/>
            </a:pPr>
            <a:r>
              <a:rPr lang="en-US" sz="2400" dirty="0"/>
              <a:t>Bracket notation </a:t>
            </a:r>
            <a:r>
              <a:rPr lang="en-US" altLang="en-US" sz="2400" dirty="0">
                <a:latin typeface="Arial" panose="020B0604020202020204" pitchFamily="34" charset="0"/>
                <a:cs typeface="Arial" panose="020B0604020202020204" pitchFamily="34" charset="0"/>
              </a:rPr>
              <a:t>–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defRPr/>
            </a:pPr>
            <a:r>
              <a:rPr lang="en-US" dirty="0"/>
              <a:t>Use Bracket notation to access a member using either ‘string’ or a variable</a:t>
            </a:r>
          </a:p>
          <a:p>
            <a:pPr algn="just">
              <a:defRPr/>
            </a:pPr>
            <a:r>
              <a:rPr lang="en-US" dirty="0"/>
              <a:t>If it’s a variable inside Bracket, then JavaScript will resolve the value of that variable and access the member of corresponding key</a:t>
            </a:r>
          </a:p>
          <a:p>
            <a:pPr algn="just">
              <a:defRPr/>
            </a:pPr>
            <a:r>
              <a:rPr lang="en-US" dirty="0"/>
              <a:t>Objects are sometimes called </a:t>
            </a:r>
            <a:r>
              <a:rPr lang="en-US" b="1" dirty="0"/>
              <a:t>associative arrays</a:t>
            </a:r>
            <a:endParaRPr lang="en-US" dirty="0"/>
          </a:p>
        </p:txBody>
      </p:sp>
      <p:sp>
        <p:nvSpPr>
          <p:cNvPr id="3" name="Date Placeholder 2"/>
          <p:cNvSpPr>
            <a:spLocks noGrp="1"/>
          </p:cNvSpPr>
          <p:nvPr>
            <p:ph type="dt" sz="half" idx="10"/>
          </p:nvPr>
        </p:nvSpPr>
        <p:spPr/>
        <p:txBody>
          <a:bodyPr/>
          <a:lstStyle/>
          <a:p>
            <a:fld id="{C868B440-E2B2-4B31-86A5-B73D743AFA1E}" type="datetime1">
              <a:rPr lang="en-US" smtClean="0"/>
              <a:t>7/16/20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23</a:t>
            </a:fld>
            <a:endParaRPr lang="en-US"/>
          </a:p>
        </p:txBody>
      </p:sp>
    </p:spTree>
    <p:extLst>
      <p:ext uri="{BB962C8B-B14F-4D97-AF65-F5344CB8AC3E}">
        <p14:creationId xmlns:p14="http://schemas.microsoft.com/office/powerpoint/2010/main" val="2824757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Bef>
                <a:spcPct val="20000"/>
              </a:spcBef>
              <a:defRPr/>
            </a:pPr>
            <a:r>
              <a:rPr lang="vi-VN" sz="2400" b="0" cap="none" dirty="0">
                <a:solidFill>
                  <a:schemeClr val="tx1">
                    <a:lumMod val="95000"/>
                    <a:lumOff val="5000"/>
                  </a:schemeClr>
                </a:solidFill>
                <a:latin typeface="Arial" charset="0"/>
                <a:ea typeface="+mn-ea"/>
                <a:cs typeface="Arial" charset="0"/>
              </a:rPr>
              <a:t>Setting object members</a:t>
            </a:r>
          </a:p>
        </p:txBody>
      </p:sp>
      <p:sp>
        <p:nvSpPr>
          <p:cNvPr id="6" name="Title 1"/>
          <p:cNvSpPr>
            <a:spLocks noGrp="1"/>
          </p:cNvSpPr>
          <p:nvPr>
            <p:ph type="body" idx="1"/>
          </p:nvPr>
        </p:nvSpPr>
        <p:spPr/>
        <p:txBody>
          <a:bodyPr/>
          <a:lstStyle/>
          <a:p>
            <a:pPr>
              <a:defRPr/>
            </a:pPr>
            <a:r>
              <a:rPr lang="en-GB" dirty="0">
                <a:latin typeface="Arial" charset="0"/>
                <a:cs typeface="Arial" charset="0"/>
              </a:rPr>
              <a:t>Section 4</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7/16/20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24</a:t>
            </a:fld>
            <a:endParaRPr lang="en-US"/>
          </a:p>
        </p:txBody>
      </p:sp>
    </p:spTree>
    <p:extLst>
      <p:ext uri="{BB962C8B-B14F-4D97-AF65-F5344CB8AC3E}">
        <p14:creationId xmlns:p14="http://schemas.microsoft.com/office/powerpoint/2010/main" val="352072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ED6F-16C3-C84C-98C4-B82D607A17DC}"/>
              </a:ext>
            </a:extLst>
          </p:cNvPr>
          <p:cNvSpPr>
            <a:spLocks noGrp="1"/>
          </p:cNvSpPr>
          <p:nvPr>
            <p:ph type="title"/>
          </p:nvPr>
        </p:nvSpPr>
        <p:spPr/>
        <p:txBody>
          <a:bodyPr/>
          <a:lstStyle/>
          <a:p>
            <a:r>
              <a:rPr lang="vi-VN" sz="2400" dirty="0"/>
              <a:t>Setting object members</a:t>
            </a:r>
            <a:endParaRPr lang="en-US" sz="2400" dirty="0"/>
          </a:p>
        </p:txBody>
      </p:sp>
      <p:sp>
        <p:nvSpPr>
          <p:cNvPr id="4" name="Date Placeholder 3">
            <a:extLst>
              <a:ext uri="{FF2B5EF4-FFF2-40B4-BE49-F238E27FC236}">
                <a16:creationId xmlns:a16="http://schemas.microsoft.com/office/drawing/2014/main" id="{604F71AA-072B-5D43-A73E-B47565EF7CB1}"/>
              </a:ext>
            </a:extLst>
          </p:cNvPr>
          <p:cNvSpPr>
            <a:spLocks noGrp="1"/>
          </p:cNvSpPr>
          <p:nvPr>
            <p:ph type="dt" sz="half" idx="10"/>
          </p:nvPr>
        </p:nvSpPr>
        <p:spPr/>
        <p:txBody>
          <a:bodyPr/>
          <a:lstStyle/>
          <a:p>
            <a:fld id="{1F45074E-53EC-4432-BF9B-A29996D62E7F}" type="datetime1">
              <a:rPr lang="en-US" smtClean="0"/>
              <a:t>7/16/20</a:t>
            </a:fld>
            <a:endParaRPr lang="en-US"/>
          </a:p>
        </p:txBody>
      </p:sp>
      <p:sp>
        <p:nvSpPr>
          <p:cNvPr id="5" name="Footer Placeholder 4">
            <a:extLst>
              <a:ext uri="{FF2B5EF4-FFF2-40B4-BE49-F238E27FC236}">
                <a16:creationId xmlns:a16="http://schemas.microsoft.com/office/drawing/2014/main" id="{6AC681FF-D30D-5B43-AD50-A20D19C952B1}"/>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4070F761-E775-8B4E-80AB-064C1B7812E4}"/>
              </a:ext>
            </a:extLst>
          </p:cNvPr>
          <p:cNvSpPr>
            <a:spLocks noGrp="1"/>
          </p:cNvSpPr>
          <p:nvPr>
            <p:ph type="sldNum" sz="quarter" idx="12"/>
          </p:nvPr>
        </p:nvSpPr>
        <p:spPr/>
        <p:txBody>
          <a:bodyPr/>
          <a:lstStyle/>
          <a:p>
            <a:fld id="{E3B08AF7-4237-6949-8335-F63F47C2C8CC}" type="slidenum">
              <a:rPr lang="en-US" smtClean="0"/>
              <a:t>25</a:t>
            </a:fld>
            <a:endParaRPr lang="en-US"/>
          </a:p>
        </p:txBody>
      </p:sp>
      <p:sp>
        <p:nvSpPr>
          <p:cNvPr id="11" name="Content Placeholder 10">
            <a:extLst>
              <a:ext uri="{FF2B5EF4-FFF2-40B4-BE49-F238E27FC236}">
                <a16:creationId xmlns:a16="http://schemas.microsoft.com/office/drawing/2014/main" id="{19F78A5C-8E44-6A49-B428-63E973636A45}"/>
              </a:ext>
            </a:extLst>
          </p:cNvPr>
          <p:cNvSpPr>
            <a:spLocks noGrp="1"/>
          </p:cNvSpPr>
          <p:nvPr>
            <p:ph idx="1"/>
          </p:nvPr>
        </p:nvSpPr>
        <p:spPr/>
        <p:txBody>
          <a:bodyPr>
            <a:normAutofit/>
          </a:bodyPr>
          <a:lstStyle/>
          <a:p>
            <a:r>
              <a:rPr lang="en-US" dirty="0"/>
              <a:t>So far we've only looked at retrieving (or getting) object members — you can also set (update) the value of object members by simply declaring the member you want to set (using dot or bracket notation), like this:</a:t>
            </a:r>
          </a:p>
          <a:p>
            <a:pPr marL="0" indent="0">
              <a:buNone/>
            </a:pPr>
            <a:endParaRPr lang="en-US"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519D00C6-DB20-534E-B220-76A0855ACCE0}"/>
              </a:ext>
            </a:extLst>
          </p:cNvPr>
          <p:cNvPicPr>
            <a:picLocks noChangeAspect="1"/>
          </p:cNvPicPr>
          <p:nvPr/>
        </p:nvPicPr>
        <p:blipFill>
          <a:blip r:embed="rId3"/>
          <a:stretch>
            <a:fillRect/>
          </a:stretch>
        </p:blipFill>
        <p:spPr>
          <a:xfrm>
            <a:off x="2173026" y="3007096"/>
            <a:ext cx="4991100" cy="673100"/>
          </a:xfrm>
          <a:prstGeom prst="rect">
            <a:avLst/>
          </a:prstGeom>
          <a:ln>
            <a:solidFill>
              <a:schemeClr val="accent1"/>
            </a:solidFill>
          </a:ln>
        </p:spPr>
      </p:pic>
    </p:spTree>
    <p:extLst>
      <p:ext uri="{BB962C8B-B14F-4D97-AF65-F5344CB8AC3E}">
        <p14:creationId xmlns:p14="http://schemas.microsoft.com/office/powerpoint/2010/main" val="1228868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ED6F-16C3-C84C-98C4-B82D607A17DC}"/>
              </a:ext>
            </a:extLst>
          </p:cNvPr>
          <p:cNvSpPr>
            <a:spLocks noGrp="1"/>
          </p:cNvSpPr>
          <p:nvPr>
            <p:ph type="title"/>
          </p:nvPr>
        </p:nvSpPr>
        <p:spPr/>
        <p:txBody>
          <a:bodyPr/>
          <a:lstStyle/>
          <a:p>
            <a:r>
              <a:rPr lang="vi-VN" sz="2400" dirty="0"/>
              <a:t>Setting object members</a:t>
            </a:r>
            <a:endParaRPr lang="en-US" sz="2400" dirty="0"/>
          </a:p>
        </p:txBody>
      </p:sp>
      <p:sp>
        <p:nvSpPr>
          <p:cNvPr id="4" name="Date Placeholder 3">
            <a:extLst>
              <a:ext uri="{FF2B5EF4-FFF2-40B4-BE49-F238E27FC236}">
                <a16:creationId xmlns:a16="http://schemas.microsoft.com/office/drawing/2014/main" id="{604F71AA-072B-5D43-A73E-B47565EF7CB1}"/>
              </a:ext>
            </a:extLst>
          </p:cNvPr>
          <p:cNvSpPr>
            <a:spLocks noGrp="1"/>
          </p:cNvSpPr>
          <p:nvPr>
            <p:ph type="dt" sz="half" idx="10"/>
          </p:nvPr>
        </p:nvSpPr>
        <p:spPr/>
        <p:txBody>
          <a:bodyPr/>
          <a:lstStyle/>
          <a:p>
            <a:fld id="{1F45074E-53EC-4432-BF9B-A29996D62E7F}" type="datetime1">
              <a:rPr lang="en-US" smtClean="0"/>
              <a:t>7/16/20</a:t>
            </a:fld>
            <a:endParaRPr lang="en-US"/>
          </a:p>
        </p:txBody>
      </p:sp>
      <p:sp>
        <p:nvSpPr>
          <p:cNvPr id="5" name="Footer Placeholder 4">
            <a:extLst>
              <a:ext uri="{FF2B5EF4-FFF2-40B4-BE49-F238E27FC236}">
                <a16:creationId xmlns:a16="http://schemas.microsoft.com/office/drawing/2014/main" id="{6AC681FF-D30D-5B43-AD50-A20D19C952B1}"/>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4070F761-E775-8B4E-80AB-064C1B7812E4}"/>
              </a:ext>
            </a:extLst>
          </p:cNvPr>
          <p:cNvSpPr>
            <a:spLocks noGrp="1"/>
          </p:cNvSpPr>
          <p:nvPr>
            <p:ph type="sldNum" sz="quarter" idx="12"/>
          </p:nvPr>
        </p:nvSpPr>
        <p:spPr/>
        <p:txBody>
          <a:bodyPr/>
          <a:lstStyle/>
          <a:p>
            <a:fld id="{E3B08AF7-4237-6949-8335-F63F47C2C8CC}" type="slidenum">
              <a:rPr lang="en-US" smtClean="0"/>
              <a:t>26</a:t>
            </a:fld>
            <a:endParaRPr lang="en-US"/>
          </a:p>
        </p:txBody>
      </p:sp>
      <p:sp>
        <p:nvSpPr>
          <p:cNvPr id="11" name="Content Placeholder 10">
            <a:extLst>
              <a:ext uri="{FF2B5EF4-FFF2-40B4-BE49-F238E27FC236}">
                <a16:creationId xmlns:a16="http://schemas.microsoft.com/office/drawing/2014/main" id="{19F78A5C-8E44-6A49-B428-63E973636A45}"/>
              </a:ext>
            </a:extLst>
          </p:cNvPr>
          <p:cNvSpPr>
            <a:spLocks noGrp="1"/>
          </p:cNvSpPr>
          <p:nvPr>
            <p:ph idx="1"/>
          </p:nvPr>
        </p:nvSpPr>
        <p:spPr/>
        <p:txBody>
          <a:bodyPr>
            <a:normAutofit/>
          </a:bodyPr>
          <a:lstStyle/>
          <a:p>
            <a:r>
              <a:rPr lang="en-US" dirty="0"/>
              <a:t>Setting members doesn't just stop at updating the values of existing properties and methods; you can also create completely new members. Try these in the JS console:</a:t>
            </a:r>
          </a:p>
        </p:txBody>
      </p:sp>
      <p:pic>
        <p:nvPicPr>
          <p:cNvPr id="3" name="Picture 2">
            <a:extLst>
              <a:ext uri="{FF2B5EF4-FFF2-40B4-BE49-F238E27FC236}">
                <a16:creationId xmlns:a16="http://schemas.microsoft.com/office/drawing/2014/main" id="{ABD8668A-1E20-5049-A280-26EA2EDFBBB7}"/>
              </a:ext>
            </a:extLst>
          </p:cNvPr>
          <p:cNvPicPr>
            <a:picLocks noChangeAspect="1"/>
          </p:cNvPicPr>
          <p:nvPr/>
        </p:nvPicPr>
        <p:blipFill>
          <a:blip r:embed="rId3"/>
          <a:stretch>
            <a:fillRect/>
          </a:stretch>
        </p:blipFill>
        <p:spPr>
          <a:xfrm>
            <a:off x="411558" y="2204443"/>
            <a:ext cx="8356600" cy="2476500"/>
          </a:xfrm>
          <a:prstGeom prst="rect">
            <a:avLst/>
          </a:prstGeom>
          <a:ln>
            <a:solidFill>
              <a:schemeClr val="accent1"/>
            </a:solidFill>
          </a:ln>
        </p:spPr>
      </p:pic>
    </p:spTree>
    <p:extLst>
      <p:ext uri="{BB962C8B-B14F-4D97-AF65-F5344CB8AC3E}">
        <p14:creationId xmlns:p14="http://schemas.microsoft.com/office/powerpoint/2010/main" val="1379704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ED6F-16C3-C84C-98C4-B82D607A17DC}"/>
              </a:ext>
            </a:extLst>
          </p:cNvPr>
          <p:cNvSpPr>
            <a:spLocks noGrp="1"/>
          </p:cNvSpPr>
          <p:nvPr>
            <p:ph type="title"/>
          </p:nvPr>
        </p:nvSpPr>
        <p:spPr/>
        <p:txBody>
          <a:bodyPr/>
          <a:lstStyle/>
          <a:p>
            <a:r>
              <a:rPr lang="vi-VN" sz="2400" dirty="0"/>
              <a:t>Setting object members</a:t>
            </a:r>
            <a:endParaRPr lang="en-US" sz="2400" dirty="0"/>
          </a:p>
        </p:txBody>
      </p:sp>
      <p:sp>
        <p:nvSpPr>
          <p:cNvPr id="4" name="Date Placeholder 3">
            <a:extLst>
              <a:ext uri="{FF2B5EF4-FFF2-40B4-BE49-F238E27FC236}">
                <a16:creationId xmlns:a16="http://schemas.microsoft.com/office/drawing/2014/main" id="{604F71AA-072B-5D43-A73E-B47565EF7CB1}"/>
              </a:ext>
            </a:extLst>
          </p:cNvPr>
          <p:cNvSpPr>
            <a:spLocks noGrp="1"/>
          </p:cNvSpPr>
          <p:nvPr>
            <p:ph type="dt" sz="half" idx="10"/>
          </p:nvPr>
        </p:nvSpPr>
        <p:spPr/>
        <p:txBody>
          <a:bodyPr/>
          <a:lstStyle/>
          <a:p>
            <a:fld id="{1F45074E-53EC-4432-BF9B-A29996D62E7F}" type="datetime1">
              <a:rPr lang="en-US" smtClean="0"/>
              <a:t>7/16/20</a:t>
            </a:fld>
            <a:endParaRPr lang="en-US"/>
          </a:p>
        </p:txBody>
      </p:sp>
      <p:sp>
        <p:nvSpPr>
          <p:cNvPr id="5" name="Footer Placeholder 4">
            <a:extLst>
              <a:ext uri="{FF2B5EF4-FFF2-40B4-BE49-F238E27FC236}">
                <a16:creationId xmlns:a16="http://schemas.microsoft.com/office/drawing/2014/main" id="{6AC681FF-D30D-5B43-AD50-A20D19C952B1}"/>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4070F761-E775-8B4E-80AB-064C1B7812E4}"/>
              </a:ext>
            </a:extLst>
          </p:cNvPr>
          <p:cNvSpPr>
            <a:spLocks noGrp="1"/>
          </p:cNvSpPr>
          <p:nvPr>
            <p:ph type="sldNum" sz="quarter" idx="12"/>
          </p:nvPr>
        </p:nvSpPr>
        <p:spPr/>
        <p:txBody>
          <a:bodyPr/>
          <a:lstStyle/>
          <a:p>
            <a:fld id="{E3B08AF7-4237-6949-8335-F63F47C2C8CC}" type="slidenum">
              <a:rPr lang="en-US" smtClean="0"/>
              <a:t>27</a:t>
            </a:fld>
            <a:endParaRPr lang="en-US"/>
          </a:p>
        </p:txBody>
      </p:sp>
      <p:sp>
        <p:nvSpPr>
          <p:cNvPr id="11" name="Content Placeholder 10">
            <a:extLst>
              <a:ext uri="{FF2B5EF4-FFF2-40B4-BE49-F238E27FC236}">
                <a16:creationId xmlns:a16="http://schemas.microsoft.com/office/drawing/2014/main" id="{19F78A5C-8E44-6A49-B428-63E973636A45}"/>
              </a:ext>
            </a:extLst>
          </p:cNvPr>
          <p:cNvSpPr>
            <a:spLocks noGrp="1"/>
          </p:cNvSpPr>
          <p:nvPr>
            <p:ph idx="1"/>
          </p:nvPr>
        </p:nvSpPr>
        <p:spPr/>
        <p:txBody>
          <a:bodyPr>
            <a:normAutofit/>
          </a:bodyPr>
          <a:lstStyle/>
          <a:p>
            <a:r>
              <a:rPr lang="en-US" dirty="0"/>
              <a:t>One useful aspect of bracket notation is that it can be used to set not only member values dynamically, but member names too. </a:t>
            </a:r>
          </a:p>
          <a:p>
            <a:r>
              <a:rPr lang="en-US" dirty="0"/>
              <a:t>Let's say we wanted users to be able to store custom value types in their people data, by typing the member name and value into two text inputs. We could get those values like this:</a:t>
            </a:r>
          </a:p>
        </p:txBody>
      </p:sp>
      <p:pic>
        <p:nvPicPr>
          <p:cNvPr id="3" name="Picture 2">
            <a:extLst>
              <a:ext uri="{FF2B5EF4-FFF2-40B4-BE49-F238E27FC236}">
                <a16:creationId xmlns:a16="http://schemas.microsoft.com/office/drawing/2014/main" id="{DBA3F365-BF47-E44D-8878-1029FD0CC69A}"/>
              </a:ext>
            </a:extLst>
          </p:cNvPr>
          <p:cNvPicPr>
            <a:picLocks noChangeAspect="1"/>
          </p:cNvPicPr>
          <p:nvPr/>
        </p:nvPicPr>
        <p:blipFill>
          <a:blip r:embed="rId3"/>
          <a:stretch>
            <a:fillRect/>
          </a:stretch>
        </p:blipFill>
        <p:spPr>
          <a:xfrm>
            <a:off x="1960958" y="3388123"/>
            <a:ext cx="5257800" cy="1206500"/>
          </a:xfrm>
          <a:prstGeom prst="rect">
            <a:avLst/>
          </a:prstGeom>
        </p:spPr>
      </p:pic>
    </p:spTree>
    <p:extLst>
      <p:ext uri="{BB962C8B-B14F-4D97-AF65-F5344CB8AC3E}">
        <p14:creationId xmlns:p14="http://schemas.microsoft.com/office/powerpoint/2010/main" val="107976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ED6F-16C3-C84C-98C4-B82D607A17DC}"/>
              </a:ext>
            </a:extLst>
          </p:cNvPr>
          <p:cNvSpPr>
            <a:spLocks noGrp="1"/>
          </p:cNvSpPr>
          <p:nvPr>
            <p:ph type="title"/>
          </p:nvPr>
        </p:nvSpPr>
        <p:spPr/>
        <p:txBody>
          <a:bodyPr/>
          <a:lstStyle/>
          <a:p>
            <a:r>
              <a:rPr lang="vi-VN" sz="2400" dirty="0"/>
              <a:t>Setting object members</a:t>
            </a:r>
            <a:endParaRPr lang="en-US" sz="2400" dirty="0"/>
          </a:p>
        </p:txBody>
      </p:sp>
      <p:sp>
        <p:nvSpPr>
          <p:cNvPr id="4" name="Date Placeholder 3">
            <a:extLst>
              <a:ext uri="{FF2B5EF4-FFF2-40B4-BE49-F238E27FC236}">
                <a16:creationId xmlns:a16="http://schemas.microsoft.com/office/drawing/2014/main" id="{604F71AA-072B-5D43-A73E-B47565EF7CB1}"/>
              </a:ext>
            </a:extLst>
          </p:cNvPr>
          <p:cNvSpPr>
            <a:spLocks noGrp="1"/>
          </p:cNvSpPr>
          <p:nvPr>
            <p:ph type="dt" sz="half" idx="10"/>
          </p:nvPr>
        </p:nvSpPr>
        <p:spPr/>
        <p:txBody>
          <a:bodyPr/>
          <a:lstStyle/>
          <a:p>
            <a:fld id="{1F45074E-53EC-4432-BF9B-A29996D62E7F}" type="datetime1">
              <a:rPr lang="en-US" smtClean="0"/>
              <a:t>7/16/20</a:t>
            </a:fld>
            <a:endParaRPr lang="en-US"/>
          </a:p>
        </p:txBody>
      </p:sp>
      <p:sp>
        <p:nvSpPr>
          <p:cNvPr id="5" name="Footer Placeholder 4">
            <a:extLst>
              <a:ext uri="{FF2B5EF4-FFF2-40B4-BE49-F238E27FC236}">
                <a16:creationId xmlns:a16="http://schemas.microsoft.com/office/drawing/2014/main" id="{6AC681FF-D30D-5B43-AD50-A20D19C952B1}"/>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4070F761-E775-8B4E-80AB-064C1B7812E4}"/>
              </a:ext>
            </a:extLst>
          </p:cNvPr>
          <p:cNvSpPr>
            <a:spLocks noGrp="1"/>
          </p:cNvSpPr>
          <p:nvPr>
            <p:ph type="sldNum" sz="quarter" idx="12"/>
          </p:nvPr>
        </p:nvSpPr>
        <p:spPr/>
        <p:txBody>
          <a:bodyPr/>
          <a:lstStyle/>
          <a:p>
            <a:fld id="{E3B08AF7-4237-6949-8335-F63F47C2C8CC}" type="slidenum">
              <a:rPr lang="en-US" smtClean="0"/>
              <a:t>28</a:t>
            </a:fld>
            <a:endParaRPr lang="en-US"/>
          </a:p>
        </p:txBody>
      </p:sp>
      <p:sp>
        <p:nvSpPr>
          <p:cNvPr id="11" name="Content Placeholder 10">
            <a:extLst>
              <a:ext uri="{FF2B5EF4-FFF2-40B4-BE49-F238E27FC236}">
                <a16:creationId xmlns:a16="http://schemas.microsoft.com/office/drawing/2014/main" id="{19F78A5C-8E44-6A49-B428-63E973636A45}"/>
              </a:ext>
            </a:extLst>
          </p:cNvPr>
          <p:cNvSpPr>
            <a:spLocks noGrp="1"/>
          </p:cNvSpPr>
          <p:nvPr>
            <p:ph idx="1"/>
          </p:nvPr>
        </p:nvSpPr>
        <p:spPr/>
        <p:txBody>
          <a:bodyPr>
            <a:normAutofit/>
          </a:bodyPr>
          <a:lstStyle/>
          <a:p>
            <a:r>
              <a:rPr lang="en-US" sz="2000" dirty="0"/>
              <a:t>We could then add this new member name and value to the person object like this:</a:t>
            </a:r>
          </a:p>
          <a:p>
            <a:endParaRPr lang="en-US" sz="2000" dirty="0"/>
          </a:p>
          <a:p>
            <a:endParaRPr lang="en-US" sz="2000" dirty="0"/>
          </a:p>
          <a:p>
            <a:r>
              <a:rPr lang="en-US" sz="2000" dirty="0"/>
              <a:t>To test this, try adding the following lines into your code, just below the closing curly brace of the person object:</a:t>
            </a:r>
          </a:p>
          <a:p>
            <a:pPr marL="0" indent="0">
              <a:buNone/>
            </a:pPr>
            <a:br>
              <a:rPr lang="en-US" sz="2000" dirty="0"/>
            </a:br>
            <a:br>
              <a:rPr lang="en-US" sz="2000" dirty="0"/>
            </a:br>
            <a:endParaRPr lang="en-US" sz="2000" dirty="0"/>
          </a:p>
        </p:txBody>
      </p:sp>
      <p:pic>
        <p:nvPicPr>
          <p:cNvPr id="7" name="Picture 6">
            <a:extLst>
              <a:ext uri="{FF2B5EF4-FFF2-40B4-BE49-F238E27FC236}">
                <a16:creationId xmlns:a16="http://schemas.microsoft.com/office/drawing/2014/main" id="{082D74A4-FF01-774C-95CC-766B5B3D808E}"/>
              </a:ext>
            </a:extLst>
          </p:cNvPr>
          <p:cNvPicPr>
            <a:picLocks noChangeAspect="1"/>
          </p:cNvPicPr>
          <p:nvPr/>
        </p:nvPicPr>
        <p:blipFill>
          <a:blip r:embed="rId3"/>
          <a:stretch>
            <a:fillRect/>
          </a:stretch>
        </p:blipFill>
        <p:spPr>
          <a:xfrm>
            <a:off x="1969826" y="1468602"/>
            <a:ext cx="5194300" cy="838200"/>
          </a:xfrm>
          <a:prstGeom prst="rect">
            <a:avLst/>
          </a:prstGeom>
        </p:spPr>
      </p:pic>
      <p:pic>
        <p:nvPicPr>
          <p:cNvPr id="8" name="Picture 7">
            <a:extLst>
              <a:ext uri="{FF2B5EF4-FFF2-40B4-BE49-F238E27FC236}">
                <a16:creationId xmlns:a16="http://schemas.microsoft.com/office/drawing/2014/main" id="{2FA970F5-6709-F148-ABDD-E76A02A676BF}"/>
              </a:ext>
            </a:extLst>
          </p:cNvPr>
          <p:cNvPicPr>
            <a:picLocks noChangeAspect="1"/>
          </p:cNvPicPr>
          <p:nvPr/>
        </p:nvPicPr>
        <p:blipFill>
          <a:blip r:embed="rId4"/>
          <a:stretch>
            <a:fillRect/>
          </a:stretch>
        </p:blipFill>
        <p:spPr>
          <a:xfrm>
            <a:off x="1842826" y="3007123"/>
            <a:ext cx="5448300" cy="1587500"/>
          </a:xfrm>
          <a:prstGeom prst="rect">
            <a:avLst/>
          </a:prstGeom>
        </p:spPr>
      </p:pic>
    </p:spTree>
    <p:extLst>
      <p:ext uri="{BB962C8B-B14F-4D97-AF65-F5344CB8AC3E}">
        <p14:creationId xmlns:p14="http://schemas.microsoft.com/office/powerpoint/2010/main" val="1400936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Practice 1</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7/16/20</a:t>
            </a:fld>
            <a:endParaRPr lang="en-US"/>
          </a:p>
        </p:txBody>
      </p:sp>
      <p:sp>
        <p:nvSpPr>
          <p:cNvPr id="4" name="Footer Placeholder 3"/>
          <p:cNvSpPr>
            <a:spLocks noGrp="1"/>
          </p:cNvSpPr>
          <p:nvPr>
            <p:ph type="ftr" sz="quarter" idx="11"/>
          </p:nvPr>
        </p:nvSpPr>
        <p:spPr/>
        <p:txBody>
          <a:bodyPr/>
          <a:lstStyle/>
          <a:p>
            <a:r>
              <a:rPr lang="en-US" dirty="0"/>
              <a:t>09e-BM/DT/FSOFT - ©FPT SOFTWARE – Fresher Academy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29</a:t>
            </a:fld>
            <a:endParaRPr lang="en-US"/>
          </a:p>
        </p:txBody>
      </p:sp>
      <p:sp>
        <p:nvSpPr>
          <p:cNvPr id="11" name="Title 1">
            <a:extLst>
              <a:ext uri="{FF2B5EF4-FFF2-40B4-BE49-F238E27FC236}">
                <a16:creationId xmlns:a16="http://schemas.microsoft.com/office/drawing/2014/main" id="{F62ED87C-0338-AC41-83FC-7CF2ED9F1E60}"/>
              </a:ext>
            </a:extLst>
          </p:cNvPr>
          <p:cNvSpPr txBox="1">
            <a:spLocks/>
          </p:cNvSpPr>
          <p:nvPr/>
        </p:nvSpPr>
        <p:spPr>
          <a:xfrm>
            <a:off x="0" y="2040701"/>
            <a:ext cx="9144000" cy="1329917"/>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solidFill>
                  <a:schemeClr val="accent6">
                    <a:lumMod val="75000"/>
                  </a:schemeClr>
                </a:solidFill>
                <a:cs typeface="Arial"/>
              </a:rPr>
              <a:t>Practice 1: Setting object members</a:t>
            </a:r>
          </a:p>
        </p:txBody>
      </p:sp>
    </p:spTree>
    <p:extLst>
      <p:ext uri="{BB962C8B-B14F-4D97-AF65-F5344CB8AC3E}">
        <p14:creationId xmlns:p14="http://schemas.microsoft.com/office/powerpoint/2010/main" val="1094895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dirty="0">
                <a:latin typeface="Arial" panose="020B0604020202020204" pitchFamily="34" charset="0"/>
                <a:cs typeface="Arial" panose="020B0604020202020204" pitchFamily="34" charset="0"/>
              </a:rPr>
              <a:t>Lesson</a:t>
            </a:r>
            <a:r>
              <a:rPr lang="vi-V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O</a:t>
            </a:r>
            <a:r>
              <a:rPr lang="vi-VN" altLang="en-US" sz="2400" dirty="0">
                <a:latin typeface="Arial" panose="020B0604020202020204" pitchFamily="34" charset="0"/>
                <a:cs typeface="Arial" panose="020B0604020202020204" pitchFamily="34" charset="0"/>
              </a:rPr>
              <a:t>bjectives</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altLang="en-US" sz="2000" dirty="0"/>
              <a:t>Understand the </a:t>
            </a:r>
            <a:r>
              <a:rPr lang="en-US" sz="2000" dirty="0">
                <a:solidFill>
                  <a:srgbClr val="333333"/>
                </a:solidFill>
              </a:rPr>
              <a:t>fundamental JavaScript object syntax</a:t>
            </a:r>
          </a:p>
          <a:p>
            <a:r>
              <a:rPr lang="en-US" sz="2000" dirty="0">
                <a:solidFill>
                  <a:srgbClr val="333333"/>
                </a:solidFill>
              </a:rPr>
              <a:t>Understand the basic theory behind object-oriented programming, how this relates to JavaScript ("most things are objects"), and how to start working with JavaScript objects</a:t>
            </a:r>
          </a:p>
          <a:p>
            <a:r>
              <a:rPr lang="en-US" altLang="en-US" sz="2000" dirty="0">
                <a:solidFill>
                  <a:srgbClr val="333333"/>
                </a:solidFill>
              </a:rPr>
              <a:t>Able to access and setting member in Object using Dot notation and Bracket notation</a:t>
            </a:r>
          </a:p>
        </p:txBody>
      </p:sp>
      <p:sp>
        <p:nvSpPr>
          <p:cNvPr id="4" name="Date Placeholder 3"/>
          <p:cNvSpPr>
            <a:spLocks noGrp="1"/>
          </p:cNvSpPr>
          <p:nvPr>
            <p:ph type="dt" sz="half" idx="10"/>
          </p:nvPr>
        </p:nvSpPr>
        <p:spPr/>
        <p:txBody>
          <a:bodyPr/>
          <a:lstStyle/>
          <a:p>
            <a:fld id="{6D833602-3032-40E0-910C-A05081070B9D}" type="datetime1">
              <a:rPr lang="en-US" smtClean="0"/>
              <a:t>7/16/20</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683828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0"/>
              </a:spcBef>
              <a:defRPr/>
            </a:pPr>
            <a:r>
              <a:rPr lang="vi-VN" sz="2400" dirty="0"/>
              <a:t>Setting object members </a:t>
            </a:r>
            <a:r>
              <a:rPr lang="en-US" altLang="en-US" sz="2400" dirty="0">
                <a:latin typeface="Arial" panose="020B0604020202020204" pitchFamily="34" charset="0"/>
                <a:cs typeface="Arial" panose="020B0604020202020204" pitchFamily="34" charset="0"/>
              </a:rPr>
              <a:t>–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defRPr/>
            </a:pPr>
            <a:r>
              <a:rPr lang="en-US" dirty="0">
                <a:solidFill>
                  <a:srgbClr val="333333"/>
                </a:solidFill>
              </a:rPr>
              <a:t>To setting object members you can use either dot notation or bracket notation</a:t>
            </a:r>
          </a:p>
          <a:p>
            <a:pPr algn="just">
              <a:defRPr/>
            </a:pPr>
            <a:r>
              <a:rPr lang="en-US" dirty="0">
                <a:solidFill>
                  <a:srgbClr val="333333"/>
                </a:solidFill>
              </a:rPr>
              <a:t>Then use assignment (=) to set value</a:t>
            </a:r>
          </a:p>
          <a:p>
            <a:pPr algn="just">
              <a:defRPr/>
            </a:pPr>
            <a:r>
              <a:rPr lang="en-US" dirty="0">
                <a:solidFill>
                  <a:srgbClr val="333333"/>
                </a:solidFill>
              </a:rPr>
              <a:t>If the </a:t>
            </a:r>
            <a:r>
              <a:rPr lang="en-US" b="1" dirty="0">
                <a:solidFill>
                  <a:srgbClr val="333333"/>
                </a:solidFill>
              </a:rPr>
              <a:t>memberKey</a:t>
            </a:r>
            <a:r>
              <a:rPr lang="en-US" dirty="0">
                <a:solidFill>
                  <a:srgbClr val="333333"/>
                </a:solidFill>
              </a:rPr>
              <a:t> does exists then the value is updated</a:t>
            </a:r>
          </a:p>
          <a:p>
            <a:pPr algn="just">
              <a:defRPr/>
            </a:pPr>
            <a:r>
              <a:rPr lang="en-US" dirty="0">
                <a:solidFill>
                  <a:srgbClr val="333333"/>
                </a:solidFill>
              </a:rPr>
              <a:t>If the </a:t>
            </a:r>
            <a:r>
              <a:rPr lang="en-US" b="1" dirty="0">
                <a:solidFill>
                  <a:srgbClr val="333333"/>
                </a:solidFill>
              </a:rPr>
              <a:t>memberKey</a:t>
            </a:r>
            <a:r>
              <a:rPr lang="en-US" dirty="0">
                <a:solidFill>
                  <a:srgbClr val="333333"/>
                </a:solidFill>
              </a:rPr>
              <a:t> doesn’t exists, then a new member will be created</a:t>
            </a:r>
          </a:p>
        </p:txBody>
      </p:sp>
      <p:sp>
        <p:nvSpPr>
          <p:cNvPr id="3" name="Date Placeholder 2"/>
          <p:cNvSpPr>
            <a:spLocks noGrp="1"/>
          </p:cNvSpPr>
          <p:nvPr>
            <p:ph type="dt" sz="half" idx="10"/>
          </p:nvPr>
        </p:nvSpPr>
        <p:spPr/>
        <p:txBody>
          <a:bodyPr/>
          <a:lstStyle/>
          <a:p>
            <a:fld id="{C868B440-E2B2-4B31-86A5-B73D743AFA1E}" type="datetime1">
              <a:rPr lang="en-US" smtClean="0"/>
              <a:t>7/16/20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30</a:t>
            </a:fld>
            <a:endParaRPr lang="en-US"/>
          </a:p>
        </p:txBody>
      </p:sp>
    </p:spTree>
    <p:extLst>
      <p:ext uri="{BB962C8B-B14F-4D97-AF65-F5344CB8AC3E}">
        <p14:creationId xmlns:p14="http://schemas.microsoft.com/office/powerpoint/2010/main" val="3953539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solidFill>
                  <a:schemeClr val="accent6">
                    <a:lumMod val="75000"/>
                  </a:schemeClr>
                </a:solidFill>
                <a:cs typeface="Arial"/>
              </a:rPr>
              <a:t>Thank you</a:t>
            </a:r>
          </a:p>
        </p:txBody>
      </p:sp>
      <p:sp>
        <p:nvSpPr>
          <p:cNvPr id="4" name="Subtitle 3"/>
          <p:cNvSpPr>
            <a:spLocks noGrp="1"/>
          </p:cNvSpPr>
          <p:nvPr>
            <p:ph type="subTitle" idx="1"/>
          </p:nvPr>
        </p:nvSpPr>
        <p:spPr/>
        <p:txBody>
          <a:bodyPr/>
          <a:lstStyle/>
          <a:p>
            <a:r>
              <a:rPr lang="en-US" dirty="0"/>
              <a:t>Q&amp;A</a:t>
            </a:r>
          </a:p>
        </p:txBody>
      </p:sp>
      <p:sp>
        <p:nvSpPr>
          <p:cNvPr id="3" name="Date Placeholder 2"/>
          <p:cNvSpPr>
            <a:spLocks noGrp="1"/>
          </p:cNvSpPr>
          <p:nvPr>
            <p:ph type="dt" sz="half" idx="10"/>
          </p:nvPr>
        </p:nvSpPr>
        <p:spPr/>
        <p:txBody>
          <a:bodyPr/>
          <a:lstStyle/>
          <a:p>
            <a:fld id="{A6E310CF-D8EB-4339-A038-1E0E0D4A410F}" type="datetime1">
              <a:rPr lang="en-US" smtClean="0"/>
              <a:t>7/16/20</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31</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Overview – Object basics</a:t>
            </a: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a:latin typeface="Arial" charset="0"/>
                <a:cs typeface="Arial" charset="0"/>
              </a:rPr>
              <a:t>Section 1</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7/16/20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75798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Overview – Object basics</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r>
              <a:rPr lang="en-US" dirty="0"/>
              <a:t>An object is a collection of related data and/or functionality (which usually consists of several variables and functions — which are called properties and methods when they are inside objects.) </a:t>
            </a:r>
          </a:p>
          <a:p>
            <a:r>
              <a:rPr lang="en-US" dirty="0"/>
              <a:t>Let's work through an example to understand what they look like.</a:t>
            </a:r>
            <a:br>
              <a:rPr lang="en-US" dirty="0"/>
            </a:br>
            <a:r>
              <a:rPr lang="en-US" dirty="0"/>
              <a:t> </a:t>
            </a:r>
            <a:endParaRPr lang="vi-VN" dirty="0"/>
          </a:p>
          <a:p>
            <a:endParaRPr lang="en-US" altLang="en-US" sz="2400" dirty="0">
              <a:latin typeface="Arial" panose="020B0604020202020204" pitchFamily="34" charset="0"/>
              <a:cs typeface="Arial" panose="020B0604020202020204" pitchFamily="34" charset="0"/>
            </a:endParaRPr>
          </a:p>
          <a:p>
            <a:pPr algn="just"/>
            <a:endParaRPr lang="en-US" alt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C868B440-E2B2-4B31-86A5-B73D743AFA1E}" type="datetime1">
              <a:rPr lang="en-US" smtClean="0"/>
              <a:t>7/16/20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888163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Overview – Object basics</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r>
              <a:rPr lang="en-US" altLang="en-US" sz="2000" dirty="0">
                <a:latin typeface="Arial" panose="020B0604020202020204" pitchFamily="34" charset="0"/>
                <a:cs typeface="Arial" panose="020B0604020202020204" pitchFamily="34" charset="0"/>
              </a:rPr>
              <a:t>Syntax to create an Object:</a:t>
            </a:r>
          </a:p>
        </p:txBody>
      </p:sp>
      <p:sp>
        <p:nvSpPr>
          <p:cNvPr id="3" name="Date Placeholder 2"/>
          <p:cNvSpPr>
            <a:spLocks noGrp="1"/>
          </p:cNvSpPr>
          <p:nvPr>
            <p:ph type="dt" sz="half" idx="10"/>
          </p:nvPr>
        </p:nvSpPr>
        <p:spPr/>
        <p:txBody>
          <a:bodyPr/>
          <a:lstStyle/>
          <a:p>
            <a:fld id="{C868B440-E2B2-4B31-86A5-B73D743AFA1E}" type="datetime1">
              <a:rPr lang="en-US" smtClean="0"/>
              <a:t>7/16/20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pic>
        <p:nvPicPr>
          <p:cNvPr id="8" name="Picture 7">
            <a:extLst>
              <a:ext uri="{FF2B5EF4-FFF2-40B4-BE49-F238E27FC236}">
                <a16:creationId xmlns:a16="http://schemas.microsoft.com/office/drawing/2014/main" id="{CC9D183A-C8B8-534F-97D1-D3B2329925FC}"/>
              </a:ext>
            </a:extLst>
          </p:cNvPr>
          <p:cNvPicPr>
            <a:picLocks noChangeAspect="1"/>
          </p:cNvPicPr>
          <p:nvPr/>
        </p:nvPicPr>
        <p:blipFill>
          <a:blip r:embed="rId3"/>
          <a:stretch>
            <a:fillRect/>
          </a:stretch>
        </p:blipFill>
        <p:spPr>
          <a:xfrm>
            <a:off x="2646758" y="1827014"/>
            <a:ext cx="3886200" cy="1790700"/>
          </a:xfrm>
          <a:prstGeom prst="rect">
            <a:avLst/>
          </a:prstGeom>
        </p:spPr>
      </p:pic>
    </p:spTree>
    <p:extLst>
      <p:ext uri="{BB962C8B-B14F-4D97-AF65-F5344CB8AC3E}">
        <p14:creationId xmlns:p14="http://schemas.microsoft.com/office/powerpoint/2010/main" val="16304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Overview – Object basics</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r>
              <a:rPr lang="en-US" altLang="en-US" sz="2000" dirty="0"/>
              <a:t>Syntax to add member to Object</a:t>
            </a:r>
            <a:br>
              <a:rPr lang="en-US" altLang="en-US" sz="2000" dirty="0"/>
            </a:br>
            <a:endParaRPr lang="en-US" altLang="en-US" sz="20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C868B440-E2B2-4B31-86A5-B73D743AFA1E}" type="datetime1">
              <a:rPr lang="en-US" smtClean="0"/>
              <a:t>7/16/20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pic>
        <p:nvPicPr>
          <p:cNvPr id="8" name="Picture 7">
            <a:extLst>
              <a:ext uri="{FF2B5EF4-FFF2-40B4-BE49-F238E27FC236}">
                <a16:creationId xmlns:a16="http://schemas.microsoft.com/office/drawing/2014/main" id="{A95DFB14-13E5-F54E-AD05-FF356B19C997}"/>
              </a:ext>
            </a:extLst>
          </p:cNvPr>
          <p:cNvPicPr>
            <a:picLocks noChangeAspect="1"/>
          </p:cNvPicPr>
          <p:nvPr/>
        </p:nvPicPr>
        <p:blipFill>
          <a:blip r:embed="rId3"/>
          <a:stretch>
            <a:fillRect/>
          </a:stretch>
        </p:blipFill>
        <p:spPr>
          <a:xfrm>
            <a:off x="2386408" y="1655564"/>
            <a:ext cx="4406900" cy="2133600"/>
          </a:xfrm>
          <a:prstGeom prst="rect">
            <a:avLst/>
          </a:prstGeom>
        </p:spPr>
      </p:pic>
    </p:spTree>
    <p:extLst>
      <p:ext uri="{BB962C8B-B14F-4D97-AF65-F5344CB8AC3E}">
        <p14:creationId xmlns:p14="http://schemas.microsoft.com/office/powerpoint/2010/main" val="4163075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Overview – Object basics</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r>
              <a:rPr lang="en-US" altLang="en-US" sz="2000" dirty="0"/>
              <a:t>To represent a Fresher Angular</a:t>
            </a:r>
            <a:br>
              <a:rPr lang="en-US" altLang="en-US" sz="2000" dirty="0"/>
            </a:br>
            <a:endParaRPr lang="en-US" altLang="en-US" sz="20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C868B440-E2B2-4B31-86A5-B73D743AFA1E}" type="datetime1">
              <a:rPr lang="en-US" smtClean="0"/>
              <a:t>7/16/20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pic>
        <p:nvPicPr>
          <p:cNvPr id="4" name="Picture 3">
            <a:extLst>
              <a:ext uri="{FF2B5EF4-FFF2-40B4-BE49-F238E27FC236}">
                <a16:creationId xmlns:a16="http://schemas.microsoft.com/office/drawing/2014/main" id="{72FF3901-4256-BF45-B580-89F7FD14CFDB}"/>
              </a:ext>
            </a:extLst>
          </p:cNvPr>
          <p:cNvPicPr>
            <a:picLocks noChangeAspect="1"/>
          </p:cNvPicPr>
          <p:nvPr/>
        </p:nvPicPr>
        <p:blipFill>
          <a:blip r:embed="rId3"/>
          <a:stretch>
            <a:fillRect/>
          </a:stretch>
        </p:blipFill>
        <p:spPr>
          <a:xfrm>
            <a:off x="1091008" y="1835150"/>
            <a:ext cx="6997700" cy="1473200"/>
          </a:xfrm>
          <a:prstGeom prst="rect">
            <a:avLst/>
          </a:prstGeom>
          <a:ln>
            <a:solidFill>
              <a:schemeClr val="accent1"/>
            </a:solidFill>
          </a:ln>
        </p:spPr>
      </p:pic>
    </p:spTree>
    <p:extLst>
      <p:ext uri="{BB962C8B-B14F-4D97-AF65-F5344CB8AC3E}">
        <p14:creationId xmlns:p14="http://schemas.microsoft.com/office/powerpoint/2010/main" val="262336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Overview – Object basics</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Autofit/>
          </a:bodyPr>
          <a:lstStyle/>
          <a:p>
            <a:r>
              <a:rPr lang="en-US" dirty="0"/>
              <a:t>The value of an object member can be pretty much anything — in our person object we've got a string, a number, two arrays, and two functions. </a:t>
            </a:r>
          </a:p>
          <a:p>
            <a:r>
              <a:rPr lang="en-US" dirty="0"/>
              <a:t>The first four items are data items, and are referred to as the object's </a:t>
            </a:r>
            <a:r>
              <a:rPr lang="en-US" b="1" dirty="0"/>
              <a:t>properties</a:t>
            </a:r>
            <a:r>
              <a:rPr lang="en-US" dirty="0"/>
              <a:t>. </a:t>
            </a:r>
          </a:p>
          <a:p>
            <a:r>
              <a:rPr lang="en-US" dirty="0"/>
              <a:t>The last two items are functions that allow the object to do something with that data, and are referred to as the object's </a:t>
            </a:r>
            <a:r>
              <a:rPr lang="en-US" b="1" dirty="0"/>
              <a:t>methods</a:t>
            </a:r>
            <a:endParaRPr lang="en-US" dirty="0"/>
          </a:p>
        </p:txBody>
      </p:sp>
      <p:sp>
        <p:nvSpPr>
          <p:cNvPr id="3" name="Date Placeholder 2"/>
          <p:cNvSpPr>
            <a:spLocks noGrp="1"/>
          </p:cNvSpPr>
          <p:nvPr>
            <p:ph type="dt" sz="half" idx="10"/>
          </p:nvPr>
        </p:nvSpPr>
        <p:spPr/>
        <p:txBody>
          <a:bodyPr/>
          <a:lstStyle/>
          <a:p>
            <a:fld id="{C868B440-E2B2-4B31-86A5-B73D743AFA1E}" type="datetime1">
              <a:rPr lang="en-US" smtClean="0"/>
              <a:t>7/16/20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4271344590"/>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7970</TotalTime>
  <Words>1878</Words>
  <Application>Microsoft Macintosh PowerPoint</Application>
  <PresentationFormat>On-screen Show (16:9)</PresentationFormat>
  <Paragraphs>240</Paragraphs>
  <Slides>31</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Template_Internal_Course</vt:lpstr>
      <vt:lpstr>JavaScript Essentials</vt:lpstr>
      <vt:lpstr>Table of Contents</vt:lpstr>
      <vt:lpstr>Lesson Objectives</vt:lpstr>
      <vt:lpstr>Overview – Object basics</vt:lpstr>
      <vt:lpstr>Overview – Object basics</vt:lpstr>
      <vt:lpstr>Overview – Object basics</vt:lpstr>
      <vt:lpstr>Overview – Object basics</vt:lpstr>
      <vt:lpstr>Overview – Object basics</vt:lpstr>
      <vt:lpstr>Overview – Object basics</vt:lpstr>
      <vt:lpstr>Overview – Object basics</vt:lpstr>
      <vt:lpstr>Overview – Summary</vt:lpstr>
      <vt:lpstr>Overview – Summary</vt:lpstr>
      <vt:lpstr>Dot notation </vt:lpstr>
      <vt:lpstr>Dot notation – Basic syntax</vt:lpstr>
      <vt:lpstr>Dot notation – Sub namespace</vt:lpstr>
      <vt:lpstr>Dot notation – Sub namespace</vt:lpstr>
      <vt:lpstr>Dot notation – Sub namespace</vt:lpstr>
      <vt:lpstr>Dot notation - Summary</vt:lpstr>
      <vt:lpstr>Bracket notation </vt:lpstr>
      <vt:lpstr>Bracket notation</vt:lpstr>
      <vt:lpstr>Bracket notation</vt:lpstr>
      <vt:lpstr>Bracket notation</vt:lpstr>
      <vt:lpstr>Bracket notation – Summary</vt:lpstr>
      <vt:lpstr>Setting object members</vt:lpstr>
      <vt:lpstr>Setting object members</vt:lpstr>
      <vt:lpstr>Setting object members</vt:lpstr>
      <vt:lpstr>Setting object members</vt:lpstr>
      <vt:lpstr>Setting object members</vt:lpstr>
      <vt:lpstr>Practice 1</vt:lpstr>
      <vt:lpstr>Setting object members – Summary</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Tran Quang Duong (FA.HN)</cp:lastModifiedBy>
  <cp:revision>2969</cp:revision>
  <dcterms:created xsi:type="dcterms:W3CDTF">2015-08-31T01:44:46Z</dcterms:created>
  <dcterms:modified xsi:type="dcterms:W3CDTF">2020-07-16T08:29:33Z</dcterms:modified>
</cp:coreProperties>
</file>