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59"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286" r:id="rId50"/>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3333"/>
    <a:srgbClr val="FFFFFF"/>
    <a:srgbClr val="93D393"/>
    <a:srgbClr val="FAA712"/>
    <a:srgbClr val="5FC3D7"/>
    <a:srgbClr val="E45267"/>
    <a:srgbClr val="E9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p:scale>
          <a:sx n="76" d="100"/>
          <a:sy n="76" d="100"/>
        </p:scale>
        <p:origin x="-1176"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0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7CDE89B2-EA14-406A-9256-578331995C34}" type="slidenum">
              <a:rPr lang="en-US"/>
              <a:pPr/>
              <a:t>‹#›</a:t>
            </a:fld>
            <a:endParaRPr lang="en-US"/>
          </a:p>
        </p:txBody>
      </p:sp>
    </p:spTree>
    <p:extLst>
      <p:ext uri="{BB962C8B-B14F-4D97-AF65-F5344CB8AC3E}">
        <p14:creationId xmlns:p14="http://schemas.microsoft.com/office/powerpoint/2010/main" val="3955815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4FF7C2C-81C9-4FD5-946D-1E30808E0C8F}" type="slidenum">
              <a:rPr lang="en-US"/>
              <a:pPr/>
              <a:t>‹#›</a:t>
            </a:fld>
            <a:endParaRPr lang="en-US"/>
          </a:p>
        </p:txBody>
      </p:sp>
    </p:spTree>
    <p:extLst>
      <p:ext uri="{BB962C8B-B14F-4D97-AF65-F5344CB8AC3E}">
        <p14:creationId xmlns:p14="http://schemas.microsoft.com/office/powerpoint/2010/main" val="26563694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304800" y="2743200"/>
            <a:ext cx="6400800" cy="381000"/>
          </a:xfrm>
        </p:spPr>
        <p:txBody>
          <a:bodyPr/>
          <a:lstStyle>
            <a:lvl1pPr marL="0" indent="0">
              <a:buFontTx/>
              <a:buNone/>
              <a:defRPr sz="2000">
                <a:solidFill>
                  <a:schemeClr val="accent1"/>
                </a:solidFill>
              </a:defRPr>
            </a:lvl1pPr>
          </a:lstStyle>
          <a:p>
            <a:r>
              <a:rPr lang="en-US" smtClean="0"/>
              <a:t>Click to edit Master subtitle style</a:t>
            </a:r>
            <a:endParaRPr lang="en-US"/>
          </a:p>
        </p:txBody>
      </p:sp>
      <p:sp>
        <p:nvSpPr>
          <p:cNvPr id="3277" name="Text Box 205"/>
          <p:cNvSpPr txBox="1">
            <a:spLocks noChangeArrowheads="1"/>
          </p:cNvSpPr>
          <p:nvPr/>
        </p:nvSpPr>
        <p:spPr bwMode="gray">
          <a:xfrm>
            <a:off x="4265613" y="6156325"/>
            <a:ext cx="1303337" cy="427038"/>
          </a:xfrm>
          <a:prstGeom prst="rect">
            <a:avLst/>
          </a:prstGeom>
          <a:noFill/>
          <a:ln w="9525">
            <a:noFill/>
            <a:miter lim="800000"/>
            <a:headEnd/>
            <a:tailEnd/>
          </a:ln>
          <a:effectLst/>
        </p:spPr>
        <p:txBody>
          <a:bodyPr wrap="none">
            <a:spAutoFit/>
          </a:bodyPr>
          <a:lstStyle/>
          <a:p>
            <a:pPr algn="ctr"/>
            <a:r>
              <a:rPr lang="en-US" sz="2200" b="0">
                <a:latin typeface="Arial Black" pitchFamily="34" charset="0"/>
              </a:rPr>
              <a:t>L/O/G/O</a:t>
            </a:r>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F98E807D-AA5E-4133-B0D5-5118ECCC3F6C}" type="slidenum">
              <a:rPr lang="en-US"/>
              <a:pPr/>
              <a:t>‹#›</a:t>
            </a:fld>
            <a:endParaRPr lang="en-US"/>
          </a:p>
        </p:txBody>
      </p:sp>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4"/>
          <a:srcRect/>
          <a:stretch>
            <a:fillRect/>
          </a:stretch>
        </p:blipFill>
        <p:spPr bwMode="auto">
          <a:xfrm>
            <a:off x="7300913" y="1093788"/>
            <a:ext cx="1009650" cy="2006600"/>
          </a:xfrm>
          <a:prstGeom prst="rect">
            <a:avLst/>
          </a:prstGeom>
          <a:noFill/>
        </p:spPr>
      </p:pic>
      <p:sp>
        <p:nvSpPr>
          <p:cNvPr id="13" name="TextBox 12"/>
          <p:cNvSpPr txBox="1"/>
          <p:nvPr userDrawn="1"/>
        </p:nvSpPr>
        <p:spPr>
          <a:xfrm>
            <a:off x="7317858" y="6627168"/>
            <a:ext cx="1826142" cy="230832"/>
          </a:xfrm>
          <a:prstGeom prst="rect">
            <a:avLst/>
          </a:prstGeom>
          <a:noFill/>
        </p:spPr>
        <p:txBody>
          <a:bodyPr wrap="none" rtlCol="0">
            <a:spAutoFit/>
          </a:bodyPr>
          <a:lstStyle/>
          <a:p>
            <a:r>
              <a:rPr lang="en-US" sz="900" b="1" kern="1200" smtClean="0">
                <a:solidFill>
                  <a:schemeClr val="tx1"/>
                </a:solidFill>
                <a:latin typeface="Arial" charset="0"/>
                <a:ea typeface="+mn-ea"/>
                <a:cs typeface="+mn-cs"/>
              </a:rPr>
              <a:t>http://dichvudanhvanban.com</a:t>
            </a:r>
            <a:endParaRPr lang="en-US" sz="900" b="1" kern="1200">
              <a:solidFill>
                <a:schemeClr val="tx1"/>
              </a:solidFill>
              <a:latin typeface="Arial"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0C501E-C149-4D65-B6CA-19D0B7EDD53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519BB94-1CA7-41A9-8478-6E10BC94E6F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D33B568C-E4F2-4198-8492-5012B4EF9A0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D6B733B3-C317-461A-9AF6-BEBAC637509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FF7B4C-447D-44D8-9CCD-A031A924568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1BAE27-694A-418B-A905-B9413FCD8FB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C0CE49-64F5-417A-9CA7-C605482BA3E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BBACE74-CA41-43D2-9E96-5946E69CA20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DA9728D-F86E-400A-ABF3-DA9C18F2313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C70AA8E-C22A-4B72-A427-8FC3EF895E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23895F9-41D6-484E-BA09-B58EDC30307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141965-4341-4593-A996-ABE424699CB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5"/>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3E04DF2A-3AF4-4618-A401-181D2E955817}"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9" name="TextBox 8"/>
          <p:cNvSpPr txBox="1"/>
          <p:nvPr/>
        </p:nvSpPr>
        <p:spPr>
          <a:xfrm>
            <a:off x="7317858" y="6627168"/>
            <a:ext cx="1826142" cy="230832"/>
          </a:xfrm>
          <a:prstGeom prst="rect">
            <a:avLst/>
          </a:prstGeom>
          <a:noFill/>
        </p:spPr>
        <p:txBody>
          <a:bodyPr wrap="none" rtlCol="0">
            <a:spAutoFit/>
          </a:bodyPr>
          <a:lstStyle/>
          <a:p>
            <a:r>
              <a:rPr lang="en-US" sz="900" b="1" kern="1200" smtClean="0">
                <a:solidFill>
                  <a:schemeClr val="tx1"/>
                </a:solidFill>
                <a:latin typeface="Arial" charset="0"/>
                <a:ea typeface="+mn-ea"/>
                <a:cs typeface="+mn-cs"/>
              </a:rPr>
              <a:t>http://dichvudanhvanban.com</a:t>
            </a:r>
            <a:endParaRPr lang="en-US" sz="900" b="1" kern="1200">
              <a:solidFill>
                <a:schemeClr val="tx1"/>
              </a:solidFill>
              <a:latin typeface="Arial" charset="0"/>
              <a:ea typeface="+mn-ea"/>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bwMode="white">
          <a:xfrm>
            <a:off x="1447800" y="457200"/>
            <a:ext cx="5791200" cy="1066800"/>
          </a:xfrm>
        </p:spPr>
        <p:txBody>
          <a:bodyPr/>
          <a:lstStyle/>
          <a:p>
            <a:pPr algn="ctr"/>
            <a:r>
              <a:rPr lang="en-US" sz="3000" b="0" dirty="0" smtClean="0">
                <a:solidFill>
                  <a:schemeClr val="tx1"/>
                </a:solidFill>
                <a:latin typeface="Times New Roman" pitchFamily="18" charset="0"/>
                <a:cs typeface="Times New Roman" pitchFamily="18" charset="0"/>
              </a:rPr>
              <a:t>Đại học Trần Đại Nghĩa</a:t>
            </a:r>
            <a:br>
              <a:rPr lang="en-US" sz="3000" b="0" dirty="0" smtClean="0">
                <a:solidFill>
                  <a:schemeClr val="tx1"/>
                </a:solidFill>
                <a:latin typeface="Times New Roman" pitchFamily="18" charset="0"/>
                <a:cs typeface="Times New Roman" pitchFamily="18" charset="0"/>
              </a:rPr>
            </a:br>
            <a:r>
              <a:rPr lang="en-US" sz="3000" b="0" dirty="0" smtClean="0">
                <a:solidFill>
                  <a:schemeClr val="tx1"/>
                </a:solidFill>
                <a:latin typeface="Times New Roman" pitchFamily="18" charset="0"/>
                <a:cs typeface="Times New Roman" pitchFamily="18" charset="0"/>
              </a:rPr>
              <a:t>Khoa CNTT</a:t>
            </a:r>
            <a:endParaRPr lang="en-US" sz="3000" dirty="0">
              <a:solidFill>
                <a:schemeClr val="tx1"/>
              </a:solidFill>
              <a:latin typeface="Times New Roman" pitchFamily="18" charset="0"/>
              <a:cs typeface="Times New Roman" pitchFamily="18" charset="0"/>
            </a:endParaRPr>
          </a:p>
        </p:txBody>
      </p:sp>
      <p:sp>
        <p:nvSpPr>
          <p:cNvPr id="2087" name="Rectangle 39"/>
          <p:cNvSpPr>
            <a:spLocks noGrp="1" noChangeArrowheads="1"/>
          </p:cNvSpPr>
          <p:nvPr>
            <p:ph type="subTitle" idx="1"/>
          </p:nvPr>
        </p:nvSpPr>
        <p:spPr>
          <a:xfrm>
            <a:off x="2057400" y="1828800"/>
            <a:ext cx="5105400" cy="609600"/>
          </a:xfrm>
        </p:spPr>
        <p:txBody>
          <a:bodyPr/>
          <a:lstStyle/>
          <a:p>
            <a:r>
              <a:rPr lang="en-US" sz="3200" dirty="0" smtClean="0">
                <a:latin typeface="Times New Roman" pitchFamily="18" charset="0"/>
                <a:cs typeface="Times New Roman" pitchFamily="18" charset="0"/>
              </a:rPr>
              <a:t>Môn: Mô Hình Hóa Dữ Liệu</a:t>
            </a:r>
            <a:endParaRPr lang="en-US" sz="3200" dirty="0">
              <a:latin typeface="Times New Roman" pitchFamily="18" charset="0"/>
              <a:cs typeface="Times New Roman" pitchFamily="18" charset="0"/>
            </a:endParaRPr>
          </a:p>
        </p:txBody>
      </p:sp>
      <p:sp>
        <p:nvSpPr>
          <p:cNvPr id="4" name="Rectangle 39"/>
          <p:cNvSpPr txBox="1">
            <a:spLocks noChangeArrowheads="1"/>
          </p:cNvSpPr>
          <p:nvPr/>
        </p:nvSpPr>
        <p:spPr bwMode="gray">
          <a:xfrm>
            <a:off x="2438400" y="2438400"/>
            <a:ext cx="4495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000">
                <a:solidFill>
                  <a:schemeClr val="accent1"/>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a:lstStyle>
          <a:p>
            <a:r>
              <a:rPr lang="en-US" sz="2400" dirty="0" smtClean="0"/>
              <a:t>GVHD: Ngô Thị Ngọc Thắm</a:t>
            </a:r>
            <a:endParaRPr lang="en-US" sz="2400" dirty="0"/>
          </a:p>
        </p:txBody>
      </p:sp>
      <p:pic>
        <p:nvPicPr>
          <p:cNvPr id="1026" name="Picture 2" descr="C:\Users\NNN\Desktop\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09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9"/>
          <p:cNvSpPr txBox="1">
            <a:spLocks noChangeArrowheads="1"/>
          </p:cNvSpPr>
          <p:nvPr/>
        </p:nvSpPr>
        <p:spPr bwMode="gray">
          <a:xfrm>
            <a:off x="2438400" y="2819400"/>
            <a:ext cx="6019800" cy="2209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000">
                <a:solidFill>
                  <a:schemeClr val="accent1"/>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a:lstStyle>
          <a:p>
            <a:r>
              <a:rPr lang="en-US" sz="2400" dirty="0" smtClean="0"/>
              <a:t>Thành viên:</a:t>
            </a:r>
          </a:p>
          <a:p>
            <a:r>
              <a:rPr lang="en-US" sz="2400" dirty="0" smtClean="0"/>
              <a:t>	Vũ Đình Cần		14DDS04031</a:t>
            </a:r>
          </a:p>
          <a:p>
            <a:r>
              <a:rPr lang="en-US" sz="2400" dirty="0" smtClean="0"/>
              <a:t>	Thiều Sỹ Tùng	</a:t>
            </a:r>
            <a:r>
              <a:rPr lang="en-US" sz="2400" dirty="0"/>
              <a:t>14DDS04031</a:t>
            </a:r>
          </a:p>
          <a:p>
            <a:r>
              <a:rPr lang="en-US" sz="2400" dirty="0" smtClean="0"/>
              <a:t>	Nguyễn Như Trãi	</a:t>
            </a:r>
            <a:r>
              <a:rPr lang="en-US" sz="2400" dirty="0"/>
              <a:t>14DDS04031</a:t>
            </a:r>
          </a:p>
          <a:p>
            <a:endParaRPr lang="en-US" sz="2400"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200" dirty="0" smtClean="0">
                <a:solidFill>
                  <a:schemeClr val="tx1"/>
                </a:solidFill>
                <a:latin typeface="Times New Roman" pitchFamily="18" charset="0"/>
                <a:ea typeface="Tahoma" pitchFamily="34" charset="0"/>
                <a:cs typeface="Times New Roman" pitchFamily="18" charset="0"/>
              </a:rPr>
              <a:t>Phần II: Phân tích hệ thống</a:t>
            </a:r>
            <a:br>
              <a:rPr lang="en-US" sz="3200" dirty="0" smtClean="0">
                <a:solidFill>
                  <a:schemeClr val="tx1"/>
                </a:solidFill>
                <a:latin typeface="Times New Roman" pitchFamily="18" charset="0"/>
                <a:ea typeface="Tahoma" pitchFamily="34" charset="0"/>
                <a:cs typeface="Times New Roman" pitchFamily="18" charset="0"/>
              </a:rPr>
            </a:br>
            <a:r>
              <a:rPr lang="en-US" sz="3200" dirty="0" smtClean="0">
                <a:solidFill>
                  <a:schemeClr val="tx1"/>
                </a:solidFill>
                <a:latin typeface="Times New Roman" pitchFamily="18" charset="0"/>
                <a:ea typeface="Tahoma" pitchFamily="34" charset="0"/>
                <a:cs typeface="Times New Roman" pitchFamily="18" charset="0"/>
              </a:rPr>
              <a:t>Chương II: Mô hình hóa nghiệp vụ</a:t>
            </a:r>
            <a:br>
              <a:rPr lang="en-US" sz="3200" dirty="0" smtClean="0">
                <a:solidFill>
                  <a:schemeClr val="tx1"/>
                </a:solidFill>
                <a:latin typeface="Times New Roman" pitchFamily="18" charset="0"/>
                <a:ea typeface="Tahoma" pitchFamily="34" charset="0"/>
                <a:cs typeface="Times New Roman" pitchFamily="18" charset="0"/>
              </a:rPr>
            </a:br>
            <a:r>
              <a:rPr lang="en-US" sz="3200" dirty="0" smtClean="0">
                <a:solidFill>
                  <a:schemeClr val="tx1"/>
                </a:solidFill>
                <a:latin typeface="Times New Roman" pitchFamily="18" charset="0"/>
                <a:ea typeface="Tahoma" pitchFamily="34" charset="0"/>
                <a:cs typeface="Times New Roman" pitchFamily="18" charset="0"/>
              </a:rPr>
              <a:t>1. Mô hình hóa biểu đồ chức năng</a:t>
            </a:r>
            <a:endParaRPr lang="en-US" sz="3200" dirty="0">
              <a:solidFill>
                <a:schemeClr val="tx1"/>
              </a:solidFill>
              <a:latin typeface="Times New Roman" pitchFamily="18" charset="0"/>
              <a:ea typeface="Tahoma" pitchFamily="34" charset="0"/>
              <a:cs typeface="Times New Roman" pitchFamily="18" charset="0"/>
            </a:endParaRPr>
          </a:p>
        </p:txBody>
      </p:sp>
      <p:sp>
        <p:nvSpPr>
          <p:cNvPr id="40963" name="Rectangle 3"/>
          <p:cNvSpPr>
            <a:spLocks noGrp="1" noChangeArrowheads="1"/>
          </p:cNvSpPr>
          <p:nvPr>
            <p:ph type="body" sz="half" idx="1"/>
          </p:nvPr>
        </p:nvSpPr>
        <p:spPr>
          <a:xfrm>
            <a:off x="0" y="1676400"/>
            <a:ext cx="9144000" cy="5181600"/>
          </a:xfrm>
        </p:spPr>
        <p:txBody>
          <a:bodyPr/>
          <a:lstStyle/>
          <a:p>
            <a:pPr marL="457200" lvl="1" indent="0">
              <a:buNone/>
            </a:pPr>
            <a:r>
              <a:rPr lang="en-US" sz="2400" b="1" dirty="0">
                <a:solidFill>
                  <a:schemeClr val="tx1"/>
                </a:solidFill>
                <a:latin typeface="Times New Roman" pitchFamily="18" charset="0"/>
                <a:cs typeface="Times New Roman" pitchFamily="18" charset="0"/>
              </a:rPr>
              <a:t>Xác định tác nhân(Actor)</a:t>
            </a:r>
            <a:endParaRPr lang="en-US" sz="2400" dirty="0">
              <a:solidFill>
                <a:schemeClr val="tx1"/>
              </a:solidFill>
              <a:latin typeface="Times New Roman" pitchFamily="18" charset="0"/>
              <a:cs typeface="Times New Roman" pitchFamily="18" charset="0"/>
            </a:endParaRPr>
          </a:p>
          <a:p>
            <a:pPr marL="0" lvl="0" indent="0">
              <a:buNone/>
            </a:pPr>
            <a:r>
              <a:rPr lang="en-US" sz="2400" dirty="0" smtClean="0">
                <a:solidFill>
                  <a:schemeClr val="tx1"/>
                </a:solidFill>
                <a:latin typeface="Times New Roman" pitchFamily="18" charset="0"/>
                <a:cs typeface="Times New Roman" pitchFamily="18" charset="0"/>
              </a:rPr>
              <a:t>	Độc </a:t>
            </a:r>
            <a:r>
              <a:rPr lang="en-US" sz="2400" dirty="0">
                <a:solidFill>
                  <a:schemeClr val="tx1"/>
                </a:solidFill>
                <a:latin typeface="Times New Roman" pitchFamily="18" charset="0"/>
                <a:cs typeface="Times New Roman" pitchFamily="18" charset="0"/>
              </a:rPr>
              <a:t>giả</a:t>
            </a:r>
          </a:p>
          <a:p>
            <a:pPr marL="0" lvl="0" indent="0">
              <a:buNone/>
            </a:pPr>
            <a:r>
              <a:rPr lang="en-US" sz="2400" dirty="0" smtClean="0">
                <a:solidFill>
                  <a:schemeClr val="tx1"/>
                </a:solidFill>
                <a:latin typeface="Times New Roman" pitchFamily="18" charset="0"/>
                <a:cs typeface="Times New Roman" pitchFamily="18" charset="0"/>
              </a:rPr>
              <a:t>	Thiết </a:t>
            </a:r>
            <a:r>
              <a:rPr lang="en-US" sz="2400" dirty="0">
                <a:solidFill>
                  <a:schemeClr val="tx1"/>
                </a:solidFill>
                <a:latin typeface="Times New Roman" pitchFamily="18" charset="0"/>
                <a:cs typeface="Times New Roman" pitchFamily="18" charset="0"/>
              </a:rPr>
              <a:t>bị đọc mã vạch</a:t>
            </a:r>
          </a:p>
          <a:p>
            <a:pPr marL="0" lvl="0" indent="0">
              <a:buNone/>
            </a:pPr>
            <a:r>
              <a:rPr lang="en-US" sz="2400" dirty="0" smtClean="0">
                <a:solidFill>
                  <a:schemeClr val="tx1"/>
                </a:solidFill>
                <a:latin typeface="Times New Roman" pitchFamily="18" charset="0"/>
                <a:cs typeface="Times New Roman" pitchFamily="18" charset="0"/>
              </a:rPr>
              <a:t>	Nhà </a:t>
            </a:r>
            <a:r>
              <a:rPr lang="en-US" sz="2400" dirty="0">
                <a:solidFill>
                  <a:schemeClr val="tx1"/>
                </a:solidFill>
                <a:latin typeface="Times New Roman" pitchFamily="18" charset="0"/>
                <a:cs typeface="Times New Roman" pitchFamily="18" charset="0"/>
              </a:rPr>
              <a:t>cung cấp</a:t>
            </a:r>
          </a:p>
          <a:p>
            <a:pPr marL="457200" lvl="1" indent="0">
              <a:buNone/>
            </a:pPr>
            <a:r>
              <a:rPr lang="en-US" sz="2400" b="1" dirty="0">
                <a:solidFill>
                  <a:schemeClr val="tx1"/>
                </a:solidFill>
                <a:latin typeface="Times New Roman" pitchFamily="18" charset="0"/>
                <a:cs typeface="Times New Roman" pitchFamily="18" charset="0"/>
              </a:rPr>
              <a:t>Xác định các thừa tác viên(Worker)</a:t>
            </a:r>
            <a:endParaRPr lang="en-US" sz="2400" dirty="0">
              <a:solidFill>
                <a:schemeClr val="tx1"/>
              </a:solidFill>
              <a:latin typeface="Times New Roman" pitchFamily="18" charset="0"/>
              <a:cs typeface="Times New Roman" pitchFamily="18" charset="0"/>
            </a:endParaRPr>
          </a:p>
          <a:p>
            <a:pPr marL="0" lvl="0" indent="0">
              <a:buNone/>
            </a:pPr>
            <a:r>
              <a:rPr lang="en-US" sz="2400" dirty="0" smtClean="0">
                <a:solidFill>
                  <a:schemeClr val="tx1"/>
                </a:solidFill>
                <a:latin typeface="Times New Roman" pitchFamily="18" charset="0"/>
                <a:cs typeface="Times New Roman" pitchFamily="18" charset="0"/>
              </a:rPr>
              <a:t>	Thủ </a:t>
            </a:r>
            <a:r>
              <a:rPr lang="en-US" sz="2400" dirty="0">
                <a:solidFill>
                  <a:schemeClr val="tx1"/>
                </a:solidFill>
                <a:latin typeface="Times New Roman" pitchFamily="18" charset="0"/>
                <a:cs typeface="Times New Roman" pitchFamily="18" charset="0"/>
              </a:rPr>
              <a:t>thư</a:t>
            </a:r>
          </a:p>
          <a:p>
            <a:pPr marL="457200" lvl="1" indent="0">
              <a:buNone/>
            </a:pPr>
            <a:r>
              <a:rPr lang="en-US" sz="2400" b="1" dirty="0">
                <a:solidFill>
                  <a:schemeClr val="tx1"/>
                </a:solidFill>
                <a:latin typeface="Times New Roman" pitchFamily="18" charset="0"/>
                <a:cs typeface="Times New Roman" pitchFamily="18" charset="0"/>
              </a:rPr>
              <a:t>Xác định các chức năng(Use case)</a:t>
            </a:r>
            <a:endParaRPr lang="en-US" sz="2400" dirty="0">
              <a:solidFill>
                <a:schemeClr val="tx1"/>
              </a:solidFill>
              <a:latin typeface="Times New Roman" pitchFamily="18" charset="0"/>
              <a:cs typeface="Times New Roman" pitchFamily="18" charset="0"/>
            </a:endParaRPr>
          </a:p>
          <a:p>
            <a:pPr marL="0" lvl="0" indent="0">
              <a:buNone/>
            </a:pPr>
            <a:r>
              <a:rPr lang="en-US" sz="2400" dirty="0" smtClean="0">
                <a:solidFill>
                  <a:schemeClr val="tx1"/>
                </a:solidFill>
                <a:latin typeface="Times New Roman" pitchFamily="18" charset="0"/>
                <a:cs typeface="Times New Roman" pitchFamily="18" charset="0"/>
              </a:rPr>
              <a:t>	Đăng nhập		Quản </a:t>
            </a:r>
            <a:r>
              <a:rPr lang="en-US" sz="2400" dirty="0">
                <a:solidFill>
                  <a:schemeClr val="tx1"/>
                </a:solidFill>
                <a:latin typeface="Times New Roman" pitchFamily="18" charset="0"/>
                <a:cs typeface="Times New Roman" pitchFamily="18" charset="0"/>
              </a:rPr>
              <a:t>lý độc giả</a:t>
            </a:r>
          </a:p>
          <a:p>
            <a:pPr marL="0" lvl="0" indent="0">
              <a:buNone/>
            </a:pPr>
            <a:r>
              <a:rPr lang="en-US" sz="2400" dirty="0" smtClean="0">
                <a:solidFill>
                  <a:schemeClr val="tx1"/>
                </a:solidFill>
                <a:latin typeface="Times New Roman" pitchFamily="18" charset="0"/>
                <a:cs typeface="Times New Roman" pitchFamily="18" charset="0"/>
              </a:rPr>
              <a:t>	Quản </a:t>
            </a:r>
            <a:r>
              <a:rPr lang="en-US" sz="2400" dirty="0">
                <a:solidFill>
                  <a:schemeClr val="tx1"/>
                </a:solidFill>
                <a:latin typeface="Times New Roman" pitchFamily="18" charset="0"/>
                <a:cs typeface="Times New Roman" pitchFamily="18" charset="0"/>
              </a:rPr>
              <a:t>lý </a:t>
            </a:r>
            <a:r>
              <a:rPr lang="en-US" sz="2400" dirty="0" smtClean="0">
                <a:solidFill>
                  <a:schemeClr val="tx1"/>
                </a:solidFill>
                <a:latin typeface="Times New Roman" pitchFamily="18" charset="0"/>
                <a:cs typeface="Times New Roman" pitchFamily="18" charset="0"/>
              </a:rPr>
              <a:t>sách		Quản </a:t>
            </a:r>
            <a:r>
              <a:rPr lang="en-US" sz="2400" dirty="0">
                <a:solidFill>
                  <a:schemeClr val="tx1"/>
                </a:solidFill>
                <a:latin typeface="Times New Roman" pitchFamily="18" charset="0"/>
                <a:cs typeface="Times New Roman" pitchFamily="18" charset="0"/>
              </a:rPr>
              <a:t>lý </a:t>
            </a:r>
            <a:r>
              <a:rPr lang="en-US" sz="2400" dirty="0" smtClean="0">
                <a:solidFill>
                  <a:schemeClr val="tx1"/>
                </a:solidFill>
                <a:latin typeface="Times New Roman" pitchFamily="18" charset="0"/>
                <a:cs typeface="Times New Roman" pitchFamily="18" charset="0"/>
              </a:rPr>
              <a:t>mượn-trả	</a:t>
            </a:r>
          </a:p>
          <a:p>
            <a:pPr marL="0" lvl="0" indent="0">
              <a:buNone/>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Quản </a:t>
            </a:r>
            <a:r>
              <a:rPr lang="en-US" sz="2400" dirty="0">
                <a:solidFill>
                  <a:schemeClr val="tx1"/>
                </a:solidFill>
                <a:latin typeface="Times New Roman" pitchFamily="18" charset="0"/>
                <a:cs typeface="Times New Roman" pitchFamily="18" charset="0"/>
              </a:rPr>
              <a:t>lý gia </a:t>
            </a:r>
            <a:r>
              <a:rPr lang="en-US" sz="2400" dirty="0" smtClean="0">
                <a:solidFill>
                  <a:schemeClr val="tx1"/>
                </a:solidFill>
                <a:latin typeface="Times New Roman" pitchFamily="18" charset="0"/>
                <a:cs typeface="Times New Roman" pitchFamily="18" charset="0"/>
              </a:rPr>
              <a:t>hạn	Thống </a:t>
            </a:r>
            <a:r>
              <a:rPr lang="en-US" sz="2400" dirty="0">
                <a:solidFill>
                  <a:schemeClr val="tx1"/>
                </a:solidFill>
                <a:latin typeface="Times New Roman" pitchFamily="18" charset="0"/>
                <a:cs typeface="Times New Roman" pitchFamily="18" charset="0"/>
              </a:rPr>
              <a:t>kê</a:t>
            </a:r>
          </a:p>
          <a:p>
            <a:pPr marL="0" lvl="0" indent="0">
              <a:buNone/>
            </a:pPr>
            <a:r>
              <a:rPr lang="en-US" sz="2400" dirty="0" smtClean="0">
                <a:solidFill>
                  <a:schemeClr val="tx1"/>
                </a:solidFill>
                <a:latin typeface="Times New Roman" pitchFamily="18" charset="0"/>
                <a:cs typeface="Times New Roman" pitchFamily="18" charset="0"/>
              </a:rPr>
              <a:t>	Tìm kiếm		Đọc </a:t>
            </a:r>
            <a:r>
              <a:rPr lang="en-US" sz="2400" dirty="0">
                <a:solidFill>
                  <a:schemeClr val="tx1"/>
                </a:solidFill>
                <a:latin typeface="Times New Roman" pitchFamily="18" charset="0"/>
                <a:cs typeface="Times New Roman" pitchFamily="18" charset="0"/>
              </a:rPr>
              <a:t>mã vạch sách và thẻ</a:t>
            </a:r>
          </a:p>
          <a:p>
            <a:pPr lvl="0"/>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17717299"/>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smtClean="0">
                <a:solidFill>
                  <a:schemeClr val="tx1"/>
                </a:solidFill>
                <a:latin typeface="Times New Roman" pitchFamily="18" charset="0"/>
                <a:ea typeface="Tahoma" pitchFamily="34" charset="0"/>
                <a:cs typeface="Times New Roman" pitchFamily="18" charset="0"/>
              </a:rPr>
              <a:t>1. Mô </a:t>
            </a:r>
            <a:r>
              <a:rPr lang="en-US" sz="3000" b="0" dirty="0">
                <a:solidFill>
                  <a:schemeClr val="tx1"/>
                </a:solidFill>
                <a:latin typeface="Times New Roman" pitchFamily="18" charset="0"/>
                <a:ea typeface="Tahoma" pitchFamily="34" charset="0"/>
                <a:cs typeface="Times New Roman" pitchFamily="18" charset="0"/>
              </a:rPr>
              <a:t>hình hóa biểu đồ chức năng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use case tổng quát</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0" y="1752600"/>
            <a:ext cx="9144000" cy="5181600"/>
          </a:xfrm>
          <a:prstGeom prst="rect">
            <a:avLst/>
          </a:prstGeom>
        </p:spPr>
      </p:pic>
    </p:spTree>
    <p:extLst>
      <p:ext uri="{BB962C8B-B14F-4D97-AF65-F5344CB8AC3E}">
        <p14:creationId xmlns:p14="http://schemas.microsoft.com/office/powerpoint/2010/main" val="4276499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962"/>
                                        </p:tgtEl>
                                        <p:attrNameLst>
                                          <p:attrName>style.visibility</p:attrName>
                                        </p:attrNameLst>
                                      </p:cBhvr>
                                      <p:to>
                                        <p:strVal val="visible"/>
                                      </p:to>
                                    </p:set>
                                    <p:anim calcmode="lin" valueType="num">
                                      <p:cBhvr>
                                        <p:cTn id="12" dur="500" fill="hold"/>
                                        <p:tgtEl>
                                          <p:spTgt spid="40962"/>
                                        </p:tgtEl>
                                        <p:attrNameLst>
                                          <p:attrName>ppt_w</p:attrName>
                                        </p:attrNameLst>
                                      </p:cBhvr>
                                      <p:tavLst>
                                        <p:tav tm="0">
                                          <p:val>
                                            <p:fltVal val="0"/>
                                          </p:val>
                                        </p:tav>
                                        <p:tav tm="100000">
                                          <p:val>
                                            <p:strVal val="#ppt_w"/>
                                          </p:val>
                                        </p:tav>
                                      </p:tavLst>
                                    </p:anim>
                                    <p:anim calcmode="lin" valueType="num">
                                      <p:cBhvr>
                                        <p:cTn id="13" dur="500" fill="hold"/>
                                        <p:tgtEl>
                                          <p:spTgt spid="40962"/>
                                        </p:tgtEl>
                                        <p:attrNameLst>
                                          <p:attrName>ppt_h</p:attrName>
                                        </p:attrNameLst>
                                      </p:cBhvr>
                                      <p:tavLst>
                                        <p:tav tm="0">
                                          <p:val>
                                            <p:fltVal val="0"/>
                                          </p:val>
                                        </p:tav>
                                        <p:tav tm="100000">
                                          <p:val>
                                            <p:strVal val="#ppt_h"/>
                                          </p:val>
                                        </p:tav>
                                      </p:tavLst>
                                    </p:anim>
                                    <p:animEffect transition="in" filter="fade">
                                      <p:cBhvr>
                                        <p:cTn id="14"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smtClean="0">
                <a:solidFill>
                  <a:schemeClr val="tx1"/>
                </a:solidFill>
                <a:latin typeface="Times New Roman" pitchFamily="18" charset="0"/>
                <a:ea typeface="Tahoma" pitchFamily="34" charset="0"/>
                <a:cs typeface="Times New Roman" pitchFamily="18" charset="0"/>
              </a:rPr>
              <a:t>1. Mô </a:t>
            </a:r>
            <a:r>
              <a:rPr lang="en-US" sz="3000" b="0" dirty="0">
                <a:solidFill>
                  <a:schemeClr val="tx1"/>
                </a:solidFill>
                <a:latin typeface="Times New Roman" pitchFamily="18" charset="0"/>
                <a:ea typeface="Tahoma" pitchFamily="34" charset="0"/>
                <a:cs typeface="Times New Roman" pitchFamily="18" charset="0"/>
              </a:rPr>
              <a:t>hình hóa biểu đồ chức năng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use case </a:t>
            </a:r>
            <a:r>
              <a:rPr lang="en-US" sz="2800" b="0" dirty="0" smtClean="0">
                <a:solidFill>
                  <a:schemeClr val="tx1"/>
                </a:solidFill>
                <a:latin typeface="Times New Roman" pitchFamily="18" charset="0"/>
                <a:ea typeface="Tahoma" pitchFamily="34" charset="0"/>
                <a:cs typeface="Times New Roman" pitchFamily="18" charset="0"/>
              </a:rPr>
              <a:t>đăng nhập</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4" name="Picture 3"/>
          <p:cNvPicPr/>
          <p:nvPr/>
        </p:nvPicPr>
        <p:blipFill>
          <a:blip r:embed="rId2"/>
          <a:stretch>
            <a:fillRect/>
          </a:stretch>
        </p:blipFill>
        <p:spPr>
          <a:xfrm>
            <a:off x="0" y="1752600"/>
            <a:ext cx="9144000" cy="5305425"/>
          </a:xfrm>
          <a:prstGeom prst="rect">
            <a:avLst/>
          </a:prstGeom>
        </p:spPr>
      </p:pic>
    </p:spTree>
    <p:extLst>
      <p:ext uri="{BB962C8B-B14F-4D97-AF65-F5344CB8AC3E}">
        <p14:creationId xmlns:p14="http://schemas.microsoft.com/office/powerpoint/2010/main" val="169472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randombar(horizontal)">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533400"/>
          </a:xfrm>
        </p:spPr>
        <p:txBody>
          <a:bodyPr/>
          <a:lstStyle/>
          <a:p>
            <a:pPr algn="ctr"/>
            <a:r>
              <a:rPr lang="en-US" sz="3000" b="0" dirty="0" smtClean="0">
                <a:solidFill>
                  <a:schemeClr val="tx1"/>
                </a:solidFill>
                <a:latin typeface="Times New Roman" pitchFamily="18" charset="0"/>
                <a:ea typeface="Tahoma" pitchFamily="34" charset="0"/>
                <a:cs typeface="Times New Roman" pitchFamily="18" charset="0"/>
              </a:rPr>
              <a:t>Đặc tả use case đăng nhập</a:t>
            </a:r>
            <a:endParaRPr lang="en-US" sz="2800" b="0" dirty="0">
              <a:solidFill>
                <a:schemeClr val="tx1"/>
              </a:solidFill>
              <a:latin typeface="Times New Roman" pitchFamily="18" charset="0"/>
              <a:ea typeface="Tahoma" pitchFamily="34"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54555657"/>
              </p:ext>
            </p:extLst>
          </p:nvPr>
        </p:nvGraphicFramePr>
        <p:xfrm>
          <a:off x="76200" y="609600"/>
          <a:ext cx="8991600" cy="6172200"/>
        </p:xfrm>
        <a:graphic>
          <a:graphicData uri="http://schemas.openxmlformats.org/drawingml/2006/table">
            <a:tbl>
              <a:tblPr firstRow="1" firstCol="1" bandRow="1">
                <a:tableStyleId>{5C22544A-7EE6-4342-B048-85BDC9FD1C3A}</a:tableStyleId>
              </a:tblPr>
              <a:tblGrid>
                <a:gridCol w="2133600"/>
                <a:gridCol w="6858000"/>
              </a:tblGrid>
              <a:tr h="196781">
                <a:tc>
                  <a:txBody>
                    <a:bodyPr/>
                    <a:lstStyle/>
                    <a:p>
                      <a:pPr marL="0" marR="0" algn="ctr">
                        <a:lnSpc>
                          <a:spcPct val="107000"/>
                        </a:lnSpc>
                        <a:spcBef>
                          <a:spcPts val="0"/>
                        </a:spcBef>
                        <a:spcAft>
                          <a:spcPts val="0"/>
                        </a:spcAft>
                      </a:pPr>
                      <a:r>
                        <a:rPr lang="en-US" sz="1800" dirty="0">
                          <a:effectLst/>
                          <a:latin typeface="Times New Roman" pitchFamily="18" charset="0"/>
                          <a:cs typeface="Times New Roman" pitchFamily="18" charset="0"/>
                        </a:rPr>
                        <a:t>Use case</a:t>
                      </a:r>
                      <a:endParaRPr lang="en-US" sz="1800" dirty="0">
                        <a:effectLst/>
                        <a:latin typeface="Times New Roman" pitchFamily="18" charset="0"/>
                        <a:ea typeface="Calibri"/>
                        <a:cs typeface="Times New Roman" pitchFamily="18" charset="0"/>
                      </a:endParaRPr>
                    </a:p>
                  </a:txBody>
                  <a:tcPr marL="59116" marR="59116" marT="0" marB="0" anchor="ctr"/>
                </a:tc>
                <a:tc>
                  <a:txBody>
                    <a:bodyPr/>
                    <a:lstStyle/>
                    <a:p>
                      <a:pPr marL="0" marR="0" algn="ctr">
                        <a:lnSpc>
                          <a:spcPct val="107000"/>
                        </a:lnSpc>
                        <a:spcBef>
                          <a:spcPts val="0"/>
                        </a:spcBef>
                        <a:spcAft>
                          <a:spcPts val="0"/>
                        </a:spcAft>
                      </a:pPr>
                      <a:r>
                        <a:rPr lang="en-US" sz="1800">
                          <a:effectLst/>
                          <a:latin typeface="Times New Roman" pitchFamily="18" charset="0"/>
                          <a:cs typeface="Times New Roman" pitchFamily="18" charset="0"/>
                        </a:rPr>
                        <a:t>Nội dung</a:t>
                      </a:r>
                      <a:endParaRPr lang="en-US" sz="1800">
                        <a:effectLst/>
                        <a:latin typeface="Times New Roman" pitchFamily="18" charset="0"/>
                        <a:ea typeface="Calibri"/>
                        <a:cs typeface="Times New Roman" pitchFamily="18" charset="0"/>
                      </a:endParaRPr>
                    </a:p>
                  </a:txBody>
                  <a:tcPr marL="59116" marR="59116" marT="0" marB="0" anchor="ctr"/>
                </a:tc>
              </a:tr>
              <a:tr h="196781">
                <a:tc>
                  <a:txBody>
                    <a:bodyPr/>
                    <a:lstStyle/>
                    <a:p>
                      <a:pPr marL="0" marR="0" algn="just">
                        <a:lnSpc>
                          <a:spcPct val="107000"/>
                        </a:lnSpc>
                        <a:spcBef>
                          <a:spcPts val="0"/>
                        </a:spcBef>
                        <a:spcAft>
                          <a:spcPts val="0"/>
                        </a:spcAft>
                      </a:pPr>
                      <a:r>
                        <a:rPr lang="en-US" sz="1800" dirty="0">
                          <a:effectLst/>
                          <a:latin typeface="Times New Roman" pitchFamily="18" charset="0"/>
                          <a:cs typeface="Times New Roman" pitchFamily="18" charset="0"/>
                        </a:rPr>
                        <a:t>Tên use case</a:t>
                      </a:r>
                      <a:endParaRPr lang="en-US" sz="1800" dirty="0">
                        <a:effectLst/>
                        <a:latin typeface="Times New Roman" pitchFamily="18" charset="0"/>
                        <a:ea typeface="Calibri"/>
                        <a:cs typeface="Times New Roman" pitchFamily="18" charset="0"/>
                      </a:endParaRPr>
                    </a:p>
                  </a:txBody>
                  <a:tcPr marL="59116" marR="59116" marT="0" marB="0" anchor="ctr"/>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Đăng nhập</a:t>
                      </a:r>
                      <a:endParaRPr lang="en-US" sz="1800">
                        <a:effectLst/>
                        <a:latin typeface="Times New Roman" pitchFamily="18" charset="0"/>
                        <a:ea typeface="Calibri"/>
                        <a:cs typeface="Times New Roman" pitchFamily="18" charset="0"/>
                      </a:endParaRPr>
                    </a:p>
                  </a:txBody>
                  <a:tcPr marL="59116" marR="59116" marT="0" marB="0" anchor="ctr"/>
                </a:tc>
              </a:tr>
              <a:tr h="393562">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Mô tả</a:t>
                      </a:r>
                      <a:endParaRPr lang="en-US" sz="1800">
                        <a:effectLst/>
                        <a:latin typeface="Times New Roman" pitchFamily="18" charset="0"/>
                        <a:ea typeface="Calibri"/>
                        <a:cs typeface="Times New Roman" pitchFamily="18" charset="0"/>
                      </a:endParaRPr>
                    </a:p>
                  </a:txBody>
                  <a:tcPr marL="59116" marR="59116" marT="0" marB="0" anchor="ctr"/>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Cho phép thủ thư(độc giả) đăng nhập vào hệ thống để thực hiện chức năng chính.</a:t>
                      </a:r>
                      <a:endParaRPr lang="en-US" sz="1800">
                        <a:effectLst/>
                        <a:latin typeface="Times New Roman" pitchFamily="18" charset="0"/>
                        <a:ea typeface="Calibri"/>
                        <a:cs typeface="Times New Roman" pitchFamily="18" charset="0"/>
                      </a:endParaRPr>
                    </a:p>
                  </a:txBody>
                  <a:tcPr marL="59116" marR="59116" marT="0" marB="0" anchor="ctr"/>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Actor/Worker</a:t>
                      </a:r>
                      <a:endParaRPr lang="en-US" sz="1800">
                        <a:effectLst/>
                        <a:latin typeface="Times New Roman" pitchFamily="18" charset="0"/>
                        <a:ea typeface="Calibri"/>
                        <a:cs typeface="Times New Roman" pitchFamily="18" charset="0"/>
                      </a:endParaRPr>
                    </a:p>
                  </a:txBody>
                  <a:tcPr marL="59116" marR="59116" marT="0" marB="0" anchor="ctr"/>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Độc giả,Thủ thư</a:t>
                      </a:r>
                      <a:endParaRPr lang="en-US" sz="1800">
                        <a:effectLst/>
                        <a:latin typeface="Times New Roman" pitchFamily="18" charset="0"/>
                        <a:ea typeface="Calibri"/>
                        <a:cs typeface="Times New Roman" pitchFamily="18" charset="0"/>
                      </a:endParaRPr>
                    </a:p>
                  </a:txBody>
                  <a:tcPr marL="59116" marR="59116" marT="0" marB="0" anchor="ctr"/>
                </a:tc>
              </a:tr>
              <a:tr h="393562">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Điều kiện kích hoạt</a:t>
                      </a:r>
                      <a:endParaRPr lang="en-US" sz="1800">
                        <a:effectLst/>
                        <a:latin typeface="Times New Roman" pitchFamily="18" charset="0"/>
                        <a:ea typeface="Calibri"/>
                        <a:cs typeface="Times New Roman" pitchFamily="18" charset="0"/>
                      </a:endParaRPr>
                    </a:p>
                  </a:txBody>
                  <a:tcPr marL="59116" marR="59116" marT="0" marB="0" anchor="ctr"/>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Khi thủ thư(độc giả) chọn chức năng đăng nhập từ form đăng nhập</a:t>
                      </a:r>
                      <a:endParaRPr lang="en-US" sz="1800">
                        <a:effectLst/>
                        <a:latin typeface="Times New Roman" pitchFamily="18" charset="0"/>
                        <a:ea typeface="Calibri"/>
                        <a:cs typeface="Times New Roman" pitchFamily="18" charset="0"/>
                      </a:endParaRPr>
                    </a:p>
                  </a:txBody>
                  <a:tcPr marL="59116" marR="59116" marT="0" marB="0" anchor="ctr"/>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Tiền điều kiện</a:t>
                      </a:r>
                      <a:endParaRPr lang="en-US" sz="1800">
                        <a:effectLst/>
                        <a:latin typeface="Times New Roman" pitchFamily="18" charset="0"/>
                        <a:ea typeface="Calibri"/>
                        <a:cs typeface="Times New Roman" pitchFamily="18" charset="0"/>
                      </a:endParaRPr>
                    </a:p>
                  </a:txBody>
                  <a:tcPr marL="59116" marR="59116" marT="0" marB="0" anchor="ctr"/>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Thủ thư(độc giả)  phải có tài khoản trên hệ thống</a:t>
                      </a:r>
                      <a:endParaRPr lang="en-US" sz="1800">
                        <a:effectLst/>
                        <a:latin typeface="Times New Roman" pitchFamily="18" charset="0"/>
                        <a:ea typeface="Calibri"/>
                        <a:cs typeface="Times New Roman" pitchFamily="18" charset="0"/>
                      </a:endParaRPr>
                    </a:p>
                  </a:txBody>
                  <a:tcPr marL="59116" marR="59116" marT="0" marB="0" anchor="ctr"/>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Hậu điều kiện</a:t>
                      </a:r>
                      <a:endParaRPr lang="en-US" sz="1800">
                        <a:effectLst/>
                        <a:latin typeface="Times New Roman" pitchFamily="18" charset="0"/>
                        <a:ea typeface="Calibri"/>
                        <a:cs typeface="Times New Roman" pitchFamily="18" charset="0"/>
                      </a:endParaRPr>
                    </a:p>
                  </a:txBody>
                  <a:tcPr marL="59116" marR="59116" marT="0" marB="0" anchor="ctr"/>
                </a:tc>
                <a:tc>
                  <a:txBody>
                    <a:bodyPr/>
                    <a:lstStyle/>
                    <a:p>
                      <a:pPr marL="0" marR="0" algn="just">
                        <a:lnSpc>
                          <a:spcPct val="107000"/>
                        </a:lnSpc>
                        <a:spcBef>
                          <a:spcPts val="0"/>
                        </a:spcBef>
                        <a:spcAft>
                          <a:spcPts val="0"/>
                        </a:spcAft>
                      </a:pPr>
                      <a:r>
                        <a:rPr lang="en-US" sz="1800" dirty="0">
                          <a:effectLst/>
                          <a:latin typeface="Times New Roman" pitchFamily="18" charset="0"/>
                          <a:cs typeface="Times New Roman" pitchFamily="18" charset="0"/>
                        </a:rPr>
                        <a:t>Thủ thư(độc giả)  đăng nhập thành công</a:t>
                      </a:r>
                      <a:endParaRPr lang="en-US" sz="1800" dirty="0">
                        <a:effectLst/>
                        <a:latin typeface="Times New Roman" pitchFamily="18" charset="0"/>
                        <a:ea typeface="Calibri"/>
                        <a:cs typeface="Times New Roman" pitchFamily="18" charset="0"/>
                      </a:endParaRPr>
                    </a:p>
                  </a:txBody>
                  <a:tcPr marL="59116" marR="59116" marT="0" marB="0" anchor="ctr"/>
                </a:tc>
              </a:tr>
              <a:tr h="1377466">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Luồng sự kiện chính</a:t>
                      </a:r>
                      <a:endParaRPr lang="en-US" sz="1800">
                        <a:effectLst/>
                        <a:latin typeface="Times New Roman" pitchFamily="18" charset="0"/>
                        <a:ea typeface="Calibri"/>
                        <a:cs typeface="Times New Roman" pitchFamily="18" charset="0"/>
                      </a:endParaRPr>
                    </a:p>
                  </a:txBody>
                  <a:tcPr marL="59116" marR="59116" marT="0" marB="0" anchor="ctr"/>
                </a:tc>
                <a:tc>
                  <a:txBody>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hiển thị màn hình đăng nhập gồm các chức năng đăng nhập,đăng ký và đổi mật khẩu.</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Thủ thư(độc giả)  nhập usename và password</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kiểm tra thông tin tài khoản</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báo đăng nhập thành công nếu tài khoản chính xác</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Kết thúc use case và đi đến use case mới</a:t>
                      </a:r>
                      <a:endParaRPr lang="en-US" sz="1800" dirty="0">
                        <a:effectLst/>
                        <a:latin typeface="Times New Roman" pitchFamily="18" charset="0"/>
                        <a:ea typeface="Calibri"/>
                        <a:cs typeface="Times New Roman" pitchFamily="18" charset="0"/>
                      </a:endParaRPr>
                    </a:p>
                  </a:txBody>
                  <a:tcPr marL="59116" marR="59116" marT="0" marB="0" anchor="ctr"/>
                </a:tc>
              </a:tr>
              <a:tr h="1963177">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Luồng sự kiện phụ</a:t>
                      </a:r>
                      <a:endParaRPr lang="en-US" sz="1800">
                        <a:effectLst/>
                        <a:latin typeface="Times New Roman" pitchFamily="18" charset="0"/>
                        <a:ea typeface="Calibri"/>
                        <a:cs typeface="Times New Roman" pitchFamily="18" charset="0"/>
                      </a:endParaRPr>
                    </a:p>
                  </a:txBody>
                  <a:tcPr marL="59116" marR="59116" marT="0" marB="0" anchor="ctr"/>
                </a:tc>
                <a:tc>
                  <a:txBody>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Thủ thư(độc giả)  hủy yêu cầu đăng nhập</a:t>
                      </a:r>
                    </a:p>
                    <a:p>
                      <a:pPr marL="742950" marR="0" lvl="1" indent="-28575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đóng lại</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Thủ thư(độc giả) nhập sai thông tin tài khoản</a:t>
                      </a:r>
                    </a:p>
                    <a:p>
                      <a:pPr marL="742950" marR="0" lvl="1" indent="-28575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thông báo mật khẩu hoặc tài khoản không đúng</a:t>
                      </a:r>
                    </a:p>
                    <a:p>
                      <a:pPr marL="742950" marR="0" lvl="1" indent="-28575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Thủ thư(độc giả) nhập lại mật khẩu hoặc tài khoản. </a:t>
                      </a:r>
                      <a:endParaRPr lang="en-US" sz="1800" dirty="0">
                        <a:effectLst/>
                        <a:latin typeface="Times New Roman" pitchFamily="18" charset="0"/>
                        <a:ea typeface="Calibri"/>
                        <a:cs typeface="Times New Roman" pitchFamily="18" charset="0"/>
                      </a:endParaRPr>
                    </a:p>
                  </a:txBody>
                  <a:tcPr marL="59116" marR="59116" marT="0" marB="0" anchor="ctr"/>
                </a:tc>
              </a:tr>
            </a:tbl>
          </a:graphicData>
        </a:graphic>
      </p:graphicFrame>
    </p:spTree>
    <p:extLst>
      <p:ext uri="{BB962C8B-B14F-4D97-AF65-F5344CB8AC3E}">
        <p14:creationId xmlns:p14="http://schemas.microsoft.com/office/powerpoint/2010/main" val="200066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smtClean="0">
                <a:solidFill>
                  <a:schemeClr val="tx1"/>
                </a:solidFill>
                <a:latin typeface="Times New Roman" pitchFamily="18" charset="0"/>
                <a:ea typeface="Tahoma" pitchFamily="34" charset="0"/>
                <a:cs typeface="Times New Roman" pitchFamily="18" charset="0"/>
              </a:rPr>
              <a:t>1. Mô </a:t>
            </a:r>
            <a:r>
              <a:rPr lang="en-US" sz="3000" b="0" dirty="0">
                <a:solidFill>
                  <a:schemeClr val="tx1"/>
                </a:solidFill>
                <a:latin typeface="Times New Roman" pitchFamily="18" charset="0"/>
                <a:ea typeface="Tahoma" pitchFamily="34" charset="0"/>
                <a:cs typeface="Times New Roman" pitchFamily="18" charset="0"/>
              </a:rPr>
              <a:t>hình hóa biểu đồ chức năng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use case </a:t>
            </a:r>
            <a:r>
              <a:rPr lang="en-US" sz="2800" b="0" dirty="0" smtClean="0">
                <a:solidFill>
                  <a:schemeClr val="tx1"/>
                </a:solidFill>
                <a:latin typeface="Times New Roman" pitchFamily="18" charset="0"/>
                <a:ea typeface="Tahoma" pitchFamily="34" charset="0"/>
                <a:cs typeface="Times New Roman" pitchFamily="18" charset="0"/>
              </a:rPr>
              <a:t>đăng ký</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0" y="1752600"/>
            <a:ext cx="9144000" cy="5181600"/>
          </a:xfrm>
          <a:prstGeom prst="rect">
            <a:avLst/>
          </a:prstGeom>
        </p:spPr>
      </p:pic>
    </p:spTree>
    <p:extLst>
      <p:ext uri="{BB962C8B-B14F-4D97-AF65-F5344CB8AC3E}">
        <p14:creationId xmlns:p14="http://schemas.microsoft.com/office/powerpoint/2010/main" val="29720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533400"/>
          </a:xfrm>
        </p:spPr>
        <p:txBody>
          <a:bodyPr/>
          <a:lstStyle/>
          <a:p>
            <a:pPr algn="ctr"/>
            <a:r>
              <a:rPr lang="en-US" sz="3000" b="0" dirty="0" smtClean="0">
                <a:solidFill>
                  <a:schemeClr val="tx1"/>
                </a:solidFill>
                <a:latin typeface="Times New Roman" pitchFamily="18" charset="0"/>
                <a:ea typeface="Tahoma" pitchFamily="34" charset="0"/>
                <a:cs typeface="Times New Roman" pitchFamily="18" charset="0"/>
              </a:rPr>
              <a:t>Đặc tả use case đăng ký</a:t>
            </a:r>
            <a:endParaRPr lang="en-US" sz="2800" b="0" dirty="0">
              <a:solidFill>
                <a:schemeClr val="tx1"/>
              </a:solidFill>
              <a:latin typeface="Times New Roman" pitchFamily="18" charset="0"/>
              <a:ea typeface="Tahoma" pitchFamily="34"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17493220"/>
              </p:ext>
            </p:extLst>
          </p:nvPr>
        </p:nvGraphicFramePr>
        <p:xfrm>
          <a:off x="0" y="563533"/>
          <a:ext cx="9144000" cy="6218267"/>
        </p:xfrm>
        <a:graphic>
          <a:graphicData uri="http://schemas.openxmlformats.org/drawingml/2006/table">
            <a:tbl>
              <a:tblPr firstRow="1" firstCol="1" bandRow="1">
                <a:tableStyleId>{5C22544A-7EE6-4342-B048-85BDC9FD1C3A}</a:tableStyleId>
              </a:tblPr>
              <a:tblGrid>
                <a:gridCol w="1772612"/>
                <a:gridCol w="7371388"/>
              </a:tblGrid>
              <a:tr h="267031">
                <a:tc>
                  <a:txBody>
                    <a:bodyPr/>
                    <a:lstStyle/>
                    <a:p>
                      <a:pPr marL="0" marR="0" algn="ctr">
                        <a:lnSpc>
                          <a:spcPct val="107000"/>
                        </a:lnSpc>
                        <a:spcBef>
                          <a:spcPts val="0"/>
                        </a:spcBef>
                        <a:spcAft>
                          <a:spcPts val="0"/>
                        </a:spcAft>
                      </a:pPr>
                      <a:r>
                        <a:rPr lang="en-US" sz="1800" dirty="0">
                          <a:effectLst/>
                          <a:latin typeface="Times New Roman" pitchFamily="18" charset="0"/>
                          <a:cs typeface="Times New Roman" pitchFamily="18" charset="0"/>
                        </a:rPr>
                        <a:t>Use case</a:t>
                      </a:r>
                      <a:endParaRPr lang="en-US" sz="1800" dirty="0">
                        <a:effectLst/>
                        <a:latin typeface="Times New Roman" pitchFamily="18" charset="0"/>
                        <a:ea typeface="Calibri"/>
                        <a:cs typeface="Times New Roman" pitchFamily="18" charset="0"/>
                      </a:endParaRPr>
                    </a:p>
                  </a:txBody>
                  <a:tcPr marL="61803" marR="61803" marT="0" marB="0" anchor="ctr"/>
                </a:tc>
                <a:tc>
                  <a:txBody>
                    <a:bodyPr/>
                    <a:lstStyle/>
                    <a:p>
                      <a:pPr marL="0" marR="0" algn="ctr">
                        <a:lnSpc>
                          <a:spcPct val="107000"/>
                        </a:lnSpc>
                        <a:spcBef>
                          <a:spcPts val="0"/>
                        </a:spcBef>
                        <a:spcAft>
                          <a:spcPts val="0"/>
                        </a:spcAft>
                      </a:pPr>
                      <a:r>
                        <a:rPr lang="en-US" sz="1800" dirty="0">
                          <a:effectLst/>
                          <a:latin typeface="Times New Roman" pitchFamily="18" charset="0"/>
                          <a:cs typeface="Times New Roman" pitchFamily="18" charset="0"/>
                        </a:rPr>
                        <a:t>Nội dung</a:t>
                      </a:r>
                      <a:endParaRPr lang="en-US" sz="1800" dirty="0">
                        <a:effectLst/>
                        <a:latin typeface="Times New Roman" pitchFamily="18" charset="0"/>
                        <a:ea typeface="Calibri"/>
                        <a:cs typeface="Times New Roman" pitchFamily="18" charset="0"/>
                      </a:endParaRPr>
                    </a:p>
                  </a:txBody>
                  <a:tcPr marL="61803" marR="61803" marT="0" marB="0" anchor="ctr"/>
                </a:tc>
              </a:tr>
              <a:tr h="26703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Tên use case</a:t>
                      </a:r>
                      <a:endParaRPr lang="en-US" sz="1800">
                        <a:effectLst/>
                        <a:latin typeface="Times New Roman" pitchFamily="18" charset="0"/>
                        <a:ea typeface="Calibri"/>
                        <a:cs typeface="Times New Roman" pitchFamily="18" charset="0"/>
                      </a:endParaRPr>
                    </a:p>
                  </a:txBody>
                  <a:tcPr marL="61803" marR="61803"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Đăng ký</a:t>
                      </a:r>
                      <a:endParaRPr lang="en-US" sz="1800">
                        <a:effectLst/>
                        <a:latin typeface="Times New Roman" pitchFamily="18" charset="0"/>
                        <a:ea typeface="Calibri"/>
                        <a:cs typeface="Times New Roman" pitchFamily="18" charset="0"/>
                      </a:endParaRPr>
                    </a:p>
                  </a:txBody>
                  <a:tcPr marL="61803" marR="61803" marT="0" marB="0"/>
                </a:tc>
              </a:tr>
              <a:tr h="538055">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Mô tả</a:t>
                      </a:r>
                      <a:endParaRPr lang="en-US" sz="1800">
                        <a:effectLst/>
                        <a:latin typeface="Times New Roman" pitchFamily="18" charset="0"/>
                        <a:ea typeface="Calibri"/>
                        <a:cs typeface="Times New Roman" pitchFamily="18" charset="0"/>
                      </a:endParaRPr>
                    </a:p>
                  </a:txBody>
                  <a:tcPr marL="61803" marR="61803"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Cho phép thủ thư(độc giả) đăng ký tài khoản để được đăng nhập vào hệ thống </a:t>
                      </a:r>
                      <a:endParaRPr lang="en-US" sz="1800">
                        <a:effectLst/>
                        <a:latin typeface="Times New Roman" pitchFamily="18" charset="0"/>
                        <a:ea typeface="Calibri"/>
                        <a:cs typeface="Times New Roman" pitchFamily="18" charset="0"/>
                      </a:endParaRPr>
                    </a:p>
                  </a:txBody>
                  <a:tcPr marL="61803" marR="61803" marT="0" marB="0"/>
                </a:tc>
              </a:tr>
              <a:tr h="26703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Actor</a:t>
                      </a:r>
                      <a:endParaRPr lang="en-US" sz="1800">
                        <a:effectLst/>
                        <a:latin typeface="Times New Roman" pitchFamily="18" charset="0"/>
                        <a:ea typeface="Calibri"/>
                        <a:cs typeface="Times New Roman" pitchFamily="18" charset="0"/>
                      </a:endParaRPr>
                    </a:p>
                  </a:txBody>
                  <a:tcPr marL="61803" marR="61803"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Thủ thư,độc giả</a:t>
                      </a:r>
                      <a:endParaRPr lang="en-US" sz="1800">
                        <a:effectLst/>
                        <a:latin typeface="Times New Roman" pitchFamily="18" charset="0"/>
                        <a:ea typeface="Calibri"/>
                        <a:cs typeface="Times New Roman" pitchFamily="18" charset="0"/>
                      </a:endParaRPr>
                    </a:p>
                  </a:txBody>
                  <a:tcPr marL="61803" marR="61803" marT="0" marB="0"/>
                </a:tc>
              </a:tr>
              <a:tr h="538055">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Điều kiện kích hoạt</a:t>
                      </a:r>
                      <a:endParaRPr lang="en-US" sz="1800">
                        <a:effectLst/>
                        <a:latin typeface="Times New Roman" pitchFamily="18" charset="0"/>
                        <a:ea typeface="Calibri"/>
                        <a:cs typeface="Times New Roman" pitchFamily="18" charset="0"/>
                      </a:endParaRPr>
                    </a:p>
                  </a:txBody>
                  <a:tcPr marL="61803" marR="61803"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Khi thủ thư(độc giả) chọn chức năng đăng ký từ form đăng nhập</a:t>
                      </a:r>
                      <a:endParaRPr lang="en-US" sz="1800">
                        <a:effectLst/>
                        <a:latin typeface="Times New Roman" pitchFamily="18" charset="0"/>
                        <a:ea typeface="Calibri"/>
                        <a:cs typeface="Times New Roman" pitchFamily="18" charset="0"/>
                      </a:endParaRPr>
                    </a:p>
                  </a:txBody>
                  <a:tcPr marL="61803" marR="61803" marT="0" marB="0"/>
                </a:tc>
              </a:tr>
              <a:tr h="26703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Tiền điều kiện</a:t>
                      </a:r>
                      <a:endParaRPr lang="en-US" sz="1800">
                        <a:effectLst/>
                        <a:latin typeface="Times New Roman" pitchFamily="18" charset="0"/>
                        <a:ea typeface="Calibri"/>
                        <a:cs typeface="Times New Roman" pitchFamily="18" charset="0"/>
                      </a:endParaRPr>
                    </a:p>
                  </a:txBody>
                  <a:tcPr marL="61803" marR="61803"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Thủ thư(độc giả) chưa có tài khoản</a:t>
                      </a:r>
                      <a:endParaRPr lang="en-US" sz="1800">
                        <a:effectLst/>
                        <a:latin typeface="Times New Roman" pitchFamily="18" charset="0"/>
                        <a:ea typeface="Calibri"/>
                        <a:cs typeface="Times New Roman" pitchFamily="18" charset="0"/>
                      </a:endParaRPr>
                    </a:p>
                  </a:txBody>
                  <a:tcPr marL="61803" marR="61803" marT="0" marB="0"/>
                </a:tc>
              </a:tr>
              <a:tr h="538055">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Hậu điều kiện</a:t>
                      </a:r>
                      <a:endParaRPr lang="en-US" sz="1800">
                        <a:effectLst/>
                        <a:latin typeface="Times New Roman" pitchFamily="18" charset="0"/>
                        <a:ea typeface="Calibri"/>
                        <a:cs typeface="Times New Roman" pitchFamily="18" charset="0"/>
                      </a:endParaRPr>
                    </a:p>
                  </a:txBody>
                  <a:tcPr marL="61803" marR="61803"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Thủ thư(độc giả) sẽ có tài khoản đăng nhập vào hệ thống</a:t>
                      </a:r>
                      <a:endParaRPr lang="en-US" sz="1800">
                        <a:effectLst/>
                        <a:latin typeface="Times New Roman" pitchFamily="18" charset="0"/>
                        <a:ea typeface="Calibri"/>
                        <a:cs typeface="Times New Roman" pitchFamily="18" charset="0"/>
                      </a:endParaRPr>
                    </a:p>
                  </a:txBody>
                  <a:tcPr marL="61803" marR="61803" marT="0" marB="0"/>
                </a:tc>
              </a:tr>
              <a:tr h="1913690">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Luồng sự kiện chính</a:t>
                      </a:r>
                      <a:endParaRPr lang="en-US" sz="1800">
                        <a:effectLst/>
                        <a:latin typeface="Times New Roman" pitchFamily="18" charset="0"/>
                        <a:ea typeface="Calibri"/>
                        <a:cs typeface="Times New Roman" pitchFamily="18" charset="0"/>
                      </a:endParaRPr>
                    </a:p>
                  </a:txBody>
                  <a:tcPr marL="61803" marR="61803" marT="0" marB="0"/>
                </a:tc>
                <a:tc>
                  <a:txBody>
                    <a:bodyPr/>
                    <a:lstStyle/>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Hệ thống hiển thị form đăng ký </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Thủ thư(độc giả)  nhập họ tên, usename, password và số điện thoại để đăng ký</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Hệ thống kiểm tra thông tin tài khoản</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Hệ thống báo đăng ký thành công nếu username không bị trùng</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Kết thúc use case</a:t>
                      </a:r>
                      <a:endParaRPr lang="en-US" sz="1800">
                        <a:effectLst/>
                        <a:latin typeface="Times New Roman" pitchFamily="18" charset="0"/>
                        <a:ea typeface="Calibri"/>
                        <a:cs typeface="Times New Roman" pitchFamily="18" charset="0"/>
                      </a:endParaRPr>
                    </a:p>
                  </a:txBody>
                  <a:tcPr marL="61803" marR="61803" marT="0" marB="0" anchor="ctr"/>
                </a:tc>
              </a:tr>
              <a:tr h="1379050">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Luồng sự kiện phụ</a:t>
                      </a:r>
                      <a:endParaRPr lang="en-US" sz="1800">
                        <a:effectLst/>
                        <a:latin typeface="Times New Roman" pitchFamily="18" charset="0"/>
                        <a:ea typeface="Calibri"/>
                        <a:cs typeface="Times New Roman" pitchFamily="18" charset="0"/>
                      </a:endParaRPr>
                    </a:p>
                  </a:txBody>
                  <a:tcPr marL="61803" marR="61803" marT="0" marB="0"/>
                </a:tc>
                <a:tc>
                  <a:txBody>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Thủ thư(độc giả)  hủy yêu cầu đăng ký và thoát</a:t>
                      </a:r>
                    </a:p>
                    <a:p>
                      <a:pPr marL="742950" marR="0" lvl="1" indent="-28575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trở lại form đăng nhập</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Thủ thư(độc giả) nhập trùng username đã có sẵn</a:t>
                      </a:r>
                    </a:p>
                    <a:p>
                      <a:pPr marL="742950" marR="0" lvl="1" indent="-28575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thông báo và yêu cầu người dùng nhập lại</a:t>
                      </a:r>
                    </a:p>
                    <a:p>
                      <a:pPr marL="0" marR="0" algn="just">
                        <a:lnSpc>
                          <a:spcPct val="107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1803" marR="61803" marT="0" marB="0"/>
                </a:tc>
              </a:tr>
            </a:tbl>
          </a:graphicData>
        </a:graphic>
      </p:graphicFrame>
    </p:spTree>
    <p:extLst>
      <p:ext uri="{BB962C8B-B14F-4D97-AF65-F5344CB8AC3E}">
        <p14:creationId xmlns:p14="http://schemas.microsoft.com/office/powerpoint/2010/main" val="40369102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smtClean="0">
                <a:solidFill>
                  <a:schemeClr val="tx1"/>
                </a:solidFill>
                <a:latin typeface="Times New Roman" pitchFamily="18" charset="0"/>
                <a:ea typeface="Tahoma" pitchFamily="34" charset="0"/>
                <a:cs typeface="Times New Roman" pitchFamily="18" charset="0"/>
              </a:rPr>
              <a:t>1. Mô </a:t>
            </a:r>
            <a:r>
              <a:rPr lang="en-US" sz="3000" b="0" dirty="0">
                <a:solidFill>
                  <a:schemeClr val="tx1"/>
                </a:solidFill>
                <a:latin typeface="Times New Roman" pitchFamily="18" charset="0"/>
                <a:ea typeface="Tahoma" pitchFamily="34" charset="0"/>
                <a:cs typeface="Times New Roman" pitchFamily="18" charset="0"/>
              </a:rPr>
              <a:t>hình hóa biểu đồ chức năng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use case </a:t>
            </a:r>
            <a:r>
              <a:rPr lang="en-US" sz="2800" b="0" dirty="0" smtClean="0">
                <a:solidFill>
                  <a:schemeClr val="tx1"/>
                </a:solidFill>
                <a:latin typeface="Times New Roman" pitchFamily="18" charset="0"/>
                <a:ea typeface="Tahoma" pitchFamily="34" charset="0"/>
                <a:cs typeface="Times New Roman" pitchFamily="18" charset="0"/>
              </a:rPr>
              <a:t>quản lý độc giả</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4" name="Picture 3"/>
          <p:cNvPicPr/>
          <p:nvPr/>
        </p:nvPicPr>
        <p:blipFill>
          <a:blip r:embed="rId2"/>
          <a:stretch>
            <a:fillRect/>
          </a:stretch>
        </p:blipFill>
        <p:spPr>
          <a:xfrm>
            <a:off x="1" y="1752600"/>
            <a:ext cx="9144000" cy="5257800"/>
          </a:xfrm>
          <a:prstGeom prst="rect">
            <a:avLst/>
          </a:prstGeom>
        </p:spPr>
      </p:pic>
    </p:spTree>
    <p:extLst>
      <p:ext uri="{BB962C8B-B14F-4D97-AF65-F5344CB8AC3E}">
        <p14:creationId xmlns:p14="http://schemas.microsoft.com/office/powerpoint/2010/main" val="424811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wipe(down)">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533400"/>
          </a:xfrm>
        </p:spPr>
        <p:txBody>
          <a:bodyPr/>
          <a:lstStyle/>
          <a:p>
            <a:pPr algn="ctr"/>
            <a:r>
              <a:rPr lang="en-US" sz="3000" b="0" dirty="0" smtClean="0">
                <a:solidFill>
                  <a:schemeClr val="tx1"/>
                </a:solidFill>
                <a:latin typeface="Times New Roman" pitchFamily="18" charset="0"/>
                <a:ea typeface="Tahoma" pitchFamily="34" charset="0"/>
                <a:cs typeface="Times New Roman" pitchFamily="18" charset="0"/>
              </a:rPr>
              <a:t>Đặc tả use case quản lý độc giả</a:t>
            </a:r>
            <a:endParaRPr lang="en-US" sz="2800" b="0" dirty="0">
              <a:solidFill>
                <a:schemeClr val="tx1"/>
              </a:solidFill>
              <a:latin typeface="Times New Roman" pitchFamily="18" charset="0"/>
              <a:ea typeface="Tahoma" pitchFamily="34"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90297497"/>
              </p:ext>
            </p:extLst>
          </p:nvPr>
        </p:nvGraphicFramePr>
        <p:xfrm>
          <a:off x="13855" y="609600"/>
          <a:ext cx="9053945" cy="6163437"/>
        </p:xfrm>
        <a:graphic>
          <a:graphicData uri="http://schemas.openxmlformats.org/drawingml/2006/table">
            <a:tbl>
              <a:tblPr firstRow="1" firstCol="1" bandRow="1">
                <a:tableStyleId>{5C22544A-7EE6-4342-B048-85BDC9FD1C3A}</a:tableStyleId>
              </a:tblPr>
              <a:tblGrid>
                <a:gridCol w="2043545"/>
                <a:gridCol w="7010400"/>
              </a:tblGrid>
              <a:tr h="196781">
                <a:tc>
                  <a:txBody>
                    <a:bodyPr/>
                    <a:lstStyle/>
                    <a:p>
                      <a:pPr marL="0" marR="0" algn="ctr">
                        <a:lnSpc>
                          <a:spcPct val="107000"/>
                        </a:lnSpc>
                        <a:spcBef>
                          <a:spcPts val="0"/>
                        </a:spcBef>
                        <a:spcAft>
                          <a:spcPts val="0"/>
                        </a:spcAft>
                      </a:pPr>
                      <a:r>
                        <a:rPr lang="en-US" sz="1800" dirty="0">
                          <a:effectLst/>
                          <a:latin typeface="Times New Roman" pitchFamily="18" charset="0"/>
                          <a:cs typeface="Times New Roman" pitchFamily="18" charset="0"/>
                        </a:rPr>
                        <a:t>Use case</a:t>
                      </a:r>
                      <a:endParaRPr lang="en-US" sz="1800" dirty="0">
                        <a:effectLst/>
                        <a:latin typeface="Times New Roman" pitchFamily="18" charset="0"/>
                        <a:ea typeface="Calibri"/>
                        <a:cs typeface="Times New Roman" pitchFamily="18" charset="0"/>
                      </a:endParaRPr>
                    </a:p>
                  </a:txBody>
                  <a:tcPr marL="59116" marR="59116" marT="0" marB="0" anchor="ctr"/>
                </a:tc>
                <a:tc>
                  <a:txBody>
                    <a:bodyPr/>
                    <a:lstStyle/>
                    <a:p>
                      <a:pPr marL="0" marR="0" algn="ctr">
                        <a:lnSpc>
                          <a:spcPct val="107000"/>
                        </a:lnSpc>
                        <a:spcBef>
                          <a:spcPts val="0"/>
                        </a:spcBef>
                        <a:spcAft>
                          <a:spcPts val="0"/>
                        </a:spcAft>
                      </a:pPr>
                      <a:r>
                        <a:rPr lang="en-US" sz="1800">
                          <a:effectLst/>
                          <a:latin typeface="Times New Roman" pitchFamily="18" charset="0"/>
                          <a:cs typeface="Times New Roman" pitchFamily="18" charset="0"/>
                        </a:rPr>
                        <a:t>Nội dung</a:t>
                      </a:r>
                      <a:endParaRPr lang="en-US" sz="1800">
                        <a:effectLst/>
                        <a:latin typeface="Times New Roman" pitchFamily="18" charset="0"/>
                        <a:ea typeface="Calibri"/>
                        <a:cs typeface="Times New Roman" pitchFamily="18" charset="0"/>
                      </a:endParaRPr>
                    </a:p>
                  </a:txBody>
                  <a:tcPr marL="59116" marR="59116" marT="0" marB="0" anchor="ctr"/>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Tên use case</a:t>
                      </a:r>
                      <a:endParaRPr lang="en-US" sz="1800">
                        <a:effectLst/>
                        <a:latin typeface="Times New Roman" pitchFamily="18" charset="0"/>
                        <a:ea typeface="Calibri"/>
                        <a:cs typeface="Times New Roman" pitchFamily="18" charset="0"/>
                      </a:endParaRPr>
                    </a:p>
                  </a:txBody>
                  <a:tcPr marL="59116" marR="59116"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Quản lý độc giả</a:t>
                      </a:r>
                      <a:endParaRPr lang="en-US" sz="1800">
                        <a:effectLst/>
                        <a:latin typeface="Times New Roman" pitchFamily="18" charset="0"/>
                        <a:ea typeface="Calibri"/>
                        <a:cs typeface="Times New Roman" pitchFamily="18" charset="0"/>
                      </a:endParaRPr>
                    </a:p>
                  </a:txBody>
                  <a:tcPr marL="59116" marR="59116" marT="0" marB="0"/>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Mô tả</a:t>
                      </a:r>
                      <a:endParaRPr lang="en-US" sz="1800">
                        <a:effectLst/>
                        <a:latin typeface="Times New Roman" pitchFamily="18" charset="0"/>
                        <a:ea typeface="Calibri"/>
                        <a:cs typeface="Times New Roman" pitchFamily="18" charset="0"/>
                      </a:endParaRPr>
                    </a:p>
                  </a:txBody>
                  <a:tcPr marL="59116" marR="59116"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Sử dụng để quản lý thông tin độc giả</a:t>
                      </a:r>
                      <a:endParaRPr lang="en-US" sz="1800">
                        <a:effectLst/>
                        <a:latin typeface="Times New Roman" pitchFamily="18" charset="0"/>
                        <a:ea typeface="Calibri"/>
                        <a:cs typeface="Times New Roman" pitchFamily="18" charset="0"/>
                      </a:endParaRPr>
                    </a:p>
                  </a:txBody>
                  <a:tcPr marL="59116" marR="59116" marT="0" marB="0"/>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Actor/Worker</a:t>
                      </a:r>
                      <a:endParaRPr lang="en-US" sz="1800">
                        <a:effectLst/>
                        <a:latin typeface="Times New Roman" pitchFamily="18" charset="0"/>
                        <a:ea typeface="Calibri"/>
                        <a:cs typeface="Times New Roman" pitchFamily="18" charset="0"/>
                      </a:endParaRPr>
                    </a:p>
                  </a:txBody>
                  <a:tcPr marL="59116" marR="59116"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Thủ thư</a:t>
                      </a:r>
                      <a:endParaRPr lang="en-US" sz="1800">
                        <a:effectLst/>
                        <a:latin typeface="Times New Roman" pitchFamily="18" charset="0"/>
                        <a:ea typeface="Calibri"/>
                        <a:cs typeface="Times New Roman" pitchFamily="18" charset="0"/>
                      </a:endParaRPr>
                    </a:p>
                  </a:txBody>
                  <a:tcPr marL="59116" marR="59116" marT="0" marB="0"/>
                </a:tc>
              </a:tr>
              <a:tr h="393562">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Điều kiện kích hoạt</a:t>
                      </a:r>
                      <a:endParaRPr lang="en-US" sz="1800">
                        <a:effectLst/>
                        <a:latin typeface="Times New Roman" pitchFamily="18" charset="0"/>
                        <a:ea typeface="Calibri"/>
                        <a:cs typeface="Times New Roman" pitchFamily="18" charset="0"/>
                      </a:endParaRPr>
                    </a:p>
                  </a:txBody>
                  <a:tcPr marL="59116" marR="59116"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Khi thủ thư chọn chức năng quản lý độc giả từ form giao diện chính của hệ thống</a:t>
                      </a:r>
                      <a:endParaRPr lang="en-US" sz="1800">
                        <a:effectLst/>
                        <a:latin typeface="Times New Roman" pitchFamily="18" charset="0"/>
                        <a:ea typeface="Calibri"/>
                        <a:cs typeface="Times New Roman" pitchFamily="18" charset="0"/>
                      </a:endParaRPr>
                    </a:p>
                  </a:txBody>
                  <a:tcPr marL="59116" marR="59116" marT="0" marB="0"/>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Tiền điều kiện</a:t>
                      </a:r>
                      <a:endParaRPr lang="en-US" sz="1800">
                        <a:effectLst/>
                        <a:latin typeface="Times New Roman" pitchFamily="18" charset="0"/>
                        <a:ea typeface="Calibri"/>
                        <a:cs typeface="Times New Roman" pitchFamily="18" charset="0"/>
                      </a:endParaRPr>
                    </a:p>
                  </a:txBody>
                  <a:tcPr marL="59116" marR="59116"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Thủ thư phải đăng nhập trước đó</a:t>
                      </a:r>
                      <a:endParaRPr lang="en-US" sz="1800">
                        <a:effectLst/>
                        <a:latin typeface="Times New Roman" pitchFamily="18" charset="0"/>
                        <a:ea typeface="Calibri"/>
                        <a:cs typeface="Times New Roman" pitchFamily="18" charset="0"/>
                      </a:endParaRPr>
                    </a:p>
                  </a:txBody>
                  <a:tcPr marL="59116" marR="59116" marT="0" marB="0"/>
                </a:tc>
              </a:tr>
              <a:tr h="196781">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Hậu điều kiện</a:t>
                      </a:r>
                      <a:endParaRPr lang="en-US" sz="1800">
                        <a:effectLst/>
                        <a:latin typeface="Times New Roman" pitchFamily="18" charset="0"/>
                        <a:ea typeface="Calibri"/>
                        <a:cs typeface="Times New Roman" pitchFamily="18" charset="0"/>
                      </a:endParaRPr>
                    </a:p>
                  </a:txBody>
                  <a:tcPr marL="59116" marR="59116" marT="0" marB="0"/>
                </a:tc>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Hiển thị danh sách độc giả sau khi cập nhật thông tin</a:t>
                      </a:r>
                      <a:endParaRPr lang="en-US" sz="1800">
                        <a:effectLst/>
                        <a:latin typeface="Times New Roman" pitchFamily="18" charset="0"/>
                        <a:ea typeface="Calibri"/>
                        <a:cs typeface="Times New Roman" pitchFamily="18" charset="0"/>
                      </a:endParaRPr>
                    </a:p>
                  </a:txBody>
                  <a:tcPr marL="59116" marR="59116" marT="0" marB="0"/>
                </a:tc>
              </a:tr>
              <a:tr h="1967808">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Luồng sự kiện chính</a:t>
                      </a:r>
                      <a:endParaRPr lang="en-US" sz="1800">
                        <a:effectLst/>
                        <a:latin typeface="Times New Roman" pitchFamily="18" charset="0"/>
                        <a:ea typeface="Calibri"/>
                        <a:cs typeface="Times New Roman" pitchFamily="18" charset="0"/>
                      </a:endParaRPr>
                    </a:p>
                  </a:txBody>
                  <a:tcPr marL="59116" marR="59116" marT="0" marB="0"/>
                </a:tc>
                <a:tc>
                  <a:txBody>
                    <a:bodyPr/>
                    <a:lstStyle/>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Thủ thư chọn chức năng quản lý độc giả, hệ thống sẽ hiện thị ra form quản lý độc giả gồm danh sách độc giả và các chức năng con: thêm, sửa,tìm kiếm,xóa độc giả và tìm kiếm thông tin tài khoản của độc giả</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 Thủ thư thêm,sửa,xóa, độc giả bằng thao tác nhập Mã độc giả hoặc Tên độc giả để tìm kiếm độc giả rồi chọn chức năng thêm,sửa,xóa tương ứng.</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Hệ thống lưu thông tin vào CSDL</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Hệ thống thông báo thành công</a:t>
                      </a:r>
                    </a:p>
                    <a:p>
                      <a:pPr marL="342900" marR="0" lvl="0" indent="-342900" algn="just">
                        <a:lnSpc>
                          <a:spcPct val="107000"/>
                        </a:lnSpc>
                        <a:spcBef>
                          <a:spcPts val="0"/>
                        </a:spcBef>
                        <a:spcAft>
                          <a:spcPts val="0"/>
                        </a:spcAft>
                        <a:buFont typeface="+mj-lt"/>
                        <a:buAutoNum type="arabicPeriod"/>
                      </a:pPr>
                      <a:r>
                        <a:rPr lang="en-US" sz="1800">
                          <a:effectLst/>
                          <a:latin typeface="Times New Roman" pitchFamily="18" charset="0"/>
                          <a:cs typeface="Times New Roman" pitchFamily="18" charset="0"/>
                        </a:rPr>
                        <a:t>Kết thúc use case.</a:t>
                      </a:r>
                      <a:endParaRPr lang="en-US" sz="1800">
                        <a:effectLst/>
                        <a:latin typeface="Times New Roman" pitchFamily="18" charset="0"/>
                        <a:ea typeface="Calibri"/>
                        <a:cs typeface="Times New Roman" pitchFamily="18" charset="0"/>
                      </a:endParaRPr>
                    </a:p>
                  </a:txBody>
                  <a:tcPr marL="59116" marR="59116" marT="0" marB="0"/>
                </a:tc>
              </a:tr>
              <a:tr h="983905">
                <a:tc>
                  <a:txBody>
                    <a:bodyPr/>
                    <a:lstStyle/>
                    <a:p>
                      <a:pPr marL="0" marR="0" algn="just">
                        <a:lnSpc>
                          <a:spcPct val="107000"/>
                        </a:lnSpc>
                        <a:spcBef>
                          <a:spcPts val="0"/>
                        </a:spcBef>
                        <a:spcAft>
                          <a:spcPts val="0"/>
                        </a:spcAft>
                      </a:pPr>
                      <a:r>
                        <a:rPr lang="en-US" sz="1800">
                          <a:effectLst/>
                          <a:latin typeface="Times New Roman" pitchFamily="18" charset="0"/>
                          <a:cs typeface="Times New Roman" pitchFamily="18" charset="0"/>
                        </a:rPr>
                        <a:t>Luồng sự kiện phụ</a:t>
                      </a:r>
                      <a:endParaRPr lang="en-US" sz="1800">
                        <a:effectLst/>
                        <a:latin typeface="Times New Roman" pitchFamily="18" charset="0"/>
                        <a:ea typeface="Calibri"/>
                        <a:cs typeface="Times New Roman" pitchFamily="18" charset="0"/>
                      </a:endParaRPr>
                    </a:p>
                  </a:txBody>
                  <a:tcPr marL="59116" marR="59116" marT="0" marB="0"/>
                </a:tc>
                <a:tc>
                  <a:txBody>
                    <a:bodyPr/>
                    <a:lstStyle/>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Thủ thư hủy bỏ và thoát khỏi hệ thống</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Nếu có sẵn dữ liệu về độc giả thì chỉ cho phép sửa,xóa thông tin </a:t>
                      </a:r>
                    </a:p>
                    <a:p>
                      <a:pPr marL="342900" marR="0" lvl="0" indent="-342900" algn="just">
                        <a:lnSpc>
                          <a:spcPct val="107000"/>
                        </a:lnSpc>
                        <a:spcBef>
                          <a:spcPts val="0"/>
                        </a:spcBef>
                        <a:spcAft>
                          <a:spcPts val="0"/>
                        </a:spcAft>
                        <a:buFont typeface="+mj-lt"/>
                        <a:buAutoNum type="arabicPeriod"/>
                      </a:pPr>
                      <a:r>
                        <a:rPr lang="en-US" sz="1800" dirty="0">
                          <a:effectLst/>
                          <a:latin typeface="Times New Roman" pitchFamily="18" charset="0"/>
                          <a:cs typeface="Times New Roman" pitchFamily="18" charset="0"/>
                        </a:rPr>
                        <a:t>Hệ thống báo lỗi khi chọn chức năng thêm độc giả mà nhập mã độc giả bị trùng</a:t>
                      </a:r>
                      <a:endParaRPr lang="en-US" sz="1800" dirty="0">
                        <a:effectLst/>
                        <a:latin typeface="Times New Roman" pitchFamily="18" charset="0"/>
                        <a:ea typeface="Calibri"/>
                        <a:cs typeface="Times New Roman" pitchFamily="18" charset="0"/>
                      </a:endParaRPr>
                    </a:p>
                  </a:txBody>
                  <a:tcPr marL="59116" marR="59116" marT="0" marB="0"/>
                </a:tc>
              </a:tr>
            </a:tbl>
          </a:graphicData>
        </a:graphic>
      </p:graphicFrame>
    </p:spTree>
    <p:extLst>
      <p:ext uri="{BB962C8B-B14F-4D97-AF65-F5344CB8AC3E}">
        <p14:creationId xmlns:p14="http://schemas.microsoft.com/office/powerpoint/2010/main" val="2554441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2. Mô hình hóa biểu đồ hoạt động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hoạt động đăng ký tài khoản</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0" y="1752600"/>
            <a:ext cx="9144000" cy="5181600"/>
          </a:xfrm>
          <a:prstGeom prst="rect">
            <a:avLst/>
          </a:prstGeom>
        </p:spPr>
      </p:pic>
    </p:spTree>
    <p:extLst>
      <p:ext uri="{BB962C8B-B14F-4D97-AF65-F5344CB8AC3E}">
        <p14:creationId xmlns:p14="http://schemas.microsoft.com/office/powerpoint/2010/main" val="398196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0962"/>
                                        </p:tgtEl>
                                        <p:attrNameLst>
                                          <p:attrName>style.visibility</p:attrName>
                                        </p:attrNameLst>
                                      </p:cBhvr>
                                      <p:to>
                                        <p:strVal val="visible"/>
                                      </p:to>
                                    </p:set>
                                    <p:anim calcmode="lin" valueType="num">
                                      <p:cBhvr>
                                        <p:cTn id="12" dur="500" fill="hold"/>
                                        <p:tgtEl>
                                          <p:spTgt spid="40962"/>
                                        </p:tgtEl>
                                        <p:attrNameLst>
                                          <p:attrName>ppt_w</p:attrName>
                                        </p:attrNameLst>
                                      </p:cBhvr>
                                      <p:tavLst>
                                        <p:tav tm="0">
                                          <p:val>
                                            <p:fltVal val="0"/>
                                          </p:val>
                                        </p:tav>
                                        <p:tav tm="100000">
                                          <p:val>
                                            <p:strVal val="#ppt_w"/>
                                          </p:val>
                                        </p:tav>
                                      </p:tavLst>
                                    </p:anim>
                                    <p:anim calcmode="lin" valueType="num">
                                      <p:cBhvr>
                                        <p:cTn id="13" dur="500" fill="hold"/>
                                        <p:tgtEl>
                                          <p:spTgt spid="40962"/>
                                        </p:tgtEl>
                                        <p:attrNameLst>
                                          <p:attrName>ppt_h</p:attrName>
                                        </p:attrNameLst>
                                      </p:cBhvr>
                                      <p:tavLst>
                                        <p:tav tm="0">
                                          <p:val>
                                            <p:fltVal val="0"/>
                                          </p:val>
                                        </p:tav>
                                        <p:tav tm="100000">
                                          <p:val>
                                            <p:strVal val="#ppt_h"/>
                                          </p:val>
                                        </p:tav>
                                      </p:tavLst>
                                    </p:anim>
                                    <p:animEffect transition="in" filter="fade">
                                      <p:cBhvr>
                                        <p:cTn id="14"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2. Mô hình hóa biểu đồ hoạt động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hoạt động </a:t>
            </a:r>
            <a:r>
              <a:rPr lang="en-US" sz="2800" b="0" dirty="0" smtClean="0">
                <a:solidFill>
                  <a:schemeClr val="tx1"/>
                </a:solidFill>
                <a:latin typeface="Times New Roman" pitchFamily="18" charset="0"/>
                <a:ea typeface="Tahoma" pitchFamily="34" charset="0"/>
                <a:cs typeface="Times New Roman" pitchFamily="18" charset="0"/>
              </a:rPr>
              <a:t>tạo thẻ độc giả</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4" name="Picture 3"/>
          <p:cNvPicPr/>
          <p:nvPr/>
        </p:nvPicPr>
        <p:blipFill>
          <a:blip r:embed="rId2"/>
          <a:stretch>
            <a:fillRect/>
          </a:stretch>
        </p:blipFill>
        <p:spPr>
          <a:xfrm>
            <a:off x="0" y="1752600"/>
            <a:ext cx="9144000" cy="5257800"/>
          </a:xfrm>
          <a:prstGeom prst="rect">
            <a:avLst/>
          </a:prstGeom>
        </p:spPr>
      </p:pic>
    </p:spTree>
    <p:extLst>
      <p:ext uri="{BB962C8B-B14F-4D97-AF65-F5344CB8AC3E}">
        <p14:creationId xmlns:p14="http://schemas.microsoft.com/office/powerpoint/2010/main" val="375131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barn(inVertical)">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Phần I: Mô Tả Nghiệp Vụ</a:t>
            </a:r>
            <a:endParaRPr lang="en-US" dirty="0"/>
          </a:p>
        </p:txBody>
      </p:sp>
      <p:sp>
        <p:nvSpPr>
          <p:cNvPr id="40963" name="Rectangle 3"/>
          <p:cNvSpPr>
            <a:spLocks noGrp="1" noChangeArrowheads="1"/>
          </p:cNvSpPr>
          <p:nvPr>
            <p:ph type="body" sz="half" idx="1"/>
          </p:nvPr>
        </p:nvSpPr>
        <p:spPr>
          <a:xfrm>
            <a:off x="533400" y="1143000"/>
            <a:ext cx="7924800" cy="4845050"/>
          </a:xfrm>
        </p:spPr>
        <p:txBody>
          <a:bodyPr/>
          <a:lstStyle/>
          <a:p>
            <a:r>
              <a:rPr lang="en-US" sz="2400" dirty="0">
                <a:solidFill>
                  <a:schemeClr val="tx1"/>
                </a:solidFill>
                <a:latin typeface="Times New Roman" pitchFamily="18" charset="0"/>
                <a:cs typeface="Times New Roman" pitchFamily="18" charset="0"/>
              </a:rPr>
              <a:t>Mã số sách, tựa sách, nhà sản xuất, năm sản xuất, tác giả, số bản của đầu sách. Mỗi định kỳ nhập sách mới vào thư viện thì nhân viên thủ thư điều phải cập nhập danh mục này và lập một danh sách mới nhập trong học kỳ để thông báo cho độc giả. Các đầu sách được phân chia thành các chủ đề: Tin học, Toán, Lý, Hóa … Ngoài ra thư viện cũng phải lập các danh mục tra cứu theo tựa sách, theo nhà xuất bản, theo tác giả để bạn đọc tiện tra cứu. Mỗi độc giả muốn mượn sách trong thư viện phải làm một phiếu đăng ký và thư viện sẽ cấp thẻ đọc giả và cập nhập vào hồ sơ độc giả lưu tại thư viện. Hồ sơ độc giả gồm các thông tin: Mã độc giả (số thẻ), họ và tên, ngày sinh, giới tính, khoa, loại độc giả (Sinh viên, Giảng viên, Khách…).</a:t>
            </a:r>
            <a:endParaRPr lang="en-US" sz="2400" dirty="0">
              <a:solidFill>
                <a:schemeClr val="tx1"/>
              </a:solidFill>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2. Mô hình hóa biểu đồ hoạt động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hoạt động </a:t>
            </a:r>
            <a:r>
              <a:rPr lang="en-US" sz="2800" b="0" dirty="0" smtClean="0">
                <a:solidFill>
                  <a:schemeClr val="tx1"/>
                </a:solidFill>
                <a:latin typeface="Times New Roman" pitchFamily="18" charset="0"/>
                <a:ea typeface="Tahoma" pitchFamily="34" charset="0"/>
                <a:cs typeface="Times New Roman" pitchFamily="18" charset="0"/>
              </a:rPr>
              <a:t>xóa độc giả</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0" y="1762125"/>
            <a:ext cx="9144000" cy="5095875"/>
          </a:xfrm>
          <a:prstGeom prst="rect">
            <a:avLst/>
          </a:prstGeom>
        </p:spPr>
      </p:pic>
    </p:spTree>
    <p:extLst>
      <p:ext uri="{BB962C8B-B14F-4D97-AF65-F5344CB8AC3E}">
        <p14:creationId xmlns:p14="http://schemas.microsoft.com/office/powerpoint/2010/main" val="1087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barn(inVertical)">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2. Mô hình hóa biểu đồ hoạt động</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hoạt động </a:t>
            </a:r>
            <a:r>
              <a:rPr lang="en-US" sz="2800" b="0" dirty="0" smtClean="0">
                <a:solidFill>
                  <a:schemeClr val="tx1"/>
                </a:solidFill>
                <a:latin typeface="Times New Roman" pitchFamily="18" charset="0"/>
                <a:ea typeface="Tahoma" pitchFamily="34" charset="0"/>
                <a:cs typeface="Times New Roman" pitchFamily="18" charset="0"/>
              </a:rPr>
              <a:t>thống kê</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4" name="Picture 3"/>
          <p:cNvPicPr/>
          <p:nvPr/>
        </p:nvPicPr>
        <p:blipFill>
          <a:blip r:embed="rId2"/>
          <a:stretch>
            <a:fillRect/>
          </a:stretch>
        </p:blipFill>
        <p:spPr>
          <a:xfrm>
            <a:off x="0" y="1752600"/>
            <a:ext cx="9144000" cy="5105400"/>
          </a:xfrm>
          <a:prstGeom prst="rect">
            <a:avLst/>
          </a:prstGeom>
        </p:spPr>
      </p:pic>
    </p:spTree>
    <p:extLst>
      <p:ext uri="{BB962C8B-B14F-4D97-AF65-F5344CB8AC3E}">
        <p14:creationId xmlns:p14="http://schemas.microsoft.com/office/powerpoint/2010/main" val="130542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wipe(down)">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3. Mô hình hóa biểu đồ hoạt động tuần tự</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tuần tự thêm sách</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13855" y="1752600"/>
            <a:ext cx="9130145" cy="5105400"/>
          </a:xfrm>
          <a:prstGeom prst="rect">
            <a:avLst/>
          </a:prstGeom>
        </p:spPr>
      </p:pic>
    </p:spTree>
    <p:extLst>
      <p:ext uri="{BB962C8B-B14F-4D97-AF65-F5344CB8AC3E}">
        <p14:creationId xmlns:p14="http://schemas.microsoft.com/office/powerpoint/2010/main" val="34268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2"/>
                                        </p:tgtEl>
                                        <p:attrNameLst>
                                          <p:attrName>style.visibility</p:attrName>
                                        </p:attrNameLst>
                                      </p:cBhvr>
                                      <p:to>
                                        <p:strVal val="visible"/>
                                      </p:to>
                                    </p:set>
                                    <p:anim calcmode="lin" valueType="num">
                                      <p:cBhvr additive="base">
                                        <p:cTn id="11" dur="500" fill="hold"/>
                                        <p:tgtEl>
                                          <p:spTgt spid="40962"/>
                                        </p:tgtEl>
                                        <p:attrNameLst>
                                          <p:attrName>ppt_x</p:attrName>
                                        </p:attrNameLst>
                                      </p:cBhvr>
                                      <p:tavLst>
                                        <p:tav tm="0">
                                          <p:val>
                                            <p:strVal val="#ppt_x"/>
                                          </p:val>
                                        </p:tav>
                                        <p:tav tm="100000">
                                          <p:val>
                                            <p:strVal val="#ppt_x"/>
                                          </p:val>
                                        </p:tav>
                                      </p:tavLst>
                                    </p:anim>
                                    <p:anim calcmode="lin" valueType="num">
                                      <p:cBhvr additive="base">
                                        <p:cTn id="12" dur="500" fill="hold"/>
                                        <p:tgtEl>
                                          <p:spTgt spid="40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3. Mô hình hóa biểu đồ hoạt động tuần tự</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tuần tự </a:t>
            </a:r>
            <a:r>
              <a:rPr lang="en-US" sz="2800" b="0" dirty="0" smtClean="0">
                <a:solidFill>
                  <a:schemeClr val="tx1"/>
                </a:solidFill>
                <a:latin typeface="Times New Roman" pitchFamily="18" charset="0"/>
                <a:ea typeface="Tahoma" pitchFamily="34" charset="0"/>
                <a:cs typeface="Times New Roman" pitchFamily="18" charset="0"/>
              </a:rPr>
              <a:t>mượn sách</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4" name="Picture 3"/>
          <p:cNvPicPr/>
          <p:nvPr/>
        </p:nvPicPr>
        <p:blipFill>
          <a:blip r:embed="rId2"/>
          <a:stretch>
            <a:fillRect/>
          </a:stretch>
        </p:blipFill>
        <p:spPr>
          <a:xfrm>
            <a:off x="20782" y="1752600"/>
            <a:ext cx="9123218" cy="5105400"/>
          </a:xfrm>
          <a:prstGeom prst="rect">
            <a:avLst/>
          </a:prstGeom>
        </p:spPr>
      </p:pic>
    </p:spTree>
    <p:extLst>
      <p:ext uri="{BB962C8B-B14F-4D97-AF65-F5344CB8AC3E}">
        <p14:creationId xmlns:p14="http://schemas.microsoft.com/office/powerpoint/2010/main" val="235430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2"/>
                                        </p:tgtEl>
                                        <p:attrNameLst>
                                          <p:attrName>style.visibility</p:attrName>
                                        </p:attrNameLst>
                                      </p:cBhvr>
                                      <p:to>
                                        <p:strVal val="visible"/>
                                      </p:to>
                                    </p:set>
                                    <p:anim calcmode="lin" valueType="num">
                                      <p:cBhvr additive="base">
                                        <p:cTn id="11" dur="500" fill="hold"/>
                                        <p:tgtEl>
                                          <p:spTgt spid="40962"/>
                                        </p:tgtEl>
                                        <p:attrNameLst>
                                          <p:attrName>ppt_x</p:attrName>
                                        </p:attrNameLst>
                                      </p:cBhvr>
                                      <p:tavLst>
                                        <p:tav tm="0">
                                          <p:val>
                                            <p:strVal val="#ppt_x"/>
                                          </p:val>
                                        </p:tav>
                                        <p:tav tm="100000">
                                          <p:val>
                                            <p:strVal val="#ppt_x"/>
                                          </p:val>
                                        </p:tav>
                                      </p:tavLst>
                                    </p:anim>
                                    <p:anim calcmode="lin" valueType="num">
                                      <p:cBhvr additive="base">
                                        <p:cTn id="12" dur="500" fill="hold"/>
                                        <p:tgtEl>
                                          <p:spTgt spid="40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3. Mô hình hóa biểu đồ hoạt động tuần tự</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tuần tự </a:t>
            </a:r>
            <a:r>
              <a:rPr lang="en-US" sz="2800" b="0" dirty="0" smtClean="0">
                <a:solidFill>
                  <a:schemeClr val="tx1"/>
                </a:solidFill>
                <a:latin typeface="Times New Roman" pitchFamily="18" charset="0"/>
                <a:ea typeface="Tahoma" pitchFamily="34" charset="0"/>
                <a:cs typeface="Times New Roman" pitchFamily="18" charset="0"/>
              </a:rPr>
              <a:t>trả sách</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0" y="1752600"/>
            <a:ext cx="9144000" cy="5105400"/>
          </a:xfrm>
          <a:prstGeom prst="rect">
            <a:avLst/>
          </a:prstGeom>
        </p:spPr>
      </p:pic>
    </p:spTree>
    <p:extLst>
      <p:ext uri="{BB962C8B-B14F-4D97-AF65-F5344CB8AC3E}">
        <p14:creationId xmlns:p14="http://schemas.microsoft.com/office/powerpoint/2010/main" val="356266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0962"/>
                                        </p:tgtEl>
                                        <p:attrNameLst>
                                          <p:attrName>style.visibility</p:attrName>
                                        </p:attrNameLst>
                                      </p:cBhvr>
                                      <p:to>
                                        <p:strVal val="visible"/>
                                      </p:to>
                                    </p:set>
                                    <p:animEffect transition="in" filter="barn(inVertical)">
                                      <p:cBhvr>
                                        <p:cTn id="10"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6764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 Mô hình hóa nghiệp vụ</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3. Mô hình hóa biểu đồ hoạt động tuần tự</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Sơ đồ tuần tự </a:t>
            </a:r>
            <a:r>
              <a:rPr lang="en-US" sz="2800" b="0" dirty="0" smtClean="0">
                <a:solidFill>
                  <a:schemeClr val="tx1"/>
                </a:solidFill>
                <a:latin typeface="Times New Roman" pitchFamily="18" charset="0"/>
                <a:ea typeface="Tahoma" pitchFamily="34" charset="0"/>
                <a:cs typeface="Times New Roman" pitchFamily="18" charset="0"/>
              </a:rPr>
              <a:t>gia hạn</a:t>
            </a:r>
            <a:endParaRPr lang="en-US" sz="2800" b="0" dirty="0">
              <a:solidFill>
                <a:schemeClr val="tx1"/>
              </a:solidFill>
              <a:latin typeface="Times New Roman" pitchFamily="18" charset="0"/>
              <a:ea typeface="Tahoma" pitchFamily="34" charset="0"/>
              <a:cs typeface="Times New Roman" pitchFamily="18" charset="0"/>
            </a:endParaRPr>
          </a:p>
        </p:txBody>
      </p:sp>
      <p:pic>
        <p:nvPicPr>
          <p:cNvPr id="4" name="Picture 3"/>
          <p:cNvPicPr/>
          <p:nvPr/>
        </p:nvPicPr>
        <p:blipFill>
          <a:blip r:embed="rId2"/>
          <a:stretch>
            <a:fillRect/>
          </a:stretch>
        </p:blipFill>
        <p:spPr>
          <a:xfrm>
            <a:off x="0" y="1752600"/>
            <a:ext cx="9144000" cy="5105400"/>
          </a:xfrm>
          <a:prstGeom prst="rect">
            <a:avLst/>
          </a:prstGeom>
        </p:spPr>
      </p:pic>
    </p:spTree>
    <p:extLst>
      <p:ext uri="{BB962C8B-B14F-4D97-AF65-F5344CB8AC3E}">
        <p14:creationId xmlns:p14="http://schemas.microsoft.com/office/powerpoint/2010/main" val="60213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fade">
                                      <p:cBhvr>
                                        <p:cTn id="12" dur="1000"/>
                                        <p:tgtEl>
                                          <p:spTgt spid="40962"/>
                                        </p:tgtEl>
                                      </p:cBhvr>
                                    </p:animEffect>
                                    <p:anim calcmode="lin" valueType="num">
                                      <p:cBhvr>
                                        <p:cTn id="13" dur="1000" fill="hold"/>
                                        <p:tgtEl>
                                          <p:spTgt spid="40962"/>
                                        </p:tgtEl>
                                        <p:attrNameLst>
                                          <p:attrName>ppt_x</p:attrName>
                                        </p:attrNameLst>
                                      </p:cBhvr>
                                      <p:tavLst>
                                        <p:tav tm="0">
                                          <p:val>
                                            <p:strVal val="#ppt_x"/>
                                          </p:val>
                                        </p:tav>
                                        <p:tav tm="100000">
                                          <p:val>
                                            <p:strVal val="#ppt_x"/>
                                          </p:val>
                                        </p:tav>
                                      </p:tavLst>
                                    </p:anim>
                                    <p:anim calcmode="lin" valueType="num">
                                      <p:cBhvr>
                                        <p:cTn id="14" dur="1000" fill="hold"/>
                                        <p:tgtEl>
                                          <p:spTgt spid="409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76200"/>
            <a:ext cx="9067800" cy="2667000"/>
          </a:xfrm>
        </p:spPr>
        <p:txBody>
          <a:bodyPr/>
          <a:lstStyle/>
          <a:p>
            <a:r>
              <a:rPr lang="en-US" sz="2800" b="0" dirty="0">
                <a:solidFill>
                  <a:schemeClr val="tx1"/>
                </a:solidFill>
                <a:latin typeface="Times New Roman" pitchFamily="18" charset="0"/>
                <a:ea typeface="Tahoma" pitchFamily="34" charset="0"/>
                <a:cs typeface="Times New Roman" pitchFamily="18" charset="0"/>
              </a:rPr>
              <a:t>Phần II: Phân tích hệ thống</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Chương III: Xây dựng mô hình lớp</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1. Xác định lớp đối tượng</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400" b="0" dirty="0" smtClean="0">
                <a:solidFill>
                  <a:schemeClr val="tx1"/>
                </a:solidFill>
                <a:latin typeface="Times New Roman" pitchFamily="18" charset="0"/>
                <a:ea typeface="Tahoma" pitchFamily="34" charset="0"/>
                <a:cs typeface="Times New Roman" pitchFamily="18" charset="0"/>
              </a:rPr>
              <a:t>Cách tiếp cận theo use case </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cs typeface="Times New Roman" pitchFamily="18" charset="0"/>
              </a:rPr>
              <a:t>- </a:t>
            </a:r>
            <a:r>
              <a:rPr lang="en-US" sz="2400" b="0" dirty="0">
                <a:solidFill>
                  <a:schemeClr val="tx1"/>
                </a:solidFill>
                <a:latin typeface="Times New Roman" pitchFamily="18" charset="0"/>
                <a:cs typeface="Times New Roman" pitchFamily="18" charset="0"/>
              </a:rPr>
              <a:t>Dựa vào sơ đồ tuần tự “Mượn sách”, ta có các lớp đối tượng sau: HoSoDocGia(DocGia),HoSoPhieuMuon và Sach</a:t>
            </a:r>
            <a:endParaRPr lang="en-US" sz="2400" b="0" dirty="0">
              <a:solidFill>
                <a:schemeClr val="tx1"/>
              </a:solidFill>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0" y="2514600"/>
            <a:ext cx="9144000" cy="4343400"/>
          </a:xfrm>
          <a:prstGeom prst="rect">
            <a:avLst/>
          </a:prstGeom>
        </p:spPr>
      </p:pic>
    </p:spTree>
    <p:extLst>
      <p:ext uri="{BB962C8B-B14F-4D97-AF65-F5344CB8AC3E}">
        <p14:creationId xmlns:p14="http://schemas.microsoft.com/office/powerpoint/2010/main" val="272255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fade">
                                      <p:cBhvr>
                                        <p:cTn id="12" dur="1000"/>
                                        <p:tgtEl>
                                          <p:spTgt spid="40962"/>
                                        </p:tgtEl>
                                      </p:cBhvr>
                                    </p:animEffect>
                                    <p:anim calcmode="lin" valueType="num">
                                      <p:cBhvr>
                                        <p:cTn id="13" dur="1000" fill="hold"/>
                                        <p:tgtEl>
                                          <p:spTgt spid="40962"/>
                                        </p:tgtEl>
                                        <p:attrNameLst>
                                          <p:attrName>ppt_x</p:attrName>
                                        </p:attrNameLst>
                                      </p:cBhvr>
                                      <p:tavLst>
                                        <p:tav tm="0">
                                          <p:val>
                                            <p:strVal val="#ppt_x"/>
                                          </p:val>
                                        </p:tav>
                                        <p:tav tm="100000">
                                          <p:val>
                                            <p:strVal val="#ppt_x"/>
                                          </p:val>
                                        </p:tav>
                                      </p:tavLst>
                                    </p:anim>
                                    <p:anim calcmode="lin" valueType="num">
                                      <p:cBhvr>
                                        <p:cTn id="14" dur="1000" fill="hold"/>
                                        <p:tgtEl>
                                          <p:spTgt spid="409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9067800" cy="3505200"/>
          </a:xfrm>
        </p:spPr>
        <p:txBody>
          <a:bodyPr/>
          <a:lstStyle/>
          <a:p>
            <a:r>
              <a:rPr lang="en-US" sz="2800" b="0" dirty="0">
                <a:solidFill>
                  <a:schemeClr val="tx1"/>
                </a:solidFill>
                <a:latin typeface="Times New Roman" pitchFamily="18" charset="0"/>
                <a:ea typeface="Tahoma" pitchFamily="34" charset="0"/>
                <a:cs typeface="Times New Roman" pitchFamily="18" charset="0"/>
              </a:rPr>
              <a:t>Phần II: Phân tích hệ thống</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Chương III: Xây dựng mô hình lớp</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1. Xác định lớp đối tượng</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400" dirty="0">
                <a:solidFill>
                  <a:schemeClr val="tx1"/>
                </a:solidFill>
                <a:latin typeface="Times New Roman" pitchFamily="18" charset="0"/>
                <a:cs typeface="Times New Roman" pitchFamily="18" charset="0"/>
              </a:rPr>
              <a:t>- </a:t>
            </a:r>
            <a:r>
              <a:rPr lang="en-US" sz="2400" b="0" dirty="0">
                <a:solidFill>
                  <a:schemeClr val="tx1"/>
                </a:solidFill>
                <a:latin typeface="Times New Roman" pitchFamily="18" charset="0"/>
                <a:cs typeface="Times New Roman" pitchFamily="18" charset="0"/>
              </a:rPr>
              <a:t>Từ các sơ đồ tuần tự của hệ thống ta suy ra được các lớp đối tượng sau: DocGia,ThuThu,Sach,HoSoPhieuMuon.</a:t>
            </a:r>
            <a:br>
              <a:rPr lang="en-US" sz="2400" b="0" dirty="0">
                <a:solidFill>
                  <a:schemeClr val="tx1"/>
                </a:solidFill>
                <a:latin typeface="Times New Roman" pitchFamily="18" charset="0"/>
                <a:cs typeface="Times New Roman" pitchFamily="18" charset="0"/>
              </a:rPr>
            </a:br>
            <a:r>
              <a:rPr lang="en-US" sz="2400" b="0" dirty="0">
                <a:solidFill>
                  <a:schemeClr val="tx1"/>
                </a:solidFill>
                <a:latin typeface="Times New Roman" pitchFamily="18" charset="0"/>
                <a:cs typeface="Times New Roman" pitchFamily="18" charset="0"/>
              </a:rPr>
              <a:t>- Do lớp DocGia và lớp ThuThu có nhiều thuộc tính chung nên ta có thể xây dựng lớp NguoiDung để bao hàm hai lớp trên(có nghĩa là lớp ThuThu và lớp DocGia kế thừa từ lớp NguoiDung)</a:t>
            </a:r>
            <a:br>
              <a:rPr lang="en-US" sz="2400" b="0" dirty="0">
                <a:solidFill>
                  <a:schemeClr val="tx1"/>
                </a:solidFill>
                <a:latin typeface="Times New Roman" pitchFamily="18" charset="0"/>
                <a:cs typeface="Times New Roman" pitchFamily="18" charset="0"/>
              </a:rPr>
            </a:br>
            <a:r>
              <a:rPr lang="en-US" sz="2400" b="0" dirty="0">
                <a:solidFill>
                  <a:schemeClr val="tx1"/>
                </a:solidFill>
                <a:latin typeface="Times New Roman" pitchFamily="18" charset="0"/>
                <a:cs typeface="Times New Roman" pitchFamily="18" charset="0"/>
              </a:rPr>
              <a:t>	Ta có các lớp sau:</a:t>
            </a:r>
            <a:endParaRPr lang="en-US" sz="2400" b="0" dirty="0">
              <a:solidFill>
                <a:schemeClr val="tx1"/>
              </a:solidFill>
              <a:latin typeface="Times New Roman" pitchFamily="18" charset="0"/>
              <a:cs typeface="Times New Roman" pitchFamily="18" charset="0"/>
            </a:endParaRPr>
          </a:p>
        </p:txBody>
      </p:sp>
      <p:cxnSp>
        <p:nvCxnSpPr>
          <p:cNvPr id="6" name="Straight Arrow Connector 5"/>
          <p:cNvCxnSpPr/>
          <p:nvPr/>
        </p:nvCxnSpPr>
        <p:spPr>
          <a:xfrm>
            <a:off x="152400" y="32766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7" name="Picture 6"/>
          <p:cNvPicPr/>
          <p:nvPr/>
        </p:nvPicPr>
        <p:blipFill>
          <a:blip r:embed="rId2"/>
          <a:stretch>
            <a:fillRect/>
          </a:stretch>
        </p:blipFill>
        <p:spPr>
          <a:xfrm>
            <a:off x="0" y="3502025"/>
            <a:ext cx="9144000" cy="3355975"/>
          </a:xfrm>
          <a:prstGeom prst="rect">
            <a:avLst/>
          </a:prstGeom>
        </p:spPr>
      </p:pic>
    </p:spTree>
    <p:extLst>
      <p:ext uri="{BB962C8B-B14F-4D97-AF65-F5344CB8AC3E}">
        <p14:creationId xmlns:p14="http://schemas.microsoft.com/office/powerpoint/2010/main" val="296816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0962"/>
                                        </p:tgtEl>
                                        <p:attrNameLst>
                                          <p:attrName>style.visibility</p:attrName>
                                        </p:attrNameLst>
                                      </p:cBhvr>
                                      <p:to>
                                        <p:strVal val="visible"/>
                                      </p:to>
                                    </p:set>
                                    <p:animEffect transition="in" filter="barn(inVertical)">
                                      <p:cBhvr>
                                        <p:cTn id="1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152400"/>
            <a:ext cx="9067800" cy="15240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br>
              <a:rPr lang="en-US" sz="3000" b="0" dirty="0">
                <a:solidFill>
                  <a:schemeClr val="tx1"/>
                </a:solidFill>
                <a:latin typeface="Times New Roman" pitchFamily="18" charset="0"/>
                <a:ea typeface="Tahoma" pitchFamily="34" charset="0"/>
                <a:cs typeface="Times New Roman" pitchFamily="18" charset="0"/>
              </a:rPr>
            </a:br>
            <a:r>
              <a:rPr lang="en-US" sz="3000" b="0" dirty="0" smtClean="0">
                <a:solidFill>
                  <a:schemeClr val="tx1"/>
                </a:solidFill>
                <a:latin typeface="Times New Roman" pitchFamily="18" charset="0"/>
                <a:ea typeface="Tahoma" pitchFamily="34" charset="0"/>
                <a:cs typeface="Times New Roman" pitchFamily="18" charset="0"/>
              </a:rPr>
              <a:t>2. </a:t>
            </a:r>
            <a:r>
              <a:rPr lang="en-US" sz="3000" b="0" dirty="0">
                <a:solidFill>
                  <a:schemeClr val="tx1"/>
                </a:solidFill>
                <a:latin typeface="Times New Roman" pitchFamily="18" charset="0"/>
                <a:ea typeface="Tahoma" pitchFamily="34" charset="0"/>
                <a:cs typeface="Times New Roman" pitchFamily="18" charset="0"/>
              </a:rPr>
              <a:t>Xác định </a:t>
            </a:r>
            <a:r>
              <a:rPr lang="en-US" sz="3000" b="0" dirty="0" smtClean="0">
                <a:solidFill>
                  <a:schemeClr val="tx1"/>
                </a:solidFill>
                <a:latin typeface="Times New Roman" pitchFamily="18" charset="0"/>
                <a:ea typeface="Tahoma" pitchFamily="34" charset="0"/>
                <a:cs typeface="Times New Roman" pitchFamily="18" charset="0"/>
              </a:rPr>
              <a:t>mối quan hệ lớp</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endParaRPr lang="en-US" sz="2400" b="0" dirty="0">
              <a:solidFill>
                <a:schemeClr val="tx1"/>
              </a:solidFill>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0" y="1486535"/>
            <a:ext cx="9144000" cy="2649220"/>
          </a:xfrm>
          <a:prstGeom prst="rect">
            <a:avLst/>
          </a:prstGeom>
        </p:spPr>
      </p:pic>
      <p:pic>
        <p:nvPicPr>
          <p:cNvPr id="8" name="Picture 7"/>
          <p:cNvPicPr/>
          <p:nvPr/>
        </p:nvPicPr>
        <p:blipFill>
          <a:blip r:embed="rId3"/>
          <a:stretch>
            <a:fillRect/>
          </a:stretch>
        </p:blipFill>
        <p:spPr>
          <a:xfrm>
            <a:off x="0" y="4135755"/>
            <a:ext cx="9144000" cy="2722245"/>
          </a:xfrm>
          <a:prstGeom prst="rect">
            <a:avLst/>
          </a:prstGeom>
        </p:spPr>
      </p:pic>
    </p:spTree>
    <p:extLst>
      <p:ext uri="{BB962C8B-B14F-4D97-AF65-F5344CB8AC3E}">
        <p14:creationId xmlns:p14="http://schemas.microsoft.com/office/powerpoint/2010/main" val="290552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62"/>
                                        </p:tgtEl>
                                        <p:attrNameLst>
                                          <p:attrName>style.visibility</p:attrName>
                                        </p:attrNameLst>
                                      </p:cBhvr>
                                      <p:to>
                                        <p:strVal val="visible"/>
                                      </p:to>
                                    </p:set>
                                    <p:animEffect transition="in" filter="wipe(down)">
                                      <p:cBhvr>
                                        <p:cTn id="13"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28600"/>
            <a:ext cx="9067800" cy="2209800"/>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br>
              <a:rPr lang="en-US" sz="3000" b="0" dirty="0">
                <a:solidFill>
                  <a:schemeClr val="tx1"/>
                </a:solidFill>
                <a:latin typeface="Times New Roman" pitchFamily="18" charset="0"/>
                <a:ea typeface="Tahoma" pitchFamily="34" charset="0"/>
                <a:cs typeface="Times New Roman" pitchFamily="18" charset="0"/>
              </a:rPr>
            </a:br>
            <a:r>
              <a:rPr lang="en-US" sz="3000" b="0" dirty="0" smtClean="0">
                <a:solidFill>
                  <a:schemeClr val="tx1"/>
                </a:solidFill>
                <a:latin typeface="Times New Roman" pitchFamily="18" charset="0"/>
                <a:ea typeface="Tahoma" pitchFamily="34" charset="0"/>
                <a:cs typeface="Times New Roman" pitchFamily="18" charset="0"/>
              </a:rPr>
              <a:t>2. </a:t>
            </a:r>
            <a:r>
              <a:rPr lang="en-US" sz="3000" b="0" dirty="0">
                <a:solidFill>
                  <a:schemeClr val="tx1"/>
                </a:solidFill>
                <a:latin typeface="Times New Roman" pitchFamily="18" charset="0"/>
                <a:ea typeface="Tahoma" pitchFamily="34" charset="0"/>
                <a:cs typeface="Times New Roman" pitchFamily="18" charset="0"/>
              </a:rPr>
              <a:t>Xác định </a:t>
            </a:r>
            <a:r>
              <a:rPr lang="en-US" sz="3000" b="0" dirty="0" smtClean="0">
                <a:solidFill>
                  <a:schemeClr val="tx1"/>
                </a:solidFill>
                <a:latin typeface="Times New Roman" pitchFamily="18" charset="0"/>
                <a:ea typeface="Tahoma" pitchFamily="34" charset="0"/>
                <a:cs typeface="Times New Roman" pitchFamily="18" charset="0"/>
              </a:rPr>
              <a:t>mối quan hệ lớp</a:t>
            </a:r>
            <a:br>
              <a:rPr lang="en-US" sz="3000" b="0" dirty="0" smtClean="0">
                <a:solidFill>
                  <a:schemeClr val="tx1"/>
                </a:solidFill>
                <a:latin typeface="Times New Roman" pitchFamily="18" charset="0"/>
                <a:ea typeface="Tahoma" pitchFamily="34" charset="0"/>
                <a:cs typeface="Times New Roman" pitchFamily="18" charset="0"/>
              </a:rPr>
            </a:br>
            <a:r>
              <a:rPr lang="en-US" sz="3000" b="0" dirty="0" smtClean="0">
                <a:solidFill>
                  <a:schemeClr val="tx1"/>
                </a:solidFill>
                <a:latin typeface="Times New Roman" pitchFamily="18" charset="0"/>
                <a:ea typeface="Tahoma" pitchFamily="34" charset="0"/>
                <a:cs typeface="Times New Roman" pitchFamily="18" charset="0"/>
              </a:rPr>
              <a:t>	</a:t>
            </a:r>
            <a:r>
              <a:rPr lang="en-US" sz="2400" b="0" dirty="0" smtClean="0">
                <a:solidFill>
                  <a:schemeClr val="tx1"/>
                </a:solidFill>
                <a:latin typeface="Times New Roman" pitchFamily="18" charset="0"/>
                <a:ea typeface="Tahoma" pitchFamily="34" charset="0"/>
                <a:cs typeface="Times New Roman" pitchFamily="18" charset="0"/>
              </a:rPr>
              <a:t>Mối </a:t>
            </a:r>
            <a:r>
              <a:rPr lang="en-US" sz="2400" b="0" dirty="0">
                <a:solidFill>
                  <a:schemeClr val="tx1"/>
                </a:solidFill>
                <a:latin typeface="Times New Roman" pitchFamily="18" charset="0"/>
                <a:ea typeface="Tahoma" pitchFamily="34" charset="0"/>
                <a:cs typeface="Times New Roman" pitchFamily="18" charset="0"/>
              </a:rPr>
              <a:t>quan hệ</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endParaRPr lang="en-US" sz="2400" b="0" dirty="0">
              <a:solidFill>
                <a:schemeClr val="tx1"/>
              </a:solidFill>
              <a:latin typeface="Times New Roman" pitchFamily="18" charset="0"/>
              <a:cs typeface="Times New Roman" pitchFamily="18" charset="0"/>
            </a:endParaRPr>
          </a:p>
        </p:txBody>
      </p:sp>
      <p:cxnSp>
        <p:nvCxnSpPr>
          <p:cNvPr id="6" name="Straight Arrow Connector 5"/>
          <p:cNvCxnSpPr/>
          <p:nvPr/>
        </p:nvCxnSpPr>
        <p:spPr>
          <a:xfrm>
            <a:off x="228600" y="16764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7" name="Picture 6"/>
          <p:cNvPicPr/>
          <p:nvPr/>
        </p:nvPicPr>
        <p:blipFill>
          <a:blip r:embed="rId2"/>
          <a:stretch>
            <a:fillRect/>
          </a:stretch>
        </p:blipFill>
        <p:spPr>
          <a:xfrm>
            <a:off x="0" y="1905000"/>
            <a:ext cx="9144000" cy="4953000"/>
          </a:xfrm>
          <a:prstGeom prst="rect">
            <a:avLst/>
          </a:prstGeom>
        </p:spPr>
      </p:pic>
    </p:spTree>
    <p:extLst>
      <p:ext uri="{BB962C8B-B14F-4D97-AF65-F5344CB8AC3E}">
        <p14:creationId xmlns:p14="http://schemas.microsoft.com/office/powerpoint/2010/main" val="44842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962"/>
                                        </p:tgtEl>
                                        <p:attrNameLst>
                                          <p:attrName>style.visibility</p:attrName>
                                        </p:attrNameLst>
                                      </p:cBhvr>
                                      <p:to>
                                        <p:strVal val="visible"/>
                                      </p:to>
                                    </p:set>
                                    <p:animEffect transition="in" filter="fade">
                                      <p:cBhvr>
                                        <p:cTn id="17" dur="1000"/>
                                        <p:tgtEl>
                                          <p:spTgt spid="40962"/>
                                        </p:tgtEl>
                                      </p:cBhvr>
                                    </p:animEffect>
                                    <p:anim calcmode="lin" valueType="num">
                                      <p:cBhvr>
                                        <p:cTn id="18" dur="1000" fill="hold"/>
                                        <p:tgtEl>
                                          <p:spTgt spid="40962"/>
                                        </p:tgtEl>
                                        <p:attrNameLst>
                                          <p:attrName>ppt_x</p:attrName>
                                        </p:attrNameLst>
                                      </p:cBhvr>
                                      <p:tavLst>
                                        <p:tav tm="0">
                                          <p:val>
                                            <p:strVal val="#ppt_x"/>
                                          </p:val>
                                        </p:tav>
                                        <p:tav tm="100000">
                                          <p:val>
                                            <p:strVal val="#ppt_x"/>
                                          </p:val>
                                        </p:tav>
                                      </p:tavLst>
                                    </p:anim>
                                    <p:anim calcmode="lin" valueType="num">
                                      <p:cBhvr>
                                        <p:cTn id="19" dur="1000" fill="hold"/>
                                        <p:tgtEl>
                                          <p:spTgt spid="409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Phần I: Mô Tả Nghiệp Vụ</a:t>
            </a:r>
            <a:endParaRPr lang="en-US" dirty="0"/>
          </a:p>
        </p:txBody>
      </p:sp>
      <p:sp>
        <p:nvSpPr>
          <p:cNvPr id="40963" name="Rectangle 3"/>
          <p:cNvSpPr>
            <a:spLocks noGrp="1" noChangeArrowheads="1"/>
          </p:cNvSpPr>
          <p:nvPr>
            <p:ph type="body" sz="half" idx="1"/>
          </p:nvPr>
        </p:nvSpPr>
        <p:spPr>
          <a:xfrm>
            <a:off x="533400" y="1143000"/>
            <a:ext cx="8077200" cy="5562600"/>
          </a:xfrm>
        </p:spPr>
        <p:txBody>
          <a:bodyPr/>
          <a:lstStyle/>
          <a:p>
            <a:r>
              <a:rPr lang="en-US" sz="2400" dirty="0">
                <a:solidFill>
                  <a:schemeClr val="tx1"/>
                </a:solidFill>
                <a:latin typeface="Times New Roman" pitchFamily="18" charset="0"/>
                <a:cs typeface="Times New Roman" pitchFamily="18" charset="0"/>
              </a:rPr>
              <a:t>Khi một độc giả cần mượn sách sẽ đến tra cứu sách mình cần mượn trên các danh mục, khi tìm thấy sách mình cần mượn sẽ phải điền vào phiếu mượn sách và chuyển cho nhân viên thư viện. Thủ thư sẽ kiểm tra tính hợp lệ của việc mượn sách này (Thẻ độc giả hợp lệ, số bản sách còn lại phải nhiều hơn 1 quyển. độc giả không đang giữ 3 quyển sách của thư viện chưa trả). Nếu việc mượn sách là hợp lệ thì sẽ ghi vào sổ mượn (hồ sơ mượn sách) và quy định ngày phải trả (3 tuần kể từ ngày mượn) và giao sách cho độc giả. Khi đọc giả đến trả sách thì cập nhập thêm ngày trả sách của độc giả.</a:t>
            </a:r>
          </a:p>
          <a:p>
            <a:r>
              <a:rPr lang="en-US" sz="2400" dirty="0">
                <a:solidFill>
                  <a:schemeClr val="tx1"/>
                </a:solidFill>
                <a:latin typeface="Times New Roman" pitchFamily="18" charset="0"/>
                <a:cs typeface="Times New Roman" pitchFamily="18" charset="0"/>
              </a:rPr>
              <a:t>Nếu khi có tình trạng mất sách thì nhân viên thư viện phải cập nhập lại danh mục cho chính xác. Cuối mỗi học kỳ thủ thư phải lập báo cáo thống kê cho tình hình mượn trả sách trong học kỳ.</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801012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dirty="0">
                <a:solidFill>
                  <a:schemeClr val="tx1"/>
                </a:solidFill>
                <a:latin typeface="Times New Roman" pitchFamily="18" charset="0"/>
                <a:ea typeface="Tahoma" pitchFamily="34" charset="0"/>
                <a:cs typeface="Times New Roman" pitchFamily="18" charset="0"/>
              </a:rPr>
            </a:br>
            <a:r>
              <a:rPr lang="en-US" sz="2800" dirty="0">
                <a:solidFill>
                  <a:schemeClr val="tx1"/>
                </a:solidFill>
                <a:latin typeface="Times New Roman" pitchFamily="18" charset="0"/>
                <a:ea typeface="Tahoma" pitchFamily="34" charset="0"/>
                <a:cs typeface="Times New Roman" pitchFamily="18" charset="0"/>
              </a:rPr>
              <a:t>3.1 Xác định thuộc tính</a:t>
            </a:r>
            <a:endParaRPr lang="en-US" sz="2800" dirty="0">
              <a:solidFill>
                <a:schemeClr val="tx1"/>
              </a:solidFill>
              <a:latin typeface="Times New Roman" pitchFamily="18" charset="0"/>
              <a:ea typeface="Tahoma" pitchFamily="34" charset="0"/>
              <a:cs typeface="Times New Roman" pitchFamily="18" charset="0"/>
            </a:endParaRPr>
          </a:p>
        </p:txBody>
      </p:sp>
      <p:sp>
        <p:nvSpPr>
          <p:cNvPr id="40963" name="Rectangle 3"/>
          <p:cNvSpPr>
            <a:spLocks noGrp="1" noChangeArrowheads="1"/>
          </p:cNvSpPr>
          <p:nvPr>
            <p:ph type="body" sz="half" idx="1"/>
          </p:nvPr>
        </p:nvSpPr>
        <p:spPr>
          <a:xfrm>
            <a:off x="0" y="3048000"/>
            <a:ext cx="9144000" cy="3048000"/>
          </a:xfrm>
        </p:spPr>
        <p:txBody>
          <a:bodyPr/>
          <a:lstStyle/>
          <a:p>
            <a:pPr lvl="0"/>
            <a:r>
              <a:rPr lang="en-US" sz="2400" dirty="0">
                <a:latin typeface="Times New Roman" pitchFamily="18" charset="0"/>
                <a:cs typeface="Times New Roman" pitchFamily="18" charset="0"/>
              </a:rPr>
              <a:t>Từ sơ đồ tuần tự “đăng nhập” tìm thấy rằng  lớp DocGia và lớp ThuThu phải có một tài khoản để đăng nhập vào hệ thống( tức là phải có Username và Passwword).Do vậy Username và Password chính là thuộc tính của hai lớp DocGia và ThuThu.</a:t>
            </a:r>
          </a:p>
          <a:p>
            <a:pPr lvl="0"/>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97995853"/>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dirty="0">
                <a:solidFill>
                  <a:schemeClr val="tx1"/>
                </a:solidFill>
                <a:latin typeface="Times New Roman" pitchFamily="18" charset="0"/>
                <a:ea typeface="Tahoma" pitchFamily="34" charset="0"/>
                <a:cs typeface="Times New Roman" pitchFamily="18" charset="0"/>
              </a:rPr>
            </a:br>
            <a:r>
              <a:rPr lang="en-US" sz="2800" dirty="0">
                <a:solidFill>
                  <a:schemeClr val="tx1"/>
                </a:solidFill>
                <a:latin typeface="Times New Roman" pitchFamily="18" charset="0"/>
                <a:ea typeface="Tahoma" pitchFamily="34" charset="0"/>
                <a:cs typeface="Times New Roman" pitchFamily="18" charset="0"/>
              </a:rPr>
              <a:t>3.1 Xác định thuộc tính</a:t>
            </a:r>
            <a:endParaRPr lang="en-US" sz="2800" dirty="0">
              <a:solidFill>
                <a:schemeClr val="tx1"/>
              </a:solidFill>
              <a:latin typeface="Times New Roman" pitchFamily="18" charset="0"/>
              <a:ea typeface="Tahoma" pitchFamily="34" charset="0"/>
              <a:cs typeface="Times New Roman" pitchFamily="18" charset="0"/>
            </a:endParaRPr>
          </a:p>
        </p:txBody>
      </p:sp>
      <p:sp>
        <p:nvSpPr>
          <p:cNvPr id="40963" name="Rectangle 3"/>
          <p:cNvSpPr>
            <a:spLocks noGrp="1" noChangeArrowheads="1"/>
          </p:cNvSpPr>
          <p:nvPr>
            <p:ph type="body" sz="half" idx="1"/>
          </p:nvPr>
        </p:nvSpPr>
        <p:spPr>
          <a:xfrm>
            <a:off x="0" y="2362200"/>
            <a:ext cx="9144000" cy="4495800"/>
          </a:xfrm>
        </p:spPr>
        <p:txBody>
          <a:bodyPr/>
          <a:lstStyle/>
          <a:p>
            <a:pPr lvl="0"/>
            <a:r>
              <a:rPr lang="en-US" sz="2400" dirty="0" smtClean="0">
                <a:latin typeface="Times New Roman" pitchFamily="18" charset="0"/>
                <a:cs typeface="Times New Roman" pitchFamily="18" charset="0"/>
              </a:rPr>
              <a:t>Từ </a:t>
            </a:r>
            <a:r>
              <a:rPr lang="en-US" sz="2400" dirty="0">
                <a:latin typeface="Times New Roman" pitchFamily="18" charset="0"/>
                <a:cs typeface="Times New Roman" pitchFamily="18" charset="0"/>
              </a:rPr>
              <a:t>sơ đồ tuần tự “Lập thẻ độc giả” tìm thấy lớp DocGia phải có MaDocGia, TenDocGia, Ngay Sinh, Gioi Tinh, DiaChi, SDT, GhiChu, LoaiDocGia để lưu vào trong CSDL nên MaDocGia, TenDocGia, Ngay Sinh, Gioi Tinh, DiaChi, SDT, LoaiDocGia sẽ là thuộc tính của lớp DocGia.Nhưng nhận thấy những thuộc tính như HoTen, GioiTinh, NgaySinh, DiaChi, SDT ở lớp NguoiDung và lớp ThuThu cũng cần có, mà Lớp DocGia và ThuThu lại thừa kế lớp NguoiDung nên ta sẽ để các thuộc tính HoTen, GioiTinh, NgaySinh, DiaChi, SDT ở lớp NguoiDung và các lớp DocGia và ThuThu sẽ thừa kế các thuộc tính đó từ lớp NguoiDung.</a:t>
            </a:r>
          </a:p>
          <a:p>
            <a:pPr lvl="0"/>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11621561"/>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dirty="0">
                <a:solidFill>
                  <a:schemeClr val="tx1"/>
                </a:solidFill>
                <a:latin typeface="Times New Roman" pitchFamily="18" charset="0"/>
                <a:ea typeface="Tahoma" pitchFamily="34" charset="0"/>
                <a:cs typeface="Times New Roman" pitchFamily="18" charset="0"/>
              </a:rPr>
            </a:br>
            <a:r>
              <a:rPr lang="en-US" sz="2800" dirty="0">
                <a:solidFill>
                  <a:schemeClr val="tx1"/>
                </a:solidFill>
                <a:latin typeface="Times New Roman" pitchFamily="18" charset="0"/>
                <a:ea typeface="Tahoma" pitchFamily="34" charset="0"/>
                <a:cs typeface="Times New Roman" pitchFamily="18" charset="0"/>
              </a:rPr>
              <a:t>3.1 Xác định thuộc tính</a:t>
            </a:r>
            <a:endParaRPr lang="en-US" sz="2800" dirty="0">
              <a:solidFill>
                <a:schemeClr val="tx1"/>
              </a:solidFill>
              <a:latin typeface="Times New Roman" pitchFamily="18" charset="0"/>
              <a:ea typeface="Tahoma" pitchFamily="34" charset="0"/>
              <a:cs typeface="Times New Roman" pitchFamily="18" charset="0"/>
            </a:endParaRPr>
          </a:p>
        </p:txBody>
      </p:sp>
      <p:sp>
        <p:nvSpPr>
          <p:cNvPr id="40963" name="Rectangle 3"/>
          <p:cNvSpPr>
            <a:spLocks noGrp="1" noChangeArrowheads="1"/>
          </p:cNvSpPr>
          <p:nvPr>
            <p:ph type="body" sz="half" idx="1"/>
          </p:nvPr>
        </p:nvSpPr>
        <p:spPr>
          <a:xfrm>
            <a:off x="0" y="2362200"/>
            <a:ext cx="9144000" cy="4495800"/>
          </a:xfrm>
        </p:spPr>
        <p:txBody>
          <a:bodyPr/>
          <a:lstStyle/>
          <a:p>
            <a:pPr lvl="0"/>
            <a:r>
              <a:rPr lang="en-US" sz="2400" dirty="0" smtClean="0">
                <a:latin typeface="Times New Roman" pitchFamily="18" charset="0"/>
                <a:cs typeface="Times New Roman" pitchFamily="18" charset="0"/>
              </a:rPr>
              <a:t>Từ </a:t>
            </a:r>
            <a:r>
              <a:rPr lang="en-US" sz="2400" dirty="0">
                <a:latin typeface="Times New Roman" pitchFamily="18" charset="0"/>
                <a:cs typeface="Times New Roman" pitchFamily="18" charset="0"/>
              </a:rPr>
              <a:t>sơ đồ tuần tự “Thêm sách” tìm thấy lớp Sach phải có các thuộc tính như MaSach, TenSach, ChuDe, TacGia, NXB, NamXB, SLNhap, DonGia, TinhTrang, GhiChu để lưu lại thông tin sách vào CSDL.</a:t>
            </a:r>
          </a:p>
          <a:p>
            <a:pPr lvl="0"/>
            <a:r>
              <a:rPr lang="en-US" sz="2400" dirty="0" smtClean="0">
                <a:latin typeface="Times New Roman" pitchFamily="18" charset="0"/>
                <a:cs typeface="Times New Roman" pitchFamily="18" charset="0"/>
              </a:rPr>
              <a:t>Từ </a:t>
            </a:r>
            <a:r>
              <a:rPr lang="en-US" sz="2400" dirty="0">
                <a:latin typeface="Times New Roman" pitchFamily="18" charset="0"/>
                <a:cs typeface="Times New Roman" pitchFamily="18" charset="0"/>
              </a:rPr>
              <a:t>sơ đồ tuần tự “Mượn sách” tìm thấy lớp HoSoPhieuMuon có các thuộc tính như: MaPhieu, MaDG, MaSach, NgayMuon, NgayTra,  TinhTrang, GhiChu để lưu lại thông tin của độc giả mượn sách cũng như ngày trả sách.</a:t>
            </a:r>
          </a:p>
          <a:p>
            <a:pPr lvl="0"/>
            <a:r>
              <a:rPr lang="en-US" sz="2400" dirty="0">
                <a:latin typeface="Times New Roman" pitchFamily="18" charset="0"/>
                <a:cs typeface="Times New Roman" pitchFamily="18" charset="0"/>
              </a:rPr>
              <a:t>	Sơ đồ</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endParaRPr lang="en-US" sz="2400" dirty="0">
              <a:solidFill>
                <a:schemeClr val="tx1"/>
              </a:solidFill>
              <a:latin typeface="Times New Roman" pitchFamily="18" charset="0"/>
              <a:cs typeface="Times New Roman" pitchFamily="18" charset="0"/>
            </a:endParaRPr>
          </a:p>
        </p:txBody>
      </p:sp>
      <p:cxnSp>
        <p:nvCxnSpPr>
          <p:cNvPr id="7" name="Straight Arrow Connector 6"/>
          <p:cNvCxnSpPr/>
          <p:nvPr/>
        </p:nvCxnSpPr>
        <p:spPr>
          <a:xfrm>
            <a:off x="304800" y="53340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5283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457200"/>
            <a:ext cx="9067800" cy="1752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r>
              <a:rPr lang="en-US" sz="3200" b="0" dirty="0">
                <a:solidFill>
                  <a:schemeClr val="tx1"/>
                </a:solidFill>
                <a:latin typeface="Times New Roman" pitchFamily="18" charset="0"/>
                <a:ea typeface="Tahoma" pitchFamily="34" charset="0"/>
                <a:cs typeface="Times New Roman" pitchFamily="18" charset="0"/>
              </a:rPr>
              <a:t/>
            </a:r>
            <a:br>
              <a:rPr lang="en-US" sz="32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3.1 Xác định thuộc </a:t>
            </a:r>
            <a:r>
              <a:rPr lang="en-US" sz="2800" b="0" dirty="0" smtClean="0">
                <a:solidFill>
                  <a:schemeClr val="tx1"/>
                </a:solidFill>
                <a:latin typeface="Times New Roman" pitchFamily="18" charset="0"/>
                <a:ea typeface="Tahoma" pitchFamily="34" charset="0"/>
                <a:cs typeface="Times New Roman" pitchFamily="18" charset="0"/>
              </a:rPr>
              <a:t>tính</a:t>
            </a: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t>
            </a:r>
            <a:r>
              <a:rPr lang="en-US" sz="2400" b="0" dirty="0" smtClean="0">
                <a:latin typeface="Times New Roman" pitchFamily="18" charset="0"/>
                <a:cs typeface="Times New Roman" pitchFamily="18" charset="0"/>
              </a:rPr>
              <a:t>Sơ </a:t>
            </a:r>
            <a:r>
              <a:rPr lang="en-US" sz="2400" b="0" dirty="0">
                <a:latin typeface="Times New Roman" pitchFamily="18" charset="0"/>
                <a:cs typeface="Times New Roman" pitchFamily="18" charset="0"/>
              </a:rPr>
              <a:t>đồ:</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cxnSp>
        <p:nvCxnSpPr>
          <p:cNvPr id="6" name="Straight Arrow Connector 5"/>
          <p:cNvCxnSpPr/>
          <p:nvPr/>
        </p:nvCxnSpPr>
        <p:spPr>
          <a:xfrm>
            <a:off x="304800" y="20574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8" name="Picture 7"/>
          <p:cNvPicPr/>
          <p:nvPr/>
        </p:nvPicPr>
        <p:blipFill>
          <a:blip r:embed="rId2"/>
          <a:stretch>
            <a:fillRect/>
          </a:stretch>
        </p:blipFill>
        <p:spPr>
          <a:xfrm>
            <a:off x="0" y="2209800"/>
            <a:ext cx="9144000" cy="4648200"/>
          </a:xfrm>
          <a:prstGeom prst="rect">
            <a:avLst/>
          </a:prstGeom>
        </p:spPr>
      </p:pic>
    </p:spTree>
    <p:extLst>
      <p:ext uri="{BB962C8B-B14F-4D97-AF65-F5344CB8AC3E}">
        <p14:creationId xmlns:p14="http://schemas.microsoft.com/office/powerpoint/2010/main" val="14721305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1066800"/>
            <a:ext cx="9067800" cy="1752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br>
              <a:rPr lang="en-US" sz="30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3.2  Xác định phương </a:t>
            </a:r>
            <a:r>
              <a:rPr lang="en-US" sz="2800" b="0" dirty="0" smtClean="0">
                <a:solidFill>
                  <a:schemeClr val="tx1"/>
                </a:solidFill>
                <a:latin typeface="Times New Roman" pitchFamily="18" charset="0"/>
                <a:ea typeface="Tahoma" pitchFamily="34" charset="0"/>
                <a:cs typeface="Times New Roman" pitchFamily="18" charset="0"/>
              </a:rPr>
              <a:t>thức</a:t>
            </a:r>
            <a:br>
              <a:rPr lang="en-US" sz="2800" b="0" dirty="0" smtClean="0">
                <a:solidFill>
                  <a:schemeClr val="tx1"/>
                </a:solidFill>
                <a:latin typeface="Times New Roman" pitchFamily="18" charset="0"/>
                <a:ea typeface="Tahoma" pitchFamily="34" charset="0"/>
                <a:cs typeface="Times New Roman" pitchFamily="18" charset="0"/>
              </a:rPr>
            </a:br>
            <a:r>
              <a:rPr lang="en-US" sz="2400" b="0" dirty="0">
                <a:latin typeface="Times New Roman" pitchFamily="18" charset="0"/>
                <a:cs typeface="Times New Roman" pitchFamily="18" charset="0"/>
              </a:rPr>
              <a:t>Từ sơ đồ tuần tự “Đăng nhập”, ta xác định được phương thức </a:t>
            </a:r>
            <a:r>
              <a:rPr lang="en-US" sz="2400" b="0" i="1" dirty="0">
                <a:latin typeface="Times New Roman" pitchFamily="18" charset="0"/>
                <a:cs typeface="Times New Roman" pitchFamily="18" charset="0"/>
              </a:rPr>
              <a:t>XacThucTK() </a:t>
            </a:r>
            <a:r>
              <a:rPr lang="en-US" sz="2400" b="0" dirty="0">
                <a:latin typeface="Times New Roman" pitchFamily="18" charset="0"/>
                <a:cs typeface="Times New Roman" pitchFamily="18" charset="0"/>
              </a:rPr>
              <a:t>của lớp DocGia và lớp ThuThu:</a:t>
            </a: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0" y="2590800"/>
            <a:ext cx="9144000" cy="4267200"/>
          </a:xfrm>
          <a:prstGeom prst="rect">
            <a:avLst/>
          </a:prstGeom>
        </p:spPr>
      </p:pic>
    </p:spTree>
    <p:extLst>
      <p:ext uri="{BB962C8B-B14F-4D97-AF65-F5344CB8AC3E}">
        <p14:creationId xmlns:p14="http://schemas.microsoft.com/office/powerpoint/2010/main" val="3933065811"/>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1295400"/>
            <a:ext cx="9067800" cy="1752600"/>
          </a:xfrm>
        </p:spPr>
        <p:txBody>
          <a:bodyPr/>
          <a:lstStyle/>
          <a:p>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br>
              <a:rPr lang="en-US" sz="30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3.2  Xác định phương </a:t>
            </a:r>
            <a:r>
              <a:rPr lang="en-US" sz="2800" b="0" dirty="0" smtClean="0">
                <a:solidFill>
                  <a:schemeClr val="tx1"/>
                </a:solidFill>
                <a:latin typeface="Times New Roman" pitchFamily="18" charset="0"/>
                <a:ea typeface="Tahoma" pitchFamily="34" charset="0"/>
                <a:cs typeface="Times New Roman" pitchFamily="18" charset="0"/>
              </a:rPr>
              <a:t>thức</a:t>
            </a:r>
            <a:br>
              <a:rPr lang="en-US" sz="2800" b="0" dirty="0" smtClean="0">
                <a:solidFill>
                  <a:schemeClr val="tx1"/>
                </a:solidFill>
                <a:latin typeface="Times New Roman" pitchFamily="18" charset="0"/>
                <a:ea typeface="Tahoma" pitchFamily="34" charset="0"/>
                <a:cs typeface="Times New Roman" pitchFamily="18" charset="0"/>
              </a:rPr>
            </a:br>
            <a:r>
              <a:rPr lang="en-US" sz="2400" b="0" dirty="0">
                <a:latin typeface="Times New Roman" pitchFamily="18" charset="0"/>
                <a:cs typeface="Times New Roman" pitchFamily="18" charset="0"/>
              </a:rPr>
              <a:t>Từ sơ đồ tuần tự “Xóa độc giả”, ta xác định được phương thức </a:t>
            </a:r>
            <a:r>
              <a:rPr lang="en-US" sz="2400" b="0" i="1" dirty="0">
                <a:latin typeface="Times New Roman" pitchFamily="18" charset="0"/>
                <a:cs typeface="Times New Roman" pitchFamily="18" charset="0"/>
              </a:rPr>
              <a:t>XoaDG() </a:t>
            </a:r>
            <a:r>
              <a:rPr lang="en-US" sz="2400" b="0" dirty="0">
                <a:latin typeface="Times New Roman" pitchFamily="18" charset="0"/>
                <a:cs typeface="Times New Roman" pitchFamily="18" charset="0"/>
              </a:rPr>
              <a:t>của lớp DocGia</a:t>
            </a:r>
            <a:r>
              <a:rPr lang="en-US" sz="2400" dirty="0"/>
              <a:t>:</a:t>
            </a:r>
            <a:br>
              <a:rPr lang="en-US" sz="2400" dirty="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pic>
        <p:nvPicPr>
          <p:cNvPr id="4" name="Picture 3"/>
          <p:cNvPicPr/>
          <p:nvPr/>
        </p:nvPicPr>
        <p:blipFill>
          <a:blip r:embed="rId2"/>
          <a:stretch>
            <a:fillRect/>
          </a:stretch>
        </p:blipFill>
        <p:spPr>
          <a:xfrm>
            <a:off x="0" y="2590800"/>
            <a:ext cx="9144000" cy="4267200"/>
          </a:xfrm>
          <a:prstGeom prst="rect">
            <a:avLst/>
          </a:prstGeom>
        </p:spPr>
      </p:pic>
    </p:spTree>
    <p:extLst>
      <p:ext uri="{BB962C8B-B14F-4D97-AF65-F5344CB8AC3E}">
        <p14:creationId xmlns:p14="http://schemas.microsoft.com/office/powerpoint/2010/main" val="441160569"/>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1676400"/>
            <a:ext cx="9067800" cy="1752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br>
              <a:rPr lang="en-US" sz="30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3.2  Xác định phương </a:t>
            </a:r>
            <a:r>
              <a:rPr lang="en-US" sz="2800" b="0" dirty="0" smtClean="0">
                <a:solidFill>
                  <a:schemeClr val="tx1"/>
                </a:solidFill>
                <a:latin typeface="Times New Roman" pitchFamily="18" charset="0"/>
                <a:ea typeface="Tahoma" pitchFamily="34" charset="0"/>
                <a:cs typeface="Times New Roman" pitchFamily="18" charset="0"/>
              </a:rPr>
              <a:t>thức</a:t>
            </a:r>
            <a:br>
              <a:rPr lang="en-US" sz="2800" b="0" dirty="0" smtClean="0">
                <a:solidFill>
                  <a:schemeClr val="tx1"/>
                </a:solidFill>
                <a:latin typeface="Times New Roman" pitchFamily="18" charset="0"/>
                <a:ea typeface="Tahoma" pitchFamily="34" charset="0"/>
                <a:cs typeface="Times New Roman" pitchFamily="18" charset="0"/>
              </a:rPr>
            </a:br>
            <a:r>
              <a:rPr lang="en-US" sz="2400" b="0" dirty="0">
                <a:latin typeface="Times New Roman" pitchFamily="18" charset="0"/>
                <a:cs typeface="Times New Roman" pitchFamily="18" charset="0"/>
              </a:rPr>
              <a:t>Từ sơ đồ tuần tự “Mượn sách”, ta xác định được phương thức </a:t>
            </a:r>
            <a:r>
              <a:rPr lang="en-US" sz="2400" b="0" i="1" dirty="0">
                <a:latin typeface="Times New Roman" pitchFamily="18" charset="0"/>
                <a:cs typeface="Times New Roman" pitchFamily="18" charset="0"/>
              </a:rPr>
              <a:t>XacThucDG() </a:t>
            </a:r>
            <a:r>
              <a:rPr lang="en-US" sz="2400" b="0" dirty="0">
                <a:latin typeface="Times New Roman" pitchFamily="18" charset="0"/>
                <a:cs typeface="Times New Roman" pitchFamily="18" charset="0"/>
              </a:rPr>
              <a:t>của lớp DocGia và phương thức </a:t>
            </a:r>
            <a:r>
              <a:rPr lang="en-US" sz="2400" b="0" i="1" dirty="0">
                <a:latin typeface="Times New Roman" pitchFamily="18" charset="0"/>
                <a:cs typeface="Times New Roman" pitchFamily="18" charset="0"/>
              </a:rPr>
              <a:t>ThemPhieuMuon() </a:t>
            </a:r>
            <a:r>
              <a:rPr lang="en-US" sz="2400" b="0" dirty="0">
                <a:latin typeface="Times New Roman" pitchFamily="18" charset="0"/>
                <a:cs typeface="Times New Roman" pitchFamily="18" charset="0"/>
              </a:rPr>
              <a:t>của lớp HoSoPhieuMuon:</a:t>
            </a:r>
            <a:r>
              <a:rPr lang="en-US" sz="2400" dirty="0"/>
              <a:t/>
            </a:r>
            <a:br>
              <a:rPr lang="en-US" sz="2400" dirty="0"/>
            </a:br>
            <a:r>
              <a:rPr lang="en-US" sz="2400" dirty="0"/>
              <a:t/>
            </a:r>
            <a:br>
              <a:rPr lang="en-US" sz="2400" dirty="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pic>
        <p:nvPicPr>
          <p:cNvPr id="5" name="Picture 4"/>
          <p:cNvPicPr/>
          <p:nvPr/>
        </p:nvPicPr>
        <p:blipFill>
          <a:blip r:embed="rId2"/>
          <a:stretch>
            <a:fillRect/>
          </a:stretch>
        </p:blipFill>
        <p:spPr>
          <a:xfrm>
            <a:off x="0" y="2895600"/>
            <a:ext cx="9144000" cy="3962400"/>
          </a:xfrm>
          <a:prstGeom prst="rect">
            <a:avLst/>
          </a:prstGeom>
        </p:spPr>
      </p:pic>
    </p:spTree>
    <p:extLst>
      <p:ext uri="{BB962C8B-B14F-4D97-AF65-F5344CB8AC3E}">
        <p14:creationId xmlns:p14="http://schemas.microsoft.com/office/powerpoint/2010/main" val="1158170063"/>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1295400"/>
            <a:ext cx="9067800" cy="1752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III: Xây dựng mô hình lớp</a:t>
            </a:r>
            <a:br>
              <a:rPr lang="en-US" sz="30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 Xác định thuộc tính và phương thức </a:t>
            </a:r>
            <a:br>
              <a:rPr lang="en-US" sz="28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3.2  Xác định phương </a:t>
            </a:r>
            <a:r>
              <a:rPr lang="en-US" sz="2800" b="0" dirty="0" smtClean="0">
                <a:solidFill>
                  <a:schemeClr val="tx1"/>
                </a:solidFill>
                <a:latin typeface="Times New Roman" pitchFamily="18" charset="0"/>
                <a:ea typeface="Tahoma" pitchFamily="34" charset="0"/>
                <a:cs typeface="Times New Roman" pitchFamily="18" charset="0"/>
              </a:rPr>
              <a:t>thức</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t>
            </a:r>
            <a:r>
              <a:rPr lang="en-US" sz="2400" b="0" dirty="0" smtClean="0">
                <a:latin typeface="Times New Roman" pitchFamily="18" charset="0"/>
                <a:cs typeface="Times New Roman" pitchFamily="18" charset="0"/>
              </a:rPr>
              <a:t>Sơ đồ</a:t>
            </a:r>
            <a:r>
              <a:rPr lang="en-US" sz="2400" dirty="0"/>
              <a:t/>
            </a:r>
            <a:br>
              <a:rPr lang="en-US" sz="2400" dirty="0"/>
            </a:br>
            <a:r>
              <a:rPr lang="en-US" sz="2400" dirty="0"/>
              <a:t/>
            </a:r>
            <a:br>
              <a:rPr lang="en-US" sz="2400" dirty="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cxnSp>
        <p:nvCxnSpPr>
          <p:cNvPr id="4" name="Straight Arrow Connector 3"/>
          <p:cNvCxnSpPr/>
          <p:nvPr/>
        </p:nvCxnSpPr>
        <p:spPr>
          <a:xfrm>
            <a:off x="228600" y="19812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6" name="Picture 5"/>
          <p:cNvPicPr/>
          <p:nvPr/>
        </p:nvPicPr>
        <p:blipFill>
          <a:blip r:embed="rId2"/>
          <a:stretch>
            <a:fillRect/>
          </a:stretch>
        </p:blipFill>
        <p:spPr>
          <a:xfrm>
            <a:off x="0" y="2133600"/>
            <a:ext cx="9144000" cy="4724400"/>
          </a:xfrm>
          <a:prstGeom prst="rect">
            <a:avLst/>
          </a:prstGeom>
        </p:spPr>
      </p:pic>
    </p:spTree>
    <p:extLst>
      <p:ext uri="{BB962C8B-B14F-4D97-AF65-F5344CB8AC3E}">
        <p14:creationId xmlns:p14="http://schemas.microsoft.com/office/powerpoint/2010/main" val="24387814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6002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IV: Thiết Kế Lớp</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Tinh chế thuộc tính</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2" name="Rectangle 1"/>
          <p:cNvSpPr/>
          <p:nvPr/>
        </p:nvSpPr>
        <p:spPr>
          <a:xfrm>
            <a:off x="0" y="1543883"/>
            <a:ext cx="9220200" cy="5632311"/>
          </a:xfrm>
          <a:prstGeom prst="rect">
            <a:avLst/>
          </a:prstGeom>
        </p:spPr>
        <p:txBody>
          <a:bodyPr wrap="square">
            <a:spAutoFit/>
          </a:bodyPr>
          <a:lstStyle/>
          <a:p>
            <a:pPr lvl="0" algn="l"/>
            <a:r>
              <a:rPr lang="en-US" sz="2400" dirty="0">
                <a:latin typeface="Times New Roman" pitchFamily="18" charset="0"/>
                <a:cs typeface="Times New Roman" pitchFamily="18" charset="0"/>
              </a:rPr>
              <a:t>Lớp DocGia:</a:t>
            </a:r>
          </a:p>
          <a:p>
            <a:pPr lvl="0" algn="l"/>
            <a:r>
              <a:rPr lang="en-US" sz="2400" b="0" dirty="0">
                <a:latin typeface="Times New Roman" pitchFamily="18" charset="0"/>
                <a:cs typeface="Times New Roman" pitchFamily="18" charset="0"/>
              </a:rPr>
              <a:t>MaDG: </a:t>
            </a:r>
            <a:r>
              <a:rPr lang="en-US" sz="2400" b="0" dirty="0" smtClean="0">
                <a:latin typeface="Times New Roman" pitchFamily="18" charset="0"/>
                <a:cs typeface="Times New Roman" pitchFamily="18" charset="0"/>
              </a:rPr>
              <a:t>char		LoaiDG:char</a:t>
            </a:r>
            <a:endParaRPr lang="en-US" sz="2400" b="0" dirty="0">
              <a:latin typeface="Times New Roman" pitchFamily="18" charset="0"/>
              <a:cs typeface="Times New Roman" pitchFamily="18" charset="0"/>
            </a:endParaRPr>
          </a:p>
          <a:p>
            <a:pPr lvl="0" algn="l"/>
            <a:r>
              <a:rPr lang="en-US" sz="2400" b="0" dirty="0" smtClean="0">
                <a:latin typeface="Times New Roman" pitchFamily="18" charset="0"/>
                <a:cs typeface="Times New Roman" pitchFamily="18" charset="0"/>
              </a:rPr>
              <a:t>UsernameDG:char	PassWordDG:char</a:t>
            </a:r>
            <a:endParaRPr lang="en-US" sz="2400" b="0" dirty="0">
              <a:latin typeface="Times New Roman" pitchFamily="18" charset="0"/>
              <a:cs typeface="Times New Roman" pitchFamily="18" charset="0"/>
            </a:endParaRPr>
          </a:p>
          <a:p>
            <a:pPr lvl="0" algn="l"/>
            <a:r>
              <a:rPr lang="en-US" sz="2400" dirty="0">
                <a:latin typeface="Times New Roman" pitchFamily="18" charset="0"/>
                <a:cs typeface="Times New Roman" pitchFamily="18" charset="0"/>
              </a:rPr>
              <a:t>Lớp ThuThu:</a:t>
            </a:r>
          </a:p>
          <a:p>
            <a:pPr lvl="0" algn="l"/>
            <a:r>
              <a:rPr lang="en-US" sz="2400" b="0" dirty="0" smtClean="0">
                <a:latin typeface="Times New Roman" pitchFamily="18" charset="0"/>
                <a:cs typeface="Times New Roman" pitchFamily="18" charset="0"/>
              </a:rPr>
              <a:t>MaTT:char		UsernameTT:char</a:t>
            </a:r>
            <a:endParaRPr lang="en-US" sz="2400" b="0" dirty="0">
              <a:latin typeface="Times New Roman" pitchFamily="18" charset="0"/>
              <a:cs typeface="Times New Roman" pitchFamily="18" charset="0"/>
            </a:endParaRPr>
          </a:p>
          <a:p>
            <a:pPr lvl="0" algn="l"/>
            <a:r>
              <a:rPr lang="en-US" sz="2400" b="0" dirty="0">
                <a:latin typeface="Times New Roman" pitchFamily="18" charset="0"/>
                <a:cs typeface="Times New Roman" pitchFamily="18" charset="0"/>
              </a:rPr>
              <a:t>PassWordTT:char</a:t>
            </a:r>
          </a:p>
          <a:p>
            <a:pPr lvl="0" algn="l"/>
            <a:r>
              <a:rPr lang="en-US" sz="2400" dirty="0">
                <a:latin typeface="Times New Roman" pitchFamily="18" charset="0"/>
                <a:cs typeface="Times New Roman" pitchFamily="18" charset="0"/>
              </a:rPr>
              <a:t>Lớp NguoiDung:</a:t>
            </a:r>
          </a:p>
          <a:p>
            <a:pPr lvl="0" algn="l"/>
            <a:r>
              <a:rPr lang="en-US" sz="2400" b="0" dirty="0" smtClean="0">
                <a:latin typeface="Times New Roman" pitchFamily="18" charset="0"/>
                <a:cs typeface="Times New Roman" pitchFamily="18" charset="0"/>
              </a:rPr>
              <a:t>HoTen:char		NgaySinh:date</a:t>
            </a:r>
            <a:endParaRPr lang="en-US" sz="2400" b="0" dirty="0">
              <a:latin typeface="Times New Roman" pitchFamily="18" charset="0"/>
              <a:cs typeface="Times New Roman" pitchFamily="18" charset="0"/>
            </a:endParaRPr>
          </a:p>
          <a:p>
            <a:pPr lvl="0" algn="l"/>
            <a:r>
              <a:rPr lang="en-US" sz="2400" b="0" dirty="0" smtClean="0">
                <a:latin typeface="Times New Roman" pitchFamily="18" charset="0"/>
                <a:cs typeface="Times New Roman" pitchFamily="18" charset="0"/>
              </a:rPr>
              <a:t>GioiTinh:char		DiaChi:char</a:t>
            </a:r>
            <a:endParaRPr lang="en-US" sz="2400" b="0" dirty="0">
              <a:latin typeface="Times New Roman" pitchFamily="18" charset="0"/>
              <a:cs typeface="Times New Roman" pitchFamily="18" charset="0"/>
            </a:endParaRPr>
          </a:p>
          <a:p>
            <a:pPr algn="l"/>
            <a:r>
              <a:rPr lang="en-US" sz="2400" b="0" dirty="0" smtClean="0">
                <a:latin typeface="Times New Roman" pitchFamily="18" charset="0"/>
                <a:cs typeface="Times New Roman" pitchFamily="18" charset="0"/>
              </a:rPr>
              <a:t>SDT:char</a:t>
            </a:r>
          </a:p>
          <a:p>
            <a:pPr lvl="0" algn="l"/>
            <a:r>
              <a:rPr lang="en-US" sz="2400" dirty="0">
                <a:latin typeface="Times New Roman" pitchFamily="18" charset="0"/>
                <a:cs typeface="Times New Roman" pitchFamily="18" charset="0"/>
              </a:rPr>
              <a:t>Lớp HoSoPhieuMuon:</a:t>
            </a:r>
          </a:p>
          <a:p>
            <a:pPr lvl="0" algn="l"/>
            <a:r>
              <a:rPr lang="en-US" sz="2400" b="0" dirty="0" smtClean="0">
                <a:latin typeface="Times New Roman" pitchFamily="18" charset="0"/>
                <a:cs typeface="Times New Roman" pitchFamily="18" charset="0"/>
              </a:rPr>
              <a:t>MaDG:char		MaPhieu:char</a:t>
            </a:r>
            <a:endParaRPr lang="en-US" sz="2400" b="0" dirty="0">
              <a:latin typeface="Times New Roman" pitchFamily="18" charset="0"/>
              <a:cs typeface="Times New Roman" pitchFamily="18" charset="0"/>
            </a:endParaRPr>
          </a:p>
          <a:p>
            <a:pPr lvl="0" algn="l"/>
            <a:r>
              <a:rPr lang="en-US" sz="2400" b="0" dirty="0" smtClean="0">
                <a:latin typeface="Times New Roman" pitchFamily="18" charset="0"/>
                <a:cs typeface="Times New Roman" pitchFamily="18" charset="0"/>
              </a:rPr>
              <a:t>MaSach:char		NgayMuon:date</a:t>
            </a:r>
            <a:endParaRPr lang="en-US" sz="2400" b="0" dirty="0">
              <a:latin typeface="Times New Roman" pitchFamily="18" charset="0"/>
              <a:cs typeface="Times New Roman" pitchFamily="18" charset="0"/>
            </a:endParaRPr>
          </a:p>
          <a:p>
            <a:pPr lvl="0" algn="l"/>
            <a:r>
              <a:rPr lang="en-US" sz="2400" b="0" dirty="0" smtClean="0">
                <a:latin typeface="Times New Roman" pitchFamily="18" charset="0"/>
                <a:cs typeface="Times New Roman" pitchFamily="18" charset="0"/>
              </a:rPr>
              <a:t>NgayTra:date		TinhTrang:char</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	GhiChu:char</a:t>
            </a:r>
            <a:endParaRPr lang="en-US" sz="2400" b="0" dirty="0">
              <a:latin typeface="Times New Roman" pitchFamily="18" charset="0"/>
              <a:cs typeface="Times New Roman" pitchFamily="18" charset="0"/>
            </a:endParaRPr>
          </a:p>
          <a:p>
            <a:pPr algn="l"/>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2816303129"/>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6002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IV: Thiết Kế Lớp</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Tinh chế thuộc tính</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2" name="Rectangle 1"/>
          <p:cNvSpPr/>
          <p:nvPr/>
        </p:nvSpPr>
        <p:spPr>
          <a:xfrm>
            <a:off x="0" y="1543883"/>
            <a:ext cx="9220200" cy="3785652"/>
          </a:xfrm>
          <a:prstGeom prst="rect">
            <a:avLst/>
          </a:prstGeom>
        </p:spPr>
        <p:txBody>
          <a:bodyPr wrap="square">
            <a:spAutoFit/>
          </a:bodyPr>
          <a:lstStyle/>
          <a:p>
            <a:pPr lvl="0" algn="l"/>
            <a:r>
              <a:rPr lang="en-US" sz="2400" dirty="0" smtClean="0">
                <a:latin typeface="Times New Roman" pitchFamily="18" charset="0"/>
                <a:cs typeface="Times New Roman" pitchFamily="18" charset="0"/>
              </a:rPr>
              <a:t>Lớp </a:t>
            </a:r>
            <a:r>
              <a:rPr lang="en-US" sz="2400" dirty="0">
                <a:latin typeface="Times New Roman" pitchFamily="18" charset="0"/>
                <a:cs typeface="Times New Roman" pitchFamily="18" charset="0"/>
              </a:rPr>
              <a:t>HoSoPhieuMuon:</a:t>
            </a:r>
          </a:p>
          <a:p>
            <a:pPr lvl="0" algn="l"/>
            <a:r>
              <a:rPr lang="en-US" sz="2400" b="0" dirty="0" smtClean="0">
                <a:latin typeface="Times New Roman" pitchFamily="18" charset="0"/>
                <a:cs typeface="Times New Roman" pitchFamily="18" charset="0"/>
              </a:rPr>
              <a:t>MaDG:char		MaPhieu:char</a:t>
            </a:r>
            <a:r>
              <a:rPr lang="en-US" sz="2400" b="0" dirty="0">
                <a:latin typeface="Times New Roman" pitchFamily="18" charset="0"/>
                <a:cs typeface="Times New Roman" pitchFamily="18" charset="0"/>
              </a:rPr>
              <a:t>	</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MaSach:char</a:t>
            </a:r>
          </a:p>
          <a:p>
            <a:pPr lvl="0" algn="l"/>
            <a:r>
              <a:rPr lang="en-US" sz="2400" b="0" dirty="0" smtClean="0">
                <a:latin typeface="Times New Roman" pitchFamily="18" charset="0"/>
                <a:cs typeface="Times New Roman" pitchFamily="18" charset="0"/>
              </a:rPr>
              <a:t>NgayMuon:date</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NgayTra:date		TinhTrang:char</a:t>
            </a:r>
            <a:endParaRPr lang="en-US" sz="2400" b="0" dirty="0">
              <a:latin typeface="Times New Roman" pitchFamily="18" charset="0"/>
              <a:cs typeface="Times New Roman" pitchFamily="18" charset="0"/>
            </a:endParaRPr>
          </a:p>
          <a:p>
            <a:pPr lvl="0" algn="l"/>
            <a:r>
              <a:rPr lang="en-US" sz="2400" b="0" dirty="0" smtClean="0">
                <a:latin typeface="Times New Roman" pitchFamily="18" charset="0"/>
                <a:cs typeface="Times New Roman" pitchFamily="18" charset="0"/>
              </a:rPr>
              <a:t>GhiChu:char</a:t>
            </a:r>
            <a:endParaRPr lang="en-US" sz="2400" b="0" dirty="0">
              <a:latin typeface="Times New Roman" pitchFamily="18" charset="0"/>
              <a:cs typeface="Times New Roman" pitchFamily="18" charset="0"/>
            </a:endParaRPr>
          </a:p>
          <a:p>
            <a:pPr lvl="0" algn="l"/>
            <a:r>
              <a:rPr lang="en-US" sz="2400" dirty="0">
                <a:latin typeface="Times New Roman" pitchFamily="18" charset="0"/>
                <a:cs typeface="Times New Roman" pitchFamily="18" charset="0"/>
              </a:rPr>
              <a:t>Lớp Sach:</a:t>
            </a:r>
          </a:p>
          <a:p>
            <a:pPr lvl="0" algn="l"/>
            <a:r>
              <a:rPr lang="en-US" sz="2400" b="0" dirty="0" smtClean="0">
                <a:latin typeface="Times New Roman" pitchFamily="18" charset="0"/>
                <a:cs typeface="Times New Roman" pitchFamily="18" charset="0"/>
              </a:rPr>
              <a:t>MaSach:char		TacGia:char</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	TenSach:char</a:t>
            </a:r>
            <a:endParaRPr lang="en-US" sz="2400" b="0" dirty="0">
              <a:latin typeface="Times New Roman" pitchFamily="18" charset="0"/>
              <a:cs typeface="Times New Roman" pitchFamily="18" charset="0"/>
            </a:endParaRPr>
          </a:p>
          <a:p>
            <a:pPr lvl="0" algn="l"/>
            <a:r>
              <a:rPr lang="en-US" sz="2400" b="0" dirty="0" smtClean="0">
                <a:latin typeface="Times New Roman" pitchFamily="18" charset="0"/>
                <a:cs typeface="Times New Roman" pitchFamily="18" charset="0"/>
              </a:rPr>
              <a:t>ChuDe:char		NXB:char</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	NamXB:date</a:t>
            </a:r>
            <a:endParaRPr lang="en-US" sz="2400" b="0" dirty="0">
              <a:latin typeface="Times New Roman" pitchFamily="18" charset="0"/>
              <a:cs typeface="Times New Roman" pitchFamily="18" charset="0"/>
            </a:endParaRPr>
          </a:p>
          <a:p>
            <a:pPr lvl="0" algn="l"/>
            <a:r>
              <a:rPr lang="en-US" sz="2400" b="0" dirty="0" smtClean="0">
                <a:latin typeface="Times New Roman" pitchFamily="18" charset="0"/>
                <a:cs typeface="Times New Roman" pitchFamily="18" charset="0"/>
              </a:rPr>
              <a:t>SLNhap:int		DonGia:int</a:t>
            </a:r>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	TinhTrang:char</a:t>
            </a:r>
            <a:endParaRPr lang="en-US" sz="2400" b="0" dirty="0">
              <a:latin typeface="Times New Roman" pitchFamily="18" charset="0"/>
              <a:cs typeface="Times New Roman" pitchFamily="18" charset="0"/>
            </a:endParaRPr>
          </a:p>
          <a:p>
            <a:pPr lvl="0" algn="l"/>
            <a:r>
              <a:rPr lang="en-US" sz="2400" b="0" dirty="0">
                <a:latin typeface="Times New Roman" pitchFamily="18" charset="0"/>
                <a:cs typeface="Times New Roman" pitchFamily="18" charset="0"/>
              </a:rPr>
              <a:t>GhiChu:char</a:t>
            </a:r>
          </a:p>
          <a:p>
            <a:pPr algn="l"/>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8419168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000" dirty="0">
                <a:solidFill>
                  <a:schemeClr val="tx1"/>
                </a:solidFill>
                <a:latin typeface="Times New Roman" pitchFamily="18" charset="0"/>
                <a:ea typeface="Tahoma" pitchFamily="34" charset="0"/>
                <a:cs typeface="Times New Roman" pitchFamily="18" charset="0"/>
              </a:rPr>
              <a:t>Phần II: Phân tích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Chương I: Xác định yêu cầu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1. Khảo sát hiện trạng</a:t>
            </a:r>
          </a:p>
        </p:txBody>
      </p:sp>
      <p:sp>
        <p:nvSpPr>
          <p:cNvPr id="40963" name="Rectangle 3"/>
          <p:cNvSpPr>
            <a:spLocks noGrp="1" noChangeArrowheads="1"/>
          </p:cNvSpPr>
          <p:nvPr>
            <p:ph type="body" sz="half" idx="1"/>
          </p:nvPr>
        </p:nvSpPr>
        <p:spPr>
          <a:xfrm>
            <a:off x="0" y="1600200"/>
            <a:ext cx="9144000" cy="5105400"/>
          </a:xfrm>
        </p:spPr>
        <p:txBody>
          <a:bodyPr/>
          <a:lstStyle/>
          <a:p>
            <a:pPr marL="0" indent="0">
              <a:buNone/>
            </a:pPr>
            <a:r>
              <a:rPr lang="en-US" sz="2400" dirty="0">
                <a:solidFill>
                  <a:schemeClr val="tx1"/>
                </a:solidFill>
                <a:latin typeface="Times New Roman" pitchFamily="18" charset="0"/>
                <a:ea typeface="Tahoma" pitchFamily="34" charset="0"/>
                <a:cs typeface="Times New Roman" pitchFamily="18" charset="0"/>
              </a:rPr>
              <a:t>1.1 Hiện trạng tổ chức</a:t>
            </a:r>
          </a:p>
          <a:p>
            <a:r>
              <a:rPr lang="vi-VN" sz="2400" dirty="0" smtClean="0">
                <a:solidFill>
                  <a:schemeClr val="tx1"/>
                </a:solidFill>
                <a:latin typeface="Times New Roman" pitchFamily="18" charset="0"/>
                <a:cs typeface="Times New Roman" pitchFamily="18" charset="0"/>
              </a:rPr>
              <a:t>Cơ </a:t>
            </a:r>
            <a:r>
              <a:rPr lang="vi-VN" sz="2400" dirty="0">
                <a:solidFill>
                  <a:schemeClr val="tx1"/>
                </a:solidFill>
                <a:latin typeface="Times New Roman" pitchFamily="18" charset="0"/>
                <a:cs typeface="Times New Roman" pitchFamily="18" charset="0"/>
              </a:rPr>
              <a:t>c</a:t>
            </a:r>
            <a:r>
              <a:rPr lang="en-US" sz="2400" dirty="0">
                <a:solidFill>
                  <a:schemeClr val="tx1"/>
                </a:solidFill>
                <a:latin typeface="Times New Roman" pitchFamily="18" charset="0"/>
                <a:cs typeface="Times New Roman" pitchFamily="18" charset="0"/>
              </a:rPr>
              <a:t>ấ</a:t>
            </a:r>
            <a:r>
              <a:rPr lang="vi-VN" sz="2400" dirty="0">
                <a:solidFill>
                  <a:schemeClr val="tx1"/>
                </a:solidFill>
                <a:latin typeface="Times New Roman" pitchFamily="18" charset="0"/>
                <a:cs typeface="Times New Roman" pitchFamily="18" charset="0"/>
              </a:rPr>
              <a:t>u tổ chức thư viện của anh chị như thế nào?</a:t>
            </a:r>
            <a:endParaRPr lang="en-US" sz="2400" dirty="0">
              <a:solidFill>
                <a:schemeClr val="tx1"/>
              </a:solidFill>
              <a:latin typeface="Times New Roman" pitchFamily="18" charset="0"/>
              <a:cs typeface="Times New Roman" pitchFamily="18" charset="0"/>
            </a:endParaRPr>
          </a:p>
          <a:p>
            <a:r>
              <a:rPr lang="vi-VN" sz="2400" dirty="0" smtClean="0">
                <a:solidFill>
                  <a:schemeClr val="tx1"/>
                </a:solidFill>
                <a:latin typeface="Times New Roman" pitchFamily="18" charset="0"/>
                <a:cs typeface="Times New Roman" pitchFamily="18" charset="0"/>
              </a:rPr>
              <a:t>Chức </a:t>
            </a:r>
            <a:r>
              <a:rPr lang="vi-VN" sz="2400" dirty="0">
                <a:solidFill>
                  <a:schemeClr val="tx1"/>
                </a:solidFill>
                <a:latin typeface="Times New Roman" pitchFamily="18" charset="0"/>
                <a:cs typeface="Times New Roman" pitchFamily="18" charset="0"/>
              </a:rPr>
              <a:t>năng chính của thư viện anh chị là làm công việc gì?</a:t>
            </a:r>
            <a:endParaRPr lang="en-US" sz="2400" dirty="0">
              <a:solidFill>
                <a:schemeClr val="tx1"/>
              </a:solidFill>
              <a:latin typeface="Times New Roman" pitchFamily="18" charset="0"/>
              <a:cs typeface="Times New Roman" pitchFamily="18" charset="0"/>
            </a:endParaRPr>
          </a:p>
          <a:p>
            <a:pPr lvl="0"/>
            <a:r>
              <a:rPr lang="vi-VN" sz="2400" dirty="0" smtClean="0">
                <a:solidFill>
                  <a:schemeClr val="tx1"/>
                </a:solidFill>
                <a:latin typeface="Times New Roman" pitchFamily="18" charset="0"/>
                <a:cs typeface="Times New Roman" pitchFamily="18" charset="0"/>
              </a:rPr>
              <a:t>Ngoài </a:t>
            </a:r>
            <a:r>
              <a:rPr lang="vi-VN" sz="2400" dirty="0">
                <a:solidFill>
                  <a:schemeClr val="tx1"/>
                </a:solidFill>
                <a:latin typeface="Times New Roman" pitchFamily="18" charset="0"/>
                <a:cs typeface="Times New Roman" pitchFamily="18" charset="0"/>
              </a:rPr>
              <a:t>chức năng chính trên, thư viện anh chị còn có chức năng nào khác không?</a:t>
            </a:r>
            <a:endParaRPr lang="en-US" sz="2400" dirty="0">
              <a:solidFill>
                <a:schemeClr val="tx1"/>
              </a:solidFill>
              <a:latin typeface="Times New Roman" pitchFamily="18" charset="0"/>
              <a:cs typeface="Times New Roman" pitchFamily="18" charset="0"/>
            </a:endParaRPr>
          </a:p>
          <a:p>
            <a:pPr lvl="0"/>
            <a:r>
              <a:rPr lang="vi-VN" sz="2400" dirty="0" smtClean="0">
                <a:solidFill>
                  <a:schemeClr val="tx1"/>
                </a:solidFill>
                <a:latin typeface="Times New Roman" pitchFamily="18" charset="0"/>
                <a:cs typeface="Times New Roman" pitchFamily="18" charset="0"/>
              </a:rPr>
              <a:t>Chức </a:t>
            </a:r>
            <a:r>
              <a:rPr lang="vi-VN" sz="2400" dirty="0">
                <a:solidFill>
                  <a:schemeClr val="tx1"/>
                </a:solidFill>
                <a:latin typeface="Times New Roman" pitchFamily="18" charset="0"/>
                <a:cs typeface="Times New Roman" pitchFamily="18" charset="0"/>
              </a:rPr>
              <a:t>năng chính của thủ thư trong thư viện anh chị đảm nhận nhiệm vụ gì?</a:t>
            </a:r>
            <a:endParaRPr lang="en-US" sz="2400" dirty="0">
              <a:solidFill>
                <a:schemeClr val="tx1"/>
              </a:solidFill>
              <a:latin typeface="Times New Roman" pitchFamily="18" charset="0"/>
              <a:cs typeface="Times New Roman" pitchFamily="18" charset="0"/>
            </a:endParaRPr>
          </a:p>
          <a:p>
            <a:pPr lvl="0"/>
            <a:r>
              <a:rPr lang="vi-VN" sz="2400" dirty="0" smtClean="0">
                <a:solidFill>
                  <a:schemeClr val="tx1"/>
                </a:solidFill>
                <a:latin typeface="Times New Roman" pitchFamily="18" charset="0"/>
                <a:cs typeface="Times New Roman" pitchFamily="18" charset="0"/>
              </a:rPr>
              <a:t>Ngoài </a:t>
            </a:r>
            <a:r>
              <a:rPr lang="vi-VN" sz="2400" dirty="0">
                <a:solidFill>
                  <a:schemeClr val="tx1"/>
                </a:solidFill>
                <a:latin typeface="Times New Roman" pitchFamily="18" charset="0"/>
                <a:cs typeface="Times New Roman" pitchFamily="18" charset="0"/>
              </a:rPr>
              <a:t>chức năng chính trên, thủ thư còn nhận nhiệm vụ nào khác không?</a:t>
            </a:r>
            <a:endParaRPr lang="en-US" sz="2400" dirty="0">
              <a:solidFill>
                <a:schemeClr val="tx1"/>
              </a:solidFill>
              <a:latin typeface="Times New Roman" pitchFamily="18" charset="0"/>
              <a:cs typeface="Times New Roman" pitchFamily="18" charset="0"/>
            </a:endParaRPr>
          </a:p>
          <a:p>
            <a:pPr lvl="0"/>
            <a:r>
              <a:rPr lang="vi-VN" sz="2400" dirty="0" smtClean="0">
                <a:solidFill>
                  <a:schemeClr val="tx1"/>
                </a:solidFill>
                <a:latin typeface="Times New Roman" pitchFamily="18" charset="0"/>
                <a:cs typeface="Times New Roman" pitchFamily="18" charset="0"/>
              </a:rPr>
              <a:t>Thư </a:t>
            </a:r>
            <a:r>
              <a:rPr lang="vi-VN" sz="2400" dirty="0">
                <a:solidFill>
                  <a:schemeClr val="tx1"/>
                </a:solidFill>
                <a:latin typeface="Times New Roman" pitchFamily="18" charset="0"/>
                <a:cs typeface="Times New Roman" pitchFamily="18" charset="0"/>
              </a:rPr>
              <a:t>viện anh chị đặt dưới sự dám sát và quản lý của ai?</a:t>
            </a:r>
            <a:endParaRPr lang="en-US" sz="2400" dirty="0">
              <a:solidFill>
                <a:schemeClr val="tx1"/>
              </a:solidFill>
              <a:latin typeface="Times New Roman" pitchFamily="18" charset="0"/>
              <a:cs typeface="Times New Roman" pitchFamily="18" charset="0"/>
            </a:endParaRPr>
          </a:p>
          <a:p>
            <a:pPr lvl="0"/>
            <a:r>
              <a:rPr lang="vi-VN" sz="2400" dirty="0" smtClean="0">
                <a:solidFill>
                  <a:schemeClr val="tx1"/>
                </a:solidFill>
                <a:latin typeface="Times New Roman" pitchFamily="18" charset="0"/>
                <a:cs typeface="Times New Roman" pitchFamily="18" charset="0"/>
              </a:rPr>
              <a:t>Những </a:t>
            </a:r>
            <a:r>
              <a:rPr lang="vi-VN" sz="2400" dirty="0">
                <a:solidFill>
                  <a:schemeClr val="tx1"/>
                </a:solidFill>
                <a:latin typeface="Times New Roman" pitchFamily="18" charset="0"/>
                <a:cs typeface="Times New Roman" pitchFamily="18" charset="0"/>
              </a:rPr>
              <a:t>tác nhân nào đã làm ảnh hưởng trực tiếp đến thư viện anh chị?</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101978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6002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IV: Thiết Kế Lớp</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Tinh chế thuộc tính</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2" name="Rectangle 1"/>
          <p:cNvSpPr/>
          <p:nvPr/>
        </p:nvSpPr>
        <p:spPr>
          <a:xfrm>
            <a:off x="0" y="1543883"/>
            <a:ext cx="9220200" cy="830997"/>
          </a:xfrm>
          <a:prstGeom prst="rect">
            <a:avLst/>
          </a:prstGeom>
        </p:spPr>
        <p:txBody>
          <a:bodyPr wrap="square">
            <a:spAutoFit/>
          </a:bodyPr>
          <a:lstStyle/>
          <a:p>
            <a:pPr lvl="0" algn="l"/>
            <a:r>
              <a:rPr lang="en-US" sz="2400" dirty="0" smtClean="0">
                <a:latin typeface="Times New Roman" pitchFamily="18" charset="0"/>
                <a:cs typeface="Times New Roman" pitchFamily="18" charset="0"/>
              </a:rPr>
              <a:t>	Sơ đồ</a:t>
            </a:r>
            <a:endParaRPr lang="en-US" sz="2400" b="0" dirty="0">
              <a:latin typeface="Times New Roman" pitchFamily="18" charset="0"/>
              <a:cs typeface="Times New Roman" pitchFamily="18" charset="0"/>
            </a:endParaRPr>
          </a:p>
          <a:p>
            <a:pPr algn="l"/>
            <a:endParaRPr lang="en-US" sz="2400" b="0" dirty="0">
              <a:latin typeface="Times New Roman" pitchFamily="18" charset="0"/>
              <a:cs typeface="Times New Roman" pitchFamily="18" charset="0"/>
            </a:endParaRPr>
          </a:p>
        </p:txBody>
      </p:sp>
      <p:cxnSp>
        <p:nvCxnSpPr>
          <p:cNvPr id="4" name="Straight Arrow Connector 3"/>
          <p:cNvCxnSpPr/>
          <p:nvPr/>
        </p:nvCxnSpPr>
        <p:spPr>
          <a:xfrm>
            <a:off x="228600" y="17526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5" name="Picture 4"/>
          <p:cNvPicPr/>
          <p:nvPr/>
        </p:nvPicPr>
        <p:blipFill>
          <a:blip r:embed="rId2"/>
          <a:stretch>
            <a:fillRect/>
          </a:stretch>
        </p:blipFill>
        <p:spPr>
          <a:xfrm>
            <a:off x="0" y="1959380"/>
            <a:ext cx="9144000" cy="4898619"/>
          </a:xfrm>
          <a:prstGeom prst="rect">
            <a:avLst/>
          </a:prstGeom>
        </p:spPr>
      </p:pic>
    </p:spTree>
    <p:extLst>
      <p:ext uri="{BB962C8B-B14F-4D97-AF65-F5344CB8AC3E}">
        <p14:creationId xmlns:p14="http://schemas.microsoft.com/office/powerpoint/2010/main" val="10507486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6002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IV: Thiết Kế Lớp</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Tinh chế phương thức</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3" name="Rectangle 2"/>
          <p:cNvSpPr/>
          <p:nvPr/>
        </p:nvSpPr>
        <p:spPr>
          <a:xfrm>
            <a:off x="0" y="2210812"/>
            <a:ext cx="9144000" cy="3046988"/>
          </a:xfrm>
          <a:prstGeom prst="rect">
            <a:avLst/>
          </a:prstGeom>
        </p:spPr>
        <p:txBody>
          <a:bodyPr wrap="square">
            <a:spAutoFit/>
          </a:bodyPr>
          <a:lstStyle/>
          <a:p>
            <a:pPr lvl="0" algn="l"/>
            <a:r>
              <a:rPr lang="en-US" sz="2400" dirty="0">
                <a:latin typeface="Times New Roman" pitchFamily="18" charset="0"/>
                <a:cs typeface="Times New Roman" pitchFamily="18" charset="0"/>
              </a:rPr>
              <a:t>Lớp DocGia:</a:t>
            </a:r>
          </a:p>
          <a:p>
            <a:pPr algn="l"/>
            <a:r>
              <a:rPr lang="en-US" sz="2400" b="0" dirty="0">
                <a:latin typeface="Times New Roman" pitchFamily="18" charset="0"/>
                <a:cs typeface="Times New Roman" pitchFamily="18" charset="0"/>
              </a:rPr>
              <a:t>DocGia::+ThemDG():</a:t>
            </a:r>
            <a:r>
              <a:rPr lang="en-US" sz="2400" b="0" dirty="0" smtClean="0">
                <a:latin typeface="Times New Roman" pitchFamily="18" charset="0"/>
                <a:cs typeface="Times New Roman" pitchFamily="18" charset="0"/>
              </a:rPr>
              <a:t>void		DocGia</a:t>
            </a:r>
            <a:r>
              <a:rPr lang="en-US" sz="2400" b="0" dirty="0">
                <a:latin typeface="Times New Roman" pitchFamily="18" charset="0"/>
                <a:cs typeface="Times New Roman" pitchFamily="18" charset="0"/>
              </a:rPr>
              <a:t>::+XoaDG():void</a:t>
            </a:r>
          </a:p>
          <a:p>
            <a:pPr algn="l"/>
            <a:r>
              <a:rPr lang="en-US" sz="2400" b="0" dirty="0">
                <a:latin typeface="Times New Roman" pitchFamily="18" charset="0"/>
                <a:cs typeface="Times New Roman" pitchFamily="18" charset="0"/>
              </a:rPr>
              <a:t>DocGia::+SuaDG():</a:t>
            </a:r>
            <a:r>
              <a:rPr lang="en-US" sz="2400" b="0" dirty="0" smtClean="0">
                <a:latin typeface="Times New Roman" pitchFamily="18" charset="0"/>
                <a:cs typeface="Times New Roman" pitchFamily="18" charset="0"/>
              </a:rPr>
              <a:t>void		DocGia</a:t>
            </a:r>
            <a:r>
              <a:rPr lang="en-US" sz="2400" b="0" dirty="0">
                <a:latin typeface="Times New Roman" pitchFamily="18" charset="0"/>
                <a:cs typeface="Times New Roman" pitchFamily="18" charset="0"/>
              </a:rPr>
              <a:t>::+TimKiemDG():void</a:t>
            </a:r>
          </a:p>
          <a:p>
            <a:pPr algn="l"/>
            <a:r>
              <a:rPr lang="en-US" sz="2400" b="0" dirty="0">
                <a:latin typeface="Times New Roman" pitchFamily="18" charset="0"/>
                <a:cs typeface="Times New Roman" pitchFamily="18" charset="0"/>
              </a:rPr>
              <a:t>DocGia::+XacThucTK():</a:t>
            </a:r>
            <a:r>
              <a:rPr lang="en-US" sz="2400" b="0" dirty="0" smtClean="0">
                <a:latin typeface="Times New Roman" pitchFamily="18" charset="0"/>
                <a:cs typeface="Times New Roman" pitchFamily="18" charset="0"/>
              </a:rPr>
              <a:t>void		DocGia</a:t>
            </a:r>
            <a:r>
              <a:rPr lang="en-US" sz="2400" b="0" dirty="0">
                <a:latin typeface="Times New Roman" pitchFamily="18" charset="0"/>
                <a:cs typeface="Times New Roman" pitchFamily="18" charset="0"/>
              </a:rPr>
              <a:t>::+DoiMK():void</a:t>
            </a:r>
          </a:p>
          <a:p>
            <a:pPr algn="l"/>
            <a:r>
              <a:rPr lang="en-US" sz="2400" b="0" dirty="0">
                <a:latin typeface="Times New Roman" pitchFamily="18" charset="0"/>
                <a:cs typeface="Times New Roman" pitchFamily="18" charset="0"/>
              </a:rPr>
              <a:t>DocGia::+SetMaDG():void</a:t>
            </a:r>
          </a:p>
          <a:p>
            <a:pPr lvl="0" algn="l"/>
            <a:r>
              <a:rPr lang="en-US" sz="2400" dirty="0">
                <a:latin typeface="Times New Roman" pitchFamily="18" charset="0"/>
                <a:cs typeface="Times New Roman" pitchFamily="18" charset="0"/>
              </a:rPr>
              <a:t>Lớp ThuThu:</a:t>
            </a:r>
          </a:p>
          <a:p>
            <a:pPr algn="l"/>
            <a:r>
              <a:rPr lang="en-US" sz="2400" b="0" dirty="0">
                <a:latin typeface="Times New Roman" pitchFamily="18" charset="0"/>
                <a:cs typeface="Times New Roman" pitchFamily="18" charset="0"/>
              </a:rPr>
              <a:t>ThuThu::+XacThuTK():</a:t>
            </a:r>
            <a:r>
              <a:rPr lang="en-US" sz="2400" b="0" dirty="0" smtClean="0">
                <a:latin typeface="Times New Roman" pitchFamily="18" charset="0"/>
                <a:cs typeface="Times New Roman" pitchFamily="18" charset="0"/>
              </a:rPr>
              <a:t>void		ThuThu</a:t>
            </a:r>
            <a:r>
              <a:rPr lang="en-US" sz="2400" b="0" dirty="0">
                <a:latin typeface="Times New Roman" pitchFamily="18" charset="0"/>
                <a:cs typeface="Times New Roman" pitchFamily="18" charset="0"/>
              </a:rPr>
              <a:t>::+DangKyTK():void</a:t>
            </a:r>
          </a:p>
          <a:p>
            <a:pPr algn="l"/>
            <a:r>
              <a:rPr lang="en-US" sz="2400" b="0" dirty="0">
                <a:latin typeface="Times New Roman" pitchFamily="18" charset="0"/>
                <a:cs typeface="Times New Roman" pitchFamily="18" charset="0"/>
              </a:rPr>
              <a:t>ThuThu::+DoiMK():</a:t>
            </a:r>
            <a:r>
              <a:rPr lang="en-US" sz="2400" b="0" dirty="0" smtClean="0">
                <a:latin typeface="Times New Roman" pitchFamily="18" charset="0"/>
                <a:cs typeface="Times New Roman" pitchFamily="18" charset="0"/>
              </a:rPr>
              <a:t>void</a:t>
            </a:r>
            <a:endParaRPr 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388126257"/>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6002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IV: Thiết Kế Lớp</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2</a:t>
            </a:r>
            <a:r>
              <a:rPr lang="en-US" sz="2800" b="0" dirty="0" smtClean="0">
                <a:solidFill>
                  <a:schemeClr val="tx1"/>
                </a:solidFill>
                <a:latin typeface="Times New Roman" pitchFamily="18" charset="0"/>
                <a:ea typeface="Tahoma" pitchFamily="34" charset="0"/>
                <a:cs typeface="Times New Roman" pitchFamily="18" charset="0"/>
              </a:rPr>
              <a:t>. Tinh chế phương thức</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3" name="Rectangle 2"/>
          <p:cNvSpPr/>
          <p:nvPr/>
        </p:nvSpPr>
        <p:spPr>
          <a:xfrm>
            <a:off x="0" y="2133600"/>
            <a:ext cx="9144000" cy="3416320"/>
          </a:xfrm>
          <a:prstGeom prst="rect">
            <a:avLst/>
          </a:prstGeom>
        </p:spPr>
        <p:txBody>
          <a:bodyPr wrap="square">
            <a:spAutoFit/>
          </a:bodyPr>
          <a:lstStyle/>
          <a:p>
            <a:pPr lvl="0" algn="l"/>
            <a:r>
              <a:rPr lang="en-US" sz="2400" dirty="0" smtClean="0">
                <a:latin typeface="Times New Roman" pitchFamily="18" charset="0"/>
                <a:cs typeface="Times New Roman" pitchFamily="18" charset="0"/>
              </a:rPr>
              <a:t>Lớp HoSoPhieuMuon:</a:t>
            </a:r>
          </a:p>
          <a:p>
            <a:pPr algn="l"/>
            <a:r>
              <a:rPr lang="en-US" sz="2400" b="0" dirty="0" smtClean="0">
                <a:latin typeface="Times New Roman" pitchFamily="18" charset="0"/>
                <a:cs typeface="Times New Roman" pitchFamily="18" charset="0"/>
              </a:rPr>
              <a:t>HoSoPhieuMuon::+ThemPhieuMuon():void</a:t>
            </a:r>
          </a:p>
          <a:p>
            <a:pPr algn="l"/>
            <a:r>
              <a:rPr lang="en-US" sz="2400" b="0" dirty="0" smtClean="0">
                <a:latin typeface="Times New Roman" pitchFamily="18" charset="0"/>
                <a:cs typeface="Times New Roman" pitchFamily="18" charset="0"/>
              </a:rPr>
              <a:t>HoSoPhieuMuon::+XoaPhieuMuon():void</a:t>
            </a:r>
          </a:p>
          <a:p>
            <a:pPr algn="l"/>
            <a:r>
              <a:rPr lang="en-US" sz="2400" b="0" dirty="0" smtClean="0">
                <a:latin typeface="Times New Roman" pitchFamily="18" charset="0"/>
                <a:cs typeface="Times New Roman" pitchFamily="18" charset="0"/>
              </a:rPr>
              <a:t>HoSoPhieuMuon::+TimKiemPhieuMuon():void</a:t>
            </a:r>
          </a:p>
          <a:p>
            <a:pPr algn="l"/>
            <a:r>
              <a:rPr lang="en-US" sz="2400" b="0" dirty="0" smtClean="0">
                <a:latin typeface="Times New Roman" pitchFamily="18" charset="0"/>
                <a:cs typeface="Times New Roman" pitchFamily="18" charset="0"/>
              </a:rPr>
              <a:t>HoSoPhieuMuon::+GiaHanSach():void</a:t>
            </a:r>
          </a:p>
          <a:p>
            <a:pPr lvl="0" algn="l"/>
            <a:r>
              <a:rPr lang="en-US" sz="2400" dirty="0" smtClean="0">
                <a:latin typeface="Times New Roman" pitchFamily="18" charset="0"/>
                <a:cs typeface="Times New Roman" pitchFamily="18" charset="0"/>
              </a:rPr>
              <a:t>Lớp </a:t>
            </a:r>
            <a:r>
              <a:rPr lang="en-US" sz="2400" dirty="0">
                <a:latin typeface="Times New Roman" pitchFamily="18" charset="0"/>
                <a:cs typeface="Times New Roman" pitchFamily="18" charset="0"/>
              </a:rPr>
              <a:t>Sach:</a:t>
            </a:r>
          </a:p>
          <a:p>
            <a:pPr algn="l"/>
            <a:r>
              <a:rPr lang="en-US" sz="2400" b="0" dirty="0">
                <a:latin typeface="Times New Roman" pitchFamily="18" charset="0"/>
                <a:cs typeface="Times New Roman" pitchFamily="18" charset="0"/>
              </a:rPr>
              <a:t>Sach::+ThemSach():</a:t>
            </a:r>
            <a:r>
              <a:rPr lang="en-US" sz="2400" b="0" dirty="0" smtClean="0">
                <a:latin typeface="Times New Roman" pitchFamily="18" charset="0"/>
                <a:cs typeface="Times New Roman" pitchFamily="18" charset="0"/>
              </a:rPr>
              <a:t>void		Sach</a:t>
            </a:r>
            <a:r>
              <a:rPr lang="en-US" sz="2400" b="0" dirty="0">
                <a:latin typeface="Times New Roman" pitchFamily="18" charset="0"/>
                <a:cs typeface="Times New Roman" pitchFamily="18" charset="0"/>
              </a:rPr>
              <a:t>::+XoaSach():void</a:t>
            </a:r>
          </a:p>
          <a:p>
            <a:pPr algn="l"/>
            <a:r>
              <a:rPr lang="en-US" sz="2400" b="0" dirty="0">
                <a:latin typeface="Times New Roman" pitchFamily="18" charset="0"/>
                <a:cs typeface="Times New Roman" pitchFamily="18" charset="0"/>
              </a:rPr>
              <a:t>Sach::+SuaSach():</a:t>
            </a:r>
            <a:r>
              <a:rPr lang="en-US" sz="2400" b="0" dirty="0" smtClean="0">
                <a:latin typeface="Times New Roman" pitchFamily="18" charset="0"/>
                <a:cs typeface="Times New Roman" pitchFamily="18" charset="0"/>
              </a:rPr>
              <a:t>void		Sach::+TimKiemSach():void</a:t>
            </a:r>
          </a:p>
          <a:p>
            <a:pPr algn="l"/>
            <a:r>
              <a:rPr lang="en-US" sz="2400" b="0" dirty="0" smtClean="0">
                <a:latin typeface="Times New Roman" pitchFamily="18" charset="0"/>
                <a:cs typeface="Times New Roman" pitchFamily="18" charset="0"/>
              </a:rPr>
              <a:t>Sach</a:t>
            </a:r>
            <a:r>
              <a:rPr lang="en-US" sz="2400" b="0" dirty="0">
                <a:latin typeface="Times New Roman" pitchFamily="18" charset="0"/>
                <a:cs typeface="Times New Roman" pitchFamily="18" charset="0"/>
              </a:rPr>
              <a:t>::+CapNhatSLSach():void</a:t>
            </a:r>
          </a:p>
        </p:txBody>
      </p:sp>
    </p:spTree>
    <p:extLst>
      <p:ext uri="{BB962C8B-B14F-4D97-AF65-F5344CB8AC3E}">
        <p14:creationId xmlns:p14="http://schemas.microsoft.com/office/powerpoint/2010/main" val="1806603918"/>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6002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IV: Thiết Kế Lớp</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2</a:t>
            </a:r>
            <a:r>
              <a:rPr lang="en-US" sz="2800" b="0" dirty="0" smtClean="0">
                <a:solidFill>
                  <a:schemeClr val="tx1"/>
                </a:solidFill>
                <a:latin typeface="Times New Roman" pitchFamily="18" charset="0"/>
                <a:ea typeface="Tahoma" pitchFamily="34" charset="0"/>
                <a:cs typeface="Times New Roman" pitchFamily="18" charset="0"/>
              </a:rPr>
              <a:t>. Tinh chế phương thức</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3" name="Rectangle 2"/>
          <p:cNvSpPr/>
          <p:nvPr/>
        </p:nvSpPr>
        <p:spPr>
          <a:xfrm>
            <a:off x="0" y="1519535"/>
            <a:ext cx="9144000" cy="461665"/>
          </a:xfrm>
          <a:prstGeom prst="rect">
            <a:avLst/>
          </a:prstGeom>
        </p:spPr>
        <p:txBody>
          <a:bodyPr wrap="square">
            <a:spAutoFit/>
          </a:bodyPr>
          <a:lstStyle/>
          <a:p>
            <a:pPr lvl="0" algn="l"/>
            <a:r>
              <a:rPr lang="en-US" sz="2400" dirty="0" smtClean="0">
                <a:latin typeface="Times New Roman" pitchFamily="18" charset="0"/>
                <a:cs typeface="Times New Roman" pitchFamily="18" charset="0"/>
              </a:rPr>
              <a:t>	Sơ đồ</a:t>
            </a:r>
            <a:endParaRPr lang="en-US" sz="2400" b="0" dirty="0">
              <a:latin typeface="Times New Roman" pitchFamily="18" charset="0"/>
              <a:cs typeface="Times New Roman" pitchFamily="18" charset="0"/>
            </a:endParaRPr>
          </a:p>
        </p:txBody>
      </p:sp>
      <p:cxnSp>
        <p:nvCxnSpPr>
          <p:cNvPr id="4" name="Straight Arrow Connector 3"/>
          <p:cNvCxnSpPr/>
          <p:nvPr/>
        </p:nvCxnSpPr>
        <p:spPr>
          <a:xfrm>
            <a:off x="228600" y="17526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5" name="Picture 4"/>
          <p:cNvPicPr/>
          <p:nvPr/>
        </p:nvPicPr>
        <p:blipFill>
          <a:blip r:embed="rId2"/>
          <a:stretch>
            <a:fillRect/>
          </a:stretch>
        </p:blipFill>
        <p:spPr>
          <a:xfrm>
            <a:off x="0" y="1905000"/>
            <a:ext cx="9144000" cy="4953000"/>
          </a:xfrm>
          <a:prstGeom prst="rect">
            <a:avLst/>
          </a:prstGeom>
        </p:spPr>
      </p:pic>
    </p:spTree>
    <p:extLst>
      <p:ext uri="{BB962C8B-B14F-4D97-AF65-F5344CB8AC3E}">
        <p14:creationId xmlns:p14="http://schemas.microsoft.com/office/powerpoint/2010/main" val="5418821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9050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V: Thiết Kế Use Case</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Chuyển đổi đối tượng sang mô hình quan hệ</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1.1 Chuyển đổi lớp - bảng</a:t>
            </a:r>
            <a:br>
              <a:rPr lang="en-US" sz="2800" b="0" dirty="0" smtClean="0">
                <a:solidFill>
                  <a:schemeClr val="tx1"/>
                </a:solidFill>
                <a:latin typeface="Times New Roman" pitchFamily="18" charset="0"/>
                <a:ea typeface="Tahoma" pitchFamily="34" charset="0"/>
                <a:cs typeface="Times New Roman" pitchFamily="18" charset="0"/>
              </a:rPr>
            </a:br>
            <a:r>
              <a:rPr lang="en-US" sz="2400" b="0" dirty="0" smtClean="0">
                <a:solidFill>
                  <a:schemeClr val="tx1"/>
                </a:solidFill>
                <a:latin typeface="Times New Roman" pitchFamily="18" charset="0"/>
                <a:ea typeface="Tahoma" pitchFamily="34" charset="0"/>
                <a:cs typeface="Times New Roman" pitchFamily="18" charset="0"/>
              </a:rPr>
              <a:t>Lớp độc giả</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smtClean="0"/>
              <a:t/>
            </a:r>
            <a:br>
              <a:rPr lang="en-US" sz="3200" dirty="0" smtClean="0"/>
            </a:br>
            <a:r>
              <a:rPr lang="en-US" sz="2400" b="0" dirty="0" smtClean="0">
                <a:latin typeface="Times New Roman" pitchFamily="18" charset="0"/>
                <a:cs typeface="Times New Roman" pitchFamily="18" charset="0"/>
              </a:rPr>
              <a:t>Lớp ThuThu</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pic>
        <p:nvPicPr>
          <p:cNvPr id="7" name="Picture 6"/>
          <p:cNvPicPr/>
          <p:nvPr/>
        </p:nvPicPr>
        <p:blipFill>
          <a:blip r:embed="rId2"/>
          <a:stretch>
            <a:fillRect/>
          </a:stretch>
        </p:blipFill>
        <p:spPr>
          <a:xfrm>
            <a:off x="3132" y="2133600"/>
            <a:ext cx="9140868" cy="1752600"/>
          </a:xfrm>
          <a:prstGeom prst="rect">
            <a:avLst/>
          </a:prstGeom>
        </p:spPr>
      </p:pic>
      <p:sp>
        <p:nvSpPr>
          <p:cNvPr id="6" name="Rectangle 5"/>
          <p:cNvSpPr/>
          <p:nvPr/>
        </p:nvSpPr>
        <p:spPr bwMode="auto">
          <a:xfrm>
            <a:off x="-22964" y="4191000"/>
            <a:ext cx="914400" cy="609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9" name="Picture 8"/>
          <p:cNvPicPr/>
          <p:nvPr/>
        </p:nvPicPr>
        <p:blipFill>
          <a:blip r:embed="rId3"/>
          <a:stretch>
            <a:fillRect/>
          </a:stretch>
        </p:blipFill>
        <p:spPr>
          <a:xfrm>
            <a:off x="-3132" y="4774504"/>
            <a:ext cx="9147132" cy="1695450"/>
          </a:xfrm>
          <a:prstGeom prst="rect">
            <a:avLst/>
          </a:prstGeom>
        </p:spPr>
      </p:pic>
    </p:spTree>
    <p:extLst>
      <p:ext uri="{BB962C8B-B14F-4D97-AF65-F5344CB8AC3E}">
        <p14:creationId xmlns:p14="http://schemas.microsoft.com/office/powerpoint/2010/main" val="843645915"/>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19050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V: Thiết Kế Use Case</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Chuyển đổi đối tượng sang mô hình quan hệ</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1.1 Chuyển đổi lớp - bảng</a:t>
            </a:r>
            <a:br>
              <a:rPr lang="en-US" sz="2800" b="0" dirty="0" smtClean="0">
                <a:solidFill>
                  <a:schemeClr val="tx1"/>
                </a:solidFill>
                <a:latin typeface="Times New Roman" pitchFamily="18" charset="0"/>
                <a:ea typeface="Tahoma" pitchFamily="34" charset="0"/>
                <a:cs typeface="Times New Roman" pitchFamily="18" charset="0"/>
              </a:rPr>
            </a:br>
            <a:r>
              <a:rPr lang="en-US" sz="2400" b="0" dirty="0" smtClean="0">
                <a:solidFill>
                  <a:schemeClr val="tx1"/>
                </a:solidFill>
                <a:latin typeface="Times New Roman" pitchFamily="18" charset="0"/>
                <a:ea typeface="Tahoma" pitchFamily="34" charset="0"/>
                <a:cs typeface="Times New Roman" pitchFamily="18" charset="0"/>
              </a:rPr>
              <a:t>Lớp người dùng</a:t>
            </a: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smtClean="0"/>
              <a:t/>
            </a:r>
            <a:br>
              <a:rPr lang="en-US" sz="3200" dirty="0" smtClean="0"/>
            </a:br>
            <a:r>
              <a:rPr lang="en-US" sz="2400" b="0" dirty="0" smtClean="0">
                <a:latin typeface="Times New Roman" pitchFamily="18" charset="0"/>
                <a:cs typeface="Times New Roman" pitchFamily="18" charset="0"/>
              </a:rPr>
              <a:t>Lớp HoSoPhieuMuon</a:t>
            </a: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6" name="Rectangle 5"/>
          <p:cNvSpPr/>
          <p:nvPr/>
        </p:nvSpPr>
        <p:spPr bwMode="auto">
          <a:xfrm>
            <a:off x="-22964" y="4191000"/>
            <a:ext cx="914400" cy="609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8" name="Picture 7"/>
          <p:cNvPicPr/>
          <p:nvPr/>
        </p:nvPicPr>
        <p:blipFill>
          <a:blip r:embed="rId2"/>
          <a:stretch>
            <a:fillRect/>
          </a:stretch>
        </p:blipFill>
        <p:spPr>
          <a:xfrm>
            <a:off x="0" y="2286000"/>
            <a:ext cx="9144000" cy="1494790"/>
          </a:xfrm>
          <a:prstGeom prst="rect">
            <a:avLst/>
          </a:prstGeom>
        </p:spPr>
      </p:pic>
      <p:pic>
        <p:nvPicPr>
          <p:cNvPr id="10" name="Picture 9"/>
          <p:cNvPicPr/>
          <p:nvPr/>
        </p:nvPicPr>
        <p:blipFill>
          <a:blip r:embed="rId3"/>
          <a:stretch>
            <a:fillRect/>
          </a:stretch>
        </p:blipFill>
        <p:spPr>
          <a:xfrm>
            <a:off x="0" y="4953000"/>
            <a:ext cx="9144000" cy="1654810"/>
          </a:xfrm>
          <a:prstGeom prst="rect">
            <a:avLst/>
          </a:prstGeom>
        </p:spPr>
      </p:pic>
    </p:spTree>
    <p:extLst>
      <p:ext uri="{BB962C8B-B14F-4D97-AF65-F5344CB8AC3E}">
        <p14:creationId xmlns:p14="http://schemas.microsoft.com/office/powerpoint/2010/main" val="1804656239"/>
      </p:ext>
    </p:extLst>
  </p:cSld>
  <p:clrMapOvr>
    <a:masterClrMapping/>
  </p:clrMapOvr>
  <p:transition spd="slow">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21336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V: Thiết Kế Use Case</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Chuyển đổi đối tượng sang mô hình quan hệ</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1.2 Chuyển đổi mối liên kết</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smtClean="0"/>
              <a:t/>
            </a:r>
            <a:br>
              <a:rPr lang="en-US" sz="3200" dirty="0" smtClean="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6" name="Rectangle 5"/>
          <p:cNvSpPr/>
          <p:nvPr/>
        </p:nvSpPr>
        <p:spPr bwMode="auto">
          <a:xfrm>
            <a:off x="-22964" y="4191000"/>
            <a:ext cx="914400" cy="609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 name="Rectangle 1"/>
          <p:cNvSpPr/>
          <p:nvPr/>
        </p:nvSpPr>
        <p:spPr>
          <a:xfrm>
            <a:off x="-22964" y="1828800"/>
            <a:ext cx="9166964" cy="1569660"/>
          </a:xfrm>
          <a:prstGeom prst="rect">
            <a:avLst/>
          </a:prstGeom>
        </p:spPr>
        <p:txBody>
          <a:bodyPr wrap="square">
            <a:spAutoFit/>
          </a:bodyPr>
          <a:lstStyle/>
          <a:p>
            <a:pPr algn="l"/>
            <a:r>
              <a:rPr lang="en-US" sz="2400" b="0" dirty="0" smtClean="0">
                <a:latin typeface="Times New Roman" pitchFamily="18" charset="0"/>
                <a:cs typeface="Times New Roman" pitchFamily="18" charset="0"/>
              </a:rPr>
              <a:t>Liên kết kế thừa</a:t>
            </a:r>
          </a:p>
          <a:p>
            <a:pPr algn="l"/>
            <a:r>
              <a:rPr lang="en-US" sz="2400" b="0" dirty="0" smtClean="0">
                <a:latin typeface="Times New Roman" pitchFamily="18" charset="0"/>
                <a:cs typeface="Times New Roman" pitchFamily="18" charset="0"/>
              </a:rPr>
              <a:t>Trong </a:t>
            </a:r>
            <a:r>
              <a:rPr lang="en-US" sz="2400" b="0" dirty="0">
                <a:latin typeface="Times New Roman" pitchFamily="18" charset="0"/>
                <a:cs typeface="Times New Roman" pitchFamily="18" charset="0"/>
              </a:rPr>
              <a:t>3 lớp DocGia,ThuThu và NguoiDung; 2 lớp DocGia va ThuThu kế thừa lớp NguoiDung nên chỉ dùng 2 bảng DocGia va ThuThu,tất cả thuộc tính của lớp NguoiDung sẽ được đưa vào 2 bảng này:</a:t>
            </a:r>
          </a:p>
        </p:txBody>
      </p:sp>
      <p:pic>
        <p:nvPicPr>
          <p:cNvPr id="7" name="Picture 6"/>
          <p:cNvPicPr/>
          <p:nvPr/>
        </p:nvPicPr>
        <p:blipFill>
          <a:blip r:embed="rId2"/>
          <a:stretch>
            <a:fillRect/>
          </a:stretch>
        </p:blipFill>
        <p:spPr>
          <a:xfrm>
            <a:off x="11482" y="3398460"/>
            <a:ext cx="9132518" cy="3459540"/>
          </a:xfrm>
          <a:prstGeom prst="rect">
            <a:avLst/>
          </a:prstGeom>
        </p:spPr>
      </p:pic>
    </p:spTree>
    <p:extLst>
      <p:ext uri="{BB962C8B-B14F-4D97-AF65-F5344CB8AC3E}">
        <p14:creationId xmlns:p14="http://schemas.microsoft.com/office/powerpoint/2010/main" val="4190722334"/>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21336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V: Thiết Kế Use Case</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Chuyển đổi đối tượng sang mô hình quan hệ</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1.2 Chuyển đổi mối liên kết</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smtClean="0"/>
              <a:t/>
            </a:r>
            <a:br>
              <a:rPr lang="en-US" sz="3200" dirty="0" smtClean="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6" name="Rectangle 5"/>
          <p:cNvSpPr/>
          <p:nvPr/>
        </p:nvSpPr>
        <p:spPr bwMode="auto">
          <a:xfrm>
            <a:off x="-22964" y="4191000"/>
            <a:ext cx="914400" cy="609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 name="Rectangle 1"/>
          <p:cNvSpPr/>
          <p:nvPr/>
        </p:nvSpPr>
        <p:spPr>
          <a:xfrm>
            <a:off x="-22964" y="1828800"/>
            <a:ext cx="9166964" cy="830997"/>
          </a:xfrm>
          <a:prstGeom prst="rect">
            <a:avLst/>
          </a:prstGeom>
        </p:spPr>
        <p:txBody>
          <a:bodyPr wrap="square">
            <a:spAutoFit/>
          </a:bodyPr>
          <a:lstStyle/>
          <a:p>
            <a:pPr algn="l"/>
            <a:r>
              <a:rPr lang="en-US" sz="2400" b="0" dirty="0" smtClean="0">
                <a:latin typeface="Times New Roman" pitchFamily="18" charset="0"/>
                <a:cs typeface="Times New Roman" pitchFamily="18" charset="0"/>
              </a:rPr>
              <a:t>Liên kết kết hợp</a:t>
            </a:r>
          </a:p>
          <a:p>
            <a:pPr lvl="0" algn="l"/>
            <a:r>
              <a:rPr lang="en-US" sz="2400" b="0" dirty="0">
                <a:latin typeface="Times New Roman" pitchFamily="18" charset="0"/>
                <a:cs typeface="Times New Roman" pitchFamily="18" charset="0"/>
              </a:rPr>
              <a:t>Mối kết hợp giữa bảng HoSoPhieuMuon và bảng DocGia:</a:t>
            </a:r>
          </a:p>
        </p:txBody>
      </p:sp>
      <p:pic>
        <p:nvPicPr>
          <p:cNvPr id="8" name="Picture 7"/>
          <p:cNvPicPr/>
          <p:nvPr/>
        </p:nvPicPr>
        <p:blipFill>
          <a:blip r:embed="rId2"/>
          <a:stretch>
            <a:fillRect/>
          </a:stretch>
        </p:blipFill>
        <p:spPr>
          <a:xfrm>
            <a:off x="0" y="2973705"/>
            <a:ext cx="9144000" cy="2131695"/>
          </a:xfrm>
          <a:prstGeom prst="rect">
            <a:avLst/>
          </a:prstGeom>
        </p:spPr>
      </p:pic>
    </p:spTree>
    <p:extLst>
      <p:ext uri="{BB962C8B-B14F-4D97-AF65-F5344CB8AC3E}">
        <p14:creationId xmlns:p14="http://schemas.microsoft.com/office/powerpoint/2010/main" val="18957772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666" y="2133600"/>
            <a:ext cx="9067800" cy="1371600"/>
          </a:xfrm>
        </p:spPr>
        <p:txBody>
          <a:bodyPr/>
          <a:lstStyle/>
          <a:p>
            <a:pPr lvl="0"/>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Phần II: Phân tích hệ thống</a:t>
            </a:r>
            <a:br>
              <a:rPr lang="en-US" sz="3000" b="0" dirty="0">
                <a:solidFill>
                  <a:schemeClr val="tx1"/>
                </a:solidFill>
                <a:latin typeface="Times New Roman" pitchFamily="18" charset="0"/>
                <a:ea typeface="Tahoma" pitchFamily="34" charset="0"/>
                <a:cs typeface="Times New Roman" pitchFamily="18" charset="0"/>
              </a:rPr>
            </a:br>
            <a:r>
              <a:rPr lang="en-US" sz="3000" b="0" dirty="0">
                <a:solidFill>
                  <a:schemeClr val="tx1"/>
                </a:solidFill>
                <a:latin typeface="Times New Roman" pitchFamily="18" charset="0"/>
                <a:ea typeface="Tahoma" pitchFamily="34" charset="0"/>
                <a:cs typeface="Times New Roman" pitchFamily="18" charset="0"/>
              </a:rPr>
              <a:t>Chương </a:t>
            </a:r>
            <a:r>
              <a:rPr lang="en-US" sz="3000" b="0" dirty="0" smtClean="0">
                <a:solidFill>
                  <a:schemeClr val="tx1"/>
                </a:solidFill>
                <a:latin typeface="Times New Roman" pitchFamily="18" charset="0"/>
                <a:ea typeface="Tahoma" pitchFamily="34" charset="0"/>
                <a:cs typeface="Times New Roman" pitchFamily="18" charset="0"/>
              </a:rPr>
              <a:t>V: Thiết Kế Use Case</a:t>
            </a:r>
            <a:r>
              <a:rPr lang="en-US" sz="3000" b="0" dirty="0">
                <a:solidFill>
                  <a:schemeClr val="tx1"/>
                </a:solidFill>
                <a:latin typeface="Times New Roman" pitchFamily="18" charset="0"/>
                <a:ea typeface="Tahoma" pitchFamily="34" charset="0"/>
                <a:cs typeface="Times New Roman" pitchFamily="18" charset="0"/>
              </a:rPr>
              <a:t/>
            </a:r>
            <a:br>
              <a:rPr lang="en-US" sz="30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 Chuyển đổi đối tượng sang mô hình quan hệ</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1.2 Chuyển đổi mối liên kết</a:t>
            </a:r>
            <a:br>
              <a:rPr lang="en-US" sz="2800" b="0" dirty="0" smtClean="0">
                <a:solidFill>
                  <a:schemeClr val="tx1"/>
                </a:solidFill>
                <a:latin typeface="Times New Roman" pitchFamily="18" charset="0"/>
                <a:ea typeface="Tahoma" pitchFamily="34" charset="0"/>
                <a:cs typeface="Times New Roman" pitchFamily="18" charset="0"/>
              </a:rPr>
            </a:br>
            <a:r>
              <a:rPr lang="en-US" sz="2800" b="0" dirty="0">
                <a:solidFill>
                  <a:schemeClr val="tx1"/>
                </a:solidFill>
                <a:latin typeface="Times New Roman" pitchFamily="18" charset="0"/>
                <a:ea typeface="Tahoma" pitchFamily="34" charset="0"/>
                <a:cs typeface="Times New Roman" pitchFamily="18" charset="0"/>
              </a:rPr>
              <a:t/>
            </a:r>
            <a:br>
              <a:rPr lang="en-US" sz="2800" b="0" dirty="0">
                <a:solidFill>
                  <a:schemeClr val="tx1"/>
                </a:solidFill>
                <a:latin typeface="Times New Roman" pitchFamily="18" charset="0"/>
                <a:ea typeface="Tahoma" pitchFamily="34" charset="0"/>
                <a:cs typeface="Times New Roman" pitchFamily="18" charset="0"/>
              </a:rPr>
            </a:br>
            <a:r>
              <a:rPr lang="en-US" sz="2800" b="0" dirty="0" smtClean="0">
                <a:solidFill>
                  <a:schemeClr val="tx1"/>
                </a:solidFill>
                <a:latin typeface="Times New Roman" pitchFamily="18" charset="0"/>
                <a:ea typeface="Tahoma" pitchFamily="34" charset="0"/>
                <a:cs typeface="Times New Roman" pitchFamily="18" charset="0"/>
              </a:rPr>
              <a:t/>
            </a:r>
            <a:br>
              <a:rPr lang="en-US" sz="2800" b="0" dirty="0" smtClean="0">
                <a:solidFill>
                  <a:schemeClr val="tx1"/>
                </a:solidFill>
                <a:latin typeface="Times New Roman" pitchFamily="18" charset="0"/>
                <a:ea typeface="Tahoma" pitchFamily="34" charset="0"/>
                <a:cs typeface="Times New Roman" pitchFamily="18" charset="0"/>
              </a:rPr>
            </a:br>
            <a:r>
              <a:rPr lang="en-US" sz="2400" dirty="0"/>
              <a:t/>
            </a:r>
            <a:br>
              <a:rPr lang="en-US" sz="2400" dirty="0"/>
            </a:br>
            <a:r>
              <a:rPr lang="en-US" sz="2400" dirty="0" smtClean="0"/>
              <a:t/>
            </a:r>
            <a:br>
              <a:rPr lang="en-US" sz="2400" dirty="0" smtClean="0"/>
            </a:br>
            <a:r>
              <a:rPr lang="en-US" sz="3200" dirty="0"/>
              <a:t/>
            </a:r>
            <a:br>
              <a:rPr lang="en-US" sz="3200" dirty="0"/>
            </a:br>
            <a:r>
              <a:rPr lang="en-US" sz="3200" dirty="0" smtClean="0"/>
              <a:t/>
            </a:r>
            <a:br>
              <a:rPr lang="en-US" sz="3200" dirty="0" smtClean="0"/>
            </a:br>
            <a:r>
              <a:rPr lang="en-US" sz="3200" dirty="0">
                <a:solidFill>
                  <a:schemeClr val="tx1"/>
                </a:solidFill>
                <a:latin typeface="Times New Roman" pitchFamily="18" charset="0"/>
                <a:ea typeface="Tahoma" pitchFamily="34" charset="0"/>
                <a:cs typeface="Times New Roman" pitchFamily="18" charset="0"/>
              </a:rPr>
              <a:t/>
            </a:r>
            <a:br>
              <a:rPr lang="en-US" sz="3200" dirty="0">
                <a:solidFill>
                  <a:schemeClr val="tx1"/>
                </a:solidFill>
                <a:latin typeface="Times New Roman" pitchFamily="18" charset="0"/>
                <a:ea typeface="Tahoma" pitchFamily="34" charset="0"/>
                <a:cs typeface="Times New Roman" pitchFamily="18" charset="0"/>
              </a:rPr>
            </a:br>
            <a:r>
              <a:rPr lang="en-US" sz="2800" dirty="0" smtClean="0">
                <a:solidFill>
                  <a:schemeClr val="tx1"/>
                </a:solidFill>
                <a:latin typeface="Times New Roman" pitchFamily="18" charset="0"/>
                <a:ea typeface="Tahoma" pitchFamily="34" charset="0"/>
                <a:cs typeface="Times New Roman" pitchFamily="18" charset="0"/>
              </a:rPr>
              <a:t/>
            </a:r>
            <a:br>
              <a:rPr lang="en-US" sz="2800" dirty="0" smtClean="0">
                <a:solidFill>
                  <a:schemeClr val="tx1"/>
                </a:solidFill>
                <a:latin typeface="Times New Roman" pitchFamily="18" charset="0"/>
                <a:ea typeface="Tahoma" pitchFamily="34"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solidFill>
                <a:schemeClr val="tx1"/>
              </a:solidFill>
              <a:latin typeface="Times New Roman" pitchFamily="18" charset="0"/>
              <a:ea typeface="Tahoma" pitchFamily="34" charset="0"/>
              <a:cs typeface="Times New Roman" pitchFamily="18" charset="0"/>
            </a:endParaRPr>
          </a:p>
        </p:txBody>
      </p:sp>
      <p:sp>
        <p:nvSpPr>
          <p:cNvPr id="6" name="Rectangle 5"/>
          <p:cNvSpPr/>
          <p:nvPr/>
        </p:nvSpPr>
        <p:spPr bwMode="auto">
          <a:xfrm>
            <a:off x="-22964" y="4191000"/>
            <a:ext cx="914400" cy="6096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 name="Rectangle 1"/>
          <p:cNvSpPr/>
          <p:nvPr/>
        </p:nvSpPr>
        <p:spPr>
          <a:xfrm>
            <a:off x="-22964" y="1828800"/>
            <a:ext cx="9166964" cy="461665"/>
          </a:xfrm>
          <a:prstGeom prst="rect">
            <a:avLst/>
          </a:prstGeom>
        </p:spPr>
        <p:txBody>
          <a:bodyPr wrap="square">
            <a:spAutoFit/>
          </a:bodyPr>
          <a:lstStyle/>
          <a:p>
            <a:pPr algn="l"/>
            <a:r>
              <a:rPr lang="en-US" sz="2400" b="0" dirty="0">
                <a:latin typeface="Times New Roman" pitchFamily="18" charset="0"/>
                <a:cs typeface="Times New Roman" pitchFamily="18" charset="0"/>
              </a:rPr>
              <a:t>	</a:t>
            </a:r>
            <a:r>
              <a:rPr lang="en-US" sz="2400" b="0" dirty="0" smtClean="0">
                <a:latin typeface="Times New Roman" pitchFamily="18" charset="0"/>
                <a:cs typeface="Times New Roman" pitchFamily="18" charset="0"/>
              </a:rPr>
              <a:t>Sơ đồ quan hệ</a:t>
            </a:r>
            <a:endParaRPr lang="en-US" sz="2400" b="0" dirty="0">
              <a:latin typeface="Times New Roman" pitchFamily="18" charset="0"/>
              <a:cs typeface="Times New Roman" pitchFamily="18" charset="0"/>
            </a:endParaRPr>
          </a:p>
        </p:txBody>
      </p:sp>
      <p:cxnSp>
        <p:nvCxnSpPr>
          <p:cNvPr id="7" name="Straight Arrow Connector 6"/>
          <p:cNvCxnSpPr/>
          <p:nvPr/>
        </p:nvCxnSpPr>
        <p:spPr>
          <a:xfrm>
            <a:off x="228600" y="20574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9" name="Picture 8" descr="C:\Users\Sy Tung\Desktop\19553501_685104791700492_1316270140_n.png"/>
          <p:cNvPicPr/>
          <p:nvPr/>
        </p:nvPicPr>
        <p:blipFill>
          <a:blip r:embed="rId2">
            <a:extLst>
              <a:ext uri="{28A0092B-C50C-407E-A947-70E740481C1C}">
                <a14:useLocalDpi xmlns:a14="http://schemas.microsoft.com/office/drawing/2010/main" val="0"/>
              </a:ext>
            </a:extLst>
          </a:blip>
          <a:srcRect/>
          <a:stretch>
            <a:fillRect/>
          </a:stretch>
        </p:blipFill>
        <p:spPr bwMode="auto">
          <a:xfrm>
            <a:off x="0" y="2290465"/>
            <a:ext cx="9144000" cy="4567535"/>
          </a:xfrm>
          <a:prstGeom prst="rect">
            <a:avLst/>
          </a:prstGeom>
          <a:noFill/>
          <a:ln>
            <a:noFill/>
          </a:ln>
        </p:spPr>
      </p:pic>
    </p:spTree>
    <p:extLst>
      <p:ext uri="{BB962C8B-B14F-4D97-AF65-F5344CB8AC3E}">
        <p14:creationId xmlns:p14="http://schemas.microsoft.com/office/powerpoint/2010/main" val="25238907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5" name="Rectangle 9"/>
          <p:cNvSpPr>
            <a:spLocks noGrp="1" noChangeArrowheads="1"/>
          </p:cNvSpPr>
          <p:nvPr>
            <p:ph type="ctrTitle"/>
          </p:nvPr>
        </p:nvSpPr>
        <p:spPr>
          <a:xfrm>
            <a:off x="304800" y="1306513"/>
            <a:ext cx="6324600" cy="1371600"/>
          </a:xfrm>
        </p:spPr>
        <p:txBody>
          <a:bodyPr/>
          <a:lstStyle/>
          <a:p>
            <a:r>
              <a:rPr lang="en-US" sz="1600" dirty="0"/>
              <a:t/>
            </a:r>
            <a:br>
              <a:rPr lang="en-US" sz="1600" dirty="0"/>
            </a:br>
            <a:r>
              <a:rPr lang="en-US" sz="6000" dirty="0"/>
              <a:t>Thank You!</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000" dirty="0">
                <a:solidFill>
                  <a:schemeClr val="tx1"/>
                </a:solidFill>
                <a:latin typeface="Times New Roman" pitchFamily="18" charset="0"/>
                <a:ea typeface="Tahoma" pitchFamily="34" charset="0"/>
                <a:cs typeface="Times New Roman" pitchFamily="18" charset="0"/>
              </a:rPr>
              <a:t>Phần II: Phân tích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Chương I: Xác định yêu cầu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1. Khảo sát hiện trạng</a:t>
            </a:r>
          </a:p>
        </p:txBody>
      </p:sp>
      <p:sp>
        <p:nvSpPr>
          <p:cNvPr id="40963" name="Rectangle 3"/>
          <p:cNvSpPr>
            <a:spLocks noGrp="1" noChangeArrowheads="1"/>
          </p:cNvSpPr>
          <p:nvPr>
            <p:ph type="body" sz="half" idx="1"/>
          </p:nvPr>
        </p:nvSpPr>
        <p:spPr>
          <a:xfrm>
            <a:off x="0" y="1676400"/>
            <a:ext cx="9144000" cy="4495800"/>
          </a:xfrm>
        </p:spPr>
        <p:txBody>
          <a:bodyPr/>
          <a:lstStyle/>
          <a:p>
            <a:pPr marL="0" indent="0">
              <a:buNone/>
            </a:pPr>
            <a:r>
              <a:rPr lang="en-US" sz="2800" dirty="0" smtClean="0">
                <a:solidFill>
                  <a:schemeClr val="tx1"/>
                </a:solidFill>
                <a:latin typeface="Times New Roman" pitchFamily="18" charset="0"/>
                <a:ea typeface="Tahoma" pitchFamily="34" charset="0"/>
                <a:cs typeface="Times New Roman" pitchFamily="18" charset="0"/>
              </a:rPr>
              <a:t>1.2 </a:t>
            </a:r>
            <a:r>
              <a:rPr lang="en-US" sz="2800" dirty="0">
                <a:solidFill>
                  <a:schemeClr val="tx1"/>
                </a:solidFill>
                <a:latin typeface="Times New Roman" pitchFamily="18" charset="0"/>
                <a:ea typeface="Tahoma" pitchFamily="34" charset="0"/>
                <a:cs typeface="Times New Roman" pitchFamily="18" charset="0"/>
              </a:rPr>
              <a:t>Hiện trạng nghiệp vụ</a:t>
            </a:r>
          </a:p>
          <a:p>
            <a:r>
              <a:rPr lang="vi-VN" sz="2400" dirty="0" smtClean="0">
                <a:solidFill>
                  <a:schemeClr val="tx1"/>
                </a:solidFill>
                <a:latin typeface="Times New Roman" pitchFamily="18" charset="0"/>
                <a:cs typeface="Times New Roman" pitchFamily="18" charset="0"/>
              </a:rPr>
              <a:t>Nguồn </a:t>
            </a:r>
            <a:r>
              <a:rPr lang="vi-VN" sz="2400" dirty="0">
                <a:solidFill>
                  <a:schemeClr val="tx1"/>
                </a:solidFill>
                <a:latin typeface="Times New Roman" pitchFamily="18" charset="0"/>
                <a:cs typeface="Times New Roman" pitchFamily="18" charset="0"/>
              </a:rPr>
              <a:t>sách trong thư viện anh chị được nhập từ đâu?</a:t>
            </a:r>
            <a:endParaRPr lang="en-US" sz="2400" dirty="0">
              <a:solidFill>
                <a:schemeClr val="tx1"/>
              </a:solidFill>
              <a:latin typeface="Times New Roman" pitchFamily="18" charset="0"/>
              <a:cs typeface="Times New Roman" pitchFamily="18" charset="0"/>
            </a:endParaRPr>
          </a:p>
          <a:p>
            <a:r>
              <a:rPr lang="vi-VN" sz="2400" dirty="0" smtClean="0">
                <a:solidFill>
                  <a:schemeClr val="tx1"/>
                </a:solidFill>
                <a:latin typeface="Times New Roman" pitchFamily="18" charset="0"/>
                <a:cs typeface="Times New Roman" pitchFamily="18" charset="0"/>
              </a:rPr>
              <a:t>Anh/chị </a:t>
            </a:r>
            <a:r>
              <a:rPr lang="vi-VN" sz="2400" dirty="0">
                <a:solidFill>
                  <a:schemeClr val="tx1"/>
                </a:solidFill>
                <a:latin typeface="Times New Roman" pitchFamily="18" charset="0"/>
                <a:cs typeface="Times New Roman" pitchFamily="18" charset="0"/>
              </a:rPr>
              <a:t>có thể chia sẻ về quy trình nhập sách?</a:t>
            </a:r>
            <a:endParaRPr lang="en-US" sz="2400" dirty="0">
              <a:solidFill>
                <a:schemeClr val="tx1"/>
              </a:solidFill>
              <a:latin typeface="Times New Roman" pitchFamily="18" charset="0"/>
              <a:cs typeface="Times New Roman" pitchFamily="18" charset="0"/>
            </a:endParaRPr>
          </a:p>
          <a:p>
            <a:r>
              <a:rPr lang="vi-VN" sz="2400" dirty="0" smtClean="0">
                <a:solidFill>
                  <a:schemeClr val="tx1"/>
                </a:solidFill>
                <a:latin typeface="Times New Roman" pitchFamily="18" charset="0"/>
                <a:cs typeface="Times New Roman" pitchFamily="18" charset="0"/>
              </a:rPr>
              <a:t>Nguồn </a:t>
            </a:r>
            <a:r>
              <a:rPr lang="vi-VN" sz="2400" dirty="0">
                <a:solidFill>
                  <a:schemeClr val="tx1"/>
                </a:solidFill>
                <a:latin typeface="Times New Roman" pitchFamily="18" charset="0"/>
                <a:cs typeface="Times New Roman" pitchFamily="18" charset="0"/>
              </a:rPr>
              <a:t>tài chính để thư viện hoạt động ở đâu mà có?</a:t>
            </a:r>
            <a:endParaRPr lang="en-US" sz="2400" dirty="0">
              <a:solidFill>
                <a:schemeClr val="tx1"/>
              </a:solidFill>
              <a:latin typeface="Times New Roman" pitchFamily="18" charset="0"/>
              <a:cs typeface="Times New Roman" pitchFamily="18" charset="0"/>
            </a:endParaRPr>
          </a:p>
          <a:p>
            <a:r>
              <a:rPr lang="vi-VN" sz="2400" dirty="0" smtClean="0">
                <a:solidFill>
                  <a:schemeClr val="tx1"/>
                </a:solidFill>
                <a:latin typeface="Times New Roman" pitchFamily="18" charset="0"/>
                <a:cs typeface="Times New Roman" pitchFamily="18" charset="0"/>
              </a:rPr>
              <a:t>Việc </a:t>
            </a:r>
            <a:r>
              <a:rPr lang="vi-VN" sz="2400" dirty="0">
                <a:solidFill>
                  <a:schemeClr val="tx1"/>
                </a:solidFill>
                <a:latin typeface="Times New Roman" pitchFamily="18" charset="0"/>
                <a:cs typeface="Times New Roman" pitchFamily="18" charset="0"/>
              </a:rPr>
              <a:t>cho mượn sách của thư viện được thực hiện ra sao?</a:t>
            </a:r>
            <a:endParaRPr lang="en-US" sz="2400" dirty="0">
              <a:solidFill>
                <a:schemeClr val="tx1"/>
              </a:solidFill>
              <a:latin typeface="Times New Roman" pitchFamily="18" charset="0"/>
              <a:cs typeface="Times New Roman" pitchFamily="18" charset="0"/>
            </a:endParaRPr>
          </a:p>
          <a:p>
            <a:r>
              <a:rPr lang="vi-VN" sz="2400" dirty="0" smtClean="0">
                <a:solidFill>
                  <a:schemeClr val="tx1"/>
                </a:solidFill>
                <a:latin typeface="Times New Roman" pitchFamily="18" charset="0"/>
                <a:cs typeface="Times New Roman" pitchFamily="18" charset="0"/>
              </a:rPr>
              <a:t>Quy </a:t>
            </a:r>
            <a:r>
              <a:rPr lang="vi-VN" sz="2400" dirty="0">
                <a:solidFill>
                  <a:schemeClr val="tx1"/>
                </a:solidFill>
                <a:latin typeface="Times New Roman" pitchFamily="18" charset="0"/>
                <a:cs typeface="Times New Roman" pitchFamily="18" charset="0"/>
              </a:rPr>
              <a:t>trình làm thẻ thư viện như nào?</a:t>
            </a:r>
            <a:endParaRPr lang="en-US" sz="2400" dirty="0">
              <a:solidFill>
                <a:schemeClr val="tx1"/>
              </a:solidFill>
              <a:latin typeface="Times New Roman" pitchFamily="18" charset="0"/>
              <a:cs typeface="Times New Roman" pitchFamily="18" charset="0"/>
            </a:endParaRPr>
          </a:p>
          <a:p>
            <a:r>
              <a:rPr lang="vi-VN" sz="2400" dirty="0" smtClean="0">
                <a:solidFill>
                  <a:schemeClr val="tx1"/>
                </a:solidFill>
                <a:latin typeface="Times New Roman" pitchFamily="18" charset="0"/>
                <a:cs typeface="Times New Roman" pitchFamily="18" charset="0"/>
              </a:rPr>
              <a:t>Trong </a:t>
            </a:r>
            <a:r>
              <a:rPr lang="vi-VN" sz="2400" dirty="0">
                <a:solidFill>
                  <a:schemeClr val="tx1"/>
                </a:solidFill>
                <a:latin typeface="Times New Roman" pitchFamily="18" charset="0"/>
                <a:cs typeface="Times New Roman" pitchFamily="18" charset="0"/>
              </a:rPr>
              <a:t>thư viện khi có trường hợp vi phạm thì xử lý ra sao?</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51583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000" dirty="0">
                <a:solidFill>
                  <a:schemeClr val="tx1"/>
                </a:solidFill>
                <a:latin typeface="Times New Roman" pitchFamily="18" charset="0"/>
                <a:ea typeface="Tahoma" pitchFamily="34" charset="0"/>
                <a:cs typeface="Times New Roman" pitchFamily="18" charset="0"/>
              </a:rPr>
              <a:t>Phần II: Phân tích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Chương I: Xác định yêu cầu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1. Khảo sát hiện trạng</a:t>
            </a:r>
          </a:p>
        </p:txBody>
      </p:sp>
      <p:sp>
        <p:nvSpPr>
          <p:cNvPr id="40963" name="Rectangle 3"/>
          <p:cNvSpPr>
            <a:spLocks noGrp="1" noChangeArrowheads="1"/>
          </p:cNvSpPr>
          <p:nvPr>
            <p:ph type="body" sz="half" idx="1"/>
          </p:nvPr>
        </p:nvSpPr>
        <p:spPr>
          <a:xfrm>
            <a:off x="0" y="1676400"/>
            <a:ext cx="9144000" cy="4495800"/>
          </a:xfrm>
        </p:spPr>
        <p:txBody>
          <a:bodyPr/>
          <a:lstStyle/>
          <a:p>
            <a:pPr marL="0" indent="0">
              <a:buNone/>
            </a:pPr>
            <a:r>
              <a:rPr lang="en-US" sz="3000" dirty="0">
                <a:solidFill>
                  <a:schemeClr val="tx1"/>
                </a:solidFill>
                <a:latin typeface="Times New Roman" pitchFamily="18" charset="0"/>
                <a:ea typeface="Tahoma" pitchFamily="34" charset="0"/>
                <a:cs typeface="Times New Roman" pitchFamily="18" charset="0"/>
              </a:rPr>
              <a:t>1.3 Hiện trạng tin học</a:t>
            </a:r>
          </a:p>
          <a:p>
            <a:r>
              <a:rPr lang="vi-VN" sz="2400" dirty="0" smtClean="0">
                <a:solidFill>
                  <a:schemeClr val="tx1"/>
                </a:solidFill>
                <a:latin typeface="Times New Roman" pitchFamily="18" charset="0"/>
                <a:cs typeface="Times New Roman" pitchFamily="18" charset="0"/>
              </a:rPr>
              <a:t>Số </a:t>
            </a:r>
            <a:r>
              <a:rPr lang="vi-VN" sz="2400" dirty="0">
                <a:solidFill>
                  <a:schemeClr val="tx1"/>
                </a:solidFill>
                <a:latin typeface="Times New Roman" pitchFamily="18" charset="0"/>
                <a:cs typeface="Times New Roman" pitchFamily="18" charset="0"/>
              </a:rPr>
              <a:t>thiết bị tin học trong thư viện là bao nhiêu?</a:t>
            </a:r>
            <a:endParaRPr lang="en-US" sz="2400" dirty="0">
              <a:solidFill>
                <a:schemeClr val="tx1"/>
              </a:solidFill>
              <a:latin typeface="Times New Roman" pitchFamily="18" charset="0"/>
              <a:cs typeface="Times New Roman" pitchFamily="18" charset="0"/>
            </a:endParaRPr>
          </a:p>
          <a:p>
            <a:pPr lvl="0"/>
            <a:r>
              <a:rPr lang="vi-VN" sz="2400" dirty="0" smtClean="0">
                <a:solidFill>
                  <a:schemeClr val="tx1"/>
                </a:solidFill>
                <a:latin typeface="Times New Roman" pitchFamily="18" charset="0"/>
                <a:cs typeface="Times New Roman" pitchFamily="18" charset="0"/>
              </a:rPr>
              <a:t>Máy </a:t>
            </a:r>
            <a:r>
              <a:rPr lang="vi-VN" sz="2400" dirty="0">
                <a:solidFill>
                  <a:schemeClr val="tx1"/>
                </a:solidFill>
                <a:latin typeface="Times New Roman" pitchFamily="18" charset="0"/>
                <a:cs typeface="Times New Roman" pitchFamily="18" charset="0"/>
              </a:rPr>
              <a:t>tính của thư viện sử dụng hệ điều hành gì? </a:t>
            </a:r>
            <a:r>
              <a:rPr lang="en-US" sz="2400" dirty="0">
                <a:solidFill>
                  <a:schemeClr val="tx1"/>
                </a:solidFill>
                <a:latin typeface="Times New Roman" pitchFamily="18" charset="0"/>
                <a:cs typeface="Times New Roman" pitchFamily="18" charset="0"/>
              </a:rPr>
              <a:t>Cấu hình ra sao?</a:t>
            </a:r>
          </a:p>
          <a:p>
            <a:pPr lvl="0"/>
            <a:r>
              <a:rPr lang="en-US" sz="2400" dirty="0" smtClean="0">
                <a:solidFill>
                  <a:schemeClr val="tx1"/>
                </a:solidFill>
                <a:latin typeface="Times New Roman" pitchFamily="18" charset="0"/>
                <a:cs typeface="Times New Roman" pitchFamily="18" charset="0"/>
              </a:rPr>
              <a:t>Công </a:t>
            </a:r>
            <a:r>
              <a:rPr lang="en-US" sz="2400" dirty="0">
                <a:solidFill>
                  <a:schemeClr val="tx1"/>
                </a:solidFill>
                <a:latin typeface="Times New Roman" pitchFamily="18" charset="0"/>
                <a:cs typeface="Times New Roman" pitchFamily="18" charset="0"/>
              </a:rPr>
              <a:t>cụ hỗ trợ lưu trữ của thư viện mình là gì?</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0335821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200" dirty="0">
                <a:solidFill>
                  <a:schemeClr val="tx1"/>
                </a:solidFill>
                <a:latin typeface="Times New Roman" pitchFamily="18" charset="0"/>
                <a:ea typeface="Tahoma" pitchFamily="34" charset="0"/>
                <a:cs typeface="Times New Roman" pitchFamily="18" charset="0"/>
              </a:rPr>
              <a:t>Phần II: Phân tích hệ thống</a:t>
            </a:r>
            <a:br>
              <a:rPr lang="en-US" sz="32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Chương I: Xác định yêu cầu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2. Xác định yêu cầu chức năng nghiệp vụ</a:t>
            </a:r>
          </a:p>
        </p:txBody>
      </p:sp>
      <p:sp>
        <p:nvSpPr>
          <p:cNvPr id="40963" name="Rectangle 3"/>
          <p:cNvSpPr>
            <a:spLocks noGrp="1" noChangeArrowheads="1"/>
          </p:cNvSpPr>
          <p:nvPr>
            <p:ph type="body" sz="half" idx="1"/>
          </p:nvPr>
        </p:nvSpPr>
        <p:spPr>
          <a:xfrm>
            <a:off x="0" y="1676400"/>
            <a:ext cx="9144000" cy="4495800"/>
          </a:xfrm>
        </p:spPr>
        <p:txBody>
          <a:bodyPr/>
          <a:lstStyle/>
          <a:p>
            <a:r>
              <a:rPr lang="en-US" sz="2400" dirty="0" smtClean="0">
                <a:solidFill>
                  <a:schemeClr val="tx1"/>
                </a:solidFill>
                <a:latin typeface="Times New Roman" pitchFamily="18" charset="0"/>
                <a:ea typeface="Tahoma" pitchFamily="34" charset="0"/>
                <a:cs typeface="Times New Roman" pitchFamily="18" charset="0"/>
              </a:rPr>
              <a:t>Thư </a:t>
            </a:r>
            <a:r>
              <a:rPr lang="en-US" sz="2400" dirty="0">
                <a:solidFill>
                  <a:schemeClr val="tx1"/>
                </a:solidFill>
                <a:latin typeface="Times New Roman" pitchFamily="18" charset="0"/>
                <a:ea typeface="Tahoma" pitchFamily="34" charset="0"/>
                <a:cs typeface="Times New Roman" pitchFamily="18" charset="0"/>
              </a:rPr>
              <a:t>viện tạo các thẻ sách gồm các thông tin: mã số sách, tên tác giả, tên NXB.... Các đầu sách có thể phân chia theo chuyên ngành hoặc tài liệu</a:t>
            </a:r>
          </a:p>
          <a:p>
            <a:r>
              <a:rPr lang="en-US" sz="2400" dirty="0" smtClean="0">
                <a:solidFill>
                  <a:schemeClr val="tx1"/>
                </a:solidFill>
                <a:latin typeface="Times New Roman" pitchFamily="18" charset="0"/>
                <a:ea typeface="Tahoma" pitchFamily="34" charset="0"/>
                <a:cs typeface="Times New Roman" pitchFamily="18" charset="0"/>
              </a:rPr>
              <a:t>Mỗi </a:t>
            </a:r>
            <a:r>
              <a:rPr lang="en-US" sz="2400" dirty="0">
                <a:solidFill>
                  <a:schemeClr val="tx1"/>
                </a:solidFill>
                <a:latin typeface="Times New Roman" pitchFamily="18" charset="0"/>
                <a:ea typeface="Tahoma" pitchFamily="34" charset="0"/>
                <a:cs typeface="Times New Roman" pitchFamily="18" charset="0"/>
              </a:rPr>
              <a:t>độc giả được cấp một thẻ độc giả gồm: tên, tuổi, địa chỉ, CMND...</a:t>
            </a:r>
          </a:p>
          <a:p>
            <a:r>
              <a:rPr lang="en-US" sz="2400" dirty="0" smtClean="0">
                <a:solidFill>
                  <a:schemeClr val="tx1"/>
                </a:solidFill>
                <a:latin typeface="Times New Roman" pitchFamily="18" charset="0"/>
                <a:ea typeface="Tahoma" pitchFamily="34" charset="0"/>
                <a:cs typeface="Times New Roman" pitchFamily="18" charset="0"/>
              </a:rPr>
              <a:t>Độc </a:t>
            </a:r>
            <a:r>
              <a:rPr lang="en-US" sz="2400" dirty="0">
                <a:solidFill>
                  <a:schemeClr val="tx1"/>
                </a:solidFill>
                <a:latin typeface="Times New Roman" pitchFamily="18" charset="0"/>
                <a:ea typeface="Tahoma" pitchFamily="34" charset="0"/>
                <a:cs typeface="Times New Roman" pitchFamily="18" charset="0"/>
              </a:rPr>
              <a:t>giả muốn mượn sách thì tra cứu sách rồi ghi vào phiếu mượn</a:t>
            </a:r>
          </a:p>
          <a:p>
            <a:r>
              <a:rPr lang="en-US" sz="2400" dirty="0" smtClean="0">
                <a:solidFill>
                  <a:schemeClr val="tx1"/>
                </a:solidFill>
                <a:latin typeface="Times New Roman" pitchFamily="18" charset="0"/>
                <a:ea typeface="Tahoma" pitchFamily="34" charset="0"/>
                <a:cs typeface="Times New Roman" pitchFamily="18" charset="0"/>
              </a:rPr>
              <a:t>Sách </a:t>
            </a:r>
            <a:r>
              <a:rPr lang="en-US" sz="2400" dirty="0">
                <a:solidFill>
                  <a:schemeClr val="tx1"/>
                </a:solidFill>
                <a:latin typeface="Times New Roman" pitchFamily="18" charset="0"/>
                <a:ea typeface="Tahoma" pitchFamily="34" charset="0"/>
                <a:cs typeface="Times New Roman" pitchFamily="18" charset="0"/>
              </a:rPr>
              <a:t>trả trể lịch hẹn hoặc hỏng sẽ bị phạt</a:t>
            </a:r>
          </a:p>
          <a:p>
            <a:r>
              <a:rPr lang="en-US" sz="2400" dirty="0">
                <a:solidFill>
                  <a:schemeClr val="tx1"/>
                </a:solidFill>
                <a:latin typeface="Times New Roman" pitchFamily="18" charset="0"/>
                <a:ea typeface="Tahoma" pitchFamily="34" charset="0"/>
                <a:cs typeface="Times New Roman" pitchFamily="18" charset="0"/>
              </a:rPr>
              <a:t>.........</a:t>
            </a:r>
            <a:endParaRPr lang="en-US" sz="2400" dirty="0">
              <a:solidFill>
                <a:schemeClr val="tx1"/>
              </a:solidFill>
              <a:latin typeface="Times New Roman" pitchFamily="18" charset="0"/>
              <a:cs typeface="Times New Roman" pitchFamily="18" charset="0"/>
            </a:endParaRPr>
          </a:p>
          <a:p>
            <a:pPr lvl="0"/>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9895049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200" dirty="0">
                <a:solidFill>
                  <a:schemeClr val="tx1"/>
                </a:solidFill>
                <a:latin typeface="Times New Roman" pitchFamily="18" charset="0"/>
                <a:ea typeface="Tahoma" pitchFamily="34" charset="0"/>
                <a:cs typeface="Times New Roman" pitchFamily="18" charset="0"/>
              </a:rPr>
              <a:t>Phần II: Phân tích hệ thống</a:t>
            </a:r>
            <a:br>
              <a:rPr lang="en-US" sz="32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Chương I: Xác định yêu cầu hệ thống</a:t>
            </a:r>
            <a:br>
              <a:rPr lang="en-US" sz="3000" dirty="0">
                <a:solidFill>
                  <a:schemeClr val="tx1"/>
                </a:solidFill>
                <a:latin typeface="Times New Roman" pitchFamily="18" charset="0"/>
                <a:ea typeface="Tahoma" pitchFamily="34" charset="0"/>
                <a:cs typeface="Times New Roman" pitchFamily="18" charset="0"/>
              </a:rPr>
            </a:br>
            <a:r>
              <a:rPr lang="en-US" sz="3000" dirty="0">
                <a:solidFill>
                  <a:schemeClr val="tx1"/>
                </a:solidFill>
                <a:latin typeface="Times New Roman" pitchFamily="18" charset="0"/>
                <a:ea typeface="Tahoma" pitchFamily="34" charset="0"/>
                <a:cs typeface="Times New Roman" pitchFamily="18" charset="0"/>
              </a:rPr>
              <a:t>2. Xác định yêu cầu chức năng nghiệp vụ</a:t>
            </a:r>
          </a:p>
        </p:txBody>
      </p:sp>
      <p:sp>
        <p:nvSpPr>
          <p:cNvPr id="40963" name="Rectangle 3"/>
          <p:cNvSpPr>
            <a:spLocks noGrp="1" noChangeArrowheads="1"/>
          </p:cNvSpPr>
          <p:nvPr>
            <p:ph type="body" sz="half" idx="1"/>
          </p:nvPr>
        </p:nvSpPr>
        <p:spPr>
          <a:xfrm>
            <a:off x="0" y="1676400"/>
            <a:ext cx="9144000" cy="4495800"/>
          </a:xfrm>
        </p:spPr>
        <p:txBody>
          <a:bodyPr/>
          <a:lstStyle/>
          <a:p>
            <a:r>
              <a:rPr lang="en-US" sz="2400" dirty="0" smtClean="0">
                <a:solidFill>
                  <a:schemeClr val="tx1"/>
                </a:solidFill>
                <a:latin typeface="Times New Roman" pitchFamily="18" charset="0"/>
                <a:ea typeface="Tahoma" pitchFamily="34" charset="0"/>
                <a:cs typeface="Times New Roman" pitchFamily="18" charset="0"/>
              </a:rPr>
              <a:t>Giúp </a:t>
            </a:r>
            <a:r>
              <a:rPr lang="en-US" sz="2400" dirty="0">
                <a:solidFill>
                  <a:schemeClr val="tx1"/>
                </a:solidFill>
                <a:latin typeface="Times New Roman" pitchFamily="18" charset="0"/>
                <a:ea typeface="Tahoma" pitchFamily="34" charset="0"/>
                <a:cs typeface="Times New Roman" pitchFamily="18" charset="0"/>
              </a:rPr>
              <a:t>độc giả tra cứu sách theo loại sách, tên sách, tác giả... Trên các máy trạm</a:t>
            </a:r>
          </a:p>
          <a:p>
            <a:r>
              <a:rPr lang="en-US" sz="2400" dirty="0" smtClean="0">
                <a:solidFill>
                  <a:schemeClr val="tx1"/>
                </a:solidFill>
                <a:latin typeface="Times New Roman" pitchFamily="18" charset="0"/>
                <a:ea typeface="Tahoma" pitchFamily="34" charset="0"/>
                <a:cs typeface="Times New Roman" pitchFamily="18" charset="0"/>
              </a:rPr>
              <a:t>Cung </a:t>
            </a:r>
            <a:r>
              <a:rPr lang="en-US" sz="2400" dirty="0">
                <a:solidFill>
                  <a:schemeClr val="tx1"/>
                </a:solidFill>
                <a:latin typeface="Times New Roman" pitchFamily="18" charset="0"/>
                <a:ea typeface="Tahoma" pitchFamily="34" charset="0"/>
                <a:cs typeface="Times New Roman" pitchFamily="18" charset="0"/>
              </a:rPr>
              <a:t>cấp cho thủ thư thông tin về các đầu sách mọt độc giả đang mượn và hạn phải trả và số cuốn sách còn đang được mượn.</a:t>
            </a:r>
          </a:p>
          <a:p>
            <a:r>
              <a:rPr lang="en-US" sz="2400" dirty="0" smtClean="0">
                <a:solidFill>
                  <a:schemeClr val="tx1"/>
                </a:solidFill>
                <a:latin typeface="Times New Roman" pitchFamily="18" charset="0"/>
                <a:ea typeface="Tahoma" pitchFamily="34" charset="0"/>
                <a:cs typeface="Times New Roman" pitchFamily="18" charset="0"/>
              </a:rPr>
              <a:t>Thống </a:t>
            </a:r>
            <a:r>
              <a:rPr lang="en-US" sz="2400" dirty="0">
                <a:solidFill>
                  <a:schemeClr val="tx1"/>
                </a:solidFill>
                <a:latin typeface="Times New Roman" pitchFamily="18" charset="0"/>
                <a:ea typeface="Tahoma" pitchFamily="34" charset="0"/>
                <a:cs typeface="Times New Roman" pitchFamily="18" charset="0"/>
              </a:rPr>
              <a:t>kê hàng tháng số sách cho mượn theo các chủ đề , tác giả</a:t>
            </a:r>
            <a:r>
              <a:rPr lang="en-US" sz="2400" dirty="0" smtClean="0">
                <a:solidFill>
                  <a:schemeClr val="tx1"/>
                </a:solidFill>
                <a:latin typeface="Times New Roman" pitchFamily="18" charset="0"/>
                <a:ea typeface="Tahoma" pitchFamily="34" charset="0"/>
                <a:cs typeface="Times New Roman" pitchFamily="18" charset="0"/>
              </a:rPr>
              <a:t>.... Thống </a:t>
            </a:r>
            <a:r>
              <a:rPr lang="en-US" sz="2400" dirty="0">
                <a:solidFill>
                  <a:schemeClr val="tx1"/>
                </a:solidFill>
                <a:latin typeface="Times New Roman" pitchFamily="18" charset="0"/>
                <a:ea typeface="Tahoma" pitchFamily="34" charset="0"/>
                <a:cs typeface="Times New Roman" pitchFamily="18" charset="0"/>
              </a:rPr>
              <a:t>kê đầu sách không có người mượn trên 1 năm, 2 năm....</a:t>
            </a:r>
          </a:p>
          <a:p>
            <a:r>
              <a:rPr lang="en-US" sz="2400" dirty="0" smtClean="0">
                <a:solidFill>
                  <a:schemeClr val="tx1"/>
                </a:solidFill>
                <a:latin typeface="Times New Roman" pitchFamily="18" charset="0"/>
                <a:ea typeface="Tahoma" pitchFamily="34" charset="0"/>
                <a:cs typeface="Times New Roman" pitchFamily="18" charset="0"/>
              </a:rPr>
              <a:t>Hỗ </a:t>
            </a:r>
            <a:r>
              <a:rPr lang="en-US" sz="2400" dirty="0">
                <a:solidFill>
                  <a:schemeClr val="tx1"/>
                </a:solidFill>
                <a:latin typeface="Times New Roman" pitchFamily="18" charset="0"/>
                <a:ea typeface="Tahoma" pitchFamily="34" charset="0"/>
                <a:cs typeface="Times New Roman" pitchFamily="18" charset="0"/>
              </a:rPr>
              <a:t>trợ cập thông tín sách, xác nhận cho mượn sách và nhận lại sách sau khi độc giả trả sách......</a:t>
            </a:r>
            <a:endParaRPr lang="en-US" sz="2400" dirty="0">
              <a:solidFill>
                <a:schemeClr val="tx1"/>
              </a:solidFill>
              <a:latin typeface="Times New Roman" pitchFamily="18" charset="0"/>
              <a:cs typeface="Times New Roman" pitchFamily="18" charset="0"/>
            </a:endParaRPr>
          </a:p>
          <a:p>
            <a:pPr lvl="0"/>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63115514"/>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 y="0"/>
            <a:ext cx="9067800" cy="1897062"/>
          </a:xfrm>
        </p:spPr>
        <p:txBody>
          <a:bodyPr/>
          <a:lstStyle/>
          <a:p>
            <a:r>
              <a:rPr lang="en-US" sz="3200" dirty="0">
                <a:solidFill>
                  <a:schemeClr val="tx1"/>
                </a:solidFill>
                <a:latin typeface="Times New Roman" pitchFamily="18" charset="0"/>
                <a:ea typeface="Tahoma" pitchFamily="34" charset="0"/>
                <a:cs typeface="Times New Roman" pitchFamily="18" charset="0"/>
              </a:rPr>
              <a:t>Phần II: Phân tích hệ thống</a:t>
            </a:r>
            <a:br>
              <a:rPr lang="en-US" sz="3200" dirty="0">
                <a:solidFill>
                  <a:schemeClr val="tx1"/>
                </a:solidFill>
                <a:latin typeface="Times New Roman" pitchFamily="18" charset="0"/>
                <a:ea typeface="Tahoma" pitchFamily="34" charset="0"/>
                <a:cs typeface="Times New Roman" pitchFamily="18" charset="0"/>
              </a:rPr>
            </a:br>
            <a:r>
              <a:rPr lang="en-US" sz="3200" dirty="0">
                <a:solidFill>
                  <a:schemeClr val="tx1"/>
                </a:solidFill>
                <a:latin typeface="Times New Roman" pitchFamily="18" charset="0"/>
                <a:ea typeface="Tahoma" pitchFamily="34" charset="0"/>
                <a:cs typeface="Times New Roman" pitchFamily="18" charset="0"/>
              </a:rPr>
              <a:t>Chương I: Xác định yêu cầu hệ thống</a:t>
            </a:r>
            <a:br>
              <a:rPr lang="en-US" sz="3200" dirty="0">
                <a:solidFill>
                  <a:schemeClr val="tx1"/>
                </a:solidFill>
                <a:latin typeface="Times New Roman" pitchFamily="18" charset="0"/>
                <a:ea typeface="Tahoma" pitchFamily="34" charset="0"/>
                <a:cs typeface="Times New Roman" pitchFamily="18" charset="0"/>
              </a:rPr>
            </a:br>
            <a:r>
              <a:rPr lang="en-US" sz="3200" dirty="0" smtClean="0">
                <a:solidFill>
                  <a:schemeClr val="tx1"/>
                </a:solidFill>
                <a:latin typeface="Times New Roman" pitchFamily="18" charset="0"/>
                <a:ea typeface="Tahoma" pitchFamily="34" charset="0"/>
                <a:cs typeface="Times New Roman" pitchFamily="18" charset="0"/>
              </a:rPr>
              <a:t>3. </a:t>
            </a:r>
            <a:r>
              <a:rPr lang="en-US" sz="3200" dirty="0">
                <a:solidFill>
                  <a:schemeClr val="tx1"/>
                </a:solidFill>
                <a:latin typeface="Times New Roman" pitchFamily="18" charset="0"/>
                <a:ea typeface="Tahoma" pitchFamily="34" charset="0"/>
                <a:cs typeface="Times New Roman" pitchFamily="18" charset="0"/>
              </a:rPr>
              <a:t>Xác định yêu cầu phi chức năng</a:t>
            </a:r>
          </a:p>
        </p:txBody>
      </p:sp>
      <p:sp>
        <p:nvSpPr>
          <p:cNvPr id="40963" name="Rectangle 3"/>
          <p:cNvSpPr>
            <a:spLocks noGrp="1" noChangeArrowheads="1"/>
          </p:cNvSpPr>
          <p:nvPr>
            <p:ph type="body" sz="half" idx="1"/>
          </p:nvPr>
        </p:nvSpPr>
        <p:spPr>
          <a:xfrm>
            <a:off x="0" y="1676400"/>
            <a:ext cx="9144000" cy="4495800"/>
          </a:xfrm>
        </p:spPr>
        <p:txBody>
          <a:bodyPr/>
          <a:lstStyle/>
          <a:p>
            <a:r>
              <a:rPr lang="en-US" sz="2400" dirty="0" smtClean="0">
                <a:solidFill>
                  <a:schemeClr val="tx1"/>
                </a:solidFill>
                <a:latin typeface="Times New Roman" pitchFamily="18" charset="0"/>
                <a:ea typeface="Tahoma" pitchFamily="34" charset="0"/>
                <a:cs typeface="Times New Roman" pitchFamily="18" charset="0"/>
              </a:rPr>
              <a:t>Độc </a:t>
            </a:r>
            <a:r>
              <a:rPr lang="en-US" sz="2400" dirty="0">
                <a:solidFill>
                  <a:schemeClr val="tx1"/>
                </a:solidFill>
                <a:latin typeface="Times New Roman" pitchFamily="18" charset="0"/>
                <a:ea typeface="Tahoma" pitchFamily="34" charset="0"/>
                <a:cs typeface="Times New Roman" pitchFamily="18" charset="0"/>
              </a:rPr>
              <a:t>giả có thể tra cứu thông tín sách trên môi trường mạng nội bộ của thư viện. Tuy nhiên, việc mượn và trả sách phải trực tiếp thực hiện trên thư viện. Thủ thư sử dụng hệ thống để cập nhật quá trình mượn trả sách</a:t>
            </a:r>
          </a:p>
          <a:p>
            <a:r>
              <a:rPr lang="en-US" sz="2400" dirty="0" smtClean="0">
                <a:solidFill>
                  <a:schemeClr val="tx1"/>
                </a:solidFill>
                <a:latin typeface="Times New Roman" pitchFamily="18" charset="0"/>
                <a:ea typeface="Tahoma" pitchFamily="34" charset="0"/>
                <a:cs typeface="Times New Roman" pitchFamily="18" charset="0"/>
              </a:rPr>
              <a:t>Thông </a:t>
            </a:r>
            <a:r>
              <a:rPr lang="en-US" sz="2400" dirty="0">
                <a:solidFill>
                  <a:schemeClr val="tx1"/>
                </a:solidFill>
                <a:latin typeface="Times New Roman" pitchFamily="18" charset="0"/>
                <a:ea typeface="Tahoma" pitchFamily="34" charset="0"/>
                <a:cs typeface="Times New Roman" pitchFamily="18" charset="0"/>
              </a:rPr>
              <a:t>tin thống kê phải đảm bảo tính chính xác, khách quan. Các hình thức phạt đối với độc giả quá hạn sẽ được lưu lại và thông báo cho độc giả biết</a:t>
            </a:r>
            <a:endParaRPr lang="en-US" sz="2400" dirty="0">
              <a:solidFill>
                <a:schemeClr val="tx1"/>
              </a:solidFill>
              <a:latin typeface="Times New Roman" pitchFamily="18" charset="0"/>
              <a:cs typeface="Times New Roman" pitchFamily="18" charset="0"/>
            </a:endParaRPr>
          </a:p>
          <a:p>
            <a:pPr lvl="0"/>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62547065"/>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590TGp_climb_dark">
  <a:themeElements>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590TGp_climb_dark.potx" id="{2C86986B-ECF3-4ED3-B129-2737E233D7B9}" vid="{7F7CD9AD-7EF5-472B-B587-C25C104E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Template>
  <TotalTime>121</TotalTime>
  <Words>2101</Words>
  <Application>Microsoft Office PowerPoint</Application>
  <PresentationFormat>On-screen Show (4:3)</PresentationFormat>
  <Paragraphs>227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590TGp_climb_dark</vt:lpstr>
      <vt:lpstr>Đại học Trần Đại Nghĩa Khoa CNTT</vt:lpstr>
      <vt:lpstr>Phần I: Mô Tả Nghiệp Vụ</vt:lpstr>
      <vt:lpstr>Phần I: Mô Tả Nghiệp Vụ</vt:lpstr>
      <vt:lpstr>Phần II: Phân tích hệ thống Chương I: Xác định yêu cầu hệ thống 1. Khảo sát hiện trạng</vt:lpstr>
      <vt:lpstr>Phần II: Phân tích hệ thống Chương I: Xác định yêu cầu hệ thống 1. Khảo sát hiện trạng</vt:lpstr>
      <vt:lpstr>Phần II: Phân tích hệ thống Chương I: Xác định yêu cầu hệ thống 1. Khảo sát hiện trạng</vt:lpstr>
      <vt:lpstr>Phần II: Phân tích hệ thống Chương I: Xác định yêu cầu hệ thống 2. Xác định yêu cầu chức năng nghiệp vụ</vt:lpstr>
      <vt:lpstr>Phần II: Phân tích hệ thống Chương I: Xác định yêu cầu hệ thống 2. Xác định yêu cầu chức năng nghiệp vụ</vt:lpstr>
      <vt:lpstr>Phần II: Phân tích hệ thống Chương I: Xác định yêu cầu hệ thống 3. Xác định yêu cầu phi chức năng</vt:lpstr>
      <vt:lpstr>Phần II: Phân tích hệ thống Chương II: Mô hình hóa nghiệp vụ 1. Mô hình hóa biểu đồ chức năng</vt:lpstr>
      <vt:lpstr>Phần II: Phân tích hệ thống Chương II: Mô hình hóa nghiệp vụ 1. Mô hình hóa biểu đồ chức năng Sơ đồ use case tổng quát</vt:lpstr>
      <vt:lpstr>Phần II: Phân tích hệ thống Chương II: Mô hình hóa nghiệp vụ 1. Mô hình hóa biểu đồ chức năng Sơ đồ use case đăng nhập</vt:lpstr>
      <vt:lpstr>Đặc tả use case đăng nhập</vt:lpstr>
      <vt:lpstr>Phần II: Phân tích hệ thống Chương II: Mô hình hóa nghiệp vụ 1. Mô hình hóa biểu đồ chức năng Sơ đồ use case đăng ký</vt:lpstr>
      <vt:lpstr>Đặc tả use case đăng ký</vt:lpstr>
      <vt:lpstr>Phần II: Phân tích hệ thống Chương II: Mô hình hóa nghiệp vụ 1. Mô hình hóa biểu đồ chức năng Sơ đồ use case quản lý độc giả</vt:lpstr>
      <vt:lpstr>Đặc tả use case quản lý độc giả</vt:lpstr>
      <vt:lpstr>Phần II: Phân tích hệ thống Chương II: Mô hình hóa nghiệp vụ 2. Mô hình hóa biểu đồ hoạt động Sơ đồ hoạt động đăng ký tài khoản</vt:lpstr>
      <vt:lpstr>Phần II: Phân tích hệ thống Chương II: Mô hình hóa nghiệp vụ 2. Mô hình hóa biểu đồ hoạt động Sơ đồ hoạt động tạo thẻ độc giả</vt:lpstr>
      <vt:lpstr>Phần II: Phân tích hệ thống Chương II: Mô hình hóa nghiệp vụ 2. Mô hình hóa biểu đồ hoạt động Sơ đồ hoạt động xóa độc giả</vt:lpstr>
      <vt:lpstr>Phần II: Phân tích hệ thống Chương II: Mô hình hóa nghiệp vụ 2. Mô hình hóa biểu đồ hoạt động Sơ đồ hoạt động thống kê</vt:lpstr>
      <vt:lpstr>Phần II: Phân tích hệ thống Chương II: Mô hình hóa nghiệp vụ 3. Mô hình hóa biểu đồ hoạt động tuần tự Sơ đồ tuần tự thêm sách</vt:lpstr>
      <vt:lpstr>Phần II: Phân tích hệ thống Chương II: Mô hình hóa nghiệp vụ 3. Mô hình hóa biểu đồ hoạt động tuần tự Sơ đồ tuần tự mượn sách</vt:lpstr>
      <vt:lpstr>Phần II: Phân tích hệ thống Chương II: Mô hình hóa nghiệp vụ 3. Mô hình hóa biểu đồ hoạt động tuần tự Sơ đồ tuần tự trả sách</vt:lpstr>
      <vt:lpstr>Phần II: Phân tích hệ thống Chương II: Mô hình hóa nghiệp vụ 3. Mô hình hóa biểu đồ hoạt động tuần tự Sơ đồ tuần tự gia hạn</vt:lpstr>
      <vt:lpstr>Phần II: Phân tích hệ thống Chương III: Xây dựng mô hình lớp 1. Xác định lớp đối tượng Cách tiếp cận theo use case  - Dựa vào sơ đồ tuần tự “Mượn sách”, ta có các lớp đối tượng sau: HoSoDocGia(DocGia),HoSoPhieuMuon và Sach</vt:lpstr>
      <vt:lpstr>Phần II: Phân tích hệ thống Chương III: Xây dựng mô hình lớp 1. Xác định lớp đối tượng - Từ các sơ đồ tuần tự của hệ thống ta suy ra được các lớp đối tượng sau: DocGia,ThuThu,Sach,HoSoPhieuMuon. - Do lớp DocGia và lớp ThuThu có nhiều thuộc tính chung nên ta có thể xây dựng lớp NguoiDung để bao hàm hai lớp trên(có nghĩa là lớp ThuThu và lớp DocGia kế thừa từ lớp NguoiDung)  Ta có các lớp sau:</vt:lpstr>
      <vt:lpstr>Phần II: Phân tích hệ thống Chương III: Xây dựng mô hình lớp 2. Xác định mối quan hệ lớp </vt:lpstr>
      <vt:lpstr>Phần II: Phân tích hệ thống Chương III: Xây dựng mô hình lớp 2. Xác định mối quan hệ lớp  Mối quan hệ  </vt:lpstr>
      <vt:lpstr>Phần II: Phân tích hệ thống Chương III: Xây dựng mô hình lớp 3. Xác định thuộc tính và phương thức  3.1 Xác định thuộc tính</vt:lpstr>
      <vt:lpstr>Phần II: Phân tích hệ thống Chương III: Xây dựng mô hình lớp 3. Xác định thuộc tính và phương thức  3.1 Xác định thuộc tính</vt:lpstr>
      <vt:lpstr>Phần II: Phân tích hệ thống Chương III: Xây dựng mô hình lớp 3. Xác định thuộc tính và phương thức  3.1 Xác định thuộc tính</vt:lpstr>
      <vt:lpstr>Phần II: Phân tích hệ thống Chương III: Xây dựng mô hình lớp 3. Xác định thuộc tính và phương thức  3.1 Xác định thuộc tính  Sơ đồ: </vt:lpstr>
      <vt:lpstr> Phần II: Phân tích hệ thống Chương III: Xây dựng mô hình lớp 3. Xác định thuộc tính và phương thức  3.2  Xác định phương thức Từ sơ đồ tuần tự “Đăng nhập”, ta xác định được phương thức XacThucTK() của lớp DocGia và lớp ThuThu:    </vt:lpstr>
      <vt:lpstr> Phần II: Phân tích hệ thống Chương III: Xây dựng mô hình lớp 3. Xác định thuộc tính và phương thức  3.2  Xác định phương thức Từ sơ đồ tuần tự “Xóa độc giả”, ta xác định được phương thức XoaDG() của lớp DocGia:     </vt:lpstr>
      <vt:lpstr> Phần II: Phân tích hệ thống Chương III: Xây dựng mô hình lớp 3. Xác định thuộc tính và phương thức  3.2  Xác định phương thức Từ sơ đồ tuần tự “Mượn sách”, ta xác định được phương thức XacThucDG() của lớp DocGia và phương thức ThemPhieuMuon() của lớp HoSoPhieuMuon:      </vt:lpstr>
      <vt:lpstr> Phần II: Phân tích hệ thống Chương III: Xây dựng mô hình lớp 3. Xác định thuộc tính và phương thức  3.2  Xác định phương thức  Sơ đồ      </vt:lpstr>
      <vt:lpstr> Phần II: Phân tích hệ thống Chương IV: Thiết Kế Lớp 1. Tinh chế thuộc tính        </vt:lpstr>
      <vt:lpstr> Phần II: Phân tích hệ thống Chương IV: Thiết Kế Lớp 1. Tinh chế thuộc tính        </vt:lpstr>
      <vt:lpstr> Phần II: Phân tích hệ thống Chương IV: Thiết Kế Lớp 1. Tinh chế thuộc tính        </vt:lpstr>
      <vt:lpstr> Phần II: Phân tích hệ thống Chương IV: Thiết Kế Lớp 1. Tinh chế phương thức        </vt:lpstr>
      <vt:lpstr> Phần II: Phân tích hệ thống Chương IV: Thiết Kế Lớp 2. Tinh chế phương thức        </vt:lpstr>
      <vt:lpstr> Phần II: Phân tích hệ thống Chương IV: Thiết Kế Lớp 2. Tinh chế phương thức        </vt:lpstr>
      <vt:lpstr> Phần II: Phân tích hệ thống Chương V: Thiết Kế Use Case 1. Chuyển đổi đối tượng sang mô hình quan hệ 1.1 Chuyển đổi lớp - bảng Lớp độc giả      Lớp ThuThu   </vt:lpstr>
      <vt:lpstr> Phần II: Phân tích hệ thống Chương V: Thiết Kế Use Case 1. Chuyển đổi đối tượng sang mô hình quan hệ 1.1 Chuyển đổi lớp - bảng Lớp người dùng      Lớp HoSoPhieuMuon   </vt:lpstr>
      <vt:lpstr> Phần II: Phân tích hệ thống Chương V: Thiết Kế Use Case 1. Chuyển đổi đối tượng sang mô hình quan hệ 1.2 Chuyển đổi mối liên kết          </vt:lpstr>
      <vt:lpstr> Phần II: Phân tích hệ thống Chương V: Thiết Kế Use Case 1. Chuyển đổi đối tượng sang mô hình quan hệ 1.2 Chuyển đổi mối liên kết          </vt:lpstr>
      <vt:lpstr> Phần II: Phân tích hệ thống Chương V: Thiết Kế Use Case 1. Chuyển đổi đối tượng sang mô hình quan hệ 1.2 Chuyển đổi mối liên kết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Trần Đại Nghĩa Khoa CNTT</dc:title>
  <dc:creator>NNN</dc:creator>
  <cp:lastModifiedBy>NNN</cp:lastModifiedBy>
  <cp:revision>14</cp:revision>
  <dcterms:created xsi:type="dcterms:W3CDTF">2017-06-30T03:45:46Z</dcterms:created>
  <dcterms:modified xsi:type="dcterms:W3CDTF">2017-06-30T05:47:30Z</dcterms:modified>
</cp:coreProperties>
</file>