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33" d="100"/>
          <a:sy n="33" d="100"/>
        </p:scale>
        <p:origin x="816" y="-5294"/>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3/12/2025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439862" y="6208868"/>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6600" b="1"/>
              <a:t>ỨNG DỤNG IOT TRONG PHÁT HIỆN VÀ CẢNH BÁO TƯ THẾ NGỒI SAI</a:t>
            </a:r>
            <a:endParaRPr lang="en-US" sz="6600" b="1" dirty="0"/>
          </a:p>
        </p:txBody>
      </p:sp>
      <p:sp>
        <p:nvSpPr>
          <p:cNvPr id="6" name="Rectangle 5">
            <a:extLst>
              <a:ext uri="{FF2B5EF4-FFF2-40B4-BE49-F238E27FC236}">
                <a16:creationId xmlns:a16="http://schemas.microsoft.com/office/drawing/2014/main" id="{FDB71301-74E9-3D33-787D-882C46CB1337}"/>
              </a:ext>
            </a:extLst>
          </p:cNvPr>
          <p:cNvSpPr/>
          <p:nvPr/>
        </p:nvSpPr>
        <p:spPr>
          <a:xfrm>
            <a:off x="3906198" y="8338066"/>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a:t>Giảng viên hướng dẫn: Th.S Lê Trung Hiếu, Nguyễn Văn Nhân </a:t>
            </a:r>
            <a:endParaRPr lang="en-US" sz="3599" b="1" dirty="0"/>
          </a:p>
        </p:txBody>
      </p:sp>
      <p:sp>
        <p:nvSpPr>
          <p:cNvPr id="7" name="Rectangle 6">
            <a:extLst>
              <a:ext uri="{FF2B5EF4-FFF2-40B4-BE49-F238E27FC236}">
                <a16:creationId xmlns:a16="http://schemas.microsoft.com/office/drawing/2014/main" id="{C5866BCA-6519-4A04-49D6-16F03CF06786}"/>
              </a:ext>
            </a:extLst>
          </p:cNvPr>
          <p:cNvSpPr/>
          <p:nvPr/>
        </p:nvSpPr>
        <p:spPr>
          <a:xfrm>
            <a:off x="4307886" y="8456493"/>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a:latin typeface="+mj-lt"/>
              </a:rPr>
              <a:t>Nhóm sinh viên thực hiện: Trần Chiến Thịnh, Nguyễn Minh Quân, Chu Bá Khánh, Trần Ph</a:t>
            </a:r>
            <a:r>
              <a:rPr lang="vi-VN" sz="3600" b="1">
                <a:latin typeface="+mj-lt"/>
              </a:rPr>
              <a:t>ư</a:t>
            </a:r>
            <a:r>
              <a:rPr lang="en-US" sz="3600" b="1">
                <a:latin typeface="+mj-lt"/>
              </a:rPr>
              <a:t>ơng Anh </a:t>
            </a:r>
            <a:endParaRPr lang="en-US" sz="3600" b="1" dirty="0">
              <a:latin typeface="+mj-lt"/>
            </a:endParaRPr>
          </a:p>
        </p:txBody>
      </p:sp>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39015" y="12532158"/>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100" dirty="0">
                <a:latin typeface="+mj-lt"/>
              </a:rPr>
              <a:t>-</a:t>
            </a:r>
            <a:r>
              <a:rPr lang="vi-VN" sz="3100" dirty="0">
                <a:latin typeface="+mj-lt"/>
              </a:rPr>
              <a:t>Tư thế ngồi sai là nguyên nhân chính gây ra các vấn đề về cột sống, đau lưng, và mỏi cơ. Đặc biệt, việc ngồi sai tư thế trong thời gian dài có thể ảnh hưởng tiêu cực đến sức khỏe và hiệu suất làm việc. Dự án này nhằm phát triển hệ thống giám sát tư thế ngồi sử dụng công nghệ AI và IoT để cảnh báo người dùng khi phát hiện tư thế không đúng.</a:t>
            </a: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smtClean="0">
                <a:solidFill>
                  <a:schemeClr val="bg1"/>
                </a:solidFill>
              </a:rPr>
              <a:t>Giới</a:t>
            </a:r>
            <a:r>
              <a:rPr lang="en-US" sz="5399" b="1" dirty="0" smtClean="0">
                <a:solidFill>
                  <a:schemeClr val="bg1"/>
                </a:solidFill>
              </a:rPr>
              <a:t> </a:t>
            </a:r>
            <a:r>
              <a:rPr lang="en-US" sz="5399" b="1" dirty="0" err="1" smtClean="0">
                <a:solidFill>
                  <a:schemeClr val="bg1"/>
                </a:solidFill>
              </a:rPr>
              <a:t>thiệu</a:t>
            </a:r>
            <a:endParaRPr lang="en-US" sz="5399" b="1" dirty="0">
              <a:solidFill>
                <a:schemeClr val="bg1"/>
              </a:solidFill>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420537" y="21861935"/>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vi-VN" sz="3200" dirty="0">
                <a:latin typeface="+mj-lt"/>
              </a:rPr>
              <a:t>Dự án sử dụng phương pháp:</a:t>
            </a:r>
          </a:p>
          <a:p>
            <a:pPr eaLnBrk="1" hangingPunct="1"/>
            <a:r>
              <a:rPr lang="vi-VN" sz="2800" b="1" dirty="0">
                <a:latin typeface="+mj-lt"/>
              </a:rPr>
              <a:t>Thu thập dữ liệu: </a:t>
            </a:r>
            <a:r>
              <a:rPr lang="vi-VN" sz="2800" dirty="0">
                <a:latin typeface="+mj-lt"/>
              </a:rPr>
              <a:t>Dùng camera Tapo (RTSP) để ghi video trực tiếp. </a:t>
            </a:r>
            <a:endParaRPr lang="en-US" sz="2800" dirty="0" smtClean="0">
              <a:latin typeface="+mj-lt"/>
            </a:endParaRPr>
          </a:p>
          <a:p>
            <a:pPr eaLnBrk="1" hangingPunct="1"/>
            <a:r>
              <a:rPr lang="vi-VN" sz="2800" b="1" dirty="0" smtClean="0">
                <a:latin typeface="+mj-lt"/>
              </a:rPr>
              <a:t>Tiền </a:t>
            </a:r>
            <a:r>
              <a:rPr lang="vi-VN" sz="2800" b="1" dirty="0">
                <a:latin typeface="+mj-lt"/>
              </a:rPr>
              <a:t>xử lý: </a:t>
            </a:r>
            <a:r>
              <a:rPr lang="vi-VN" sz="2800" dirty="0">
                <a:latin typeface="+mj-lt"/>
              </a:rPr>
              <a:t>Chuẩn hóa khung hình (640x480), chuyển từ BGR sang RGB. </a:t>
            </a:r>
            <a:endParaRPr lang="en-US" sz="2800" dirty="0" smtClean="0">
              <a:latin typeface="+mj-lt"/>
            </a:endParaRPr>
          </a:p>
          <a:p>
            <a:pPr eaLnBrk="1" hangingPunct="1"/>
            <a:r>
              <a:rPr lang="vi-VN" sz="2800" b="1" dirty="0" smtClean="0">
                <a:latin typeface="+mj-lt"/>
              </a:rPr>
              <a:t>Phân </a:t>
            </a:r>
            <a:r>
              <a:rPr lang="vi-VN" sz="2800" b="1" dirty="0">
                <a:latin typeface="+mj-lt"/>
              </a:rPr>
              <a:t>tích tư thế: </a:t>
            </a:r>
            <a:endParaRPr lang="en-US" sz="2800" b="1" dirty="0" smtClean="0">
              <a:latin typeface="+mj-lt"/>
            </a:endParaRPr>
          </a:p>
          <a:p>
            <a:pPr marL="1200150" lvl="1" indent="-457200" eaLnBrk="1" hangingPunct="1">
              <a:buFont typeface="Arial" panose="020B0604020202020204" pitchFamily="34" charset="0"/>
              <a:buChar char="•"/>
            </a:pPr>
            <a:r>
              <a:rPr lang="vi-VN" sz="2800" i="1" dirty="0" smtClean="0">
                <a:latin typeface="+mj-lt"/>
              </a:rPr>
              <a:t>Dùng </a:t>
            </a:r>
            <a:r>
              <a:rPr lang="vi-VN" sz="2800" i="1" dirty="0">
                <a:latin typeface="+mj-lt"/>
              </a:rPr>
              <a:t>MediaPipe Pose phát hiện điểm khớp (mũi, vai, hông, đầu gối, mắt cá</a:t>
            </a:r>
            <a:r>
              <a:rPr lang="vi-VN" sz="2800" i="1" dirty="0" smtClean="0">
                <a:latin typeface="+mj-lt"/>
              </a:rPr>
              <a:t>).</a:t>
            </a:r>
            <a:endParaRPr lang="en-US" sz="2800" i="1" dirty="0" smtClean="0">
              <a:latin typeface="+mj-lt"/>
            </a:endParaRPr>
          </a:p>
          <a:p>
            <a:pPr marL="1200150" lvl="1" indent="-457200" eaLnBrk="1" hangingPunct="1">
              <a:buFont typeface="Arial" panose="020B0604020202020204" pitchFamily="34" charset="0"/>
              <a:buChar char="•"/>
            </a:pPr>
            <a:r>
              <a:rPr lang="vi-VN" sz="2800" i="1" dirty="0" smtClean="0">
                <a:latin typeface="+mj-lt"/>
              </a:rPr>
              <a:t>Tính </a:t>
            </a:r>
            <a:r>
              <a:rPr lang="vi-VN" sz="2800" i="1" dirty="0">
                <a:latin typeface="+mj-lt"/>
              </a:rPr>
              <a:t>góc 3D (cổ-vai, lưng-đùi, đầu gối). Đánh giá tư thế: So sánh góc với tiêu chuẩn (cổ-vai: 125-150°, lưng-đùi: 100-125°, đầu gối: 100-125°). </a:t>
            </a:r>
            <a:endParaRPr lang="en-US" sz="2800" i="1" dirty="0" smtClean="0">
              <a:latin typeface="+mj-lt"/>
            </a:endParaRPr>
          </a:p>
          <a:p>
            <a:pPr eaLnBrk="1" hangingPunct="1"/>
            <a:r>
              <a:rPr lang="vi-VN" sz="2800" b="1" dirty="0" smtClean="0">
                <a:latin typeface="+mj-lt"/>
              </a:rPr>
              <a:t>Hiển </a:t>
            </a:r>
            <a:r>
              <a:rPr lang="vi-VN" sz="2800" b="1" dirty="0">
                <a:latin typeface="+mj-lt"/>
              </a:rPr>
              <a:t>thị: </a:t>
            </a:r>
            <a:r>
              <a:rPr lang="vi-VN" sz="2800" dirty="0">
                <a:latin typeface="+mj-lt"/>
              </a:rPr>
              <a:t>Hiện góc và trạng thái (đúng: xanh, sai: đỏ) bằng tiếng Việt. </a:t>
            </a:r>
            <a:endParaRPr lang="en-US" sz="2800" dirty="0" smtClean="0">
              <a:latin typeface="+mj-lt"/>
            </a:endParaRPr>
          </a:p>
          <a:p>
            <a:pPr eaLnBrk="1" hangingPunct="1"/>
            <a:r>
              <a:rPr lang="vi-VN" sz="2800" b="1" dirty="0" smtClean="0">
                <a:latin typeface="+mj-lt"/>
              </a:rPr>
              <a:t>Cảnh </a:t>
            </a:r>
            <a:r>
              <a:rPr lang="vi-VN" sz="2800" b="1" dirty="0">
                <a:latin typeface="+mj-lt"/>
              </a:rPr>
              <a:t>báo: </a:t>
            </a:r>
            <a:r>
              <a:rPr lang="vi-VN" sz="2800" dirty="0">
                <a:latin typeface="+mj-lt"/>
              </a:rPr>
              <a:t>Phát âm thanh (đúng: tu_the_dung.mp3, sai: tu_the_sai.mp3) với cooldown 3 giây. </a:t>
            </a:r>
            <a:endParaRPr lang="en-US" sz="2800" dirty="0" smtClean="0">
              <a:latin typeface="+mj-lt"/>
            </a:endParaRPr>
          </a:p>
          <a:p>
            <a:pPr eaLnBrk="1" hangingPunct="1"/>
            <a:r>
              <a:rPr lang="vi-VN" sz="2800" b="1" dirty="0" smtClean="0">
                <a:latin typeface="+mj-lt"/>
              </a:rPr>
              <a:t>Tối </a:t>
            </a:r>
            <a:r>
              <a:rPr lang="vi-VN" sz="2800" b="1" dirty="0">
                <a:latin typeface="+mj-lt"/>
              </a:rPr>
              <a:t>ưu: </a:t>
            </a:r>
            <a:r>
              <a:rPr lang="vi-VN" sz="2800" dirty="0">
                <a:latin typeface="+mj-lt"/>
              </a:rPr>
              <a:t>Giới hạn 15 FPS, tắt log TensorFlow</a:t>
            </a:r>
            <a:r>
              <a:rPr lang="vi-VN" sz="2500" dirty="0">
                <a:latin typeface="+mj-lt"/>
              </a:rPr>
              <a:t>.</a:t>
            </a:r>
            <a:endParaRPr lang="en-US" sz="2500" dirty="0">
              <a:latin typeface="+mj-lt"/>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569553" y="20621884"/>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quả</a:t>
            </a:r>
            <a:endParaRPr lang="en-US" sz="5399" b="1" dirty="0">
              <a:solidFill>
                <a:schemeClr val="bg1"/>
              </a:solidFill>
            </a:endParaRPr>
          </a:p>
        </p:txBody>
      </p:sp>
      <p:sp>
        <p:nvSpPr>
          <p:cNvPr id="20" name="Text Box 191">
            <a:extLst>
              <a:ext uri="{FF2B5EF4-FFF2-40B4-BE49-F238E27FC236}">
                <a16:creationId xmlns:a16="http://schemas.microsoft.com/office/drawing/2014/main" id="{D9710905-8CED-BDEE-1C02-E33551D97D69}"/>
              </a:ext>
            </a:extLst>
          </p:cNvPr>
          <p:cNvSpPr txBox="1">
            <a:spLocks noChangeArrowheads="1"/>
          </p:cNvSpPr>
          <p:nvPr/>
        </p:nvSpPr>
        <p:spPr bwMode="auto">
          <a:xfrm>
            <a:off x="19689293" y="21598914"/>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smtClean="0">
                <a:latin typeface="+mj-lt"/>
              </a:rPr>
              <a:t>Hiển thị:</a:t>
            </a:r>
          </a:p>
          <a:p>
            <a:pPr eaLnBrk="1" hangingPunct="1"/>
            <a:r>
              <a:rPr lang="vi-VN" sz="3000" dirty="0" smtClean="0">
                <a:latin typeface="+mj-lt"/>
              </a:rPr>
              <a:t>Điểm mốc cơ thể và góc (cổ-vai, lưng-đùi, đầu gối) trên video 640x480.</a:t>
            </a:r>
          </a:p>
          <a:p>
            <a:pPr eaLnBrk="1" hangingPunct="1"/>
            <a:r>
              <a:rPr lang="vi-VN" sz="3000" dirty="0" smtClean="0">
                <a:latin typeface="+mj-lt"/>
              </a:rPr>
              <a:t>Trạng </a:t>
            </a:r>
            <a:r>
              <a:rPr lang="vi-VN" sz="3000" dirty="0">
                <a:latin typeface="+mj-lt"/>
              </a:rPr>
              <a:t>thái: "Tư thế ngồi đúng" (xanh</a:t>
            </a:r>
            <a:r>
              <a:rPr lang="vi-VN" sz="3000" dirty="0" smtClean="0">
                <a:latin typeface="+mj-lt"/>
              </a:rPr>
              <a:t>)</a:t>
            </a:r>
            <a:endParaRPr lang="en-US" sz="3000" dirty="0" smtClean="0">
              <a:latin typeface="+mj-lt"/>
            </a:endParaRPr>
          </a:p>
          <a:p>
            <a:pPr eaLnBrk="1" hangingPunct="1"/>
            <a:endParaRPr lang="en-US" sz="3000" dirty="0" smtClean="0">
              <a:latin typeface="+mj-lt"/>
            </a:endParaRPr>
          </a:p>
          <a:p>
            <a:pPr eaLnBrk="1" hangingPunct="1"/>
            <a:endParaRPr lang="en-US" sz="3000" dirty="0">
              <a:latin typeface="+mj-lt"/>
            </a:endParaRPr>
          </a:p>
          <a:p>
            <a:pPr eaLnBrk="1" hangingPunct="1"/>
            <a:endParaRPr lang="en-US" sz="3000" dirty="0" smtClean="0">
              <a:latin typeface="+mj-lt"/>
            </a:endParaRPr>
          </a:p>
          <a:p>
            <a:pPr eaLnBrk="1" hangingPunct="1"/>
            <a:endParaRPr lang="en-US" sz="3000" dirty="0">
              <a:latin typeface="+mj-lt"/>
            </a:endParaRPr>
          </a:p>
          <a:p>
            <a:pPr eaLnBrk="1" hangingPunct="1"/>
            <a:endParaRPr lang="en-US" sz="3000" dirty="0" smtClean="0">
              <a:latin typeface="+mj-lt"/>
            </a:endParaRPr>
          </a:p>
          <a:p>
            <a:pPr eaLnBrk="1" hangingPunct="1"/>
            <a:endParaRPr lang="en-US" sz="3000" dirty="0">
              <a:latin typeface="+mj-lt"/>
            </a:endParaRPr>
          </a:p>
          <a:p>
            <a:pPr eaLnBrk="1" hangingPunct="1"/>
            <a:endParaRPr lang="en-US" sz="3000" dirty="0" smtClean="0">
              <a:latin typeface="+mj-lt"/>
            </a:endParaRPr>
          </a:p>
          <a:p>
            <a:pPr eaLnBrk="1" hangingPunct="1"/>
            <a:endParaRPr lang="en-US" sz="3000" dirty="0" smtClean="0">
              <a:latin typeface="+mj-lt"/>
            </a:endParaRPr>
          </a:p>
          <a:p>
            <a:pPr eaLnBrk="1" hangingPunct="1"/>
            <a:endParaRPr lang="en-US" sz="3000" dirty="0">
              <a:latin typeface="+mj-lt"/>
            </a:endParaRPr>
          </a:p>
          <a:p>
            <a:pPr eaLnBrk="1" hangingPunct="1"/>
            <a:endParaRPr lang="en-US" sz="3000" dirty="0" smtClean="0">
              <a:latin typeface="+mj-lt"/>
            </a:endParaRPr>
          </a:p>
          <a:p>
            <a:pPr eaLnBrk="1" hangingPunct="1"/>
            <a:endParaRPr lang="en-US" sz="3000" dirty="0" smtClean="0">
              <a:latin typeface="+mj-lt"/>
            </a:endParaRPr>
          </a:p>
          <a:p>
            <a:pPr eaLnBrk="1" hangingPunct="1"/>
            <a:r>
              <a:rPr lang="vi-VN" sz="3000" dirty="0"/>
              <a:t>"Tư thế ngồi </a:t>
            </a:r>
            <a:r>
              <a:rPr lang="en-US" sz="3000" dirty="0" err="1" smtClean="0"/>
              <a:t>sai</a:t>
            </a:r>
            <a:r>
              <a:rPr lang="vi-VN" sz="3000" dirty="0" smtClean="0"/>
              <a:t>" </a:t>
            </a:r>
            <a:r>
              <a:rPr lang="vi-VN" sz="3000" dirty="0"/>
              <a:t>(</a:t>
            </a:r>
            <a:r>
              <a:rPr lang="vi-VN" sz="3000" dirty="0" smtClean="0"/>
              <a:t>xanh</a:t>
            </a:r>
            <a:r>
              <a:rPr lang="en-US" sz="3000" dirty="0" smtClean="0"/>
              <a:t> </a:t>
            </a:r>
            <a:r>
              <a:rPr lang="en-US" sz="3000" dirty="0" err="1" smtClean="0"/>
              <a:t>dương</a:t>
            </a:r>
            <a:r>
              <a:rPr lang="vi-VN" sz="3000" dirty="0" smtClean="0"/>
              <a:t>)</a:t>
            </a:r>
            <a:endParaRPr lang="en-US" sz="3000" dirty="0" smtClean="0"/>
          </a:p>
          <a:p>
            <a:pPr eaLnBrk="1" hangingPunct="1"/>
            <a:endParaRPr lang="en-US" sz="3000" dirty="0"/>
          </a:p>
          <a:p>
            <a:pPr eaLnBrk="1" hangingPunct="1"/>
            <a:endParaRPr lang="en-US" sz="3000" dirty="0" smtClean="0"/>
          </a:p>
          <a:p>
            <a:pPr eaLnBrk="1" hangingPunct="1"/>
            <a:endParaRPr lang="en-US" sz="3000" dirty="0"/>
          </a:p>
          <a:p>
            <a:pPr eaLnBrk="1" hangingPunct="1"/>
            <a:endParaRPr lang="en-US" sz="3000" dirty="0" smtClean="0"/>
          </a:p>
          <a:p>
            <a:pPr eaLnBrk="1" hangingPunct="1"/>
            <a:endParaRPr lang="en-US" sz="3000" dirty="0"/>
          </a:p>
          <a:p>
            <a:pPr eaLnBrk="1" hangingPunct="1"/>
            <a:endParaRPr lang="en-US" sz="3000" dirty="0" smtClean="0"/>
          </a:p>
          <a:p>
            <a:pPr eaLnBrk="1" hangingPunct="1"/>
            <a:endParaRPr lang="en-US" sz="3000" dirty="0"/>
          </a:p>
          <a:p>
            <a:pPr eaLnBrk="1" hangingPunct="1"/>
            <a:endParaRPr lang="en-US" sz="3000" dirty="0" smtClean="0"/>
          </a:p>
          <a:p>
            <a:pPr eaLnBrk="1" hangingPunct="1"/>
            <a:endParaRPr lang="en-US" sz="3000" dirty="0"/>
          </a:p>
          <a:p>
            <a:pPr eaLnBrk="1" hangingPunct="1"/>
            <a:endParaRPr lang="en-US" sz="3000" dirty="0" smtClean="0"/>
          </a:p>
          <a:p>
            <a:pPr eaLnBrk="1" hangingPunct="1"/>
            <a:endParaRPr lang="en-US" sz="3000" dirty="0"/>
          </a:p>
          <a:p>
            <a:pPr eaLnBrk="1" hangingPunct="1"/>
            <a:endParaRPr lang="en-US" sz="3000" dirty="0" smtClean="0"/>
          </a:p>
          <a:p>
            <a:pPr eaLnBrk="1" hangingPunct="1"/>
            <a:endParaRPr lang="en-US" sz="3000" dirty="0"/>
          </a:p>
          <a:p>
            <a:pPr eaLnBrk="1" hangingPunct="1"/>
            <a:r>
              <a:rPr lang="en-US" sz="3000" b="1" dirty="0" err="1" smtClean="0">
                <a:latin typeface="Times New Roman" panose="02020603050405020304" pitchFamily="18" charset="0"/>
                <a:cs typeface="Times New Roman" panose="02020603050405020304" pitchFamily="18" charset="0"/>
              </a:rPr>
              <a:t>Cảnh</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báo</a:t>
            </a:r>
            <a:r>
              <a:rPr lang="en-US" sz="3000" b="1" dirty="0" smtClean="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Âm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thanh</a:t>
            </a:r>
            <a:r>
              <a:rPr lang="en-US" sz="3000" dirty="0" smtClean="0">
                <a:latin typeface="Times New Roman" panose="02020603050405020304" pitchFamily="18" charset="0"/>
                <a:cs typeface="Times New Roman" panose="02020603050405020304" pitchFamily="18" charset="0"/>
              </a:rPr>
              <a:t>: tu_the_dung.mp3 (</a:t>
            </a:r>
            <a:r>
              <a:rPr lang="en-US" sz="3000" dirty="0" err="1" smtClean="0">
                <a:latin typeface="Times New Roman" panose="02020603050405020304" pitchFamily="18" charset="0"/>
                <a:cs typeface="Times New Roman" panose="02020603050405020304" pitchFamily="18" charset="0"/>
              </a:rPr>
              <a:t>đúng</a:t>
            </a:r>
            <a:r>
              <a:rPr lang="en-US" sz="3000" dirty="0" smtClean="0">
                <a:latin typeface="Times New Roman" panose="02020603050405020304" pitchFamily="18" charset="0"/>
                <a:cs typeface="Times New Roman" panose="02020603050405020304" pitchFamily="18" charset="0"/>
              </a:rPr>
              <a:t>), tu_the_sai.mp3 (</a:t>
            </a:r>
            <a:r>
              <a:rPr lang="en-US" sz="3000" dirty="0" err="1" smtClean="0">
                <a:latin typeface="Times New Roman" panose="02020603050405020304" pitchFamily="18" charset="0"/>
                <a:cs typeface="Times New Roman" panose="02020603050405020304" pitchFamily="18" charset="0"/>
              </a:rPr>
              <a:t>sai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cooldown</a:t>
            </a:r>
            <a:r>
              <a:rPr lang="en-US" sz="3000" dirty="0" smtClean="0">
                <a:latin typeface="Times New Roman" panose="02020603050405020304" pitchFamily="18" charset="0"/>
                <a:cs typeface="Times New Roman" panose="02020603050405020304" pitchFamily="18" charset="0"/>
              </a:rPr>
              <a:t> 3 </a:t>
            </a:r>
            <a:r>
              <a:rPr lang="en-US" sz="3000" dirty="0" err="1" smtClean="0">
                <a:latin typeface="Times New Roman" panose="02020603050405020304" pitchFamily="18" charset="0"/>
                <a:cs typeface="Times New Roman" panose="02020603050405020304" pitchFamily="18" charset="0"/>
              </a:rPr>
              <a:t>giây</a:t>
            </a:r>
            <a:r>
              <a:rPr lang="en-US" sz="3000" dirty="0" smtClean="0">
                <a:latin typeface="Times New Roman" panose="02020603050405020304" pitchFamily="18" charset="0"/>
                <a:cs typeface="Times New Roman" panose="02020603050405020304" pitchFamily="18" charset="0"/>
              </a:rPr>
              <a:t>.</a:t>
            </a:r>
          </a:p>
          <a:p>
            <a:pPr eaLnBrk="1" hangingPunct="1"/>
            <a:r>
              <a:rPr lang="en-US" sz="3000" b="1" dirty="0" err="1" smtClean="0">
                <a:latin typeface="Times New Roman" panose="02020603050405020304" pitchFamily="18" charset="0"/>
                <a:cs typeface="Times New Roman" panose="02020603050405020304" pitchFamily="18" charset="0"/>
              </a:rPr>
              <a:t>Hiệu</a:t>
            </a:r>
            <a:r>
              <a:rPr lang="en-US" sz="3000" b="1" dirty="0" smtClean="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suất</a:t>
            </a:r>
            <a:r>
              <a:rPr lang="en-US" sz="3000" b="1"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Chạy</a:t>
            </a:r>
            <a:r>
              <a:rPr lang="en-US" sz="3000" dirty="0">
                <a:latin typeface="Times New Roman" panose="02020603050405020304" pitchFamily="18" charset="0"/>
                <a:cs typeface="Times New Roman" panose="02020603050405020304" pitchFamily="18" charset="0"/>
              </a:rPr>
              <a:t> 15 FPS, </a:t>
            </a:r>
            <a:r>
              <a:rPr lang="en-US" sz="3000" dirty="0" err="1">
                <a:latin typeface="Times New Roman" panose="02020603050405020304" pitchFamily="18" charset="0"/>
                <a:cs typeface="Times New Roman" panose="02020603050405020304" pitchFamily="18" charset="0"/>
              </a:rPr>
              <a:t>ổn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camera </a:t>
            </a:r>
            <a:r>
              <a:rPr lang="en-US" sz="3000" dirty="0" err="1">
                <a:latin typeface="Times New Roman" panose="02020603050405020304" pitchFamily="18" charset="0"/>
                <a:cs typeface="Times New Roman" panose="02020603050405020304" pitchFamily="18" charset="0"/>
              </a:rPr>
              <a:t>Tapo</a:t>
            </a:r>
            <a:r>
              <a:rPr lang="en-US" sz="3000" dirty="0">
                <a:latin typeface="Times New Roman" panose="02020603050405020304" pitchFamily="18" charset="0"/>
                <a:cs typeface="Times New Roman" panose="02020603050405020304" pitchFamily="18" charset="0"/>
              </a:rPr>
              <a:t> qua RTSP.</a:t>
            </a:r>
          </a:p>
          <a:p>
            <a:pPr eaLnBrk="1" hangingPunct="1"/>
            <a:r>
              <a:rPr lang="en-US" sz="3000" b="1" dirty="0" err="1">
                <a:latin typeface="Times New Roman" panose="02020603050405020304" pitchFamily="18" charset="0"/>
                <a:cs typeface="Times New Roman" panose="02020603050405020304" pitchFamily="18" charset="0"/>
              </a:rPr>
              <a:t>Độ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xác</a:t>
            </a:r>
            <a:r>
              <a:rPr lang="en-US" sz="3000" b="1"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Đáng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cậy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±10°.</a:t>
            </a:r>
          </a:p>
          <a:p>
            <a:pPr eaLnBrk="1" hangingPunct="1"/>
            <a:r>
              <a:rPr lang="en-US" sz="3000" b="1" dirty="0" err="1">
                <a:latin typeface="Times New Roman" panose="02020603050405020304" pitchFamily="18" charset="0"/>
                <a:cs typeface="Times New Roman" panose="02020603050405020304" pitchFamily="18" charset="0"/>
              </a:rPr>
              <a:t>Hạn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chế</a:t>
            </a:r>
            <a:r>
              <a:rPr lang="en-US" sz="3000" b="1"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Bỏ</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sót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kém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ngoài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tầm</a:t>
            </a:r>
            <a:r>
              <a:rPr lang="en-US" sz="3000" dirty="0">
                <a:latin typeface="Times New Roman" panose="02020603050405020304" pitchFamily="18" charset="0"/>
                <a:cs typeface="Times New Roman" panose="02020603050405020304" pitchFamily="18" charset="0"/>
              </a:rPr>
              <a:t> quay.</a:t>
            </a:r>
            <a:endParaRPr lang="en-US" sz="3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Kiến trúc GAFormer</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Phương pháp đề xuất</a:t>
            </a:r>
            <a:endParaRPr lang="en-US" sz="5399" b="1" dirty="0">
              <a:solidFill>
                <a:schemeClr val="bg1"/>
              </a:solidFill>
            </a:endParaRPr>
          </a:p>
        </p:txBody>
      </p:sp>
      <p:sp>
        <p:nvSpPr>
          <p:cNvPr id="49" name="Rectangle 48">
            <a:extLst>
              <a:ext uri="{FF2B5EF4-FFF2-40B4-BE49-F238E27FC236}">
                <a16:creationId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luận</a:t>
            </a:r>
            <a:r>
              <a:rPr lang="en-US" sz="5399" b="1" dirty="0">
                <a:solidFill>
                  <a:schemeClr val="bg1"/>
                </a:solidFill>
              </a:rPr>
              <a:t> </a:t>
            </a:r>
            <a:r>
              <a:rPr lang="en-US" sz="5399" b="1" dirty="0" err="1">
                <a:solidFill>
                  <a:schemeClr val="bg1"/>
                </a:solidFill>
              </a:rPr>
              <a:t>và</a:t>
            </a:r>
            <a:r>
              <a:rPr lang="en-US" sz="5399" b="1" dirty="0">
                <a:solidFill>
                  <a:schemeClr val="bg1"/>
                </a:solidFill>
              </a:rPr>
              <a:t> </a:t>
            </a:r>
            <a:r>
              <a:rPr lang="en-US" sz="5399" b="1" dirty="0" err="1" smtClean="0">
                <a:solidFill>
                  <a:schemeClr val="bg1"/>
                </a:solidFill>
              </a:rPr>
              <a:t>hướng</a:t>
            </a:r>
            <a:r>
              <a:rPr lang="en-US" sz="5399" b="1" dirty="0" smtClean="0">
                <a:solidFill>
                  <a:schemeClr val="bg1"/>
                </a:solidFill>
              </a:rPr>
              <a:t> </a:t>
            </a:r>
            <a:r>
              <a:rPr lang="en-US" sz="5399" b="1" dirty="0" err="1" smtClean="0">
                <a:solidFill>
                  <a:schemeClr val="bg1"/>
                </a:solidFill>
              </a:rPr>
              <a:t>phát</a:t>
            </a:r>
            <a:r>
              <a:rPr lang="en-US" sz="5399" b="1" dirty="0" smtClean="0">
                <a:solidFill>
                  <a:schemeClr val="bg1"/>
                </a:solidFill>
              </a:rPr>
              <a:t> </a:t>
            </a:r>
            <a:r>
              <a:rPr lang="en-US" sz="5399" b="1" dirty="0" err="1" smtClean="0">
                <a:solidFill>
                  <a:schemeClr val="bg1"/>
                </a:solidFill>
              </a:rPr>
              <a:t>triển</a:t>
            </a:r>
            <a:endParaRPr lang="en-US" sz="5399" b="1" dirty="0">
              <a:solidFill>
                <a:schemeClr val="bg1"/>
              </a:solidFill>
            </a:endParaRP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519805" y="41989728"/>
            <a:ext cx="27841077" cy="242189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2" name="Rectangle 1">
            <a:extLst>
              <a:ext uri="{FF2B5EF4-FFF2-40B4-BE49-F238E27FC236}">
                <a16:creationId xmlns:a16="http://schemas.microsoft.com/office/drawing/2014/main" id="{44761195-36CC-D318-5848-2FE501B51178}"/>
              </a:ext>
            </a:extLst>
          </p:cNvPr>
          <p:cNvSpPr/>
          <p:nvPr/>
        </p:nvSpPr>
        <p:spPr>
          <a:xfrm>
            <a:off x="10121091" y="20592730"/>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Bộ dữ liệu</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EEB835F3-F768-8315-4627-5654129A8455}"/>
              </a:ext>
            </a:extLst>
          </p:cNvPr>
          <p:cNvSpPr txBox="1"/>
          <p:nvPr/>
        </p:nvSpPr>
        <p:spPr>
          <a:xfrm>
            <a:off x="3180786" y="19937030"/>
            <a:ext cx="14438670" cy="369332"/>
          </a:xfrm>
          <a:prstGeom prst="rect">
            <a:avLst/>
          </a:prstGeom>
          <a:noFill/>
        </p:spPr>
        <p:txBody>
          <a:bodyPr wrap="square">
            <a:spAutoFit/>
          </a:bodyPr>
          <a:lstStyle/>
          <a:p>
            <a:r>
              <a:rPr lang="en-US"/>
              <a:t>KHOA CÔNG NGHỆ THÔNG TIN</a:t>
            </a:r>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2"/>
          <a:stretch>
            <a:fillRect/>
          </a:stretch>
        </p:blipFill>
        <p:spPr>
          <a:xfrm>
            <a:off x="0" y="83767"/>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sp>
        <p:nvSpPr>
          <p:cNvPr id="4" name="AutoShape 2" descr="An AIoT system detecting incorrect sitting posture using multiple technologies. The illustration includes:&#10;1. A camera capturing a person sitting at a desk in incorrect posture.&#10;2. AI-based pose estimation with skeletal keypoints overlay.&#10;3. IoT sensors on the chair detecting pressure and weight distribution.&#10;4. A microcontroller (ESP32, Raspberry Pi) processing data.&#10;5. A mobile app displaying real-time posture analysis and sending alerts.&#10;The background features a modern workspace setup, emphasizing a futuristic and tech-driven aesthetic.">
            <a:extLst>
              <a:ext uri="{FF2B5EF4-FFF2-40B4-BE49-F238E27FC236}">
                <a16:creationId xmlns:a16="http://schemas.microsoft.com/office/drawing/2014/main" id="{E989E18A-9645-42A5-B16F-6D193549E15A}"/>
              </a:ext>
            </a:extLst>
          </p:cNvPr>
          <p:cNvSpPr>
            <a:spLocks noChangeAspect="1" noChangeArrowheads="1"/>
          </p:cNvSpPr>
          <p:nvPr/>
        </p:nvSpPr>
        <p:spPr bwMode="auto">
          <a:xfrm>
            <a:off x="14249400" y="22158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3">
            <a:extLst>
              <a:ext uri="{FF2B5EF4-FFF2-40B4-BE49-F238E27FC236}">
                <a16:creationId xmlns:a16="http://schemas.microsoft.com/office/drawing/2014/main" id="{85B2588E-5F64-47ED-8875-FED70C3F9A33}"/>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4">
            <a:extLst>
              <a:ext uri="{FF2B5EF4-FFF2-40B4-BE49-F238E27FC236}">
                <a16:creationId xmlns:a16="http://schemas.microsoft.com/office/drawing/2014/main" id="{36149DC8-6EAC-43AC-BE88-8BB67B2F1CEA}"/>
              </a:ext>
            </a:extLst>
          </p:cNvPr>
          <p:cNvSpPr>
            <a:spLocks noChangeArrowheads="1"/>
          </p:cNvSpPr>
          <p:nvPr/>
        </p:nvSpPr>
        <p:spPr bwMode="auto">
          <a:xfrm>
            <a:off x="-1" y="81641"/>
            <a:ext cx="288036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5">
            <a:extLst>
              <a:ext uri="{FF2B5EF4-FFF2-40B4-BE49-F238E27FC236}">
                <a16:creationId xmlns:a16="http://schemas.microsoft.com/office/drawing/2014/main" id="{71AEC02A-0F5C-4F70-A3B1-7E8AFDCF1277}"/>
              </a:ext>
            </a:extLst>
          </p:cNvPr>
          <p:cNvSpPr>
            <a:spLocks noChangeArrowheads="1"/>
          </p:cNvSpPr>
          <p:nvPr/>
        </p:nvSpPr>
        <p:spPr bwMode="auto">
          <a:xfrm>
            <a:off x="0" y="473075"/>
            <a:ext cx="2880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6">
            <a:extLst>
              <a:ext uri="{FF2B5EF4-FFF2-40B4-BE49-F238E27FC236}">
                <a16:creationId xmlns:a16="http://schemas.microsoft.com/office/drawing/2014/main" id="{50338AB7-1979-436C-BD03-6AACD61B6FDE}"/>
              </a:ext>
            </a:extLst>
          </p:cNvPr>
          <p:cNvSpPr>
            <a:spLocks noChangeArrowheads="1"/>
          </p:cNvSpPr>
          <p:nvPr/>
        </p:nvSpPr>
        <p:spPr bwMode="auto">
          <a:xfrm>
            <a:off x="539015" y="42444273"/>
            <a:ext cx="256258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vi-VN" altLang="en-US" sz="2000" b="1" dirty="0">
                <a:latin typeface="Times New Roman" panose="02020603050405020304" pitchFamily="18" charset="0"/>
                <a:cs typeface="Times New Roman" panose="02020603050405020304" pitchFamily="18" charset="0"/>
              </a:rPr>
              <a:t>Kết luận</a:t>
            </a:r>
          </a:p>
          <a:p>
            <a:pPr lvl="0" defTabSz="914400" eaLnBrk="0" fontAlgn="base" hangingPunct="0">
              <a:spcBef>
                <a:spcPct val="0"/>
              </a:spcBef>
              <a:spcAft>
                <a:spcPct val="0"/>
              </a:spcAft>
            </a:pPr>
            <a:r>
              <a:rPr lang="vi-VN" altLang="en-US" sz="2000" dirty="0">
                <a:latin typeface="Times New Roman" panose="02020603050405020304" pitchFamily="18" charset="0"/>
                <a:cs typeface="Times New Roman" panose="02020603050405020304" pitchFamily="18" charset="0"/>
              </a:rPr>
              <a:t>Hệ thống theo dõi tư thế ngồi hiện tại hoạt động tốt với camera RTSP và MediaPipe, hiển thị góc độ và cảnh báo âm thanh khi tư thế sai. Tuy nhiên, nó còn hạn chế về độ chính xác (chỉ dùng bên trái), thiếu lưu trữ dữ liệu và phản hồi chưa linh hoạt</a:t>
            </a:r>
            <a:r>
              <a:rPr lang="vi-VN" altLang="en-US" sz="2000" dirty="0" smtClean="0">
                <a:latin typeface="Times New Roman" panose="02020603050405020304" pitchFamily="18" charset="0"/>
                <a:cs typeface="Times New Roman" panose="02020603050405020304" pitchFamily="18" charset="0"/>
              </a:rPr>
              <a:t>.</a:t>
            </a:r>
            <a:endParaRPr lang="vi-VN" altLang="en-US" sz="20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lang="vi-VN" altLang="en-US" sz="2000" b="1" dirty="0">
                <a:latin typeface="Times New Roman" panose="02020603050405020304" pitchFamily="18" charset="0"/>
                <a:cs typeface="Times New Roman" panose="02020603050405020304" pitchFamily="18" charset="0"/>
              </a:rPr>
              <a:t>Hướng phát triển</a:t>
            </a:r>
          </a:p>
          <a:p>
            <a:pPr defTabSz="914400" eaLnBrk="0" fontAlgn="base" hangingPunct="0">
              <a:spcBef>
                <a:spcPct val="0"/>
              </a:spcBef>
              <a:spcAft>
                <a:spcPct val="0"/>
              </a:spcAft>
            </a:pPr>
            <a:r>
              <a:rPr lang="vi-VN" altLang="en-US" sz="2000" dirty="0">
                <a:latin typeface="Times New Roman" panose="02020603050405020304" pitchFamily="18" charset="0"/>
                <a:cs typeface="Times New Roman" panose="02020603050405020304" pitchFamily="18" charset="0"/>
              </a:rPr>
              <a:t>Chính xác hơn: Dùng cả hai bên cơ thể, thêm máy học</a:t>
            </a:r>
            <a:r>
              <a:rPr lang="vi-VN" altLang="en-US" sz="2000"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Ngắn hạn: Lưu dữ liệu CSV, thêm mute âm thanh, tính góc hai bên</a:t>
            </a:r>
            <a:r>
              <a:rPr lang="vi-VN" altLang="en-US" sz="2000" dirty="0" smtClean="0">
                <a:latin typeface="Times New Roman" panose="02020603050405020304" pitchFamily="18" charset="0"/>
                <a:cs typeface="Times New Roman" panose="02020603050405020304" pitchFamily="18" charset="0"/>
              </a:rPr>
              <a:t>.</a:t>
            </a:r>
            <a:endParaRPr lang="vi-VN" altLang="en-US" sz="20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vi-VN" altLang="en-US" sz="2000" dirty="0">
                <a:latin typeface="Times New Roman" panose="02020603050405020304" pitchFamily="18" charset="0"/>
                <a:cs typeface="Times New Roman" panose="02020603050405020304" pitchFamily="18" charset="0"/>
              </a:rPr>
              <a:t>Lưu trữ: Ghi log tư thế vào CSV, tạo báo cáo</a:t>
            </a:r>
            <a:r>
              <a:rPr lang="vi-VN" altLang="en-US" sz="2000"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                                                    </a:t>
            </a:r>
            <a:r>
              <a:rPr lang="vi-VN" altLang="en-US" sz="2000" dirty="0" smtClean="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Mở rộng: Theo dõi tư thế khác, ứng dụng y tế</a:t>
            </a:r>
            <a:r>
              <a:rPr lang="vi-VN" altLang="en-US" sz="2000" dirty="0" smtClean="0">
                <a:latin typeface="Times New Roman" panose="02020603050405020304" pitchFamily="18" charset="0"/>
                <a:cs typeface="Times New Roman" panose="02020603050405020304" pitchFamily="18" charset="0"/>
              </a:rPr>
              <a:t>.</a:t>
            </a:r>
            <a:endParaRPr lang="vi-VN" altLang="en-US" sz="20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vi-VN" altLang="en-US" sz="2000" dirty="0">
                <a:latin typeface="Times New Roman" panose="02020603050405020304" pitchFamily="18" charset="0"/>
                <a:cs typeface="Times New Roman" panose="02020603050405020304" pitchFamily="18" charset="0"/>
              </a:rPr>
              <a:t>Trải nghiệm: Thêm GUI, tùy chỉnh cảnh báo</a:t>
            </a:r>
            <a:r>
              <a:rPr lang="vi-VN" altLang="en-US" sz="2000" dirty="0" smtClean="0">
                <a:latin typeface="Times New Roman" panose="02020603050405020304" pitchFamily="18" charset="0"/>
                <a:cs typeface="Times New Roman" panose="02020603050405020304" pitchFamily="18" charset="0"/>
              </a:rPr>
              <a:t>.</a:t>
            </a:r>
            <a:r>
              <a:rPr lang="vi-VN"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vi-VN" altLang="en-US" sz="2000" dirty="0" smtClean="0">
                <a:latin typeface="Times New Roman" panose="02020603050405020304" pitchFamily="18" charset="0"/>
                <a:cs typeface="Times New Roman" panose="02020603050405020304" pitchFamily="18" charset="0"/>
              </a:rPr>
              <a:t>Tích </a:t>
            </a:r>
            <a:r>
              <a:rPr lang="vi-VN" altLang="en-US" sz="2000" dirty="0">
                <a:latin typeface="Times New Roman" panose="02020603050405020304" pitchFamily="18" charset="0"/>
                <a:cs typeface="Times New Roman" panose="02020603050405020304" pitchFamily="18" charset="0"/>
              </a:rPr>
              <a:t>hợp: Thông báo qua điện thoại, hỗ trợ IoT</a:t>
            </a:r>
            <a:r>
              <a:rPr lang="vi-VN" altLang="en-US" sz="2000" dirty="0" smtClean="0">
                <a:latin typeface="Times New Roman" panose="02020603050405020304" pitchFamily="18" charset="0"/>
                <a:cs typeface="Times New Roman" panose="02020603050405020304" pitchFamily="18" charset="0"/>
              </a:rPr>
              <a:t>.</a:t>
            </a:r>
            <a:endParaRPr lang="vi-VN" altLang="en-US" sz="2000" dirty="0">
              <a:latin typeface="Times New Roman" panose="02020603050405020304" pitchFamily="18" charset="0"/>
              <a:cs typeface="Times New Roman" panose="02020603050405020304" pitchFamily="18" charset="0"/>
            </a:endParaRPr>
          </a:p>
        </p:txBody>
      </p:sp>
      <p:sp>
        <p:nvSpPr>
          <p:cNvPr id="29" name="Rectangle 7">
            <a:extLst>
              <a:ext uri="{FF2B5EF4-FFF2-40B4-BE49-F238E27FC236}">
                <a16:creationId xmlns:a16="http://schemas.microsoft.com/office/drawing/2014/main" id="{94E57367-778F-453E-AA6D-7666FB95646C}"/>
              </a:ext>
            </a:extLst>
          </p:cNvPr>
          <p:cNvSpPr>
            <a:spLocks noChangeArrowheads="1"/>
          </p:cNvSpPr>
          <p:nvPr/>
        </p:nvSpPr>
        <p:spPr bwMode="auto">
          <a:xfrm>
            <a:off x="0" y="465136"/>
            <a:ext cx="288036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8">
            <a:extLst>
              <a:ext uri="{FF2B5EF4-FFF2-40B4-BE49-F238E27FC236}">
                <a16:creationId xmlns:a16="http://schemas.microsoft.com/office/drawing/2014/main" id="{AEC18036-B292-4CAF-86D1-3E92847BE48C}"/>
              </a:ext>
            </a:extLst>
          </p:cNvPr>
          <p:cNvSpPr>
            <a:spLocks noChangeArrowheads="1"/>
          </p:cNvSpPr>
          <p:nvPr/>
        </p:nvSpPr>
        <p:spPr bwMode="auto">
          <a:xfrm>
            <a:off x="92365" y="1024397"/>
            <a:ext cx="2880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10097479" y="12864393"/>
            <a:ext cx="18282613" cy="7592485"/>
          </a:xfrm>
          <a:prstGeom prst="rect">
            <a:avLst/>
          </a:prstGeom>
        </p:spPr>
      </p:pic>
      <p:sp>
        <p:nvSpPr>
          <p:cNvPr id="15" name="TextBox 14"/>
          <p:cNvSpPr txBox="1"/>
          <p:nvPr/>
        </p:nvSpPr>
        <p:spPr>
          <a:xfrm>
            <a:off x="7193280" y="31338021"/>
            <a:ext cx="184731" cy="369332"/>
          </a:xfrm>
          <a:prstGeom prst="rect">
            <a:avLst/>
          </a:prstGeom>
          <a:noFill/>
        </p:spPr>
        <p:txBody>
          <a:bodyPr wrap="none" rtlCol="0">
            <a:spAutoFit/>
          </a:bodyPr>
          <a:lstStyle/>
          <a:p>
            <a:endParaRPr lang="en-US" dirty="0"/>
          </a:p>
        </p:txBody>
      </p:sp>
      <p:pic>
        <p:nvPicPr>
          <p:cNvPr id="32" name="Picture 31"/>
          <p:cNvPicPr>
            <a:picLocks noChangeAspect="1"/>
          </p:cNvPicPr>
          <p:nvPr/>
        </p:nvPicPr>
        <p:blipFill>
          <a:blip r:embed="rId4"/>
          <a:stretch>
            <a:fillRect/>
          </a:stretch>
        </p:blipFill>
        <p:spPr>
          <a:xfrm>
            <a:off x="572769" y="29889663"/>
            <a:ext cx="8396450" cy="8336598"/>
          </a:xfrm>
          <a:prstGeom prst="rect">
            <a:avLst/>
          </a:prstGeom>
        </p:spPr>
      </p:pic>
      <p:sp>
        <p:nvSpPr>
          <p:cNvPr id="4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10316427" y="21790051"/>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vi-VN" sz="2500" b="1" dirty="0">
                <a:latin typeface="+mj-lt"/>
              </a:rPr>
              <a:t>Nguồn dữ </a:t>
            </a:r>
            <a:r>
              <a:rPr lang="vi-VN" sz="2500" b="1" dirty="0" smtClean="0">
                <a:latin typeface="+mj-lt"/>
              </a:rPr>
              <a:t>liệu:</a:t>
            </a:r>
            <a:endParaRPr lang="en-US" sz="2500" b="1" dirty="0" smtClean="0">
              <a:latin typeface="+mj-lt"/>
            </a:endParaRPr>
          </a:p>
          <a:p>
            <a:pPr marL="342900" indent="-342900">
              <a:buFont typeface="Arial" panose="020B0604020202020204" pitchFamily="34" charset="0"/>
              <a:buChar char="•"/>
            </a:pPr>
            <a:r>
              <a:rPr lang="vi-VN" sz="2500" i="1" dirty="0" smtClean="0">
                <a:latin typeface="+mj-lt"/>
              </a:rPr>
              <a:t>Sử </a:t>
            </a:r>
            <a:r>
              <a:rPr lang="vi-VN" sz="2500" i="1" dirty="0">
                <a:latin typeface="+mj-lt"/>
              </a:rPr>
              <a:t>dụng video trực tiếp từ camera Tapo thông qua giao thức RTSP (rtsp://admin123:1234567a@192.168.4.182:554/stream1) để ghi lại hình ảnh người dùng khi </a:t>
            </a:r>
            <a:r>
              <a:rPr lang="vi-VN" sz="2500" i="1" dirty="0" smtClean="0">
                <a:latin typeface="+mj-lt"/>
              </a:rPr>
              <a:t>ngồi.</a:t>
            </a:r>
            <a:endParaRPr lang="en-US" sz="2500" i="1" dirty="0" smtClean="0">
              <a:latin typeface="+mj-lt"/>
            </a:endParaRPr>
          </a:p>
          <a:p>
            <a:pPr marL="342900" indent="-342900">
              <a:buFont typeface="Arial" panose="020B0604020202020204" pitchFamily="34" charset="0"/>
              <a:buChar char="•"/>
            </a:pPr>
            <a:r>
              <a:rPr lang="vi-VN" sz="2500" i="1" dirty="0" smtClean="0">
                <a:latin typeface="+mj-lt"/>
              </a:rPr>
              <a:t>Hiện </a:t>
            </a:r>
            <a:r>
              <a:rPr lang="vi-VN" sz="2500" i="1" dirty="0">
                <a:latin typeface="+mj-lt"/>
              </a:rPr>
              <a:t>tại, hệ thống không dựa trên bộ dữ liệu tĩnh mà xử lý trực tiếp các khung hình thời gian thực.</a:t>
            </a:r>
          </a:p>
          <a:p>
            <a:r>
              <a:rPr lang="vi-VN" sz="2500" b="1" dirty="0">
                <a:latin typeface="+mj-lt"/>
              </a:rPr>
              <a:t>Định dạng dữ </a:t>
            </a:r>
            <a:r>
              <a:rPr lang="vi-VN" sz="2500" b="1" dirty="0" smtClean="0">
                <a:latin typeface="+mj-lt"/>
              </a:rPr>
              <a:t>liệu:</a:t>
            </a:r>
            <a:endParaRPr lang="en-US" sz="2500" b="1" dirty="0" smtClean="0">
              <a:latin typeface="+mj-lt"/>
            </a:endParaRPr>
          </a:p>
          <a:p>
            <a:pPr marL="342900" indent="-342900">
              <a:buFont typeface="Arial" panose="020B0604020202020204" pitchFamily="34" charset="0"/>
              <a:buChar char="•"/>
            </a:pPr>
            <a:r>
              <a:rPr lang="vi-VN" sz="2500" i="1" dirty="0" smtClean="0">
                <a:latin typeface="+mj-lt"/>
              </a:rPr>
              <a:t>Mỗi </a:t>
            </a:r>
            <a:r>
              <a:rPr lang="vi-VN" sz="2500" i="1" dirty="0">
                <a:latin typeface="+mj-lt"/>
              </a:rPr>
              <a:t>khung hình video được chuẩn hóa về kích thước 640x480 </a:t>
            </a:r>
            <a:r>
              <a:rPr lang="vi-VN" sz="2500" i="1" dirty="0" smtClean="0">
                <a:latin typeface="+mj-lt"/>
              </a:rPr>
              <a:t>pixel.</a:t>
            </a:r>
            <a:endParaRPr lang="en-US" sz="2500" i="1" dirty="0" smtClean="0">
              <a:latin typeface="+mj-lt"/>
            </a:endParaRPr>
          </a:p>
          <a:p>
            <a:pPr marL="342900" indent="-342900">
              <a:buFont typeface="Arial" panose="020B0604020202020204" pitchFamily="34" charset="0"/>
              <a:buChar char="•"/>
            </a:pPr>
            <a:r>
              <a:rPr lang="vi-VN" sz="2500" i="1" dirty="0" smtClean="0">
                <a:latin typeface="+mj-lt"/>
              </a:rPr>
              <a:t>Dữ </a:t>
            </a:r>
            <a:r>
              <a:rPr lang="vi-VN" sz="2500" i="1" dirty="0">
                <a:latin typeface="+mj-lt"/>
              </a:rPr>
              <a:t>liệu đầu vào bao gồm tọa độ 3D (x, y, z) của các điểm mốc cơ thể (landmarks) được trích xuất từ MediaPipe Pose, bao gồm: mũi (nose), vai trái (left shoulder), hông trái (left hip), đầu gối trái (left knee), và mắt cá chân trái (left ankle).</a:t>
            </a:r>
          </a:p>
          <a:p>
            <a:r>
              <a:rPr lang="vi-VN" sz="2500" b="1" dirty="0">
                <a:latin typeface="+mj-lt"/>
              </a:rPr>
              <a:t>Phân loại tư thế:</a:t>
            </a:r>
          </a:p>
          <a:p>
            <a:pPr marL="342900" indent="-342900">
              <a:buFont typeface="Arial" panose="020B0604020202020204" pitchFamily="34" charset="0"/>
              <a:buChar char="•"/>
            </a:pPr>
            <a:r>
              <a:rPr lang="vi-VN" sz="2500" i="1" dirty="0">
                <a:latin typeface="+mj-lt"/>
              </a:rPr>
              <a:t>Tư thế đúng: Dựa trên các góc cố định:</a:t>
            </a:r>
          </a:p>
          <a:p>
            <a:pPr marL="342900" indent="-342900">
              <a:buFont typeface="Arial" panose="020B0604020202020204" pitchFamily="34" charset="0"/>
              <a:buChar char="•"/>
            </a:pPr>
            <a:r>
              <a:rPr lang="vi-VN" sz="2500" i="1" dirty="0">
                <a:latin typeface="+mj-lt"/>
              </a:rPr>
              <a:t>Góc cổ-vai (neck-shoulder): 125° đến 150° (±10°).</a:t>
            </a:r>
          </a:p>
          <a:p>
            <a:pPr marL="342900" indent="-342900">
              <a:buFont typeface="Arial" panose="020B0604020202020204" pitchFamily="34" charset="0"/>
              <a:buChar char="•"/>
            </a:pPr>
            <a:r>
              <a:rPr lang="vi-VN" sz="2500" i="1" dirty="0">
                <a:latin typeface="+mj-lt"/>
              </a:rPr>
              <a:t>Góc lưng-đùi (back-thigh): 100° đến 125° (±10°).</a:t>
            </a:r>
          </a:p>
          <a:p>
            <a:pPr marL="342900" indent="-342900">
              <a:buFont typeface="Arial" panose="020B0604020202020204" pitchFamily="34" charset="0"/>
              <a:buChar char="•"/>
            </a:pPr>
            <a:r>
              <a:rPr lang="vi-VN" sz="2500" i="1" dirty="0">
                <a:latin typeface="+mj-lt"/>
              </a:rPr>
              <a:t>Góc đầu gối (knee): 100° đến 125° (±10°).</a:t>
            </a:r>
          </a:p>
          <a:p>
            <a:pPr marL="342900" indent="-342900">
              <a:buFont typeface="Arial" panose="020B0604020202020204" pitchFamily="34" charset="0"/>
              <a:buChar char="•"/>
            </a:pPr>
            <a:r>
              <a:rPr lang="vi-VN" sz="2500" i="1" dirty="0">
                <a:latin typeface="+mj-lt"/>
              </a:rPr>
              <a:t>Tư thế sai: Các trường hợp góc nằm ngoài khoảng tiêu chuẩn trên.</a:t>
            </a:r>
          </a:p>
          <a:p>
            <a:r>
              <a:rPr lang="vi-VN" sz="2500" b="1" dirty="0">
                <a:latin typeface="+mj-lt"/>
              </a:rPr>
              <a:t>Thu thập và lưu trữ:</a:t>
            </a:r>
          </a:p>
          <a:p>
            <a:pPr marL="342900" indent="-342900">
              <a:buFont typeface="Arial" panose="020B0604020202020204" pitchFamily="34" charset="0"/>
              <a:buChar char="•"/>
            </a:pPr>
            <a:r>
              <a:rPr lang="vi-VN" sz="2500" i="1" dirty="0">
                <a:latin typeface="+mj-lt"/>
              </a:rPr>
              <a:t>Hiện tại, dữ liệu không được lưu trữ mà chỉ xử lý trực tiếp trong bộ nhớ để đánh giá tư thế.</a:t>
            </a:r>
          </a:p>
          <a:p>
            <a:pPr marL="342900" indent="-342900">
              <a:buFont typeface="Arial" panose="020B0604020202020204" pitchFamily="34" charset="0"/>
              <a:buChar char="•"/>
            </a:pPr>
            <a:r>
              <a:rPr lang="vi-VN" sz="2500" i="1" dirty="0">
                <a:latin typeface="+mj-lt"/>
              </a:rPr>
              <a:t>Có thể mở rộng bằng cách ghi lại các khung hình hoặc tọa độ điểm mốc kèm nhãn (đúng/sai) để tạo bộ dữ liệu cho mục đích huấn luyện sau này.</a:t>
            </a:r>
          </a:p>
          <a:p>
            <a:r>
              <a:rPr lang="vi-VN" sz="2500" b="1" dirty="0">
                <a:latin typeface="+mj-lt"/>
              </a:rPr>
              <a:t>Gợi ý cải tiến:</a:t>
            </a:r>
          </a:p>
          <a:p>
            <a:pPr marL="342900" indent="-342900">
              <a:buFont typeface="Arial" panose="020B0604020202020204" pitchFamily="34" charset="0"/>
              <a:buChar char="•"/>
            </a:pPr>
            <a:r>
              <a:rPr lang="vi-VN" sz="2500" i="1" dirty="0">
                <a:latin typeface="+mj-lt"/>
              </a:rPr>
              <a:t>Thu thập bộ dữ liệu video từ nhiều người dùng trong các tư thế ngồi khác nhau (đúng, sai, nghiêng, gù lưng, v.v.) dưới các điều kiện ánh sáng và góc quay đa dạng.</a:t>
            </a:r>
          </a:p>
          <a:p>
            <a:pPr marL="342900" indent="-342900">
              <a:buFont typeface="Arial" panose="020B0604020202020204" pitchFamily="34" charset="0"/>
              <a:buChar char="•"/>
            </a:pPr>
            <a:r>
              <a:rPr lang="vi-VN" sz="2500" i="1" dirty="0">
                <a:latin typeface="+mj-lt"/>
              </a:rPr>
              <a:t>Gắn nhãn thủ công hoặc tự động (dựa trên quy tắc góc) để sử dụng huấn luyện mô hình Deep Learning (như CNN hoặc Transformer) nhằm tăng độ chính xác và linh hoạt.</a:t>
            </a:r>
            <a:endParaRPr lang="en-US" sz="2500" i="1" dirty="0">
              <a:latin typeface="+mj-lt"/>
            </a:endParaRPr>
          </a:p>
        </p:txBody>
      </p:sp>
      <p:pic>
        <p:nvPicPr>
          <p:cNvPr id="51" name="Picture 50">
            <a:extLst>
              <a:ext uri="{FF2B5EF4-FFF2-40B4-BE49-F238E27FC236}">
                <a16:creationId xmlns:a16="http://schemas.microsoft.com/office/drawing/2014/main" id="{54170AE2-B723-47D1-88BE-CF30F832B32A}"/>
              </a:ext>
            </a:extLst>
          </p:cNvPr>
          <p:cNvPicPr>
            <a:picLocks noChangeAspect="1"/>
          </p:cNvPicPr>
          <p:nvPr/>
        </p:nvPicPr>
        <p:blipFill>
          <a:blip r:embed="rId5"/>
          <a:stretch>
            <a:fillRect/>
          </a:stretch>
        </p:blipFill>
        <p:spPr>
          <a:xfrm>
            <a:off x="11401063" y="34705601"/>
            <a:ext cx="7014259" cy="5253450"/>
          </a:xfrm>
          <a:prstGeom prst="rect">
            <a:avLst/>
          </a:prstGeom>
        </p:spPr>
      </p:pic>
      <p:pic>
        <p:nvPicPr>
          <p:cNvPr id="41" name="Picture 40"/>
          <p:cNvPicPr>
            <a:picLocks noChangeAspect="1"/>
          </p:cNvPicPr>
          <p:nvPr/>
        </p:nvPicPr>
        <p:blipFill>
          <a:blip r:embed="rId6"/>
          <a:stretch>
            <a:fillRect/>
          </a:stretch>
        </p:blipFill>
        <p:spPr>
          <a:xfrm>
            <a:off x="20082777" y="23922374"/>
            <a:ext cx="7679428" cy="4354539"/>
          </a:xfrm>
          <a:prstGeom prst="rect">
            <a:avLst/>
          </a:prstGeom>
        </p:spPr>
      </p:pic>
      <p:pic>
        <p:nvPicPr>
          <p:cNvPr id="42" name="Picture 41"/>
          <p:cNvPicPr>
            <a:picLocks noChangeAspect="1"/>
          </p:cNvPicPr>
          <p:nvPr/>
        </p:nvPicPr>
        <p:blipFill>
          <a:blip r:embed="rId7"/>
          <a:stretch>
            <a:fillRect/>
          </a:stretch>
        </p:blipFill>
        <p:spPr>
          <a:xfrm>
            <a:off x="20082777" y="30043385"/>
            <a:ext cx="7749796" cy="4185655"/>
          </a:xfrm>
          <a:prstGeom prst="rect">
            <a:avLst/>
          </a:prstGeom>
        </p:spPr>
      </p:pic>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562</TotalTime>
  <Words>942</Words>
  <Application>Microsoft Office PowerPoint</Application>
  <PresentationFormat>Custom</PresentationFormat>
  <Paragraphs>82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 (Body)</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AD</cp:lastModifiedBy>
  <cp:revision>76</cp:revision>
  <dcterms:created xsi:type="dcterms:W3CDTF">2023-07-02T07:57:15Z</dcterms:created>
  <dcterms:modified xsi:type="dcterms:W3CDTF">2025-03-12T18:10:56Z</dcterms:modified>
</cp:coreProperties>
</file>